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83" r:id="rId2"/>
    <p:sldId id="258" r:id="rId3"/>
    <p:sldId id="284" r:id="rId4"/>
    <p:sldId id="260" r:id="rId5"/>
    <p:sldId id="261" r:id="rId6"/>
    <p:sldId id="262" r:id="rId7"/>
    <p:sldId id="276" r:id="rId8"/>
    <p:sldId id="305" r:id="rId9"/>
    <p:sldId id="306" r:id="rId10"/>
    <p:sldId id="267" r:id="rId11"/>
    <p:sldId id="277" r:id="rId12"/>
    <p:sldId id="269" r:id="rId13"/>
    <p:sldId id="270" r:id="rId14"/>
    <p:sldId id="271" r:id="rId15"/>
    <p:sldId id="302" r:id="rId16"/>
    <p:sldId id="272" r:id="rId17"/>
    <p:sldId id="273" r:id="rId18"/>
    <p:sldId id="274" r:id="rId19"/>
    <p:sldId id="279" r:id="rId20"/>
    <p:sldId id="286" r:id="rId21"/>
    <p:sldId id="287" r:id="rId22"/>
    <p:sldId id="288" r:id="rId23"/>
    <p:sldId id="289" r:id="rId24"/>
    <p:sldId id="290" r:id="rId25"/>
    <p:sldId id="291" r:id="rId26"/>
    <p:sldId id="285" r:id="rId27"/>
    <p:sldId id="307" r:id="rId28"/>
    <p:sldId id="294" r:id="rId29"/>
    <p:sldId id="296" r:id="rId30"/>
    <p:sldId id="297" r:id="rId31"/>
    <p:sldId id="298" r:id="rId32"/>
    <p:sldId id="293" r:id="rId33"/>
    <p:sldId id="299" r:id="rId34"/>
    <p:sldId id="304" r:id="rId35"/>
    <p:sldId id="300" r:id="rId36"/>
    <p:sldId id="30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85849" autoAdjust="0"/>
  </p:normalViewPr>
  <p:slideViewPr>
    <p:cSldViewPr snapToGrid="0">
      <p:cViewPr varScale="1">
        <p:scale>
          <a:sx n="59" d="100"/>
          <a:sy n="59" d="100"/>
        </p:scale>
        <p:origin x="1110" y="78"/>
      </p:cViewPr>
      <p:guideLst/>
    </p:cSldViewPr>
  </p:slideViewPr>
  <p:notesTextViewPr>
    <p:cViewPr>
      <p:scale>
        <a:sx n="1" d="1"/>
        <a:sy n="1" d="1"/>
      </p:scale>
      <p:origin x="0" y="0"/>
    </p:cViewPr>
  </p:notesTextViewPr>
  <p:sorterViewPr>
    <p:cViewPr>
      <p:scale>
        <a:sx n="100" d="100"/>
        <a:sy n="100" d="100"/>
      </p:scale>
      <p:origin x="0" y="-116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B3F02-2590-4F63-B9BE-7EEAA06AE951}" type="datetimeFigureOut">
              <a:rPr lang="en-US" smtClean="0"/>
              <a:t>8/6/2023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306843-7B20-450B-950E-1DD9D7C54FFF}" type="slidenum">
              <a:rPr lang="en-US" smtClean="0"/>
              <a:t>‹#›</a:t>
            </a:fld>
            <a:endParaRPr lang="en-US"/>
          </a:p>
        </p:txBody>
      </p:sp>
    </p:spTree>
    <p:extLst>
      <p:ext uri="{BB962C8B-B14F-4D97-AF65-F5344CB8AC3E}">
        <p14:creationId xmlns:p14="http://schemas.microsoft.com/office/powerpoint/2010/main" val="4003271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t>7</a:t>
            </a:fld>
            <a:endParaRPr lang="en-US"/>
          </a:p>
        </p:txBody>
      </p:sp>
    </p:spTree>
    <p:extLst>
      <p:ext uri="{BB962C8B-B14F-4D97-AF65-F5344CB8AC3E}">
        <p14:creationId xmlns:p14="http://schemas.microsoft.com/office/powerpoint/2010/main" val="118778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00858C-38A1-4133-A3F1-2EBD5AEF0258}" type="slidenum">
              <a:rPr lang="en-US" smtClean="0">
                <a:solidFill>
                  <a:prstClr val="black"/>
                </a:solidFill>
              </a:rPr>
              <a:t>11</a:t>
            </a:fld>
            <a:endParaRPr lang="en-US">
              <a:solidFill>
                <a:prstClr val="black"/>
              </a:solidFill>
            </a:endParaRPr>
          </a:p>
        </p:txBody>
      </p:sp>
    </p:spTree>
    <p:extLst>
      <p:ext uri="{BB962C8B-B14F-4D97-AF65-F5344CB8AC3E}">
        <p14:creationId xmlns:p14="http://schemas.microsoft.com/office/powerpoint/2010/main" val="31822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306843-7B20-450B-950E-1DD9D7C54FFF}" type="slidenum">
              <a:rPr lang="en-US" smtClean="0"/>
              <a:t>20</a:t>
            </a:fld>
            <a:endParaRPr lang="en-US"/>
          </a:p>
        </p:txBody>
      </p:sp>
    </p:spTree>
    <p:extLst>
      <p:ext uri="{BB962C8B-B14F-4D97-AF65-F5344CB8AC3E}">
        <p14:creationId xmlns:p14="http://schemas.microsoft.com/office/powerpoint/2010/main" val="294167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t>21</a:t>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307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t>22</a:t>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39625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t>23</a:t>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4425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t>24</a:t>
            </a:fld>
            <a:endParaRPr lang="en-US"/>
          </a:p>
        </p:txBody>
      </p:sp>
    </p:spTree>
    <p:extLst>
      <p:ext uri="{BB962C8B-B14F-4D97-AF65-F5344CB8AC3E}">
        <p14:creationId xmlns:p14="http://schemas.microsoft.com/office/powerpoint/2010/main" val="231812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t>25</a:t>
            </a:fld>
            <a:endParaRPr lang="en-US"/>
          </a:p>
        </p:txBody>
      </p:sp>
    </p:spTree>
    <p:extLst>
      <p:ext uri="{BB962C8B-B14F-4D97-AF65-F5344CB8AC3E}">
        <p14:creationId xmlns:p14="http://schemas.microsoft.com/office/powerpoint/2010/main" val="290424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306843-7B20-450B-950E-1DD9D7C54FFF}" type="slidenum">
              <a:rPr lang="en-US" smtClean="0"/>
              <a:t>26</a:t>
            </a:fld>
            <a:endParaRPr lang="en-US"/>
          </a:p>
        </p:txBody>
      </p:sp>
    </p:spTree>
    <p:extLst>
      <p:ext uri="{BB962C8B-B14F-4D97-AF65-F5344CB8AC3E}">
        <p14:creationId xmlns:p14="http://schemas.microsoft.com/office/powerpoint/2010/main" val="2916563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B8A804-640C-4951-A113-7CB6ACFD7542}"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BF7DC-6186-421C-B9CA-3D536631EC25}" type="slidenum">
              <a:rPr lang="en-US" smtClean="0"/>
              <a:t>‹#›</a:t>
            </a:fld>
            <a:endParaRPr lang="en-US"/>
          </a:p>
        </p:txBody>
      </p:sp>
    </p:spTree>
    <p:extLst>
      <p:ext uri="{BB962C8B-B14F-4D97-AF65-F5344CB8AC3E}">
        <p14:creationId xmlns:p14="http://schemas.microsoft.com/office/powerpoint/2010/main" val="3428904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8A804-640C-4951-A113-7CB6ACFD7542}"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BF7DC-6186-421C-B9CA-3D536631EC25}" type="slidenum">
              <a:rPr lang="en-US" smtClean="0"/>
              <a:t>‹#›</a:t>
            </a:fld>
            <a:endParaRPr lang="en-US"/>
          </a:p>
        </p:txBody>
      </p:sp>
    </p:spTree>
    <p:extLst>
      <p:ext uri="{BB962C8B-B14F-4D97-AF65-F5344CB8AC3E}">
        <p14:creationId xmlns:p14="http://schemas.microsoft.com/office/powerpoint/2010/main" val="54606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8A804-640C-4951-A113-7CB6ACFD7542}"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BF7DC-6186-421C-B9CA-3D536631EC25}" type="slidenum">
              <a:rPr lang="en-US" smtClean="0"/>
              <a:t>‹#›</a:t>
            </a:fld>
            <a:endParaRPr lang="en-US"/>
          </a:p>
        </p:txBody>
      </p:sp>
    </p:spTree>
    <p:extLst>
      <p:ext uri="{BB962C8B-B14F-4D97-AF65-F5344CB8AC3E}">
        <p14:creationId xmlns:p14="http://schemas.microsoft.com/office/powerpoint/2010/main" val="3091012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803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8A804-640C-4951-A113-7CB6ACFD7542}"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BF7DC-6186-421C-B9CA-3D536631EC25}" type="slidenum">
              <a:rPr lang="en-US" smtClean="0"/>
              <a:t>‹#›</a:t>
            </a:fld>
            <a:endParaRPr lang="en-US"/>
          </a:p>
        </p:txBody>
      </p:sp>
    </p:spTree>
    <p:extLst>
      <p:ext uri="{BB962C8B-B14F-4D97-AF65-F5344CB8AC3E}">
        <p14:creationId xmlns:p14="http://schemas.microsoft.com/office/powerpoint/2010/main" val="80049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B8A804-640C-4951-A113-7CB6ACFD7542}"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BF7DC-6186-421C-B9CA-3D536631EC25}" type="slidenum">
              <a:rPr lang="en-US" smtClean="0"/>
              <a:t>‹#›</a:t>
            </a:fld>
            <a:endParaRPr lang="en-US"/>
          </a:p>
        </p:txBody>
      </p:sp>
    </p:spTree>
    <p:extLst>
      <p:ext uri="{BB962C8B-B14F-4D97-AF65-F5344CB8AC3E}">
        <p14:creationId xmlns:p14="http://schemas.microsoft.com/office/powerpoint/2010/main" val="317802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B8A804-640C-4951-A113-7CB6ACFD7542}"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BF7DC-6186-421C-B9CA-3D536631EC25}" type="slidenum">
              <a:rPr lang="en-US" smtClean="0"/>
              <a:t>‹#›</a:t>
            </a:fld>
            <a:endParaRPr lang="en-US"/>
          </a:p>
        </p:txBody>
      </p:sp>
    </p:spTree>
    <p:extLst>
      <p:ext uri="{BB962C8B-B14F-4D97-AF65-F5344CB8AC3E}">
        <p14:creationId xmlns:p14="http://schemas.microsoft.com/office/powerpoint/2010/main" val="2223944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B8A804-640C-4951-A113-7CB6ACFD7542}" type="datetimeFigureOut">
              <a:rPr lang="en-US" smtClean="0"/>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0BF7DC-6186-421C-B9CA-3D536631EC25}" type="slidenum">
              <a:rPr lang="en-US" smtClean="0"/>
              <a:t>‹#›</a:t>
            </a:fld>
            <a:endParaRPr lang="en-US"/>
          </a:p>
        </p:txBody>
      </p:sp>
    </p:spTree>
    <p:extLst>
      <p:ext uri="{BB962C8B-B14F-4D97-AF65-F5344CB8AC3E}">
        <p14:creationId xmlns:p14="http://schemas.microsoft.com/office/powerpoint/2010/main" val="882949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B8A804-640C-4951-A113-7CB6ACFD7542}" type="datetimeFigureOut">
              <a:rPr lang="en-US" smtClean="0"/>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0BF7DC-6186-421C-B9CA-3D536631EC25}" type="slidenum">
              <a:rPr lang="en-US" smtClean="0"/>
              <a:t>‹#›</a:t>
            </a:fld>
            <a:endParaRPr lang="en-US"/>
          </a:p>
        </p:txBody>
      </p:sp>
    </p:spTree>
    <p:extLst>
      <p:ext uri="{BB962C8B-B14F-4D97-AF65-F5344CB8AC3E}">
        <p14:creationId xmlns:p14="http://schemas.microsoft.com/office/powerpoint/2010/main" val="255779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B8A804-640C-4951-A113-7CB6ACFD7542}" type="datetimeFigureOut">
              <a:rPr lang="en-US" smtClean="0"/>
              <a:t>8/6/2023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0BF7DC-6186-421C-B9CA-3D536631EC25}" type="slidenum">
              <a:rPr lang="en-US" smtClean="0"/>
              <a:t>‹#›</a:t>
            </a:fld>
            <a:endParaRPr lang="en-US"/>
          </a:p>
        </p:txBody>
      </p:sp>
    </p:spTree>
    <p:extLst>
      <p:ext uri="{BB962C8B-B14F-4D97-AF65-F5344CB8AC3E}">
        <p14:creationId xmlns:p14="http://schemas.microsoft.com/office/powerpoint/2010/main" val="3082510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B8A804-640C-4951-A113-7CB6ACFD7542}"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BF7DC-6186-421C-B9CA-3D536631EC25}" type="slidenum">
              <a:rPr lang="en-US" smtClean="0"/>
              <a:t>‹#›</a:t>
            </a:fld>
            <a:endParaRPr lang="en-US"/>
          </a:p>
        </p:txBody>
      </p:sp>
    </p:spTree>
    <p:extLst>
      <p:ext uri="{BB962C8B-B14F-4D97-AF65-F5344CB8AC3E}">
        <p14:creationId xmlns:p14="http://schemas.microsoft.com/office/powerpoint/2010/main" val="175553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B8A804-640C-4951-A113-7CB6ACFD7542}"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BF7DC-6186-421C-B9CA-3D536631EC25}" type="slidenum">
              <a:rPr lang="en-US" smtClean="0"/>
              <a:t>‹#›</a:t>
            </a:fld>
            <a:endParaRPr lang="en-US"/>
          </a:p>
        </p:txBody>
      </p:sp>
    </p:spTree>
    <p:extLst>
      <p:ext uri="{BB962C8B-B14F-4D97-AF65-F5344CB8AC3E}">
        <p14:creationId xmlns:p14="http://schemas.microsoft.com/office/powerpoint/2010/main" val="139894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8A804-640C-4951-A113-7CB6ACFD7542}" type="datetimeFigureOut">
              <a:rPr lang="en-US" smtClean="0"/>
              <a:t>8/6/2023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BF7DC-6186-421C-B9CA-3D536631EC25}" type="slidenum">
              <a:rPr lang="en-US" smtClean="0"/>
              <a:t>‹#›</a:t>
            </a:fld>
            <a:endParaRPr lang="en-US"/>
          </a:p>
        </p:txBody>
      </p:sp>
    </p:spTree>
    <p:extLst>
      <p:ext uri="{BB962C8B-B14F-4D97-AF65-F5344CB8AC3E}">
        <p14:creationId xmlns:p14="http://schemas.microsoft.com/office/powerpoint/2010/main" val="114639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4.pn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44" y="484740"/>
            <a:ext cx="11292290" cy="5530469"/>
          </a:xfrm>
          <a:prstGeom prst="rect">
            <a:avLst/>
          </a:prstGeom>
        </p:spPr>
      </p:pic>
      <p:sp>
        <p:nvSpPr>
          <p:cNvPr id="3" name="TextBox 2"/>
          <p:cNvSpPr txBox="1"/>
          <p:nvPr/>
        </p:nvSpPr>
        <p:spPr>
          <a:xfrm>
            <a:off x="1509311" y="2170323"/>
            <a:ext cx="9727893" cy="1569660"/>
          </a:xfrm>
          <a:prstGeom prst="rect">
            <a:avLst/>
          </a:prstGeom>
          <a:noFill/>
        </p:spPr>
        <p:txBody>
          <a:bodyPr wrap="square" rtlCol="0">
            <a:spAutoFit/>
          </a:bodyPr>
          <a:lstStyle/>
          <a:p>
            <a:pPr algn="ct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NHIỆT LIỆT CHÀO MỪNG CÁC THẦY CÔ GIÁO</a:t>
            </a:r>
          </a:p>
          <a:p>
            <a:pPr algn="ctr">
              <a:lnSpc>
                <a:spcPct val="150000"/>
              </a:lnSpc>
            </a:pPr>
            <a:r>
              <a:rPr lang="en-US" sz="3200" b="1" smtClean="0">
                <a:solidFill>
                  <a:srgbClr val="FF0000"/>
                </a:solidFill>
                <a:latin typeface="Times New Roman" panose="02020603050405020304" pitchFamily="18" charset="0"/>
                <a:cs typeface="Times New Roman" panose="02020603050405020304" pitchFamily="18" charset="0"/>
              </a:rPr>
              <a:t>VÀ CÁC EM HỌC SINH</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47616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39138247525a232546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70933" y="79022"/>
            <a:ext cx="5226756" cy="430887"/>
          </a:xfrm>
          <a:prstGeom prst="rect">
            <a:avLst/>
          </a:prstGeom>
          <a:noFill/>
        </p:spPr>
        <p:txBody>
          <a:bodyPr wrap="square" rtlCol="0">
            <a:spAutoFit/>
          </a:bodyPr>
          <a:lstStyle/>
          <a:p>
            <a:r>
              <a:rPr lang="en-US" sz="2200" b="1" dirty="0" smtClean="0">
                <a:solidFill>
                  <a:srgbClr val="FF0000"/>
                </a:solidFill>
                <a:latin typeface="Times New Roman" panose="02020603050405020304" pitchFamily="18" charset="0"/>
                <a:cs typeface="Times New Roman" panose="02020603050405020304" pitchFamily="18" charset="0"/>
              </a:rPr>
              <a:t>I. TÌM HIỂU CHUNG</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27376" y="756356"/>
            <a:ext cx="3036711" cy="430887"/>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2</a:t>
            </a:r>
            <a:r>
              <a:rPr lang="en-US" sz="2200" b="1"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Về</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Tiểu</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Thanh</a:t>
            </a:r>
            <a:endParaRPr lang="en-US" sz="2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109154" y="1061154"/>
            <a:ext cx="6141155" cy="430887"/>
          </a:xfrm>
          <a:prstGeom prst="rect">
            <a:avLst/>
          </a:prstGeom>
          <a:noFill/>
        </p:spPr>
        <p:txBody>
          <a:bodyPr wrap="square" rtlCol="0">
            <a:spAutoFit/>
          </a:bodyPr>
          <a:lstStyle/>
          <a:p>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Họ</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Phùng</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2200" b="1" dirty="0" smtClean="0">
                <a:solidFill>
                  <a:prstClr val="black">
                    <a:lumMod val="95000"/>
                    <a:lumOff val="5000"/>
                  </a:prstClr>
                </a:solidFill>
                <a:latin typeface="Times New Roman" panose="02020603050405020304" pitchFamily="18" charset="0"/>
                <a:cs typeface="Times New Roman" panose="02020603050405020304" pitchFamily="18" charset="0"/>
              </a:rPr>
              <a:t>sống </a:t>
            </a:r>
            <a:r>
              <a:rPr lang="vi-VN" sz="2200" b="1" dirty="0">
                <a:solidFill>
                  <a:prstClr val="black">
                    <a:lumMod val="95000"/>
                    <a:lumOff val="5000"/>
                  </a:prstClr>
                </a:solidFill>
                <a:latin typeface="Times New Roman" panose="02020603050405020304" pitchFamily="18" charset="0"/>
                <a:cs typeface="Times New Roman" panose="02020603050405020304" pitchFamily="18" charset="0"/>
              </a:rPr>
              <a:t>khoảng đầu thời Minh</a:t>
            </a:r>
            <a:endParaRPr lang="en-US" altLang="en-US" sz="2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549427" y="1625593"/>
            <a:ext cx="6524978" cy="904863"/>
          </a:xfrm>
          <a:prstGeom prst="rect">
            <a:avLst/>
          </a:prstGeom>
          <a:noFill/>
        </p:spPr>
        <p:txBody>
          <a:bodyPr wrap="square" rtlCol="0">
            <a:spAutoFit/>
          </a:bodyPr>
          <a:lstStyle/>
          <a:p>
            <a:pPr algn="just">
              <a:lnSpc>
                <a:spcPct val="120000"/>
              </a:lnSpc>
              <a:defRPr/>
            </a:pP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2200" b="1" dirty="0" smtClean="0">
                <a:solidFill>
                  <a:prstClr val="black">
                    <a:lumMod val="95000"/>
                    <a:lumOff val="5000"/>
                  </a:prstClr>
                </a:solidFill>
                <a:latin typeface="Times New Roman" panose="02020603050405020304" pitchFamily="18" charset="0"/>
                <a:cs typeface="Times New Roman" panose="02020603050405020304" pitchFamily="18" charset="0"/>
              </a:rPr>
              <a:t>Từ </a:t>
            </a:r>
            <a:r>
              <a:rPr lang="vi-VN" sz="2200" b="1" dirty="0">
                <a:solidFill>
                  <a:prstClr val="black">
                    <a:lumMod val="95000"/>
                    <a:lumOff val="5000"/>
                  </a:prstClr>
                </a:solidFill>
                <a:latin typeface="Times New Roman" panose="02020603050405020304" pitchFamily="18" charset="0"/>
                <a:cs typeface="Times New Roman" panose="02020603050405020304" pitchFamily="18" charset="0"/>
              </a:rPr>
              <a:t>nhỏ nàng đã thông hiểu các môn nghệ thuật cầm kì thi hoạ, lại có phong tư lộng lẫy hơn người</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a:t>
            </a:r>
            <a:endParaRPr lang="vi-VN" sz="2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583285" y="2603045"/>
            <a:ext cx="6479823" cy="904863"/>
          </a:xfrm>
          <a:prstGeom prst="rect">
            <a:avLst/>
          </a:prstGeom>
          <a:noFill/>
        </p:spPr>
        <p:txBody>
          <a:bodyPr wrap="square" rtlCol="0">
            <a:spAutoFit/>
          </a:bodyPr>
          <a:lstStyle/>
          <a:p>
            <a:pPr algn="just">
              <a:lnSpc>
                <a:spcPct val="120000"/>
              </a:lnSpc>
              <a:defRPr/>
            </a:pP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2200" b="1" dirty="0" smtClean="0">
                <a:solidFill>
                  <a:prstClr val="black">
                    <a:lumMod val="95000"/>
                    <a:lumOff val="5000"/>
                  </a:prstClr>
                </a:solidFill>
                <a:latin typeface="Times New Roman" panose="02020603050405020304" pitchFamily="18" charset="0"/>
                <a:cs typeface="Times New Roman" panose="02020603050405020304" pitchFamily="18" charset="0"/>
              </a:rPr>
              <a:t>Năm </a:t>
            </a:r>
            <a:r>
              <a:rPr lang="vi-VN" sz="2200" b="1" dirty="0">
                <a:solidFill>
                  <a:prstClr val="black">
                    <a:lumMod val="95000"/>
                    <a:lumOff val="5000"/>
                  </a:prstClr>
                </a:solidFill>
                <a:latin typeface="Times New Roman" panose="02020603050405020304" pitchFamily="18" charset="0"/>
                <a:cs typeface="Times New Roman" panose="02020603050405020304" pitchFamily="18" charset="0"/>
              </a:rPr>
              <a:t>16 tuổi, nàng được gả làm vợ lẽ cho Phùng Sinh, một công tử nhà gia thế. </a:t>
            </a:r>
          </a:p>
        </p:txBody>
      </p:sp>
      <p:sp>
        <p:nvSpPr>
          <p:cNvPr id="10" name="TextBox 9"/>
          <p:cNvSpPr txBox="1"/>
          <p:nvPr/>
        </p:nvSpPr>
        <p:spPr>
          <a:xfrm>
            <a:off x="4549427" y="6090521"/>
            <a:ext cx="7123283" cy="430887"/>
          </a:xfrm>
          <a:prstGeom prst="rect">
            <a:avLst/>
          </a:prstGeom>
          <a:noFill/>
        </p:spPr>
        <p:txBody>
          <a:bodyPr wrap="square" rtlCol="0">
            <a:spAutoFit/>
          </a:bodyPr>
          <a:lstStyle/>
          <a:p>
            <a:r>
              <a:rPr lang="en-US" altLang="en-US" sz="2200" b="1" dirty="0">
                <a:solidFill>
                  <a:srgbClr val="FF0000"/>
                </a:solidFill>
                <a:latin typeface="Times New Roman" panose="02020603050405020304" pitchFamily="18" charset="0"/>
                <a:cs typeface="Times New Roman" panose="02020603050405020304" pitchFamily="18" charset="0"/>
              </a:rPr>
              <a:t> =&gt; </a:t>
            </a:r>
            <a:r>
              <a:rPr lang="en-US" altLang="en-US" sz="2200" b="1" dirty="0" err="1">
                <a:solidFill>
                  <a:srgbClr val="FF0000"/>
                </a:solidFill>
                <a:latin typeface="Times New Roman" panose="02020603050405020304" pitchFamily="18" charset="0"/>
                <a:cs typeface="Times New Roman" panose="02020603050405020304" pitchFamily="18" charset="0"/>
              </a:rPr>
              <a:t>Mạch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cảm</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hứng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người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phụ</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nữ</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tài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hoa</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bất</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hạnh</a:t>
            </a:r>
            <a:r>
              <a:rPr lang="en-US" altLang="en-US" sz="2200" b="1"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11" name="Picture 3" descr="C:\Users\USER\Desktop\mnu18.jpg"/>
          <p:cNvPicPr>
            <a:picLocks noChangeAspect="1" noChangeArrowheads="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16255" b="15815"/>
          <a:stretch>
            <a:fillRect/>
          </a:stretch>
        </p:blipFill>
        <p:spPr bwMode="auto">
          <a:xfrm rot="706950">
            <a:off x="429554" y="1576362"/>
            <a:ext cx="3723454" cy="4591454"/>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1061155" y="6240570"/>
            <a:ext cx="2020711" cy="430887"/>
          </a:xfrm>
          <a:prstGeom prst="rect">
            <a:avLst/>
          </a:prstGeom>
          <a:noFill/>
        </p:spPr>
        <p:txBody>
          <a:bodyPr wrap="square" rtlCol="0">
            <a:spAutoFit/>
          </a:bodyPr>
          <a:lstStyle/>
          <a:p>
            <a:r>
              <a:rPr lang="en-US" sz="2200" b="1" dirty="0" err="1" smtClean="0">
                <a:latin typeface="Times New Roman" panose="02020603050405020304" pitchFamily="18" charset="0"/>
                <a:cs typeface="Times New Roman" panose="02020603050405020304" pitchFamily="18" charset="0"/>
              </a:rPr>
              <a:t>Hình</a:t>
            </a:r>
            <a:r>
              <a:rPr lang="en-US" sz="2200" b="1" dirty="0" smtClean="0">
                <a:latin typeface="Times New Roman" panose="02020603050405020304" pitchFamily="18" charset="0"/>
                <a:cs typeface="Times New Roman" panose="02020603050405020304" pitchFamily="18" charset="0"/>
              </a:rPr>
              <a:t> minh </a:t>
            </a:r>
            <a:r>
              <a:rPr lang="en-US" sz="2200" b="1" dirty="0" err="1" smtClean="0">
                <a:latin typeface="Times New Roman" panose="02020603050405020304" pitchFamily="18" charset="0"/>
                <a:cs typeface="Times New Roman" panose="02020603050405020304" pitchFamily="18" charset="0"/>
              </a:rPr>
              <a:t>họa</a:t>
            </a:r>
            <a:endParaRPr lang="en-US" sz="22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639731" y="3586615"/>
            <a:ext cx="6344354" cy="904863"/>
          </a:xfrm>
          <a:prstGeom prst="rect">
            <a:avLst/>
          </a:prstGeom>
          <a:noFill/>
        </p:spPr>
        <p:txBody>
          <a:bodyPr wrap="square" rtlCol="0">
            <a:spAutoFit/>
          </a:bodyPr>
          <a:lstStyle/>
          <a:p>
            <a:pPr algn="just">
              <a:lnSpc>
                <a:spcPct val="120000"/>
              </a:lnSpc>
              <a:defRPr/>
            </a:pP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2200" b="1" dirty="0" smtClean="0">
                <a:solidFill>
                  <a:prstClr val="black">
                    <a:lumMod val="95000"/>
                    <a:lumOff val="5000"/>
                  </a:prstClr>
                </a:solidFill>
                <a:latin typeface="Times New Roman" panose="02020603050405020304" pitchFamily="18" charset="0"/>
                <a:cs typeface="Times New Roman" panose="02020603050405020304" pitchFamily="18" charset="0"/>
              </a:rPr>
              <a:t>Vợ </a:t>
            </a:r>
            <a:r>
              <a:rPr lang="vi-VN" sz="2200" b="1" dirty="0">
                <a:solidFill>
                  <a:prstClr val="black">
                    <a:lumMod val="95000"/>
                    <a:lumOff val="5000"/>
                  </a:prstClr>
                </a:solidFill>
                <a:latin typeface="Times New Roman" panose="02020603050405020304" pitchFamily="18" charset="0"/>
                <a:cs typeface="Times New Roman" panose="02020603050405020304" pitchFamily="18" charset="0"/>
              </a:rPr>
              <a:t>cả tính hay ghen lại cay độc, bắt nàng ra sống riêng trên Cô Sơn, gần Tây Hồ.</a:t>
            </a:r>
          </a:p>
        </p:txBody>
      </p:sp>
      <p:sp>
        <p:nvSpPr>
          <p:cNvPr id="14" name="TextBox 13"/>
          <p:cNvSpPr txBox="1"/>
          <p:nvPr/>
        </p:nvSpPr>
        <p:spPr>
          <a:xfrm>
            <a:off x="4718756" y="4453462"/>
            <a:ext cx="6355649" cy="1717393"/>
          </a:xfrm>
          <a:prstGeom prst="rect">
            <a:avLst/>
          </a:prstGeom>
          <a:noFill/>
        </p:spPr>
        <p:txBody>
          <a:bodyPr wrap="square" rtlCol="0">
            <a:spAutoFit/>
          </a:bodyPr>
          <a:lstStyle/>
          <a:p>
            <a:pPr algn="just">
              <a:lnSpc>
                <a:spcPct val="120000"/>
              </a:lnSpc>
              <a:defRPr/>
            </a:pP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2200" b="1" dirty="0" smtClean="0">
                <a:solidFill>
                  <a:prstClr val="black">
                    <a:lumMod val="95000"/>
                    <a:lumOff val="5000"/>
                  </a:prstClr>
                </a:solidFill>
                <a:latin typeface="Times New Roman" panose="02020603050405020304" pitchFamily="18" charset="0"/>
                <a:cs typeface="Times New Roman" panose="02020603050405020304" pitchFamily="18" charset="0"/>
              </a:rPr>
              <a:t>Vì </a:t>
            </a:r>
            <a:r>
              <a:rPr lang="vi-VN" sz="2200" b="1" dirty="0">
                <a:solidFill>
                  <a:prstClr val="black">
                    <a:lumMod val="95000"/>
                    <a:lumOff val="5000"/>
                  </a:prstClr>
                </a:solidFill>
                <a:latin typeface="Times New Roman" panose="02020603050405020304" pitchFamily="18" charset="0"/>
                <a:cs typeface="Times New Roman" panose="02020603050405020304" pitchFamily="18" charset="0"/>
              </a:rPr>
              <a:t>đau buồn, nàng sinh bệnh rồi qua đời khi mới </a:t>
            </a:r>
            <a:r>
              <a:rPr lang="vi-VN" sz="2200" b="1" dirty="0" smtClean="0">
                <a:solidFill>
                  <a:prstClr val="black">
                    <a:lumMod val="95000"/>
                    <a:lumOff val="5000"/>
                  </a:prstClr>
                </a:solidFill>
                <a:latin typeface="Times New Roman" panose="02020603050405020304" pitchFamily="18" charset="0"/>
                <a:cs typeface="Times New Roman" panose="02020603050405020304" pitchFamily="18" charset="0"/>
              </a:rPr>
              <a:t>tròn</a:t>
            </a:r>
            <a:r>
              <a:rPr lang="en-US" sz="2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18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tuổi</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bài</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thơ</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nàng</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viết</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để</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giải</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tỏa</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u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buồn</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bị</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vợ</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cả</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đốt</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chỉ</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còn</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vương</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sót</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vài</a:t>
            </a:r>
            <a:r>
              <a:rPr lang="en-US" sz="22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dirty="0" err="1" smtClean="0">
                <a:solidFill>
                  <a:prstClr val="black">
                    <a:lumMod val="95000"/>
                    <a:lumOff val="5000"/>
                  </a:prstClr>
                </a:solidFill>
                <a:latin typeface="Times New Roman" panose="02020603050405020304" pitchFamily="18" charset="0"/>
                <a:cs typeface="Times New Roman" panose="02020603050405020304" pitchFamily="18" charset="0"/>
              </a:rPr>
              <a:t>bài</a:t>
            </a:r>
            <a:endParaRPr lang="vi-VN" sz="2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07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in)">
                                      <p:cBhvr>
                                        <p:cTn id="4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6"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95319" y="101601"/>
            <a:ext cx="4475747" cy="461665"/>
            <a:chOff x="802528" y="1828800"/>
            <a:chExt cx="8952659" cy="923450"/>
          </a:xfrm>
        </p:grpSpPr>
        <p:sp>
          <p:nvSpPr>
            <p:cNvPr id="30" name="TextBox 29"/>
            <p:cNvSpPr txBox="1"/>
            <p:nvPr/>
          </p:nvSpPr>
          <p:spPr>
            <a:xfrm>
              <a:off x="802528" y="1828800"/>
              <a:ext cx="1028692" cy="923450"/>
            </a:xfrm>
            <a:prstGeom prst="rect">
              <a:avLst/>
            </a:prstGeom>
            <a:noFill/>
          </p:spPr>
          <p:txBody>
            <a:bodyPr wrap="square" rtlCol="0">
              <a:spAutoFit/>
            </a:bodyPr>
            <a:lstStyle/>
            <a:p>
              <a:pPr algn="ctr"/>
              <a:r>
                <a:rPr lang="en-US" sz="2400" b="1" dirty="0">
                  <a:latin typeface="Times New Roman" panose="02020603050405020304" pitchFamily="18" charset="0"/>
                  <a:ea typeface="Tahoma" panose="020B0604030504040204" pitchFamily="34" charset="0"/>
                  <a:cs typeface="Times New Roman" panose="02020603050405020304" pitchFamily="18" charset="0"/>
                </a:rPr>
                <a:t>I</a:t>
              </a:r>
            </a:p>
          </p:txBody>
        </p:sp>
        <p:sp>
          <p:nvSpPr>
            <p:cNvPr id="32" name="TextBox 31"/>
            <p:cNvSpPr txBox="1"/>
            <p:nvPr/>
          </p:nvSpPr>
          <p:spPr>
            <a:xfrm>
              <a:off x="2067735" y="1828800"/>
              <a:ext cx="7687452" cy="923450"/>
            </a:xfrm>
            <a:prstGeom prst="rect">
              <a:avLst/>
            </a:prstGeom>
            <a:noFill/>
          </p:spPr>
          <p:txBody>
            <a:bodyPr wrap="square" rtlCol="0">
              <a:spAutoFit/>
            </a:bodyPr>
            <a:lstStyle/>
            <a:p>
              <a:endParaRPr lang="en-US" sz="2400" b="1" dirty="0">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37" name="TextBox 36"/>
          <p:cNvSpPr txBox="1"/>
          <p:nvPr/>
        </p:nvSpPr>
        <p:spPr>
          <a:xfrm>
            <a:off x="206072" y="630127"/>
            <a:ext cx="5450716" cy="461665"/>
          </a:xfrm>
          <a:prstGeom prst="rect">
            <a:avLst/>
          </a:prstGeom>
          <a:noFill/>
        </p:spPr>
        <p:txBody>
          <a:bodyPr wrap="square" rtlCol="0">
            <a:spAutoFit/>
          </a:bodyPr>
          <a:lstStyle/>
          <a:p>
            <a:r>
              <a:rPr lang="en-US" sz="2400" b="1" i="1" smtClean="0">
                <a:latin typeface="Times New Roman" panose="02020603050405020304" pitchFamily="18" charset="0"/>
                <a:ea typeface="Tahoma" panose="020B0604030504040204" pitchFamily="34" charset="0"/>
                <a:cs typeface="Times New Roman" panose="02020603050405020304" pitchFamily="18" charset="0"/>
              </a:rPr>
              <a:t>3.Tác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phẩm</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Độc</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Tiểu</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Thanh</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kí</a:t>
            </a:r>
            <a:endParaRPr lang="en-US" sz="2400" b="1" i="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 40"/>
          <p:cNvSpPr/>
          <p:nvPr/>
        </p:nvSpPr>
        <p:spPr>
          <a:xfrm>
            <a:off x="310305" y="1147952"/>
            <a:ext cx="6972186" cy="461665"/>
          </a:xfrm>
          <a:prstGeom prst="rect">
            <a:avLst/>
          </a:prstGeom>
        </p:spPr>
        <p:txBody>
          <a:bodyPr wrap="square">
            <a:spAutoFit/>
          </a:bodyPr>
          <a:lstStyle/>
          <a:p>
            <a:r>
              <a:rPr lang="en-US" sz="2400" b="1" dirty="0">
                <a:latin typeface="Times New Roman" panose="02020603050405020304" pitchFamily="18" charset="0"/>
                <a:ea typeface="Tahoma" panose="020B0604030504040204" pitchFamily="34" charset="0"/>
                <a:cs typeface="Times New Roman" panose="02020603050405020304" pitchFamily="18" charset="0"/>
              </a:rPr>
              <a:t>a.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Xuất</a:t>
            </a:r>
            <a:r>
              <a:rPr lang="en-US" sz="2400" b="1" dirty="0">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xứ</a:t>
            </a:r>
            <a:r>
              <a:rPr lang="en-US" sz="2400" b="1" dirty="0">
                <a:latin typeface="Times New Roman" panose="02020603050405020304" pitchFamily="18" charset="0"/>
                <a:ea typeface="Tahoma" panose="020B0604030504040204" pitchFamily="34"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Trích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Thanh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tập</a:t>
            </a:r>
            <a:endParaRPr lang="en-US" sz="2400" b="1" i="1" dirty="0">
              <a:latin typeface="Times New Roman" panose="02020603050405020304" pitchFamily="18" charset="0"/>
              <a:cs typeface="Times New Roman" panose="02020603050405020304" pitchFamily="18" charset="0"/>
            </a:endParaRPr>
          </a:p>
        </p:txBody>
      </p:sp>
      <p:sp>
        <p:nvSpPr>
          <p:cNvPr id="42" name="Rectangle 41"/>
          <p:cNvSpPr/>
          <p:nvPr/>
        </p:nvSpPr>
        <p:spPr>
          <a:xfrm>
            <a:off x="321596" y="1684114"/>
            <a:ext cx="6209491" cy="461665"/>
          </a:xfrm>
          <a:prstGeom prst="rect">
            <a:avLst/>
          </a:prstGeom>
        </p:spPr>
        <p:txBody>
          <a:bodyPr wrap="square">
            <a:spAutoFit/>
          </a:bodyPr>
          <a:lstStyle/>
          <a:p>
            <a:pPr marL="171416" indent="-171416" eaLnBrk="0" hangingPunct="0">
              <a:spcBef>
                <a:spcPct val="50000"/>
              </a:spcBef>
            </a:pPr>
            <a:r>
              <a:rPr lang="en-US" sz="2400" b="1" dirty="0">
                <a:latin typeface="Times New Roman" panose="02020603050405020304" pitchFamily="18" charset="0"/>
                <a:ea typeface="Tahoma" panose="020B0604030504040204" pitchFamily="34" charset="0"/>
                <a:cs typeface="Times New Roman" panose="02020603050405020304" pitchFamily="18" charset="0"/>
              </a:rPr>
              <a:t>b.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Hoàn</a:t>
            </a:r>
            <a:r>
              <a:rPr lang="en-US" sz="2400" b="1" dirty="0">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cảnh</a:t>
            </a:r>
            <a:r>
              <a:rPr lang="en-US" sz="2400" b="1" dirty="0">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sáng</a:t>
            </a:r>
            <a:r>
              <a:rPr lang="en-US" sz="2400" b="1" dirty="0">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latin typeface="Times New Roman" panose="02020603050405020304" pitchFamily="18" charset="0"/>
                <a:ea typeface="Tahoma" panose="020B0604030504040204" pitchFamily="34" charset="0"/>
                <a:cs typeface="Times New Roman" panose="02020603050405020304" pitchFamily="18" charset="0"/>
              </a:rPr>
              <a:t>tác</a:t>
            </a:r>
            <a:endParaRPr lang="en-US" sz="2400" b="1" i="1" dirty="0">
              <a:latin typeface="Times New Roman" panose="02020603050405020304" pitchFamily="18" charset="0"/>
              <a:cs typeface="Times New Roman" panose="02020603050405020304" pitchFamily="18" charset="0"/>
            </a:endParaRPr>
          </a:p>
        </p:txBody>
      </p:sp>
      <p:sp>
        <p:nvSpPr>
          <p:cNvPr id="44" name="Rectangle 43"/>
          <p:cNvSpPr/>
          <p:nvPr/>
        </p:nvSpPr>
        <p:spPr>
          <a:xfrm>
            <a:off x="30915" y="2186409"/>
            <a:ext cx="11048355" cy="461665"/>
          </a:xfrm>
          <a:prstGeom prst="rect">
            <a:avLst/>
          </a:prstGeom>
        </p:spPr>
        <p:txBody>
          <a:bodyPr wrap="square">
            <a:spAutoFit/>
          </a:bodyPr>
          <a:lstStyle/>
          <a:p>
            <a:pPr marL="171416" indent="-171416" eaLnBrk="0" hangingPunct="0">
              <a:spcBef>
                <a:spcPct val="50000"/>
              </a:spcBef>
            </a:pPr>
            <a:r>
              <a:rPr lang="en-US" sz="2400" b="1" smtClean="0">
                <a:latin typeface="Times New Roman" panose="02020603050405020304" pitchFamily="18" charset="0"/>
                <a:cs typeface="Times New Roman" panose="02020603050405020304" pitchFamily="18" charset="0"/>
              </a:rPr>
              <a:t>Nguyễn </a:t>
            </a:r>
            <a:r>
              <a:rPr lang="en-US" sz="2400" b="1" dirty="0">
                <a:latin typeface="Times New Roman" panose="02020603050405020304" pitchFamily="18" charset="0"/>
                <a:cs typeface="Times New Roman" panose="02020603050405020304" pitchFamily="18" charset="0"/>
              </a:rPr>
              <a:t>Du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Trung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Quốc</a:t>
            </a:r>
            <a:endParaRPr lang="en-US" sz="2400" b="1" dirty="0">
              <a:latin typeface="Times New Roman" panose="02020603050405020304" pitchFamily="18" charset="0"/>
              <a:cs typeface="Times New Roman" panose="02020603050405020304" pitchFamily="18" charset="0"/>
            </a:endParaRPr>
          </a:p>
        </p:txBody>
      </p:sp>
      <p:sp>
        <p:nvSpPr>
          <p:cNvPr id="45" name="Rectangle 44"/>
          <p:cNvSpPr/>
          <p:nvPr/>
        </p:nvSpPr>
        <p:spPr>
          <a:xfrm>
            <a:off x="355459" y="2842497"/>
            <a:ext cx="5866636" cy="461665"/>
          </a:xfrm>
          <a:prstGeom prst="rect">
            <a:avLst/>
          </a:prstGeom>
        </p:spPr>
        <p:txBody>
          <a:bodyPr wrap="square">
            <a:spAutoFit/>
          </a:bodyPr>
          <a:lstStyle/>
          <a:p>
            <a:pPr marL="258711" indent="-258711"/>
            <a:r>
              <a:rPr lang="en-US" sz="2400" b="1" dirty="0">
                <a:latin typeface="Times New Roman" panose="02020603050405020304" pitchFamily="18" charset="0"/>
                <a:ea typeface="Tahoma" panose="020B0604030504040204" pitchFamily="34" charset="0"/>
                <a:cs typeface="Times New Roman" panose="02020603050405020304" pitchFamily="18" charset="0"/>
              </a:rPr>
              <a:t>c</a:t>
            </a:r>
            <a:r>
              <a:rPr lang="en-US" sz="2400" b="1" dirty="0" smtClean="0">
                <a:latin typeface="Times New Roman" panose="02020603050405020304" pitchFamily="18" charset="0"/>
                <a:ea typeface="Tahoma" panose="020B0604030504040204" pitchFamily="34" charset="0"/>
                <a:cs typeface="Times New Roman" panose="02020603050405020304" pitchFamily="18" charset="0"/>
              </a:rPr>
              <a:t>.</a:t>
            </a:r>
            <a:r>
              <a:rPr 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vi-VN" sz="2400" b="1" dirty="0">
                <a:latin typeface="Times New Roman" panose="02020603050405020304" pitchFamily="18" charset="0"/>
                <a:ea typeface="Tahoma" panose="020B0604030504040204" pitchFamily="34" charset="0"/>
                <a:cs typeface="Times New Roman" panose="02020603050405020304" pitchFamily="18" charset="0"/>
              </a:rPr>
              <a:t>Nhan </a:t>
            </a:r>
            <a:r>
              <a:rPr lang="vi-VN" sz="2400" b="1" dirty="0" smtClean="0">
                <a:latin typeface="Times New Roman" panose="02020603050405020304" pitchFamily="18" charset="0"/>
                <a:ea typeface="Tahoma" panose="020B0604030504040204" pitchFamily="34" charset="0"/>
                <a:cs typeface="Times New Roman" panose="02020603050405020304" pitchFamily="18" charset="0"/>
              </a:rPr>
              <a:t>đề</a:t>
            </a:r>
            <a:r>
              <a:rPr lang="en-US" sz="2400" b="1" dirty="0" smtClean="0">
                <a:latin typeface="Times New Roman" panose="02020603050405020304" pitchFamily="18" charset="0"/>
                <a:ea typeface="Tahoma" panose="020B0604030504040204" pitchFamily="34" charset="0"/>
                <a:cs typeface="Times New Roman" panose="02020603050405020304" pitchFamily="18" charset="0"/>
              </a:rPr>
              <a:t>: 2 </a:t>
            </a:r>
            <a:r>
              <a:rPr lang="en-US" sz="2400" b="1" dirty="0" err="1" smtClean="0">
                <a:latin typeface="Times New Roman" panose="02020603050405020304" pitchFamily="18" charset="0"/>
                <a:ea typeface="Tahoma" panose="020B0604030504040204" pitchFamily="34" charset="0"/>
                <a:cs typeface="Times New Roman" panose="02020603050405020304" pitchFamily="18" charset="0"/>
              </a:rPr>
              <a:t>cách</a:t>
            </a:r>
            <a:r>
              <a:rPr lang="en-US"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latin typeface="Times New Roman" panose="02020603050405020304" pitchFamily="18" charset="0"/>
                <a:ea typeface="Tahoma" panose="020B0604030504040204" pitchFamily="34" charset="0"/>
                <a:cs typeface="Times New Roman" panose="02020603050405020304" pitchFamily="18" charset="0"/>
              </a:rPr>
              <a:t>hiểu</a:t>
            </a:r>
            <a:endParaRPr lang="vi-VN" sz="2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1"/>
          <p:cNvSpPr/>
          <p:nvPr/>
        </p:nvSpPr>
        <p:spPr>
          <a:xfrm>
            <a:off x="193879" y="185040"/>
            <a:ext cx="3155864" cy="461665"/>
          </a:xfrm>
          <a:prstGeom prst="rect">
            <a:avLst/>
          </a:prstGeom>
        </p:spPr>
        <p:txBody>
          <a:bodyPr wrap="none">
            <a:spAutoFit/>
          </a:bodyPr>
          <a:lstStyle/>
          <a:p>
            <a:r>
              <a:rPr lang="en-US" sz="2400" b="1" dirty="0">
                <a:solidFill>
                  <a:srgbClr val="FF0000"/>
                </a:solidFill>
                <a:latin typeface="Times New Roman" panose="02020603050405020304" pitchFamily="18" charset="0"/>
                <a:cs typeface="Times New Roman" panose="02020603050405020304" pitchFamily="18" charset="0"/>
              </a:rPr>
              <a:t>I. TÌM HIỂU CHUNG</a:t>
            </a:r>
          </a:p>
        </p:txBody>
      </p:sp>
      <p:sp>
        <p:nvSpPr>
          <p:cNvPr id="21" name="Rectangle 7"/>
          <p:cNvSpPr>
            <a:spLocks noChangeArrowheads="1"/>
          </p:cNvSpPr>
          <p:nvPr/>
        </p:nvSpPr>
        <p:spPr bwMode="auto">
          <a:xfrm>
            <a:off x="564440" y="3370830"/>
            <a:ext cx="5002389"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buFontTx/>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Tập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thơ</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nàng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Thanh</a:t>
            </a:r>
            <a:r>
              <a:rPr lang="en-US" altLang="en-US" sz="2400" b="1" dirty="0">
                <a:latin typeface="Times New Roman" panose="02020603050405020304" pitchFamily="18" charset="0"/>
                <a:cs typeface="Times New Roman" panose="02020603050405020304" pitchFamily="18" charset="0"/>
              </a:rPr>
              <a:t>.</a:t>
            </a:r>
          </a:p>
          <a:p>
            <a:pPr algn="just" eaLnBrk="1" hangingPunct="1">
              <a:buFontTx/>
              <a:buNone/>
            </a:pPr>
            <a:r>
              <a:rPr lang="en-US" altLang="en-US" sz="2400" b="1" dirty="0">
                <a:solidFill>
                  <a:srgbClr val="FF0000"/>
                </a:solidFill>
                <a:latin typeface="Times New Roman" panose="02020603050405020304" pitchFamily="18" charset="0"/>
                <a:cs typeface="Times New Roman" panose="02020603050405020304" pitchFamily="18" charset="0"/>
              </a:rPr>
              <a:t>=&gt; </a:t>
            </a:r>
            <a:r>
              <a:rPr lang="en-US" altLang="en-US" sz="2400" b="1" i="1" dirty="0" err="1">
                <a:solidFill>
                  <a:srgbClr val="FF0000"/>
                </a:solidFill>
                <a:latin typeface="Times New Roman" panose="02020603050405020304" pitchFamily="18" charset="0"/>
                <a:cs typeface="Times New Roman" panose="02020603050405020304" pitchFamily="18" charset="0"/>
              </a:rPr>
              <a:t>Đọc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tập</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thơ</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của</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nàng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Tiểu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Thanh</a:t>
            </a:r>
            <a:r>
              <a:rPr lang="en-US" altLang="en-US" sz="2400" b="1" i="1" dirty="0">
                <a:latin typeface="Times New Roman" panose="02020603050405020304" pitchFamily="18" charset="0"/>
                <a:cs typeface="Times New Roman" panose="02020603050405020304" pitchFamily="18" charset="0"/>
              </a:rPr>
              <a:t>.</a:t>
            </a:r>
          </a:p>
        </p:txBody>
      </p:sp>
      <p:sp>
        <p:nvSpPr>
          <p:cNvPr id="22" name="Rectangle 8"/>
          <p:cNvSpPr>
            <a:spLocks noChangeArrowheads="1"/>
          </p:cNvSpPr>
          <p:nvPr/>
        </p:nvSpPr>
        <p:spPr bwMode="auto">
          <a:xfrm>
            <a:off x="5941134" y="3434541"/>
            <a:ext cx="5080000" cy="207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buFontTx/>
              <a:buNone/>
            </a:pPr>
            <a:r>
              <a:rPr lang="en-US" altLang="en-US" sz="2400" b="1" dirty="0">
                <a:latin typeface="Times New Roman" panose="02020603050405020304" pitchFamily="18" charset="0"/>
                <a:cs typeface="Times New Roman" panose="02020603050405020304" pitchFamily="18" charset="0"/>
              </a:rPr>
              <a:t> - “</a:t>
            </a:r>
            <a:r>
              <a:rPr lang="en-US" altLang="en-US" sz="2400" b="1" dirty="0" err="1">
                <a:latin typeface="Times New Roman" panose="02020603050405020304" pitchFamily="18" charset="0"/>
                <a:cs typeface="Times New Roman" panose="02020603050405020304" pitchFamily="18" charset="0"/>
              </a:rPr>
              <a:t>Tiểu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Truyện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nàng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Thanh</a:t>
            </a:r>
            <a:r>
              <a:rPr lang="en-US" altLang="en-US" sz="2400" b="1" dirty="0" smtClean="0">
                <a:latin typeface="Times New Roman" panose="02020603050405020304" pitchFamily="18" charset="0"/>
                <a:cs typeface="Times New Roman" panose="02020603050405020304" pitchFamily="18" charset="0"/>
              </a:rPr>
              <a:t>.</a:t>
            </a:r>
          </a:p>
          <a:p>
            <a:pPr algn="just">
              <a:buNone/>
            </a:pPr>
            <a:r>
              <a:rPr lang="en-US" altLang="en-US" sz="2400" b="1" dirty="0">
                <a:solidFill>
                  <a:srgbClr val="FF0000"/>
                </a:solidFill>
                <a:latin typeface="Times New Roman" panose="02020603050405020304" pitchFamily="18" charset="0"/>
                <a:cs typeface="Times New Roman" panose="02020603050405020304" pitchFamily="18" charset="0"/>
              </a:rPr>
              <a:t>=&gt; </a:t>
            </a:r>
            <a:r>
              <a:rPr lang="en-US" altLang="en-US" sz="2400" b="1" i="1" dirty="0" err="1">
                <a:solidFill>
                  <a:srgbClr val="FF0000"/>
                </a:solidFill>
                <a:latin typeface="Times New Roman" panose="02020603050405020304" pitchFamily="18" charset="0"/>
                <a:cs typeface="Times New Roman" panose="02020603050405020304" pitchFamily="18" charset="0"/>
              </a:rPr>
              <a:t>Đọc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truyện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về</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nàng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Tiểu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Thanh</a:t>
            </a:r>
            <a:r>
              <a:rPr lang="en-US" altLang="en-US" sz="2400" b="1" i="1" dirty="0">
                <a:solidFill>
                  <a:srgbClr val="FF0000"/>
                </a:solidFill>
                <a:latin typeface="Times New Roman" panose="02020603050405020304" pitchFamily="18" charset="0"/>
                <a:cs typeface="Times New Roman" panose="02020603050405020304" pitchFamily="18" charset="0"/>
              </a:rPr>
              <a:t>.</a:t>
            </a:r>
          </a:p>
          <a:p>
            <a:pPr algn="just" eaLnBrk="1" hangingPunct="1">
              <a:buFontTx/>
              <a:buNone/>
            </a:pPr>
            <a:endParaRPr lang="en-US" alt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40263" y="5120107"/>
            <a:ext cx="3070578" cy="461665"/>
          </a:xfrm>
          <a:prstGeom prst="rect">
            <a:avLst/>
          </a:prstGeom>
          <a:noFill/>
        </p:spPr>
        <p:txBody>
          <a:bodyPr wrap="square" rtlCol="0">
            <a:spAutoFit/>
          </a:bodyPr>
          <a:lstStyle/>
          <a:p>
            <a:pPr marL="517525" indent="-517525"/>
            <a:r>
              <a:rPr lang="en-US" sz="2400" b="1" dirty="0" smtClean="0">
                <a:latin typeface="Times New Roman" panose="02020603050405020304" pitchFamily="18" charset="0"/>
                <a:ea typeface="Tahoma" panose="020B0604030504040204" pitchFamily="34" charset="0"/>
                <a:cs typeface="Times New Roman" panose="02020603050405020304" pitchFamily="18" charset="0"/>
              </a:rPr>
              <a:t>d.</a:t>
            </a:r>
            <a:r>
              <a:rPr lang="vi-VN"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400" b="1" dirty="0" smtClean="0">
                <a:latin typeface="Times New Roman" panose="02020603050405020304" pitchFamily="18" charset="0"/>
                <a:ea typeface="Tahoma" panose="020B0604030504040204" pitchFamily="34" charset="0"/>
                <a:cs typeface="Times New Roman" panose="02020603050405020304" pitchFamily="18" charset="0"/>
              </a:rPr>
              <a:t> </a:t>
            </a:r>
            <a:r>
              <a:rPr lang="vi-VN" sz="2400" b="1" dirty="0">
                <a:latin typeface="Times New Roman" panose="02020603050405020304" pitchFamily="18" charset="0"/>
                <a:ea typeface="Tahoma" panose="020B0604030504040204" pitchFamily="34" charset="0"/>
                <a:cs typeface="Times New Roman" panose="02020603050405020304" pitchFamily="18" charset="0"/>
              </a:rPr>
              <a:t>Bố cục</a:t>
            </a:r>
          </a:p>
        </p:txBody>
      </p:sp>
      <p:sp>
        <p:nvSpPr>
          <p:cNvPr id="5" name="TextBox 4"/>
          <p:cNvSpPr txBox="1"/>
          <p:nvPr/>
        </p:nvSpPr>
        <p:spPr>
          <a:xfrm>
            <a:off x="496706" y="5529084"/>
            <a:ext cx="5881516"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Đề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thực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kết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629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P spid="42" grpId="0"/>
      <p:bldP spid="44" grpId="0"/>
      <p:bldP spid="45" grpId="0"/>
      <p:bldP spid="21" grpId="0"/>
      <p:bldP spid="22"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0" y="101599"/>
            <a:ext cx="7382933"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II. ĐỌC – HIỂU VĂN BẢN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8976" y="587020"/>
            <a:ext cx="5958377"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1. Hai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đề</a:t>
            </a:r>
            <a:endParaRPr lang="en-US" sz="24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455407821"/>
              </p:ext>
            </p:extLst>
          </p:nvPr>
        </p:nvGraphicFramePr>
        <p:xfrm>
          <a:off x="191910" y="1117600"/>
          <a:ext cx="11107462" cy="1677247"/>
        </p:xfrm>
        <a:graphic>
          <a:graphicData uri="http://schemas.openxmlformats.org/drawingml/2006/table">
            <a:tbl>
              <a:tblPr firstRow="1" bandRow="1">
                <a:tableStyleId>{5C22544A-7EE6-4342-B048-85BDC9FD1C3A}</a:tableStyleId>
              </a:tblPr>
              <a:tblGrid>
                <a:gridCol w="5553731">
                  <a:extLst>
                    <a:ext uri="{9D8B030D-6E8A-4147-A177-3AD203B41FA5}">
                      <a16:colId xmlns:a16="http://schemas.microsoft.com/office/drawing/2014/main" val="1586216503"/>
                    </a:ext>
                  </a:extLst>
                </a:gridCol>
                <a:gridCol w="5553731">
                  <a:extLst>
                    <a:ext uri="{9D8B030D-6E8A-4147-A177-3AD203B41FA5}">
                      <a16:colId xmlns:a16="http://schemas.microsoft.com/office/drawing/2014/main" val="948903662"/>
                    </a:ext>
                  </a:extLst>
                </a:gridCol>
              </a:tblGrid>
              <a:tr h="618524">
                <a:tc>
                  <a:txBody>
                    <a:bodyPr/>
                    <a:lstStyle/>
                    <a:p>
                      <a:pPr algn="ctr"/>
                      <a:r>
                        <a:rPr lang="en-US" sz="2400" b="1" dirty="0" smtClean="0">
                          <a:latin typeface="Times New Roman" panose="02020603050405020304" pitchFamily="18" charset="0"/>
                          <a:cs typeface="Times New Roman" panose="02020603050405020304" pitchFamily="18" charset="0"/>
                        </a:rPr>
                        <a:t>PHIÊN</a:t>
                      </a:r>
                      <a:r>
                        <a:rPr lang="en-US" sz="2400" b="1" baseline="0" dirty="0" smtClean="0">
                          <a:latin typeface="Times New Roman" panose="02020603050405020304" pitchFamily="18" charset="0"/>
                          <a:cs typeface="Times New Roman" panose="02020603050405020304" pitchFamily="18" charset="0"/>
                        </a:rPr>
                        <a:t> ÂM</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smtClean="0">
                          <a:latin typeface="Times New Roman" panose="02020603050405020304" pitchFamily="18" charset="0"/>
                          <a:cs typeface="Times New Roman" panose="02020603050405020304" pitchFamily="18" charset="0"/>
                        </a:rPr>
                        <a:t>DỊCH</a:t>
                      </a:r>
                      <a:r>
                        <a:rPr lang="en-US" sz="2400" b="1" baseline="0" dirty="0" smtClean="0">
                          <a:latin typeface="Times New Roman" panose="02020603050405020304" pitchFamily="18" charset="0"/>
                          <a:cs typeface="Times New Roman" panose="02020603050405020304" pitchFamily="18" charset="0"/>
                        </a:rPr>
                        <a:t> THƠ</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1787510"/>
                  </a:ext>
                </a:extLst>
              </a:tr>
              <a:tr h="1058723">
                <a:tc>
                  <a:txBody>
                    <a:bodyPr/>
                    <a:lstStyle/>
                    <a:p>
                      <a:r>
                        <a:rPr lang="en-US" sz="2400" b="1" dirty="0" err="1" smtClean="0">
                          <a:latin typeface="Times New Roman" panose="02020603050405020304" pitchFamily="18" charset="0"/>
                          <a:cs typeface="Times New Roman" panose="02020603050405020304" pitchFamily="18" charset="0"/>
                        </a:rPr>
                        <a:t>Tây</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Hồ</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hoa</a:t>
                      </a:r>
                      <a:r>
                        <a:rPr lang="en-US" sz="2400" b="1" baseline="0" dirty="0" smtClean="0">
                          <a:latin typeface="Times New Roman" panose="02020603050405020304" pitchFamily="18" charset="0"/>
                          <a:cs typeface="Times New Roman" panose="02020603050405020304" pitchFamily="18" charset="0"/>
                        </a:rPr>
                        <a:t> </a:t>
                      </a:r>
                      <a:r>
                        <a:rPr lang="en-US" sz="2400" b="1" baseline="0" err="1" smtClean="0">
                          <a:latin typeface="Times New Roman" panose="02020603050405020304" pitchFamily="18" charset="0"/>
                          <a:cs typeface="Times New Roman" panose="02020603050405020304" pitchFamily="18" charset="0"/>
                        </a:rPr>
                        <a:t>uyển</a:t>
                      </a:r>
                      <a:r>
                        <a:rPr lang="en-US" sz="2400" b="1" baseline="0" smtClean="0">
                          <a:latin typeface="Times New Roman" panose="02020603050405020304" pitchFamily="18" charset="0"/>
                          <a:cs typeface="Times New Roman" panose="02020603050405020304" pitchFamily="18" charset="0"/>
                        </a:rPr>
                        <a:t> </a:t>
                      </a:r>
                      <a:r>
                        <a:rPr lang="en-US" sz="2400" b="1" baseline="0" smtClean="0">
                          <a:latin typeface="Times New Roman" panose="02020603050405020304" pitchFamily="18" charset="0"/>
                          <a:cs typeface="Times New Roman" panose="02020603050405020304" pitchFamily="18" charset="0"/>
                        </a:rPr>
                        <a:t>tận </a:t>
                      </a:r>
                      <a:r>
                        <a:rPr lang="en-US" sz="2400" b="1" baseline="0" dirty="0" err="1" smtClean="0">
                          <a:latin typeface="Times New Roman" panose="02020603050405020304" pitchFamily="18" charset="0"/>
                          <a:cs typeface="Times New Roman" panose="02020603050405020304" pitchFamily="18" charset="0"/>
                        </a:rPr>
                        <a:t>thành</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khư</a:t>
                      </a:r>
                      <a:endParaRPr lang="en-US" sz="2400" b="1" baseline="0" dirty="0" smtClean="0">
                        <a:latin typeface="Times New Roman" panose="02020603050405020304" pitchFamily="18" charset="0"/>
                        <a:cs typeface="Times New Roman" panose="02020603050405020304" pitchFamily="18" charset="0"/>
                      </a:endParaRPr>
                    </a:p>
                    <a:p>
                      <a:r>
                        <a:rPr lang="en-US" sz="2400" b="1" baseline="0" dirty="0" err="1" smtClean="0">
                          <a:latin typeface="Times New Roman" panose="02020603050405020304" pitchFamily="18" charset="0"/>
                          <a:cs typeface="Times New Roman" panose="02020603050405020304" pitchFamily="18" charset="0"/>
                        </a:rPr>
                        <a:t>Độc</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điếu</a:t>
                      </a:r>
                      <a:r>
                        <a:rPr lang="en-US" sz="2400" b="1" baseline="0" dirty="0" smtClean="0">
                          <a:latin typeface="Times New Roman" panose="02020603050405020304" pitchFamily="18" charset="0"/>
                          <a:cs typeface="Times New Roman" panose="02020603050405020304" pitchFamily="18" charset="0"/>
                        </a:rPr>
                        <a:t> song </a:t>
                      </a:r>
                      <a:r>
                        <a:rPr lang="en-US" sz="2400" b="1" baseline="0" dirty="0" err="1" smtClean="0">
                          <a:latin typeface="Times New Roman" panose="02020603050405020304" pitchFamily="18" charset="0"/>
                          <a:cs typeface="Times New Roman" panose="02020603050405020304" pitchFamily="18" charset="0"/>
                        </a:rPr>
                        <a:t>tiền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nhất</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chỉ</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thư</a:t>
                      </a:r>
                      <a:endParaRPr lang="en-US" sz="2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2400" b="1" dirty="0" err="1" smtClean="0">
                          <a:latin typeface="Times New Roman" panose="02020603050405020304" pitchFamily="18" charset="0"/>
                          <a:cs typeface="Times New Roman" panose="02020603050405020304" pitchFamily="18" charset="0"/>
                        </a:rPr>
                        <a:t>Tây</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Hồ</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cảnh</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đẹp</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hóa</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gò</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hoang</a:t>
                      </a:r>
                      <a:endParaRPr lang="en-US" sz="2400" b="1" baseline="0" dirty="0" smtClean="0">
                        <a:latin typeface="Times New Roman" panose="02020603050405020304" pitchFamily="18" charset="0"/>
                        <a:cs typeface="Times New Roman" panose="02020603050405020304" pitchFamily="18" charset="0"/>
                      </a:endParaRPr>
                    </a:p>
                    <a:p>
                      <a:r>
                        <a:rPr lang="en-US" sz="2400" b="1" baseline="0" dirty="0" err="1" smtClean="0">
                          <a:latin typeface="Times New Roman" panose="02020603050405020304" pitchFamily="18" charset="0"/>
                          <a:cs typeface="Times New Roman" panose="02020603050405020304" pitchFamily="18" charset="0"/>
                        </a:rPr>
                        <a:t>Thổn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thức</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bên</a:t>
                      </a:r>
                      <a:r>
                        <a:rPr lang="en-US" sz="2400" b="1" baseline="0" dirty="0" smtClean="0">
                          <a:latin typeface="Times New Roman" panose="02020603050405020304" pitchFamily="18" charset="0"/>
                          <a:cs typeface="Times New Roman" panose="02020603050405020304" pitchFamily="18" charset="0"/>
                        </a:rPr>
                        <a:t> song </a:t>
                      </a:r>
                      <a:r>
                        <a:rPr lang="en-US" sz="2400" b="1" baseline="0" dirty="0" err="1" smtClean="0">
                          <a:latin typeface="Times New Roman" panose="02020603050405020304" pitchFamily="18" charset="0"/>
                          <a:cs typeface="Times New Roman" panose="02020603050405020304" pitchFamily="18" charset="0"/>
                        </a:rPr>
                        <a:t>mảnh</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giấy</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tàn</a:t>
                      </a:r>
                      <a:endParaRPr lang="en-US" sz="2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174973033"/>
                  </a:ext>
                </a:extLst>
              </a:tr>
            </a:tbl>
          </a:graphicData>
        </a:graphic>
      </p:graphicFrame>
      <p:sp>
        <p:nvSpPr>
          <p:cNvPr id="10" name="TextBox 9"/>
          <p:cNvSpPr txBox="1"/>
          <p:nvPr/>
        </p:nvSpPr>
        <p:spPr>
          <a:xfrm>
            <a:off x="5075763" y="2792422"/>
            <a:ext cx="204022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Phiếu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tập</a:t>
            </a:r>
            <a:endParaRPr lang="en-US" sz="2400" b="1" dirty="0">
              <a:latin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39343621"/>
              </p:ext>
            </p:extLst>
          </p:nvPr>
        </p:nvGraphicFramePr>
        <p:xfrm>
          <a:off x="191910" y="3203331"/>
          <a:ext cx="11107461" cy="3678512"/>
        </p:xfrm>
        <a:graphic>
          <a:graphicData uri="http://schemas.openxmlformats.org/drawingml/2006/table">
            <a:tbl>
              <a:tblPr firstRow="1" bandRow="1">
                <a:tableStyleId>{5C22544A-7EE6-4342-B048-85BDC9FD1C3A}</a:tableStyleId>
              </a:tblPr>
              <a:tblGrid>
                <a:gridCol w="7905649">
                  <a:extLst>
                    <a:ext uri="{9D8B030D-6E8A-4147-A177-3AD203B41FA5}">
                      <a16:colId xmlns:a16="http://schemas.microsoft.com/office/drawing/2014/main" val="3006111251"/>
                    </a:ext>
                  </a:extLst>
                </a:gridCol>
                <a:gridCol w="3201812">
                  <a:extLst>
                    <a:ext uri="{9D8B030D-6E8A-4147-A177-3AD203B41FA5}">
                      <a16:colId xmlns:a16="http://schemas.microsoft.com/office/drawing/2014/main" val="3811533766"/>
                    </a:ext>
                  </a:extLst>
                </a:gridCol>
              </a:tblGrid>
              <a:tr h="402877">
                <a:tc>
                  <a:txBody>
                    <a:bodyPr/>
                    <a:lstStyle/>
                    <a:p>
                      <a:pPr algn="ctr"/>
                      <a:r>
                        <a:rPr lang="en-US" sz="2200" b="1" baseline="0" smtClean="0">
                          <a:latin typeface="Times New Roman" panose="02020603050405020304" pitchFamily="18" charset="0"/>
                          <a:cs typeface="Times New Roman" panose="02020603050405020304" pitchFamily="18" charset="0"/>
                        </a:rPr>
                        <a:t>TÌM HIỂU</a:t>
                      </a:r>
                      <a:endParaRPr lang="en-US" sz="2200" b="1" dirty="0">
                        <a:latin typeface="Times New Roman" panose="02020603050405020304" pitchFamily="18" charset="0"/>
                        <a:cs typeface="Times New Roman" panose="02020603050405020304" pitchFamily="18" charset="0"/>
                      </a:endParaRPr>
                    </a:p>
                  </a:txBody>
                  <a:tcPr/>
                </a:tc>
                <a:tc>
                  <a:txBody>
                    <a:bodyPr/>
                    <a:lstStyle/>
                    <a:p>
                      <a:pPr algn="ctr"/>
                      <a:r>
                        <a:rPr lang="en-US" sz="2200" b="1" baseline="0" smtClean="0">
                          <a:latin typeface="Times New Roman" panose="02020603050405020304" pitchFamily="18" charset="0"/>
                          <a:cs typeface="Times New Roman" panose="02020603050405020304" pitchFamily="18" charset="0"/>
                        </a:rPr>
                        <a:t>TRẢ LỜI</a:t>
                      </a:r>
                      <a:endParaRPr lang="en-US" sz="2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0039037"/>
                  </a:ext>
                </a:extLst>
              </a:tr>
              <a:tr h="3251792">
                <a:tc>
                  <a:txBody>
                    <a:bodyPr/>
                    <a:lstStyle/>
                    <a:p>
                      <a:pPr marL="285750" indent="-285750" algn="just">
                        <a:buFontTx/>
                        <a:buChar char="-"/>
                      </a:pPr>
                      <a:r>
                        <a:rPr lang="en-US" sz="2200" b="1" dirty="0" err="1" smtClean="0">
                          <a:latin typeface="Times New Roman" panose="02020603050405020304" pitchFamily="18" charset="0"/>
                          <a:cs typeface="Times New Roman" panose="02020603050405020304" pitchFamily="18" charset="0"/>
                        </a:rPr>
                        <a:t>Cảnh</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Tây</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Hồ</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được</a:t>
                      </a:r>
                      <a:r>
                        <a:rPr lang="en-US" sz="2200" b="1" baseline="0" dirty="0" smtClean="0">
                          <a:latin typeface="Times New Roman" panose="02020603050405020304" pitchFamily="18" charset="0"/>
                          <a:cs typeface="Times New Roman" panose="02020603050405020304" pitchFamily="18" charset="0"/>
                        </a:rPr>
                        <a:t> </a:t>
                      </a:r>
                      <a:r>
                        <a:rPr lang="en-US" sz="2200" b="1" baseline="0" err="1" smtClean="0">
                          <a:latin typeface="Times New Roman" panose="02020603050405020304" pitchFamily="18" charset="0"/>
                          <a:cs typeface="Times New Roman" panose="02020603050405020304" pitchFamily="18" charset="0"/>
                        </a:rPr>
                        <a:t>miêu</a:t>
                      </a:r>
                      <a:r>
                        <a:rPr lang="en-US" sz="2200" b="1" baseline="0" smtClean="0">
                          <a:latin typeface="Times New Roman" panose="02020603050405020304" pitchFamily="18" charset="0"/>
                          <a:cs typeface="Times New Roman" panose="02020603050405020304" pitchFamily="18" charset="0"/>
                        </a:rPr>
                        <a:t> tả thế </a:t>
                      </a:r>
                      <a:r>
                        <a:rPr lang="en-US" sz="2200" b="1" baseline="0" dirty="0" err="1" smtClean="0">
                          <a:latin typeface="Times New Roman" panose="02020603050405020304" pitchFamily="18" charset="0"/>
                          <a:cs typeface="Times New Roman" panose="02020603050405020304" pitchFamily="18" charset="0"/>
                        </a:rPr>
                        <a:t>nào</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thông</a:t>
                      </a:r>
                      <a:r>
                        <a:rPr lang="en-US" sz="2200" b="1" baseline="0" dirty="0" smtClean="0">
                          <a:latin typeface="Times New Roman" panose="02020603050405020304" pitchFamily="18" charset="0"/>
                          <a:cs typeface="Times New Roman" panose="02020603050405020304" pitchFamily="18" charset="0"/>
                        </a:rPr>
                        <a:t> qua </a:t>
                      </a:r>
                      <a:r>
                        <a:rPr lang="en-US" sz="2200" b="1" baseline="0" dirty="0" err="1" smtClean="0">
                          <a:latin typeface="Times New Roman" panose="02020603050405020304" pitchFamily="18" charset="0"/>
                          <a:cs typeface="Times New Roman" panose="02020603050405020304" pitchFamily="18" charset="0"/>
                        </a:rPr>
                        <a:t>biện</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pháp</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gì</a:t>
                      </a:r>
                      <a:r>
                        <a:rPr lang="en-US" sz="2200" b="1" baseline="0" dirty="0" smtClean="0">
                          <a:latin typeface="Times New Roman" panose="02020603050405020304" pitchFamily="18" charset="0"/>
                          <a:cs typeface="Times New Roman" panose="02020603050405020304" pitchFamily="18" charset="0"/>
                        </a:rPr>
                        <a:t>?</a:t>
                      </a:r>
                    </a:p>
                    <a:p>
                      <a:pPr marL="285750" indent="-285750" algn="just">
                        <a:buFontTx/>
                        <a:buChar char="-"/>
                      </a:pPr>
                      <a:r>
                        <a:rPr lang="en-US" sz="2200" b="1" baseline="0" dirty="0" err="1" smtClean="0">
                          <a:latin typeface="Times New Roman" panose="02020603050405020304" pitchFamily="18" charset="0"/>
                          <a:cs typeface="Times New Roman" panose="02020603050405020304" pitchFamily="18" charset="0"/>
                        </a:rPr>
                        <a:t>Sự</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biến</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đổi</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của</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cảnh</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Tây</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Hồ</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thể</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hiện</a:t>
                      </a:r>
                      <a:r>
                        <a:rPr lang="en-US" sz="2200" b="1" baseline="0" dirty="0" smtClean="0">
                          <a:latin typeface="Times New Roman" panose="02020603050405020304" pitchFamily="18" charset="0"/>
                          <a:cs typeface="Times New Roman" panose="02020603050405020304" pitchFamily="18" charset="0"/>
                        </a:rPr>
                        <a:t> </a:t>
                      </a:r>
                      <a:r>
                        <a:rPr lang="vi-VN" sz="2200" b="1" baseline="0" dirty="0" smtClean="0">
                          <a:latin typeface="Times New Roman" panose="02020603050405020304" pitchFamily="18" charset="0"/>
                          <a:cs typeface="Times New Roman" panose="02020603050405020304" pitchFamily="18" charset="0"/>
                        </a:rPr>
                        <a:t>quy luật gì của cuộc đời?</a:t>
                      </a:r>
                    </a:p>
                    <a:p>
                      <a:pPr marL="285750" indent="-285750" algn="just">
                        <a:buFontTx/>
                        <a:buChar char="-"/>
                      </a:pPr>
                      <a:r>
                        <a:rPr lang="vi-VN" sz="2200" b="1" baseline="0" dirty="0" smtClean="0">
                          <a:latin typeface="Times New Roman" panose="02020603050405020304" pitchFamily="18" charset="0"/>
                          <a:cs typeface="Times New Roman" panose="02020603050405020304" pitchFamily="18" charset="0"/>
                        </a:rPr>
                        <a:t>Tâm trạng của tác giả trước </a:t>
                      </a:r>
                      <a:r>
                        <a:rPr lang="vi-VN" sz="2200" b="1" baseline="0" smtClean="0">
                          <a:latin typeface="Times New Roman" panose="02020603050405020304" pitchFamily="18" charset="0"/>
                          <a:cs typeface="Times New Roman" panose="02020603050405020304" pitchFamily="18" charset="0"/>
                        </a:rPr>
                        <a:t>cảnh?</a:t>
                      </a:r>
                      <a:endParaRPr lang="en-US" sz="2200" b="1" baseline="0" dirty="0" smtClean="0">
                        <a:latin typeface="Times New Roman" panose="02020603050405020304" pitchFamily="18" charset="0"/>
                        <a:cs typeface="Times New Roman" panose="02020603050405020304" pitchFamily="18" charset="0"/>
                      </a:endParaRPr>
                    </a:p>
                    <a:p>
                      <a:pPr marL="285750" indent="-285750" algn="just">
                        <a:buFontTx/>
                        <a:buChar char="-"/>
                      </a:pPr>
                      <a:r>
                        <a:rPr lang="en-US" sz="2200" b="1" smtClean="0">
                          <a:latin typeface="Times New Roman" panose="02020603050405020304" pitchFamily="18" charset="0"/>
                          <a:cs typeface="Times New Roman" panose="02020603050405020304" pitchFamily="18" charset="0"/>
                        </a:rPr>
                        <a:t>Nguyễn</a:t>
                      </a:r>
                      <a:r>
                        <a:rPr lang="en-US" sz="2200" b="1" baseline="0" smtClean="0">
                          <a:latin typeface="Times New Roman" panose="02020603050405020304" pitchFamily="18" charset="0"/>
                          <a:cs typeface="Times New Roman" panose="02020603050405020304" pitchFamily="18" charset="0"/>
                        </a:rPr>
                        <a:t> Du viếng Tiểu Thanh trong tâm thế nào?</a:t>
                      </a:r>
                    </a:p>
                    <a:p>
                      <a:pPr marL="285750" indent="-285750" algn="just">
                        <a:buFontTx/>
                        <a:buChar char="-"/>
                      </a:pPr>
                      <a:r>
                        <a:rPr lang="en-US" sz="2200" b="1" i="1" baseline="0" smtClean="0">
                          <a:latin typeface="Times New Roman" panose="02020603050405020304" pitchFamily="18" charset="0"/>
                          <a:cs typeface="Times New Roman" panose="02020603050405020304" pitchFamily="18" charset="0"/>
                        </a:rPr>
                        <a:t>Hình ảnh “nhất chỉ thư” </a:t>
                      </a:r>
                      <a:r>
                        <a:rPr lang="en-US" sz="2200" b="1" i="0" baseline="0" smtClean="0">
                          <a:latin typeface="Times New Roman" panose="02020603050405020304" pitchFamily="18" charset="0"/>
                          <a:cs typeface="Times New Roman" panose="02020603050405020304" pitchFamily="18" charset="0"/>
                        </a:rPr>
                        <a:t>gợi cho em suy nghĩ gì về đời người.</a:t>
                      </a:r>
                      <a:endParaRPr lang="en-US" sz="2200" b="1" i="1" baseline="0" smtClean="0">
                        <a:latin typeface="Times New Roman" panose="02020603050405020304" pitchFamily="18" charset="0"/>
                        <a:cs typeface="Times New Roman" panose="02020603050405020304" pitchFamily="18" charset="0"/>
                      </a:endParaRP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200" b="1" baseline="0" smtClean="0">
                          <a:latin typeface="Times New Roman" panose="02020603050405020304" pitchFamily="18" charset="0"/>
                          <a:cs typeface="Times New Roman" panose="02020603050405020304" pitchFamily="18" charset="0"/>
                        </a:rPr>
                        <a:t>Qua đó em nhận xét gì về tình cảm của nhà thơ dành cho Tiểu Thanh?</a:t>
                      </a:r>
                    </a:p>
                    <a:p>
                      <a:pPr marL="0" indent="0" algn="just">
                        <a:buFontTx/>
                        <a:buNone/>
                      </a:pPr>
                      <a:endParaRPr lang="en-US" sz="2200" b="1" baseline="0" dirty="0" smtClean="0">
                        <a:latin typeface="Times New Roman" panose="02020603050405020304" pitchFamily="18" charset="0"/>
                        <a:cs typeface="Times New Roman" panose="02020603050405020304" pitchFamily="18" charset="0"/>
                      </a:endParaRPr>
                    </a:p>
                  </a:txBody>
                  <a:tcPr/>
                </a:tc>
                <a:tc>
                  <a:txBody>
                    <a:bodyPr/>
                    <a:lstStyle/>
                    <a:p>
                      <a:pPr marL="0" indent="0" algn="just">
                        <a:buFontTx/>
                        <a:buNone/>
                      </a:pPr>
                      <a:endParaRPr lang="en-US" sz="2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89142992"/>
                  </a:ext>
                </a:extLst>
              </a:tr>
            </a:tbl>
          </a:graphicData>
        </a:graphic>
      </p:graphicFrame>
    </p:spTree>
    <p:extLst>
      <p:ext uri="{BB962C8B-B14F-4D97-AF65-F5344CB8AC3E}">
        <p14:creationId xmlns:p14="http://schemas.microsoft.com/office/powerpoint/2010/main" val="2646969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6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0" y="101599"/>
            <a:ext cx="7382933"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II. ĐỌC – HIỂU VĂN BẢN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95116" y="516252"/>
            <a:ext cx="6314965"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1. Hai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đề</a:t>
            </a:r>
            <a:endParaRPr lang="en-US" sz="24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53846333"/>
              </p:ext>
            </p:extLst>
          </p:nvPr>
        </p:nvGraphicFramePr>
        <p:xfrm>
          <a:off x="541862" y="1117600"/>
          <a:ext cx="10397070" cy="1332089"/>
        </p:xfrm>
        <a:graphic>
          <a:graphicData uri="http://schemas.openxmlformats.org/drawingml/2006/table">
            <a:tbl>
              <a:tblPr firstRow="1" bandRow="1">
                <a:tableStyleId>{5C22544A-7EE6-4342-B048-85BDC9FD1C3A}</a:tableStyleId>
              </a:tblPr>
              <a:tblGrid>
                <a:gridCol w="5198535">
                  <a:extLst>
                    <a:ext uri="{9D8B030D-6E8A-4147-A177-3AD203B41FA5}">
                      <a16:colId xmlns:a16="http://schemas.microsoft.com/office/drawing/2014/main" val="1586216503"/>
                    </a:ext>
                  </a:extLst>
                </a:gridCol>
                <a:gridCol w="5198535">
                  <a:extLst>
                    <a:ext uri="{9D8B030D-6E8A-4147-A177-3AD203B41FA5}">
                      <a16:colId xmlns:a16="http://schemas.microsoft.com/office/drawing/2014/main" val="948903662"/>
                    </a:ext>
                  </a:extLst>
                </a:gridCol>
              </a:tblGrid>
              <a:tr h="491239">
                <a:tc>
                  <a:txBody>
                    <a:bodyPr/>
                    <a:lstStyle/>
                    <a:p>
                      <a:pPr algn="ctr"/>
                      <a:r>
                        <a:rPr lang="en-US" sz="2400" b="1" dirty="0" smtClean="0">
                          <a:latin typeface="Times New Roman" panose="02020603050405020304" pitchFamily="18" charset="0"/>
                          <a:cs typeface="Times New Roman" panose="02020603050405020304" pitchFamily="18" charset="0"/>
                        </a:rPr>
                        <a:t>PHIÊN</a:t>
                      </a:r>
                      <a:r>
                        <a:rPr lang="en-US" sz="2400" b="1" baseline="0" dirty="0" smtClean="0">
                          <a:latin typeface="Times New Roman" panose="02020603050405020304" pitchFamily="18" charset="0"/>
                          <a:cs typeface="Times New Roman" panose="02020603050405020304" pitchFamily="18" charset="0"/>
                        </a:rPr>
                        <a:t> ÂM</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smtClean="0">
                          <a:latin typeface="Times New Roman" panose="02020603050405020304" pitchFamily="18" charset="0"/>
                          <a:cs typeface="Times New Roman" panose="02020603050405020304" pitchFamily="18" charset="0"/>
                        </a:rPr>
                        <a:t>DỊCH</a:t>
                      </a:r>
                      <a:r>
                        <a:rPr lang="en-US" sz="2400" b="1" baseline="0" dirty="0" smtClean="0">
                          <a:latin typeface="Times New Roman" panose="02020603050405020304" pitchFamily="18" charset="0"/>
                          <a:cs typeface="Times New Roman" panose="02020603050405020304" pitchFamily="18" charset="0"/>
                        </a:rPr>
                        <a:t> THƠ</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1787510"/>
                  </a:ext>
                </a:extLst>
              </a:tr>
              <a:tr h="840850">
                <a:tc>
                  <a:txBody>
                    <a:bodyPr/>
                    <a:lstStyle/>
                    <a:p>
                      <a:r>
                        <a:rPr lang="en-US" sz="2400" b="1" dirty="0" err="1" smtClean="0">
                          <a:latin typeface="Times New Roman" panose="02020603050405020304" pitchFamily="18" charset="0"/>
                          <a:cs typeface="Times New Roman" panose="02020603050405020304" pitchFamily="18" charset="0"/>
                        </a:rPr>
                        <a:t>Tây</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Hồ</a:t>
                      </a:r>
                      <a:r>
                        <a:rPr lang="en-US" sz="2400" b="1" baseline="0" dirty="0" smtClean="0">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hoa</a:t>
                      </a:r>
                      <a:r>
                        <a:rPr lang="en-US" sz="2400" b="1" i="1" baseline="0" dirty="0" smtClean="0">
                          <a:solidFill>
                            <a:srgbClr val="FF0000"/>
                          </a:solidFill>
                          <a:latin typeface="Times New Roman" panose="02020603050405020304" pitchFamily="18" charset="0"/>
                          <a:cs typeface="Times New Roman" panose="02020603050405020304" pitchFamily="18" charset="0"/>
                        </a:rPr>
                        <a:t> </a:t>
                      </a:r>
                      <a:r>
                        <a:rPr lang="en-US" sz="2400" b="1" i="1" baseline="0" err="1" smtClean="0">
                          <a:solidFill>
                            <a:srgbClr val="FF0000"/>
                          </a:solidFill>
                          <a:latin typeface="Times New Roman" panose="02020603050405020304" pitchFamily="18" charset="0"/>
                          <a:cs typeface="Times New Roman" panose="02020603050405020304" pitchFamily="18" charset="0"/>
                        </a:rPr>
                        <a:t>uyển</a:t>
                      </a:r>
                      <a:r>
                        <a:rPr lang="en-US" sz="2400" b="1" i="1" baseline="0" smtClean="0">
                          <a:solidFill>
                            <a:srgbClr val="FF0000"/>
                          </a:solidFill>
                          <a:latin typeface="Times New Roman" panose="02020603050405020304" pitchFamily="18" charset="0"/>
                          <a:cs typeface="Times New Roman" panose="02020603050405020304" pitchFamily="18" charset="0"/>
                        </a:rPr>
                        <a:t> </a:t>
                      </a:r>
                      <a:r>
                        <a:rPr lang="en-US" sz="2400" b="1" u="sng" baseline="0" smtClean="0">
                          <a:solidFill>
                            <a:schemeClr val="tx1"/>
                          </a:solidFill>
                          <a:latin typeface="Times New Roman" panose="02020603050405020304" pitchFamily="18" charset="0"/>
                          <a:cs typeface="Times New Roman" panose="02020603050405020304" pitchFamily="18" charset="0"/>
                        </a:rPr>
                        <a:t>tận</a:t>
                      </a:r>
                      <a:r>
                        <a:rPr lang="en-US" sz="2400" b="1" baseline="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thành</a:t>
                      </a:r>
                      <a:r>
                        <a:rPr lang="en-US" sz="2400" b="1" baseline="0" dirty="0" smtClean="0">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khư</a:t>
                      </a:r>
                      <a:endParaRPr lang="en-US" sz="2400" b="1" i="1" baseline="0" dirty="0" smtClean="0">
                        <a:solidFill>
                          <a:srgbClr val="FF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2400" b="1" dirty="0" err="1" smtClean="0">
                          <a:latin typeface="Times New Roman" panose="02020603050405020304" pitchFamily="18" charset="0"/>
                          <a:cs typeface="Times New Roman" panose="02020603050405020304" pitchFamily="18" charset="0"/>
                        </a:rPr>
                        <a:t>Tây</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Hồ</a:t>
                      </a:r>
                      <a:r>
                        <a:rPr lang="en-US" sz="2400" b="1" baseline="0" dirty="0" smtClean="0">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cảnh</a:t>
                      </a:r>
                      <a:r>
                        <a:rPr lang="en-US" sz="2400" b="1" i="1" baseline="0" dirty="0" smtClean="0">
                          <a:solidFill>
                            <a:srgbClr val="FF0000"/>
                          </a:solidFill>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đẹp</a:t>
                      </a:r>
                      <a:r>
                        <a:rPr lang="en-US" sz="2400" b="1" i="1" baseline="0" dirty="0" smtClean="0">
                          <a:solidFill>
                            <a:srgbClr val="FF0000"/>
                          </a:solidFill>
                          <a:latin typeface="Times New Roman" panose="02020603050405020304" pitchFamily="18" charset="0"/>
                          <a:cs typeface="Times New Roman" panose="02020603050405020304" pitchFamily="18" charset="0"/>
                        </a:rPr>
                        <a:t> </a:t>
                      </a:r>
                      <a:r>
                        <a:rPr lang="en-US" sz="2400" b="1" u="sng" baseline="0" dirty="0" err="1" smtClean="0">
                          <a:latin typeface="Times New Roman" panose="02020603050405020304" pitchFamily="18" charset="0"/>
                          <a:cs typeface="Times New Roman" panose="02020603050405020304" pitchFamily="18" charset="0"/>
                        </a:rPr>
                        <a:t>hóa</a:t>
                      </a:r>
                      <a:r>
                        <a:rPr lang="en-US" sz="2400" b="1" baseline="0" dirty="0" smtClean="0">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gò</a:t>
                      </a:r>
                      <a:r>
                        <a:rPr lang="en-US" sz="2400" b="1" i="1" baseline="0" dirty="0" smtClean="0">
                          <a:solidFill>
                            <a:srgbClr val="FF0000"/>
                          </a:solidFill>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hoang</a:t>
                      </a:r>
                      <a:endParaRPr lang="en-US" sz="2400" b="1" i="1" baseline="0" dirty="0" smtClean="0">
                        <a:solidFill>
                          <a:srgbClr val="FF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174973033"/>
                  </a:ext>
                </a:extLst>
              </a:tr>
            </a:tbl>
          </a:graphicData>
        </a:graphic>
      </p:graphicFrame>
      <p:sp>
        <p:nvSpPr>
          <p:cNvPr id="7" name="Oval 6"/>
          <p:cNvSpPr/>
          <p:nvPr/>
        </p:nvSpPr>
        <p:spPr>
          <a:xfrm>
            <a:off x="4820356" y="2560315"/>
            <a:ext cx="2754487" cy="79022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TÂY HỒ</a:t>
            </a:r>
            <a:endParaRPr lang="en-US" sz="2400" b="1"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a:off x="4430890" y="3399240"/>
            <a:ext cx="1766710" cy="454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935117" y="3843700"/>
            <a:ext cx="2923822" cy="110631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Đẹp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huy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hoàng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lộng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lẫy</a:t>
            </a:r>
            <a:endParaRPr lang="en-US" sz="2400" b="1" dirty="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6197600" y="3358621"/>
            <a:ext cx="1964267" cy="383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049247" y="3736777"/>
            <a:ext cx="2780552" cy="110631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Hoang vu, </a:t>
            </a:r>
            <a:r>
              <a:rPr lang="en-US" sz="2400" b="1" dirty="0" err="1" smtClean="0">
                <a:latin typeface="Times New Roman" panose="02020603050405020304" pitchFamily="18" charset="0"/>
                <a:cs typeface="Times New Roman" panose="02020603050405020304" pitchFamily="18" charset="0"/>
              </a:rPr>
              <a:t>cô</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quạnh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endParaRPr lang="en-US" sz="24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734761" y="3993519"/>
            <a:ext cx="1513203" cy="461665"/>
          </a:xfrm>
          <a:prstGeom prst="rect">
            <a:avLst/>
          </a:prstGeom>
          <a:noFill/>
        </p:spPr>
        <p:txBody>
          <a:bodyPr wrap="square" rtlCol="0">
            <a:spAutoFit/>
          </a:bodyPr>
          <a:lstStyle/>
          <a:p>
            <a:pPr algn="ctr"/>
            <a:r>
              <a:rPr lang="en-US" sz="2400" b="1" smtClean="0">
                <a:latin typeface="Times New Roman" panose="02020603050405020304" pitchFamily="18" charset="0"/>
                <a:cs typeface="Times New Roman" panose="02020603050405020304" pitchFamily="18" charset="0"/>
              </a:rPr>
              <a:t>&gt; </a:t>
            </a:r>
            <a:r>
              <a:rPr lang="en-US" sz="2400" b="1" smtClean="0">
                <a:latin typeface="Times New Roman" panose="02020603050405020304" pitchFamily="18" charset="0"/>
                <a:cs typeface="Times New Roman" panose="02020603050405020304" pitchFamily="18" charset="0"/>
              </a:rPr>
              <a:t>TẬN </a:t>
            </a:r>
            <a:r>
              <a:rPr lang="en-US" sz="2400" b="1" dirty="0" smtClean="0">
                <a:latin typeface="Times New Roman" panose="02020603050405020304" pitchFamily="18" charset="0"/>
                <a:cs typeface="Times New Roman" panose="02020603050405020304" pitchFamily="18" charset="0"/>
              </a:rPr>
              <a:t>&lt;</a:t>
            </a:r>
            <a:endParaRPr lang="en-US" sz="24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4504273" y="3196032"/>
            <a:ext cx="1354666"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Quá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khứ</a:t>
            </a:r>
            <a:endParaRPr lang="en-US" sz="24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008625" y="3091687"/>
            <a:ext cx="1613813"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tại</a:t>
            </a:r>
            <a:endParaRPr lang="en-US" sz="2400" b="1" dirty="0">
              <a:latin typeface="Times New Roman" panose="02020603050405020304" pitchFamily="18" charset="0"/>
              <a:cs typeface="Times New Roman" panose="02020603050405020304" pitchFamily="18" charset="0"/>
            </a:endParaRPr>
          </a:p>
        </p:txBody>
      </p:sp>
      <p:sp>
        <p:nvSpPr>
          <p:cNvPr id="20" name="Down Arrow 19"/>
          <p:cNvSpPr/>
          <p:nvPr/>
        </p:nvSpPr>
        <p:spPr>
          <a:xfrm>
            <a:off x="6208892" y="4462539"/>
            <a:ext cx="366720" cy="4482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Times New Roman" panose="02020603050405020304" pitchFamily="18" charset="0"/>
              <a:cs typeface="Times New Roman" panose="02020603050405020304" pitchFamily="18" charset="0"/>
            </a:endParaRPr>
          </a:p>
        </p:txBody>
      </p:sp>
      <p:sp>
        <p:nvSpPr>
          <p:cNvPr id="21" name="TextBox 20"/>
          <p:cNvSpPr txBox="1"/>
          <p:nvPr/>
        </p:nvSpPr>
        <p:spPr>
          <a:xfrm>
            <a:off x="2144889" y="4997586"/>
            <a:ext cx="9381067"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đổi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tuyệt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còn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lưu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dấu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khứ</a:t>
            </a:r>
            <a:endParaRPr lang="en-US" sz="24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2235199" y="5509131"/>
            <a:ext cx="9638937"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thay</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đổi</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cảnh</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cũng</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biến</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thiên</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vô</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thường</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cuộc</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đời</a:t>
            </a:r>
            <a:endParaRPr lang="en-US"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194562" y="6021974"/>
            <a:ext cx="7132318"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thảng</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thốt</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tiếng</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thở</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dài</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tiếc</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nuối</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nhà</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thơ</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295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P spid="17" grpId="0"/>
      <p:bldP spid="18" grpId="0"/>
      <p:bldP spid="19" grpId="0"/>
      <p:bldP spid="20" grpId="0" animBg="1"/>
      <p:bldP spid="21" grpId="0"/>
      <p:bldP spid="2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821"/>
            <a:ext cx="12192000" cy="698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0" y="101599"/>
            <a:ext cx="7382933"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II. ĐỌC – HIỂU VĂN BẢN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8976" y="587020"/>
            <a:ext cx="5689436"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1. Hai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hứng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endParaRPr lang="en-US" sz="24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176782849"/>
              </p:ext>
            </p:extLst>
          </p:nvPr>
        </p:nvGraphicFramePr>
        <p:xfrm>
          <a:off x="541862" y="1117600"/>
          <a:ext cx="10397070" cy="1184037"/>
        </p:xfrm>
        <a:graphic>
          <a:graphicData uri="http://schemas.openxmlformats.org/drawingml/2006/table">
            <a:tbl>
              <a:tblPr firstRow="1" bandRow="1">
                <a:tableStyleId>{5C22544A-7EE6-4342-B048-85BDC9FD1C3A}</a:tableStyleId>
              </a:tblPr>
              <a:tblGrid>
                <a:gridCol w="5198535">
                  <a:extLst>
                    <a:ext uri="{9D8B030D-6E8A-4147-A177-3AD203B41FA5}">
                      <a16:colId xmlns:a16="http://schemas.microsoft.com/office/drawing/2014/main" val="1586216503"/>
                    </a:ext>
                  </a:extLst>
                </a:gridCol>
                <a:gridCol w="5198535">
                  <a:extLst>
                    <a:ext uri="{9D8B030D-6E8A-4147-A177-3AD203B41FA5}">
                      <a16:colId xmlns:a16="http://schemas.microsoft.com/office/drawing/2014/main" val="948903662"/>
                    </a:ext>
                  </a:extLst>
                </a:gridCol>
              </a:tblGrid>
              <a:tr h="424630">
                <a:tc>
                  <a:txBody>
                    <a:bodyPr/>
                    <a:lstStyle/>
                    <a:p>
                      <a:pPr algn="ctr"/>
                      <a:r>
                        <a:rPr lang="en-US" sz="2400" b="1" dirty="0" smtClean="0">
                          <a:latin typeface="Times New Roman" panose="02020603050405020304" pitchFamily="18" charset="0"/>
                          <a:cs typeface="Times New Roman" panose="02020603050405020304" pitchFamily="18" charset="0"/>
                        </a:rPr>
                        <a:t>PHIÊN</a:t>
                      </a:r>
                      <a:r>
                        <a:rPr lang="en-US" sz="2400" b="1" baseline="0" dirty="0" smtClean="0">
                          <a:latin typeface="Times New Roman" panose="02020603050405020304" pitchFamily="18" charset="0"/>
                          <a:cs typeface="Times New Roman" panose="02020603050405020304" pitchFamily="18" charset="0"/>
                        </a:rPr>
                        <a:t> ÂM</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smtClean="0">
                          <a:latin typeface="Times New Roman" panose="02020603050405020304" pitchFamily="18" charset="0"/>
                          <a:cs typeface="Times New Roman" panose="02020603050405020304" pitchFamily="18" charset="0"/>
                        </a:rPr>
                        <a:t>DỊCH</a:t>
                      </a:r>
                      <a:r>
                        <a:rPr lang="en-US" sz="2400" b="1" baseline="0" dirty="0" smtClean="0">
                          <a:latin typeface="Times New Roman" panose="02020603050405020304" pitchFamily="18" charset="0"/>
                          <a:cs typeface="Times New Roman" panose="02020603050405020304" pitchFamily="18" charset="0"/>
                        </a:rPr>
                        <a:t> THƠ</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1787510"/>
                  </a:ext>
                </a:extLst>
              </a:tr>
              <a:tr h="726837">
                <a:tc>
                  <a:txBody>
                    <a:bodyPr/>
                    <a:lstStyle/>
                    <a:p>
                      <a:r>
                        <a:rPr lang="en-US" sz="2400" b="1" i="1" baseline="0" dirty="0" err="1" smtClean="0">
                          <a:solidFill>
                            <a:srgbClr val="FF0000"/>
                          </a:solidFill>
                          <a:latin typeface="Times New Roman" panose="02020603050405020304" pitchFamily="18" charset="0"/>
                          <a:cs typeface="Times New Roman" panose="02020603050405020304" pitchFamily="18" charset="0"/>
                        </a:rPr>
                        <a:t>Độc</a:t>
                      </a:r>
                      <a:r>
                        <a:rPr lang="en-US" sz="2400" b="1" i="1" baseline="0" dirty="0" smtClean="0">
                          <a:solidFill>
                            <a:srgbClr val="FF0000"/>
                          </a:solidFill>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điếu</a:t>
                      </a:r>
                      <a:r>
                        <a:rPr lang="en-US" sz="2400" b="1" i="1" baseline="0" dirty="0" smtClean="0">
                          <a:solidFill>
                            <a:srgbClr val="FF0000"/>
                          </a:solidFill>
                          <a:latin typeface="Times New Roman" panose="02020603050405020304" pitchFamily="18" charset="0"/>
                          <a:cs typeface="Times New Roman" panose="02020603050405020304" pitchFamily="18" charset="0"/>
                        </a:rPr>
                        <a:t> </a:t>
                      </a:r>
                      <a:r>
                        <a:rPr lang="en-US" sz="2400" b="1" baseline="0" dirty="0" smtClean="0">
                          <a:latin typeface="Times New Roman" panose="02020603050405020304" pitchFamily="18" charset="0"/>
                          <a:cs typeface="Times New Roman" panose="02020603050405020304" pitchFamily="18" charset="0"/>
                        </a:rPr>
                        <a:t>song </a:t>
                      </a:r>
                      <a:r>
                        <a:rPr lang="en-US" sz="2400" b="1" baseline="0" dirty="0" err="1" smtClean="0">
                          <a:latin typeface="Times New Roman" panose="02020603050405020304" pitchFamily="18" charset="0"/>
                          <a:cs typeface="Times New Roman" panose="02020603050405020304" pitchFamily="18" charset="0"/>
                        </a:rPr>
                        <a:t>tiền</a:t>
                      </a:r>
                      <a:r>
                        <a:rPr lang="en-US" sz="2400" b="1" baseline="0" dirty="0" smtClean="0">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nhất</a:t>
                      </a:r>
                      <a:r>
                        <a:rPr lang="en-US" sz="2400" b="1" i="1" baseline="0" dirty="0" smtClean="0">
                          <a:solidFill>
                            <a:srgbClr val="FF0000"/>
                          </a:solidFill>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chỉ</a:t>
                      </a:r>
                      <a:r>
                        <a:rPr lang="en-US" sz="2400" b="1" i="1" baseline="0" dirty="0" smtClean="0">
                          <a:solidFill>
                            <a:srgbClr val="FF0000"/>
                          </a:solidFill>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thư</a:t>
                      </a:r>
                      <a:endParaRPr lang="en-US" sz="2400" b="1" i="1"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2400" b="1" i="1" baseline="0" dirty="0" err="1" smtClean="0">
                          <a:solidFill>
                            <a:srgbClr val="FF0000"/>
                          </a:solidFill>
                          <a:latin typeface="Times New Roman" panose="02020603050405020304" pitchFamily="18" charset="0"/>
                          <a:cs typeface="Times New Roman" panose="02020603050405020304" pitchFamily="18" charset="0"/>
                        </a:rPr>
                        <a:t>Thổn</a:t>
                      </a:r>
                      <a:r>
                        <a:rPr lang="en-US" sz="2400" b="1" i="1" baseline="0" dirty="0" smtClean="0">
                          <a:solidFill>
                            <a:srgbClr val="FF0000"/>
                          </a:solidFill>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thức</a:t>
                      </a:r>
                      <a:r>
                        <a:rPr lang="en-US" sz="2400" b="1" i="1" baseline="0" dirty="0" smtClean="0">
                          <a:solidFill>
                            <a:srgbClr val="FF0000"/>
                          </a:solidFill>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bên</a:t>
                      </a:r>
                      <a:r>
                        <a:rPr lang="en-US" sz="2400" b="1" baseline="0" dirty="0" smtClean="0">
                          <a:latin typeface="Times New Roman" panose="02020603050405020304" pitchFamily="18" charset="0"/>
                          <a:cs typeface="Times New Roman" panose="02020603050405020304" pitchFamily="18" charset="0"/>
                        </a:rPr>
                        <a:t> song </a:t>
                      </a:r>
                      <a:r>
                        <a:rPr lang="en-US" sz="2400" b="1" i="1" baseline="0" dirty="0" err="1" smtClean="0">
                          <a:solidFill>
                            <a:srgbClr val="FF0000"/>
                          </a:solidFill>
                          <a:latin typeface="Times New Roman" panose="02020603050405020304" pitchFamily="18" charset="0"/>
                          <a:cs typeface="Times New Roman" panose="02020603050405020304" pitchFamily="18" charset="0"/>
                        </a:rPr>
                        <a:t>mảnh</a:t>
                      </a:r>
                      <a:r>
                        <a:rPr lang="en-US" sz="2400" b="1" i="1" baseline="0" dirty="0" smtClean="0">
                          <a:solidFill>
                            <a:srgbClr val="FF0000"/>
                          </a:solidFill>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giấy</a:t>
                      </a:r>
                      <a:r>
                        <a:rPr lang="en-US" sz="2400" b="1" i="1" baseline="0" dirty="0" smtClean="0">
                          <a:solidFill>
                            <a:srgbClr val="FF0000"/>
                          </a:solidFill>
                          <a:latin typeface="Times New Roman" panose="02020603050405020304" pitchFamily="18" charset="0"/>
                          <a:cs typeface="Times New Roman" panose="02020603050405020304" pitchFamily="18" charset="0"/>
                        </a:rPr>
                        <a:t> </a:t>
                      </a:r>
                      <a:r>
                        <a:rPr lang="en-US" sz="2400" b="1" i="1" baseline="0" dirty="0" err="1" smtClean="0">
                          <a:solidFill>
                            <a:srgbClr val="FF0000"/>
                          </a:solidFill>
                          <a:latin typeface="Times New Roman" panose="02020603050405020304" pitchFamily="18" charset="0"/>
                          <a:cs typeface="Times New Roman" panose="02020603050405020304" pitchFamily="18" charset="0"/>
                        </a:rPr>
                        <a:t>tàn</a:t>
                      </a:r>
                      <a:endParaRPr lang="en-US" sz="2400" b="1" i="1" dirty="0">
                        <a:solidFill>
                          <a:srgbClr val="FF0000"/>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174973033"/>
                  </a:ext>
                </a:extLst>
              </a:tr>
            </a:tbl>
          </a:graphicData>
        </a:graphic>
      </p:graphicFrame>
      <p:sp>
        <p:nvSpPr>
          <p:cNvPr id="5" name="TextBox 4"/>
          <p:cNvSpPr txBox="1"/>
          <p:nvPr/>
        </p:nvSpPr>
        <p:spPr>
          <a:xfrm>
            <a:off x="654756" y="2619022"/>
            <a:ext cx="8015111"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a:t>
            </a:r>
            <a:r>
              <a:rPr lang="en-US" sz="2400" b="1" dirty="0" err="1" smtClean="0">
                <a:latin typeface="Times New Roman" panose="02020603050405020304" pitchFamily="18" charset="0"/>
                <a:cs typeface="Times New Roman" panose="02020603050405020304" pitchFamily="18" charset="0"/>
              </a:rPr>
              <a:t>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Viếng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cs typeface="Times New Roman" panose="02020603050405020304" pitchFamily="18" charset="0"/>
              </a:rPr>
              <a:t> qua </a:t>
            </a:r>
            <a:r>
              <a:rPr lang="en-US" sz="2400" b="1" dirty="0" err="1" smtClean="0">
                <a:latin typeface="Times New Roman" panose="02020603050405020304" pitchFamily="18" charset="0"/>
                <a:cs typeface="Times New Roman" panose="02020603050405020304" pitchFamily="18" charset="0"/>
              </a:rPr>
              <a:t>một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tập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sách</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33778" y="3551350"/>
            <a:ext cx="1787354" cy="461665"/>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a:t>
            </a:r>
            <a:r>
              <a:rPr lang="en-US" sz="2400" b="1" dirty="0" smtClean="0">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Độc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điếu</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873830" y="3564410"/>
            <a:ext cx="5185950" cy="1200329"/>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G</a:t>
            </a:r>
            <a:r>
              <a:rPr lang="en-US" sz="2400" b="1" dirty="0" err="1" smtClean="0">
                <a:latin typeface="Times New Roman" panose="02020603050405020304" pitchFamily="18" charset="0"/>
                <a:cs typeface="Times New Roman" panose="02020603050405020304" pitchFamily="18" charset="0"/>
              </a:rPr>
              <a:t>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cô</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đơn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ít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ỏi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hậu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nỗi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niềm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xót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xưa</a:t>
            </a:r>
            <a:endParaRPr lang="en-US"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70707" y="4728754"/>
            <a:ext cx="2246813"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t>
            </a:r>
            <a:r>
              <a:rPr lang="en-US" sz="2400" b="1" dirty="0" smtClean="0">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Nhất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chỉ</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thư</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một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tập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sách</a:t>
            </a:r>
            <a:r>
              <a:rPr lang="en-US" dirty="0" smtClean="0"/>
              <a:t>) </a:t>
            </a:r>
            <a:endParaRPr lang="en-US" dirty="0"/>
          </a:p>
        </p:txBody>
      </p:sp>
      <p:sp>
        <p:nvSpPr>
          <p:cNvPr id="11" name="TextBox 10"/>
          <p:cNvSpPr txBox="1"/>
          <p:nvPr/>
        </p:nvSpPr>
        <p:spPr>
          <a:xfrm>
            <a:off x="2957047" y="4754872"/>
            <a:ext cx="5572995"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a:t>
            </a:r>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kiếp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cô</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đơn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endParaRPr lang="en-US" sz="2400" b="1" dirty="0">
              <a:latin typeface="Times New Roman" panose="02020603050405020304" pitchFamily="18" charset="0"/>
              <a:cs typeface="Times New Roman" panose="02020603050405020304" pitchFamily="18" charset="0"/>
            </a:endParaRPr>
          </a:p>
        </p:txBody>
      </p:sp>
      <p:sp>
        <p:nvSpPr>
          <p:cNvPr id="15" name="Right Brace 14"/>
          <p:cNvSpPr/>
          <p:nvPr/>
        </p:nvSpPr>
        <p:spPr>
          <a:xfrm>
            <a:off x="8360243" y="3749040"/>
            <a:ext cx="470262" cy="127513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8961120" y="3892731"/>
            <a:ext cx="2978331" cy="1200329"/>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cô</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đơn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viếng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viếng</a:t>
            </a:r>
            <a:endParaRPr lang="en-US" sz="24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927462" y="5930538"/>
            <a:ext cx="9392195"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xót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đồng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điệu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233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5"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97770300"/>
              </p:ext>
            </p:extLst>
          </p:nvPr>
        </p:nvGraphicFramePr>
        <p:xfrm>
          <a:off x="522514" y="731519"/>
          <a:ext cx="10894423" cy="3317967"/>
        </p:xfrm>
        <a:graphic>
          <a:graphicData uri="http://schemas.openxmlformats.org/drawingml/2006/table">
            <a:tbl>
              <a:tblPr firstRow="1" bandRow="1">
                <a:tableStyleId>{5C22544A-7EE6-4342-B048-85BDC9FD1C3A}</a:tableStyleId>
              </a:tblPr>
              <a:tblGrid>
                <a:gridCol w="2521858">
                  <a:extLst>
                    <a:ext uri="{9D8B030D-6E8A-4147-A177-3AD203B41FA5}">
                      <a16:colId xmlns:a16="http://schemas.microsoft.com/office/drawing/2014/main" val="2268681809"/>
                    </a:ext>
                  </a:extLst>
                </a:gridCol>
                <a:gridCol w="4009752">
                  <a:extLst>
                    <a:ext uri="{9D8B030D-6E8A-4147-A177-3AD203B41FA5}">
                      <a16:colId xmlns:a16="http://schemas.microsoft.com/office/drawing/2014/main" val="334520178"/>
                    </a:ext>
                  </a:extLst>
                </a:gridCol>
                <a:gridCol w="4362813">
                  <a:extLst>
                    <a:ext uri="{9D8B030D-6E8A-4147-A177-3AD203B41FA5}">
                      <a16:colId xmlns:a16="http://schemas.microsoft.com/office/drawing/2014/main" val="1108289200"/>
                    </a:ext>
                  </a:extLst>
                </a:gridCol>
              </a:tblGrid>
              <a:tr h="1105989">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pPr algn="ctr"/>
                      <a:endParaRPr lang="en-US" sz="2400" b="1" dirty="0" smtClean="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XƯA</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endParaRPr lang="en-US" sz="2400" b="1" dirty="0" smtClean="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NAY</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83103281"/>
                  </a:ext>
                </a:extLst>
              </a:tr>
              <a:tr h="1105989">
                <a:tc>
                  <a:txBody>
                    <a:bodyPr/>
                    <a:lstStyle/>
                    <a:p>
                      <a:pPr algn="ctr"/>
                      <a:r>
                        <a:rPr lang="en-US" sz="2400" b="1" dirty="0" smtClean="0">
                          <a:latin typeface="Times New Roman" panose="02020603050405020304" pitchFamily="18" charset="0"/>
                          <a:cs typeface="Times New Roman" panose="02020603050405020304" pitchFamily="18" charset="0"/>
                        </a:rPr>
                        <a:t>CẢNH</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2400" b="1" dirty="0" err="1" smtClean="0">
                          <a:latin typeface="Times New Roman" panose="02020603050405020304" pitchFamily="18" charset="0"/>
                          <a:cs typeface="Times New Roman" panose="02020603050405020304" pitchFamily="18" charset="0"/>
                        </a:rPr>
                        <a:t>Hoa</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uyển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đẹp</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đẽ</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huy</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hoàng</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2400" b="1" dirty="0" err="1" smtClean="0">
                          <a:latin typeface="Times New Roman" panose="02020603050405020304" pitchFamily="18" charset="0"/>
                          <a:cs typeface="Times New Roman" panose="02020603050405020304" pitchFamily="18" charset="0"/>
                        </a:rPr>
                        <a:t>Gò</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hoang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hoang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tàn</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24736979"/>
                  </a:ext>
                </a:extLst>
              </a:tr>
              <a:tr h="1105989">
                <a:tc>
                  <a:txBody>
                    <a:bodyPr/>
                    <a:lstStyle/>
                    <a:p>
                      <a:pPr algn="ctr"/>
                      <a:r>
                        <a:rPr lang="en-US" sz="2400" b="1" dirty="0" smtClean="0">
                          <a:latin typeface="Times New Roman" panose="02020603050405020304" pitchFamily="18" charset="0"/>
                          <a:cs typeface="Times New Roman" panose="02020603050405020304" pitchFamily="18" charset="0"/>
                        </a:rPr>
                        <a:t>NGƯỜI</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2400" b="1" dirty="0" err="1" smtClean="0">
                          <a:latin typeface="Times New Roman" panose="02020603050405020304" pitchFamily="18" charset="0"/>
                          <a:cs typeface="Times New Roman" panose="02020603050405020304" pitchFamily="18" charset="0"/>
                        </a:rPr>
                        <a:t>Nàng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Tiểu</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Thanh</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nổi</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tiếng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tài</a:t>
                      </a:r>
                      <a:r>
                        <a:rPr lang="en-US" sz="2400" b="1" baseline="0" dirty="0" smtClean="0">
                          <a:latin typeface="Times New Roman" panose="02020603050405020304" pitchFamily="18" charset="0"/>
                          <a:cs typeface="Times New Roman" panose="02020603050405020304" pitchFamily="18" charset="0"/>
                        </a:rPr>
                        <a:t> – </a:t>
                      </a:r>
                      <a:r>
                        <a:rPr lang="en-US" sz="2400" b="1" baseline="0" dirty="0" err="1" smtClean="0">
                          <a:latin typeface="Times New Roman" panose="02020603050405020304" pitchFamily="18" charset="0"/>
                          <a:cs typeface="Times New Roman" panose="02020603050405020304" pitchFamily="18" charset="0"/>
                        </a:rPr>
                        <a:t>sắc</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2400" b="1" dirty="0" err="1" smtClean="0">
                          <a:latin typeface="Times New Roman" panose="02020603050405020304" pitchFamily="18" charset="0"/>
                          <a:cs typeface="Times New Roman" panose="02020603050405020304" pitchFamily="18" charset="0"/>
                        </a:rPr>
                        <a:t>Nhất</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chỉ</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thư</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chỉ</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còn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lại</a:t>
                      </a:r>
                      <a:r>
                        <a:rPr lang="en-US" sz="2400" b="1" baseline="0" dirty="0" smtClean="0">
                          <a:latin typeface="Times New Roman" panose="02020603050405020304" pitchFamily="18" charset="0"/>
                          <a:cs typeface="Times New Roman" panose="02020603050405020304" pitchFamily="18" charset="0"/>
                        </a:rPr>
                        <a:t> 1 </a:t>
                      </a:r>
                      <a:r>
                        <a:rPr lang="en-US" sz="2400" b="1" baseline="0" dirty="0" err="1" smtClean="0">
                          <a:latin typeface="Times New Roman" panose="02020603050405020304" pitchFamily="18" charset="0"/>
                          <a:cs typeface="Times New Roman" panose="02020603050405020304" pitchFamily="18" charset="0"/>
                        </a:rPr>
                        <a:t>tập</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sách</a:t>
                      </a:r>
                      <a:r>
                        <a:rPr lang="en-US" sz="2400" b="1" baseline="0"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46044142"/>
                  </a:ext>
                </a:extLst>
              </a:tr>
            </a:tbl>
          </a:graphicData>
        </a:graphic>
      </p:graphicFrame>
      <p:sp>
        <p:nvSpPr>
          <p:cNvPr id="7" name="TextBox 6"/>
          <p:cNvSpPr txBox="1"/>
          <p:nvPr/>
        </p:nvSpPr>
        <p:spPr>
          <a:xfrm>
            <a:off x="522515" y="4545873"/>
            <a:ext cx="10894422" cy="1938992"/>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400" b="1" dirty="0" err="1" smtClean="0">
                <a:latin typeface="Times New Roman" panose="02020603050405020304" pitchFamily="18" charset="0"/>
                <a:cs typeface="Times New Roman" panose="02020603050405020304" pitchFamily="18" charset="0"/>
              </a:rPr>
              <a:t>Xôn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ngoài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cửa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hiếm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yến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anh</a:t>
            </a:r>
            <a:endParaRPr lang="en-US" sz="2400" b="1" dirty="0" smtClean="0">
              <a:latin typeface="Times New Roman" panose="02020603050405020304" pitchFamily="18" charset="0"/>
              <a:cs typeface="Times New Roman" panose="02020603050405020304" pitchFamily="18" charset="0"/>
            </a:endParaRPr>
          </a:p>
          <a:p>
            <a:pPr algn="ctr"/>
            <a:endParaRPr lang="en-US" sz="2400" b="1" dirty="0">
              <a:latin typeface="Times New Roman" panose="02020603050405020304" pitchFamily="18" charset="0"/>
              <a:cs typeface="Times New Roman" panose="02020603050405020304" pitchFamily="18" charset="0"/>
            </a:endParaRPr>
          </a:p>
          <a:p>
            <a:pPr marL="285750" indent="-285750" algn="ctr">
              <a:buFont typeface="Wingdings" panose="05000000000000000000" pitchFamily="2" charset="2"/>
              <a:buChar char="à"/>
            </a:pP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Sè</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sè</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nấm</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đất</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bên</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đường</a:t>
            </a:r>
            <a:endParaRPr lang="en-US" sz="2400" b="1" dirty="0" smtClean="0">
              <a:latin typeface="Times New Roman" panose="02020603050405020304" pitchFamily="18" charset="0"/>
              <a:cs typeface="Times New Roman" panose="02020603050405020304" pitchFamily="18" charset="0"/>
              <a:sym typeface="Wingdings" panose="05000000000000000000" pitchFamily="2" charset="2"/>
            </a:endParaRPr>
          </a:p>
          <a:p>
            <a:pPr algn="ct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Rầu</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rầu</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ngọn</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cỏ</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nửa</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vàng</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nửa</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xanh</a:t>
            </a:r>
            <a:endParaRPr lang="en-US" sz="2400" b="1" dirty="0" smtClean="0">
              <a:latin typeface="Times New Roman" panose="02020603050405020304" pitchFamily="18" charset="0"/>
              <a:cs typeface="Times New Roman" panose="02020603050405020304" pitchFamily="18" charset="0"/>
              <a:sym typeface="Wingdings" panose="05000000000000000000" pitchFamily="2" charset="2"/>
            </a:endParaRPr>
          </a:p>
          <a:p>
            <a:pPr algn="ct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Đạm</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Tiên</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236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0" y="101599"/>
            <a:ext cx="7382933"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II. ĐỌC – HIỂU VĂN BẢN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8976" y="587020"/>
            <a:ext cx="5944929"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1. Hai </a:t>
            </a:r>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đề</a:t>
            </a:r>
            <a:endParaRPr lang="en-US" sz="24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48592914"/>
              </p:ext>
            </p:extLst>
          </p:nvPr>
        </p:nvGraphicFramePr>
        <p:xfrm>
          <a:off x="541862" y="1117600"/>
          <a:ext cx="10397070" cy="1677247"/>
        </p:xfrm>
        <a:graphic>
          <a:graphicData uri="http://schemas.openxmlformats.org/drawingml/2006/table">
            <a:tbl>
              <a:tblPr firstRow="1" bandRow="1">
                <a:tableStyleId>{5C22544A-7EE6-4342-B048-85BDC9FD1C3A}</a:tableStyleId>
              </a:tblPr>
              <a:tblGrid>
                <a:gridCol w="5198535">
                  <a:extLst>
                    <a:ext uri="{9D8B030D-6E8A-4147-A177-3AD203B41FA5}">
                      <a16:colId xmlns:a16="http://schemas.microsoft.com/office/drawing/2014/main" val="1586216503"/>
                    </a:ext>
                  </a:extLst>
                </a:gridCol>
                <a:gridCol w="5198535">
                  <a:extLst>
                    <a:ext uri="{9D8B030D-6E8A-4147-A177-3AD203B41FA5}">
                      <a16:colId xmlns:a16="http://schemas.microsoft.com/office/drawing/2014/main" val="948903662"/>
                    </a:ext>
                  </a:extLst>
                </a:gridCol>
              </a:tblGrid>
              <a:tr h="618524">
                <a:tc>
                  <a:txBody>
                    <a:bodyPr/>
                    <a:lstStyle/>
                    <a:p>
                      <a:pPr algn="ctr"/>
                      <a:r>
                        <a:rPr lang="en-US" sz="2400" b="1" dirty="0" smtClean="0">
                          <a:latin typeface="Times New Roman" panose="02020603050405020304" pitchFamily="18" charset="0"/>
                          <a:cs typeface="Times New Roman" panose="02020603050405020304" pitchFamily="18" charset="0"/>
                        </a:rPr>
                        <a:t>PHIÊN</a:t>
                      </a:r>
                      <a:r>
                        <a:rPr lang="en-US" sz="2400" b="1" baseline="0" dirty="0" smtClean="0">
                          <a:latin typeface="Times New Roman" panose="02020603050405020304" pitchFamily="18" charset="0"/>
                          <a:cs typeface="Times New Roman" panose="02020603050405020304" pitchFamily="18" charset="0"/>
                        </a:rPr>
                        <a:t> ÂM</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smtClean="0">
                          <a:latin typeface="Times New Roman" panose="02020603050405020304" pitchFamily="18" charset="0"/>
                          <a:cs typeface="Times New Roman" panose="02020603050405020304" pitchFamily="18" charset="0"/>
                        </a:rPr>
                        <a:t>DỊCH</a:t>
                      </a:r>
                      <a:r>
                        <a:rPr lang="en-US" sz="2400" b="1" baseline="0" dirty="0" smtClean="0">
                          <a:latin typeface="Times New Roman" panose="02020603050405020304" pitchFamily="18" charset="0"/>
                          <a:cs typeface="Times New Roman" panose="02020603050405020304" pitchFamily="18" charset="0"/>
                        </a:rPr>
                        <a:t> THƠ</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1787510"/>
                  </a:ext>
                </a:extLst>
              </a:tr>
              <a:tr h="1058723">
                <a:tc>
                  <a:txBody>
                    <a:bodyPr/>
                    <a:lstStyle/>
                    <a:p>
                      <a:r>
                        <a:rPr lang="en-US" sz="2400" b="1" dirty="0" err="1" smtClean="0">
                          <a:latin typeface="Times New Roman" panose="02020603050405020304" pitchFamily="18" charset="0"/>
                          <a:cs typeface="Times New Roman" panose="02020603050405020304" pitchFamily="18" charset="0"/>
                        </a:rPr>
                        <a:t>Tây</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Hồ</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hoa</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uyển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tẫn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thành</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khư</a:t>
                      </a:r>
                      <a:endParaRPr lang="en-US" sz="2400" b="1" baseline="0" dirty="0" smtClean="0">
                        <a:latin typeface="Times New Roman" panose="02020603050405020304" pitchFamily="18" charset="0"/>
                        <a:cs typeface="Times New Roman" panose="02020603050405020304" pitchFamily="18" charset="0"/>
                      </a:endParaRPr>
                    </a:p>
                    <a:p>
                      <a:r>
                        <a:rPr lang="en-US" sz="2400" b="1" baseline="0" dirty="0" err="1" smtClean="0">
                          <a:latin typeface="Times New Roman" panose="02020603050405020304" pitchFamily="18" charset="0"/>
                          <a:cs typeface="Times New Roman" panose="02020603050405020304" pitchFamily="18" charset="0"/>
                        </a:rPr>
                        <a:t>Độc</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điếu</a:t>
                      </a:r>
                      <a:r>
                        <a:rPr lang="en-US" sz="2400" b="1" baseline="0" dirty="0" smtClean="0">
                          <a:latin typeface="Times New Roman" panose="02020603050405020304" pitchFamily="18" charset="0"/>
                          <a:cs typeface="Times New Roman" panose="02020603050405020304" pitchFamily="18" charset="0"/>
                        </a:rPr>
                        <a:t> song </a:t>
                      </a:r>
                      <a:r>
                        <a:rPr lang="en-US" sz="2400" b="1" baseline="0" dirty="0" err="1" smtClean="0">
                          <a:latin typeface="Times New Roman" panose="02020603050405020304" pitchFamily="18" charset="0"/>
                          <a:cs typeface="Times New Roman" panose="02020603050405020304" pitchFamily="18" charset="0"/>
                        </a:rPr>
                        <a:t>tiền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nhất</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chỉ</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thư</a:t>
                      </a:r>
                      <a:endParaRPr lang="en-US" sz="2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2400" b="1" dirty="0" err="1" smtClean="0">
                          <a:latin typeface="Times New Roman" panose="02020603050405020304" pitchFamily="18" charset="0"/>
                          <a:cs typeface="Times New Roman" panose="02020603050405020304" pitchFamily="18" charset="0"/>
                        </a:rPr>
                        <a:t>Tây</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Hồ</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cảnh</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đẹp</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hóa</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gò</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hoang</a:t>
                      </a:r>
                      <a:endParaRPr lang="en-US" sz="2400" b="1" baseline="0" dirty="0" smtClean="0">
                        <a:latin typeface="Times New Roman" panose="02020603050405020304" pitchFamily="18" charset="0"/>
                        <a:cs typeface="Times New Roman" panose="02020603050405020304" pitchFamily="18" charset="0"/>
                      </a:endParaRPr>
                    </a:p>
                    <a:p>
                      <a:r>
                        <a:rPr lang="en-US" sz="2400" b="1" baseline="0" dirty="0" err="1" smtClean="0">
                          <a:latin typeface="Times New Roman" panose="02020603050405020304" pitchFamily="18" charset="0"/>
                          <a:cs typeface="Times New Roman" panose="02020603050405020304" pitchFamily="18" charset="0"/>
                        </a:rPr>
                        <a:t>Thổn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thức</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bên</a:t>
                      </a:r>
                      <a:r>
                        <a:rPr lang="en-US" sz="2400" b="1" baseline="0" dirty="0" smtClean="0">
                          <a:latin typeface="Times New Roman" panose="02020603050405020304" pitchFamily="18" charset="0"/>
                          <a:cs typeface="Times New Roman" panose="02020603050405020304" pitchFamily="18" charset="0"/>
                        </a:rPr>
                        <a:t> song </a:t>
                      </a:r>
                      <a:r>
                        <a:rPr lang="en-US" sz="2400" b="1" baseline="0" dirty="0" err="1" smtClean="0">
                          <a:latin typeface="Times New Roman" panose="02020603050405020304" pitchFamily="18" charset="0"/>
                          <a:cs typeface="Times New Roman" panose="02020603050405020304" pitchFamily="18" charset="0"/>
                        </a:rPr>
                        <a:t>mảnh</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giấy</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tàn</a:t>
                      </a:r>
                      <a:endParaRPr lang="en-US" sz="2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174973033"/>
                  </a:ext>
                </a:extLst>
              </a:tr>
            </a:tbl>
          </a:graphicData>
        </a:graphic>
      </p:graphicFrame>
      <p:sp>
        <p:nvSpPr>
          <p:cNvPr id="5" name="Curved Right Arrow 4"/>
          <p:cNvSpPr/>
          <p:nvPr/>
        </p:nvSpPr>
        <p:spPr>
          <a:xfrm>
            <a:off x="519290" y="3183467"/>
            <a:ext cx="846667" cy="9144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7" name="TextBox 6"/>
          <p:cNvSpPr txBox="1"/>
          <p:nvPr/>
        </p:nvSpPr>
        <p:spPr>
          <a:xfrm>
            <a:off x="2968977" y="3589867"/>
            <a:ext cx="7405512" cy="461665"/>
          </a:xfrm>
          <a:prstGeom prst="rect">
            <a:avLst/>
          </a:prstGeom>
          <a:noFill/>
        </p:spPr>
        <p:txBody>
          <a:bodyPr wrap="square" rtlCol="0">
            <a:spAutoFit/>
          </a:bodyPr>
          <a:lstStyle/>
          <a:p>
            <a:endParaRPr lang="en-US" sz="2400" dirty="0"/>
          </a:p>
        </p:txBody>
      </p:sp>
      <p:sp>
        <p:nvSpPr>
          <p:cNvPr id="8" name="TextBox 7"/>
          <p:cNvSpPr txBox="1"/>
          <p:nvPr/>
        </p:nvSpPr>
        <p:spPr>
          <a:xfrm>
            <a:off x="1456267" y="3894667"/>
            <a:ext cx="9482665" cy="2308324"/>
          </a:xfrm>
          <a:prstGeom prst="rect">
            <a:avLst/>
          </a:prstGeom>
          <a:noFill/>
        </p:spPr>
        <p:txBody>
          <a:bodyPr wrap="square" rtlCol="0">
            <a:spAutoFit/>
          </a:bodyPr>
          <a:lstStyle/>
          <a:p>
            <a:pPr algn="just">
              <a:lnSpc>
                <a:spcPct val="150000"/>
              </a:lnSpc>
            </a:pPr>
            <a:r>
              <a:rPr lang="en-US" sz="2400" b="1" dirty="0" err="1" smtClean="0">
                <a:solidFill>
                  <a:srgbClr val="C00000"/>
                </a:solidFill>
                <a:latin typeface="Times New Roman" panose="02020603050405020304" pitchFamily="18" charset="0"/>
                <a:cs typeface="Times New Roman" panose="02020603050405020304" pitchFamily="18" charset="0"/>
              </a:rPr>
              <a:t>Vạn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vật</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đều</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thay</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đổi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theo</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thời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gian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a:t>
            </a:r>
            <a:r>
              <a:rPr lang="en-US" sz="2400" b="1" dirty="0" err="1" smtClean="0">
                <a:solidFill>
                  <a:srgbClr val="C00000"/>
                </a:solidFill>
                <a:latin typeface="Times New Roman" panose="02020603050405020304" pitchFamily="18" charset="0"/>
                <a:cs typeface="Times New Roman" panose="02020603050405020304" pitchFamily="18" charset="0"/>
              </a:rPr>
              <a:t>ảnh</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hoang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tàn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người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đã</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mất</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tất</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cả</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đều</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bị</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hủy</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hoại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và</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lãng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quên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Còn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Nguyễn</a:t>
            </a:r>
            <a:r>
              <a:rPr lang="en-US" sz="2400" b="1" dirty="0" smtClean="0">
                <a:solidFill>
                  <a:srgbClr val="C00000"/>
                </a:solidFill>
                <a:latin typeface="Times New Roman" panose="02020603050405020304" pitchFamily="18" charset="0"/>
                <a:cs typeface="Times New Roman" panose="02020603050405020304" pitchFamily="18" charset="0"/>
              </a:rPr>
              <a:t> Du, </a:t>
            </a:r>
            <a:r>
              <a:rPr lang="en-US" sz="2400" b="1" dirty="0" err="1" smtClean="0">
                <a:solidFill>
                  <a:srgbClr val="C00000"/>
                </a:solidFill>
                <a:latin typeface="Times New Roman" panose="02020603050405020304" pitchFamily="18" charset="0"/>
                <a:cs typeface="Times New Roman" panose="02020603050405020304" pitchFamily="18" charset="0"/>
              </a:rPr>
              <a:t>một</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mình</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khóc</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thương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cho</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Tiểu</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Thanh</a:t>
            </a:r>
            <a:r>
              <a:rPr lang="en-US" sz="2400" b="1" dirty="0" smtClean="0">
                <a:solidFill>
                  <a:srgbClr val="C00000"/>
                </a:solidFill>
                <a:latin typeface="Times New Roman" panose="02020603050405020304" pitchFamily="18" charset="0"/>
                <a:cs typeface="Times New Roman" panose="02020603050405020304" pitchFamily="18" charset="0"/>
              </a:rPr>
              <a:t> – </a:t>
            </a:r>
            <a:r>
              <a:rPr lang="en-US" sz="2400" b="1" dirty="0" err="1" smtClean="0">
                <a:solidFill>
                  <a:srgbClr val="C00000"/>
                </a:solidFill>
                <a:latin typeface="Times New Roman" panose="02020603050405020304" pitchFamily="18" charset="0"/>
                <a:cs typeface="Times New Roman" panose="02020603050405020304" pitchFamily="18" charset="0"/>
              </a:rPr>
              <a:t>người</a:t>
            </a:r>
            <a:r>
              <a:rPr lang="en-US" sz="2400" b="1" dirty="0" smtClean="0">
                <a:solidFill>
                  <a:srgbClr val="C00000"/>
                </a:solidFill>
                <a:latin typeface="Times New Roman" panose="02020603050405020304" pitchFamily="18" charset="0"/>
                <a:cs typeface="Times New Roman" panose="02020603050405020304" pitchFamily="18" charset="0"/>
              </a:rPr>
              <a:t> con </a:t>
            </a:r>
            <a:r>
              <a:rPr lang="en-US" sz="2400" b="1" dirty="0" err="1" smtClean="0">
                <a:solidFill>
                  <a:srgbClr val="C00000"/>
                </a:solidFill>
                <a:latin typeface="Times New Roman" panose="02020603050405020304" pitchFamily="18" charset="0"/>
                <a:cs typeface="Times New Roman" panose="02020603050405020304" pitchFamily="18" charset="0"/>
              </a:rPr>
              <a:t>gái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tài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sắc</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một</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thời</a:t>
            </a:r>
            <a:r>
              <a:rPr lang="en-US" sz="2400" b="1" dirty="0" smtClean="0">
                <a:solidFill>
                  <a:srgbClr val="C00000"/>
                </a:solidFill>
                <a:latin typeface="Times New Roman" panose="02020603050405020304" pitchFamily="18" charset="0"/>
                <a:cs typeface="Times New Roman" panose="02020603050405020304" pitchFamily="18" charset="0"/>
              </a:rPr>
              <a:t> nay </a:t>
            </a:r>
            <a:r>
              <a:rPr lang="en-US" sz="2400" b="1" dirty="0" err="1" smtClean="0">
                <a:solidFill>
                  <a:srgbClr val="C00000"/>
                </a:solidFill>
                <a:latin typeface="Times New Roman" panose="02020603050405020304" pitchFamily="18" charset="0"/>
                <a:cs typeface="Times New Roman" panose="02020603050405020304" pitchFamily="18" charset="0"/>
              </a:rPr>
              <a:t>chỉ</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còn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được</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biết</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đến</a:t>
            </a:r>
            <a:r>
              <a:rPr lang="en-US" sz="2400" b="1" dirty="0" smtClean="0">
                <a:solidFill>
                  <a:srgbClr val="C00000"/>
                </a:solidFill>
                <a:latin typeface="Times New Roman" panose="02020603050405020304" pitchFamily="18" charset="0"/>
                <a:cs typeface="Times New Roman" panose="02020603050405020304" pitchFamily="18" charset="0"/>
              </a:rPr>
              <a:t> qua </a:t>
            </a:r>
            <a:r>
              <a:rPr lang="en-US" sz="2400" b="1" dirty="0" err="1" smtClean="0">
                <a:solidFill>
                  <a:srgbClr val="C00000"/>
                </a:solidFill>
                <a:latin typeface="Times New Roman" panose="02020603050405020304" pitchFamily="18" charset="0"/>
                <a:cs typeface="Times New Roman" panose="02020603050405020304" pitchFamily="18" charset="0"/>
              </a:rPr>
              <a:t>một</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tập</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sách</a:t>
            </a:r>
            <a:r>
              <a:rPr lang="en-US" sz="2400" b="1" dirty="0" smtClean="0">
                <a:solidFill>
                  <a:srgbClr val="C00000"/>
                </a:solidFill>
                <a:latin typeface="Times New Roman" panose="02020603050405020304" pitchFamily="18" charset="0"/>
                <a:cs typeface="Times New Roman" panose="02020603050405020304" pitchFamily="18" charset="0"/>
              </a:rPr>
              <a:t>.</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7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0" y="101599"/>
            <a:ext cx="7382933"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II. ĐỌC – HIỂU VĂN BẢN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8977" y="495579"/>
            <a:ext cx="287592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a:t>
            </a:r>
            <a:r>
              <a:rPr lang="en-US" sz="2400" b="1" dirty="0" smtClean="0">
                <a:latin typeface="Times New Roman" panose="02020603050405020304" pitchFamily="18" charset="0"/>
                <a:cs typeface="Times New Roman" panose="02020603050405020304" pitchFamily="18" charset="0"/>
              </a:rPr>
              <a:t>. Hai </a:t>
            </a:r>
            <a:r>
              <a:rPr lang="en-US" sz="2400" b="1" dirty="0" err="1" smtClean="0">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thực</a:t>
            </a:r>
            <a:endParaRPr lang="en-US" sz="24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4413171"/>
              </p:ext>
            </p:extLst>
          </p:nvPr>
        </p:nvGraphicFramePr>
        <p:xfrm>
          <a:off x="541862" y="986970"/>
          <a:ext cx="10397070" cy="1677247"/>
        </p:xfrm>
        <a:graphic>
          <a:graphicData uri="http://schemas.openxmlformats.org/drawingml/2006/table">
            <a:tbl>
              <a:tblPr firstRow="1" bandRow="1">
                <a:tableStyleId>{5C22544A-7EE6-4342-B048-85BDC9FD1C3A}</a:tableStyleId>
              </a:tblPr>
              <a:tblGrid>
                <a:gridCol w="5198535">
                  <a:extLst>
                    <a:ext uri="{9D8B030D-6E8A-4147-A177-3AD203B41FA5}">
                      <a16:colId xmlns:a16="http://schemas.microsoft.com/office/drawing/2014/main" val="1586216503"/>
                    </a:ext>
                  </a:extLst>
                </a:gridCol>
                <a:gridCol w="5198535">
                  <a:extLst>
                    <a:ext uri="{9D8B030D-6E8A-4147-A177-3AD203B41FA5}">
                      <a16:colId xmlns:a16="http://schemas.microsoft.com/office/drawing/2014/main" val="948903662"/>
                    </a:ext>
                  </a:extLst>
                </a:gridCol>
              </a:tblGrid>
              <a:tr h="618524">
                <a:tc>
                  <a:txBody>
                    <a:bodyPr/>
                    <a:lstStyle/>
                    <a:p>
                      <a:pPr algn="ctr"/>
                      <a:r>
                        <a:rPr lang="en-US" sz="2400" b="1" dirty="0" smtClean="0">
                          <a:latin typeface="Times New Roman" panose="02020603050405020304" pitchFamily="18" charset="0"/>
                          <a:cs typeface="Times New Roman" panose="02020603050405020304" pitchFamily="18" charset="0"/>
                        </a:rPr>
                        <a:t>PHIÊN</a:t>
                      </a:r>
                      <a:r>
                        <a:rPr lang="en-US" sz="2400" b="1" baseline="0" dirty="0" smtClean="0">
                          <a:latin typeface="Times New Roman" panose="02020603050405020304" pitchFamily="18" charset="0"/>
                          <a:cs typeface="Times New Roman" panose="02020603050405020304" pitchFamily="18" charset="0"/>
                        </a:rPr>
                        <a:t> ÂM</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smtClean="0">
                          <a:latin typeface="Times New Roman" panose="02020603050405020304" pitchFamily="18" charset="0"/>
                          <a:cs typeface="Times New Roman" panose="02020603050405020304" pitchFamily="18" charset="0"/>
                        </a:rPr>
                        <a:t>DỊCH</a:t>
                      </a:r>
                      <a:r>
                        <a:rPr lang="en-US" sz="2400" b="1" baseline="0" dirty="0" smtClean="0">
                          <a:latin typeface="Times New Roman" panose="02020603050405020304" pitchFamily="18" charset="0"/>
                          <a:cs typeface="Times New Roman" panose="02020603050405020304" pitchFamily="18" charset="0"/>
                        </a:rPr>
                        <a:t> THƠ</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1787510"/>
                  </a:ext>
                </a:extLst>
              </a:tr>
              <a:tr h="1058723">
                <a:tc>
                  <a:txBody>
                    <a:bodyPr/>
                    <a:lstStyle/>
                    <a:p>
                      <a:r>
                        <a:rPr lang="en-US" sz="2400" b="1" dirty="0" smtClean="0">
                          <a:latin typeface="Times New Roman" panose="02020603050405020304" pitchFamily="18" charset="0"/>
                          <a:cs typeface="Times New Roman" panose="02020603050405020304" pitchFamily="18" charset="0"/>
                        </a:rPr>
                        <a:t>Son </a:t>
                      </a:r>
                      <a:r>
                        <a:rPr lang="en-US" sz="2400" b="1" dirty="0" err="1" smtClean="0">
                          <a:latin typeface="Times New Roman" panose="02020603050405020304" pitchFamily="18" charset="0"/>
                          <a:cs typeface="Times New Roman" panose="02020603050405020304" pitchFamily="18" charset="0"/>
                        </a:rPr>
                        <a:t>phấn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hữu</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thần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liên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tử</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hậu</a:t>
                      </a:r>
                      <a:endParaRPr lang="en-US" sz="2400" b="1" baseline="0" dirty="0" smtClean="0">
                        <a:latin typeface="Times New Roman" panose="02020603050405020304" pitchFamily="18" charset="0"/>
                        <a:cs typeface="Times New Roman" panose="02020603050405020304" pitchFamily="18" charset="0"/>
                      </a:endParaRPr>
                    </a:p>
                    <a:p>
                      <a:r>
                        <a:rPr lang="en-US" sz="2400" b="1" baseline="0" dirty="0" err="1" smtClean="0">
                          <a:latin typeface="Times New Roman" panose="02020603050405020304" pitchFamily="18" charset="0"/>
                          <a:cs typeface="Times New Roman" panose="02020603050405020304" pitchFamily="18" charset="0"/>
                        </a:rPr>
                        <a:t>Văn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chương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vô</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mệnh</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lụy</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phần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dư</a:t>
                      </a:r>
                      <a:endParaRPr lang="en-US" sz="2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en-US" sz="2400" b="1" dirty="0" smtClean="0">
                          <a:latin typeface="Times New Roman" panose="02020603050405020304" pitchFamily="18" charset="0"/>
                          <a:cs typeface="Times New Roman" panose="02020603050405020304" pitchFamily="18" charset="0"/>
                        </a:rPr>
                        <a:t>Son </a:t>
                      </a:r>
                      <a:r>
                        <a:rPr lang="en-US" sz="2400" b="1" dirty="0" err="1" smtClean="0">
                          <a:latin typeface="Times New Roman" panose="02020603050405020304" pitchFamily="18" charset="0"/>
                          <a:cs typeface="Times New Roman" panose="02020603050405020304" pitchFamily="18" charset="0"/>
                        </a:rPr>
                        <a:t>phấn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có</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thần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chôn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vẫn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hận</a:t>
                      </a:r>
                      <a:endParaRPr lang="en-US" sz="2400" b="1" baseline="0" dirty="0" smtClean="0">
                        <a:latin typeface="Times New Roman" panose="02020603050405020304" pitchFamily="18" charset="0"/>
                        <a:cs typeface="Times New Roman" panose="02020603050405020304" pitchFamily="18" charset="0"/>
                      </a:endParaRPr>
                    </a:p>
                    <a:p>
                      <a:r>
                        <a:rPr lang="en-US" sz="2400" b="1" baseline="0" dirty="0" err="1" smtClean="0">
                          <a:latin typeface="Times New Roman" panose="02020603050405020304" pitchFamily="18" charset="0"/>
                          <a:cs typeface="Times New Roman" panose="02020603050405020304" pitchFamily="18" charset="0"/>
                        </a:rPr>
                        <a:t>Văn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chương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vô</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mệnh</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đốt</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còn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vương</a:t>
                      </a:r>
                      <a:endParaRPr lang="en-US" sz="2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174973033"/>
                  </a:ext>
                </a:extLst>
              </a:tr>
            </a:tbl>
          </a:graphicData>
        </a:graphic>
      </p:graphicFrame>
      <p:sp>
        <p:nvSpPr>
          <p:cNvPr id="10" name="TextBox 9"/>
          <p:cNvSpPr txBox="1"/>
          <p:nvPr/>
        </p:nvSpPr>
        <p:spPr>
          <a:xfrm>
            <a:off x="4504266" y="2524548"/>
            <a:ext cx="3702756"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solidFill>
                  <a:srgbClr val="C00000"/>
                </a:solidFill>
                <a:latin typeface="Times New Roman" panose="02020603050405020304" pitchFamily="18" charset="0"/>
                <a:cs typeface="Times New Roman" panose="02020603050405020304" pitchFamily="18" charset="0"/>
              </a:rPr>
              <a:t>THẢO </a:t>
            </a:r>
            <a:r>
              <a:rPr lang="en-US" sz="2400" b="1" smtClean="0">
                <a:solidFill>
                  <a:srgbClr val="C00000"/>
                </a:solidFill>
                <a:latin typeface="Times New Roman" panose="02020603050405020304" pitchFamily="18" charset="0"/>
                <a:cs typeface="Times New Roman" panose="02020603050405020304" pitchFamily="18" charset="0"/>
              </a:rPr>
              <a:t>LUẬN NHÓM</a:t>
            </a:r>
          </a:p>
          <a:p>
            <a:r>
              <a:rPr lang="en-US" sz="2400" b="1" smtClean="0">
                <a:solidFill>
                  <a:srgbClr val="C00000"/>
                </a:solidFill>
                <a:latin typeface="Times New Roman" panose="02020603050405020304" pitchFamily="18" charset="0"/>
                <a:cs typeface="Times New Roman" panose="02020603050405020304" pitchFamily="18" charset="0"/>
              </a:rPr>
              <a:t>   kỹ thuật khăn trải bàn</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453742" y="3485724"/>
            <a:ext cx="6319157" cy="317009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342900" indent="-342900" algn="just">
              <a:buAutoNum type="arabicPeriod"/>
            </a:pPr>
            <a:r>
              <a:rPr lang="en-US" sz="2000" b="1" dirty="0" err="1" smtClean="0">
                <a:latin typeface="Times New Roman" panose="02020603050405020304" pitchFamily="18" charset="0"/>
                <a:cs typeface="Times New Roman" panose="02020603050405020304" pitchFamily="18" charset="0"/>
              </a:rPr>
              <a:t>Dựa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phần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tìm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hiểu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nhân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vật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Tiểu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Thanh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hãy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biết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câu</a:t>
            </a:r>
            <a:r>
              <a:rPr lang="en-US" sz="2000" b="1" dirty="0" smtClean="0">
                <a:latin typeface="Times New Roman" panose="02020603050405020304" pitchFamily="18" charset="0"/>
                <a:cs typeface="Times New Roman" panose="02020603050405020304" pitchFamily="18" charset="0"/>
              </a:rPr>
              <a:t> 3,4 </a:t>
            </a:r>
            <a:r>
              <a:rPr lang="en-US" sz="2000" b="1" dirty="0" err="1" smtClean="0">
                <a:latin typeface="Times New Roman" panose="02020603050405020304" pitchFamily="18" charset="0"/>
                <a:cs typeface="Times New Roman" panose="02020603050405020304" pitchFamily="18" charset="0"/>
              </a:rPr>
              <a:t>đã</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cuộc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đời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Tiểu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Thanh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như</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thế</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nào</a:t>
            </a:r>
            <a:r>
              <a:rPr lang="en-US" sz="2000" b="1" dirty="0" smtClean="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marL="342900" indent="-342900" algn="just">
              <a:buAutoNum type="arabicPeriod"/>
            </a:pPr>
            <a:r>
              <a:rPr lang="en-US" sz="2000" b="1" dirty="0" smtClean="0">
                <a:latin typeface="Times New Roman" panose="02020603050405020304" pitchFamily="18" charset="0"/>
                <a:cs typeface="Times New Roman" panose="02020603050405020304" pitchFamily="18" charset="0"/>
              </a:rPr>
              <a:t>Hai </a:t>
            </a:r>
            <a:r>
              <a:rPr lang="en-US" sz="2000" b="1" dirty="0" err="1" smtClean="0">
                <a:latin typeface="Times New Roman" panose="02020603050405020304" pitchFamily="18" charset="0"/>
                <a:cs typeface="Times New Roman" panose="02020603050405020304" pitchFamily="18" charset="0"/>
              </a:rPr>
              <a:t>từ</a:t>
            </a:r>
            <a:r>
              <a:rPr lang="vi-VN" sz="2000" b="1" dirty="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“son phấn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a:t>
            </a:r>
            <a:r>
              <a:rPr lang="en-US" sz="2000" b="1" dirty="0" smtClean="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văn chương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còn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tượng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trưng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điều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gì</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đó</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muốn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quát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về</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kiểu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người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nào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xã</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hội</a:t>
            </a:r>
            <a:r>
              <a:rPr lang="en-US" sz="2000" b="1" dirty="0" smtClean="0">
                <a:latin typeface="Times New Roman" panose="02020603050405020304" pitchFamily="18" charset="0"/>
                <a:cs typeface="Times New Roman" panose="02020603050405020304" pitchFamily="18" charset="0"/>
              </a:rPr>
              <a:t>.</a:t>
            </a:r>
            <a:endParaRPr lang="vi-VN" sz="2000" b="1" dirty="0" smtClean="0">
              <a:latin typeface="Times New Roman" panose="02020603050405020304" pitchFamily="18" charset="0"/>
              <a:cs typeface="Times New Roman" panose="02020603050405020304" pitchFamily="18" charset="0"/>
            </a:endParaRPr>
          </a:p>
          <a:p>
            <a:pPr marL="342900" indent="-342900" algn="just">
              <a:buAutoNum type="arabicPeriod"/>
            </a:pPr>
            <a:r>
              <a:rPr lang="en-US" sz="2000" b="1" dirty="0" err="1" smtClean="0">
                <a:latin typeface="Times New Roman" panose="02020603050405020304" pitchFamily="18" charset="0"/>
                <a:cs typeface="Times New Roman" panose="02020603050405020304" pitchFamily="18" charset="0"/>
              </a:rPr>
              <a:t>Hãy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làm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rõ</a:t>
            </a:r>
            <a:r>
              <a:rPr lang="en-US" sz="2000" b="1" dirty="0" smtClean="0">
                <a:latin typeface="Times New Roman" panose="02020603050405020304" pitchFamily="18" charset="0"/>
                <a:cs typeface="Times New Roman" panose="02020603050405020304" pitchFamily="18" charset="0"/>
              </a:rPr>
              <a:t> ý </a:t>
            </a:r>
            <a:r>
              <a:rPr lang="en-US" sz="2000" b="1" dirty="0" err="1" smtClean="0">
                <a:latin typeface="Times New Roman" panose="02020603050405020304" pitchFamily="18" charset="0"/>
                <a:cs typeface="Times New Roman" panose="02020603050405020304" pitchFamily="18" charset="0"/>
              </a:rPr>
              <a:t>nghĩa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từ</a:t>
            </a:r>
            <a:r>
              <a:rPr lang="vi-VN" sz="2000" b="1" dirty="0" smtClean="0">
                <a:latin typeface="Times New Roman" panose="02020603050405020304" pitchFamily="18" charset="0"/>
                <a:cs typeface="Times New Roman" panose="02020603050405020304" pitchFamily="18" charset="0"/>
              </a:rPr>
              <a:t> “liên tử hậu” (xót xa sau khi chết), “lụy phần dư” (bị đốt dở) </a:t>
            </a:r>
          </a:p>
          <a:p>
            <a:pPr marL="342900" indent="-342900" algn="just">
              <a:buAutoNum type="arabicPeriod"/>
            </a:pPr>
            <a:r>
              <a:rPr lang="vi-VN" sz="2000" b="1" dirty="0" smtClean="0">
                <a:latin typeface="Times New Roman" panose="02020603050405020304" pitchFamily="18" charset="0"/>
                <a:cs typeface="Times New Roman" panose="02020603050405020304" pitchFamily="18" charset="0"/>
              </a:rPr>
              <a:t>Từ cuộc đời, số phận của Tiểu Thanh, Nguyễn Du thể hiện thái độ</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cảm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xúc</a:t>
            </a:r>
            <a:r>
              <a:rPr lang="en-US" sz="2000" b="1" dirty="0" smtClean="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gì?</a:t>
            </a:r>
            <a:endParaRPr lang="en-US" sz="2000" b="1" dirty="0">
              <a:latin typeface="Times New Roman" panose="02020603050405020304" pitchFamily="18" charset="0"/>
              <a:cs typeface="Times New Roman" panose="02020603050405020304" pitchFamily="18" charset="0"/>
            </a:endParaRPr>
          </a:p>
        </p:txBody>
      </p:sp>
      <p:pic>
        <p:nvPicPr>
          <p:cNvPr id="9" name="Picutre 2"/>
          <p:cNvPicPr/>
          <p:nvPr/>
        </p:nvPicPr>
        <p:blipFill>
          <a:blip r:embed="rId3"/>
          <a:stretch/>
        </p:blipFill>
        <p:spPr>
          <a:xfrm>
            <a:off x="1322608" y="3624943"/>
            <a:ext cx="3804556" cy="3030880"/>
          </a:xfrm>
          <a:prstGeom prst="rect">
            <a:avLst/>
          </a:prstGeom>
        </p:spPr>
      </p:pic>
    </p:spTree>
    <p:extLst>
      <p:ext uri="{BB962C8B-B14F-4D97-AF65-F5344CB8AC3E}">
        <p14:creationId xmlns:p14="http://schemas.microsoft.com/office/powerpoint/2010/main" val="160136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6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0" y="101599"/>
            <a:ext cx="7382933"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II. ĐỌC – HIỂU VĂN BẢN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8976" y="496708"/>
            <a:ext cx="754512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a:t>
            </a:r>
            <a:r>
              <a:rPr lang="en-US" sz="2400" b="1" dirty="0" smtClean="0">
                <a:latin typeface="Times New Roman" panose="02020603050405020304" pitchFamily="18" charset="0"/>
                <a:cs typeface="Times New Roman" panose="02020603050405020304" pitchFamily="18" charset="0"/>
              </a:rPr>
              <a:t>. Hai </a:t>
            </a:r>
            <a:r>
              <a:rPr lang="en-US" sz="2400" b="1" dirty="0" err="1" smtClean="0">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thực</a:t>
            </a:r>
            <a:endParaRPr lang="en-US" sz="24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22293119"/>
              </p:ext>
            </p:extLst>
          </p:nvPr>
        </p:nvGraphicFramePr>
        <p:xfrm>
          <a:off x="541862" y="1384217"/>
          <a:ext cx="10397070" cy="1280160"/>
        </p:xfrm>
        <a:graphic>
          <a:graphicData uri="http://schemas.openxmlformats.org/drawingml/2006/table">
            <a:tbl>
              <a:tblPr firstRow="1" bandRow="1">
                <a:tableStyleId>{5C22544A-7EE6-4342-B048-85BDC9FD1C3A}</a:tableStyleId>
              </a:tblPr>
              <a:tblGrid>
                <a:gridCol w="5198535">
                  <a:extLst>
                    <a:ext uri="{9D8B030D-6E8A-4147-A177-3AD203B41FA5}">
                      <a16:colId xmlns:a16="http://schemas.microsoft.com/office/drawing/2014/main" val="1586216503"/>
                    </a:ext>
                  </a:extLst>
                </a:gridCol>
                <a:gridCol w="5198535">
                  <a:extLst>
                    <a:ext uri="{9D8B030D-6E8A-4147-A177-3AD203B41FA5}">
                      <a16:colId xmlns:a16="http://schemas.microsoft.com/office/drawing/2014/main" val="948903662"/>
                    </a:ext>
                  </a:extLst>
                </a:gridCol>
              </a:tblGrid>
              <a:tr h="449609">
                <a:tc>
                  <a:txBody>
                    <a:bodyPr/>
                    <a:lstStyle/>
                    <a:p>
                      <a:pPr algn="ctr"/>
                      <a:r>
                        <a:rPr lang="en-US" sz="2400" b="1" dirty="0" smtClean="0">
                          <a:latin typeface="Times New Roman" panose="02020603050405020304" pitchFamily="18" charset="0"/>
                          <a:cs typeface="Times New Roman" panose="02020603050405020304" pitchFamily="18" charset="0"/>
                        </a:rPr>
                        <a:t>PHIÊN</a:t>
                      </a:r>
                      <a:r>
                        <a:rPr lang="en-US" sz="2400" b="1" baseline="0" dirty="0" smtClean="0">
                          <a:latin typeface="Times New Roman" panose="02020603050405020304" pitchFamily="18" charset="0"/>
                          <a:cs typeface="Times New Roman" panose="02020603050405020304" pitchFamily="18" charset="0"/>
                        </a:rPr>
                        <a:t> ÂM</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smtClean="0">
                          <a:latin typeface="Times New Roman" panose="02020603050405020304" pitchFamily="18" charset="0"/>
                          <a:cs typeface="Times New Roman" panose="02020603050405020304" pitchFamily="18" charset="0"/>
                        </a:rPr>
                        <a:t>DỊCH</a:t>
                      </a:r>
                      <a:r>
                        <a:rPr lang="en-US" sz="2400" b="1" baseline="0" dirty="0" smtClean="0">
                          <a:latin typeface="Times New Roman" panose="02020603050405020304" pitchFamily="18" charset="0"/>
                          <a:cs typeface="Times New Roman" panose="02020603050405020304" pitchFamily="18" charset="0"/>
                        </a:rPr>
                        <a:t> THƠ</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1787510"/>
                  </a:ext>
                </a:extLst>
              </a:tr>
              <a:tr h="769592">
                <a:tc>
                  <a:txBody>
                    <a:bodyPr/>
                    <a:lstStyle/>
                    <a:p>
                      <a:r>
                        <a:rPr lang="en-US" sz="2400" b="1" dirty="0" smtClean="0">
                          <a:latin typeface="Times New Roman" panose="02020603050405020304" pitchFamily="18" charset="0"/>
                          <a:cs typeface="Times New Roman" panose="02020603050405020304" pitchFamily="18" charset="0"/>
                        </a:rPr>
                        <a:t>Son </a:t>
                      </a:r>
                      <a:r>
                        <a:rPr lang="en-US" sz="2400" b="1" dirty="0" err="1" smtClean="0">
                          <a:latin typeface="Times New Roman" panose="02020603050405020304" pitchFamily="18" charset="0"/>
                          <a:cs typeface="Times New Roman" panose="02020603050405020304" pitchFamily="18" charset="0"/>
                        </a:rPr>
                        <a:t>phấn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hữu</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thần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liên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tử</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hậu</a:t>
                      </a:r>
                      <a:endParaRPr lang="en-US" sz="2400" b="1" baseline="0" dirty="0" smtClean="0">
                        <a:latin typeface="Times New Roman" panose="02020603050405020304" pitchFamily="18" charset="0"/>
                        <a:cs typeface="Times New Roman" panose="02020603050405020304" pitchFamily="18" charset="0"/>
                      </a:endParaRPr>
                    </a:p>
                    <a:p>
                      <a:r>
                        <a:rPr lang="en-US" sz="2400" b="1" baseline="0" dirty="0" err="1" smtClean="0">
                          <a:latin typeface="Times New Roman" panose="02020603050405020304" pitchFamily="18" charset="0"/>
                          <a:cs typeface="Times New Roman" panose="02020603050405020304" pitchFamily="18" charset="0"/>
                        </a:rPr>
                        <a:t>Văn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chương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vô</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mệnh</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lụy</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phần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dư</a:t>
                      </a:r>
                      <a:endParaRPr lang="en-US" sz="2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b="1" dirty="0" smtClean="0">
                          <a:latin typeface="Times New Roman" panose="02020603050405020304" pitchFamily="18" charset="0"/>
                          <a:cs typeface="Times New Roman" panose="02020603050405020304" pitchFamily="18" charset="0"/>
                        </a:rPr>
                        <a:t>Son </a:t>
                      </a:r>
                      <a:r>
                        <a:rPr lang="en-US" sz="2400" b="1" dirty="0" err="1" smtClean="0">
                          <a:latin typeface="Times New Roman" panose="02020603050405020304" pitchFamily="18" charset="0"/>
                          <a:cs typeface="Times New Roman" panose="02020603050405020304" pitchFamily="18" charset="0"/>
                        </a:rPr>
                        <a:t>phấn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có</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thần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chôn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vẫn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hận</a:t>
                      </a:r>
                      <a:endParaRPr lang="en-US" sz="2400" b="1" baseline="0" dirty="0" smtClean="0">
                        <a:latin typeface="Times New Roman" panose="02020603050405020304" pitchFamily="18" charset="0"/>
                        <a:cs typeface="Times New Roman" panose="02020603050405020304" pitchFamily="18" charset="0"/>
                      </a:endParaRPr>
                    </a:p>
                    <a:p>
                      <a:r>
                        <a:rPr lang="en-US" sz="2400" b="1" baseline="0" dirty="0" err="1" smtClean="0">
                          <a:latin typeface="Times New Roman" panose="02020603050405020304" pitchFamily="18" charset="0"/>
                          <a:cs typeface="Times New Roman" panose="02020603050405020304" pitchFamily="18" charset="0"/>
                        </a:rPr>
                        <a:t>Văn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chương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vô</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mệnh</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đốt</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còn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vương</a:t>
                      </a:r>
                      <a:endParaRPr lang="en-US" sz="24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174973033"/>
                  </a:ext>
                </a:extLst>
              </a:tr>
            </a:tbl>
          </a:graphicData>
        </a:graphic>
      </p:graphicFrame>
      <p:sp>
        <p:nvSpPr>
          <p:cNvPr id="7" name="TextBox 6"/>
          <p:cNvSpPr txBox="1"/>
          <p:nvPr/>
        </p:nvSpPr>
        <p:spPr>
          <a:xfrm>
            <a:off x="541862" y="2818346"/>
            <a:ext cx="6423382" cy="830997"/>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S</a:t>
            </a:r>
            <a:r>
              <a:rPr lang="en-US" sz="2400" b="1" dirty="0" smtClean="0">
                <a:solidFill>
                  <a:srgbClr val="FF0000"/>
                </a:solidFill>
                <a:latin typeface="Times New Roman" panose="02020603050405020304" pitchFamily="18" charset="0"/>
                <a:cs typeface="Times New Roman" panose="02020603050405020304" pitchFamily="18" charset="0"/>
              </a:rPr>
              <a:t>on </a:t>
            </a:r>
            <a:r>
              <a:rPr lang="en-US" sz="2400" b="1" dirty="0" err="1" smtClean="0">
                <a:solidFill>
                  <a:srgbClr val="FF0000"/>
                </a:solidFill>
                <a:latin typeface="Times New Roman" panose="02020603050405020304" pitchFamily="18" charset="0"/>
                <a:cs typeface="Times New Roman" panose="02020603050405020304" pitchFamily="18" charset="0"/>
              </a:rPr>
              <a:t>phấn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văn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chương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sắc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đẹp</a:t>
            </a:r>
            <a:r>
              <a:rPr lang="en-US" sz="2400" b="1" dirty="0" smtClean="0">
                <a:solidFill>
                  <a:srgbClr val="FF0000"/>
                </a:solidFill>
                <a:latin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xác</a:t>
            </a:r>
            <a:r>
              <a:rPr lang="en-US" sz="2400" b="1" dirty="0" smtClean="0">
                <a:solidFill>
                  <a:srgbClr val="FF0000"/>
                </a:solidFill>
                <a:latin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cs typeface="Times New Roman" panose="02020603050405020304" pitchFamily="18" charset="0"/>
              </a:rPr>
              <a:t>tài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năng</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sp>
        <p:nvSpPr>
          <p:cNvPr id="18" name="Right Arrow 17"/>
          <p:cNvSpPr/>
          <p:nvPr/>
        </p:nvSpPr>
        <p:spPr>
          <a:xfrm>
            <a:off x="756353" y="5872159"/>
            <a:ext cx="541871" cy="166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descr="C:\Users\USER\Desktop\New folder (2)\3088i9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549" y="2719680"/>
            <a:ext cx="4590383" cy="4146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2728" y="5473339"/>
            <a:ext cx="5899410"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sắc</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chịu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nỗi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oan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hồng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mệnh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mệnh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đố</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41862" y="3709851"/>
            <a:ext cx="6760276"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cuộc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bị</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vùi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dập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năng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tâm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hồn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chôn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đốt</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41861" y="4728753"/>
            <a:ext cx="7032982"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TÀI – SẮC</a:t>
            </a:r>
            <a:endParaRPr lang="en-US"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302138" y="3317966"/>
            <a:ext cx="4088673" cy="31700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2000" b="1" dirty="0" smtClean="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Rằng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hồng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nhan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tự</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thuở</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xưa</a:t>
            </a:r>
            <a:endParaRPr lang="en-US" sz="2000" b="1" dirty="0" smtClean="0">
              <a:latin typeface="Times New Roman" panose="02020603050405020304" pitchFamily="18" charset="0"/>
              <a:cs typeface="Times New Roman" panose="02020603050405020304" pitchFamily="18" charset="0"/>
            </a:endParaRPr>
          </a:p>
          <a:p>
            <a:r>
              <a:rPr lang="en-US" sz="2000" b="1" dirty="0" err="1" smtClean="0">
                <a:latin typeface="Times New Roman" panose="02020603050405020304" pitchFamily="18" charset="0"/>
                <a:cs typeface="Times New Roman" panose="02020603050405020304" pitchFamily="18" charset="0"/>
              </a:rPr>
              <a:t>Cái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điều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mệnh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có</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chừa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ai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đâu</a:t>
            </a:r>
            <a:endParaRPr lang="en-US" sz="2000" b="1" dirty="0" smtClean="0">
              <a:latin typeface="Times New Roman" panose="02020603050405020304" pitchFamily="18" charset="0"/>
              <a:cs typeface="Times New Roman" panose="02020603050405020304" pitchFamily="18" charset="0"/>
            </a:endParaRPr>
          </a:p>
          <a:p>
            <a:pPr marL="285750" indent="-285750">
              <a:buFontTx/>
              <a:buChar char="-"/>
            </a:pPr>
            <a:endParaRPr lang="en-US" sz="2000" b="1" dirty="0" smtClean="0">
              <a:latin typeface="Times New Roman" panose="02020603050405020304" pitchFamily="18" charset="0"/>
              <a:cs typeface="Times New Roman" panose="02020603050405020304" pitchFamily="18" charset="0"/>
            </a:endParaRPr>
          </a:p>
          <a:p>
            <a:pPr marL="285750" indent="-285750">
              <a:buFontTx/>
              <a:buChar char="-"/>
            </a:pPr>
            <a:endParaRPr lang="en-US" sz="2000" b="1" dirty="0">
              <a:latin typeface="Times New Roman" panose="02020603050405020304" pitchFamily="18" charset="0"/>
              <a:cs typeface="Times New Roman" panose="02020603050405020304" pitchFamily="18" charset="0"/>
            </a:endParaRPr>
          </a:p>
          <a:p>
            <a:pPr marL="285750" indent="-285750">
              <a:buFontTx/>
              <a:buChar char="-"/>
            </a:pPr>
            <a:r>
              <a:rPr lang="en-US" sz="2000" b="1" dirty="0" err="1" smtClean="0">
                <a:latin typeface="Times New Roman" panose="02020603050405020304" pitchFamily="18" charset="0"/>
                <a:cs typeface="Times New Roman" panose="02020603050405020304" pitchFamily="18" charset="0"/>
              </a:rPr>
              <a:t>Có</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cậy</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tài</a:t>
            </a:r>
            <a:endParaRPr lang="en-US" sz="2000" b="1" dirty="0" smtClean="0">
              <a:latin typeface="Times New Roman" panose="02020603050405020304" pitchFamily="18" charset="0"/>
              <a:cs typeface="Times New Roman" panose="02020603050405020304" pitchFamily="18" charset="0"/>
            </a:endParaRPr>
          </a:p>
          <a:p>
            <a:r>
              <a:rPr lang="en-US" sz="2000" b="1" dirty="0" err="1" smtClean="0">
                <a:latin typeface="Times New Roman" panose="02020603050405020304" pitchFamily="18" charset="0"/>
                <a:cs typeface="Times New Roman" panose="02020603050405020304" pitchFamily="18" charset="0"/>
              </a:rPr>
              <a:t>Chữ</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liền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chữ</a:t>
            </a:r>
            <a:r>
              <a:rPr lang="en-US" sz="2000" b="1" dirty="0" smtClean="0">
                <a:latin typeface="Times New Roman" panose="02020603050405020304" pitchFamily="18" charset="0"/>
                <a:cs typeface="Times New Roman" panose="02020603050405020304" pitchFamily="18" charset="0"/>
              </a:rPr>
              <a:t> tai </a:t>
            </a:r>
            <a:r>
              <a:rPr lang="en-US" sz="2000" b="1" dirty="0" err="1" smtClean="0">
                <a:latin typeface="Times New Roman" panose="02020603050405020304" pitchFamily="18" charset="0"/>
                <a:cs typeface="Times New Roman" panose="02020603050405020304" pitchFamily="18" charset="0"/>
              </a:rPr>
              <a:t>một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vần</a:t>
            </a:r>
            <a:endParaRPr lang="en-US" sz="2000" b="1" dirty="0" smtClean="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Truyện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Kiều</a:t>
            </a:r>
            <a:r>
              <a:rPr lang="en-US" sz="2000" b="1" dirty="0" smtClean="0">
                <a:latin typeface="Times New Roman" panose="02020603050405020304" pitchFamily="18" charset="0"/>
                <a:cs typeface="Times New Roman" panose="02020603050405020304" pitchFamily="18" charset="0"/>
              </a:rPr>
              <a:t>)</a:t>
            </a:r>
          </a:p>
          <a:p>
            <a:endParaRPr lang="en-US" sz="2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341334" y="3649343"/>
            <a:ext cx="4689566"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2000" b="1" dirty="0" smtClean="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Thuở</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trời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đất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nổi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gió</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bụi</a:t>
            </a:r>
            <a:endParaRPr lang="en-US" sz="2000" b="1" dirty="0" smtClean="0">
              <a:latin typeface="Times New Roman" panose="02020603050405020304" pitchFamily="18" charset="0"/>
              <a:cs typeface="Times New Roman" panose="02020603050405020304" pitchFamily="18" charset="0"/>
            </a:endParaRPr>
          </a:p>
          <a:p>
            <a:r>
              <a:rPr lang="en-US" sz="2000" b="1" dirty="0" err="1" smtClean="0">
                <a:latin typeface="Times New Roman" panose="02020603050405020304" pitchFamily="18" charset="0"/>
                <a:cs typeface="Times New Roman" panose="02020603050405020304" pitchFamily="18" charset="0"/>
              </a:rPr>
              <a:t>Khách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hồng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lắm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nỗi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truân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chuyên</a:t>
            </a:r>
            <a:endParaRPr lang="en-US" sz="2000" b="1" dirty="0" smtClean="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Chinh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phụ</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ngâm</a:t>
            </a:r>
            <a:r>
              <a:rPr lang="en-US" sz="2000" b="1" dirty="0" smtClean="0">
                <a:latin typeface="Times New Roman" panose="02020603050405020304" pitchFamily="18" charset="0"/>
                <a:cs typeface="Times New Roman" panose="02020603050405020304" pitchFamily="18" charset="0"/>
              </a:rPr>
              <a:t>)</a:t>
            </a:r>
          </a:p>
          <a:p>
            <a:endParaRPr lang="en-US" sz="2000" b="1" dirty="0">
              <a:latin typeface="Times New Roman" panose="02020603050405020304" pitchFamily="18" charset="0"/>
              <a:cs typeface="Times New Roman" panose="02020603050405020304" pitchFamily="18" charset="0"/>
            </a:endParaRPr>
          </a:p>
          <a:p>
            <a:pPr marL="285750" indent="-285750">
              <a:buFontTx/>
              <a:buChar char="-"/>
            </a:pPr>
            <a:r>
              <a:rPr lang="en-US" sz="2000" b="1" dirty="0" err="1" smtClean="0">
                <a:latin typeface="Times New Roman" panose="02020603050405020304" pitchFamily="18" charset="0"/>
                <a:cs typeface="Times New Roman" panose="02020603050405020304" pitchFamily="18" charset="0"/>
              </a:rPr>
              <a:t>Oan</a:t>
            </a:r>
            <a:r>
              <a:rPr lang="en-US" sz="2000" b="1" dirty="0" smtClean="0">
                <a:latin typeface="Times New Roman" panose="02020603050405020304" pitchFamily="18" charset="0"/>
                <a:cs typeface="Times New Roman" panose="02020603050405020304" pitchFamily="18" charset="0"/>
              </a:rPr>
              <a:t> chi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khách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tiêu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phòng</a:t>
            </a:r>
            <a:endParaRPr lang="en-US" sz="2000" b="1" dirty="0" smtClean="0">
              <a:latin typeface="Times New Roman" panose="02020603050405020304" pitchFamily="18" charset="0"/>
              <a:cs typeface="Times New Roman" panose="02020603050405020304" pitchFamily="18" charset="0"/>
            </a:endParaRPr>
          </a:p>
          <a:p>
            <a:r>
              <a:rPr lang="en-US" sz="2000" b="1" dirty="0" err="1" smtClean="0">
                <a:latin typeface="Times New Roman" panose="02020603050405020304" pitchFamily="18" charset="0"/>
                <a:cs typeface="Times New Roman" panose="02020603050405020304" pitchFamily="18" charset="0"/>
              </a:rPr>
              <a:t>Mà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xui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phận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nằm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đào</a:t>
            </a:r>
            <a:endParaRPr lang="en-US" sz="2000" b="1" dirty="0" smtClean="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a:t>
            </a:r>
            <a:r>
              <a:rPr lang="en-US" sz="2000" b="1" dirty="0" err="1" smtClean="0">
                <a:latin typeface="Times New Roman" panose="02020603050405020304" pitchFamily="18" charset="0"/>
                <a:cs typeface="Times New Roman" panose="02020603050405020304" pitchFamily="18" charset="0"/>
              </a:rPr>
              <a:t>Cung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oán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ngâm</a:t>
            </a:r>
            <a:r>
              <a:rPr lang="en-US" sz="2000" b="1" dirty="0" smtClean="0">
                <a:latin typeface="Times New Roman" panose="02020603050405020304" pitchFamily="18" charset="0"/>
                <a:cs typeface="Times New Roman" panose="02020603050405020304" pitchFamily="18" charset="0"/>
              </a:rPr>
              <a:t>)</a:t>
            </a:r>
          </a:p>
          <a:p>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95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grpId="1" nodeType="clickEffect">
                                  <p:stCondLst>
                                    <p:cond delay="0"/>
                                  </p:stCondLst>
                                  <p:childTnLst>
                                    <p:animEffect transition="out" filter="checkerboard(across)">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 presetClass="exit" presetSubtype="10" fill="hold" grpId="1" nodeType="clickEffect">
                                  <p:stCondLst>
                                    <p:cond delay="0"/>
                                  </p:stCondLst>
                                  <p:childTnLst>
                                    <p:animEffect transition="out" filter="checkerboard(across)">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P spid="5" grpId="0"/>
      <p:bldP spid="8" grpId="0"/>
      <p:bldP spid="10" grpId="0"/>
      <p:bldP spid="12" grpId="0" animBg="1"/>
      <p:bldP spid="12"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0" y="101599"/>
            <a:ext cx="7382933" cy="430887"/>
          </a:xfrm>
          <a:prstGeom prst="rect">
            <a:avLst/>
          </a:prstGeom>
          <a:noFill/>
        </p:spPr>
        <p:txBody>
          <a:bodyPr wrap="square" rtlCol="0">
            <a:spAutoFit/>
          </a:bodyPr>
          <a:lstStyle/>
          <a:p>
            <a:r>
              <a:rPr lang="en-US" sz="2200" b="1" dirty="0" smtClean="0">
                <a:solidFill>
                  <a:srgbClr val="FF0000"/>
                </a:solidFill>
                <a:latin typeface="Times New Roman" panose="02020603050405020304" pitchFamily="18" charset="0"/>
                <a:cs typeface="Times New Roman" panose="02020603050405020304" pitchFamily="18" charset="0"/>
              </a:rPr>
              <a:t>II. ĐỌC – HIỂU VĂN BẢN</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8976" y="496708"/>
            <a:ext cx="5357869" cy="430887"/>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2</a:t>
            </a:r>
            <a:r>
              <a:rPr lang="en-US" sz="2200" b="1" dirty="0" smtClean="0">
                <a:latin typeface="Times New Roman" panose="02020603050405020304" pitchFamily="18" charset="0"/>
                <a:cs typeface="Times New Roman" panose="02020603050405020304" pitchFamily="18" charset="0"/>
              </a:rPr>
              <a:t>. Hai </a:t>
            </a:r>
            <a:r>
              <a:rPr lang="en-US" sz="2200" b="1" dirty="0" err="1" smtClean="0">
                <a:latin typeface="Times New Roman" panose="02020603050405020304" pitchFamily="18" charset="0"/>
                <a:cs typeface="Times New Roman" panose="02020603050405020304" pitchFamily="18" charset="0"/>
              </a:rPr>
              <a:t>câu</a:t>
            </a:r>
            <a:r>
              <a:rPr lang="en-US" sz="2200" b="1" dirty="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thực</a:t>
            </a:r>
            <a:r>
              <a:rPr lang="en-US" sz="2200" b="1" dirty="0" smtClean="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a:t>
            </a:r>
            <a:r>
              <a:rPr lang="en-US" sz="2200" b="1" dirty="0" err="1" smtClean="0">
                <a:latin typeface="Times New Roman" panose="02020603050405020304" pitchFamily="18" charset="0"/>
                <a:cs typeface="Times New Roman" panose="02020603050405020304" pitchFamily="18" charset="0"/>
              </a:rPr>
              <a:t>uộc</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đời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Tiểu</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Thanh</a:t>
            </a:r>
            <a:endParaRPr lang="en-US" sz="2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4753" y="1427045"/>
            <a:ext cx="2314224" cy="430887"/>
          </a:xfrm>
          <a:prstGeom prst="rect">
            <a:avLst/>
          </a:prstGeom>
          <a:noFill/>
        </p:spPr>
        <p:txBody>
          <a:bodyPr wrap="square" rtlCol="0">
            <a:spAutoFit/>
          </a:bodyPr>
          <a:lstStyle/>
          <a:p>
            <a:r>
              <a:rPr lang="vi-VN" sz="2200" b="1" dirty="0" smtClean="0">
                <a:latin typeface="Times New Roman" panose="02020603050405020304" pitchFamily="18" charset="0"/>
                <a:cs typeface="Times New Roman" panose="02020603050405020304" pitchFamily="18" charset="0"/>
              </a:rPr>
              <a:t>- </a:t>
            </a:r>
            <a:r>
              <a:rPr lang="vi-VN" sz="2200" b="1" i="1" dirty="0" smtClean="0">
                <a:latin typeface="Times New Roman" panose="02020603050405020304" pitchFamily="18" charset="0"/>
                <a:cs typeface="Times New Roman" panose="02020603050405020304" pitchFamily="18" charset="0"/>
              </a:rPr>
              <a:t>Liên tử hậu</a:t>
            </a:r>
            <a:r>
              <a:rPr lang="vi-VN" sz="2200" b="1" dirty="0" smtClean="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370664" y="1409006"/>
            <a:ext cx="8218315" cy="430887"/>
          </a:xfrm>
          <a:prstGeom prst="rect">
            <a:avLst/>
          </a:prstGeom>
          <a:noFill/>
        </p:spPr>
        <p:txBody>
          <a:bodyPr wrap="square" rtlCol="0">
            <a:spAutoFit/>
          </a:bodyPr>
          <a:lstStyle/>
          <a:p>
            <a:r>
              <a:rPr lang="vi-VN" sz="2200" b="1" dirty="0" smtClean="0">
                <a:latin typeface="Times New Roman" panose="02020603050405020304" pitchFamily="18" charset="0"/>
                <a:cs typeface="Times New Roman" panose="02020603050405020304" pitchFamily="18" charset="0"/>
              </a:rPr>
              <a:t>+ Người </a:t>
            </a:r>
            <a:r>
              <a:rPr lang="vi-VN" sz="2200" b="1" dirty="0">
                <a:latin typeface="Times New Roman" panose="02020603050405020304" pitchFamily="18" charset="0"/>
                <a:cs typeface="Times New Roman" panose="02020603050405020304" pitchFamily="18" charset="0"/>
              </a:rPr>
              <a:t>đẹp chết rồi mà vẫn khiến người đời xót xa, thương tiếc</a:t>
            </a:r>
            <a:endParaRPr lang="en-US" sz="22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325511" y="2028604"/>
            <a:ext cx="8319911" cy="769441"/>
          </a:xfrm>
          <a:prstGeom prst="rect">
            <a:avLst/>
          </a:prstGeom>
          <a:noFill/>
        </p:spPr>
        <p:txBody>
          <a:bodyPr wrap="square" rtlCol="0">
            <a:spAutoFit/>
          </a:bodyPr>
          <a:lstStyle/>
          <a:p>
            <a:r>
              <a:rPr lang="vi-VN" sz="2200" b="1" dirty="0" smtClean="0">
                <a:latin typeface="Times New Roman" panose="02020603050405020304" pitchFamily="18" charset="0"/>
                <a:cs typeface="Times New Roman" panose="02020603050405020304" pitchFamily="18" charset="0"/>
              </a:rPr>
              <a:t>+ Người đẹp chết rồi (cái đẹp bị vùi dập rồi) mà vẫn còn mang trong lòng nỗi xót xa </a:t>
            </a:r>
            <a:endParaRPr lang="en-US" sz="22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99910" y="3104441"/>
            <a:ext cx="2077156" cy="430887"/>
          </a:xfrm>
          <a:prstGeom prst="rect">
            <a:avLst/>
          </a:prstGeom>
          <a:noFill/>
        </p:spPr>
        <p:txBody>
          <a:bodyPr wrap="square" rtlCol="0">
            <a:spAutoFit/>
          </a:bodyPr>
          <a:lstStyle/>
          <a:p>
            <a:r>
              <a:rPr lang="vi-VN" sz="2200" b="1" dirty="0" smtClean="0">
                <a:latin typeface="Times New Roman" panose="02020603050405020304" pitchFamily="18" charset="0"/>
                <a:cs typeface="Times New Roman" panose="02020603050405020304" pitchFamily="18" charset="0"/>
              </a:rPr>
              <a:t>- </a:t>
            </a:r>
            <a:r>
              <a:rPr lang="vi-VN" sz="2200" b="1" i="1" dirty="0" smtClean="0">
                <a:latin typeface="Times New Roman" panose="02020603050405020304" pitchFamily="18" charset="0"/>
                <a:cs typeface="Times New Roman" panose="02020603050405020304" pitchFamily="18" charset="0"/>
              </a:rPr>
              <a:t>Lụy phần dư</a:t>
            </a:r>
            <a:r>
              <a:rPr lang="vi-VN" sz="2200" b="1" dirty="0" smtClean="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2630311" y="3119769"/>
            <a:ext cx="8194571" cy="769441"/>
          </a:xfrm>
          <a:prstGeom prst="rect">
            <a:avLst/>
          </a:prstGeom>
          <a:noFill/>
        </p:spPr>
        <p:txBody>
          <a:bodyPr wrap="square" rtlCol="0">
            <a:spAutoFit/>
          </a:bodyPr>
          <a:lstStyle/>
          <a:p>
            <a:r>
              <a:rPr lang="vi-VN" sz="2200" b="1" dirty="0" smtClean="0">
                <a:latin typeface="Times New Roman" panose="02020603050405020304" pitchFamily="18" charset="0"/>
                <a:cs typeface="Times New Roman" panose="02020603050405020304" pitchFamily="18" charset="0"/>
              </a:rPr>
              <a:t>Tài năng bị vùi dập; những bài thơ - nơi Tiểu Thanh gửi gắm nỗi uất ức cũng bị đốt sạch, chỉ còn vương sót lại</a:t>
            </a:r>
            <a:endParaRPr lang="en-US" sz="2200" b="1" dirty="0">
              <a:latin typeface="Times New Roman" panose="02020603050405020304" pitchFamily="18" charset="0"/>
              <a:cs typeface="Times New Roman" panose="02020603050405020304" pitchFamily="18" charset="0"/>
            </a:endParaRPr>
          </a:p>
        </p:txBody>
      </p:sp>
      <p:sp>
        <p:nvSpPr>
          <p:cNvPr id="10" name="Curved Right Arrow 9"/>
          <p:cNvSpPr/>
          <p:nvPr/>
        </p:nvSpPr>
        <p:spPr>
          <a:xfrm>
            <a:off x="733777" y="4340767"/>
            <a:ext cx="474134" cy="468299"/>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TextBox 12"/>
          <p:cNvSpPr txBox="1"/>
          <p:nvPr/>
        </p:nvSpPr>
        <p:spPr>
          <a:xfrm>
            <a:off x="1501420" y="4088028"/>
            <a:ext cx="8985957" cy="1107996"/>
          </a:xfrm>
          <a:prstGeom prst="rect">
            <a:avLst/>
          </a:prstGeom>
          <a:noFill/>
        </p:spPr>
        <p:txBody>
          <a:bodyPr wrap="square" rtlCol="0">
            <a:spAutoFit/>
          </a:bodyPr>
          <a:lstStyle/>
          <a:p>
            <a:r>
              <a:rPr lang="vi-VN" sz="2200" b="1" dirty="0" smtClean="0">
                <a:latin typeface="Times New Roman" panose="02020603050405020304" pitchFamily="18" charset="0"/>
                <a:cs typeface="Times New Roman" panose="02020603050405020304" pitchFamily="18" charset="0"/>
              </a:rPr>
              <a:t>- Dù bị vùi dập nhưng dường như cái tài, cái đẹp vẫn có sức sống mãnh liệt, bất tử (vẫn khiến người khác xót xa, dẫu bị đốt mà văn chương của nàng vẫn còn vương sót lại)</a:t>
            </a:r>
            <a:endParaRPr lang="en-US" sz="2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52554" y="5338483"/>
            <a:ext cx="346054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Thái</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độ</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nhà</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thơ</a:t>
            </a:r>
            <a:endParaRPr lang="en-US"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765179" y="5311589"/>
            <a:ext cx="7140388"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xót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phẫn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nộ</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trước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nghiệt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cuộc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đời</a:t>
            </a:r>
            <a:endParaRPr lang="en-US" sz="24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765179" y="6250781"/>
            <a:ext cx="555363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trọng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sắc</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830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6" grpId="0"/>
      <p:bldP spid="17" grpId="0"/>
      <p:bldP spid="10" grpId="0" animBg="1"/>
      <p:bldP spid="13" grpId="0"/>
      <p:bldP spid="6" grpId="0"/>
      <p:bldP spid="9"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456"/>
            <a:ext cx="12191999" cy="747897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150000"/>
              </a:lnSpc>
            </a:pPr>
            <a:endParaRPr lang="en-US" sz="3200" b="1" dirty="0" smtClean="0">
              <a:latin typeface="Times New Roman" panose="02020603050405020304" pitchFamily="18" charset="0"/>
              <a:cs typeface="Times New Roman" panose="02020603050405020304" pitchFamily="18" charset="0"/>
            </a:endParaRPr>
          </a:p>
          <a:p>
            <a:pPr algn="ctr">
              <a:lnSpc>
                <a:spcPct val="150000"/>
              </a:lnSpc>
            </a:pPr>
            <a:endParaRPr lang="en-US" sz="3200" b="1" dirty="0">
              <a:latin typeface="Times New Roman" panose="02020603050405020304" pitchFamily="18" charset="0"/>
              <a:cs typeface="Times New Roman" panose="02020603050405020304" pitchFamily="18" charset="0"/>
            </a:endParaRPr>
          </a:p>
          <a:p>
            <a:pPr algn="ctr">
              <a:lnSpc>
                <a:spcPct val="150000"/>
              </a:lnSpc>
            </a:pPr>
            <a:r>
              <a:rPr lang="en-US" sz="3200" b="1" dirty="0" smtClean="0">
                <a:latin typeface="Times New Roman" panose="02020603050405020304" pitchFamily="18" charset="0"/>
                <a:cs typeface="Times New Roman" panose="02020603050405020304" pitchFamily="18" charset="0"/>
              </a:rPr>
              <a:t>KHỞI ĐỘNG</a:t>
            </a:r>
          </a:p>
          <a:p>
            <a:pPr algn="ctr">
              <a:lnSpc>
                <a:spcPct val="150000"/>
              </a:lnSpc>
            </a:pPr>
            <a:endParaRPr lang="en-US" sz="3200" b="1" dirty="0">
              <a:latin typeface="Times New Roman" panose="02020603050405020304" pitchFamily="18" charset="0"/>
              <a:cs typeface="Times New Roman" panose="02020603050405020304" pitchFamily="18" charset="0"/>
            </a:endParaRPr>
          </a:p>
          <a:p>
            <a:pPr algn="ctr">
              <a:lnSpc>
                <a:spcPct val="150000"/>
              </a:lnSpc>
            </a:pPr>
            <a:r>
              <a:rPr lang="en-US" sz="3200" b="1" smtClean="0">
                <a:latin typeface="Times New Roman" panose="02020603050405020304" pitchFamily="18" charset="0"/>
                <a:cs typeface="Times New Roman" panose="02020603050405020304" pitchFamily="18" charset="0"/>
              </a:rPr>
              <a:t>Có 8 câu hỏi hàng ngang, m</a:t>
            </a:r>
            <a:r>
              <a:rPr lang="en-US" sz="3200" b="1" smtClean="0">
                <a:latin typeface="Times New Roman" panose="02020603050405020304" pitchFamily="18" charset="0"/>
                <a:cs typeface="Times New Roman" panose="02020603050405020304" pitchFamily="18" charset="0"/>
              </a:rPr>
              <a:t>ỗi </a:t>
            </a:r>
            <a:r>
              <a:rPr lang="en-US" sz="3200" b="1" dirty="0" err="1" smtClean="0">
                <a:latin typeface="Times New Roman" panose="02020603050405020304" pitchFamily="18" charset="0"/>
                <a:cs typeface="Times New Roman" panose="02020603050405020304" pitchFamily="18" charset="0"/>
              </a:rPr>
              <a:t>đội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được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lựa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chọn</a:t>
            </a:r>
            <a:r>
              <a:rPr lang="en-US" sz="3200" b="1" dirty="0" smtClean="0">
                <a:latin typeface="Times New Roman" panose="02020603050405020304" pitchFamily="18" charset="0"/>
                <a:cs typeface="Times New Roman" panose="02020603050405020304" pitchFamily="18" charset="0"/>
              </a:rPr>
              <a:t> 2 </a:t>
            </a:r>
            <a:r>
              <a:rPr lang="en-US" sz="3200" b="1" dirty="0" err="1" smtClean="0">
                <a:latin typeface="Times New Roman" panose="02020603050405020304" pitchFamily="18" charset="0"/>
                <a:cs typeface="Times New Roman" panose="02020603050405020304" pitchFamily="18" charset="0"/>
              </a:rPr>
              <a:t>lượt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hỏi</a:t>
            </a:r>
            <a:endParaRPr lang="en-US" sz="3200" b="1" dirty="0" smtClean="0">
              <a:latin typeface="Times New Roman" panose="02020603050405020304" pitchFamily="18" charset="0"/>
              <a:cs typeface="Times New Roman" panose="02020603050405020304" pitchFamily="18" charset="0"/>
            </a:endParaRPr>
          </a:p>
          <a:p>
            <a:pPr algn="ctr">
              <a:lnSpc>
                <a:spcPct val="150000"/>
              </a:lnSpc>
            </a:pPr>
            <a:r>
              <a:rPr lang="en-US" sz="3200" b="1" dirty="0" err="1" smtClean="0">
                <a:latin typeface="Times New Roman" panose="02020603050405020304" pitchFamily="18" charset="0"/>
                <a:cs typeface="Times New Roman" panose="02020603050405020304" pitchFamily="18" charset="0"/>
              </a:rPr>
              <a:t>Mỗi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đáp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một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gợi</a:t>
            </a:r>
            <a:r>
              <a:rPr lang="en-US" sz="3200" b="1" dirty="0" smtClean="0">
                <a:latin typeface="Times New Roman" panose="02020603050405020304" pitchFamily="18" charset="0"/>
                <a:cs typeface="Times New Roman" panose="02020603050405020304" pitchFamily="18" charset="0"/>
              </a:rPr>
              <a:t> ý, </a:t>
            </a:r>
            <a:r>
              <a:rPr lang="en-US" sz="3200" b="1" dirty="0" err="1" smtClean="0">
                <a:latin typeface="Times New Roman" panose="02020603050405020304" pitchFamily="18" charset="0"/>
                <a:cs typeface="Times New Roman" panose="02020603050405020304" pitchFamily="18" charset="0"/>
              </a:rPr>
              <a:t>xâu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chuỗi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đáp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sẽ</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tìm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ra</a:t>
            </a:r>
            <a:r>
              <a:rPr lang="en-US" sz="3200" b="1" dirty="0" smtClean="0">
                <a:latin typeface="Times New Roman" panose="02020603050405020304" pitchFamily="18" charset="0"/>
                <a:cs typeface="Times New Roman" panose="02020603050405020304" pitchFamily="18" charset="0"/>
              </a:rPr>
              <a:t> TỪ KHÓA</a:t>
            </a:r>
          </a:p>
          <a:p>
            <a:pPr algn="ctr">
              <a:lnSpc>
                <a:spcPct val="150000"/>
              </a:lnSpc>
            </a:pPr>
            <a:r>
              <a:rPr lang="en-US" sz="3200" b="1" dirty="0" smtClean="0">
                <a:latin typeface="Times New Roman" panose="02020603050405020304" pitchFamily="18" charset="0"/>
                <a:cs typeface="Times New Roman" panose="02020603050405020304" pitchFamily="18" charset="0"/>
              </a:rPr>
              <a:t> </a:t>
            </a:r>
          </a:p>
          <a:p>
            <a:pPr algn="ctr">
              <a:lnSpc>
                <a:spcPct val="150000"/>
              </a:lnSpc>
            </a:pPr>
            <a:endParaRPr lang="en-US" sz="3200" b="1" dirty="0">
              <a:latin typeface="Times New Roman" panose="02020603050405020304" pitchFamily="18" charset="0"/>
              <a:cs typeface="Times New Roman" panose="02020603050405020304" pitchFamily="18" charset="0"/>
            </a:endParaRPr>
          </a:p>
          <a:p>
            <a:pPr algn="ctr">
              <a:lnSpc>
                <a:spcPct val="150000"/>
              </a:lnSpc>
            </a:pPr>
            <a:endParaRPr lang="en-US" sz="3200" b="1" dirty="0" smtClean="0">
              <a:latin typeface="Times New Roman" panose="02020603050405020304" pitchFamily="18" charset="0"/>
              <a:cs typeface="Times New Roman" panose="02020603050405020304" pitchFamily="18" charset="0"/>
            </a:endParaRPr>
          </a:p>
          <a:p>
            <a:pPr algn="ctr">
              <a:lnSpc>
                <a:spcPct val="150000"/>
              </a:lnSpc>
            </a:pPr>
            <a:endParaRPr lang="en-US" sz="3200" dirty="0"/>
          </a:p>
        </p:txBody>
      </p:sp>
    </p:spTree>
    <p:extLst>
      <p:ext uri="{BB962C8B-B14F-4D97-AF65-F5344CB8AC3E}">
        <p14:creationId xmlns:p14="http://schemas.microsoft.com/office/powerpoint/2010/main" val="336680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5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0" y="101599"/>
            <a:ext cx="7382933"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II. ĐỌC – HIỂU VĂN BẢN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28977" y="535897"/>
            <a:ext cx="641596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3</a:t>
            </a:r>
            <a:r>
              <a:rPr lang="en-US" sz="2400" b="1" dirty="0" smtClean="0">
                <a:latin typeface="Times New Roman" panose="02020603050405020304" pitchFamily="18" charset="0"/>
                <a:cs typeface="Times New Roman" panose="02020603050405020304" pitchFamily="18" charset="0"/>
              </a:rPr>
              <a:t>. Hai </a:t>
            </a:r>
            <a:r>
              <a:rPr lang="en-US" sz="2400" b="1" dirty="0" err="1" smtClean="0">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endParaRPr lang="en-US" sz="2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873956" y="5531556"/>
            <a:ext cx="3194755" cy="461665"/>
          </a:xfrm>
          <a:prstGeom prst="rect">
            <a:avLst/>
          </a:prstGeom>
          <a:noFill/>
        </p:spPr>
        <p:txBody>
          <a:bodyPr wrap="square" rtlCol="0">
            <a:spAutoFit/>
          </a:bodyPr>
          <a:lstStyle/>
          <a:p>
            <a:endParaRPr lang="en-US" sz="2400" b="1" dirty="0">
              <a:latin typeface="Times New Roman" panose="02020603050405020304" pitchFamily="18" charset="0"/>
              <a:cs typeface="Times New Roman" panose="02020603050405020304" pitchFamily="18" charset="0"/>
            </a:endParaRPr>
          </a:p>
        </p:txBody>
      </p:sp>
      <p:sp>
        <p:nvSpPr>
          <p:cNvPr id="11" name="Cloud Callout 10"/>
          <p:cNvSpPr/>
          <p:nvPr/>
        </p:nvSpPr>
        <p:spPr>
          <a:xfrm>
            <a:off x="3725222" y="3675592"/>
            <a:ext cx="6884126" cy="1619794"/>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a:t>
            </a:r>
            <a:r>
              <a:rPr lang="en-US" sz="2400" b="1" dirty="0" err="1" smtClean="0">
                <a:solidFill>
                  <a:srgbClr val="C00000"/>
                </a:solidFill>
                <a:latin typeface="Times New Roman" panose="02020603050405020304" pitchFamily="18" charset="0"/>
                <a:cs typeface="Times New Roman" panose="02020603050405020304" pitchFamily="18" charset="0"/>
              </a:rPr>
              <a:t>Nỗi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hờn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kim</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cổ</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nỗi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hận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từ</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xưa</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đến</a:t>
            </a:r>
            <a:r>
              <a:rPr lang="en-US" sz="2400" b="1" dirty="0" smtClean="0">
                <a:solidFill>
                  <a:srgbClr val="C00000"/>
                </a:solidFill>
                <a:latin typeface="Times New Roman" panose="02020603050405020304" pitchFamily="18" charset="0"/>
                <a:cs typeface="Times New Roman" panose="02020603050405020304" pitchFamily="18" charset="0"/>
              </a:rPr>
              <a:t> nay) </a:t>
            </a:r>
            <a:r>
              <a:rPr lang="en-US" sz="2400" b="1" dirty="0" err="1" smtClean="0">
                <a:solidFill>
                  <a:srgbClr val="C00000"/>
                </a:solidFill>
                <a:latin typeface="Times New Roman" panose="02020603050405020304" pitchFamily="18" charset="0"/>
                <a:cs typeface="Times New Roman" panose="02020603050405020304" pitchFamily="18" charset="0"/>
              </a:rPr>
              <a:t>là</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nỗi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hận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nào</a:t>
            </a:r>
            <a:r>
              <a:rPr lang="en-US" sz="2400" b="1" dirty="0" smtClean="0">
                <a:solidFill>
                  <a:srgbClr val="C00000"/>
                </a:solidFill>
                <a:latin typeface="Times New Roman" panose="02020603050405020304" pitchFamily="18" charset="0"/>
                <a:cs typeface="Times New Roman" panose="02020603050405020304" pitchFamily="18" charset="0"/>
              </a:rPr>
              <a:t>?</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3" name="Cloud Callout 12"/>
          <p:cNvSpPr/>
          <p:nvPr/>
        </p:nvSpPr>
        <p:spPr>
          <a:xfrm>
            <a:off x="4200477" y="3975329"/>
            <a:ext cx="5656217" cy="1672438"/>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smtClean="0">
                <a:solidFill>
                  <a:srgbClr val="C00000"/>
                </a:solidFill>
                <a:latin typeface="Times New Roman" panose="02020603050405020304" pitchFamily="18" charset="0"/>
                <a:cs typeface="Times New Roman" panose="02020603050405020304" pitchFamily="18" charset="0"/>
              </a:rPr>
              <a:t>Em</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hiểu</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thế</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nào</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về</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cụm</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từ</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thiên</a:t>
            </a:r>
            <a:r>
              <a:rPr lang="en-US" sz="2400" b="1" dirty="0" smtClean="0">
                <a:solidFill>
                  <a:srgbClr val="C00000"/>
                </a:solidFill>
                <a:latin typeface="Times New Roman" panose="02020603050405020304" pitchFamily="18" charset="0"/>
                <a:cs typeface="Times New Roman" panose="02020603050405020304" pitchFamily="18" charset="0"/>
              </a:rPr>
              <a:t> nan </a:t>
            </a:r>
            <a:r>
              <a:rPr lang="en-US" sz="2400" b="1" dirty="0" err="1" smtClean="0">
                <a:solidFill>
                  <a:srgbClr val="C00000"/>
                </a:solidFill>
                <a:latin typeface="Times New Roman" panose="02020603050405020304" pitchFamily="18" charset="0"/>
                <a:cs typeface="Times New Roman" panose="02020603050405020304" pitchFamily="18" charset="0"/>
              </a:rPr>
              <a:t>vấn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khó</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mà</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hỏi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trời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được</a:t>
            </a:r>
            <a:r>
              <a:rPr lang="en-US" sz="2400" b="1" dirty="0" smtClean="0">
                <a:solidFill>
                  <a:srgbClr val="C00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613953" y="1267097"/>
            <a:ext cx="900031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Nỗi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hờn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kim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cổ</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nỗi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uất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ức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oán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xưa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đến</a:t>
            </a:r>
            <a:r>
              <a:rPr lang="en-US" sz="2400" b="1" dirty="0" smtClean="0">
                <a:latin typeface="Times New Roman" panose="02020603050405020304" pitchFamily="18" charset="0"/>
                <a:cs typeface="Times New Roman" panose="02020603050405020304" pitchFamily="18" charset="0"/>
              </a:rPr>
              <a:t> nay)</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89260" y="1920240"/>
            <a:ext cx="6253400" cy="830997"/>
          </a:xfrm>
          <a:prstGeom prst="rect">
            <a:avLst/>
          </a:prstGeom>
          <a:noFill/>
        </p:spPr>
        <p:txBody>
          <a:bodyPr wrap="square" rtlCol="0">
            <a:spAutoFit/>
          </a:bodyPr>
          <a:lstStyle/>
          <a:p>
            <a:pPr marL="342900" indent="-342900">
              <a:buFontTx/>
              <a:buChar char="-"/>
            </a:pPr>
            <a:r>
              <a:rPr lang="en-US" sz="2400" b="1" dirty="0" err="1" smtClean="0">
                <a:latin typeface="Times New Roman" panose="02020603050405020304" pitchFamily="18" charset="0"/>
                <a:cs typeface="Times New Roman" panose="02020603050405020304" pitchFamily="18" charset="0"/>
              </a:rPr>
              <a:t>Hồng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mệnh</a:t>
            </a:r>
            <a:endParaRPr lang="en-US" sz="2400" b="1" dirty="0" smtClean="0">
              <a:latin typeface="Times New Roman" panose="02020603050405020304" pitchFamily="18" charset="0"/>
              <a:cs typeface="Times New Roman" panose="02020603050405020304" pitchFamily="18" charset="0"/>
            </a:endParaRPr>
          </a:p>
          <a:p>
            <a:pPr marL="342900" indent="-342900">
              <a:buFontTx/>
              <a:buChar char="-"/>
            </a:pPr>
            <a:r>
              <a:rPr lang="en-US" sz="2400" b="1" dirty="0" err="1" smtClean="0">
                <a:latin typeface="Times New Roman" panose="02020603050405020304" pitchFamily="18" charset="0"/>
                <a:cs typeface="Times New Roman" panose="02020603050405020304" pitchFamily="18" charset="0"/>
              </a:rPr>
              <a:t>Tài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cùng</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7646" y="2952207"/>
            <a:ext cx="6596743"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Thiên</a:t>
            </a:r>
            <a:r>
              <a:rPr lang="en-US" sz="2400" b="1" dirty="0" smtClean="0">
                <a:latin typeface="Times New Roman" panose="02020603050405020304" pitchFamily="18" charset="0"/>
                <a:cs typeface="Times New Roman" panose="02020603050405020304" pitchFamily="18" charset="0"/>
              </a:rPr>
              <a:t> nan </a:t>
            </a:r>
            <a:r>
              <a:rPr lang="en-US" sz="2400" b="1" dirty="0" err="1" smtClean="0">
                <a:latin typeface="Times New Roman" panose="02020603050405020304" pitchFamily="18" charset="0"/>
                <a:cs typeface="Times New Roman" panose="02020603050405020304" pitchFamily="18" charset="0"/>
              </a:rPr>
              <a:t>vấn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hỏi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011681" y="3709852"/>
            <a:ext cx="6309360"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nghiệt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định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mệnh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quyết</a:t>
            </a:r>
            <a:endParaRPr lang="en-US"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989262" y="4591315"/>
            <a:ext cx="6775914"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đau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đớn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lực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nói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chung</a:t>
            </a:r>
            <a:endParaRPr lang="en-US" sz="2400" b="1" dirty="0">
              <a:latin typeface="Times New Roman" panose="02020603050405020304" pitchFamily="18" charset="0"/>
              <a:cs typeface="Times New Roman" panose="02020603050405020304" pitchFamily="18" charset="0"/>
            </a:endParaRPr>
          </a:p>
        </p:txBody>
      </p:sp>
      <p:sp>
        <p:nvSpPr>
          <p:cNvPr id="12" name="Curved Right Arrow 11"/>
          <p:cNvSpPr/>
          <p:nvPr/>
        </p:nvSpPr>
        <p:spPr>
          <a:xfrm>
            <a:off x="1188720" y="2037806"/>
            <a:ext cx="483326" cy="457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Right Arrow 15"/>
          <p:cNvSpPr/>
          <p:nvPr/>
        </p:nvSpPr>
        <p:spPr>
          <a:xfrm>
            <a:off x="1097280" y="3775166"/>
            <a:ext cx="378823" cy="5094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136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xit" presetSubtype="4" fill="hold" grpId="1" nodeType="clickEffect">
                                  <p:stCondLst>
                                    <p:cond delay="0"/>
                                  </p:stCondLst>
                                  <p:childTnLst>
                                    <p:anim calcmode="lin" valueType="num">
                                      <p:cBhvr additive="base">
                                        <p:cTn id="17" dur="500"/>
                                        <p:tgtEl>
                                          <p:spTgt spid="11"/>
                                        </p:tgtEl>
                                        <p:attrNameLst>
                                          <p:attrName>ppt_y</p:attrName>
                                        </p:attrNameLst>
                                      </p:cBhvr>
                                      <p:tavLst>
                                        <p:tav tm="0">
                                          <p:val>
                                            <p:strVal val="#ppt_y"/>
                                          </p:val>
                                        </p:tav>
                                        <p:tav tm="100000">
                                          <p:val>
                                            <p:strVal val="#ppt_y+#ppt_h*1.125000"/>
                                          </p:val>
                                        </p:tav>
                                      </p:tavLst>
                                    </p:anim>
                                    <p:animEffect transition="out" filter="wipe(down)">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2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xit" presetSubtype="10" fill="hold" grpId="1" nodeType="clickEffect">
                                  <p:stCondLst>
                                    <p:cond delay="0"/>
                                  </p:stCondLst>
                                  <p:childTnLst>
                                    <p:animEffect transition="out" filter="checkerboard(across)">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arn(inVertical)">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arn(inVertical)">
                                      <p:cBhvr>
                                        <p:cTn id="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1" grpId="1" animBg="1"/>
      <p:bldP spid="13" grpId="0" animBg="1"/>
      <p:bldP spid="13" grpId="1" animBg="1"/>
      <p:bldP spid="6" grpId="0"/>
      <p:bldP spid="7" grpId="0"/>
      <p:bldP spid="8" grpId="0"/>
      <p:bldP spid="9" grpId="0"/>
      <p:bldP spid="10" grpId="0"/>
      <p:bldP spid="12"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96973" y="2030897"/>
            <a:ext cx="5485686" cy="830997"/>
          </a:xfrm>
          <a:prstGeom prst="rect">
            <a:avLst/>
          </a:prstGeom>
        </p:spPr>
        <p:txBody>
          <a:bodyPr wrap="square">
            <a:spAutoFit/>
          </a:bodyPr>
          <a:lstStyle/>
          <a:p>
            <a:r>
              <a:rPr lang="vi-VN" sz="2400" b="1" dirty="0">
                <a:solidFill>
                  <a:prstClr val="black"/>
                </a:solidFill>
                <a:latin typeface="Times New Roman" panose="02020603050405020304" pitchFamily="18" charset="0"/>
                <a:cs typeface="Times New Roman" panose="02020603050405020304" pitchFamily="18" charset="0"/>
              </a:rPr>
              <a:t>Là một chính trị gia một</a:t>
            </a:r>
            <a:r>
              <a:rPr lang="vi-VN" sz="2400" b="1">
                <a:solidFill>
                  <a:prstClr val="black"/>
                </a:solidFill>
                <a:latin typeface="Times New Roman" panose="02020603050405020304" pitchFamily="18" charset="0"/>
                <a:cs typeface="Times New Roman" panose="02020603050405020304" pitchFamily="18" charset="0"/>
              </a:rPr>
              <a:t> nhà</a:t>
            </a:r>
            <a:r>
              <a:rPr lang="en-US" sz="2400" b="1">
                <a:solidFill>
                  <a:prstClr val="black"/>
                </a:solidFill>
                <a:latin typeface="Times New Roman" panose="02020603050405020304" pitchFamily="18" charset="0"/>
                <a:cs typeface="Times New Roman" panose="02020603050405020304" pitchFamily="18" charset="0"/>
              </a:rPr>
              <a:t> </a:t>
            </a:r>
            <a:r>
              <a:rPr lang="vi-VN" sz="2400" b="1">
                <a:solidFill>
                  <a:prstClr val="black"/>
                </a:solidFill>
                <a:latin typeface="Times New Roman" panose="02020603050405020304" pitchFamily="18" charset="0"/>
                <a:cs typeface="Times New Roman" panose="02020603050405020304" pitchFamily="18" charset="0"/>
              </a:rPr>
              <a:t>thơ</a:t>
            </a:r>
            <a:r>
              <a:rPr lang="en-US" sz="2400" b="1">
                <a:solidFill>
                  <a:prstClr val="black"/>
                </a:solidFill>
                <a:latin typeface="Times New Roman" panose="02020603050405020304" pitchFamily="18" charset="0"/>
                <a:cs typeface="Times New Roman" panose="02020603050405020304" pitchFamily="18" charset="0"/>
              </a:rPr>
              <a:t/>
            </a:r>
            <a:br>
              <a:rPr lang="en-US" sz="2400" b="1">
                <a:solidFill>
                  <a:prstClr val="black"/>
                </a:solidFill>
                <a:latin typeface="Times New Roman" panose="02020603050405020304" pitchFamily="18" charset="0"/>
                <a:cs typeface="Times New Roman" panose="02020603050405020304" pitchFamily="18" charset="0"/>
              </a:rPr>
            </a:br>
            <a:r>
              <a:rPr lang="vi-VN" sz="2400" b="1">
                <a:solidFill>
                  <a:prstClr val="black"/>
                </a:solidFill>
                <a:latin typeface="Times New Roman" panose="02020603050405020304" pitchFamily="18" charset="0"/>
                <a:cs typeface="Times New Roman" panose="02020603050405020304" pitchFamily="18" charset="0"/>
              </a:rPr>
              <a:t>yêu </a:t>
            </a:r>
            <a:r>
              <a:rPr lang="vi-VN" sz="2400" b="1" dirty="0">
                <a:solidFill>
                  <a:prstClr val="black"/>
                </a:solidFill>
                <a:latin typeface="Times New Roman" panose="02020603050405020304" pitchFamily="18" charset="0"/>
                <a:cs typeface="Times New Roman" panose="02020603050405020304" pitchFamily="18" charset="0"/>
              </a:rPr>
              <a:t>nước nổi tiếng của Trung Quốc. </a:t>
            </a:r>
          </a:p>
        </p:txBody>
      </p:sp>
      <p:sp>
        <p:nvSpPr>
          <p:cNvPr id="13" name="Rectangle 12"/>
          <p:cNvSpPr/>
          <p:nvPr/>
        </p:nvSpPr>
        <p:spPr>
          <a:xfrm>
            <a:off x="896973" y="3121152"/>
            <a:ext cx="5235026" cy="1569660"/>
          </a:xfrm>
          <a:prstGeom prst="rect">
            <a:avLst/>
          </a:prstGeom>
        </p:spPr>
        <p:txBody>
          <a:bodyPr wrap="square">
            <a:spAutoFit/>
          </a:bodyPr>
          <a:lstStyle/>
          <a:p>
            <a:pPr algn="just"/>
            <a:r>
              <a:rPr lang="vi-VN" sz="2400" b="1" dirty="0">
                <a:solidFill>
                  <a:prstClr val="black"/>
                </a:solidFill>
                <a:latin typeface="Times New Roman" panose="02020603050405020304" pitchFamily="18" charset="0"/>
                <a:cs typeface="Times New Roman" panose="02020603050405020304" pitchFamily="18" charset="0"/>
              </a:rPr>
              <a:t>Ông thất chí, suốt ngày ca hát như người điên, làm bài phú "Hoài Sa" rồi ôm một phiến đá, gieo mình xuống sông Mịch La tự tử.</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 r="24533"/>
          <a:stretch>
            <a:fillRect/>
          </a:stretch>
        </p:blipFill>
        <p:spPr>
          <a:xfrm flipH="1">
            <a:off x="6615941" y="593494"/>
            <a:ext cx="5269243" cy="5818613"/>
          </a:xfrm>
          <a:prstGeom prst="rect">
            <a:avLst/>
          </a:prstGeom>
          <a:ln w="57150">
            <a:solidFill>
              <a:schemeClr val="bg1"/>
            </a:solidFill>
          </a:ln>
          <a:effectLst>
            <a:outerShdw blurRad="292100" sx="102000" sy="102000" algn="ctr" rotWithShape="0">
              <a:prstClr val="black">
                <a:alpha val="27000"/>
              </a:prstClr>
            </a:outerShdw>
          </a:effec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690" y="952822"/>
            <a:ext cx="3773302" cy="72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12135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7934" y="2527337"/>
            <a:ext cx="6438062" cy="830997"/>
          </a:xfrm>
          <a:prstGeom prst="rect">
            <a:avLst/>
          </a:prstGeom>
        </p:spPr>
        <p:txBody>
          <a:bodyPr wrap="square">
            <a:spAutoFit/>
          </a:bodyPr>
          <a:lstStyle/>
          <a:p>
            <a:pPr marL="285693" indent="-285693">
              <a:buFont typeface="Wingdings" panose="05000000000000000000" pitchFamily="2" charset="2"/>
              <a:buChar char="§"/>
            </a:pPr>
            <a:r>
              <a:rPr lang="vi-VN" sz="2400" b="1" dirty="0">
                <a:solidFill>
                  <a:prstClr val="black"/>
                </a:solidFill>
                <a:latin typeface="+mj-lt"/>
                <a:cs typeface="Arial" panose="020B0604020202020204" pitchFamily="34" charset="0"/>
              </a:rPr>
              <a:t>Là một trong hai nhà thơ vĩ đại nhất Trung Quốc, được gọi là thi sử, thi thánh</a:t>
            </a:r>
          </a:p>
        </p:txBody>
      </p:sp>
      <p:sp>
        <p:nvSpPr>
          <p:cNvPr id="14" name="Rectangle 13"/>
          <p:cNvSpPr/>
          <p:nvPr/>
        </p:nvSpPr>
        <p:spPr>
          <a:xfrm>
            <a:off x="457934" y="4081912"/>
            <a:ext cx="6704727" cy="830997"/>
          </a:xfrm>
          <a:prstGeom prst="rect">
            <a:avLst/>
          </a:prstGeom>
        </p:spPr>
        <p:txBody>
          <a:bodyPr wrap="square">
            <a:spAutoFit/>
          </a:bodyPr>
          <a:lstStyle/>
          <a:p>
            <a:pPr marL="285693" indent="-285693">
              <a:buFont typeface="Wingdings" panose="05000000000000000000" pitchFamily="2" charset="2"/>
              <a:buChar char="§"/>
            </a:pPr>
            <a:r>
              <a:rPr lang="vi-VN" sz="2400" b="1" dirty="0">
                <a:solidFill>
                  <a:prstClr val="black"/>
                </a:solidFill>
                <a:latin typeface="+mj-lt"/>
                <a:cs typeface="Arial" panose="020B0604020202020204" pitchFamily="34" charset="0"/>
              </a:rPr>
              <a:t>Sống trong nghèo khổ, lang bạt khắp nơi,  chết trong bệnh tật, cô đơn </a:t>
            </a:r>
          </a:p>
        </p:txBody>
      </p:sp>
      <p:sp>
        <p:nvSpPr>
          <p:cNvPr id="15" name="Rectangle 14"/>
          <p:cNvSpPr/>
          <p:nvPr/>
        </p:nvSpPr>
        <p:spPr>
          <a:xfrm>
            <a:off x="457934" y="3489267"/>
            <a:ext cx="4112052" cy="461665"/>
          </a:xfrm>
          <a:prstGeom prst="rect">
            <a:avLst/>
          </a:prstGeom>
        </p:spPr>
        <p:txBody>
          <a:bodyPr wrap="square">
            <a:spAutoFit/>
          </a:bodyPr>
          <a:lstStyle/>
          <a:p>
            <a:pPr marL="285693" indent="-285693">
              <a:buFont typeface="Wingdings" panose="05000000000000000000" pitchFamily="2" charset="2"/>
              <a:buChar char="§"/>
            </a:pPr>
            <a:r>
              <a:rPr lang="vi-VN" sz="2400" b="1" dirty="0">
                <a:solidFill>
                  <a:prstClr val="black"/>
                </a:solidFill>
                <a:latin typeface="+mj-lt"/>
                <a:cs typeface="Arial" panose="020B0604020202020204" pitchFamily="34" charset="0"/>
              </a:rPr>
              <a:t>Có tài kinh bang tế thế</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210"/>
          <a:stretch>
            <a:fillRect/>
          </a:stretch>
        </p:blipFill>
        <p:spPr>
          <a:xfrm>
            <a:off x="7162661" y="307405"/>
            <a:ext cx="4723785" cy="6114731"/>
          </a:xfrm>
          <a:prstGeom prst="rect">
            <a:avLst/>
          </a:prstGeom>
          <a:ln w="57150">
            <a:solidFill>
              <a:schemeClr val="bg1"/>
            </a:solidFill>
          </a:ln>
          <a:effectLst>
            <a:outerShdw blurRad="292100" sx="102000" sy="102000" algn="ctr" rotWithShape="0">
              <a:prstClr val="black">
                <a:alpha val="27000"/>
              </a:prstClr>
            </a:outerShdw>
          </a:effec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76" y="1504708"/>
            <a:ext cx="2539216" cy="6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54875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6979" y="2524154"/>
            <a:ext cx="5523781" cy="830997"/>
          </a:xfrm>
          <a:prstGeom prst="rect">
            <a:avLst/>
          </a:prstGeom>
        </p:spPr>
        <p:txBody>
          <a:bodyPr wrap="square">
            <a:spAutoFit/>
          </a:bodyPr>
          <a:lstStyle/>
          <a:p>
            <a:pPr>
              <a:buFont typeface="Wingdings" panose="05000000000000000000" pitchFamily="2" charset="2"/>
              <a:buChar char="§"/>
              <a:defRPr/>
            </a:pP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Nhà</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quân</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sự</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trị</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ngoại</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giao</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tài</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ba</a:t>
            </a:r>
            <a:endParaRPr lang="en-US" sz="24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876979" y="3238525"/>
            <a:ext cx="4571405" cy="646331"/>
          </a:xfrm>
          <a:prstGeom prst="rect">
            <a:avLst/>
          </a:prstGeom>
        </p:spPr>
        <p:txBody>
          <a:bodyPr wrap="square">
            <a:spAutoFit/>
          </a:bodyPr>
          <a:lstStyle/>
          <a:p>
            <a:pPr algn="just">
              <a:lnSpc>
                <a:spcPct val="150000"/>
              </a:lnSpc>
              <a:buFont typeface="Wingdings" panose="05000000000000000000" pitchFamily="2" charset="2"/>
              <a:buChar char="§"/>
              <a:defRPr/>
            </a:pP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Nhà</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thơ</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nhà</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văn</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kiệt</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xuất</a:t>
            </a:r>
            <a:endParaRPr lang="en-US" sz="24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876979" y="3762422"/>
            <a:ext cx="4571405" cy="646331"/>
          </a:xfrm>
          <a:prstGeom prst="rect">
            <a:avLst/>
          </a:prstGeom>
        </p:spPr>
        <p:txBody>
          <a:bodyPr wrap="square">
            <a:spAutoFit/>
          </a:bodyPr>
          <a:lstStyle/>
          <a:p>
            <a:pPr algn="just">
              <a:lnSpc>
                <a:spcPct val="150000"/>
              </a:lnSpc>
              <a:buFont typeface="Wingdings" panose="05000000000000000000" pitchFamily="2" charset="2"/>
              <a:buChar char="§"/>
              <a:defRPr/>
            </a:pP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Bậc</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trung</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thần</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nhà</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Lê</a:t>
            </a:r>
            <a:endParaRPr lang="en-US" sz="24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876980" y="4362508"/>
            <a:ext cx="5219020" cy="461665"/>
          </a:xfrm>
          <a:prstGeom prst="rect">
            <a:avLst/>
          </a:prstGeom>
        </p:spPr>
        <p:txBody>
          <a:bodyPr wrap="square">
            <a:spAutoFit/>
          </a:bodyPr>
          <a:lstStyle/>
          <a:p>
            <a:pPr marL="342831" indent="-342831">
              <a:buFont typeface="Wingdings" panose="05000000000000000000" pitchFamily="2" charset="2"/>
              <a:buChar char="§"/>
              <a:defRPr/>
            </a:pP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Bị</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kết</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án</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oan</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tru</a:t>
            </a:r>
            <a:r>
              <a:rPr lang="en-US" sz="2400" b="1"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 di tam </a:t>
            </a:r>
            <a:r>
              <a:rPr lang="en-US" sz="2400" b="1"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rPr>
              <a:t>tộc</a:t>
            </a:r>
            <a:endParaRPr lang="en-US" sz="24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2337" y="298138"/>
            <a:ext cx="3756502" cy="6171396"/>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216" y="1483065"/>
            <a:ext cx="3601576" cy="79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54926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descr="E:\CBQ.jpg"/>
          <p:cNvPicPr>
            <a:picLocks noChangeAspect="1" noChangeArrowheads="1"/>
          </p:cNvPicPr>
          <p:nvPr/>
        </p:nvPicPr>
        <p:blipFill>
          <a:blip r:embed="rId3"/>
          <a:srcRect/>
          <a:stretch>
            <a:fillRect/>
          </a:stretch>
        </p:blipFill>
        <p:spPr bwMode="auto">
          <a:xfrm>
            <a:off x="7162662" y="325139"/>
            <a:ext cx="4723785" cy="6096997"/>
          </a:xfrm>
          <a:prstGeom prst="rect">
            <a:avLst/>
          </a:prstGeom>
          <a:ln w="57150">
            <a:solidFill>
              <a:schemeClr val="bg1"/>
            </a:solidFill>
          </a:ln>
          <a:effectLst>
            <a:outerShdw blurRad="292100" sx="102000" sy="102000" algn="ctr" rotWithShape="0">
              <a:prstClr val="black">
                <a:alpha val="27000"/>
              </a:prstClr>
            </a:outerShdw>
          </a:effectLst>
        </p:spPr>
      </p:pic>
      <p:sp>
        <p:nvSpPr>
          <p:cNvPr id="11" name="Rectangle 10"/>
          <p:cNvSpPr/>
          <p:nvPr/>
        </p:nvSpPr>
        <p:spPr>
          <a:xfrm>
            <a:off x="1144438" y="2378113"/>
            <a:ext cx="4761880" cy="1200329"/>
          </a:xfrm>
          <a:prstGeom prst="rect">
            <a:avLst/>
          </a:prstGeom>
        </p:spPr>
        <p:txBody>
          <a:bodyPr wrap="square">
            <a:spAutoFit/>
          </a:bodyPr>
          <a:lstStyle/>
          <a:p>
            <a:r>
              <a:rPr lang="en-US" sz="2400" b="1" i="1" dirty="0" err="1" smtClean="0">
                <a:solidFill>
                  <a:prstClr val="black"/>
                </a:solidFill>
                <a:latin typeface="Times New Roman" panose="02020603050405020304" pitchFamily="18" charset="0"/>
                <a:cs typeface="Times New Roman" panose="02020603050405020304" pitchFamily="18" charset="0"/>
              </a:rPr>
              <a:t>Là</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người</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tài</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hoa</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a:solidFill>
                  <a:prstClr val="black"/>
                </a:solidFill>
                <a:latin typeface="Times New Roman" panose="02020603050405020304" pitchFamily="18" charset="0"/>
                <a:cs typeface="Times New Roman" panose="02020603050405020304" pitchFamily="18" charset="0"/>
              </a:rPr>
              <a:t>t</a:t>
            </a:r>
            <a:r>
              <a:rPr lang="vi-VN" sz="2400" b="1" i="1" dirty="0" smtClean="0">
                <a:solidFill>
                  <a:prstClr val="black"/>
                </a:solidFill>
                <a:latin typeface="Times New Roman" panose="02020603050405020304" pitchFamily="18" charset="0"/>
                <a:cs typeface="Times New Roman" panose="02020603050405020304" pitchFamily="18" charset="0"/>
              </a:rPr>
              <a:t>iến </a:t>
            </a:r>
            <a:r>
              <a:rPr lang="vi-VN" sz="2400" b="1" i="1" dirty="0">
                <a:solidFill>
                  <a:prstClr val="black"/>
                </a:solidFill>
                <a:latin typeface="Times New Roman" panose="02020603050405020304" pitchFamily="18" charset="0"/>
                <a:cs typeface="Times New Roman" panose="02020603050405020304" pitchFamily="18" charset="0"/>
              </a:rPr>
              <a:t>hành cuộc nổi dậy ở Mỹ Lương (tỉnh Sơn Tây) chống lại triều đình phong kiến.</a:t>
            </a:r>
          </a:p>
        </p:txBody>
      </p:sp>
      <p:sp>
        <p:nvSpPr>
          <p:cNvPr id="12" name="Rectangle 11"/>
          <p:cNvSpPr/>
          <p:nvPr/>
        </p:nvSpPr>
        <p:spPr>
          <a:xfrm>
            <a:off x="1144438" y="3646410"/>
            <a:ext cx="4441877" cy="1200329"/>
          </a:xfrm>
          <a:prstGeom prst="rect">
            <a:avLst/>
          </a:prstGeom>
        </p:spPr>
        <p:txBody>
          <a:bodyPr wrap="square">
            <a:spAutoFit/>
          </a:bodyPr>
          <a:lstStyle/>
          <a:p>
            <a:r>
              <a:rPr lang="vi-VN" sz="2400" b="1" i="1" dirty="0">
                <a:solidFill>
                  <a:prstClr val="black"/>
                </a:solidFill>
                <a:latin typeface="Times New Roman" panose="02020603050405020304" pitchFamily="18" charset="0"/>
                <a:cs typeface="Times New Roman" panose="02020603050405020304" pitchFamily="18" charset="0"/>
              </a:rPr>
              <a:t>Bị gọi là “nghịch Quát”, bị đem bêu đầu khắp Bắc Kì và giã nhỏ quăng xuống sông.</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6733" y="1436897"/>
            <a:ext cx="3628691" cy="738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4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77" y="2205023"/>
            <a:ext cx="2882608" cy="3396487"/>
          </a:xfrm>
          <a:prstGeom prst="ellipse">
            <a:avLst/>
          </a:prstGeom>
          <a:ln>
            <a:noFill/>
          </a:ln>
          <a:effectLst>
            <a:softEdge rad="112500"/>
          </a:effectLst>
        </p:spPr>
      </p:pic>
      <p:pic>
        <p:nvPicPr>
          <p:cNvPr id="4"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85254" y="1733927"/>
            <a:ext cx="2823261" cy="4133725"/>
          </a:xfrm>
          <a:prstGeom prst="ellipse">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483" y="972007"/>
            <a:ext cx="2782951" cy="4229136"/>
          </a:xfrm>
          <a:prstGeom prst="ellipse">
            <a:avLst/>
          </a:prstGeom>
          <a:ln>
            <a:noFill/>
          </a:ln>
          <a:effectLst>
            <a:softEdge rad="112500"/>
          </a:effectLst>
        </p:spPr>
      </p:pic>
      <p:pic>
        <p:nvPicPr>
          <p:cNvPr id="7" name="Picture 15" descr="E:\CBQ.jpg"/>
          <p:cNvPicPr>
            <a:picLocks noChangeAspect="1" noChangeArrowheads="1"/>
          </p:cNvPicPr>
          <p:nvPr/>
        </p:nvPicPr>
        <p:blipFill>
          <a:blip r:embed="rId6"/>
          <a:srcRect/>
          <a:stretch>
            <a:fillRect/>
          </a:stretch>
        </p:blipFill>
        <p:spPr bwMode="auto">
          <a:xfrm>
            <a:off x="9143603" y="419492"/>
            <a:ext cx="2933318" cy="4019732"/>
          </a:xfrm>
          <a:prstGeom prst="ellipse">
            <a:avLst/>
          </a:prstGeom>
          <a:ln>
            <a:noFill/>
          </a:ln>
          <a:effectLst>
            <a:softEdge rad="112500"/>
          </a:effectLst>
        </p:spPr>
      </p:pic>
    </p:spTree>
    <p:extLst>
      <p:ext uri="{BB962C8B-B14F-4D97-AF65-F5344CB8AC3E}">
        <p14:creationId xmlns:p14="http://schemas.microsoft.com/office/powerpoint/2010/main" val="21615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0" y="101599"/>
            <a:ext cx="7382933"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II. ĐỌC – HIỂU VĂN BẢN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28976" y="496708"/>
            <a:ext cx="551462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3</a:t>
            </a:r>
            <a:r>
              <a:rPr lang="en-US" sz="2400" b="1" dirty="0" smtClean="0">
                <a:latin typeface="Times New Roman" panose="02020603050405020304" pitchFamily="18" charset="0"/>
                <a:cs typeface="Times New Roman" panose="02020603050405020304" pitchFamily="18" charset="0"/>
              </a:rPr>
              <a:t>. Hai </a:t>
            </a:r>
            <a:r>
              <a:rPr lang="en-US" sz="2400" b="1" dirty="0" err="1" smtClean="0">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endParaRPr lang="en-US" sz="2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873956" y="5531556"/>
            <a:ext cx="3194755" cy="461665"/>
          </a:xfrm>
          <a:prstGeom prst="rect">
            <a:avLst/>
          </a:prstGeom>
          <a:noFill/>
        </p:spPr>
        <p:txBody>
          <a:bodyPr wrap="square" rtlCol="0">
            <a:spAutoFit/>
          </a:bodyPr>
          <a:lstStyle/>
          <a:p>
            <a:endParaRPr lang="en-US" sz="2400" b="1" dirty="0">
              <a:latin typeface="Times New Roman" panose="02020603050405020304" pitchFamily="18" charset="0"/>
              <a:cs typeface="Times New Roman" panose="02020603050405020304" pitchFamily="18" charset="0"/>
            </a:endParaRPr>
          </a:p>
        </p:txBody>
      </p:sp>
      <p:sp>
        <p:nvSpPr>
          <p:cNvPr id="15" name="Cloud Callout 14"/>
          <p:cNvSpPr/>
          <p:nvPr/>
        </p:nvSpPr>
        <p:spPr>
          <a:xfrm>
            <a:off x="1449977" y="2694470"/>
            <a:ext cx="8830492" cy="386160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smtClean="0">
                <a:solidFill>
                  <a:srgbClr val="C00000"/>
                </a:solidFill>
                <a:latin typeface="Times New Roman" panose="02020603050405020304" pitchFamily="18" charset="0"/>
                <a:cs typeface="Times New Roman" panose="02020603050405020304" pitchFamily="18" charset="0"/>
              </a:rPr>
              <a:t>- Qua ý </a:t>
            </a:r>
            <a:r>
              <a:rPr lang="en-US" sz="2400" b="1" dirty="0" err="1" smtClean="0">
                <a:solidFill>
                  <a:srgbClr val="C00000"/>
                </a:solidFill>
                <a:latin typeface="Times New Roman" panose="02020603050405020304" pitchFamily="18" charset="0"/>
                <a:cs typeface="Times New Roman" panose="02020603050405020304" pitchFamily="18" charset="0"/>
              </a:rPr>
              <a:t>thơ</a:t>
            </a:r>
            <a:r>
              <a:rPr lang="en-US" sz="2400" b="1" dirty="0" smtClean="0">
                <a:solidFill>
                  <a:srgbClr val="C00000"/>
                </a:solidFill>
                <a:latin typeface="Times New Roman" panose="02020603050405020304" pitchFamily="18" charset="0"/>
                <a:cs typeface="Times New Roman" panose="02020603050405020304" pitchFamily="18" charset="0"/>
              </a:rPr>
              <a:t> “ta </a:t>
            </a:r>
            <a:r>
              <a:rPr lang="en-US" sz="2400" b="1" dirty="0" err="1" smtClean="0">
                <a:solidFill>
                  <a:srgbClr val="C00000"/>
                </a:solidFill>
                <a:latin typeface="Times New Roman" panose="02020603050405020304" pitchFamily="18" charset="0"/>
                <a:cs typeface="Times New Roman" panose="02020603050405020304" pitchFamily="18" charset="0"/>
              </a:rPr>
              <a:t>tự</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coi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mình</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cùng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hội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cùng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thuyền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với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những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kẻ</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mắc</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nỗi</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oan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lạ</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lùng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vì</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nết</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phong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nhã</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em</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hiểu</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gì</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về</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tấm</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lòng</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của</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Nguyễn</a:t>
            </a:r>
            <a:r>
              <a:rPr lang="en-US" sz="2400" b="1" dirty="0" smtClean="0">
                <a:solidFill>
                  <a:srgbClr val="C00000"/>
                </a:solidFill>
                <a:latin typeface="Times New Roman" panose="02020603050405020304" pitchFamily="18" charset="0"/>
                <a:cs typeface="Times New Roman" panose="02020603050405020304" pitchFamily="18" charset="0"/>
              </a:rPr>
              <a:t> Du?</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6" name="Cloud Callout 15"/>
          <p:cNvSpPr/>
          <p:nvPr/>
        </p:nvSpPr>
        <p:spPr>
          <a:xfrm>
            <a:off x="1873956" y="2662524"/>
            <a:ext cx="7122126" cy="184223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smtClean="0">
                <a:solidFill>
                  <a:srgbClr val="C00000"/>
                </a:solidFill>
                <a:latin typeface="Times New Roman" panose="02020603050405020304" pitchFamily="18" charset="0"/>
                <a:cs typeface="Times New Roman" panose="02020603050405020304" pitchFamily="18" charset="0"/>
              </a:rPr>
              <a:t>So </a:t>
            </a:r>
            <a:r>
              <a:rPr lang="en-US" sz="2400" b="1" dirty="0" err="1" smtClean="0">
                <a:solidFill>
                  <a:srgbClr val="C00000"/>
                </a:solidFill>
                <a:latin typeface="Times New Roman" panose="02020603050405020304" pitchFamily="18" charset="0"/>
                <a:cs typeface="Times New Roman" panose="02020603050405020304" pitchFamily="18" charset="0"/>
              </a:rPr>
              <a:t>sánh</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cụm</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từ</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ngã</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tự</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cư</a:t>
            </a:r>
            <a:r>
              <a:rPr lang="en-US" sz="2400" b="1" dirty="0" smtClean="0">
                <a:solidFill>
                  <a:srgbClr val="C00000"/>
                </a:solidFill>
                <a:latin typeface="Times New Roman" panose="02020603050405020304" pitchFamily="18" charset="0"/>
                <a:cs typeface="Times New Roman" panose="02020603050405020304" pitchFamily="18" charset="0"/>
              </a:rPr>
              <a:t>” ở </a:t>
            </a:r>
            <a:r>
              <a:rPr lang="en-US" sz="2400" b="1" dirty="0" err="1" smtClean="0">
                <a:solidFill>
                  <a:srgbClr val="C00000"/>
                </a:solidFill>
                <a:latin typeface="Times New Roman" panose="02020603050405020304" pitchFamily="18" charset="0"/>
                <a:cs typeface="Times New Roman" panose="02020603050405020304" pitchFamily="18" charset="0"/>
              </a:rPr>
              <a:t>bản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phiên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âm</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và</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cụm</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từ</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khách</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tự</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mang</a:t>
            </a:r>
            <a:r>
              <a:rPr lang="en-US" sz="2400" b="1" dirty="0" smtClean="0">
                <a:solidFill>
                  <a:srgbClr val="C00000"/>
                </a:solidFill>
                <a:latin typeface="Times New Roman" panose="02020603050405020304" pitchFamily="18" charset="0"/>
                <a:cs typeface="Times New Roman" panose="02020603050405020304" pitchFamily="18" charset="0"/>
              </a:rPr>
              <a:t>” ở </a:t>
            </a:r>
            <a:r>
              <a:rPr lang="en-US" sz="2400" b="1" dirty="0" err="1" smtClean="0">
                <a:solidFill>
                  <a:srgbClr val="C00000"/>
                </a:solidFill>
                <a:latin typeface="Times New Roman" panose="02020603050405020304" pitchFamily="18" charset="0"/>
                <a:cs typeface="Times New Roman" panose="02020603050405020304" pitchFamily="18" charset="0"/>
              </a:rPr>
              <a:t>bản</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dịch</a:t>
            </a:r>
            <a:r>
              <a:rPr lang="en-US" sz="2400" b="1" dirty="0" smtClean="0">
                <a:solidFill>
                  <a:srgbClr val="C00000"/>
                </a:solidFill>
                <a:latin typeface="Times New Roman" panose="02020603050405020304" pitchFamily="18" charset="0"/>
                <a:cs typeface="Times New Roman" panose="02020603050405020304" pitchFamily="18" charset="0"/>
              </a:rPr>
              <a:t> </a:t>
            </a:r>
            <a:r>
              <a:rPr lang="en-US" sz="2400" b="1" dirty="0" err="1" smtClean="0">
                <a:solidFill>
                  <a:srgbClr val="C00000"/>
                </a:solidFill>
                <a:latin typeface="Times New Roman" panose="02020603050405020304" pitchFamily="18" charset="0"/>
                <a:cs typeface="Times New Roman" panose="02020603050405020304" pitchFamily="18" charset="0"/>
              </a:rPr>
              <a:t>nghĩa</a:t>
            </a:r>
            <a:r>
              <a:rPr lang="en-US" sz="2400" b="1" dirty="0" smtClean="0">
                <a:solidFill>
                  <a:srgbClr val="C00000"/>
                </a:solidFill>
                <a:latin typeface="Times New Roman" panose="02020603050405020304" pitchFamily="18" charset="0"/>
                <a:cs typeface="Times New Roman" panose="02020603050405020304" pitchFamily="18" charset="0"/>
              </a:rPr>
              <a:t>. </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39588" y="1102659"/>
            <a:ext cx="6602506"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cư</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coi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cùng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hội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cùng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thuyền</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18" name="Curved Right Arrow 17"/>
          <p:cNvSpPr/>
          <p:nvPr/>
        </p:nvSpPr>
        <p:spPr>
          <a:xfrm>
            <a:off x="739588" y="1775012"/>
            <a:ext cx="363071" cy="5109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449977" y="1831429"/>
            <a:ext cx="6631705"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tôi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trực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tiếp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xúc</a:t>
            </a:r>
            <a:endParaRPr lang="en-US" sz="24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5163674" y="2433916"/>
            <a:ext cx="6521820"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hiếm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trung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đại</a:t>
            </a:r>
            <a:endParaRPr lang="en-US" sz="2400" b="1" dirty="0">
              <a:latin typeface="Times New Roman" panose="02020603050405020304" pitchFamily="18" charset="0"/>
              <a:cs typeface="Times New Roman" panose="02020603050405020304" pitchFamily="18" charset="0"/>
            </a:endParaRPr>
          </a:p>
        </p:txBody>
      </p:sp>
      <p:sp>
        <p:nvSpPr>
          <p:cNvPr id="23" name="Right Arrow 22"/>
          <p:cNvSpPr/>
          <p:nvPr/>
        </p:nvSpPr>
        <p:spPr>
          <a:xfrm flipV="1">
            <a:off x="5163673" y="2554936"/>
            <a:ext cx="549025" cy="237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Times New Roman" panose="02020603050405020304" pitchFamily="18" charset="0"/>
              <a:cs typeface="Times New Roman" panose="02020603050405020304" pitchFamily="18" charset="0"/>
            </a:endParaRPr>
          </a:p>
        </p:txBody>
      </p:sp>
      <p:sp>
        <p:nvSpPr>
          <p:cNvPr id="25" name="TextBox 24"/>
          <p:cNvSpPr txBox="1"/>
          <p:nvPr/>
        </p:nvSpPr>
        <p:spPr>
          <a:xfrm>
            <a:off x="1873956" y="3246885"/>
            <a:ext cx="8641644"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  </a:t>
            </a:r>
            <a:r>
              <a:rPr lang="en-US" sz="2400" b="1" dirty="0" err="1" smtClean="0">
                <a:latin typeface="Times New Roman" panose="02020603050405020304" pitchFamily="18" charset="0"/>
                <a:cs typeface="Times New Roman" panose="02020603050405020304" pitchFamily="18" charset="0"/>
              </a:rPr>
              <a:t>Sự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đồng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mức</a:t>
            </a:r>
            <a:r>
              <a:rPr lang="en-US" sz="2400" b="1" dirty="0" smtClean="0">
                <a:latin typeface="Times New Roman" panose="02020603050405020304" pitchFamily="18" charset="0"/>
                <a:cs typeface="Times New Roman" panose="02020603050405020304" pitchFamily="18" charset="0"/>
              </a:rPr>
              <a:t> tri </a:t>
            </a:r>
            <a:r>
              <a:rPr lang="en-US" sz="2400" b="1" dirty="0" err="1" smtClean="0">
                <a:latin typeface="Times New Roman" panose="02020603050405020304" pitchFamily="18" charset="0"/>
                <a:cs typeface="Times New Roman" panose="02020603050405020304" pitchFamily="18" charset="0"/>
              </a:rPr>
              <a:t>âm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nỗi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đau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phận</a:t>
            </a:r>
            <a:r>
              <a:rPr lang="en-US" sz="2400" b="1"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nỗi</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thương</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sym typeface="Wingdings" panose="05000000000000000000" pitchFamily="2" charset="2"/>
              </a:rPr>
              <a:t>mình</a:t>
            </a:r>
            <a:endParaRPr lang="en-US" sz="2400" b="1" dirty="0">
              <a:latin typeface="Times New Roman" panose="02020603050405020304" pitchFamily="18" charset="0"/>
              <a:cs typeface="Times New Roman" panose="02020603050405020304" pitchFamily="18" charset="0"/>
            </a:endParaRPr>
          </a:p>
        </p:txBody>
      </p:sp>
      <p:sp>
        <p:nvSpPr>
          <p:cNvPr id="26" name="Right Arrow 25"/>
          <p:cNvSpPr/>
          <p:nvPr/>
        </p:nvSpPr>
        <p:spPr>
          <a:xfrm>
            <a:off x="981635" y="4022924"/>
            <a:ext cx="672353" cy="293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Times New Roman" panose="02020603050405020304" pitchFamily="18" charset="0"/>
              <a:cs typeface="Times New Roman" panose="02020603050405020304" pitchFamily="18" charset="0"/>
            </a:endParaRPr>
          </a:p>
        </p:txBody>
      </p:sp>
      <p:sp>
        <p:nvSpPr>
          <p:cNvPr id="27" name="TextBox 26"/>
          <p:cNvSpPr txBox="1"/>
          <p:nvPr/>
        </p:nvSpPr>
        <p:spPr>
          <a:xfrm>
            <a:off x="1873956" y="4199322"/>
            <a:ext cx="7633115"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 - </a:t>
            </a:r>
            <a:r>
              <a:rPr lang="en-US" sz="2400" b="1" dirty="0" err="1" smtClean="0">
                <a:latin typeface="Times New Roman" panose="02020603050405020304" pitchFamily="18" charset="0"/>
                <a:cs typeface="Times New Roman" panose="02020603050405020304" pitchFamily="18" charset="0"/>
              </a:rPr>
              <a:t>Tiếng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nói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cáo</a:t>
            </a:r>
            <a:r>
              <a:rPr lang="en-US" sz="2400" b="1" dirty="0" smtClean="0">
                <a:latin typeface="Times New Roman" panose="02020603050405020304" pitchFamily="18" charset="0"/>
                <a:cs typeface="Times New Roman" panose="02020603050405020304" pitchFamily="18" charset="0"/>
              </a:rPr>
              <a:t> XHPK </a:t>
            </a:r>
            <a:r>
              <a:rPr lang="en-US" sz="2400" b="1" dirty="0" err="1" smtClean="0">
                <a:latin typeface="Times New Roman" panose="02020603050405020304" pitchFamily="18" charset="0"/>
                <a:cs typeface="Times New Roman" panose="02020603050405020304" pitchFamily="18" charset="0"/>
              </a:rPr>
              <a:t>bất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công</a:t>
            </a:r>
            <a:endParaRPr lang="en-US" sz="2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943599" y="2983119"/>
            <a:ext cx="5617030"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Cùng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lứa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đận</a:t>
            </a:r>
            <a:endParaRPr lang="en-US" sz="2800" b="1" dirty="0" smtClean="0">
              <a:latin typeface="Times New Roman" panose="02020603050405020304" pitchFamily="18" charset="0"/>
              <a:cs typeface="Times New Roman" panose="02020603050405020304" pitchFamily="18" charset="0"/>
            </a:endParaRPr>
          </a:p>
          <a:p>
            <a:pPr algn="just"/>
            <a:r>
              <a:rPr lang="en-US" sz="2800" b="1" dirty="0" err="1" smtClean="0">
                <a:latin typeface="Times New Roman" panose="02020603050405020304" pitchFamily="18" charset="0"/>
                <a:cs typeface="Times New Roman" panose="02020603050405020304" pitchFamily="18" charset="0"/>
              </a:rPr>
              <a:t>Gặp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nhau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lọ</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sẵn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quen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nhau</a:t>
            </a:r>
            <a:endParaRPr lang="en-US" sz="2800" b="1" dirty="0" smtClean="0">
              <a:latin typeface="Times New Roman" panose="02020603050405020304" pitchFamily="18" charset="0"/>
              <a:cs typeface="Times New Roman" panose="02020603050405020304" pitchFamily="18" charset="0"/>
            </a:endParaRPr>
          </a:p>
          <a:p>
            <a:pPr algn="just"/>
            <a:r>
              <a:rPr lang="en-US" sz="2800" b="1" dirty="0" smtClean="0">
                <a:latin typeface="Times New Roman" panose="02020603050405020304" pitchFamily="18" charset="0"/>
                <a:cs typeface="Times New Roman" panose="02020603050405020304" pitchFamily="18" charset="0"/>
              </a:rPr>
              <a:t>(</a:t>
            </a:r>
            <a:r>
              <a:rPr lang="en-US" sz="2800" b="1" dirty="0" err="1" smtClean="0">
                <a:latin typeface="Times New Roman" panose="02020603050405020304" pitchFamily="18" charset="0"/>
                <a:cs typeface="Times New Roman" panose="02020603050405020304" pitchFamily="18" charset="0"/>
              </a:rPr>
              <a:t>Tì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hành</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Bạch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Dị</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64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grpId="1" nodeType="clickEffect">
                                  <p:stCondLst>
                                    <p:cond delay="0"/>
                                  </p:stCondLst>
                                  <p:childTnLst>
                                    <p:animEffect transition="out" filter="box(out)">
                                      <p:cBhvr>
                                        <p:cTn id="46" dur="2000"/>
                                        <p:tgtEl>
                                          <p:spTgt spid="15"/>
                                        </p:tgtEl>
                                      </p:cBhvr>
                                    </p:animEffect>
                                    <p:set>
                                      <p:cBhvr>
                                        <p:cTn id="47" dur="1" fill="hold">
                                          <p:stCondLst>
                                            <p:cond delay="19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anim calcmode="lin" valueType="num">
                                      <p:cBhvr>
                                        <p:cTn id="68" dur="1000" fill="hold"/>
                                        <p:tgtEl>
                                          <p:spTgt spid="4"/>
                                        </p:tgtEl>
                                        <p:attrNameLst>
                                          <p:attrName>ppt_x</p:attrName>
                                        </p:attrNameLst>
                                      </p:cBhvr>
                                      <p:tavLst>
                                        <p:tav tm="0">
                                          <p:val>
                                            <p:strVal val="#ppt_x"/>
                                          </p:val>
                                        </p:tav>
                                        <p:tav tm="100000">
                                          <p:val>
                                            <p:strVal val="#ppt_x"/>
                                          </p:val>
                                        </p:tav>
                                      </p:tavLst>
                                    </p:anim>
                                    <p:anim calcmode="lin" valueType="num">
                                      <p:cBhvr>
                                        <p:cTn id="6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grpId="1" nodeType="clickEffect">
                                  <p:stCondLst>
                                    <p:cond delay="0"/>
                                  </p:stCondLst>
                                  <p:childTnLst>
                                    <p:animEffect transition="out" filter="blinds(horizontal)">
                                      <p:cBhvr>
                                        <p:cTn id="73" dur="500"/>
                                        <p:tgtEl>
                                          <p:spTgt spid="4"/>
                                        </p:tgtEl>
                                      </p:cBhvr>
                                    </p:animEffect>
                                    <p:set>
                                      <p:cBhvr>
                                        <p:cTn id="7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p:bldP spid="18" grpId="0" animBg="1"/>
      <p:bldP spid="19" grpId="0"/>
      <p:bldP spid="22" grpId="0"/>
      <p:bldP spid="23" grpId="0" animBg="1"/>
      <p:bldP spid="25" grpId="0"/>
      <p:bldP spid="26" grpId="0" animBg="1"/>
      <p:bldP spid="27" grpId="0"/>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0" y="101599"/>
            <a:ext cx="7382933"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II. ĐỌC – HIỂU VĂN BẢN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8977" y="495579"/>
            <a:ext cx="287592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2</a:t>
            </a:r>
            <a:r>
              <a:rPr lang="en-US" sz="2400" b="1" dirty="0" smtClean="0">
                <a:latin typeface="Times New Roman" panose="02020603050405020304" pitchFamily="18" charset="0"/>
                <a:cs typeface="Times New Roman" panose="02020603050405020304" pitchFamily="18" charset="0"/>
              </a:rPr>
              <a:t>. Hai </a:t>
            </a:r>
            <a:r>
              <a:rPr lang="en-US" sz="2400" b="1" err="1" smtClean="0">
                <a:latin typeface="Times New Roman" panose="02020603050405020304" pitchFamily="18" charset="0"/>
                <a:cs typeface="Times New Roman" panose="02020603050405020304" pitchFamily="18" charset="0"/>
              </a:rPr>
              <a:t>câu</a:t>
            </a:r>
            <a:r>
              <a:rPr lang="en-US" sz="2400" b="1">
                <a:latin typeface="Times New Roman" panose="02020603050405020304" pitchFamily="18" charset="0"/>
                <a:cs typeface="Times New Roman" panose="02020603050405020304" pitchFamily="18" charset="0"/>
              </a:rPr>
              <a:t> </a:t>
            </a:r>
            <a:r>
              <a:rPr lang="en-US" sz="2400" b="1" smtClean="0">
                <a:latin typeface="Times New Roman" panose="02020603050405020304" pitchFamily="18" charset="0"/>
                <a:cs typeface="Times New Roman" panose="02020603050405020304" pitchFamily="18" charset="0"/>
              </a:rPr>
              <a:t>kết</a:t>
            </a:r>
            <a:endParaRPr lang="en-US" sz="24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17222980"/>
              </p:ext>
            </p:extLst>
          </p:nvPr>
        </p:nvGraphicFramePr>
        <p:xfrm>
          <a:off x="541860" y="986970"/>
          <a:ext cx="10643210" cy="1677247"/>
        </p:xfrm>
        <a:graphic>
          <a:graphicData uri="http://schemas.openxmlformats.org/drawingml/2006/table">
            <a:tbl>
              <a:tblPr firstRow="1" bandRow="1">
                <a:tableStyleId>{5C22544A-7EE6-4342-B048-85BDC9FD1C3A}</a:tableStyleId>
              </a:tblPr>
              <a:tblGrid>
                <a:gridCol w="5321605">
                  <a:extLst>
                    <a:ext uri="{9D8B030D-6E8A-4147-A177-3AD203B41FA5}">
                      <a16:colId xmlns:a16="http://schemas.microsoft.com/office/drawing/2014/main" val="1586216503"/>
                    </a:ext>
                  </a:extLst>
                </a:gridCol>
                <a:gridCol w="5321605">
                  <a:extLst>
                    <a:ext uri="{9D8B030D-6E8A-4147-A177-3AD203B41FA5}">
                      <a16:colId xmlns:a16="http://schemas.microsoft.com/office/drawing/2014/main" val="948903662"/>
                    </a:ext>
                  </a:extLst>
                </a:gridCol>
              </a:tblGrid>
              <a:tr h="618524">
                <a:tc>
                  <a:txBody>
                    <a:bodyPr/>
                    <a:lstStyle/>
                    <a:p>
                      <a:pPr algn="ctr"/>
                      <a:r>
                        <a:rPr lang="en-US" sz="2400" b="1" dirty="0" smtClean="0">
                          <a:latin typeface="Times New Roman" panose="02020603050405020304" pitchFamily="18" charset="0"/>
                          <a:cs typeface="Times New Roman" panose="02020603050405020304" pitchFamily="18" charset="0"/>
                        </a:rPr>
                        <a:t>PHIÊN</a:t>
                      </a:r>
                      <a:r>
                        <a:rPr lang="en-US" sz="2400" b="1" baseline="0" dirty="0" smtClean="0">
                          <a:latin typeface="Times New Roman" panose="02020603050405020304" pitchFamily="18" charset="0"/>
                          <a:cs typeface="Times New Roman" panose="02020603050405020304" pitchFamily="18" charset="0"/>
                        </a:rPr>
                        <a:t> ÂM</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smtClean="0">
                          <a:latin typeface="Times New Roman" panose="02020603050405020304" pitchFamily="18" charset="0"/>
                          <a:cs typeface="Times New Roman" panose="02020603050405020304" pitchFamily="18" charset="0"/>
                        </a:rPr>
                        <a:t>DỊCH</a:t>
                      </a:r>
                      <a:r>
                        <a:rPr lang="en-US" sz="2400" b="1" baseline="0" dirty="0" smtClean="0">
                          <a:latin typeface="Times New Roman" panose="02020603050405020304" pitchFamily="18" charset="0"/>
                          <a:cs typeface="Times New Roman" panose="02020603050405020304" pitchFamily="18" charset="0"/>
                        </a:rPr>
                        <a:t> THƠ</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1787510"/>
                  </a:ext>
                </a:extLst>
              </a:tr>
              <a:tr h="1058723">
                <a:tc>
                  <a:txBody>
                    <a:bodyPr/>
                    <a:lstStyle/>
                    <a:p>
                      <a:r>
                        <a:rPr lang="en-US" sz="2400" b="1" smtClean="0">
                          <a:latin typeface="Times New Roman" panose="02020603050405020304" pitchFamily="18" charset="0"/>
                          <a:cs typeface="Times New Roman" panose="02020603050405020304" pitchFamily="18" charset="0"/>
                        </a:rPr>
                        <a:t>Bất</a:t>
                      </a:r>
                      <a:r>
                        <a:rPr lang="en-US" sz="2400" b="1" baseline="0" smtClean="0">
                          <a:latin typeface="Times New Roman" panose="02020603050405020304" pitchFamily="18" charset="0"/>
                          <a:cs typeface="Times New Roman" panose="02020603050405020304" pitchFamily="18" charset="0"/>
                        </a:rPr>
                        <a:t> tri tam bách dư niên hậu</a:t>
                      </a:r>
                    </a:p>
                    <a:p>
                      <a:r>
                        <a:rPr lang="en-US" sz="2400" b="1" baseline="0" smtClean="0">
                          <a:latin typeface="Times New Roman" panose="02020603050405020304" pitchFamily="18" charset="0"/>
                          <a:cs typeface="Times New Roman" panose="02020603050405020304" pitchFamily="18" charset="0"/>
                        </a:rPr>
                        <a:t>Thiên hạ hà nhân khấp Tố Như</a:t>
                      </a:r>
                      <a:endParaRPr lang="en-US" sz="2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r>
                        <a:rPr lang="vi-VN" sz="2400" b="1" kern="1200" baseline="0" smtClean="0">
                          <a:solidFill>
                            <a:schemeClr val="dk1"/>
                          </a:solidFill>
                          <a:latin typeface="Times New Roman" panose="02020603050405020304" pitchFamily="18" charset="0"/>
                          <a:ea typeface="+mn-ea"/>
                          <a:cs typeface="Times New Roman" panose="02020603050405020304" pitchFamily="18" charset="0"/>
                        </a:rPr>
                        <a:t>Chẳng biết ba trăm năm lẻ nữa</a:t>
                      </a:r>
                      <a:endParaRPr lang="en-US" sz="2400" b="1" kern="1200" baseline="0" smtClean="0">
                        <a:solidFill>
                          <a:schemeClr val="dk1"/>
                        </a:solidFill>
                        <a:latin typeface="Times New Roman" panose="02020603050405020304" pitchFamily="18" charset="0"/>
                        <a:ea typeface="+mn-ea"/>
                        <a:cs typeface="Times New Roman" panose="02020603050405020304" pitchFamily="18" charset="0"/>
                      </a:endParaRPr>
                    </a:p>
                    <a:p>
                      <a:r>
                        <a:rPr lang="vi-VN" sz="2400" b="1" kern="1200" baseline="0" smtClean="0">
                          <a:solidFill>
                            <a:schemeClr val="dk1"/>
                          </a:solidFill>
                          <a:latin typeface="Times New Roman" panose="02020603050405020304" pitchFamily="18" charset="0"/>
                          <a:ea typeface="+mn-ea"/>
                          <a:cs typeface="Times New Roman" panose="02020603050405020304" pitchFamily="18" charset="0"/>
                        </a:rPr>
                        <a:t>Người đời ai khóc Tố Như chăng</a:t>
                      </a:r>
                      <a:endParaRPr lang="en-US" sz="2400" b="1" kern="1200" baseline="0" dirty="0">
                        <a:solidFill>
                          <a:schemeClr val="dk1"/>
                        </a:solidFill>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174973033"/>
                  </a:ext>
                </a:extLst>
              </a:tr>
            </a:tbl>
          </a:graphicData>
        </a:graphic>
      </p:graphicFrame>
      <p:sp>
        <p:nvSpPr>
          <p:cNvPr id="10" name="TextBox 9"/>
          <p:cNvSpPr txBox="1"/>
          <p:nvPr/>
        </p:nvSpPr>
        <p:spPr>
          <a:xfrm>
            <a:off x="669471" y="2524548"/>
            <a:ext cx="10515600" cy="37856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indent="0"/>
            <a:r>
              <a:rPr lang="en-US" sz="20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a:t>
            </a:r>
            <a:r>
              <a:rPr lang="en-US" sz="2400" b="1" i="1">
                <a:latin typeface="Times New Roman" panose="02020603050405020304" pitchFamily="18" charset="0"/>
                <a:cs typeface="Times New Roman" panose="02020603050405020304" pitchFamily="18" charset="0"/>
              </a:rPr>
              <a:t>“Ba trăm năm lẻ nữa”</a:t>
            </a:r>
            <a:r>
              <a:rPr lang="en-US" sz="2400" b="1">
                <a:latin typeface="Wingdings 3" panose="05040102010807070707" charset="0"/>
                <a:cs typeface="Times New Roman" panose="02020603050405020304" pitchFamily="18" charset="0"/>
              </a:rPr>
              <a:t>"</a:t>
            </a:r>
            <a:r>
              <a:rPr lang="en-US" sz="2400" b="1">
                <a:latin typeface="Times New Roman" panose="02020603050405020304" pitchFamily="18" charset="0"/>
                <a:cs typeface="Times New Roman" panose="02020603050405020304" pitchFamily="18" charset="0"/>
              </a:rPr>
              <a:t> thời gian ước lệ, chỉ tương lai xa xôi.</a:t>
            </a:r>
          </a:p>
          <a:p>
            <a:pPr indent="0"/>
            <a:r>
              <a:rPr lang="en-US" sz="2400" b="1">
                <a:latin typeface="Times New Roman" panose="02020603050405020304" pitchFamily="18" charset="0"/>
                <a:cs typeface="Times New Roman" panose="02020603050405020304" pitchFamily="18" charset="0"/>
              </a:rPr>
              <a:t>- </a:t>
            </a:r>
            <a:r>
              <a:rPr lang="en-US" sz="2400" b="1" i="1">
                <a:latin typeface="Times New Roman" panose="02020603050405020304" pitchFamily="18" charset="0"/>
                <a:cs typeface="Times New Roman" panose="02020603050405020304" pitchFamily="18" charset="0"/>
              </a:rPr>
              <a:t>“Khóc”</a:t>
            </a:r>
            <a:r>
              <a:rPr lang="en-US" sz="2400" b="1">
                <a:latin typeface="Times New Roman" panose="02020603050405020304" pitchFamily="18" charset="0"/>
                <a:cs typeface="Times New Roman" panose="02020603050405020304" pitchFamily="18" charset="0"/>
              </a:rPr>
              <a:t> </a:t>
            </a:r>
            <a:r>
              <a:rPr lang="en-US" sz="2400" b="1">
                <a:latin typeface="Wingdings 3" panose="05040102010807070707" charset="0"/>
                <a:cs typeface="Times New Roman" panose="02020603050405020304" pitchFamily="18" charset="0"/>
              </a:rPr>
              <a:t>"</a:t>
            </a:r>
            <a:r>
              <a:rPr lang="en-US" sz="2400" b="1">
                <a:latin typeface="Times New Roman" panose="02020603050405020304" pitchFamily="18" charset="0"/>
                <a:cs typeface="Times New Roman" panose="02020603050405020304" pitchFamily="18" charset="0"/>
              </a:rPr>
              <a:t> thương cảm.</a:t>
            </a:r>
          </a:p>
          <a:p>
            <a:pPr indent="0"/>
            <a:r>
              <a:rPr lang="en-US" sz="2400" b="1">
                <a:latin typeface="Times New Roman" panose="02020603050405020304" pitchFamily="18" charset="0"/>
                <a:cs typeface="Times New Roman" panose="02020603050405020304" pitchFamily="18" charset="0"/>
              </a:rPr>
              <a:t>                 </a:t>
            </a:r>
            <a:r>
              <a:rPr lang="en-US" sz="2400" b="1">
                <a:latin typeface="Wingdings 3" panose="05040102010807070707" charset="0"/>
                <a:cs typeface="Times New Roman" panose="02020603050405020304" pitchFamily="18" charset="0"/>
              </a:rPr>
              <a:t>"</a:t>
            </a:r>
            <a:r>
              <a:rPr lang="en-US" sz="2400" b="1">
                <a:latin typeface="Times New Roman" panose="02020603050405020304" pitchFamily="18" charset="0"/>
                <a:cs typeface="Times New Roman" panose="02020603050405020304" pitchFamily="18" charset="0"/>
              </a:rPr>
              <a:t> thấu hiểu.</a:t>
            </a:r>
          </a:p>
          <a:p>
            <a:pPr marL="342900" indent="-342900">
              <a:buFontTx/>
              <a:buChar char="-"/>
            </a:pPr>
            <a:r>
              <a:rPr lang="en-US" sz="2400" b="1" smtClean="0">
                <a:latin typeface="Times New Roman" panose="02020603050405020304" pitchFamily="18" charset="0"/>
                <a:cs typeface="Times New Roman" panose="02020603050405020304" pitchFamily="18" charset="0"/>
              </a:rPr>
              <a:t>“</a:t>
            </a:r>
            <a:r>
              <a:rPr lang="en-US" sz="2400" b="1" i="1">
                <a:latin typeface="Times New Roman" panose="02020603050405020304" pitchFamily="18" charset="0"/>
                <a:cs typeface="Times New Roman" panose="02020603050405020304" pitchFamily="18" charset="0"/>
              </a:rPr>
              <a:t>Tố Như”</a:t>
            </a:r>
            <a:r>
              <a:rPr lang="en-US" sz="2400" b="1">
                <a:latin typeface="Times New Roman" panose="02020603050405020304" pitchFamily="18" charset="0"/>
                <a:cs typeface="Times New Roman" panose="02020603050405020304" pitchFamily="18" charset="0"/>
              </a:rPr>
              <a:t> (sợi tơ trắng) là tên chữ, bút hiệu của Nguyễn Du</a:t>
            </a:r>
            <a:r>
              <a:rPr lang="en-US" sz="2400" b="1">
                <a:latin typeface="Wingdings 3" panose="05040102010807070707" charset="0"/>
                <a:cs typeface="Times New Roman" panose="02020603050405020304" pitchFamily="18" charset="0"/>
              </a:rPr>
              <a:t>"</a:t>
            </a:r>
            <a:r>
              <a:rPr lang="en-US" sz="2400" b="1">
                <a:latin typeface="Times New Roman" panose="02020603050405020304" pitchFamily="18" charset="0"/>
                <a:cs typeface="Times New Roman" panose="02020603050405020304" pitchFamily="18" charset="0"/>
              </a:rPr>
              <a:t> tư cách một nhà thơ, một nghệ sĩ, một cái tôi cá nhân</a:t>
            </a:r>
            <a:r>
              <a:rPr lang="en-US" sz="2400" b="1">
                <a:latin typeface="Wingdings 3" panose="05040102010807070707" charset="0"/>
                <a:cs typeface="Times New Roman" panose="02020603050405020304" pitchFamily="18" charset="0"/>
              </a:rPr>
              <a:t>"</a:t>
            </a:r>
            <a:r>
              <a:rPr lang="en-US" sz="2400" b="1">
                <a:latin typeface="Times New Roman" panose="02020603050405020304" pitchFamily="18" charset="0"/>
                <a:cs typeface="Times New Roman" panose="02020603050405020304" pitchFamily="18" charset="0"/>
              </a:rPr>
              <a:t> việc xưng danh này hiếm thấy trong Văn học trung đại Việt </a:t>
            </a:r>
            <a:r>
              <a:rPr lang="en-US" sz="2400" b="1" smtClean="0">
                <a:latin typeface="Times New Roman" panose="02020603050405020304" pitchFamily="18" charset="0"/>
                <a:cs typeface="Times New Roman" panose="02020603050405020304" pitchFamily="18" charset="0"/>
              </a:rPr>
              <a:t>Nam</a:t>
            </a:r>
          </a:p>
          <a:p>
            <a:r>
              <a:rPr lang="pt-BR" altLang="x-none" sz="2400" b="1">
                <a:latin typeface="Times New Roman" panose="02020603050405020304" pitchFamily="18" charset="0"/>
                <a:sym typeface="+mn-ea"/>
              </a:rPr>
              <a:t>=&gt; Kết đọng tâm sự u ho</a:t>
            </a:r>
            <a:r>
              <a:rPr lang="pt-BR" altLang="x-none" sz="2400" b="1">
                <a:latin typeface="Times New Roman" panose="02020603050405020304" pitchFamily="18" charset="0"/>
                <a:ea typeface="Times New Roman" panose="02020603050405020304" pitchFamily="18" charset="0"/>
                <a:sym typeface="+mn-ea"/>
              </a:rPr>
              <a:t>à</a:t>
            </a:r>
            <a:r>
              <a:rPr lang="pt-BR" altLang="x-none" sz="2400" b="1">
                <a:latin typeface="Times New Roman" panose="02020603050405020304" pitchFamily="18" charset="0"/>
                <a:sym typeface="+mn-ea"/>
              </a:rPr>
              <a:t>i: niềm tự thương, tự đau vì cảm thấy bơ vơ, lạc lõng, cô đơn trước cuộc đời -&gt; ý thức cá nhân chính đáng mang tư tưởng nhân văn sâu sắc.</a:t>
            </a:r>
            <a:endParaRPr lang="en-US" sz="2400" b="1" i="1">
              <a:solidFill>
                <a:prstClr val="black"/>
              </a:solidFill>
              <a:latin typeface="Times New Roman" panose="02020603050405020304" pitchFamily="18" charset="0"/>
              <a:cs typeface="Times New Roman" panose="02020603050405020304" pitchFamily="18" charset="0"/>
            </a:endParaRPr>
          </a:p>
          <a:p>
            <a:pPr marL="342900" indent="-342900">
              <a:buFontTx/>
              <a:buChar char="-"/>
            </a:pPr>
            <a:endParaRPr lang="en-US" sz="2400" b="1"/>
          </a:p>
        </p:txBody>
      </p:sp>
    </p:spTree>
    <p:extLst>
      <p:ext uri="{BB962C8B-B14F-4D97-AF65-F5344CB8AC3E}">
        <p14:creationId xmlns:p14="http://schemas.microsoft.com/office/powerpoint/2010/main" val="281350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653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1" y="101599"/>
            <a:ext cx="8880664"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LUYỆN TẬP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99248" y="887506"/>
            <a:ext cx="11161058" cy="1200329"/>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1: </a:t>
            </a:r>
            <a:r>
              <a:rPr lang="en-US" sz="2400" b="1" dirty="0" err="1" smtClean="0">
                <a:latin typeface="Times New Roman" panose="02020603050405020304" pitchFamily="18" charset="0"/>
                <a:cs typeface="Times New Roman" panose="02020603050405020304" pitchFamily="18" charset="0"/>
              </a:rPr>
              <a:t>Miêu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Hồ</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đẹp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hóa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gò</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hoang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Nguyễn</a:t>
            </a:r>
            <a:r>
              <a:rPr lang="en-US" sz="2400" b="1" dirty="0" smtClean="0">
                <a:latin typeface="Times New Roman" panose="02020603050405020304" pitchFamily="18" charset="0"/>
                <a:cs typeface="Times New Roman" panose="02020603050405020304" pitchFamily="18" charset="0"/>
              </a:rPr>
              <a:t> Du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nói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a:t>
            </a: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99248" y="2285997"/>
            <a:ext cx="10012314"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B</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Sự</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thay</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đổi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của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gian</a:t>
            </a:r>
            <a:endParaRPr lang="en-US" sz="2400" b="1"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12695" y="3004951"/>
            <a:ext cx="6521823"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Sự</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biến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thiên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của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cuộc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đời</a:t>
            </a:r>
            <a:r>
              <a:rPr lang="en-US" sz="2400" b="1" i="1" dirty="0" smtClean="0">
                <a:latin typeface="Times New Roman" panose="02020603050405020304" pitchFamily="18" charset="0"/>
                <a:cs typeface="Times New Roman" panose="02020603050405020304" pitchFamily="18" charset="0"/>
              </a:rPr>
              <a:t> </a:t>
            </a:r>
            <a:endParaRPr lang="en-US" sz="2400" b="1"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99248" y="1573310"/>
            <a:ext cx="5952394"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Cái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đẹp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bị</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tàn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phá</a:t>
            </a:r>
            <a:endParaRPr lang="en-US" sz="2400" b="1"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53036" y="3792071"/>
            <a:ext cx="4235823"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D. </a:t>
            </a:r>
            <a:r>
              <a:rPr lang="en-US" sz="2400" b="1" i="1" dirty="0" err="1" smtClean="0">
                <a:latin typeface="Times New Roman" panose="02020603050405020304" pitchFamily="18" charset="0"/>
                <a:cs typeface="Times New Roman" panose="02020603050405020304" pitchFamily="18" charset="0"/>
              </a:rPr>
              <a:t>Cả</a:t>
            </a:r>
            <a:r>
              <a:rPr lang="en-US" sz="2400" b="1" i="1" dirty="0" smtClean="0">
                <a:latin typeface="Times New Roman" panose="02020603050405020304" pitchFamily="18" charset="0"/>
                <a:cs typeface="Times New Roman" panose="02020603050405020304" pitchFamily="18" charset="0"/>
              </a:rPr>
              <a:t> 3 </a:t>
            </a:r>
            <a:r>
              <a:rPr lang="en-US" sz="2400" b="1" i="1" dirty="0" err="1" smtClean="0">
                <a:latin typeface="Times New Roman" panose="02020603050405020304" pitchFamily="18" charset="0"/>
                <a:cs typeface="Times New Roman" panose="02020603050405020304" pitchFamily="18" charset="0"/>
              </a:rPr>
              <a:t>phương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án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trên</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795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8"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653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1" y="101599"/>
            <a:ext cx="8880664"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LUYỆN TẬP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99248" y="887506"/>
            <a:ext cx="11161058" cy="1200329"/>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1: </a:t>
            </a:r>
            <a:r>
              <a:rPr lang="en-US" sz="2400" b="1" dirty="0" err="1" smtClean="0">
                <a:latin typeface="Times New Roman" panose="02020603050405020304" pitchFamily="18" charset="0"/>
                <a:cs typeface="Times New Roman" panose="02020603050405020304" pitchFamily="18" charset="0"/>
              </a:rPr>
              <a:t>Miêu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Hồ</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đẹp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hóa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gò</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hoang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Nguyễn</a:t>
            </a:r>
            <a:r>
              <a:rPr lang="en-US" sz="2400" b="1" dirty="0" smtClean="0">
                <a:latin typeface="Times New Roman" panose="02020603050405020304" pitchFamily="18" charset="0"/>
                <a:cs typeface="Times New Roman" panose="02020603050405020304" pitchFamily="18" charset="0"/>
              </a:rPr>
              <a:t> Du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nói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a:t>
            </a: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99248" y="2285997"/>
            <a:ext cx="10012314"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B</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Sự</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thay</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đổi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của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gian</a:t>
            </a:r>
            <a:endParaRPr lang="en-US" sz="2400" b="1"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12695" y="3004951"/>
            <a:ext cx="6521823"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Sự</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biến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thiên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của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cuộc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đời</a:t>
            </a:r>
            <a:r>
              <a:rPr lang="en-US" sz="2400" b="1" i="1" dirty="0" smtClean="0">
                <a:latin typeface="Times New Roman" panose="02020603050405020304" pitchFamily="18" charset="0"/>
                <a:cs typeface="Times New Roman" panose="02020603050405020304" pitchFamily="18" charset="0"/>
              </a:rPr>
              <a:t> </a:t>
            </a:r>
            <a:endParaRPr lang="en-US" sz="2400" b="1"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99248" y="1573310"/>
            <a:ext cx="5952394"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Cái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đẹp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bị</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tàn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phá</a:t>
            </a:r>
            <a:endParaRPr lang="en-US" sz="2400" b="1"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79930" y="3792071"/>
            <a:ext cx="4235823" cy="461665"/>
          </a:xfrm>
          <a:prstGeom prst="rect">
            <a:avLst/>
          </a:prstGeom>
          <a:noFill/>
        </p:spPr>
        <p:txBody>
          <a:bodyPr wrap="square" rtlCol="0">
            <a:spAutoFit/>
          </a:bodyPr>
          <a:lstStyle/>
          <a:p>
            <a:r>
              <a:rPr lang="en-US" sz="2400" b="1" i="1" dirty="0" smtClean="0">
                <a:solidFill>
                  <a:srgbClr val="C00000"/>
                </a:solidFill>
                <a:latin typeface="Times New Roman" panose="02020603050405020304" pitchFamily="18" charset="0"/>
                <a:cs typeface="Times New Roman" panose="02020603050405020304" pitchFamily="18" charset="0"/>
              </a:rPr>
              <a:t>D. </a:t>
            </a:r>
            <a:r>
              <a:rPr lang="en-US" sz="2400" b="1" i="1" dirty="0" err="1" smtClean="0">
                <a:solidFill>
                  <a:srgbClr val="C00000"/>
                </a:solidFill>
                <a:latin typeface="Times New Roman" panose="02020603050405020304" pitchFamily="18" charset="0"/>
                <a:cs typeface="Times New Roman" panose="02020603050405020304" pitchFamily="18" charset="0"/>
              </a:rPr>
              <a:t>Cả</a:t>
            </a:r>
            <a:r>
              <a:rPr lang="en-US" sz="2400" b="1" i="1" dirty="0" smtClean="0">
                <a:solidFill>
                  <a:srgbClr val="C00000"/>
                </a:solidFill>
                <a:latin typeface="Times New Roman" panose="02020603050405020304" pitchFamily="18" charset="0"/>
                <a:cs typeface="Times New Roman" panose="02020603050405020304" pitchFamily="18" charset="0"/>
              </a:rPr>
              <a:t> 3 </a:t>
            </a:r>
            <a:r>
              <a:rPr lang="en-US" sz="2400" b="1" i="1" dirty="0" err="1" smtClean="0">
                <a:solidFill>
                  <a:srgbClr val="C00000"/>
                </a:solidFill>
                <a:latin typeface="Times New Roman" panose="02020603050405020304" pitchFamily="18" charset="0"/>
                <a:cs typeface="Times New Roman" panose="02020603050405020304" pitchFamily="18" charset="0"/>
              </a:rPr>
              <a:t>phương</a:t>
            </a:r>
            <a:r>
              <a:rPr lang="en-US" sz="2400" b="1" i="1" dirty="0" smtClean="0">
                <a:solidFill>
                  <a:srgbClr val="C00000"/>
                </a:solidFill>
                <a:latin typeface="Times New Roman" panose="02020603050405020304" pitchFamily="18" charset="0"/>
                <a:cs typeface="Times New Roman" panose="02020603050405020304" pitchFamily="18" charset="0"/>
              </a:rPr>
              <a:t> </a:t>
            </a:r>
            <a:r>
              <a:rPr lang="en-US" sz="2400" b="1" i="1" dirty="0" err="1" smtClean="0">
                <a:solidFill>
                  <a:srgbClr val="C00000"/>
                </a:solidFill>
                <a:latin typeface="Times New Roman" panose="02020603050405020304" pitchFamily="18" charset="0"/>
                <a:cs typeface="Times New Roman" panose="02020603050405020304" pitchFamily="18" charset="0"/>
              </a:rPr>
              <a:t>án</a:t>
            </a:r>
            <a:r>
              <a:rPr lang="en-US" sz="2400" b="1" i="1" dirty="0" smtClean="0">
                <a:solidFill>
                  <a:srgbClr val="C00000"/>
                </a:solidFill>
                <a:latin typeface="Times New Roman" panose="02020603050405020304" pitchFamily="18" charset="0"/>
                <a:cs typeface="Times New Roman" panose="02020603050405020304" pitchFamily="18" charset="0"/>
              </a:rPr>
              <a:t> </a:t>
            </a:r>
            <a:r>
              <a:rPr lang="en-US" sz="2400" b="1" i="1" dirty="0" err="1" smtClean="0">
                <a:solidFill>
                  <a:srgbClr val="C00000"/>
                </a:solidFill>
                <a:latin typeface="Times New Roman" panose="02020603050405020304" pitchFamily="18" charset="0"/>
                <a:cs typeface="Times New Roman" panose="02020603050405020304" pitchFamily="18" charset="0"/>
              </a:rPr>
              <a:t>trên</a:t>
            </a: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50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8" name="Table 237"/>
          <p:cNvGraphicFramePr>
            <a:graphicFrameLocks noGrp="1"/>
          </p:cNvGraphicFramePr>
          <p:nvPr>
            <p:extLst/>
          </p:nvPr>
        </p:nvGraphicFramePr>
        <p:xfrm>
          <a:off x="2255130" y="1109809"/>
          <a:ext cx="8128000" cy="4032332"/>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3702282737"/>
                    </a:ext>
                  </a:extLst>
                </a:gridCol>
                <a:gridCol w="406400">
                  <a:extLst>
                    <a:ext uri="{9D8B030D-6E8A-4147-A177-3AD203B41FA5}">
                      <a16:colId xmlns:a16="http://schemas.microsoft.com/office/drawing/2014/main" val="964217035"/>
                    </a:ext>
                  </a:extLst>
                </a:gridCol>
                <a:gridCol w="406400">
                  <a:extLst>
                    <a:ext uri="{9D8B030D-6E8A-4147-A177-3AD203B41FA5}">
                      <a16:colId xmlns:a16="http://schemas.microsoft.com/office/drawing/2014/main" val="3930560801"/>
                    </a:ext>
                  </a:extLst>
                </a:gridCol>
                <a:gridCol w="406400">
                  <a:extLst>
                    <a:ext uri="{9D8B030D-6E8A-4147-A177-3AD203B41FA5}">
                      <a16:colId xmlns:a16="http://schemas.microsoft.com/office/drawing/2014/main" val="3877093053"/>
                    </a:ext>
                  </a:extLst>
                </a:gridCol>
                <a:gridCol w="406400">
                  <a:extLst>
                    <a:ext uri="{9D8B030D-6E8A-4147-A177-3AD203B41FA5}">
                      <a16:colId xmlns:a16="http://schemas.microsoft.com/office/drawing/2014/main" val="3990134093"/>
                    </a:ext>
                  </a:extLst>
                </a:gridCol>
                <a:gridCol w="406400">
                  <a:extLst>
                    <a:ext uri="{9D8B030D-6E8A-4147-A177-3AD203B41FA5}">
                      <a16:colId xmlns:a16="http://schemas.microsoft.com/office/drawing/2014/main" val="2118216762"/>
                    </a:ext>
                  </a:extLst>
                </a:gridCol>
                <a:gridCol w="406400">
                  <a:extLst>
                    <a:ext uri="{9D8B030D-6E8A-4147-A177-3AD203B41FA5}">
                      <a16:colId xmlns:a16="http://schemas.microsoft.com/office/drawing/2014/main" val="3900371412"/>
                    </a:ext>
                  </a:extLst>
                </a:gridCol>
                <a:gridCol w="406400">
                  <a:extLst>
                    <a:ext uri="{9D8B030D-6E8A-4147-A177-3AD203B41FA5}">
                      <a16:colId xmlns:a16="http://schemas.microsoft.com/office/drawing/2014/main" val="3457624735"/>
                    </a:ext>
                  </a:extLst>
                </a:gridCol>
                <a:gridCol w="406400">
                  <a:extLst>
                    <a:ext uri="{9D8B030D-6E8A-4147-A177-3AD203B41FA5}">
                      <a16:colId xmlns:a16="http://schemas.microsoft.com/office/drawing/2014/main" val="3989781184"/>
                    </a:ext>
                  </a:extLst>
                </a:gridCol>
                <a:gridCol w="406400">
                  <a:extLst>
                    <a:ext uri="{9D8B030D-6E8A-4147-A177-3AD203B41FA5}">
                      <a16:colId xmlns:a16="http://schemas.microsoft.com/office/drawing/2014/main" val="1228069653"/>
                    </a:ext>
                  </a:extLst>
                </a:gridCol>
                <a:gridCol w="404191">
                  <a:extLst>
                    <a:ext uri="{9D8B030D-6E8A-4147-A177-3AD203B41FA5}">
                      <a16:colId xmlns:a16="http://schemas.microsoft.com/office/drawing/2014/main" val="2952694306"/>
                    </a:ext>
                  </a:extLst>
                </a:gridCol>
                <a:gridCol w="408609">
                  <a:extLst>
                    <a:ext uri="{9D8B030D-6E8A-4147-A177-3AD203B41FA5}">
                      <a16:colId xmlns:a16="http://schemas.microsoft.com/office/drawing/2014/main" val="876682959"/>
                    </a:ext>
                  </a:extLst>
                </a:gridCol>
                <a:gridCol w="406400">
                  <a:extLst>
                    <a:ext uri="{9D8B030D-6E8A-4147-A177-3AD203B41FA5}">
                      <a16:colId xmlns:a16="http://schemas.microsoft.com/office/drawing/2014/main" val="3397107592"/>
                    </a:ext>
                  </a:extLst>
                </a:gridCol>
                <a:gridCol w="406400">
                  <a:extLst>
                    <a:ext uri="{9D8B030D-6E8A-4147-A177-3AD203B41FA5}">
                      <a16:colId xmlns:a16="http://schemas.microsoft.com/office/drawing/2014/main" val="2508155179"/>
                    </a:ext>
                  </a:extLst>
                </a:gridCol>
                <a:gridCol w="406400">
                  <a:extLst>
                    <a:ext uri="{9D8B030D-6E8A-4147-A177-3AD203B41FA5}">
                      <a16:colId xmlns:a16="http://schemas.microsoft.com/office/drawing/2014/main" val="2367570243"/>
                    </a:ext>
                  </a:extLst>
                </a:gridCol>
                <a:gridCol w="406400">
                  <a:extLst>
                    <a:ext uri="{9D8B030D-6E8A-4147-A177-3AD203B41FA5}">
                      <a16:colId xmlns:a16="http://schemas.microsoft.com/office/drawing/2014/main" val="999185890"/>
                    </a:ext>
                  </a:extLst>
                </a:gridCol>
                <a:gridCol w="406400">
                  <a:extLst>
                    <a:ext uri="{9D8B030D-6E8A-4147-A177-3AD203B41FA5}">
                      <a16:colId xmlns:a16="http://schemas.microsoft.com/office/drawing/2014/main" val="3138893197"/>
                    </a:ext>
                  </a:extLst>
                </a:gridCol>
                <a:gridCol w="406400">
                  <a:extLst>
                    <a:ext uri="{9D8B030D-6E8A-4147-A177-3AD203B41FA5}">
                      <a16:colId xmlns:a16="http://schemas.microsoft.com/office/drawing/2014/main" val="2312040281"/>
                    </a:ext>
                  </a:extLst>
                </a:gridCol>
                <a:gridCol w="406400">
                  <a:extLst>
                    <a:ext uri="{9D8B030D-6E8A-4147-A177-3AD203B41FA5}">
                      <a16:colId xmlns:a16="http://schemas.microsoft.com/office/drawing/2014/main" val="815830065"/>
                    </a:ext>
                  </a:extLst>
                </a:gridCol>
                <a:gridCol w="406400">
                  <a:extLst>
                    <a:ext uri="{9D8B030D-6E8A-4147-A177-3AD203B41FA5}">
                      <a16:colId xmlns:a16="http://schemas.microsoft.com/office/drawing/2014/main" val="509963179"/>
                    </a:ext>
                  </a:extLst>
                </a:gridCol>
              </a:tblGrid>
              <a:tr h="497990">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51738972"/>
                  </a:ext>
                </a:extLst>
              </a:tr>
              <a:tr h="504906">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32978795"/>
                  </a:ext>
                </a:extLst>
              </a:tr>
              <a:tr h="504906">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410280497"/>
                  </a:ext>
                </a:extLst>
              </a:tr>
              <a:tr h="504906">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02565608"/>
                  </a:ext>
                </a:extLst>
              </a:tr>
              <a:tr h="504906">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00638118"/>
                  </a:ext>
                </a:extLst>
              </a:tr>
              <a:tr h="504906">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44365397"/>
                  </a:ext>
                </a:extLst>
              </a:tr>
              <a:tr h="504906">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48285813"/>
                  </a:ext>
                </a:extLst>
              </a:tr>
              <a:tr h="504906">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solidFill>
                      <a:srgbClr val="FFFF00"/>
                    </a:solidFill>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2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39158256"/>
                  </a:ext>
                </a:extLst>
              </a:tr>
            </a:tbl>
          </a:graphicData>
        </a:graphic>
      </p:graphicFrame>
      <p:sp>
        <p:nvSpPr>
          <p:cNvPr id="239" name="Rectangle 72"/>
          <p:cNvSpPr>
            <a:spLocks noChangeArrowheads="1"/>
          </p:cNvSpPr>
          <p:nvPr/>
        </p:nvSpPr>
        <p:spPr bwMode="auto">
          <a:xfrm>
            <a:off x="455389" y="1110605"/>
            <a:ext cx="503237" cy="503238"/>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1</a:t>
            </a:r>
          </a:p>
        </p:txBody>
      </p:sp>
      <p:sp>
        <p:nvSpPr>
          <p:cNvPr id="240" name="Rectangle 85"/>
          <p:cNvSpPr>
            <a:spLocks noChangeArrowheads="1"/>
          </p:cNvSpPr>
          <p:nvPr/>
        </p:nvSpPr>
        <p:spPr bwMode="auto">
          <a:xfrm>
            <a:off x="456975" y="1615430"/>
            <a:ext cx="503238" cy="503238"/>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2</a:t>
            </a:r>
          </a:p>
        </p:txBody>
      </p:sp>
      <p:sp>
        <p:nvSpPr>
          <p:cNvPr id="241" name="Rectangle 86"/>
          <p:cNvSpPr>
            <a:spLocks noChangeArrowheads="1"/>
          </p:cNvSpPr>
          <p:nvPr/>
        </p:nvSpPr>
        <p:spPr bwMode="auto">
          <a:xfrm>
            <a:off x="455389" y="2117875"/>
            <a:ext cx="503237" cy="503237"/>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solidFill>
                  <a:srgbClr val="FF0000"/>
                </a:solidFill>
              </a:rPr>
              <a:t>3</a:t>
            </a:r>
          </a:p>
        </p:txBody>
      </p:sp>
      <p:sp>
        <p:nvSpPr>
          <p:cNvPr id="242" name="Rectangle 88"/>
          <p:cNvSpPr>
            <a:spLocks noChangeArrowheads="1"/>
          </p:cNvSpPr>
          <p:nvPr/>
        </p:nvSpPr>
        <p:spPr bwMode="auto">
          <a:xfrm>
            <a:off x="456975" y="3125936"/>
            <a:ext cx="503238" cy="503238"/>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5</a:t>
            </a:r>
          </a:p>
        </p:txBody>
      </p:sp>
      <p:sp>
        <p:nvSpPr>
          <p:cNvPr id="243" name="Rectangle 89"/>
          <p:cNvSpPr>
            <a:spLocks noChangeArrowheads="1"/>
          </p:cNvSpPr>
          <p:nvPr/>
        </p:nvSpPr>
        <p:spPr bwMode="auto">
          <a:xfrm>
            <a:off x="456975" y="3629175"/>
            <a:ext cx="503238" cy="503237"/>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solidFill>
                  <a:srgbClr val="FF0000"/>
                </a:solidFill>
              </a:rPr>
              <a:t>6</a:t>
            </a:r>
          </a:p>
        </p:txBody>
      </p:sp>
      <p:sp>
        <p:nvSpPr>
          <p:cNvPr id="244" name="Rectangle 90"/>
          <p:cNvSpPr>
            <a:spLocks noChangeArrowheads="1"/>
          </p:cNvSpPr>
          <p:nvPr/>
        </p:nvSpPr>
        <p:spPr bwMode="auto">
          <a:xfrm>
            <a:off x="456975" y="4134000"/>
            <a:ext cx="503238" cy="503237"/>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7</a:t>
            </a:r>
          </a:p>
        </p:txBody>
      </p:sp>
      <p:sp>
        <p:nvSpPr>
          <p:cNvPr id="245" name="Rectangle 87"/>
          <p:cNvSpPr>
            <a:spLocks noChangeArrowheads="1"/>
          </p:cNvSpPr>
          <p:nvPr/>
        </p:nvSpPr>
        <p:spPr bwMode="auto">
          <a:xfrm>
            <a:off x="455388" y="2621110"/>
            <a:ext cx="503238" cy="503238"/>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4</a:t>
            </a:r>
          </a:p>
        </p:txBody>
      </p:sp>
      <p:sp>
        <p:nvSpPr>
          <p:cNvPr id="246" name="Rectangle 72"/>
          <p:cNvSpPr>
            <a:spLocks noChangeArrowheads="1"/>
          </p:cNvSpPr>
          <p:nvPr/>
        </p:nvSpPr>
        <p:spPr bwMode="auto">
          <a:xfrm>
            <a:off x="10787321" y="1103644"/>
            <a:ext cx="1179392" cy="503238"/>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7 CHỮ	</a:t>
            </a:r>
          </a:p>
        </p:txBody>
      </p:sp>
      <p:sp>
        <p:nvSpPr>
          <p:cNvPr id="247" name="Rectangle 86"/>
          <p:cNvSpPr>
            <a:spLocks noChangeArrowheads="1"/>
          </p:cNvSpPr>
          <p:nvPr/>
        </p:nvSpPr>
        <p:spPr bwMode="auto">
          <a:xfrm>
            <a:off x="10783350" y="2117873"/>
            <a:ext cx="1183362" cy="503237"/>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5 CHỮ</a:t>
            </a:r>
          </a:p>
        </p:txBody>
      </p:sp>
      <p:sp>
        <p:nvSpPr>
          <p:cNvPr id="248" name="Rectangle 88"/>
          <p:cNvSpPr>
            <a:spLocks noChangeArrowheads="1"/>
          </p:cNvSpPr>
          <p:nvPr/>
        </p:nvSpPr>
        <p:spPr bwMode="auto">
          <a:xfrm>
            <a:off x="10783350" y="3125934"/>
            <a:ext cx="1183362" cy="503238"/>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9 CHỮ</a:t>
            </a:r>
          </a:p>
        </p:txBody>
      </p:sp>
      <p:sp>
        <p:nvSpPr>
          <p:cNvPr id="249" name="Rectangle 89"/>
          <p:cNvSpPr>
            <a:spLocks noChangeArrowheads="1"/>
          </p:cNvSpPr>
          <p:nvPr/>
        </p:nvSpPr>
        <p:spPr bwMode="auto">
          <a:xfrm>
            <a:off x="10783350" y="3629173"/>
            <a:ext cx="1183362" cy="503237"/>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6 CHỮ</a:t>
            </a:r>
          </a:p>
        </p:txBody>
      </p:sp>
      <p:sp>
        <p:nvSpPr>
          <p:cNvPr id="250" name="Rectangle 90"/>
          <p:cNvSpPr>
            <a:spLocks noChangeArrowheads="1"/>
          </p:cNvSpPr>
          <p:nvPr/>
        </p:nvSpPr>
        <p:spPr bwMode="auto">
          <a:xfrm>
            <a:off x="10783350" y="4133998"/>
            <a:ext cx="1183362" cy="503237"/>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9 CHỮ</a:t>
            </a:r>
          </a:p>
        </p:txBody>
      </p:sp>
      <p:sp>
        <p:nvSpPr>
          <p:cNvPr id="251" name="Rectangle 87"/>
          <p:cNvSpPr>
            <a:spLocks noChangeArrowheads="1"/>
          </p:cNvSpPr>
          <p:nvPr/>
        </p:nvSpPr>
        <p:spPr bwMode="auto">
          <a:xfrm>
            <a:off x="10787321" y="2621108"/>
            <a:ext cx="1179391" cy="503238"/>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2 </a:t>
            </a:r>
            <a:r>
              <a:rPr lang="en-US" altLang="en-US" sz="2800" b="1" dirty="0" smtClean="0">
                <a:solidFill>
                  <a:srgbClr val="FF0000"/>
                </a:solidFill>
              </a:rPr>
              <a:t>KÍ TỰ</a:t>
            </a:r>
            <a:endParaRPr lang="en-US" altLang="en-US" sz="2800" b="1" dirty="0">
              <a:solidFill>
                <a:srgbClr val="FF0000"/>
              </a:solidFill>
            </a:endParaRPr>
          </a:p>
        </p:txBody>
      </p:sp>
      <p:sp>
        <p:nvSpPr>
          <p:cNvPr id="252" name="Rectangle 85"/>
          <p:cNvSpPr>
            <a:spLocks noChangeArrowheads="1"/>
          </p:cNvSpPr>
          <p:nvPr/>
        </p:nvSpPr>
        <p:spPr bwMode="auto">
          <a:xfrm>
            <a:off x="10783349" y="1607675"/>
            <a:ext cx="1183363" cy="503238"/>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10 CHỮ</a:t>
            </a:r>
          </a:p>
        </p:txBody>
      </p:sp>
      <p:sp>
        <p:nvSpPr>
          <p:cNvPr id="253" name="Rounded Rectangle 683"/>
          <p:cNvSpPr>
            <a:spLocks noChangeArrowheads="1"/>
          </p:cNvSpPr>
          <p:nvPr/>
        </p:nvSpPr>
        <p:spPr bwMode="auto">
          <a:xfrm>
            <a:off x="516356" y="5284112"/>
            <a:ext cx="10529197" cy="1152247"/>
          </a:xfrm>
          <a:prstGeom prst="roundRect">
            <a:avLst>
              <a:gd name="adj" fmla="val 16667"/>
            </a:avLst>
          </a:prstGeom>
          <a:gradFill rotWithShape="1">
            <a:gsLst>
              <a:gs pos="0">
                <a:srgbClr val="FF99FF"/>
              </a:gs>
              <a:gs pos="50000">
                <a:schemeClr val="bg1"/>
              </a:gs>
              <a:gs pos="100000">
                <a:srgbClr val="FF99FF"/>
              </a:gs>
            </a:gsLst>
            <a:lin ang="5400000" scaled="1"/>
          </a:gradFill>
          <a:ln w="28575" algn="ctr">
            <a:solidFill>
              <a:schemeClr val="tx1"/>
            </a:solidFill>
            <a:prstDash val="sysDot"/>
            <a:round/>
            <a:headEnd/>
            <a:tailEnd/>
          </a:ln>
          <a:effectLst>
            <a:outerShdw dist="20000" dir="5400000" rotWithShape="0">
              <a:srgbClr val="000000">
                <a:alpha val="37999"/>
              </a:srgbClr>
            </a:outerShdw>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latin typeface="Times New Roman" panose="02020603050405020304" pitchFamily="18" charset="0"/>
                <a:cs typeface="Times New Roman" panose="02020603050405020304" pitchFamily="18" charset="0"/>
              </a:rPr>
              <a:t>1. </a:t>
            </a:r>
            <a:r>
              <a:rPr lang="en-US" sz="2400" b="1" dirty="0">
                <a:latin typeface="Times New Roman" panose="02020603050405020304" pitchFamily="18" charset="0"/>
                <a:cs typeface="Times New Roman" panose="02020603050405020304" pitchFamily="18" charset="0"/>
              </a:rPr>
              <a:t>Hai</a:t>
            </a:r>
            <a:r>
              <a:rPr lang="vi-VN" sz="2400" b="1" dirty="0">
                <a:latin typeface="Times New Roman" panose="02020603050405020304" pitchFamily="18" charset="0"/>
                <a:cs typeface="Times New Roman" panose="02020603050405020304" pitchFamily="18" charset="0"/>
              </a:rPr>
              <a:t> nội dung lớn xuyên suốt trong quá trình hình thành và phát</a:t>
            </a:r>
          </a:p>
          <a:p>
            <a:pPr algn="ctr"/>
            <a:r>
              <a:rPr lang="vi-VN" sz="2400" b="1" dirty="0">
                <a:latin typeface="Times New Roman" panose="02020603050405020304" pitchFamily="18" charset="0"/>
                <a:cs typeface="Times New Roman" panose="02020603050405020304" pitchFamily="18" charset="0"/>
              </a:rPr>
              <a:t>triển của VHVN là yêu nước và nội dung nào</a:t>
            </a:r>
            <a:r>
              <a:rPr 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256" name="Rounded Rectangle 683"/>
          <p:cNvSpPr>
            <a:spLocks noChangeArrowheads="1"/>
          </p:cNvSpPr>
          <p:nvPr/>
        </p:nvSpPr>
        <p:spPr bwMode="auto">
          <a:xfrm>
            <a:off x="414168" y="5255696"/>
            <a:ext cx="10896532" cy="1303253"/>
          </a:xfrm>
          <a:prstGeom prst="roundRect">
            <a:avLst>
              <a:gd name="adj" fmla="val 16667"/>
            </a:avLst>
          </a:prstGeom>
          <a:gradFill rotWithShape="1">
            <a:gsLst>
              <a:gs pos="0">
                <a:srgbClr val="FF99FF"/>
              </a:gs>
              <a:gs pos="50000">
                <a:schemeClr val="bg1"/>
              </a:gs>
              <a:gs pos="100000">
                <a:srgbClr val="FF99FF"/>
              </a:gs>
            </a:gsLst>
            <a:lin ang="5400000" scaled="1"/>
          </a:gradFill>
          <a:ln w="28575" algn="ctr">
            <a:solidFill>
              <a:schemeClr val="tx1"/>
            </a:solidFill>
            <a:prstDash val="sysDot"/>
            <a:round/>
            <a:headEnd/>
            <a:tailEnd/>
          </a:ln>
          <a:effectLst>
            <a:outerShdw dist="20000" dir="5400000" rotWithShape="0">
              <a:srgbClr val="000000">
                <a:alpha val="37999"/>
              </a:srgbClr>
            </a:outerShdw>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sz="2400" b="1" dirty="0">
                <a:effectLst/>
                <a:latin typeface="Times New Roman" panose="02020603050405020304" pitchFamily="18" charset="0"/>
                <a:ea typeface="Calibri" panose="020F0502020204030204" pitchFamily="34" charset="0"/>
              </a:rPr>
              <a:t>2. </a:t>
            </a:r>
            <a:r>
              <a:rPr lang="en-US" sz="2400" b="1" dirty="0">
                <a:latin typeface="Times New Roman" panose="02020603050405020304" pitchFamily="18" charset="0"/>
                <a:ea typeface="Calibri" panose="020F0502020204030204" pitchFamily="34" charset="0"/>
              </a:rPr>
              <a:t>Hai</a:t>
            </a:r>
            <a:r>
              <a:rPr lang="vi-VN" sz="2400" b="1" dirty="0">
                <a:latin typeface="Times New Roman" panose="02020603050405020304" pitchFamily="18" charset="0"/>
                <a:ea typeface="Calibri" panose="020F0502020204030204" pitchFamily="34" charset="0"/>
              </a:rPr>
              <a:t> câu thơ sau đây nằm trong tác phẩm nào</a:t>
            </a:r>
          </a:p>
          <a:p>
            <a:pPr algn="ctr"/>
            <a:r>
              <a:rPr lang="en-US" sz="2400" b="1" dirty="0">
                <a:latin typeface="Times New Roman" panose="02020603050405020304" pitchFamily="18" charset="0"/>
                <a:ea typeface="Calibri" panose="020F0502020204030204" pitchFamily="34" charset="0"/>
              </a:rPr>
              <a:t>“</a:t>
            </a:r>
            <a:r>
              <a:rPr lang="vi-VN" sz="2400" b="1" dirty="0">
                <a:latin typeface="Times New Roman" panose="02020603050405020304" pitchFamily="18" charset="0"/>
                <a:ea typeface="Calibri" panose="020F0502020204030204" pitchFamily="34" charset="0"/>
              </a:rPr>
              <a:t>Đau đớn thay phận đàn bà</a:t>
            </a:r>
          </a:p>
          <a:p>
            <a:pPr algn="ctr"/>
            <a:r>
              <a:rPr lang="vi-VN" sz="2400" b="1" dirty="0">
                <a:latin typeface="Times New Roman" panose="02020603050405020304" pitchFamily="18" charset="0"/>
                <a:ea typeface="Calibri" panose="020F0502020204030204" pitchFamily="34" charset="0"/>
              </a:rPr>
              <a:t>Lời rằng bạc mệnh </a:t>
            </a:r>
            <a:r>
              <a:rPr lang="en-US" sz="2400" b="1" dirty="0" err="1">
                <a:latin typeface="Times New Roman" panose="02020603050405020304" pitchFamily="18" charset="0"/>
                <a:ea typeface="Calibri" panose="020F0502020204030204" pitchFamily="34" charset="0"/>
              </a:rPr>
              <a:t>cũng</a:t>
            </a:r>
            <a:r>
              <a:rPr lang="en-US" sz="2400" b="1" dirty="0">
                <a:latin typeface="Times New Roman" panose="02020603050405020304" pitchFamily="18" charset="0"/>
                <a:ea typeface="Calibri" panose="020F0502020204030204" pitchFamily="34" charset="0"/>
              </a:rPr>
              <a:t> </a:t>
            </a:r>
            <a:r>
              <a:rPr lang="vi-VN" sz="2400" b="1" dirty="0">
                <a:latin typeface="Times New Roman" panose="02020603050405020304" pitchFamily="18" charset="0"/>
                <a:ea typeface="Calibri" panose="020F0502020204030204" pitchFamily="34" charset="0"/>
              </a:rPr>
              <a:t>là lời chung</a:t>
            </a:r>
            <a:r>
              <a:rPr lang="en-US" sz="2400" b="1" dirty="0">
                <a:latin typeface="Times New Roman" panose="02020603050405020304" pitchFamily="18" charset="0"/>
                <a:ea typeface="Calibri" panose="020F0502020204030204" pitchFamily="34"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258" name="Rounded Rectangle 683"/>
          <p:cNvSpPr>
            <a:spLocks noChangeArrowheads="1"/>
          </p:cNvSpPr>
          <p:nvPr/>
        </p:nvSpPr>
        <p:spPr bwMode="auto">
          <a:xfrm>
            <a:off x="414168" y="5385522"/>
            <a:ext cx="10896532" cy="1173427"/>
          </a:xfrm>
          <a:prstGeom prst="roundRect">
            <a:avLst>
              <a:gd name="adj" fmla="val 16667"/>
            </a:avLst>
          </a:prstGeom>
          <a:gradFill rotWithShape="1">
            <a:gsLst>
              <a:gs pos="0">
                <a:srgbClr val="FF99FF"/>
              </a:gs>
              <a:gs pos="50000">
                <a:schemeClr val="bg1"/>
              </a:gs>
              <a:gs pos="100000">
                <a:srgbClr val="FF99FF"/>
              </a:gs>
            </a:gsLst>
            <a:lin ang="5400000" scaled="1"/>
          </a:gradFill>
          <a:ln w="28575" algn="ctr">
            <a:solidFill>
              <a:schemeClr val="tx1"/>
            </a:solidFill>
            <a:prstDash val="sysDot"/>
            <a:round/>
            <a:headEnd/>
            <a:tailEnd/>
          </a:ln>
          <a:effectLst>
            <a:outerShdw dist="20000" dir="5400000" rotWithShape="0">
              <a:srgbClr val="000000">
                <a:alpha val="37999"/>
              </a:srgbClr>
            </a:outerShdw>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sz="2400" b="1" dirty="0">
                <a:effectLst/>
                <a:latin typeface="Times New Roman" panose="02020603050405020304" pitchFamily="18" charset="0"/>
                <a:ea typeface="Calibri" panose="020F0502020204030204" pitchFamily="34" charset="0"/>
              </a:rPr>
              <a:t>3. </a:t>
            </a:r>
            <a:r>
              <a:rPr lang="vi-VN" sz="2400" b="1" dirty="0">
                <a:latin typeface="Times New Roman" panose="02020603050405020304" pitchFamily="18" charset="0"/>
                <a:ea typeface="Calibri" panose="020F0502020204030204" pitchFamily="34" charset="0"/>
              </a:rPr>
              <a:t>Đây là một trong những đối tượng được văn học trung đại Việt </a:t>
            </a:r>
            <a:r>
              <a:rPr lang="en-US" sz="2400" b="1" dirty="0">
                <a:latin typeface="Times New Roman" panose="02020603050405020304" pitchFamily="18" charset="0"/>
                <a:ea typeface="Calibri" panose="020F0502020204030204" pitchFamily="34" charset="0"/>
              </a:rPr>
              <a:t>N</a:t>
            </a:r>
            <a:r>
              <a:rPr lang="vi-VN" sz="2400" b="1" dirty="0">
                <a:latin typeface="Times New Roman" panose="02020603050405020304" pitchFamily="18" charset="0"/>
                <a:ea typeface="Calibri" panose="020F0502020204030204" pitchFamily="34" charset="0"/>
              </a:rPr>
              <a:t>am đặc</a:t>
            </a:r>
          </a:p>
          <a:p>
            <a:pPr algn="ctr"/>
            <a:r>
              <a:rPr lang="vi-VN" sz="2400" b="1" dirty="0">
                <a:latin typeface="Times New Roman" panose="02020603050405020304" pitchFamily="18" charset="0"/>
                <a:ea typeface="Calibri" panose="020F0502020204030204" pitchFamily="34" charset="0"/>
              </a:rPr>
              <a:t>biệt quan tâm</a:t>
            </a:r>
            <a:r>
              <a:rPr lang="en-US" sz="2400" b="1" dirty="0">
                <a:latin typeface="Times New Roman" panose="02020603050405020304" pitchFamily="18" charset="0"/>
                <a:ea typeface="Calibri" panose="020F0502020204030204" pitchFamily="34"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260" name="Rounded Rectangle 683"/>
          <p:cNvSpPr>
            <a:spLocks noChangeArrowheads="1"/>
          </p:cNvSpPr>
          <p:nvPr/>
        </p:nvSpPr>
        <p:spPr bwMode="auto">
          <a:xfrm>
            <a:off x="452871" y="5373475"/>
            <a:ext cx="10857829" cy="1152247"/>
          </a:xfrm>
          <a:prstGeom prst="roundRect">
            <a:avLst>
              <a:gd name="adj" fmla="val 16667"/>
            </a:avLst>
          </a:prstGeom>
          <a:gradFill rotWithShape="1">
            <a:gsLst>
              <a:gs pos="0">
                <a:srgbClr val="FF99FF"/>
              </a:gs>
              <a:gs pos="50000">
                <a:schemeClr val="bg1"/>
              </a:gs>
              <a:gs pos="100000">
                <a:srgbClr val="FF99FF"/>
              </a:gs>
            </a:gsLst>
            <a:lin ang="5400000" scaled="1"/>
          </a:gradFill>
          <a:ln w="28575" algn="ctr">
            <a:solidFill>
              <a:schemeClr val="tx1"/>
            </a:solidFill>
            <a:prstDash val="sysDot"/>
            <a:round/>
            <a:headEnd/>
            <a:tailEnd/>
          </a:ln>
          <a:effectLst>
            <a:outerShdw dist="20000" dir="5400000" rotWithShape="0">
              <a:srgbClr val="000000">
                <a:alpha val="37999"/>
              </a:srgbClr>
            </a:outerShdw>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sz="2400" b="1" dirty="0">
                <a:effectLst/>
                <a:latin typeface="Times New Roman" panose="02020603050405020304" pitchFamily="18" charset="0"/>
                <a:ea typeface="Calibri" panose="020F0502020204030204" pitchFamily="34" charset="0"/>
              </a:rPr>
              <a:t>4. </a:t>
            </a:r>
            <a:r>
              <a:rPr lang="vi-VN" sz="2400" b="1" dirty="0">
                <a:latin typeface="Times New Roman" panose="02020603050405020304" pitchFamily="18" charset="0"/>
                <a:ea typeface="Calibri" panose="020F0502020204030204" pitchFamily="34" charset="0"/>
              </a:rPr>
              <a:t>Đây là thế kỉ của những cuộc nội chiến phong kiến và khởi nghĩa nông</a:t>
            </a:r>
          </a:p>
          <a:p>
            <a:pPr algn="ctr"/>
            <a:r>
              <a:rPr lang="vi-VN" sz="2400" b="1" dirty="0">
                <a:latin typeface="Times New Roman" panose="02020603050405020304" pitchFamily="18" charset="0"/>
                <a:ea typeface="Calibri" panose="020F0502020204030204" pitchFamily="34" charset="0"/>
              </a:rPr>
              <a:t>dân?</a:t>
            </a:r>
            <a:endParaRPr lang="en-US" altLang="en-US" sz="2400" b="1" dirty="0">
              <a:latin typeface="Times New Roman" panose="02020603050405020304" pitchFamily="18" charset="0"/>
              <a:cs typeface="Times New Roman" panose="02020603050405020304" pitchFamily="18" charset="0"/>
            </a:endParaRPr>
          </a:p>
        </p:txBody>
      </p:sp>
      <p:sp>
        <p:nvSpPr>
          <p:cNvPr id="264" name="Rounded Rectangle 683"/>
          <p:cNvSpPr>
            <a:spLocks noChangeArrowheads="1"/>
          </p:cNvSpPr>
          <p:nvPr/>
        </p:nvSpPr>
        <p:spPr bwMode="auto">
          <a:xfrm>
            <a:off x="414168" y="5412012"/>
            <a:ext cx="10896532" cy="1152247"/>
          </a:xfrm>
          <a:prstGeom prst="roundRect">
            <a:avLst>
              <a:gd name="adj" fmla="val 16667"/>
            </a:avLst>
          </a:prstGeom>
          <a:gradFill rotWithShape="1">
            <a:gsLst>
              <a:gs pos="0">
                <a:srgbClr val="FF99FF"/>
              </a:gs>
              <a:gs pos="50000">
                <a:schemeClr val="bg1"/>
              </a:gs>
              <a:gs pos="100000">
                <a:srgbClr val="FF99FF"/>
              </a:gs>
            </a:gsLst>
            <a:lin ang="5400000" scaled="1"/>
          </a:gradFill>
          <a:ln w="28575" algn="ctr">
            <a:solidFill>
              <a:schemeClr val="tx1"/>
            </a:solidFill>
            <a:prstDash val="sysDot"/>
            <a:round/>
            <a:headEnd/>
            <a:tailEnd/>
          </a:ln>
          <a:effectLst>
            <a:outerShdw dist="20000" dir="5400000" rotWithShape="0">
              <a:srgbClr val="000000">
                <a:alpha val="37999"/>
              </a:srgbClr>
            </a:outerShdw>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sz="2400" b="1" dirty="0">
                <a:effectLst/>
                <a:latin typeface="Times New Roman" panose="02020603050405020304" pitchFamily="18" charset="0"/>
                <a:ea typeface="Calibri" panose="020F0502020204030204" pitchFamily="34" charset="0"/>
              </a:rPr>
              <a:t>5. </a:t>
            </a:r>
            <a:r>
              <a:rPr lang="vi-VN" sz="2400" b="1" dirty="0">
                <a:latin typeface="Times New Roman" panose="02020603050405020304" pitchFamily="18" charset="0"/>
                <a:ea typeface="Calibri" panose="020F0502020204030204" pitchFamily="34" charset="0"/>
              </a:rPr>
              <a:t>Năm 1010, Lí Công Uẩn viết chiếu dời đô, chuyển kinh đô từ Hoa Lư về</a:t>
            </a:r>
          </a:p>
          <a:p>
            <a:pPr algn="ctr"/>
            <a:r>
              <a:rPr lang="vi-VN" sz="2400" b="1" dirty="0">
                <a:latin typeface="Times New Roman" panose="02020603050405020304" pitchFamily="18" charset="0"/>
                <a:ea typeface="Calibri" panose="020F0502020204030204" pitchFamily="34" charset="0"/>
              </a:rPr>
              <a:t>đâu?</a:t>
            </a:r>
            <a:endParaRPr lang="en-US" altLang="en-US" sz="2400" b="1" dirty="0">
              <a:latin typeface="Times New Roman" panose="02020603050405020304" pitchFamily="18" charset="0"/>
              <a:cs typeface="Times New Roman" panose="02020603050405020304" pitchFamily="18" charset="0"/>
            </a:endParaRPr>
          </a:p>
        </p:txBody>
      </p:sp>
      <p:sp>
        <p:nvSpPr>
          <p:cNvPr id="265" name="Rounded Rectangle 683"/>
          <p:cNvSpPr>
            <a:spLocks noChangeArrowheads="1"/>
          </p:cNvSpPr>
          <p:nvPr/>
        </p:nvSpPr>
        <p:spPr bwMode="auto">
          <a:xfrm>
            <a:off x="452871" y="5406702"/>
            <a:ext cx="10857829" cy="1152247"/>
          </a:xfrm>
          <a:prstGeom prst="roundRect">
            <a:avLst>
              <a:gd name="adj" fmla="val 16667"/>
            </a:avLst>
          </a:prstGeom>
          <a:gradFill rotWithShape="1">
            <a:gsLst>
              <a:gs pos="0">
                <a:srgbClr val="FF99FF"/>
              </a:gs>
              <a:gs pos="50000">
                <a:schemeClr val="bg1"/>
              </a:gs>
              <a:gs pos="100000">
                <a:srgbClr val="FF99FF"/>
              </a:gs>
            </a:gsLst>
            <a:lin ang="5400000" scaled="1"/>
          </a:gradFill>
          <a:ln w="28575" algn="ctr">
            <a:solidFill>
              <a:schemeClr val="tx1"/>
            </a:solidFill>
            <a:prstDash val="sysDot"/>
            <a:round/>
            <a:headEnd/>
            <a:tailEnd/>
          </a:ln>
          <a:effectLst>
            <a:outerShdw dist="20000" dir="5400000" rotWithShape="0">
              <a:srgbClr val="000000">
                <a:alpha val="37999"/>
              </a:srgbClr>
            </a:outerShdw>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sz="2400" b="1" dirty="0">
                <a:latin typeface="Times New Roman" panose="02020603050405020304" pitchFamily="18" charset="0"/>
                <a:ea typeface="Calibri" panose="020F0502020204030204" pitchFamily="34" charset="0"/>
              </a:rPr>
              <a:t>6. Loại văn tự ra đời vào thế kỉ XIII, được sáng tạo trên cơ sở chữ Hán?</a:t>
            </a:r>
            <a:endParaRPr lang="en-US" altLang="en-US" sz="3200" b="1" dirty="0">
              <a:latin typeface="Times New Roman" panose="02020603050405020304" pitchFamily="18" charset="0"/>
              <a:cs typeface="Times New Roman" panose="02020603050405020304" pitchFamily="18" charset="0"/>
            </a:endParaRPr>
          </a:p>
        </p:txBody>
      </p:sp>
      <p:sp>
        <p:nvSpPr>
          <p:cNvPr id="267" name="Rounded Rectangle 683"/>
          <p:cNvSpPr>
            <a:spLocks noChangeArrowheads="1"/>
          </p:cNvSpPr>
          <p:nvPr/>
        </p:nvSpPr>
        <p:spPr bwMode="auto">
          <a:xfrm>
            <a:off x="414168" y="5430884"/>
            <a:ext cx="10896532" cy="1094838"/>
          </a:xfrm>
          <a:prstGeom prst="roundRect">
            <a:avLst>
              <a:gd name="adj" fmla="val 16667"/>
            </a:avLst>
          </a:prstGeom>
          <a:gradFill rotWithShape="1">
            <a:gsLst>
              <a:gs pos="0">
                <a:srgbClr val="FF99FF"/>
              </a:gs>
              <a:gs pos="50000">
                <a:schemeClr val="bg1"/>
              </a:gs>
              <a:gs pos="100000">
                <a:srgbClr val="FF99FF"/>
              </a:gs>
            </a:gsLst>
            <a:lin ang="5400000" scaled="1"/>
          </a:gradFill>
          <a:ln w="28575" algn="ctr">
            <a:solidFill>
              <a:schemeClr val="tx1"/>
            </a:solidFill>
            <a:prstDash val="sysDot"/>
            <a:round/>
            <a:headEnd/>
            <a:tailEnd/>
          </a:ln>
          <a:effectLst>
            <a:outerShdw dist="20000" dir="5400000" rotWithShape="0">
              <a:srgbClr val="000000">
                <a:alpha val="37999"/>
              </a:srgbClr>
            </a:outerShdw>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2400" b="1" dirty="0">
                <a:effectLst/>
                <a:latin typeface="Times New Roman" panose="02020603050405020304" pitchFamily="18" charset="0"/>
                <a:ea typeface="Calibri" panose="020F0502020204030204" pitchFamily="34" charset="0"/>
              </a:rPr>
              <a:t>7.</a:t>
            </a:r>
            <a:r>
              <a:rPr lang="vi-VN" sz="2400" b="1" dirty="0">
                <a:latin typeface="Times New Roman" panose="02020603050405020304" pitchFamily="18" charset="0"/>
                <a:ea typeface="Calibri" panose="020F0502020204030204" pitchFamily="34" charset="0"/>
              </a:rPr>
              <a:t> </a:t>
            </a:r>
            <a:r>
              <a:rPr lang="en-US" sz="2400" b="1" dirty="0">
                <a:latin typeface="Times New Roman" panose="02020603050405020304" pitchFamily="18" charset="0"/>
                <a:ea typeface="Calibri" panose="020F0502020204030204" pitchFamily="34" charset="0"/>
              </a:rPr>
              <a:t>Đ</a:t>
            </a:r>
            <a:r>
              <a:rPr lang="vi-VN" sz="2400" b="1" dirty="0">
                <a:latin typeface="Times New Roman" panose="02020603050405020304" pitchFamily="18" charset="0"/>
                <a:ea typeface="Calibri" panose="020F0502020204030204" pitchFamily="34" charset="0"/>
              </a:rPr>
              <a:t>ây là 1 thể thơ có nguồn gốc từ Trung Quốc được các tác giả văn học trung</a:t>
            </a:r>
          </a:p>
          <a:p>
            <a:pPr algn="ctr"/>
            <a:r>
              <a:rPr lang="vi-VN" sz="2400" b="1" dirty="0">
                <a:latin typeface="Times New Roman" panose="02020603050405020304" pitchFamily="18" charset="0"/>
                <a:ea typeface="Calibri" panose="020F0502020204030204" pitchFamily="34" charset="0"/>
              </a:rPr>
              <a:t>đại tiếp thu</a:t>
            </a:r>
            <a:r>
              <a:rPr lang="en-US" sz="2400" b="1" dirty="0">
                <a:latin typeface="Times New Roman" panose="02020603050405020304" pitchFamily="18" charset="0"/>
                <a:ea typeface="Calibri" panose="020F0502020204030204" pitchFamily="34" charset="0"/>
              </a:rPr>
              <a:t>?</a:t>
            </a:r>
            <a:endParaRPr lang="en-US" altLang="en-US" sz="2400" b="1" dirty="0">
              <a:latin typeface="Times New Roman" panose="02020603050405020304" pitchFamily="18" charset="0"/>
              <a:cs typeface="Times New Roman" panose="02020603050405020304" pitchFamily="18" charset="0"/>
            </a:endParaRPr>
          </a:p>
        </p:txBody>
      </p:sp>
      <p:pic>
        <p:nvPicPr>
          <p:cNvPr id="270" name="Picture 294" descr="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99" y="109169"/>
            <a:ext cx="9144000" cy="861391"/>
          </a:xfrm>
          <a:prstGeom prst="rect">
            <a:avLst/>
          </a:prstGeom>
          <a:noFill/>
          <a:extLst>
            <a:ext uri="{909E8E84-426E-40DD-AFC4-6F175D3DCCD1}">
              <a14:hiddenFill xmlns:a14="http://schemas.microsoft.com/office/drawing/2010/main">
                <a:solidFill>
                  <a:srgbClr val="FFFFFF"/>
                </a:solidFill>
              </a14:hiddenFill>
            </a:ext>
          </a:extLst>
        </p:spPr>
      </p:pic>
      <p:sp>
        <p:nvSpPr>
          <p:cNvPr id="271" name="TextBox 270"/>
          <p:cNvSpPr txBox="1"/>
          <p:nvPr/>
        </p:nvSpPr>
        <p:spPr>
          <a:xfrm>
            <a:off x="2014330" y="278296"/>
            <a:ext cx="8561977" cy="646331"/>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Ô CHỮ BÍ MẬT</a:t>
            </a:r>
          </a:p>
        </p:txBody>
      </p:sp>
      <p:sp>
        <p:nvSpPr>
          <p:cNvPr id="33" name="Rectangle 90"/>
          <p:cNvSpPr>
            <a:spLocks noChangeArrowheads="1"/>
          </p:cNvSpPr>
          <p:nvPr/>
        </p:nvSpPr>
        <p:spPr bwMode="auto">
          <a:xfrm>
            <a:off x="10785335" y="4658285"/>
            <a:ext cx="1183362" cy="503237"/>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6 CHỮ</a:t>
            </a:r>
          </a:p>
        </p:txBody>
      </p:sp>
      <p:sp>
        <p:nvSpPr>
          <p:cNvPr id="34" name="Rectangle 90"/>
          <p:cNvSpPr>
            <a:spLocks noChangeArrowheads="1"/>
          </p:cNvSpPr>
          <p:nvPr/>
        </p:nvSpPr>
        <p:spPr bwMode="auto">
          <a:xfrm>
            <a:off x="455388" y="4636442"/>
            <a:ext cx="503238" cy="503237"/>
          </a:xfrm>
          <a:prstGeom prst="rect">
            <a:avLst/>
          </a:prstGeom>
          <a:solidFill>
            <a:srgbClr val="66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rgbClr val="FF0000"/>
                </a:solidFill>
              </a:rPr>
              <a:t>8</a:t>
            </a:r>
          </a:p>
        </p:txBody>
      </p:sp>
      <p:sp>
        <p:nvSpPr>
          <p:cNvPr id="35" name="Rounded Rectangle 683"/>
          <p:cNvSpPr>
            <a:spLocks noChangeArrowheads="1"/>
          </p:cNvSpPr>
          <p:nvPr/>
        </p:nvSpPr>
        <p:spPr bwMode="auto">
          <a:xfrm>
            <a:off x="414168" y="5373475"/>
            <a:ext cx="11048932" cy="1304647"/>
          </a:xfrm>
          <a:prstGeom prst="roundRect">
            <a:avLst>
              <a:gd name="adj" fmla="val 16667"/>
            </a:avLst>
          </a:prstGeom>
          <a:gradFill rotWithShape="1">
            <a:gsLst>
              <a:gs pos="0">
                <a:srgbClr val="FF99FF"/>
              </a:gs>
              <a:gs pos="50000">
                <a:schemeClr val="bg1"/>
              </a:gs>
              <a:gs pos="100000">
                <a:srgbClr val="FF99FF"/>
              </a:gs>
            </a:gsLst>
            <a:lin ang="5400000" scaled="1"/>
          </a:gradFill>
          <a:ln w="28575" algn="ctr">
            <a:solidFill>
              <a:schemeClr val="tx1"/>
            </a:solidFill>
            <a:prstDash val="sysDot"/>
            <a:round/>
            <a:headEnd/>
            <a:tailEnd/>
          </a:ln>
          <a:effectLst>
            <a:outerShdw dist="20000" dir="5400000" rotWithShape="0">
              <a:srgbClr val="000000">
                <a:alpha val="37999"/>
              </a:srgbClr>
            </a:outerShdw>
          </a:effec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2400" b="1" dirty="0">
                <a:effectLst/>
                <a:latin typeface="Times New Roman" panose="02020603050405020304" pitchFamily="18" charset="0"/>
                <a:ea typeface="Calibri" panose="020F0502020204030204" pitchFamily="34" charset="0"/>
              </a:rPr>
              <a:t>8.</a:t>
            </a:r>
            <a:r>
              <a:rPr lang="vi-VN" sz="2400" b="1" dirty="0">
                <a:latin typeface="Times New Roman" panose="02020603050405020304" pitchFamily="18" charset="0"/>
                <a:ea typeface="Calibri" panose="020F0502020204030204" pitchFamily="34" charset="0"/>
              </a:rPr>
              <a:t> </a:t>
            </a:r>
            <a:r>
              <a:rPr lang="en-US" sz="2400" b="1" dirty="0">
                <a:latin typeface="Times New Roman" panose="02020603050405020304" pitchFamily="18" charset="0"/>
                <a:ea typeface="Calibri" panose="020F0502020204030204" pitchFamily="34" charset="0"/>
              </a:rPr>
              <a:t>“</a:t>
            </a:r>
            <a:r>
              <a:rPr lang="vi-VN" sz="2400" b="1" dirty="0">
                <a:latin typeface="Times New Roman" panose="02020603050405020304" pitchFamily="18" charset="0"/>
                <a:ea typeface="Calibri" panose="020F0502020204030204" pitchFamily="34" charset="0"/>
              </a:rPr>
              <a:t>Bao giờ Hồng Lĩnh hết cây,</a:t>
            </a:r>
            <a:endParaRPr lang="en-US" sz="2400" b="1" dirty="0">
              <a:latin typeface="Times New Roman" panose="02020603050405020304" pitchFamily="18" charset="0"/>
              <a:ea typeface="Calibri" panose="020F0502020204030204" pitchFamily="34" charset="0"/>
            </a:endParaRPr>
          </a:p>
          <a:p>
            <a:pPr algn="ctr"/>
            <a:r>
              <a:rPr lang="vi-VN" sz="2400" b="1" dirty="0">
                <a:latin typeface="Times New Roman" panose="02020603050405020304" pitchFamily="18" charset="0"/>
                <a:ea typeface="Calibri" panose="020F0502020204030204" pitchFamily="34" charset="0"/>
              </a:rPr>
              <a:t>Sông Lam hết nước thì đó với đây mới hết tình.</a:t>
            </a:r>
            <a:r>
              <a:rPr lang="en-US" sz="2400" b="1" dirty="0">
                <a:latin typeface="Times New Roman" panose="02020603050405020304" pitchFamily="18" charset="0"/>
                <a:ea typeface="Calibri" panose="020F0502020204030204" pitchFamily="34" charset="0"/>
              </a:rPr>
              <a:t>”</a:t>
            </a:r>
          </a:p>
          <a:p>
            <a:pPr algn="ct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địa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danh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câu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dặm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thuộc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nào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nước</a:t>
            </a:r>
            <a:r>
              <a:rPr lang="en-US" altLang="en-US" sz="2400" b="1" dirty="0">
                <a:latin typeface="Times New Roman" panose="02020603050405020304" pitchFamily="18" charset="0"/>
                <a:cs typeface="Times New Roman" panose="02020603050405020304" pitchFamily="18" charset="0"/>
              </a:rPr>
              <a:t> ta?</a:t>
            </a:r>
          </a:p>
        </p:txBody>
      </p:sp>
      <p:graphicFrame>
        <p:nvGraphicFramePr>
          <p:cNvPr id="3" name="Table 2"/>
          <p:cNvGraphicFramePr>
            <a:graphicFrameLocks noGrp="1"/>
          </p:cNvGraphicFramePr>
          <p:nvPr>
            <p:extLst>
              <p:ext uri="{D42A27DB-BD31-4B8C-83A1-F6EECF244321}">
                <p14:modId xmlns:p14="http://schemas.microsoft.com/office/powerpoint/2010/main" val="551852732"/>
              </p:ext>
            </p:extLst>
          </p:nvPr>
        </p:nvGraphicFramePr>
        <p:xfrm>
          <a:off x="5099929" y="1114148"/>
          <a:ext cx="2844800" cy="49799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17405138"/>
                    </a:ext>
                  </a:extLst>
                </a:gridCol>
                <a:gridCol w="406400">
                  <a:extLst>
                    <a:ext uri="{9D8B030D-6E8A-4147-A177-3AD203B41FA5}">
                      <a16:colId xmlns:a16="http://schemas.microsoft.com/office/drawing/2014/main" val="2186267502"/>
                    </a:ext>
                  </a:extLst>
                </a:gridCol>
                <a:gridCol w="406400">
                  <a:extLst>
                    <a:ext uri="{9D8B030D-6E8A-4147-A177-3AD203B41FA5}">
                      <a16:colId xmlns:a16="http://schemas.microsoft.com/office/drawing/2014/main" val="3871618637"/>
                    </a:ext>
                  </a:extLst>
                </a:gridCol>
                <a:gridCol w="404191">
                  <a:extLst>
                    <a:ext uri="{9D8B030D-6E8A-4147-A177-3AD203B41FA5}">
                      <a16:colId xmlns:a16="http://schemas.microsoft.com/office/drawing/2014/main" val="1983644259"/>
                    </a:ext>
                  </a:extLst>
                </a:gridCol>
                <a:gridCol w="408609">
                  <a:extLst>
                    <a:ext uri="{9D8B030D-6E8A-4147-A177-3AD203B41FA5}">
                      <a16:colId xmlns:a16="http://schemas.microsoft.com/office/drawing/2014/main" val="3667200788"/>
                    </a:ext>
                  </a:extLst>
                </a:gridCol>
                <a:gridCol w="406400">
                  <a:extLst>
                    <a:ext uri="{9D8B030D-6E8A-4147-A177-3AD203B41FA5}">
                      <a16:colId xmlns:a16="http://schemas.microsoft.com/office/drawing/2014/main" val="418124500"/>
                    </a:ext>
                  </a:extLst>
                </a:gridCol>
                <a:gridCol w="406400">
                  <a:extLst>
                    <a:ext uri="{9D8B030D-6E8A-4147-A177-3AD203B41FA5}">
                      <a16:colId xmlns:a16="http://schemas.microsoft.com/office/drawing/2014/main" val="607911326"/>
                    </a:ext>
                  </a:extLst>
                </a:gridCol>
              </a:tblGrid>
              <a:tr h="497990">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N</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H</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Â</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N</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Đ</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Ạ</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O</a:t>
                      </a:r>
                    </a:p>
                  </a:txBody>
                  <a:tcPr>
                    <a:solidFill>
                      <a:srgbClr val="FFFF00"/>
                    </a:solidFill>
                  </a:tcPr>
                </a:tc>
                <a:extLst>
                  <a:ext uri="{0D108BD9-81ED-4DB2-BD59-A6C34878D82A}">
                    <a16:rowId xmlns:a16="http://schemas.microsoft.com/office/drawing/2014/main" val="891509326"/>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924989381"/>
              </p:ext>
            </p:extLst>
          </p:nvPr>
        </p:nvGraphicFramePr>
        <p:xfrm>
          <a:off x="4685363" y="1606007"/>
          <a:ext cx="4064000" cy="504906"/>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557743513"/>
                    </a:ext>
                  </a:extLst>
                </a:gridCol>
                <a:gridCol w="406400">
                  <a:extLst>
                    <a:ext uri="{9D8B030D-6E8A-4147-A177-3AD203B41FA5}">
                      <a16:colId xmlns:a16="http://schemas.microsoft.com/office/drawing/2014/main" val="1325837949"/>
                    </a:ext>
                  </a:extLst>
                </a:gridCol>
                <a:gridCol w="406400">
                  <a:extLst>
                    <a:ext uri="{9D8B030D-6E8A-4147-A177-3AD203B41FA5}">
                      <a16:colId xmlns:a16="http://schemas.microsoft.com/office/drawing/2014/main" val="2182286309"/>
                    </a:ext>
                  </a:extLst>
                </a:gridCol>
                <a:gridCol w="406400">
                  <a:extLst>
                    <a:ext uri="{9D8B030D-6E8A-4147-A177-3AD203B41FA5}">
                      <a16:colId xmlns:a16="http://schemas.microsoft.com/office/drawing/2014/main" val="1659051689"/>
                    </a:ext>
                  </a:extLst>
                </a:gridCol>
                <a:gridCol w="404191">
                  <a:extLst>
                    <a:ext uri="{9D8B030D-6E8A-4147-A177-3AD203B41FA5}">
                      <a16:colId xmlns:a16="http://schemas.microsoft.com/office/drawing/2014/main" val="3366818442"/>
                    </a:ext>
                  </a:extLst>
                </a:gridCol>
                <a:gridCol w="408609">
                  <a:extLst>
                    <a:ext uri="{9D8B030D-6E8A-4147-A177-3AD203B41FA5}">
                      <a16:colId xmlns:a16="http://schemas.microsoft.com/office/drawing/2014/main" val="2649600159"/>
                    </a:ext>
                  </a:extLst>
                </a:gridCol>
                <a:gridCol w="406400">
                  <a:extLst>
                    <a:ext uri="{9D8B030D-6E8A-4147-A177-3AD203B41FA5}">
                      <a16:colId xmlns:a16="http://schemas.microsoft.com/office/drawing/2014/main" val="2996200852"/>
                    </a:ext>
                  </a:extLst>
                </a:gridCol>
                <a:gridCol w="406400">
                  <a:extLst>
                    <a:ext uri="{9D8B030D-6E8A-4147-A177-3AD203B41FA5}">
                      <a16:colId xmlns:a16="http://schemas.microsoft.com/office/drawing/2014/main" val="3777577930"/>
                    </a:ext>
                  </a:extLst>
                </a:gridCol>
                <a:gridCol w="406400">
                  <a:extLst>
                    <a:ext uri="{9D8B030D-6E8A-4147-A177-3AD203B41FA5}">
                      <a16:colId xmlns:a16="http://schemas.microsoft.com/office/drawing/2014/main" val="2915203312"/>
                    </a:ext>
                  </a:extLst>
                </a:gridCol>
                <a:gridCol w="406400">
                  <a:extLst>
                    <a:ext uri="{9D8B030D-6E8A-4147-A177-3AD203B41FA5}">
                      <a16:colId xmlns:a16="http://schemas.microsoft.com/office/drawing/2014/main" val="2105573733"/>
                    </a:ext>
                  </a:extLst>
                </a:gridCol>
              </a:tblGrid>
              <a:tr h="504906">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T</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R</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U</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Y</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Ệ</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N</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K</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I</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Ề</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U</a:t>
                      </a:r>
                    </a:p>
                  </a:txBody>
                  <a:tcPr>
                    <a:solidFill>
                      <a:srgbClr val="FFFF00"/>
                    </a:solidFill>
                  </a:tcPr>
                </a:tc>
                <a:extLst>
                  <a:ext uri="{0D108BD9-81ED-4DB2-BD59-A6C34878D82A}">
                    <a16:rowId xmlns:a16="http://schemas.microsoft.com/office/drawing/2014/main" val="267963841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77025346"/>
              </p:ext>
            </p:extLst>
          </p:nvPr>
        </p:nvGraphicFramePr>
        <p:xfrm>
          <a:off x="5511800" y="2117038"/>
          <a:ext cx="2032000" cy="504906"/>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713406768"/>
                    </a:ext>
                  </a:extLst>
                </a:gridCol>
                <a:gridCol w="406400">
                  <a:extLst>
                    <a:ext uri="{9D8B030D-6E8A-4147-A177-3AD203B41FA5}">
                      <a16:colId xmlns:a16="http://schemas.microsoft.com/office/drawing/2014/main" val="2043030299"/>
                    </a:ext>
                  </a:extLst>
                </a:gridCol>
                <a:gridCol w="404191">
                  <a:extLst>
                    <a:ext uri="{9D8B030D-6E8A-4147-A177-3AD203B41FA5}">
                      <a16:colId xmlns:a16="http://schemas.microsoft.com/office/drawing/2014/main" val="1552437418"/>
                    </a:ext>
                  </a:extLst>
                </a:gridCol>
                <a:gridCol w="408609">
                  <a:extLst>
                    <a:ext uri="{9D8B030D-6E8A-4147-A177-3AD203B41FA5}">
                      <a16:colId xmlns:a16="http://schemas.microsoft.com/office/drawing/2014/main" val="1942711269"/>
                    </a:ext>
                  </a:extLst>
                </a:gridCol>
                <a:gridCol w="406400">
                  <a:extLst>
                    <a:ext uri="{9D8B030D-6E8A-4147-A177-3AD203B41FA5}">
                      <a16:colId xmlns:a16="http://schemas.microsoft.com/office/drawing/2014/main" val="2407029009"/>
                    </a:ext>
                  </a:extLst>
                </a:gridCol>
              </a:tblGrid>
              <a:tr h="504906">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P</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H</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Ụ</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N</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Ữ</a:t>
                      </a:r>
                    </a:p>
                  </a:txBody>
                  <a:tcPr>
                    <a:solidFill>
                      <a:srgbClr val="FFFF00"/>
                    </a:solidFill>
                  </a:tcPr>
                </a:tc>
                <a:extLst>
                  <a:ext uri="{0D108BD9-81ED-4DB2-BD59-A6C34878D82A}">
                    <a16:rowId xmlns:a16="http://schemas.microsoft.com/office/drawing/2014/main" val="290505031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86475649"/>
              </p:ext>
            </p:extLst>
          </p:nvPr>
        </p:nvGraphicFramePr>
        <p:xfrm>
          <a:off x="5913834" y="2607111"/>
          <a:ext cx="810591" cy="504906"/>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1491852624"/>
                    </a:ext>
                  </a:extLst>
                </a:gridCol>
                <a:gridCol w="404191">
                  <a:extLst>
                    <a:ext uri="{9D8B030D-6E8A-4147-A177-3AD203B41FA5}">
                      <a16:colId xmlns:a16="http://schemas.microsoft.com/office/drawing/2014/main" val="4133707954"/>
                    </a:ext>
                  </a:extLst>
                </a:gridCol>
              </a:tblGrid>
              <a:tr h="504906">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1</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8</a:t>
                      </a:r>
                    </a:p>
                  </a:txBody>
                  <a:tcPr>
                    <a:solidFill>
                      <a:srgbClr val="FFFF00"/>
                    </a:solidFill>
                  </a:tcPr>
                </a:tc>
                <a:extLst>
                  <a:ext uri="{0D108BD9-81ED-4DB2-BD59-A6C34878D82A}">
                    <a16:rowId xmlns:a16="http://schemas.microsoft.com/office/drawing/2014/main" val="2459814407"/>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261067841"/>
              </p:ext>
            </p:extLst>
          </p:nvPr>
        </p:nvGraphicFramePr>
        <p:xfrm>
          <a:off x="4292600" y="3124266"/>
          <a:ext cx="3657600" cy="504906"/>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96243163"/>
                    </a:ext>
                  </a:extLst>
                </a:gridCol>
                <a:gridCol w="406400">
                  <a:extLst>
                    <a:ext uri="{9D8B030D-6E8A-4147-A177-3AD203B41FA5}">
                      <a16:colId xmlns:a16="http://schemas.microsoft.com/office/drawing/2014/main" val="3642789112"/>
                    </a:ext>
                  </a:extLst>
                </a:gridCol>
                <a:gridCol w="406400">
                  <a:extLst>
                    <a:ext uri="{9D8B030D-6E8A-4147-A177-3AD203B41FA5}">
                      <a16:colId xmlns:a16="http://schemas.microsoft.com/office/drawing/2014/main" val="1705899885"/>
                    </a:ext>
                  </a:extLst>
                </a:gridCol>
                <a:gridCol w="406400">
                  <a:extLst>
                    <a:ext uri="{9D8B030D-6E8A-4147-A177-3AD203B41FA5}">
                      <a16:colId xmlns:a16="http://schemas.microsoft.com/office/drawing/2014/main" val="2620802351"/>
                    </a:ext>
                  </a:extLst>
                </a:gridCol>
                <a:gridCol w="406400">
                  <a:extLst>
                    <a:ext uri="{9D8B030D-6E8A-4147-A177-3AD203B41FA5}">
                      <a16:colId xmlns:a16="http://schemas.microsoft.com/office/drawing/2014/main" val="1483220239"/>
                    </a:ext>
                  </a:extLst>
                </a:gridCol>
                <a:gridCol w="404191">
                  <a:extLst>
                    <a:ext uri="{9D8B030D-6E8A-4147-A177-3AD203B41FA5}">
                      <a16:colId xmlns:a16="http://schemas.microsoft.com/office/drawing/2014/main" val="616088088"/>
                    </a:ext>
                  </a:extLst>
                </a:gridCol>
                <a:gridCol w="408609">
                  <a:extLst>
                    <a:ext uri="{9D8B030D-6E8A-4147-A177-3AD203B41FA5}">
                      <a16:colId xmlns:a16="http://schemas.microsoft.com/office/drawing/2014/main" val="985685147"/>
                    </a:ext>
                  </a:extLst>
                </a:gridCol>
                <a:gridCol w="406400">
                  <a:extLst>
                    <a:ext uri="{9D8B030D-6E8A-4147-A177-3AD203B41FA5}">
                      <a16:colId xmlns:a16="http://schemas.microsoft.com/office/drawing/2014/main" val="2955777765"/>
                    </a:ext>
                  </a:extLst>
                </a:gridCol>
                <a:gridCol w="406400">
                  <a:extLst>
                    <a:ext uri="{9D8B030D-6E8A-4147-A177-3AD203B41FA5}">
                      <a16:colId xmlns:a16="http://schemas.microsoft.com/office/drawing/2014/main" val="1199372746"/>
                    </a:ext>
                  </a:extLst>
                </a:gridCol>
              </a:tblGrid>
              <a:tr h="504906">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T</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H</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Ă</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N</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G</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L</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O</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N</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G</a:t>
                      </a:r>
                    </a:p>
                  </a:txBody>
                  <a:tcPr>
                    <a:solidFill>
                      <a:srgbClr val="FFFF00"/>
                    </a:solidFill>
                  </a:tcPr>
                </a:tc>
                <a:extLst>
                  <a:ext uri="{0D108BD9-81ED-4DB2-BD59-A6C34878D82A}">
                    <a16:rowId xmlns:a16="http://schemas.microsoft.com/office/drawing/2014/main" val="2258128389"/>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961654572"/>
              </p:ext>
            </p:extLst>
          </p:nvPr>
        </p:nvGraphicFramePr>
        <p:xfrm>
          <a:off x="4685363" y="3627504"/>
          <a:ext cx="2438400" cy="504906"/>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305140694"/>
                    </a:ext>
                  </a:extLst>
                </a:gridCol>
                <a:gridCol w="406400">
                  <a:extLst>
                    <a:ext uri="{9D8B030D-6E8A-4147-A177-3AD203B41FA5}">
                      <a16:colId xmlns:a16="http://schemas.microsoft.com/office/drawing/2014/main" val="2194253838"/>
                    </a:ext>
                  </a:extLst>
                </a:gridCol>
                <a:gridCol w="406400">
                  <a:extLst>
                    <a:ext uri="{9D8B030D-6E8A-4147-A177-3AD203B41FA5}">
                      <a16:colId xmlns:a16="http://schemas.microsoft.com/office/drawing/2014/main" val="795622111"/>
                    </a:ext>
                  </a:extLst>
                </a:gridCol>
                <a:gridCol w="406400">
                  <a:extLst>
                    <a:ext uri="{9D8B030D-6E8A-4147-A177-3AD203B41FA5}">
                      <a16:colId xmlns:a16="http://schemas.microsoft.com/office/drawing/2014/main" val="3375735679"/>
                    </a:ext>
                  </a:extLst>
                </a:gridCol>
                <a:gridCol w="404191">
                  <a:extLst>
                    <a:ext uri="{9D8B030D-6E8A-4147-A177-3AD203B41FA5}">
                      <a16:colId xmlns:a16="http://schemas.microsoft.com/office/drawing/2014/main" val="22131140"/>
                    </a:ext>
                  </a:extLst>
                </a:gridCol>
                <a:gridCol w="408609">
                  <a:extLst>
                    <a:ext uri="{9D8B030D-6E8A-4147-A177-3AD203B41FA5}">
                      <a16:colId xmlns:a16="http://schemas.microsoft.com/office/drawing/2014/main" val="2196950354"/>
                    </a:ext>
                  </a:extLst>
                </a:gridCol>
              </a:tblGrid>
              <a:tr h="504906">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C</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H</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Ữ</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N</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Ô</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M</a:t>
                      </a:r>
                    </a:p>
                  </a:txBody>
                  <a:tcPr>
                    <a:solidFill>
                      <a:srgbClr val="FFFF00"/>
                    </a:solidFill>
                  </a:tcPr>
                </a:tc>
                <a:extLst>
                  <a:ext uri="{0D108BD9-81ED-4DB2-BD59-A6C34878D82A}">
                    <a16:rowId xmlns:a16="http://schemas.microsoft.com/office/drawing/2014/main" val="244429302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523540657"/>
              </p:ext>
            </p:extLst>
          </p:nvPr>
        </p:nvGraphicFramePr>
        <p:xfrm>
          <a:off x="5099929" y="4620802"/>
          <a:ext cx="2438400" cy="504906"/>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525696068"/>
                    </a:ext>
                  </a:extLst>
                </a:gridCol>
                <a:gridCol w="406400">
                  <a:extLst>
                    <a:ext uri="{9D8B030D-6E8A-4147-A177-3AD203B41FA5}">
                      <a16:colId xmlns:a16="http://schemas.microsoft.com/office/drawing/2014/main" val="3065404555"/>
                    </a:ext>
                  </a:extLst>
                </a:gridCol>
                <a:gridCol w="406400">
                  <a:extLst>
                    <a:ext uri="{9D8B030D-6E8A-4147-A177-3AD203B41FA5}">
                      <a16:colId xmlns:a16="http://schemas.microsoft.com/office/drawing/2014/main" val="3595166208"/>
                    </a:ext>
                  </a:extLst>
                </a:gridCol>
                <a:gridCol w="404191">
                  <a:extLst>
                    <a:ext uri="{9D8B030D-6E8A-4147-A177-3AD203B41FA5}">
                      <a16:colId xmlns:a16="http://schemas.microsoft.com/office/drawing/2014/main" val="1255106663"/>
                    </a:ext>
                  </a:extLst>
                </a:gridCol>
                <a:gridCol w="408609">
                  <a:extLst>
                    <a:ext uri="{9D8B030D-6E8A-4147-A177-3AD203B41FA5}">
                      <a16:colId xmlns:a16="http://schemas.microsoft.com/office/drawing/2014/main" val="3283306786"/>
                    </a:ext>
                  </a:extLst>
                </a:gridCol>
                <a:gridCol w="406400">
                  <a:extLst>
                    <a:ext uri="{9D8B030D-6E8A-4147-A177-3AD203B41FA5}">
                      <a16:colId xmlns:a16="http://schemas.microsoft.com/office/drawing/2014/main" val="2167711618"/>
                    </a:ext>
                  </a:extLst>
                </a:gridCol>
              </a:tblGrid>
              <a:tr h="504906">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H</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À</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T</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Ĩ</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N</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H</a:t>
                      </a:r>
                    </a:p>
                  </a:txBody>
                  <a:tcPr>
                    <a:solidFill>
                      <a:srgbClr val="FFFF00"/>
                    </a:solidFill>
                  </a:tcPr>
                </a:tc>
                <a:extLst>
                  <a:ext uri="{0D108BD9-81ED-4DB2-BD59-A6C34878D82A}">
                    <a16:rowId xmlns:a16="http://schemas.microsoft.com/office/drawing/2014/main" val="158381907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976419004"/>
              </p:ext>
            </p:extLst>
          </p:nvPr>
        </p:nvGraphicFramePr>
        <p:xfrm>
          <a:off x="3880729" y="4115343"/>
          <a:ext cx="3657600" cy="504906"/>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721160159"/>
                    </a:ext>
                  </a:extLst>
                </a:gridCol>
                <a:gridCol w="406400">
                  <a:extLst>
                    <a:ext uri="{9D8B030D-6E8A-4147-A177-3AD203B41FA5}">
                      <a16:colId xmlns:a16="http://schemas.microsoft.com/office/drawing/2014/main" val="3342299813"/>
                    </a:ext>
                  </a:extLst>
                </a:gridCol>
                <a:gridCol w="406400">
                  <a:extLst>
                    <a:ext uri="{9D8B030D-6E8A-4147-A177-3AD203B41FA5}">
                      <a16:colId xmlns:a16="http://schemas.microsoft.com/office/drawing/2014/main" val="1862924632"/>
                    </a:ext>
                  </a:extLst>
                </a:gridCol>
                <a:gridCol w="406400">
                  <a:extLst>
                    <a:ext uri="{9D8B030D-6E8A-4147-A177-3AD203B41FA5}">
                      <a16:colId xmlns:a16="http://schemas.microsoft.com/office/drawing/2014/main" val="2880523644"/>
                    </a:ext>
                  </a:extLst>
                </a:gridCol>
                <a:gridCol w="406400">
                  <a:extLst>
                    <a:ext uri="{9D8B030D-6E8A-4147-A177-3AD203B41FA5}">
                      <a16:colId xmlns:a16="http://schemas.microsoft.com/office/drawing/2014/main" val="3765870153"/>
                    </a:ext>
                  </a:extLst>
                </a:gridCol>
                <a:gridCol w="406400">
                  <a:extLst>
                    <a:ext uri="{9D8B030D-6E8A-4147-A177-3AD203B41FA5}">
                      <a16:colId xmlns:a16="http://schemas.microsoft.com/office/drawing/2014/main" val="587962252"/>
                    </a:ext>
                  </a:extLst>
                </a:gridCol>
                <a:gridCol w="404191">
                  <a:extLst>
                    <a:ext uri="{9D8B030D-6E8A-4147-A177-3AD203B41FA5}">
                      <a16:colId xmlns:a16="http://schemas.microsoft.com/office/drawing/2014/main" val="1552904742"/>
                    </a:ext>
                  </a:extLst>
                </a:gridCol>
                <a:gridCol w="408609">
                  <a:extLst>
                    <a:ext uri="{9D8B030D-6E8A-4147-A177-3AD203B41FA5}">
                      <a16:colId xmlns:a16="http://schemas.microsoft.com/office/drawing/2014/main" val="2578342501"/>
                    </a:ext>
                  </a:extLst>
                </a:gridCol>
                <a:gridCol w="406400">
                  <a:extLst>
                    <a:ext uri="{9D8B030D-6E8A-4147-A177-3AD203B41FA5}">
                      <a16:colId xmlns:a16="http://schemas.microsoft.com/office/drawing/2014/main" val="1094856250"/>
                    </a:ext>
                  </a:extLst>
                </a:gridCol>
              </a:tblGrid>
              <a:tr h="504906">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Đ</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Ư</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Ờ</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N</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G</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L</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U</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Ậ</a:t>
                      </a:r>
                    </a:p>
                  </a:txBody>
                  <a:tcPr>
                    <a:solidFill>
                      <a:srgbClr val="FFFF00"/>
                    </a:solid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T</a:t>
                      </a:r>
                    </a:p>
                  </a:txBody>
                  <a:tcPr>
                    <a:solidFill>
                      <a:srgbClr val="FFFF00"/>
                    </a:solidFill>
                  </a:tcPr>
                </a:tc>
                <a:extLst>
                  <a:ext uri="{0D108BD9-81ED-4DB2-BD59-A6C34878D82A}">
                    <a16:rowId xmlns:a16="http://schemas.microsoft.com/office/drawing/2014/main" val="2721561941"/>
                  </a:ext>
                </a:extLst>
              </a:tr>
            </a:tbl>
          </a:graphicData>
        </a:graphic>
      </p:graphicFrame>
    </p:spTree>
    <p:extLst>
      <p:ext uri="{BB962C8B-B14F-4D97-AF65-F5344CB8AC3E}">
        <p14:creationId xmlns:p14="http://schemas.microsoft.com/office/powerpoint/2010/main" val="2512546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9"/>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3"/>
                                        </p:tgtEl>
                                        <p:attrNameLst>
                                          <p:attrName>style.visibility</p:attrName>
                                        </p:attrNameLst>
                                      </p:cBhvr>
                                      <p:to>
                                        <p:strVal val="visible"/>
                                      </p:to>
                                    </p:set>
                                    <p:anim calcmode="lin" valueType="num">
                                      <p:cBhvr additive="base">
                                        <p:cTn id="7" dur="500" fill="hold"/>
                                        <p:tgtEl>
                                          <p:spTgt spid="253"/>
                                        </p:tgtEl>
                                        <p:attrNameLst>
                                          <p:attrName>ppt_x</p:attrName>
                                        </p:attrNameLst>
                                      </p:cBhvr>
                                      <p:tavLst>
                                        <p:tav tm="0">
                                          <p:val>
                                            <p:strVal val="#ppt_x"/>
                                          </p:val>
                                        </p:tav>
                                        <p:tav tm="100000">
                                          <p:val>
                                            <p:strVal val="#ppt_x"/>
                                          </p:val>
                                        </p:tav>
                                      </p:tavLst>
                                    </p:anim>
                                    <p:anim calcmode="lin" valueType="num">
                                      <p:cBhvr additive="base">
                                        <p:cTn id="8" dur="500" fill="hold"/>
                                        <p:tgtEl>
                                          <p:spTgt spid="2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1" nodeType="clickEffect">
                                  <p:stCondLst>
                                    <p:cond delay="0"/>
                                  </p:stCondLst>
                                  <p:childTnLst>
                                    <p:anim calcmode="lin" valueType="num">
                                      <p:cBhvr additive="base">
                                        <p:cTn id="12" dur="500"/>
                                        <p:tgtEl>
                                          <p:spTgt spid="253"/>
                                        </p:tgtEl>
                                        <p:attrNameLst>
                                          <p:attrName>ppt_y</p:attrName>
                                        </p:attrNameLst>
                                      </p:cBhvr>
                                      <p:tavLst>
                                        <p:tav tm="0">
                                          <p:val>
                                            <p:strVal val="#ppt_y"/>
                                          </p:val>
                                        </p:tav>
                                        <p:tav tm="100000">
                                          <p:val>
                                            <p:strVal val="#ppt_y+#ppt_h*1.125000"/>
                                          </p:val>
                                        </p:tav>
                                      </p:tavLst>
                                    </p:anim>
                                    <p:animEffect transition="out" filter="wipe(down)">
                                      <p:cBhvr>
                                        <p:cTn id="13" dur="500"/>
                                        <p:tgtEl>
                                          <p:spTgt spid="253"/>
                                        </p:tgtEl>
                                      </p:cBhvr>
                                    </p:animEffect>
                                    <p:set>
                                      <p:cBhvr>
                                        <p:cTn id="14" dur="1" fill="hold">
                                          <p:stCondLst>
                                            <p:cond delay="499"/>
                                          </p:stCondLst>
                                        </p:cTn>
                                        <p:tgtEl>
                                          <p:spTgt spid="2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39"/>
                  </p:tgtEl>
                </p:cond>
              </p:nextCondLst>
            </p:seq>
            <p:seq concurrent="1" nextAc="seek">
              <p:cTn id="19" restart="whenNotActive" fill="hold" evtFilter="cancelBubble" nodeType="interactiveSeq">
                <p:stCondLst>
                  <p:cond evt="onClick" delay="0">
                    <p:tgtEl>
                      <p:spTgt spid="240"/>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6"/>
                                        </p:tgtEl>
                                        <p:attrNameLst>
                                          <p:attrName>style.visibility</p:attrName>
                                        </p:attrNameLst>
                                      </p:cBhvr>
                                      <p:to>
                                        <p:strVal val="visible"/>
                                      </p:to>
                                    </p:set>
                                    <p:animEffect transition="in" filter="fade">
                                      <p:cBhvr>
                                        <p:cTn id="24" dur="500"/>
                                        <p:tgtEl>
                                          <p:spTgt spid="25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256"/>
                                        </p:tgtEl>
                                      </p:cBhvr>
                                    </p:animEffect>
                                    <p:set>
                                      <p:cBhvr>
                                        <p:cTn id="29" dur="1" fill="hold">
                                          <p:stCondLst>
                                            <p:cond delay="499"/>
                                          </p:stCondLst>
                                        </p:cTn>
                                        <p:tgtEl>
                                          <p:spTgt spid="25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40"/>
                  </p:tgtEl>
                </p:cond>
              </p:nextCondLst>
            </p:seq>
            <p:seq concurrent="1" nextAc="seek">
              <p:cTn id="34" restart="whenNotActive" fill="hold" evtFilter="cancelBubble" nodeType="interactiveSeq">
                <p:stCondLst>
                  <p:cond evt="onClick" delay="0">
                    <p:tgtEl>
                      <p:spTgt spid="24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8"/>
                                        </p:tgtEl>
                                        <p:attrNameLst>
                                          <p:attrName>style.visibility</p:attrName>
                                        </p:attrNameLst>
                                      </p:cBhvr>
                                      <p:to>
                                        <p:strVal val="visible"/>
                                      </p:to>
                                    </p:set>
                                    <p:animEffect transition="in" filter="fade">
                                      <p:cBhvr>
                                        <p:cTn id="39" dur="500"/>
                                        <p:tgtEl>
                                          <p:spTgt spid="258"/>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xit" presetSubtype="10" fill="hold" grpId="1" nodeType="clickEffect">
                                  <p:stCondLst>
                                    <p:cond delay="0"/>
                                  </p:stCondLst>
                                  <p:childTnLst>
                                    <p:animEffect transition="out" filter="checkerboard(across)">
                                      <p:cBhvr>
                                        <p:cTn id="43" dur="500"/>
                                        <p:tgtEl>
                                          <p:spTgt spid="258"/>
                                        </p:tgtEl>
                                      </p:cBhvr>
                                    </p:animEffect>
                                    <p:set>
                                      <p:cBhvr>
                                        <p:cTn id="44" dur="1" fill="hold">
                                          <p:stCondLst>
                                            <p:cond delay="499"/>
                                          </p:stCondLst>
                                        </p:cTn>
                                        <p:tgtEl>
                                          <p:spTgt spid="25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41"/>
                  </p:tgtEl>
                </p:cond>
              </p:nextCondLst>
            </p:seq>
            <p:seq concurrent="1" nextAc="seek">
              <p:cTn id="49" restart="whenNotActive" fill="hold" evtFilter="cancelBubble" nodeType="interactiveSeq">
                <p:stCondLst>
                  <p:cond evt="onClick" delay="0">
                    <p:tgtEl>
                      <p:spTgt spid="24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0"/>
                                        </p:tgtEl>
                                        <p:attrNameLst>
                                          <p:attrName>style.visibility</p:attrName>
                                        </p:attrNameLst>
                                      </p:cBhvr>
                                      <p:to>
                                        <p:strVal val="visible"/>
                                      </p:to>
                                    </p:set>
                                    <p:animEffect transition="in" filter="fade">
                                      <p:cBhvr>
                                        <p:cTn id="54" dur="500"/>
                                        <p:tgtEl>
                                          <p:spTgt spid="260"/>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grpId="1" nodeType="clickEffect">
                                  <p:stCondLst>
                                    <p:cond delay="0"/>
                                  </p:stCondLst>
                                  <p:childTnLst>
                                    <p:animEffect transition="out" filter="blinds(horizontal)">
                                      <p:cBhvr>
                                        <p:cTn id="58" dur="500"/>
                                        <p:tgtEl>
                                          <p:spTgt spid="260"/>
                                        </p:tgtEl>
                                      </p:cBhvr>
                                    </p:animEffect>
                                    <p:set>
                                      <p:cBhvr>
                                        <p:cTn id="59" dur="1" fill="hold">
                                          <p:stCondLst>
                                            <p:cond delay="499"/>
                                          </p:stCondLst>
                                        </p:cTn>
                                        <p:tgtEl>
                                          <p:spTgt spid="26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childTnLst>
              </p:cTn>
              <p:nextCondLst>
                <p:cond evt="onClick" delay="0">
                  <p:tgtEl>
                    <p:spTgt spid="245"/>
                  </p:tgtEl>
                </p:cond>
              </p:nextCondLst>
            </p:seq>
            <p:seq concurrent="1" nextAc="seek">
              <p:cTn id="65" restart="whenNotActive" fill="hold" evtFilter="cancelBubble" nodeType="interactiveSeq">
                <p:stCondLst>
                  <p:cond evt="onClick" delay="0">
                    <p:tgtEl>
                      <p:spTgt spid="242"/>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64"/>
                                        </p:tgtEl>
                                        <p:attrNameLst>
                                          <p:attrName>style.visibility</p:attrName>
                                        </p:attrNameLst>
                                      </p:cBhvr>
                                      <p:to>
                                        <p:strVal val="visible"/>
                                      </p:to>
                                    </p:set>
                                    <p:animEffect transition="in" filter="fade">
                                      <p:cBhvr>
                                        <p:cTn id="70" dur="500"/>
                                        <p:tgtEl>
                                          <p:spTgt spid="264"/>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xit" presetSubtype="10" fill="hold" grpId="1" nodeType="clickEffect">
                                  <p:stCondLst>
                                    <p:cond delay="0"/>
                                  </p:stCondLst>
                                  <p:childTnLst>
                                    <p:animEffect transition="out" filter="blinds(horizontal)">
                                      <p:cBhvr>
                                        <p:cTn id="74" dur="500"/>
                                        <p:tgtEl>
                                          <p:spTgt spid="264"/>
                                        </p:tgtEl>
                                      </p:cBhvr>
                                    </p:animEffect>
                                    <p:set>
                                      <p:cBhvr>
                                        <p:cTn id="75" dur="1" fill="hold">
                                          <p:stCondLst>
                                            <p:cond delay="499"/>
                                          </p:stCondLst>
                                        </p:cTn>
                                        <p:tgtEl>
                                          <p:spTgt spid="26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42"/>
                  </p:tgtEl>
                </p:cond>
              </p:nextCondLst>
            </p:seq>
            <p:seq concurrent="1" nextAc="seek">
              <p:cTn id="80" restart="whenNotActive" fill="hold" evtFilter="cancelBubble" nodeType="interactiveSeq">
                <p:stCondLst>
                  <p:cond evt="onClick" delay="0">
                    <p:tgtEl>
                      <p:spTgt spid="244"/>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67"/>
                                        </p:tgtEl>
                                        <p:attrNameLst>
                                          <p:attrName>style.visibility</p:attrName>
                                        </p:attrNameLst>
                                      </p:cBhvr>
                                      <p:to>
                                        <p:strVal val="visible"/>
                                      </p:to>
                                    </p:set>
                                    <p:animEffect transition="in" filter="fade">
                                      <p:cBhvr>
                                        <p:cTn id="85" dur="500"/>
                                        <p:tgtEl>
                                          <p:spTgt spid="267"/>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xit" presetSubtype="10" fill="hold" grpId="1" nodeType="clickEffect">
                                  <p:stCondLst>
                                    <p:cond delay="0"/>
                                  </p:stCondLst>
                                  <p:childTnLst>
                                    <p:animEffect transition="out" filter="blinds(horizontal)">
                                      <p:cBhvr>
                                        <p:cTn id="89" dur="500"/>
                                        <p:tgtEl>
                                          <p:spTgt spid="267"/>
                                        </p:tgtEl>
                                      </p:cBhvr>
                                    </p:animEffect>
                                    <p:set>
                                      <p:cBhvr>
                                        <p:cTn id="90" dur="1" fill="hold">
                                          <p:stCondLst>
                                            <p:cond delay="499"/>
                                          </p:stCondLst>
                                        </p:cTn>
                                        <p:tgtEl>
                                          <p:spTgt spid="26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244"/>
                  </p:tgtEl>
                </p:cond>
              </p:nextCondLst>
            </p:seq>
            <p:seq concurrent="1" nextAc="seek">
              <p:cTn id="95" restart="whenNotActive" fill="hold" evtFilter="cancelBubble" nodeType="interactiveSeq">
                <p:stCondLst>
                  <p:cond evt="onClick" delay="0">
                    <p:tgtEl>
                      <p:spTgt spid="243"/>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65"/>
                                        </p:tgtEl>
                                        <p:attrNameLst>
                                          <p:attrName>style.visibility</p:attrName>
                                        </p:attrNameLst>
                                      </p:cBhvr>
                                      <p:to>
                                        <p:strVal val="visible"/>
                                      </p:to>
                                    </p:set>
                                    <p:animEffect transition="in" filter="fade">
                                      <p:cBhvr>
                                        <p:cTn id="100" dur="500"/>
                                        <p:tgtEl>
                                          <p:spTgt spid="265"/>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xit" presetSubtype="10" fill="hold" grpId="1" nodeType="clickEffect">
                                  <p:stCondLst>
                                    <p:cond delay="0"/>
                                  </p:stCondLst>
                                  <p:childTnLst>
                                    <p:animEffect transition="out" filter="blinds(horizontal)">
                                      <p:cBhvr>
                                        <p:cTn id="104" dur="500"/>
                                        <p:tgtEl>
                                          <p:spTgt spid="265"/>
                                        </p:tgtEl>
                                      </p:cBhvr>
                                    </p:animEffect>
                                    <p:set>
                                      <p:cBhvr>
                                        <p:cTn id="105" dur="1" fill="hold">
                                          <p:stCondLst>
                                            <p:cond delay="499"/>
                                          </p:stCondLst>
                                        </p:cTn>
                                        <p:tgtEl>
                                          <p:spTgt spid="26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243"/>
                  </p:tgtEl>
                </p:cond>
              </p:nextCondLst>
            </p:seq>
            <p:seq concurrent="1" nextAc="seek">
              <p:cTn id="110" restart="whenNotActive" fill="hold" evtFilter="cancelBubble" nodeType="interactiveSeq">
                <p:stCondLst>
                  <p:cond evt="onClick" delay="0">
                    <p:tgtEl>
                      <p:spTgt spid="34"/>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500"/>
                                        <p:tgtEl>
                                          <p:spTgt spid="35"/>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xit" presetSubtype="10" fill="hold" grpId="1" nodeType="clickEffect">
                                  <p:stCondLst>
                                    <p:cond delay="0"/>
                                  </p:stCondLst>
                                  <p:childTnLst>
                                    <p:animEffect transition="out" filter="blinds(horizontal)">
                                      <p:cBhvr>
                                        <p:cTn id="119" dur="500"/>
                                        <p:tgtEl>
                                          <p:spTgt spid="35"/>
                                        </p:tgtEl>
                                      </p:cBhvr>
                                    </p:animEffect>
                                    <p:set>
                                      <p:cBhvr>
                                        <p:cTn id="120" dur="1" fill="hold">
                                          <p:stCondLst>
                                            <p:cond delay="499"/>
                                          </p:stCondLst>
                                        </p:cTn>
                                        <p:tgtEl>
                                          <p:spTgt spid="35"/>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bldLst>
      <p:bldP spid="253" grpId="0" animBg="1"/>
      <p:bldP spid="253" grpId="1" animBg="1"/>
      <p:bldP spid="256" grpId="0" animBg="1"/>
      <p:bldP spid="256" grpId="1" animBg="1"/>
      <p:bldP spid="258" grpId="0" animBg="1"/>
      <p:bldP spid="258" grpId="1" animBg="1"/>
      <p:bldP spid="260" grpId="0" animBg="1"/>
      <p:bldP spid="260" grpId="1" animBg="1"/>
      <p:bldP spid="264" grpId="0" animBg="1"/>
      <p:bldP spid="264" grpId="1" animBg="1"/>
      <p:bldP spid="265" grpId="0" animBg="1"/>
      <p:bldP spid="265" grpId="1" animBg="1"/>
      <p:bldP spid="267" grpId="0" animBg="1"/>
      <p:bldP spid="267" grpId="1" animBg="1"/>
      <p:bldP spid="35" grpId="0" animBg="1"/>
      <p:bldP spid="3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653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1" y="101599"/>
            <a:ext cx="8880664"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LUYỆN TẬP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99248" y="806824"/>
            <a:ext cx="11161058" cy="1200329"/>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2: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sắc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cs typeface="Times New Roman" panose="02020603050405020304" pitchFamily="18" charset="0"/>
              </a:rPr>
              <a:t>?</a:t>
            </a: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99248" y="2568384"/>
            <a:ext cx="10012314"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B</a:t>
            </a:r>
            <a:r>
              <a:rPr lang="en-US" sz="2400" b="1" i="1" dirty="0" smtClean="0">
                <a:latin typeface="Times New Roman" panose="02020603050405020304" pitchFamily="18" charset="0"/>
                <a:cs typeface="Times New Roman" panose="02020603050405020304" pitchFamily="18" charset="0"/>
              </a:rPr>
              <a:t>. Chi </a:t>
            </a:r>
            <a:r>
              <a:rPr lang="en-US" sz="2400" b="1" i="1" dirty="0" err="1" smtClean="0">
                <a:latin typeface="Times New Roman" panose="02020603050405020304" pitchFamily="18" charset="0"/>
                <a:cs typeface="Times New Roman" panose="02020603050405020304" pitchFamily="18" charset="0"/>
              </a:rPr>
              <a:t>phấn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văn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chương</a:t>
            </a:r>
            <a:endParaRPr lang="en-US" sz="2400" b="1"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12695" y="3394914"/>
            <a:ext cx="6521823"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Lụy</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phần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dư</a:t>
            </a:r>
            <a:r>
              <a:rPr lang="en-US" sz="2400" b="1" i="1" dirty="0" smtClean="0">
                <a:latin typeface="Times New Roman" panose="02020603050405020304" pitchFamily="18" charset="0"/>
                <a:cs typeface="Times New Roman" panose="02020603050405020304" pitchFamily="18" charset="0"/>
              </a:rPr>
              <a:t> </a:t>
            </a:r>
            <a:endParaRPr lang="en-US" sz="2400" b="1"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99248" y="1869144"/>
            <a:ext cx="5952394"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Hoa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uyển</a:t>
            </a:r>
            <a:r>
              <a:rPr lang="en-US" sz="2400" b="1" i="1" dirty="0" smtClean="0">
                <a:latin typeface="Times New Roman" panose="02020603050405020304" pitchFamily="18" charset="0"/>
                <a:cs typeface="Times New Roman" panose="02020603050405020304" pitchFamily="18" charset="0"/>
              </a:rPr>
              <a:t>  </a:t>
            </a:r>
            <a:endParaRPr lang="en-US" sz="2400" b="1"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79930" y="4329951"/>
            <a:ext cx="4235823"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D. </a:t>
            </a:r>
            <a:r>
              <a:rPr lang="en-US" sz="2400" b="1" i="1" dirty="0" err="1" smtClean="0">
                <a:latin typeface="Times New Roman" panose="02020603050405020304" pitchFamily="18" charset="0"/>
                <a:cs typeface="Times New Roman" panose="02020603050405020304" pitchFamily="18" charset="0"/>
              </a:rPr>
              <a:t>Nhất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chỉ</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thư</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960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8"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653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1" y="101599"/>
            <a:ext cx="8880664"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LUYỆN TẬP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99248" y="806824"/>
            <a:ext cx="11161058" cy="1200329"/>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2: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gợi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sắc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cs typeface="Times New Roman" panose="02020603050405020304" pitchFamily="18" charset="0"/>
              </a:rPr>
              <a:t>?</a:t>
            </a: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99248" y="2568384"/>
            <a:ext cx="10012314" cy="461665"/>
          </a:xfrm>
          <a:prstGeom prst="rect">
            <a:avLst/>
          </a:prstGeom>
          <a:noFill/>
        </p:spPr>
        <p:txBody>
          <a:bodyPr wrap="square" rtlCol="0">
            <a:spAutoFit/>
          </a:bodyPr>
          <a:lstStyle/>
          <a:p>
            <a:r>
              <a:rPr lang="en-US" sz="2400" b="1" i="1" dirty="0">
                <a:solidFill>
                  <a:srgbClr val="C00000"/>
                </a:solidFill>
                <a:latin typeface="Times New Roman" panose="02020603050405020304" pitchFamily="18" charset="0"/>
                <a:cs typeface="Times New Roman" panose="02020603050405020304" pitchFamily="18" charset="0"/>
              </a:rPr>
              <a:t>B</a:t>
            </a:r>
            <a:r>
              <a:rPr lang="en-US" sz="2400" b="1" i="1" dirty="0" smtClean="0">
                <a:solidFill>
                  <a:srgbClr val="C00000"/>
                </a:solidFill>
                <a:latin typeface="Times New Roman" panose="02020603050405020304" pitchFamily="18" charset="0"/>
                <a:cs typeface="Times New Roman" panose="02020603050405020304" pitchFamily="18" charset="0"/>
              </a:rPr>
              <a:t>. Chi </a:t>
            </a:r>
            <a:r>
              <a:rPr lang="en-US" sz="2400" b="1" i="1" dirty="0" err="1" smtClean="0">
                <a:solidFill>
                  <a:srgbClr val="C00000"/>
                </a:solidFill>
                <a:latin typeface="Times New Roman" panose="02020603050405020304" pitchFamily="18" charset="0"/>
                <a:cs typeface="Times New Roman" panose="02020603050405020304" pitchFamily="18" charset="0"/>
              </a:rPr>
              <a:t>phấn</a:t>
            </a:r>
            <a:r>
              <a:rPr lang="en-US" sz="2400" b="1" i="1" dirty="0" smtClean="0">
                <a:solidFill>
                  <a:srgbClr val="C00000"/>
                </a:solidFill>
                <a:latin typeface="Times New Roman" panose="02020603050405020304" pitchFamily="18" charset="0"/>
                <a:cs typeface="Times New Roman" panose="02020603050405020304" pitchFamily="18" charset="0"/>
              </a:rPr>
              <a:t>, </a:t>
            </a:r>
            <a:r>
              <a:rPr lang="en-US" sz="2400" b="1" i="1" dirty="0" err="1" smtClean="0">
                <a:solidFill>
                  <a:srgbClr val="C00000"/>
                </a:solidFill>
                <a:latin typeface="Times New Roman" panose="02020603050405020304" pitchFamily="18" charset="0"/>
                <a:cs typeface="Times New Roman" panose="02020603050405020304" pitchFamily="18" charset="0"/>
              </a:rPr>
              <a:t>văn</a:t>
            </a:r>
            <a:r>
              <a:rPr lang="en-US" sz="2400" b="1" i="1" dirty="0" smtClean="0">
                <a:solidFill>
                  <a:srgbClr val="C00000"/>
                </a:solidFill>
                <a:latin typeface="Times New Roman" panose="02020603050405020304" pitchFamily="18" charset="0"/>
                <a:cs typeface="Times New Roman" panose="02020603050405020304" pitchFamily="18" charset="0"/>
              </a:rPr>
              <a:t> </a:t>
            </a:r>
            <a:r>
              <a:rPr lang="en-US" sz="2400" b="1" i="1" dirty="0" err="1" smtClean="0">
                <a:solidFill>
                  <a:srgbClr val="C00000"/>
                </a:solidFill>
                <a:latin typeface="Times New Roman" panose="02020603050405020304" pitchFamily="18" charset="0"/>
                <a:cs typeface="Times New Roman" panose="02020603050405020304" pitchFamily="18" charset="0"/>
              </a:rPr>
              <a:t>chương</a:t>
            </a:r>
            <a:endParaRPr lang="en-US" sz="2400" b="1" i="1"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12695" y="3394914"/>
            <a:ext cx="6521823"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Lụy</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phần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dư</a:t>
            </a:r>
            <a:r>
              <a:rPr lang="en-US" sz="2400" b="1" i="1" dirty="0" smtClean="0">
                <a:latin typeface="Times New Roman" panose="02020603050405020304" pitchFamily="18" charset="0"/>
                <a:cs typeface="Times New Roman" panose="02020603050405020304" pitchFamily="18" charset="0"/>
              </a:rPr>
              <a:t> </a:t>
            </a:r>
            <a:endParaRPr lang="en-US" sz="2400" b="1"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99248" y="1869144"/>
            <a:ext cx="5952394"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Hoa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uyển</a:t>
            </a:r>
            <a:r>
              <a:rPr lang="en-US" sz="2400" b="1" i="1" dirty="0" smtClean="0">
                <a:latin typeface="Times New Roman" panose="02020603050405020304" pitchFamily="18" charset="0"/>
                <a:cs typeface="Times New Roman" panose="02020603050405020304" pitchFamily="18" charset="0"/>
              </a:rPr>
              <a:t>  </a:t>
            </a:r>
            <a:endParaRPr lang="en-US" sz="2400" b="1"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79930" y="4329951"/>
            <a:ext cx="4235823"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D. </a:t>
            </a:r>
            <a:r>
              <a:rPr lang="en-US" sz="2400" b="1" i="1" dirty="0" err="1" smtClean="0">
                <a:latin typeface="Times New Roman" panose="02020603050405020304" pitchFamily="18" charset="0"/>
                <a:cs typeface="Times New Roman" panose="02020603050405020304" pitchFamily="18" charset="0"/>
              </a:rPr>
              <a:t>Nhất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chỉ</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thư</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000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653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1" y="101599"/>
            <a:ext cx="8880664"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LUYỆN TẬP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99248" y="887506"/>
            <a:ext cx="6777318"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3: </a:t>
            </a:r>
            <a:r>
              <a:rPr lang="en-US" sz="2400" b="1" dirty="0" err="1" smtClean="0">
                <a:latin typeface="Times New Roman" panose="02020603050405020304" pitchFamily="18" charset="0"/>
                <a:cs typeface="Times New Roman" panose="02020603050405020304" pitchFamily="18" charset="0"/>
              </a:rPr>
              <a:t>Vì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Nguyễn</a:t>
            </a:r>
            <a:r>
              <a:rPr lang="en-US" sz="2400" b="1" dirty="0" smtClean="0">
                <a:latin typeface="Times New Roman" panose="02020603050405020304" pitchFamily="18" charset="0"/>
                <a:cs typeface="Times New Roman" panose="02020603050405020304" pitchFamily="18" charset="0"/>
              </a:rPr>
              <a:t> Du </a:t>
            </a:r>
            <a:r>
              <a:rPr lang="en-US" sz="2400" b="1" dirty="0" err="1" smtClean="0">
                <a:latin typeface="Times New Roman" panose="02020603050405020304" pitchFamily="18" charset="0"/>
                <a:cs typeface="Times New Roman" panose="02020603050405020304" pitchFamily="18" charset="0"/>
              </a:rPr>
              <a:t>thương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99248" y="1492624"/>
            <a:ext cx="10012314"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A. </a:t>
            </a:r>
            <a:r>
              <a:rPr lang="en-US" sz="2400" b="1" i="1" dirty="0" err="1" smtClean="0">
                <a:latin typeface="Times New Roman" panose="02020603050405020304" pitchFamily="18" charset="0"/>
                <a:cs typeface="Times New Roman" panose="02020603050405020304" pitchFamily="18" charset="0"/>
              </a:rPr>
              <a:t>Vì</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Tiểu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Thanh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nghèo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khổ</a:t>
            </a:r>
            <a:endParaRPr lang="en-US" sz="2400" b="1"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12695" y="2198131"/>
            <a:ext cx="6521823"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B. </a:t>
            </a:r>
            <a:r>
              <a:rPr lang="en-US" sz="2400" b="1" i="1" dirty="0" err="1" smtClean="0">
                <a:latin typeface="Times New Roman" panose="02020603050405020304" pitchFamily="18" charset="0"/>
                <a:cs typeface="Times New Roman" panose="02020603050405020304" pitchFamily="18" charset="0"/>
              </a:rPr>
              <a:t>Vì</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Tiểu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Thanh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bị</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áp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bức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bóc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lột</a:t>
            </a:r>
            <a:endParaRPr lang="en-US" sz="2400" b="1" i="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99248" y="2971798"/>
            <a:ext cx="5952394"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C. </a:t>
            </a:r>
            <a:r>
              <a:rPr lang="en-US" sz="2400" b="1" i="1" dirty="0" err="1" smtClean="0">
                <a:latin typeface="Times New Roman" panose="02020603050405020304" pitchFamily="18" charset="0"/>
                <a:cs typeface="Times New Roman" panose="02020603050405020304" pitchFamily="18" charset="0"/>
              </a:rPr>
              <a:t>Vì</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Tiểu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Thanh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có</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tài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sắc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nhưng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bất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hạnh</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053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653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1" y="101599"/>
            <a:ext cx="8880664"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LUYỆN TẬP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99248" y="887506"/>
            <a:ext cx="6777318"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3: </a:t>
            </a:r>
            <a:r>
              <a:rPr lang="en-US" sz="2400" b="1" dirty="0" err="1" smtClean="0">
                <a:latin typeface="Times New Roman" panose="02020603050405020304" pitchFamily="18" charset="0"/>
                <a:cs typeface="Times New Roman" panose="02020603050405020304" pitchFamily="18" charset="0"/>
              </a:rPr>
              <a:t>Vì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Nguyễn</a:t>
            </a:r>
            <a:r>
              <a:rPr lang="en-US" sz="2400" b="1" dirty="0" smtClean="0">
                <a:latin typeface="Times New Roman" panose="02020603050405020304" pitchFamily="18" charset="0"/>
                <a:cs typeface="Times New Roman" panose="02020603050405020304" pitchFamily="18" charset="0"/>
              </a:rPr>
              <a:t> Du </a:t>
            </a:r>
            <a:r>
              <a:rPr lang="en-US" sz="2400" b="1" dirty="0" err="1" smtClean="0">
                <a:latin typeface="Times New Roman" panose="02020603050405020304" pitchFamily="18" charset="0"/>
                <a:cs typeface="Times New Roman" panose="02020603050405020304" pitchFamily="18" charset="0"/>
              </a:rPr>
              <a:t>thương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Tiểu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99248" y="1492624"/>
            <a:ext cx="10012314"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A. </a:t>
            </a:r>
            <a:r>
              <a:rPr lang="en-US" sz="2400" b="1" i="1" dirty="0" err="1" smtClean="0">
                <a:latin typeface="Times New Roman" panose="02020603050405020304" pitchFamily="18" charset="0"/>
                <a:cs typeface="Times New Roman" panose="02020603050405020304" pitchFamily="18" charset="0"/>
              </a:rPr>
              <a:t>Vì</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Tiểu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Thanh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nghèo</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khổ</a:t>
            </a:r>
            <a:endParaRPr lang="en-US" sz="2400" b="1"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12695" y="2198131"/>
            <a:ext cx="6521823"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B. </a:t>
            </a:r>
            <a:r>
              <a:rPr lang="en-US" sz="2400" b="1" i="1" dirty="0" err="1" smtClean="0">
                <a:latin typeface="Times New Roman" panose="02020603050405020304" pitchFamily="18" charset="0"/>
                <a:cs typeface="Times New Roman" panose="02020603050405020304" pitchFamily="18" charset="0"/>
              </a:rPr>
              <a:t>Vì</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Tiểu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Thanh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bị</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áp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bức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bóc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lột</a:t>
            </a:r>
            <a:endParaRPr lang="en-US" sz="2400" b="1" i="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99248" y="2971798"/>
            <a:ext cx="5952394" cy="461665"/>
          </a:xfrm>
          <a:prstGeom prst="rect">
            <a:avLst/>
          </a:prstGeom>
          <a:noFill/>
        </p:spPr>
        <p:txBody>
          <a:bodyPr wrap="square" rtlCol="0">
            <a:spAutoFit/>
          </a:bodyPr>
          <a:lstStyle/>
          <a:p>
            <a:r>
              <a:rPr lang="en-US" sz="2400" b="1" i="1" dirty="0" smtClean="0">
                <a:solidFill>
                  <a:srgbClr val="C00000"/>
                </a:solidFill>
                <a:latin typeface="Times New Roman" panose="02020603050405020304" pitchFamily="18" charset="0"/>
                <a:cs typeface="Times New Roman" panose="02020603050405020304" pitchFamily="18" charset="0"/>
              </a:rPr>
              <a:t>C. </a:t>
            </a:r>
            <a:r>
              <a:rPr lang="en-US" sz="2400" b="1" i="1" dirty="0" err="1" smtClean="0">
                <a:solidFill>
                  <a:srgbClr val="C00000"/>
                </a:solidFill>
                <a:latin typeface="Times New Roman" panose="02020603050405020304" pitchFamily="18" charset="0"/>
                <a:cs typeface="Times New Roman" panose="02020603050405020304" pitchFamily="18" charset="0"/>
              </a:rPr>
              <a:t>Vì</a:t>
            </a:r>
            <a:r>
              <a:rPr lang="en-US" sz="2400" b="1" i="1" dirty="0" smtClean="0">
                <a:solidFill>
                  <a:srgbClr val="C00000"/>
                </a:solidFill>
                <a:latin typeface="Times New Roman" panose="02020603050405020304" pitchFamily="18" charset="0"/>
                <a:cs typeface="Times New Roman" panose="02020603050405020304" pitchFamily="18" charset="0"/>
              </a:rPr>
              <a:t> </a:t>
            </a:r>
            <a:r>
              <a:rPr lang="en-US" sz="2400" b="1" i="1" dirty="0" err="1" smtClean="0">
                <a:solidFill>
                  <a:srgbClr val="C00000"/>
                </a:solidFill>
                <a:latin typeface="Times New Roman" panose="02020603050405020304" pitchFamily="18" charset="0"/>
                <a:cs typeface="Times New Roman" panose="02020603050405020304" pitchFamily="18" charset="0"/>
              </a:rPr>
              <a:t>Tiểu</a:t>
            </a:r>
            <a:r>
              <a:rPr lang="en-US" sz="2400" b="1" i="1" dirty="0" smtClean="0">
                <a:solidFill>
                  <a:srgbClr val="C00000"/>
                </a:solidFill>
                <a:latin typeface="Times New Roman" panose="02020603050405020304" pitchFamily="18" charset="0"/>
                <a:cs typeface="Times New Roman" panose="02020603050405020304" pitchFamily="18" charset="0"/>
              </a:rPr>
              <a:t> </a:t>
            </a:r>
            <a:r>
              <a:rPr lang="en-US" sz="2400" b="1" i="1" dirty="0" err="1" smtClean="0">
                <a:solidFill>
                  <a:srgbClr val="C00000"/>
                </a:solidFill>
                <a:latin typeface="Times New Roman" panose="02020603050405020304" pitchFamily="18" charset="0"/>
                <a:cs typeface="Times New Roman" panose="02020603050405020304" pitchFamily="18" charset="0"/>
              </a:rPr>
              <a:t>Thanh</a:t>
            </a:r>
            <a:r>
              <a:rPr lang="en-US" sz="2400" b="1" i="1" dirty="0" smtClean="0">
                <a:solidFill>
                  <a:srgbClr val="C00000"/>
                </a:solidFill>
                <a:latin typeface="Times New Roman" panose="02020603050405020304" pitchFamily="18" charset="0"/>
                <a:cs typeface="Times New Roman" panose="02020603050405020304" pitchFamily="18" charset="0"/>
              </a:rPr>
              <a:t> </a:t>
            </a:r>
            <a:r>
              <a:rPr lang="en-US" sz="2400" b="1" i="1" dirty="0" err="1" smtClean="0">
                <a:solidFill>
                  <a:srgbClr val="C00000"/>
                </a:solidFill>
                <a:latin typeface="Times New Roman" panose="02020603050405020304" pitchFamily="18" charset="0"/>
                <a:cs typeface="Times New Roman" panose="02020603050405020304" pitchFamily="18" charset="0"/>
              </a:rPr>
              <a:t>có</a:t>
            </a:r>
            <a:r>
              <a:rPr lang="en-US" sz="2400" b="1" i="1" dirty="0" smtClean="0">
                <a:solidFill>
                  <a:srgbClr val="C00000"/>
                </a:solidFill>
                <a:latin typeface="Times New Roman" panose="02020603050405020304" pitchFamily="18" charset="0"/>
                <a:cs typeface="Times New Roman" panose="02020603050405020304" pitchFamily="18" charset="0"/>
              </a:rPr>
              <a:t> </a:t>
            </a:r>
            <a:r>
              <a:rPr lang="en-US" sz="2400" b="1" i="1" dirty="0" err="1" smtClean="0">
                <a:solidFill>
                  <a:srgbClr val="C00000"/>
                </a:solidFill>
                <a:latin typeface="Times New Roman" panose="02020603050405020304" pitchFamily="18" charset="0"/>
                <a:cs typeface="Times New Roman" panose="02020603050405020304" pitchFamily="18" charset="0"/>
              </a:rPr>
              <a:t>tài</a:t>
            </a:r>
            <a:r>
              <a:rPr lang="en-US" sz="2400" b="1" i="1" dirty="0" smtClean="0">
                <a:solidFill>
                  <a:srgbClr val="C00000"/>
                </a:solidFill>
                <a:latin typeface="Times New Roman" panose="02020603050405020304" pitchFamily="18" charset="0"/>
                <a:cs typeface="Times New Roman" panose="02020603050405020304" pitchFamily="18" charset="0"/>
              </a:rPr>
              <a:t> </a:t>
            </a:r>
            <a:r>
              <a:rPr lang="en-US" sz="2400" b="1" i="1" dirty="0" err="1" smtClean="0">
                <a:solidFill>
                  <a:srgbClr val="C00000"/>
                </a:solidFill>
                <a:latin typeface="Times New Roman" panose="02020603050405020304" pitchFamily="18" charset="0"/>
                <a:cs typeface="Times New Roman" panose="02020603050405020304" pitchFamily="18" charset="0"/>
              </a:rPr>
              <a:t>sắc</a:t>
            </a:r>
            <a:r>
              <a:rPr lang="en-US" sz="2400" b="1" i="1" dirty="0" smtClean="0">
                <a:solidFill>
                  <a:srgbClr val="C00000"/>
                </a:solidFill>
                <a:latin typeface="Times New Roman" panose="02020603050405020304" pitchFamily="18" charset="0"/>
                <a:cs typeface="Times New Roman" panose="02020603050405020304" pitchFamily="18" charset="0"/>
              </a:rPr>
              <a:t> </a:t>
            </a:r>
            <a:r>
              <a:rPr lang="en-US" sz="2400" b="1" i="1" dirty="0" err="1" smtClean="0">
                <a:solidFill>
                  <a:srgbClr val="C00000"/>
                </a:solidFill>
                <a:latin typeface="Times New Roman" panose="02020603050405020304" pitchFamily="18" charset="0"/>
                <a:cs typeface="Times New Roman" panose="02020603050405020304" pitchFamily="18" charset="0"/>
              </a:rPr>
              <a:t>nhưng</a:t>
            </a:r>
            <a:r>
              <a:rPr lang="en-US" sz="2400" b="1" i="1" dirty="0" smtClean="0">
                <a:solidFill>
                  <a:srgbClr val="C00000"/>
                </a:solidFill>
                <a:latin typeface="Times New Roman" panose="02020603050405020304" pitchFamily="18" charset="0"/>
                <a:cs typeface="Times New Roman" panose="02020603050405020304" pitchFamily="18" charset="0"/>
              </a:rPr>
              <a:t> </a:t>
            </a:r>
            <a:r>
              <a:rPr lang="en-US" sz="2400" b="1" i="1" dirty="0" err="1" smtClean="0">
                <a:solidFill>
                  <a:srgbClr val="C00000"/>
                </a:solidFill>
                <a:latin typeface="Times New Roman" panose="02020603050405020304" pitchFamily="18" charset="0"/>
                <a:cs typeface="Times New Roman" panose="02020603050405020304" pitchFamily="18" charset="0"/>
              </a:rPr>
              <a:t>bất</a:t>
            </a:r>
            <a:r>
              <a:rPr lang="en-US" sz="2400" b="1" i="1" dirty="0" smtClean="0">
                <a:solidFill>
                  <a:srgbClr val="C00000"/>
                </a:solidFill>
                <a:latin typeface="Times New Roman" panose="02020603050405020304" pitchFamily="18" charset="0"/>
                <a:cs typeface="Times New Roman" panose="02020603050405020304" pitchFamily="18" charset="0"/>
              </a:rPr>
              <a:t> </a:t>
            </a:r>
            <a:r>
              <a:rPr lang="en-US" sz="2400" b="1" i="1" dirty="0" err="1" smtClean="0">
                <a:solidFill>
                  <a:srgbClr val="C00000"/>
                </a:solidFill>
                <a:latin typeface="Times New Roman" panose="02020603050405020304" pitchFamily="18" charset="0"/>
                <a:cs typeface="Times New Roman" panose="02020603050405020304" pitchFamily="18" charset="0"/>
              </a:rPr>
              <a:t>hạnh</a:t>
            </a: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4959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653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1" y="101599"/>
            <a:ext cx="8880664"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VẬN DỤNG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748113" y="2541491"/>
            <a:ext cx="10636627" cy="138499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b="1" smtClean="0">
                <a:solidFill>
                  <a:srgbClr val="7030A0"/>
                </a:solidFill>
                <a:latin typeface="Times New Roman" panose="02020603050405020304" pitchFamily="18" charset="0"/>
                <a:cs typeface="Times New Roman" panose="02020603050405020304" pitchFamily="18" charset="0"/>
              </a:rPr>
              <a:t>1. TỪ </a:t>
            </a:r>
            <a:r>
              <a:rPr lang="en-US" sz="2800" b="1" dirty="0" smtClean="0">
                <a:solidFill>
                  <a:srgbClr val="7030A0"/>
                </a:solidFill>
                <a:latin typeface="Times New Roman" panose="02020603050405020304" pitchFamily="18" charset="0"/>
                <a:cs typeface="Times New Roman" panose="02020603050405020304" pitchFamily="18" charset="0"/>
              </a:rPr>
              <a:t>CÂU CHUYỆN CUỘC ĐỜI TIỂU THANH VÀ NHỮNG KIẾP TÀI SẮC BẠC MỆNH, ĐA CÙNG, EM SUY NGHĨ GÌ VỀ NHỮNG NGƯỜI PHỤ NỮ TÀI SẮC TRONG XÃ HỘI HIỆN NAY?</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778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ua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653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911" y="101599"/>
            <a:ext cx="8880664" cy="400110"/>
          </a:xfrm>
          <a:prstGeom prst="rect">
            <a:avLst/>
          </a:prstGeom>
          <a:noFill/>
        </p:spPr>
        <p:txBody>
          <a:bodyPr wrap="squar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VẬN DỤNG</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95838" y="497546"/>
            <a:ext cx="10892117" cy="70788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2. Tìm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phẩm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văn</a:t>
            </a:r>
            <a:r>
              <a:rPr lang="en-US" sz="2000" b="1" dirty="0" smtClean="0">
                <a:latin typeface="Times New Roman" panose="02020603050405020304" pitchFamily="18" charset="0"/>
                <a:cs typeface="Times New Roman" panose="02020603050405020304" pitchFamily="18" charset="0"/>
              </a:rPr>
              <a:t> , </a:t>
            </a:r>
            <a:r>
              <a:rPr lang="en-US" sz="2000" b="1" dirty="0" err="1" smtClean="0">
                <a:latin typeface="Times New Roman" panose="02020603050405020304" pitchFamily="18" charset="0"/>
                <a:cs typeface="Times New Roman" panose="02020603050405020304" pitchFamily="18" charset="0"/>
              </a:rPr>
              <a:t>nhà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học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trung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thể</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hiện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tiếng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nói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cảm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thương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người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phụ</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nữ</a:t>
            </a:r>
            <a:r>
              <a:rPr lang="en-US" sz="2000" b="1" dirty="0" smtClean="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581835" y="1922932"/>
            <a:ext cx="7073153"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Truyện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người</a:t>
            </a:r>
            <a:r>
              <a:rPr lang="en-US" sz="2000" b="1" dirty="0" smtClean="0">
                <a:latin typeface="Times New Roman" panose="02020603050405020304" pitchFamily="18" charset="0"/>
                <a:cs typeface="Times New Roman" panose="02020603050405020304" pitchFamily="18" charset="0"/>
              </a:rPr>
              <a:t> con </a:t>
            </a:r>
            <a:r>
              <a:rPr lang="en-US" sz="2000" b="1" dirty="0" err="1" smtClean="0">
                <a:latin typeface="Times New Roman" panose="02020603050405020304" pitchFamily="18" charset="0"/>
                <a:cs typeface="Times New Roman" panose="02020603050405020304" pitchFamily="18" charset="0"/>
              </a:rPr>
              <a:t>gái</a:t>
            </a:r>
            <a:r>
              <a:rPr lang="en-US" sz="2000" b="1" dirty="0" smtClean="0">
                <a:latin typeface="Times New Roman" panose="02020603050405020304" pitchFamily="18" charset="0"/>
                <a:cs typeface="Times New Roman" panose="02020603050405020304" pitchFamily="18" charset="0"/>
              </a:rPr>
              <a:t> Nam </a:t>
            </a:r>
            <a:r>
              <a:rPr lang="en-US" sz="2000" b="1" dirty="0" err="1" smtClean="0">
                <a:latin typeface="Times New Roman" panose="02020603050405020304" pitchFamily="18" charset="0"/>
                <a:cs typeface="Times New Roman" panose="02020603050405020304" pitchFamily="18" charset="0"/>
              </a:rPr>
              <a:t>Xương</a:t>
            </a:r>
            <a:r>
              <a:rPr lang="en-US" sz="2000" b="1" dirty="0" smtClean="0">
                <a:latin typeface="Times New Roman" panose="02020603050405020304" pitchFamily="18" charset="0"/>
                <a:cs typeface="Times New Roman" panose="02020603050405020304" pitchFamily="18" charset="0"/>
              </a:rPr>
              <a:t> – </a:t>
            </a:r>
            <a:r>
              <a:rPr lang="en-US" sz="2000" b="1" dirty="0" err="1" smtClean="0">
                <a:latin typeface="Times New Roman" panose="02020603050405020304" pitchFamily="18" charset="0"/>
                <a:cs typeface="Times New Roman" panose="02020603050405020304" pitchFamily="18" charset="0"/>
              </a:rPr>
              <a:t>Nguyễn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Dữ</a:t>
            </a:r>
            <a:endParaRPr lang="en-US" sz="20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581835" y="2487711"/>
            <a:ext cx="6858000"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Chinh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phụ</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ngâm</a:t>
            </a:r>
            <a:r>
              <a:rPr lang="en-US" sz="2000" b="1" dirty="0" smtClean="0">
                <a:latin typeface="Times New Roman" panose="02020603050405020304" pitchFamily="18" charset="0"/>
                <a:cs typeface="Times New Roman" panose="02020603050405020304" pitchFamily="18" charset="0"/>
              </a:rPr>
              <a:t> – </a:t>
            </a:r>
            <a:r>
              <a:rPr lang="en-US" sz="2000" b="1" dirty="0" err="1" smtClean="0">
                <a:latin typeface="Times New Roman" panose="02020603050405020304" pitchFamily="18" charset="0"/>
                <a:cs typeface="Times New Roman" panose="02020603050405020304" pitchFamily="18" charset="0"/>
              </a:rPr>
              <a:t>Đặng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Trần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Côn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Đoàn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Thị</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Điểm</a:t>
            </a:r>
            <a:r>
              <a:rPr lang="en-US" sz="2000" b="1" dirty="0" smtClean="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608729" y="3133171"/>
            <a:ext cx="4840941"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Hồ</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Xuân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Hương</a:t>
            </a:r>
            <a:endParaRPr lang="en-US" sz="2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82392" y="1196793"/>
            <a:ext cx="10354231"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 So </a:t>
            </a:r>
            <a:r>
              <a:rPr lang="en-US" sz="2000" b="1" dirty="0" err="1" smtClean="0">
                <a:latin typeface="Times New Roman" panose="02020603050405020304" pitchFamily="18" charset="0"/>
                <a:cs typeface="Times New Roman" panose="02020603050405020304" pitchFamily="18" charset="0"/>
              </a:rPr>
              <a:t>sánh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tiếng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nói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nhân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đạo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Nguyễn</a:t>
            </a:r>
            <a:r>
              <a:rPr lang="en-US" sz="2000" b="1" dirty="0" smtClean="0">
                <a:latin typeface="Times New Roman" panose="02020603050405020304" pitchFamily="18" charset="0"/>
                <a:cs typeface="Times New Roman" panose="02020603050405020304" pitchFamily="18" charset="0"/>
              </a:rPr>
              <a:t> Du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Độc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Tiểu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Thanh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kí</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giả</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ấy</a:t>
            </a:r>
            <a:r>
              <a:rPr lang="en-US" sz="2000" b="1" dirty="0" smtClean="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97551" y="1828804"/>
            <a:ext cx="2864224"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Một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số</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phẩm</a:t>
            </a:r>
            <a:r>
              <a:rPr lang="en-US" sz="2000" b="1" dirty="0" smtClean="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331265" y="3832416"/>
            <a:ext cx="927841"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Giống</a:t>
            </a:r>
            <a:endParaRPr lang="en-US" sz="20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2487706" y="3859311"/>
            <a:ext cx="7436225"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Đều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khẳng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định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sắc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đẹp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phẩm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hạnh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người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phụ</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nữ</a:t>
            </a:r>
            <a:endParaRPr lang="en-US" sz="20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2541494" y="4397193"/>
            <a:ext cx="6360459"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Đều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thương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số</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kiếp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mệnh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họ</a:t>
            </a:r>
            <a:endParaRPr lang="en-US" sz="20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250575" y="5177121"/>
            <a:ext cx="1021977"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Khác</a:t>
            </a:r>
            <a:endParaRPr lang="en-US" sz="20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2487705" y="5042651"/>
            <a:ext cx="8296835" cy="707886"/>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Nguyễn</a:t>
            </a:r>
            <a:r>
              <a:rPr lang="en-US" sz="2000" b="1" dirty="0" smtClean="0">
                <a:latin typeface="Times New Roman" panose="02020603050405020304" pitchFamily="18" charset="0"/>
                <a:cs typeface="Times New Roman" panose="02020603050405020304" pitchFamily="18" charset="0"/>
              </a:rPr>
              <a:t> Du </a:t>
            </a:r>
            <a:r>
              <a:rPr lang="en-US" sz="2000" b="1" dirty="0" err="1" smtClean="0">
                <a:latin typeface="Times New Roman" panose="02020603050405020304" pitchFamily="18" charset="0"/>
                <a:cs typeface="Times New Roman" panose="02020603050405020304" pitchFamily="18" charset="0"/>
              </a:rPr>
              <a:t>ngoài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khẳng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định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vẻ</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đẹp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ngoại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hình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tâm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hồn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còn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đặc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biệt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nhấn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mạnh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vẻ</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đẹp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tài</a:t>
            </a:r>
            <a:r>
              <a:rPr lang="en-US" sz="2000" b="1" dirty="0" smtClean="0">
                <a:latin typeface="Times New Roman" panose="02020603050405020304" pitchFamily="18" charset="0"/>
                <a:cs typeface="Times New Roman" panose="02020603050405020304" pitchFamily="18" charset="0"/>
              </a:rPr>
              <a:t> </a:t>
            </a:r>
            <a:r>
              <a:rPr lang="en-US" sz="2000" b="1" smtClean="0">
                <a:latin typeface="Times New Roman" panose="02020603050405020304" pitchFamily="18" charset="0"/>
                <a:cs typeface="Times New Roman" panose="02020603050405020304" pitchFamily="18" charset="0"/>
              </a:rPr>
              <a:t>năng</a:t>
            </a:r>
            <a:endParaRPr lang="en-US" sz="20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2554941" y="5836026"/>
            <a:ext cx="7476565" cy="707886"/>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Nguyễn</a:t>
            </a:r>
            <a:r>
              <a:rPr lang="en-US" sz="2000" b="1" dirty="0" smtClean="0">
                <a:latin typeface="Times New Roman" panose="02020603050405020304" pitchFamily="18" charset="0"/>
                <a:cs typeface="Times New Roman" panose="02020603050405020304" pitchFamily="18" charset="0"/>
              </a:rPr>
              <a:t> Du </a:t>
            </a:r>
            <a:r>
              <a:rPr lang="en-US" sz="2000" b="1" dirty="0" err="1" smtClean="0">
                <a:latin typeface="Times New Roman" panose="02020603050405020304" pitchFamily="18" charset="0"/>
                <a:cs typeface="Times New Roman" panose="02020603050405020304" pitchFamily="18" charset="0"/>
              </a:rPr>
              <a:t>nhận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mình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cùng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hội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cùng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thuyền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người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phụ</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nữ</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ấy</a:t>
            </a:r>
            <a:r>
              <a:rPr lang="en-US"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smtClean="0">
                <a:latin typeface="Times New Roman" panose="02020603050405020304" pitchFamily="18" charset="0"/>
                <a:cs typeface="Times New Roman" panose="02020603050405020304" pitchFamily="18" charset="0"/>
                <a:sym typeface="Wingdings" panose="05000000000000000000" pitchFamily="2" charset="2"/>
              </a:rPr>
              <a:t>Tiếng</a:t>
            </a:r>
            <a:r>
              <a:rPr lang="en-US" sz="20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smtClean="0">
                <a:latin typeface="Times New Roman" panose="02020603050405020304" pitchFamily="18" charset="0"/>
                <a:cs typeface="Times New Roman" panose="02020603050405020304" pitchFamily="18" charset="0"/>
                <a:sym typeface="Wingdings" panose="05000000000000000000" pitchFamily="2" charset="2"/>
              </a:rPr>
              <a:t>nói</a:t>
            </a:r>
            <a:r>
              <a:rPr lang="en-US" sz="20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smtClean="0">
                <a:latin typeface="Times New Roman" panose="02020603050405020304" pitchFamily="18" charset="0"/>
                <a:cs typeface="Times New Roman" panose="02020603050405020304" pitchFamily="18" charset="0"/>
                <a:sym typeface="Wingdings" panose="05000000000000000000" pitchFamily="2" charset="2"/>
              </a:rPr>
              <a:t>nhân</a:t>
            </a:r>
            <a:r>
              <a:rPr lang="en-US" sz="20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smtClean="0">
                <a:latin typeface="Times New Roman" panose="02020603050405020304" pitchFamily="18" charset="0"/>
                <a:cs typeface="Times New Roman" panose="02020603050405020304" pitchFamily="18" charset="0"/>
                <a:sym typeface="Wingdings" panose="05000000000000000000" pitchFamily="2" charset="2"/>
              </a:rPr>
              <a:t>đạo</a:t>
            </a:r>
            <a:r>
              <a:rPr lang="en-US" sz="20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smtClean="0">
                <a:latin typeface="Times New Roman" panose="02020603050405020304" pitchFamily="18" charset="0"/>
                <a:cs typeface="Times New Roman" panose="02020603050405020304" pitchFamily="18" charset="0"/>
                <a:sym typeface="Wingdings" panose="05000000000000000000" pitchFamily="2" charset="2"/>
              </a:rPr>
              <a:t>sâu</a:t>
            </a:r>
            <a:r>
              <a:rPr lang="en-US" sz="20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smtClean="0">
                <a:latin typeface="Times New Roman" panose="02020603050405020304" pitchFamily="18" charset="0"/>
                <a:cs typeface="Times New Roman" panose="02020603050405020304" pitchFamily="18" charset="0"/>
                <a:sym typeface="Wingdings" panose="05000000000000000000" pitchFamily="2" charset="2"/>
              </a:rPr>
              <a:t>sắc</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86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in)">
                                      <p:cBhvr>
                                        <p:cTn id="38" dur="2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20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anim calcmode="lin" valueType="num">
                                      <p:cBhvr>
                                        <p:cTn id="65" dur="1000" fill="hold"/>
                                        <p:tgtEl>
                                          <p:spTgt spid="21"/>
                                        </p:tgtEl>
                                        <p:attrNameLst>
                                          <p:attrName>ppt_x</p:attrName>
                                        </p:attrNameLst>
                                      </p:cBhvr>
                                      <p:tavLst>
                                        <p:tav tm="0">
                                          <p:val>
                                            <p:strVal val="#ppt_x"/>
                                          </p:val>
                                        </p:tav>
                                        <p:tav tm="100000">
                                          <p:val>
                                            <p:strVal val="#ppt_x"/>
                                          </p:val>
                                        </p:tav>
                                      </p:tavLst>
                                    </p:anim>
                                    <p:anim calcmode="lin" valueType="num">
                                      <p:cBhvr>
                                        <p:cTn id="6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2" grpId="0"/>
      <p:bldP spid="14" grpId="0"/>
      <p:bldP spid="15" grpId="0"/>
      <p:bldP spid="16" grpId="0"/>
      <p:bldP spid="17" grpId="0"/>
      <p:bldP spid="18" grpId="0"/>
      <p:bldP spid="19" grpId="0"/>
      <p:bldP spid="20"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44" y="484740"/>
            <a:ext cx="11292290" cy="5530469"/>
          </a:xfrm>
          <a:prstGeom prst="rect">
            <a:avLst/>
          </a:prstGeom>
        </p:spPr>
      </p:pic>
      <p:sp>
        <p:nvSpPr>
          <p:cNvPr id="3" name="TextBox 2"/>
          <p:cNvSpPr txBox="1"/>
          <p:nvPr/>
        </p:nvSpPr>
        <p:spPr>
          <a:xfrm>
            <a:off x="1509311" y="2170323"/>
            <a:ext cx="9727893" cy="1569660"/>
          </a:xfrm>
          <a:prstGeom prst="rect">
            <a:avLst/>
          </a:prstGeom>
          <a:noFill/>
        </p:spPr>
        <p:txBody>
          <a:bodyPr wrap="square" rtlCol="0">
            <a:spAutoFit/>
          </a:bodyPr>
          <a:lstStyle/>
          <a:p>
            <a:pPr algn="ctr">
              <a:lnSpc>
                <a:spcPct val="150000"/>
              </a:lnSpc>
            </a:pPr>
            <a:r>
              <a:rPr lang="en-US" sz="3200" b="1" dirty="0" smtClean="0">
                <a:solidFill>
                  <a:srgbClr val="FF0000"/>
                </a:solidFill>
                <a:latin typeface="Times New Roman" panose="02020603050405020304" pitchFamily="18" charset="0"/>
                <a:cs typeface="Times New Roman" panose="02020603050405020304" pitchFamily="18" charset="0"/>
              </a:rPr>
              <a:t>TRÂN TRỌNG CẢM ƠN CÁC THẦY CÔ GIÁO VÀ CÁC EM HỌC SINH!!!</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01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31" y="0"/>
            <a:ext cx="11430000" cy="6467475"/>
          </a:xfrm>
          <a:prstGeom prst="rect">
            <a:avLst/>
          </a:prstGeom>
        </p:spPr>
      </p:pic>
    </p:spTree>
    <p:extLst>
      <p:ext uri="{BB962C8B-B14F-4D97-AF65-F5344CB8AC3E}">
        <p14:creationId xmlns:p14="http://schemas.microsoft.com/office/powerpoint/2010/main" val="47377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813"/>
            <a:ext cx="12192000" cy="7027813"/>
          </a:xfrm>
          <a:prstGeom prst="rect">
            <a:avLst/>
          </a:prstGeom>
        </p:spPr>
      </p:pic>
      <p:sp>
        <p:nvSpPr>
          <p:cNvPr id="3" name="TextBox 2"/>
          <p:cNvSpPr txBox="1"/>
          <p:nvPr/>
        </p:nvSpPr>
        <p:spPr>
          <a:xfrm>
            <a:off x="2573383" y="5799907"/>
            <a:ext cx="8321040" cy="584775"/>
          </a:xfrm>
          <a:prstGeom prst="rect">
            <a:avLst/>
          </a:prstGeom>
          <a:noFill/>
        </p:spPr>
        <p:txBody>
          <a:bodyPr wrap="square" rtlCol="0">
            <a:spAutoFit/>
          </a:bodyPr>
          <a:lstStyle/>
          <a:p>
            <a:pPr algn="ctr"/>
            <a:r>
              <a:rPr lang="en-US" sz="3200" b="1" dirty="0" smtClean="0">
                <a:solidFill>
                  <a:schemeClr val="bg1"/>
                </a:solidFill>
                <a:latin typeface="Times New Roman" panose="02020603050405020304" pitchFamily="18" charset="0"/>
                <a:cs typeface="Times New Roman" panose="02020603050405020304" pitchFamily="18" charset="0"/>
              </a:rPr>
              <a:t>KINH THÀNH THĂNG LONG XƯA</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90331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662057" y="313509"/>
            <a:ext cx="4572000" cy="1200329"/>
          </a:xfrm>
          <a:prstGeom prst="rect">
            <a:avLst/>
          </a:prstGeom>
          <a:noFill/>
        </p:spPr>
        <p:txBody>
          <a:bodyPr wrap="square" rtlCol="0">
            <a:spAutoFit/>
          </a:bodyPr>
          <a:lstStyle/>
          <a:p>
            <a:pPr algn="ctr"/>
            <a:r>
              <a:rPr lang="en-US" sz="3600" b="1" dirty="0" smtClean="0">
                <a:solidFill>
                  <a:srgbClr val="002060"/>
                </a:solidFill>
                <a:latin typeface="Times New Roman" panose="02020603050405020304" pitchFamily="18" charset="0"/>
                <a:cs typeface="Times New Roman" panose="02020603050405020304" pitchFamily="18" charset="0"/>
              </a:rPr>
              <a:t>KHỞI NGHĨA NÔNG DÂN THẾ KỈ 18</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106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SS\mon hoc\Văn\lop 10\V_10_04_côLy_DoTieuThanhKi\links\Untitled-1.png"/>
          <p:cNvPicPr>
            <a:picLocks noChangeAspect="1" noChangeArrowheads="1"/>
          </p:cNvPicPr>
          <p:nvPr/>
        </p:nvPicPr>
        <p:blipFill>
          <a:blip r:embed="rId3"/>
          <a:srcRect/>
          <a:stretch>
            <a:fillRect/>
          </a:stretch>
        </p:blipFill>
        <p:spPr bwMode="auto">
          <a:xfrm>
            <a:off x="419839" y="703489"/>
            <a:ext cx="6285682" cy="5397256"/>
          </a:xfrm>
          <a:prstGeom prst="rect">
            <a:avLst/>
          </a:prstGeom>
          <a:noFill/>
          <a:effectLst>
            <a:outerShdw blurRad="101600" dist="114300" dir="588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3" name="Picture 5" descr="D:\ISS\mon hoc\Văn\lop 10\V_10_04_côLy_DoTieuThanhKi\links\Untitled-2.png"/>
          <p:cNvPicPr>
            <a:picLocks noChangeAspect="1" noChangeArrowheads="1"/>
          </p:cNvPicPr>
          <p:nvPr/>
        </p:nvPicPr>
        <p:blipFill>
          <a:blip r:embed="rId4" cstate="screen"/>
          <a:srcRect/>
          <a:stretch>
            <a:fillRect/>
          </a:stretch>
        </p:blipFill>
        <p:spPr bwMode="auto">
          <a:xfrm>
            <a:off x="5562670" y="885298"/>
            <a:ext cx="5854397" cy="5576209"/>
          </a:xfrm>
          <a:prstGeom prst="rect">
            <a:avLst/>
          </a:prstGeom>
          <a:noFill/>
          <a:effectLst>
            <a:outerShdw blurRad="101600" dist="114300" dir="588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69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fade">
                                      <p:cBhvr>
                                        <p:cTn id="11" dur="1000"/>
                                        <p:tgtEl>
                                          <p:spTgt spid="2053"/>
                                        </p:tgtEl>
                                      </p:cBhvr>
                                    </p:animEffect>
                                    <p:anim calcmode="lin" valueType="num">
                                      <p:cBhvr>
                                        <p:cTn id="12" dur="1000" fill="hold"/>
                                        <p:tgtEl>
                                          <p:spTgt spid="2053"/>
                                        </p:tgtEl>
                                        <p:attrNameLst>
                                          <p:attrName>ppt_x</p:attrName>
                                        </p:attrNameLst>
                                      </p:cBhvr>
                                      <p:tavLst>
                                        <p:tav tm="0">
                                          <p:val>
                                            <p:strVal val="#ppt_x"/>
                                          </p:val>
                                        </p:tav>
                                        <p:tav tm="100000">
                                          <p:val>
                                            <p:strVal val="#ppt_x"/>
                                          </p:val>
                                        </p:tav>
                                      </p:tavLst>
                                    </p:anim>
                                    <p:anim calcmode="lin" valueType="num">
                                      <p:cBhvr>
                                        <p:cTn id="13"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112"/>
            <a:ext cx="12192000" cy="6581775"/>
          </a:xfrm>
          <a:prstGeom prst="rect">
            <a:avLst/>
          </a:prstGeom>
        </p:spPr>
      </p:pic>
      <p:sp>
        <p:nvSpPr>
          <p:cNvPr id="3" name="TextBox 2"/>
          <p:cNvSpPr txBox="1"/>
          <p:nvPr/>
        </p:nvSpPr>
        <p:spPr>
          <a:xfrm>
            <a:off x="2259875" y="3304904"/>
            <a:ext cx="8425543" cy="212365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400" b="1" smtClean="0">
                <a:latin typeface="Times New Roman" panose="02020603050405020304" pitchFamily="18" charset="0"/>
                <a:cs typeface="Times New Roman" panose="02020603050405020304" pitchFamily="18" charset="0"/>
              </a:rPr>
              <a:t>ĐỘC </a:t>
            </a:r>
            <a:r>
              <a:rPr lang="en-US" sz="4400" b="1" dirty="0" smtClean="0">
                <a:latin typeface="Times New Roman" panose="02020603050405020304" pitchFamily="18" charset="0"/>
                <a:cs typeface="Times New Roman" panose="02020603050405020304" pitchFamily="18" charset="0"/>
              </a:rPr>
              <a:t>TIỂU </a:t>
            </a:r>
            <a:r>
              <a:rPr lang="en-US" sz="4400" b="1" smtClean="0">
                <a:latin typeface="Times New Roman" panose="02020603050405020304" pitchFamily="18" charset="0"/>
                <a:cs typeface="Times New Roman" panose="02020603050405020304" pitchFamily="18" charset="0"/>
              </a:rPr>
              <a:t>THANH </a:t>
            </a:r>
            <a:r>
              <a:rPr lang="en-US" sz="4400" b="1" smtClean="0">
                <a:latin typeface="Times New Roman" panose="02020603050405020304" pitchFamily="18" charset="0"/>
                <a:cs typeface="Times New Roman" panose="02020603050405020304" pitchFamily="18" charset="0"/>
              </a:rPr>
              <a:t>KÍ</a:t>
            </a:r>
          </a:p>
          <a:p>
            <a:pPr algn="ctr"/>
            <a:r>
              <a:rPr lang="en-US" sz="4400" b="1" smtClean="0">
                <a:latin typeface="Times New Roman" panose="02020603050405020304" pitchFamily="18" charset="0"/>
                <a:cs typeface="Times New Roman" panose="02020603050405020304" pitchFamily="18" charset="0"/>
              </a:rPr>
              <a:t>(Đọc truyện về nàng Tiểu Thanh)</a:t>
            </a:r>
            <a:r>
              <a:rPr lang="en-US" sz="4400" b="1" smtClean="0">
                <a:latin typeface="Times New Roman" panose="02020603050405020304" pitchFamily="18" charset="0"/>
                <a:cs typeface="Times New Roman" panose="02020603050405020304" pitchFamily="18" charset="0"/>
              </a:rPr>
              <a:t> </a:t>
            </a:r>
            <a:endParaRPr lang="en-US" sz="4400" b="1" dirty="0" smtClean="0">
              <a:latin typeface="Times New Roman" panose="02020603050405020304" pitchFamily="18" charset="0"/>
              <a:cs typeface="Times New Roman" panose="02020603050405020304" pitchFamily="18" charset="0"/>
            </a:endParaRPr>
          </a:p>
          <a:p>
            <a:pPr algn="ctr"/>
            <a:r>
              <a:rPr lang="en-US" sz="4400" b="1" dirty="0" smtClean="0">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NGUYỄN DU</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2650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39138247525a232546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70933" y="79022"/>
            <a:ext cx="5226756" cy="430887"/>
          </a:xfrm>
          <a:prstGeom prst="rect">
            <a:avLst/>
          </a:prstGeom>
          <a:noFill/>
        </p:spPr>
        <p:txBody>
          <a:bodyPr wrap="square" rtlCol="0">
            <a:spAutoFit/>
          </a:bodyPr>
          <a:lstStyle/>
          <a:p>
            <a:r>
              <a:rPr lang="en-US" sz="2200" b="1" dirty="0" smtClean="0">
                <a:solidFill>
                  <a:srgbClr val="FF0000"/>
                </a:solidFill>
                <a:latin typeface="Times New Roman" panose="02020603050405020304" pitchFamily="18" charset="0"/>
                <a:cs typeface="Times New Roman" panose="02020603050405020304" pitchFamily="18" charset="0"/>
              </a:rPr>
              <a:t>I. TÌM HIỂU CHUNG</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27376" y="899105"/>
            <a:ext cx="3036711" cy="430887"/>
          </a:xfrm>
          <a:prstGeom prst="rect">
            <a:avLst/>
          </a:prstGeom>
          <a:noFill/>
        </p:spPr>
        <p:txBody>
          <a:bodyPr wrap="square" rtlCol="0">
            <a:spAutoFit/>
          </a:bodyPr>
          <a:lstStyle/>
          <a:p>
            <a:r>
              <a:rPr lang="en-US" sz="2200" b="1" dirty="0" smtClean="0">
                <a:latin typeface="Times New Roman" panose="02020603050405020304" pitchFamily="18" charset="0"/>
                <a:cs typeface="Times New Roman" panose="02020603050405020304" pitchFamily="18" charset="0"/>
              </a:rPr>
              <a:t>1</a:t>
            </a:r>
            <a:r>
              <a:rPr lang="en-US" sz="2200" b="1" smtClean="0">
                <a:latin typeface="Times New Roman" panose="02020603050405020304" pitchFamily="18" charset="0"/>
                <a:cs typeface="Times New Roman" panose="02020603050405020304" pitchFamily="18" charset="0"/>
              </a:rPr>
              <a:t>. Tác giả Nguyễn Du</a:t>
            </a:r>
            <a:endParaRPr lang="en-US" sz="22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583285" y="2603045"/>
            <a:ext cx="6479823" cy="769441"/>
          </a:xfrm>
          <a:prstGeom prst="rect">
            <a:avLst/>
          </a:prstGeom>
          <a:noFill/>
        </p:spPr>
        <p:txBody>
          <a:bodyPr wrap="square" rtlCol="0">
            <a:spAutoFit/>
          </a:bodyPr>
          <a:lstStyle/>
          <a:p>
            <a:r>
              <a:rPr lang="vi-VN" b="1">
                <a:latin typeface="+mj-lt"/>
              </a:rPr>
              <a:t>- </a:t>
            </a:r>
            <a:r>
              <a:rPr lang="vi-VN" sz="2200" b="1">
                <a:latin typeface="+mj-lt"/>
              </a:rPr>
              <a:t>Sinh năm 1765, mất năm 1820.</a:t>
            </a:r>
            <a:endParaRPr lang="en-US" sz="2200" b="1">
              <a:latin typeface="+mj-lt"/>
            </a:endParaRPr>
          </a:p>
          <a:p>
            <a:r>
              <a:rPr lang="vi-VN" sz="2200" b="1">
                <a:latin typeface="+mj-lt"/>
              </a:rPr>
              <a:t>- Là đại thi hào của dân tộc Việt Nam</a:t>
            </a:r>
            <a:endParaRPr lang="vi-VN" sz="2200" b="1" dirty="0">
              <a:solidFill>
                <a:prstClr val="black">
                  <a:lumMod val="95000"/>
                  <a:lumOff val="5000"/>
                </a:prstClr>
              </a:solidFill>
              <a:latin typeface="+mj-lt"/>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76" y="1625593"/>
            <a:ext cx="3194760" cy="3648535"/>
          </a:xfrm>
          <a:prstGeom prst="rect">
            <a:avLst/>
          </a:prstGeom>
        </p:spPr>
      </p:pic>
    </p:spTree>
    <p:extLst>
      <p:ext uri="{BB962C8B-B14F-4D97-AF65-F5344CB8AC3E}">
        <p14:creationId xmlns:p14="http://schemas.microsoft.com/office/powerpoint/2010/main" val="348112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1795</TotalTime>
  <Words>2718</Words>
  <Application>Microsoft Office PowerPoint</Application>
  <PresentationFormat>Widescreen</PresentationFormat>
  <Paragraphs>357</Paragraphs>
  <Slides>36</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Tahoma</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Luxury</dc:creator>
  <cp:lastModifiedBy>Le Dinh Phuong</cp:lastModifiedBy>
  <cp:revision>197</cp:revision>
  <dcterms:created xsi:type="dcterms:W3CDTF">2019-11-12T03:13:31Z</dcterms:created>
  <dcterms:modified xsi:type="dcterms:W3CDTF">2023-08-06T02:39:28Z</dcterms:modified>
</cp:coreProperties>
</file>