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  <p:sldMasterId id="2147483660" r:id="rId2"/>
  </p:sldMasterIdLst>
  <p:notesMasterIdLst>
    <p:notesMasterId r:id="rId36"/>
  </p:notesMasterIdLst>
  <p:sldIdLst>
    <p:sldId id="314" r:id="rId3"/>
    <p:sldId id="322" r:id="rId4"/>
    <p:sldId id="317" r:id="rId5"/>
    <p:sldId id="401" r:id="rId6"/>
    <p:sldId id="402" r:id="rId7"/>
    <p:sldId id="340" r:id="rId8"/>
    <p:sldId id="414" r:id="rId9"/>
    <p:sldId id="422" r:id="rId10"/>
    <p:sldId id="423" r:id="rId11"/>
    <p:sldId id="420" r:id="rId12"/>
    <p:sldId id="424" r:id="rId13"/>
    <p:sldId id="453" r:id="rId14"/>
    <p:sldId id="452" r:id="rId15"/>
    <p:sldId id="430" r:id="rId16"/>
    <p:sldId id="454" r:id="rId17"/>
    <p:sldId id="431" r:id="rId18"/>
    <p:sldId id="432" r:id="rId19"/>
    <p:sldId id="433" r:id="rId20"/>
    <p:sldId id="434" r:id="rId21"/>
    <p:sldId id="435" r:id="rId22"/>
    <p:sldId id="437" r:id="rId23"/>
    <p:sldId id="455" r:id="rId24"/>
    <p:sldId id="439" r:id="rId25"/>
    <p:sldId id="441" r:id="rId26"/>
    <p:sldId id="440" r:id="rId27"/>
    <p:sldId id="443" r:id="rId28"/>
    <p:sldId id="442" r:id="rId29"/>
    <p:sldId id="448" r:id="rId30"/>
    <p:sldId id="445" r:id="rId31"/>
    <p:sldId id="447" r:id="rId32"/>
    <p:sldId id="449" r:id="rId33"/>
    <p:sldId id="451" r:id="rId34"/>
    <p:sldId id="306" r:id="rId35"/>
  </p:sldIdLst>
  <p:sldSz cx="9753600" cy="7315200"/>
  <p:notesSz cx="6858000" cy="9144000"/>
  <p:embeddedFontLst>
    <p:embeddedFont>
      <p:font typeface="FreesiaUPC" panose="020B0604020202020204" charset="-34"/>
      <p:regular r:id="rId37"/>
      <p:bold r:id="rId38"/>
      <p:italic r:id="rId39"/>
      <p:boldItalic r:id="rId40"/>
    </p:embeddedFont>
    <p:embeddedFont>
      <p:font typeface="Batang" panose="020B0604020202020204" charset="-127"/>
      <p:regular r:id="rId41"/>
    </p:embeddedFont>
    <p:embeddedFont>
      <p:font typeface="Century Gothic" panose="020B0502020202020204" pitchFamily="34" charset="0"/>
      <p:regular r:id="rId42"/>
      <p:bold r:id="rId43"/>
      <p:italic r:id="rId44"/>
      <p:boldItalic r:id="rId45"/>
    </p:embeddedFont>
    <p:embeddedFont>
      <p:font typeface="等线" panose="020B0604020202020204" charset="-122"/>
      <p:regular r:id="rId46"/>
    </p:embeddedFont>
    <p:embeddedFont>
      <p:font typeface="Baskerville Old Face" panose="02020602080505020303" pitchFamily="18" charset="0"/>
      <p:regular r:id="rId47"/>
    </p:embeddedFont>
    <p:embeddedFont>
      <p:font typeface="Meiryo" panose="020B0604020202020204" charset="-128"/>
      <p:regular r:id="rId48"/>
      <p:bold r:id="rId49"/>
      <p:italic r:id="rId50"/>
      <p:boldItalic r:id="rId51"/>
    </p:embeddedFont>
    <p:embeddedFont>
      <p:font typeface="Gill Sans Nova Light" panose="020B0604020202020204" charset="0"/>
      <p:regular r:id="rId52"/>
      <p:italic r:id="rId53"/>
    </p:embeddedFont>
    <p:embeddedFont>
      <p:font typeface="Fira Sans ExtraBold" panose="020B0604020202020204" charset="0"/>
      <p:bold r:id="rId54"/>
      <p:boldItalic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Gill Sans Nova" panose="020B0604020202020204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font" Target="fonts/font2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61" Type="http://schemas.openxmlformats.org/officeDocument/2006/relationships/font" Target="fonts/font2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B111F-D4D9-4353-8469-890AC8E0DFF4}" type="datetimeFigureOut">
              <a:rPr lang="en-US" smtClean="0"/>
              <a:t>07-Aug-23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867BB-A6AB-4CB5-A7C1-E78897C8D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5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52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597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264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32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68" y="0"/>
            <a:ext cx="6713621" cy="73152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2640227" y="698573"/>
            <a:ext cx="4473146" cy="59641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3487901" y="4586832"/>
            <a:ext cx="27777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69" y="4434629"/>
            <a:ext cx="777662" cy="30440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2758028" y="861133"/>
            <a:ext cx="4237544" cy="565005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71" y="5135412"/>
            <a:ext cx="1335020" cy="17295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22" y="1241869"/>
            <a:ext cx="655041" cy="9018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9437" y="2838298"/>
            <a:ext cx="5354726" cy="1160678"/>
          </a:xfrm>
        </p:spPr>
        <p:txBody>
          <a:bodyPr anchor="b">
            <a:noAutofit/>
          </a:bodyPr>
          <a:lstStyle>
            <a:lvl1pPr algn="ctr">
              <a:defRPr sz="3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7107" y="2418893"/>
            <a:ext cx="2399386" cy="46817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8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10" y="1240214"/>
            <a:ext cx="1249680" cy="46871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4876800" cy="73275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408763" y="2185424"/>
            <a:ext cx="984419" cy="24398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7104" y="1043635"/>
            <a:ext cx="2999232" cy="14142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7104" y="2340864"/>
            <a:ext cx="2999232" cy="459394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1920"/>
            </a:lvl1pPr>
            <a:lvl2pPr marL="182880">
              <a:buClr>
                <a:srgbClr val="73292A"/>
              </a:buClr>
              <a:defRPr sz="1600"/>
            </a:lvl2pPr>
            <a:lvl3pPr marL="548640">
              <a:buClr>
                <a:srgbClr val="73292A"/>
              </a:buClr>
              <a:defRPr sz="1440"/>
            </a:lvl3pPr>
            <a:lvl4pPr marL="914400">
              <a:buClr>
                <a:srgbClr val="73292A"/>
              </a:buClr>
              <a:defRPr sz="1280"/>
            </a:lvl4pPr>
            <a:lvl5pPr marL="1280160">
              <a:buClr>
                <a:srgbClr val="73292A"/>
              </a:buClr>
              <a:defRPr sz="128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88" y="2642008"/>
            <a:ext cx="599440" cy="2939627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0237" y="1521562"/>
            <a:ext cx="3138221" cy="452567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06846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939421" y="-806"/>
            <a:ext cx="7874759" cy="6069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283352" y="-14342"/>
            <a:ext cx="7186898" cy="5608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67" y="5451531"/>
            <a:ext cx="966043" cy="3781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3859" y="-1366920"/>
            <a:ext cx="1584960" cy="4297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23" y="1482547"/>
            <a:ext cx="6956755" cy="1414272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813" y="2828544"/>
            <a:ext cx="6195974" cy="287731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44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28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12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12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9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602329"/>
            <a:ext cx="9753600" cy="2481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0204" y="4104438"/>
            <a:ext cx="1517227" cy="422656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21898" y="1022931"/>
            <a:ext cx="1584960" cy="4297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186121" y="3875482"/>
            <a:ext cx="9392717" cy="19090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5565917" y="5429752"/>
            <a:ext cx="685466" cy="888027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83" y="3469711"/>
            <a:ext cx="965142" cy="6627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22935" y="4242816"/>
            <a:ext cx="7907731" cy="780288"/>
          </a:xfrm>
        </p:spPr>
        <p:txBody>
          <a:bodyPr anchor="b">
            <a:normAutofit/>
          </a:bodyPr>
          <a:lstStyle>
            <a:lvl1pPr algn="ctr"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922935" y="5013350"/>
            <a:ext cx="7907731" cy="487680"/>
          </a:xfrm>
        </p:spPr>
        <p:txBody>
          <a:bodyPr anchor="ctr"/>
          <a:lstStyle>
            <a:lvl1pPr marL="0" indent="0" algn="ctr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5658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406399"/>
            <a:ext cx="8412480" cy="1414272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947333"/>
            <a:ext cx="8412480" cy="4662221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36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406399"/>
            <a:ext cx="8412480" cy="1414272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706880"/>
            <a:ext cx="8778240" cy="48768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2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636214"/>
            <a:ext cx="9753600" cy="4042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8715" y="-1085890"/>
            <a:ext cx="2290187" cy="48317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180442" y="1915886"/>
            <a:ext cx="9392717" cy="34834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5857" y="209418"/>
            <a:ext cx="1121423" cy="3093417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78" y="5251606"/>
            <a:ext cx="966043" cy="37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765" y="2565197"/>
            <a:ext cx="6964070" cy="2136038"/>
          </a:xfrm>
        </p:spPr>
        <p:txBody>
          <a:bodyPr anchor="t">
            <a:normAutofit/>
          </a:bodyPr>
          <a:lstStyle>
            <a:lvl1pPr algn="ctr"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764" y="4228818"/>
            <a:ext cx="6964071" cy="487680"/>
          </a:xfrm>
        </p:spPr>
        <p:txBody>
          <a:bodyPr anchor="ctr"/>
          <a:lstStyle>
            <a:lvl1pPr marL="0" indent="0" algn="ctr">
              <a:buNone/>
              <a:defRPr sz="1920">
                <a:solidFill>
                  <a:schemeClr val="accent3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19734" y="3401673"/>
            <a:ext cx="756378" cy="2065867"/>
          </a:xfrm>
        </p:spPr>
        <p:txBody>
          <a:bodyPr>
            <a:noAutofit/>
          </a:bodyPr>
          <a:lstStyle>
            <a:lvl1pPr marL="0" indent="0">
              <a:buNone/>
              <a:defRPr sz="1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6547" y="2279005"/>
            <a:ext cx="753466" cy="2065867"/>
          </a:xfrm>
        </p:spPr>
        <p:txBody>
          <a:bodyPr>
            <a:noAutofit/>
          </a:bodyPr>
          <a:lstStyle>
            <a:lvl1pPr marL="0" indent="0">
              <a:buNone/>
              <a:defRPr sz="1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42238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442754" y="0"/>
            <a:ext cx="8884418" cy="6660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702064" y="0"/>
            <a:ext cx="8368775" cy="62642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20" y="6120769"/>
            <a:ext cx="966043" cy="37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100694" y="1916853"/>
            <a:ext cx="1645920" cy="21962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4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0938" y="4209627"/>
            <a:ext cx="1755648" cy="379307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2647" y="4593509"/>
            <a:ext cx="1755648" cy="29260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8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062616" y="1916853"/>
            <a:ext cx="1645920" cy="21962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4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10930" y="4188502"/>
            <a:ext cx="1755648" cy="379307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12639" y="4572385"/>
            <a:ext cx="1755648" cy="29260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8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024538" y="1916853"/>
            <a:ext cx="1645920" cy="21962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4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72852" y="4209627"/>
            <a:ext cx="1755648" cy="379307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74561" y="4593509"/>
            <a:ext cx="1755648" cy="29260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8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986459" y="1916853"/>
            <a:ext cx="1645920" cy="21962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4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33065" y="4209627"/>
            <a:ext cx="1755648" cy="379307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34774" y="4593509"/>
            <a:ext cx="1755648" cy="29260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8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0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442754" y="0"/>
            <a:ext cx="8884418" cy="6660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702064" y="0"/>
            <a:ext cx="8368775" cy="62642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20" y="6120769"/>
            <a:ext cx="966043" cy="37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45091" y="1768599"/>
            <a:ext cx="928314" cy="123870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4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139" y="3121152"/>
            <a:ext cx="1858061" cy="19507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80" spc="16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139" y="3355239"/>
            <a:ext cx="1858061" cy="28285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20" spc="16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45091" y="4073058"/>
            <a:ext cx="928314" cy="123870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4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5139" y="5425612"/>
            <a:ext cx="1858061" cy="19507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80" spc="16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5139" y="5659698"/>
            <a:ext cx="1858061" cy="28285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20" spc="16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381403" y="1768599"/>
            <a:ext cx="928314" cy="123870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4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1450" y="3121152"/>
            <a:ext cx="1858061" cy="19507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80" spc="16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11450" y="3355239"/>
            <a:ext cx="1858061" cy="28285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20" spc="16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381403" y="4073058"/>
            <a:ext cx="928314" cy="123870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4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1450" y="5425612"/>
            <a:ext cx="1858061" cy="19507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80" spc="16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911450" y="5659698"/>
            <a:ext cx="1858061" cy="28285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20" spc="16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417715" y="1768599"/>
            <a:ext cx="928314" cy="123870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4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37760" y="3121152"/>
            <a:ext cx="1858061" cy="19507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80" spc="16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7760" y="3355239"/>
            <a:ext cx="1858061" cy="28285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20" spc="16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417715" y="4073058"/>
            <a:ext cx="928314" cy="123870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4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937760" y="5425612"/>
            <a:ext cx="1858061" cy="19507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80" spc="16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7760" y="5659698"/>
            <a:ext cx="1858061" cy="28285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20" spc="16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454026" y="1768599"/>
            <a:ext cx="928314" cy="123870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4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64070" y="3121152"/>
            <a:ext cx="1858061" cy="19507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80" spc="16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64070" y="3355239"/>
            <a:ext cx="1858061" cy="28285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20" spc="16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454026" y="4073058"/>
            <a:ext cx="928314" cy="123870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4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4070" y="5425612"/>
            <a:ext cx="1858061" cy="19507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80" spc="16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4070" y="5659698"/>
            <a:ext cx="1858061" cy="28285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20" spc="16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99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670560" y="209122"/>
            <a:ext cx="8412481" cy="1799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3680" y="517506"/>
            <a:ext cx="1666240" cy="35153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796339" y="340497"/>
            <a:ext cx="8148577" cy="154093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5630" y="857151"/>
            <a:ext cx="799253" cy="2204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516941"/>
            <a:ext cx="8412480" cy="120944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3189427"/>
            <a:ext cx="8412480" cy="3706368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91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3745" y="0"/>
            <a:ext cx="9753599" cy="24631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806256" y="340497"/>
            <a:ext cx="8148577" cy="154093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22" y="1739939"/>
            <a:ext cx="966043" cy="37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06400"/>
            <a:ext cx="9144000" cy="141393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80288" y="2789530"/>
            <a:ext cx="8193024" cy="354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783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3899002" cy="73275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1696263" y="1993823"/>
            <a:ext cx="1034901" cy="1788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858" y="1043635"/>
            <a:ext cx="3979469" cy="14142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858" y="2477415"/>
            <a:ext cx="4052621" cy="47792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latin typeface="+mj-lt"/>
              </a:defRPr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1690" y="2955341"/>
            <a:ext cx="4052621" cy="1658112"/>
          </a:xfrm>
        </p:spPr>
        <p:txBody>
          <a:bodyPr>
            <a:normAutofit/>
          </a:bodyPr>
          <a:lstStyle>
            <a:lvl1pPr marL="182880" indent="-182880">
              <a:buClr>
                <a:srgbClr val="73292A"/>
              </a:buClr>
              <a:buFont typeface="Arial" panose="020B0604020202020204" pitchFamily="34" charset="0"/>
              <a:buChar char="•"/>
              <a:defRPr sz="1280"/>
            </a:lvl1pPr>
            <a:lvl2pPr marL="548640" indent="-182880">
              <a:buClr>
                <a:srgbClr val="73292A"/>
              </a:buClr>
              <a:buFont typeface="Arial" panose="020B0604020202020204" pitchFamily="34" charset="0"/>
              <a:buChar char="•"/>
              <a:defRPr sz="1120"/>
            </a:lvl2pPr>
            <a:lvl3pPr marL="914400" indent="-182880">
              <a:buClr>
                <a:srgbClr val="73292A"/>
              </a:buClr>
              <a:buFont typeface="Arial" panose="020B0604020202020204" pitchFamily="34" charset="0"/>
              <a:buChar char="•"/>
              <a:defRPr sz="960"/>
            </a:lvl3pPr>
            <a:lvl4pPr marL="1280160" indent="-182880">
              <a:buClr>
                <a:srgbClr val="73292A"/>
              </a:buClr>
              <a:buFont typeface="Arial" panose="020B0604020202020204" pitchFamily="34" charset="0"/>
              <a:buChar char="•"/>
              <a:defRPr sz="880"/>
            </a:lvl4pPr>
            <a:lvl5pPr marL="1645920" indent="-182880">
              <a:buClr>
                <a:srgbClr val="73292A"/>
              </a:buClr>
              <a:buFont typeface="Arial" panose="020B0604020202020204" pitchFamily="34" charset="0"/>
              <a:buChar char="•"/>
              <a:defRPr sz="88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31690" y="4652467"/>
            <a:ext cx="4052621" cy="47792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latin typeface="+mj-lt"/>
              </a:defRPr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31690" y="5110887"/>
            <a:ext cx="4052621" cy="1502054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280"/>
            </a:lvl1pPr>
            <a:lvl2pPr>
              <a:buClr>
                <a:srgbClr val="73292A"/>
              </a:buClr>
              <a:defRPr sz="1120"/>
            </a:lvl2pPr>
            <a:lvl3pPr>
              <a:buClr>
                <a:srgbClr val="73292A"/>
              </a:buClr>
              <a:defRPr sz="960"/>
            </a:lvl3pPr>
            <a:lvl4pPr>
              <a:buClr>
                <a:srgbClr val="73292A"/>
              </a:buClr>
              <a:defRPr sz="880"/>
            </a:lvl4pPr>
            <a:lvl5pPr>
              <a:buClr>
                <a:srgbClr val="73292A"/>
              </a:buClr>
              <a:defRPr sz="88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267" y="2411171"/>
            <a:ext cx="996247" cy="2469131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75" y="1521562"/>
            <a:ext cx="3138221" cy="452567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18039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393344" y="340495"/>
            <a:ext cx="8966913" cy="6248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669788" y="1884927"/>
            <a:ext cx="841325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26" y="1739939"/>
            <a:ext cx="966043" cy="37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30" y="389467"/>
            <a:ext cx="8412480" cy="141393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770" y="2305668"/>
            <a:ext cx="2560320" cy="456317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latin typeface="+mj-lt"/>
              </a:defRPr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9770" y="2804391"/>
            <a:ext cx="2560320" cy="3542252"/>
          </a:xfrm>
        </p:spPr>
        <p:txBody>
          <a:bodyPr>
            <a:normAutofit/>
          </a:bodyPr>
          <a:lstStyle>
            <a:lvl1pPr marL="182880" indent="-182880">
              <a:buClr>
                <a:srgbClr val="73292A"/>
              </a:buClr>
              <a:buFont typeface="Arial" panose="020B0604020202020204" pitchFamily="34" charset="0"/>
              <a:buChar char="•"/>
              <a:defRPr sz="1280"/>
            </a:lvl1pPr>
            <a:lvl2pPr marL="548640" indent="-182880">
              <a:buClr>
                <a:srgbClr val="73292A"/>
              </a:buClr>
              <a:buFont typeface="Arial" panose="020B0604020202020204" pitchFamily="34" charset="0"/>
              <a:buChar char="•"/>
              <a:defRPr sz="1120"/>
            </a:lvl2pPr>
            <a:lvl3pPr marL="914400" indent="-182880">
              <a:buClr>
                <a:srgbClr val="73292A"/>
              </a:buClr>
              <a:buFont typeface="Arial" panose="020B0604020202020204" pitchFamily="34" charset="0"/>
              <a:buChar char="•"/>
              <a:defRPr sz="960"/>
            </a:lvl3pPr>
            <a:lvl4pPr marL="1280160" indent="-182880">
              <a:buClr>
                <a:srgbClr val="73292A"/>
              </a:buClr>
              <a:buFont typeface="Arial" panose="020B0604020202020204" pitchFamily="34" charset="0"/>
              <a:buChar char="•"/>
              <a:defRPr sz="880"/>
            </a:lvl4pPr>
            <a:lvl5pPr marL="1645920" indent="-182880">
              <a:buClr>
                <a:srgbClr val="73292A"/>
              </a:buClr>
              <a:buFont typeface="Arial" panose="020B0604020202020204" pitchFamily="34" charset="0"/>
              <a:buChar char="•"/>
              <a:defRPr sz="88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99078" y="2305668"/>
            <a:ext cx="2560320" cy="456317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latin typeface="+mj-lt"/>
              </a:defRPr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99078" y="2804391"/>
            <a:ext cx="2560320" cy="3542252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280"/>
            </a:lvl1pPr>
            <a:lvl2pPr>
              <a:buClr>
                <a:srgbClr val="73292A"/>
              </a:buClr>
              <a:defRPr sz="1120"/>
            </a:lvl2pPr>
            <a:lvl3pPr>
              <a:buClr>
                <a:srgbClr val="73292A"/>
              </a:buClr>
              <a:defRPr sz="960"/>
            </a:lvl3pPr>
            <a:lvl4pPr>
              <a:buClr>
                <a:srgbClr val="73292A"/>
              </a:buClr>
              <a:defRPr sz="880"/>
            </a:lvl4pPr>
            <a:lvl5pPr>
              <a:buClr>
                <a:srgbClr val="73292A"/>
              </a:buClr>
              <a:defRPr sz="88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7648" y="2305668"/>
            <a:ext cx="2560320" cy="456317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latin typeface="+mj-lt"/>
              </a:defRPr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648" y="2804391"/>
            <a:ext cx="2560320" cy="3542252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280"/>
            </a:lvl1pPr>
            <a:lvl2pPr>
              <a:buClr>
                <a:srgbClr val="73292A"/>
              </a:buClr>
              <a:defRPr sz="1120"/>
            </a:lvl2pPr>
            <a:lvl3pPr>
              <a:buClr>
                <a:srgbClr val="73292A"/>
              </a:buClr>
              <a:defRPr sz="960"/>
            </a:lvl3pPr>
            <a:lvl4pPr>
              <a:buClr>
                <a:srgbClr val="73292A"/>
              </a:buClr>
              <a:defRPr sz="880"/>
            </a:lvl4pPr>
            <a:lvl5pPr>
              <a:buClr>
                <a:srgbClr val="73292A"/>
              </a:buClr>
              <a:defRPr sz="88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1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10" y="1240214"/>
            <a:ext cx="1249680" cy="468714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4876800" cy="73275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88" y="2642008"/>
            <a:ext cx="599440" cy="2939627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47" y="1808888"/>
            <a:ext cx="924560" cy="4605867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99" y="407377"/>
            <a:ext cx="924560" cy="46058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819302" y="2307143"/>
            <a:ext cx="3035808" cy="270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905325" y="2415466"/>
            <a:ext cx="2868439" cy="24911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747" y="3082138"/>
            <a:ext cx="2282342" cy="116067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049" y="2145792"/>
            <a:ext cx="2399386" cy="3033370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92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28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12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12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74032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3745" y="0"/>
            <a:ext cx="9753599" cy="24631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806256" y="340497"/>
            <a:ext cx="8148577" cy="154093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22" y="1739939"/>
            <a:ext cx="966043" cy="37814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06400"/>
            <a:ext cx="9144000" cy="141393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560" y="2803692"/>
            <a:ext cx="4145280" cy="37850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7760" y="2803692"/>
            <a:ext cx="4145280" cy="37850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84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3745" y="0"/>
            <a:ext cx="9753599" cy="24631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806256" y="340497"/>
            <a:ext cx="8148577" cy="154093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22" y="1739939"/>
            <a:ext cx="966043" cy="37814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06400"/>
            <a:ext cx="9144000" cy="141393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80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37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31" y="487680"/>
            <a:ext cx="3145790" cy="17068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550" y="1053254"/>
            <a:ext cx="4937760" cy="5198533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831" y="2194560"/>
            <a:ext cx="3145790" cy="4065694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83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31" y="487680"/>
            <a:ext cx="3145790" cy="17068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46550" y="1053254"/>
            <a:ext cx="4937760" cy="5198533"/>
          </a:xfrm>
        </p:spPr>
        <p:txBody>
          <a:bodyPr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831" y="2194560"/>
            <a:ext cx="3145790" cy="4065694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06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06400"/>
            <a:ext cx="91440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947333"/>
            <a:ext cx="91440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880" y="6780107"/>
            <a:ext cx="32918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66406" y="6780107"/>
            <a:ext cx="21945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dt="0"/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Clr>
          <a:srgbClr val="73292A"/>
        </a:buClr>
        <a:buFont typeface="Arial" panose="020B0604020202020204" pitchFamily="34" charset="0"/>
        <a:buChar char="•"/>
        <a:defRPr sz="2240" kern="1200">
          <a:solidFill>
            <a:schemeClr val="accent3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Clr>
          <a:srgbClr val="73292A"/>
        </a:buClr>
        <a:buFont typeface="Arial" panose="020B0604020202020204" pitchFamily="34" charset="0"/>
        <a:buChar char="•"/>
        <a:defRPr sz="1920" kern="1200">
          <a:solidFill>
            <a:schemeClr val="accent3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Clr>
          <a:srgbClr val="73292A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Clr>
          <a:srgbClr val="73292A"/>
        </a:buClr>
        <a:buFont typeface="Arial" panose="020B0604020202020204" pitchFamily="34" charset="0"/>
        <a:buChar char="•"/>
        <a:defRPr sz="144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Clr>
          <a:srgbClr val="73292A"/>
        </a:buClr>
        <a:buFont typeface="Arial" panose="020B0604020202020204" pitchFamily="34" charset="0"/>
        <a:buChar char="•"/>
        <a:defRPr sz="144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BF85A4-21AA-4917-8BB0-03243A398804}"/>
              </a:ext>
            </a:extLst>
          </p:cNvPr>
          <p:cNvSpPr/>
          <p:nvPr/>
        </p:nvSpPr>
        <p:spPr>
          <a:xfrm>
            <a:off x="266700" y="2286000"/>
            <a:ext cx="9220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VẬT VÀ XUNG ĐỘT TRONG BI KỊCH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7206" y="6019800"/>
            <a:ext cx="967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Zalo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 NGỮ VĂN THPT (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Huyền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 – DỰ ÁN CỘNG ĐỒNG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907AAB-008B-44AC-97B5-5BA53296E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054" y="1259234"/>
            <a:ext cx="5106079" cy="4687550"/>
          </a:xfrm>
          <a:prstGeom prst="rect">
            <a:avLst/>
          </a:prstGeom>
        </p:spPr>
      </p:pic>
      <p:pic>
        <p:nvPicPr>
          <p:cNvPr id="22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BAA8789-93C7-407F-B312-D5AC2DEB79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-1159495" y="404699"/>
            <a:ext cx="11445140" cy="6400799"/>
          </a:xfrm>
          <a:prstGeom prst="rect">
            <a:avLst/>
          </a:prstGeom>
        </p:spPr>
      </p:pic>
      <p:sp>
        <p:nvSpPr>
          <p:cNvPr id="23" name="Textfeld 3">
            <a:extLst>
              <a:ext uri="{FF2B5EF4-FFF2-40B4-BE49-F238E27FC236}">
                <a16:creationId xmlns:a16="http://schemas.microsoft.com/office/drawing/2014/main" id="{1F4B7433-649B-4481-BFF6-EF3E40A54494}"/>
              </a:ext>
            </a:extLst>
          </p:cNvPr>
          <p:cNvSpPr txBox="1"/>
          <p:nvPr/>
        </p:nvSpPr>
        <p:spPr>
          <a:xfrm>
            <a:off x="645486" y="140689"/>
            <a:ext cx="8462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1520">
              <a:defRPr/>
            </a:pP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 defTabSz="731520">
              <a:defRPr/>
            </a:pP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de-DE" sz="3200" b="1" dirty="0">
              <a:solidFill>
                <a:srgbClr val="00B0F0"/>
              </a:solidFill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sp>
        <p:nvSpPr>
          <p:cNvPr id="24" name="Rechteck: abgerundete Ecken 4">
            <a:extLst>
              <a:ext uri="{FF2B5EF4-FFF2-40B4-BE49-F238E27FC236}">
                <a16:creationId xmlns:a16="http://schemas.microsoft.com/office/drawing/2014/main" id="{E83C4262-41FB-4AE9-8F07-CC346C6E903A}"/>
              </a:ext>
            </a:extLst>
          </p:cNvPr>
          <p:cNvSpPr/>
          <p:nvPr/>
        </p:nvSpPr>
        <p:spPr>
          <a:xfrm>
            <a:off x="1803531" y="1423588"/>
            <a:ext cx="7183336" cy="105507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31520">
              <a:defRPr/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ý,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de-DE" sz="28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8" name="Ellipse 11">
            <a:extLst>
              <a:ext uri="{FF2B5EF4-FFF2-40B4-BE49-F238E27FC236}">
                <a16:creationId xmlns:a16="http://schemas.microsoft.com/office/drawing/2014/main" id="{AAF31A1B-483F-40C2-9F21-018C4EDBB022}"/>
              </a:ext>
            </a:extLst>
          </p:cNvPr>
          <p:cNvSpPr/>
          <p:nvPr/>
        </p:nvSpPr>
        <p:spPr>
          <a:xfrm>
            <a:off x="967106" y="1689152"/>
            <a:ext cx="594360" cy="594360"/>
          </a:xfrm>
          <a:prstGeom prst="ellipse">
            <a:avLst/>
          </a:prstGeom>
          <a:solidFill>
            <a:srgbClr val="66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endParaRPr lang="de-DE" sz="14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Ellipse 16">
            <a:extLst>
              <a:ext uri="{FF2B5EF4-FFF2-40B4-BE49-F238E27FC236}">
                <a16:creationId xmlns:a16="http://schemas.microsoft.com/office/drawing/2014/main" id="{3C0FD7B6-0CE0-4B1B-B7DC-72A7351F3988}"/>
              </a:ext>
            </a:extLst>
          </p:cNvPr>
          <p:cNvSpPr/>
          <p:nvPr/>
        </p:nvSpPr>
        <p:spPr>
          <a:xfrm>
            <a:off x="934864" y="3012191"/>
            <a:ext cx="594360" cy="594360"/>
          </a:xfrm>
          <a:prstGeom prst="ellipse">
            <a:avLst/>
          </a:prstGeom>
          <a:solidFill>
            <a:srgbClr val="66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endParaRPr lang="de-DE" sz="14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Ellipse 18">
            <a:extLst>
              <a:ext uri="{FF2B5EF4-FFF2-40B4-BE49-F238E27FC236}">
                <a16:creationId xmlns:a16="http://schemas.microsoft.com/office/drawing/2014/main" id="{F67F1047-C8A0-443F-927E-F3C8BA254713}"/>
              </a:ext>
            </a:extLst>
          </p:cNvPr>
          <p:cNvSpPr/>
          <p:nvPr/>
        </p:nvSpPr>
        <p:spPr>
          <a:xfrm>
            <a:off x="915068" y="4317229"/>
            <a:ext cx="623699" cy="594360"/>
          </a:xfrm>
          <a:prstGeom prst="ellipse">
            <a:avLst/>
          </a:prstGeom>
          <a:solidFill>
            <a:srgbClr val="66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endParaRPr lang="de-DE" sz="14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Ellipse 20">
            <a:extLst>
              <a:ext uri="{FF2B5EF4-FFF2-40B4-BE49-F238E27FC236}">
                <a16:creationId xmlns:a16="http://schemas.microsoft.com/office/drawing/2014/main" id="{23BFFAD3-B0CD-4817-BAFC-9C6B69925286}"/>
              </a:ext>
            </a:extLst>
          </p:cNvPr>
          <p:cNvSpPr/>
          <p:nvPr/>
        </p:nvSpPr>
        <p:spPr>
          <a:xfrm>
            <a:off x="918845" y="5624084"/>
            <a:ext cx="594360" cy="594360"/>
          </a:xfrm>
          <a:prstGeom prst="ellipse">
            <a:avLst/>
          </a:prstGeom>
          <a:solidFill>
            <a:srgbClr val="66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endParaRPr lang="de-DE" sz="14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CC217-5931-40CE-9E7A-4D991276B65B}"/>
              </a:ext>
            </a:extLst>
          </p:cNvPr>
          <p:cNvSpPr txBox="1"/>
          <p:nvPr/>
        </p:nvSpPr>
        <p:spPr>
          <a:xfrm>
            <a:off x="1001885" y="1646047"/>
            <a:ext cx="59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59339F-5234-4F8B-8665-55845379E083}"/>
              </a:ext>
            </a:extLst>
          </p:cNvPr>
          <p:cNvSpPr txBox="1"/>
          <p:nvPr/>
        </p:nvSpPr>
        <p:spPr>
          <a:xfrm>
            <a:off x="1003856" y="2994190"/>
            <a:ext cx="59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183367-E55B-4858-873C-AD08D0F3E8D3}"/>
              </a:ext>
            </a:extLst>
          </p:cNvPr>
          <p:cNvSpPr txBox="1"/>
          <p:nvPr/>
        </p:nvSpPr>
        <p:spPr>
          <a:xfrm>
            <a:off x="961712" y="4330766"/>
            <a:ext cx="59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750B71-3A0C-40B1-89AA-781F5B066926}"/>
              </a:ext>
            </a:extLst>
          </p:cNvPr>
          <p:cNvSpPr txBox="1"/>
          <p:nvPr/>
        </p:nvSpPr>
        <p:spPr>
          <a:xfrm>
            <a:off x="1001688" y="5620132"/>
            <a:ext cx="69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6D9805E-B527-4D3B-952F-8038C913BC5D}"/>
              </a:ext>
            </a:extLst>
          </p:cNvPr>
          <p:cNvSpPr/>
          <p:nvPr/>
        </p:nvSpPr>
        <p:spPr>
          <a:xfrm>
            <a:off x="4386562" y="1647987"/>
            <a:ext cx="376516" cy="205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F984BC58-21E0-416E-BF66-4FAA505BE961}"/>
              </a:ext>
            </a:extLst>
          </p:cNvPr>
          <p:cNvSpPr/>
          <p:nvPr/>
        </p:nvSpPr>
        <p:spPr>
          <a:xfrm>
            <a:off x="8153400" y="1689152"/>
            <a:ext cx="372451" cy="184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5CE74FE5-2B31-4DDA-A638-342DE064369D}"/>
              </a:ext>
            </a:extLst>
          </p:cNvPr>
          <p:cNvSpPr/>
          <p:nvPr/>
        </p:nvSpPr>
        <p:spPr>
          <a:xfrm>
            <a:off x="5597485" y="1647987"/>
            <a:ext cx="376516" cy="205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: abgerundete Ecken 4">
            <a:extLst>
              <a:ext uri="{FF2B5EF4-FFF2-40B4-BE49-F238E27FC236}">
                <a16:creationId xmlns:a16="http://schemas.microsoft.com/office/drawing/2014/main" id="{F304B6E1-FAB8-4AF7-9ED3-ADF64A68FC71}"/>
              </a:ext>
            </a:extLst>
          </p:cNvPr>
          <p:cNvSpPr/>
          <p:nvPr/>
        </p:nvSpPr>
        <p:spPr>
          <a:xfrm>
            <a:off x="1803531" y="2814936"/>
            <a:ext cx="7183336" cy="105507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31520">
              <a:defRPr/>
            </a:pP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Tìm ý,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     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de-DE" sz="28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44" name="Rechteck: abgerundete Ecken 4">
            <a:extLst>
              <a:ext uri="{FF2B5EF4-FFF2-40B4-BE49-F238E27FC236}">
                <a16:creationId xmlns:a16="http://schemas.microsoft.com/office/drawing/2014/main" id="{14481FD8-FAE7-4613-939D-C8CD924F5B38}"/>
              </a:ext>
            </a:extLst>
          </p:cNvPr>
          <p:cNvSpPr/>
          <p:nvPr/>
        </p:nvSpPr>
        <p:spPr>
          <a:xfrm>
            <a:off x="1829986" y="4100902"/>
            <a:ext cx="7183336" cy="105507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31520">
              <a:defRPr/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ý,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     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endParaRPr lang="de-DE" sz="28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45" name="Rechteck: abgerundete Ecken 4">
            <a:extLst>
              <a:ext uri="{FF2B5EF4-FFF2-40B4-BE49-F238E27FC236}">
                <a16:creationId xmlns:a16="http://schemas.microsoft.com/office/drawing/2014/main" id="{2D3D4C19-99D3-454D-B86E-2F814AA98834}"/>
              </a:ext>
            </a:extLst>
          </p:cNvPr>
          <p:cNvSpPr/>
          <p:nvPr/>
        </p:nvSpPr>
        <p:spPr>
          <a:xfrm>
            <a:off x="1742459" y="5528427"/>
            <a:ext cx="7183336" cy="105507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31520">
              <a:defRPr/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ý,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      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de-DE" sz="28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EA75C33A-348F-440A-830D-DD17FA6A37B1}"/>
              </a:ext>
            </a:extLst>
          </p:cNvPr>
          <p:cNvSpPr/>
          <p:nvPr/>
        </p:nvSpPr>
        <p:spPr>
          <a:xfrm>
            <a:off x="3998031" y="3074646"/>
            <a:ext cx="450744" cy="205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2EEE53A7-EB58-4218-B296-EE246CF66ADF}"/>
              </a:ext>
            </a:extLst>
          </p:cNvPr>
          <p:cNvSpPr/>
          <p:nvPr/>
        </p:nvSpPr>
        <p:spPr>
          <a:xfrm>
            <a:off x="6937543" y="3074646"/>
            <a:ext cx="450744" cy="205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B5F10F30-F7E1-4720-8A49-786D4531CE8A}"/>
              </a:ext>
            </a:extLst>
          </p:cNvPr>
          <p:cNvSpPr/>
          <p:nvPr/>
        </p:nvSpPr>
        <p:spPr>
          <a:xfrm>
            <a:off x="4346220" y="5787108"/>
            <a:ext cx="416858" cy="215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DFA28741-295C-40AE-A050-50F715982D56}"/>
              </a:ext>
            </a:extLst>
          </p:cNvPr>
          <p:cNvSpPr/>
          <p:nvPr/>
        </p:nvSpPr>
        <p:spPr>
          <a:xfrm flipV="1">
            <a:off x="8098922" y="3074646"/>
            <a:ext cx="450744" cy="215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B854FECD-D99C-4BF5-8412-5472ABCFDD86}"/>
              </a:ext>
            </a:extLst>
          </p:cNvPr>
          <p:cNvSpPr/>
          <p:nvPr/>
        </p:nvSpPr>
        <p:spPr>
          <a:xfrm flipV="1">
            <a:off x="4386562" y="4330766"/>
            <a:ext cx="450744" cy="215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78B83920-C1F4-41F8-AE02-DBC3DF851BD9}"/>
              </a:ext>
            </a:extLst>
          </p:cNvPr>
          <p:cNvSpPr/>
          <p:nvPr/>
        </p:nvSpPr>
        <p:spPr>
          <a:xfrm flipV="1">
            <a:off x="6969412" y="4370937"/>
            <a:ext cx="450744" cy="215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0285EC83-36A6-48E4-9D61-73999A723A59}"/>
              </a:ext>
            </a:extLst>
          </p:cNvPr>
          <p:cNvSpPr/>
          <p:nvPr/>
        </p:nvSpPr>
        <p:spPr>
          <a:xfrm flipV="1">
            <a:off x="4254807" y="4776520"/>
            <a:ext cx="450744" cy="215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718F8B31-FA7F-416A-AF2B-10BE2A959482}"/>
              </a:ext>
            </a:extLst>
          </p:cNvPr>
          <p:cNvSpPr/>
          <p:nvPr/>
        </p:nvSpPr>
        <p:spPr>
          <a:xfrm flipV="1">
            <a:off x="6984380" y="5759001"/>
            <a:ext cx="450744" cy="215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C4348B0A-DC62-426C-938D-6003F88885B5}"/>
              </a:ext>
            </a:extLst>
          </p:cNvPr>
          <p:cNvSpPr/>
          <p:nvPr/>
        </p:nvSpPr>
        <p:spPr>
          <a:xfrm flipV="1">
            <a:off x="8213550" y="5759001"/>
            <a:ext cx="450744" cy="215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TICK | Định nghĩa trong Từ điển tiếng Anh Cambridge">
            <a:extLst>
              <a:ext uri="{FF2B5EF4-FFF2-40B4-BE49-F238E27FC236}">
                <a16:creationId xmlns:a16="http://schemas.microsoft.com/office/drawing/2014/main" id="{1057F985-9E44-430B-9A34-B3CEA8292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66" y="541236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39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35" grpId="0" animBg="1"/>
      <p:bldP spid="36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A3B904DA-F8EE-42DA-AB59-792A4F7D92FA}"/>
              </a:ext>
            </a:extLst>
          </p:cNvPr>
          <p:cNvSpPr/>
          <p:nvPr/>
        </p:nvSpPr>
        <p:spPr>
          <a:xfrm>
            <a:off x="7236311" y="1140311"/>
            <a:ext cx="5034578" cy="5034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endParaRPr lang="zh-CN" altLang="en-US" sz="144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6B990461-026C-7CAD-FEDF-89FE643E1F5D}"/>
              </a:ext>
            </a:extLst>
          </p:cNvPr>
          <p:cNvSpPr txBox="1"/>
          <p:nvPr/>
        </p:nvSpPr>
        <p:spPr>
          <a:xfrm>
            <a:off x="-410926" y="2144354"/>
            <a:ext cx="11311067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40" b="1" dirty="0">
                <a:solidFill>
                  <a:srgbClr val="E36832"/>
                </a:solidFill>
                <a:latin typeface="Fira Sans ExtraBold" panose="020B0903050000020004" pitchFamily="34" charset="0"/>
                <a:cs typeface="#9Slide03 Arima Madurai Bold" panose="00000800000000000000" pitchFamily="2" charset="0"/>
              </a:rPr>
              <a:t>HÌNH THÀNH KIẾN THỨC</a:t>
            </a:r>
            <a:endParaRPr lang="en-US" sz="11040" b="1" dirty="0">
              <a:solidFill>
                <a:srgbClr val="AD0000"/>
              </a:solidFill>
              <a:latin typeface="Fira Sans ExtraBold" panose="020B0903050000020004" pitchFamily="34" charset="0"/>
              <a:cs typeface="#9Slide03 Arima Madurai Bold" panose="00000800000000000000" pitchFamily="2" charset="0"/>
            </a:endParaRPr>
          </a:p>
        </p:txBody>
      </p:sp>
      <p:pic>
        <p:nvPicPr>
          <p:cNvPr id="1028" name="Picture 4" descr="Sổ tay">
            <a:extLst>
              <a:ext uri="{FF2B5EF4-FFF2-40B4-BE49-F238E27FC236}">
                <a16:creationId xmlns:a16="http://schemas.microsoft.com/office/drawing/2014/main" id="{D596971C-A81E-4B88-8F1C-5943A83F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09" y="-433192"/>
            <a:ext cx="2545402" cy="229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ài tập về nhà">
            <a:extLst>
              <a:ext uri="{FF2B5EF4-FFF2-40B4-BE49-F238E27FC236}">
                <a16:creationId xmlns:a16="http://schemas.microsoft.com/office/drawing/2014/main" id="{3ECC96D4-222D-497D-A8E5-7B8ED1F8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9" y="5131284"/>
            <a:ext cx="5002819" cy="215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ài thuyết trình">
            <a:extLst>
              <a:ext uri="{FF2B5EF4-FFF2-40B4-BE49-F238E27FC236}">
                <a16:creationId xmlns:a16="http://schemas.microsoft.com/office/drawing/2014/main" id="{272D7FDB-3FCA-4A73-8075-60103414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" y="-78890"/>
            <a:ext cx="2726499" cy="272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9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ỘT SỐ KĨ THUẬT DẠY HỌC TÍCH CỰC">
            <a:extLst>
              <a:ext uri="{FF2B5EF4-FFF2-40B4-BE49-F238E27FC236}">
                <a16:creationId xmlns:a16="http://schemas.microsoft.com/office/drawing/2014/main" id="{904F8DBB-F3C9-4CC2-9144-6DE1983E8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r="7937"/>
          <a:stretch/>
        </p:blipFill>
        <p:spPr bwMode="auto">
          <a:xfrm>
            <a:off x="0" y="914400"/>
            <a:ext cx="5058509" cy="596657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ình ảnh Bé Giơ Tay Trả Lời Câu Hỏi Mùa Tựu Trường PNG , Clipart Lớp Học,  đứa Trẻ, Trường Mở PNG miễn phí tải tập tin PSDComment và Vector">
            <a:extLst>
              <a:ext uri="{FF2B5EF4-FFF2-40B4-BE49-F238E27FC236}">
                <a16:creationId xmlns:a16="http://schemas.microsoft.com/office/drawing/2014/main" id="{4494DD9D-A289-4E70-9FC4-BB166F37F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4" r="8326" b="-1"/>
          <a:stretch/>
        </p:blipFill>
        <p:spPr bwMode="auto">
          <a:xfrm>
            <a:off x="5436744" y="1363492"/>
            <a:ext cx="4316856" cy="5517478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063F05-8C3B-462F-BBAA-53F3771BDCB8}"/>
              </a:ext>
            </a:extLst>
          </p:cNvPr>
          <p:cNvSpPr txBox="1"/>
          <p:nvPr/>
        </p:nvSpPr>
        <p:spPr>
          <a:xfrm>
            <a:off x="304800" y="27138"/>
            <a:ext cx="9448780" cy="1194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YÊU CẦU KIỂU BÀI: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C1E446-C7CA-43A4-BE6F-D37FD43376CB}"/>
              </a:ext>
            </a:extLst>
          </p:cNvPr>
          <p:cNvSpPr txBox="1"/>
          <p:nvPr/>
        </p:nvSpPr>
        <p:spPr>
          <a:xfrm>
            <a:off x="304800" y="5715000"/>
            <a:ext cx="492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 CỨU SGK, THẢO LUẬN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SGK TR 142</a:t>
            </a:r>
          </a:p>
        </p:txBody>
      </p:sp>
    </p:spTree>
    <p:extLst>
      <p:ext uri="{BB962C8B-B14F-4D97-AF65-F5344CB8AC3E}">
        <p14:creationId xmlns:p14="http://schemas.microsoft.com/office/powerpoint/2010/main" val="315360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C0619-A540-49C8-A050-DA62D06F6173}"/>
              </a:ext>
            </a:extLst>
          </p:cNvPr>
          <p:cNvSpPr txBox="1"/>
          <p:nvPr/>
        </p:nvSpPr>
        <p:spPr>
          <a:xfrm>
            <a:off x="304800" y="152400"/>
            <a:ext cx="9144000" cy="185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YÊU CẦU KIỂU BÀI</a:t>
            </a:r>
            <a:endParaRPr lang="en-US" sz="2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</a:pPr>
            <a:r>
              <a:rPr lang="en-US" sz="29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9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9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9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9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9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9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9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9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9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9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9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9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9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9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E5480-2B90-4760-83A3-3D719C0BA715}"/>
              </a:ext>
            </a:extLst>
          </p:cNvPr>
          <p:cNvSpPr txBox="1"/>
          <p:nvPr/>
        </p:nvSpPr>
        <p:spPr>
          <a:xfrm>
            <a:off x="193110" y="2003356"/>
            <a:ext cx="9560490" cy="491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16F7F4-C61C-4B41-B81A-DD4CD47FA9E8}"/>
              </a:ext>
            </a:extLst>
          </p:cNvPr>
          <p:cNvSpPr txBox="1"/>
          <p:nvPr/>
        </p:nvSpPr>
        <p:spPr>
          <a:xfrm>
            <a:off x="533400" y="152400"/>
            <a:ext cx="4878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 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7640D1-E168-485E-8E86-248D80FDBBF2}"/>
              </a:ext>
            </a:extLst>
          </p:cNvPr>
          <p:cNvSpPr txBox="1"/>
          <p:nvPr/>
        </p:nvSpPr>
        <p:spPr>
          <a:xfrm>
            <a:off x="304800" y="825871"/>
            <a:ext cx="9144000" cy="615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5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4D6232B-C8C0-4319-94AF-670EB7E41903}"/>
              </a:ext>
            </a:extLst>
          </p:cNvPr>
          <p:cNvSpPr txBox="1"/>
          <p:nvPr/>
        </p:nvSpPr>
        <p:spPr>
          <a:xfrm>
            <a:off x="341351" y="617757"/>
            <a:ext cx="5715000" cy="1215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HOẠT ĐỘNG 5 NHÓM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07321E-BEEA-407D-A0ED-FC8F619BBCC7}"/>
              </a:ext>
            </a:extLst>
          </p:cNvPr>
          <p:cNvSpPr txBox="1"/>
          <p:nvPr/>
        </p:nvSpPr>
        <p:spPr>
          <a:xfrm>
            <a:off x="386349" y="1651018"/>
            <a:ext cx="4170626" cy="1429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37" name="Oval 24636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9692" y="210250"/>
            <a:ext cx="1616659" cy="2155546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580" name="Picture 4" descr="Nghị luận về lợi ích của việc học nhóm (2 Mẫu)">
            <a:extLst>
              <a:ext uri="{FF2B5EF4-FFF2-40B4-BE49-F238E27FC236}">
                <a16:creationId xmlns:a16="http://schemas.microsoft.com/office/drawing/2014/main" id="{6DE6E586-3A8F-4EB4-BF41-D7BF31D9F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8" r="23507" b="-3"/>
          <a:stretch/>
        </p:blipFill>
        <p:spPr bwMode="auto">
          <a:xfrm>
            <a:off x="4571365" y="385815"/>
            <a:ext cx="1353312" cy="1804416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39" name="Freeform: Shape 24638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1945" y="-17345"/>
            <a:ext cx="3261655" cy="3674945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41" name="Oval 24640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42" y="2720794"/>
            <a:ext cx="2457907" cy="3277210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584" name="Picture 8" descr="Những lưu ý quan trọng khi dạy học theo nhóm - Trường THPT Nguyễn Du">
            <a:extLst>
              <a:ext uri="{FF2B5EF4-FFF2-40B4-BE49-F238E27FC236}">
                <a16:creationId xmlns:a16="http://schemas.microsoft.com/office/drawing/2014/main" id="{B6EDB604-1C71-4C9D-ACB1-7D2489EA8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3" r="22910" b="1"/>
          <a:stretch/>
        </p:blipFill>
        <p:spPr bwMode="auto">
          <a:xfrm>
            <a:off x="4708816" y="2896359"/>
            <a:ext cx="2194560" cy="292608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Tổng hợp 95+ hình về mô hình hoạt động nhóm - NEC">
            <a:extLst>
              <a:ext uri="{FF2B5EF4-FFF2-40B4-BE49-F238E27FC236}">
                <a16:creationId xmlns:a16="http://schemas.microsoft.com/office/drawing/2014/main" id="{664A55E4-2D09-4ABB-9100-42D236EB4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4682"/>
          <a:stretch/>
        </p:blipFill>
        <p:spPr bwMode="auto">
          <a:xfrm>
            <a:off x="6622899" y="2"/>
            <a:ext cx="3130701" cy="3500340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43" name="Freeform: Shape 24642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22529" y="4911024"/>
            <a:ext cx="3424890" cy="240417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578" name="Picture 2" descr="Làm việc theo nhóm: Có thật sự quan trọng đối với doanh nghiệp?">
            <a:extLst>
              <a:ext uri="{FF2B5EF4-FFF2-40B4-BE49-F238E27FC236}">
                <a16:creationId xmlns:a16="http://schemas.microsoft.com/office/drawing/2014/main" id="{EEB733AD-A3B6-474C-A40B-10DC889B5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" r="16770" b="-4"/>
          <a:stretch/>
        </p:blipFill>
        <p:spPr bwMode="auto">
          <a:xfrm>
            <a:off x="1454891" y="5087505"/>
            <a:ext cx="3160166" cy="222769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45" name="Freeform: Shape 24644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8696" y="4231283"/>
            <a:ext cx="2671966" cy="3083918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6" descr="Tổng hợp 95+ hình về mô hình hoạt động nhóm - NEC">
            <a:extLst>
              <a:ext uri="{FF2B5EF4-FFF2-40B4-BE49-F238E27FC236}">
                <a16:creationId xmlns:a16="http://schemas.microsoft.com/office/drawing/2014/main" id="{E9E51A71-CEF8-4997-B6FE-F38FD45F6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r="5681" b="-3"/>
          <a:stretch/>
        </p:blipFill>
        <p:spPr bwMode="auto">
          <a:xfrm>
            <a:off x="7207532" y="4406982"/>
            <a:ext cx="2543130" cy="2908218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0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2" name="Rectangle 14351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751161" cy="731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4" name="Rectangle 14353">
            <a:extLst>
              <a:ext uri="{FF2B5EF4-FFF2-40B4-BE49-F238E27FC236}">
                <a16:creationId xmlns:a16="http://schemas.microsoft.com/office/drawing/2014/main" id="{02EBFA83-D4DB-4CA0-B229-9E44634D7F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1161" cy="73152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56" name="Picture 14355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1161" cy="7319872"/>
          </a:xfrm>
          <a:prstGeom prst="rect">
            <a:avLst/>
          </a:prstGeom>
        </p:spPr>
      </p:pic>
      <p:sp>
        <p:nvSpPr>
          <p:cNvPr id="14358" name="Rectangle 14357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1161" cy="73152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60" name="Rectangle 14359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833" y="777786"/>
            <a:ext cx="8879482" cy="5759627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338" name="Picture 2" descr="Hình ảnh Thuyết Trình PNG, Vector, PSD, và biểu tượng để tải về miễn phí |  pngtree">
            <a:extLst>
              <a:ext uri="{FF2B5EF4-FFF2-40B4-BE49-F238E27FC236}">
                <a16:creationId xmlns:a16="http://schemas.microsoft.com/office/drawing/2014/main" id="{94B5F8DA-9BB5-4B2E-9ACD-D6D0E05F4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833" y="1797522"/>
            <a:ext cx="3498238" cy="437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651B40-BF75-451D-8667-0889EB80CDE0}"/>
              </a:ext>
            </a:extLst>
          </p:cNvPr>
          <p:cNvSpPr txBox="1"/>
          <p:nvPr/>
        </p:nvSpPr>
        <p:spPr>
          <a:xfrm>
            <a:off x="3565597" y="1676003"/>
            <a:ext cx="5694542" cy="4020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>
              <a:spcAft>
                <a:spcPts val="600"/>
              </a:spcAft>
            </a:pPr>
            <a:endParaRPr lang="en-US" sz="2800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C1A361-FF4F-4746-A958-132F4F9AF7CA}"/>
              </a:ext>
            </a:extLst>
          </p:cNvPr>
          <p:cNvSpPr txBox="1"/>
          <p:nvPr/>
        </p:nvSpPr>
        <p:spPr>
          <a:xfrm>
            <a:off x="685800" y="6119855"/>
            <a:ext cx="2493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DIỆN NHÓM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1DAB4-2CB1-400C-A099-31BD2CBFB541}"/>
              </a:ext>
            </a:extLst>
          </p:cNvPr>
          <p:cNvSpPr txBox="1"/>
          <p:nvPr/>
        </p:nvSpPr>
        <p:spPr>
          <a:xfrm>
            <a:off x="-57372" y="773114"/>
            <a:ext cx="490393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II. 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Phân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tích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liệu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sz="3200" kern="12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1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85" name="Rectangle 15375">
            <a:extLst>
              <a:ext uri="{FF2B5EF4-FFF2-40B4-BE49-F238E27FC236}">
                <a16:creationId xmlns:a16="http://schemas.microsoft.com/office/drawing/2014/main" id="{17BDD930-0E65-490A-9CE5-554C357C44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3356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91" name="Rectangle 15377">
            <a:extLst>
              <a:ext uri="{FF2B5EF4-FFF2-40B4-BE49-F238E27FC236}">
                <a16:creationId xmlns:a16="http://schemas.microsoft.com/office/drawing/2014/main" id="{3A912C67-99A1-4956-8F68-1846C21771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" y="0"/>
            <a:ext cx="9753356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C69C3-459A-4455-8A36-BD78CC24DC44}"/>
              </a:ext>
            </a:extLst>
          </p:cNvPr>
          <p:cNvSpPr txBox="1"/>
          <p:nvPr/>
        </p:nvSpPr>
        <p:spPr>
          <a:xfrm>
            <a:off x="4566528" y="1874167"/>
            <a:ext cx="5034671" cy="3442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2800" b="1" i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8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grpSp>
        <p:nvGrpSpPr>
          <p:cNvPr id="15392" name="Group 15379">
            <a:extLst>
              <a:ext uri="{FF2B5EF4-FFF2-40B4-BE49-F238E27FC236}">
                <a16:creationId xmlns:a16="http://schemas.microsoft.com/office/drawing/2014/main" id="{569E5994-073E-4708-B3E6-43BFED0CEB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13621" y="4763523"/>
            <a:ext cx="3265541" cy="1837812"/>
            <a:chOff x="-305" y="-1"/>
            <a:chExt cx="3832880" cy="2876136"/>
          </a:xfrm>
        </p:grpSpPr>
        <p:sp>
          <p:nvSpPr>
            <p:cNvPr id="15381" name="Freeform: Shape 15380">
              <a:extLst>
                <a:ext uri="{FF2B5EF4-FFF2-40B4-BE49-F238E27FC236}">
                  <a16:creationId xmlns:a16="http://schemas.microsoft.com/office/drawing/2014/main" id="{532F818D-9087-4691-AABA-465619A0C2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2" name="Freeform: Shape 15381">
              <a:extLst>
                <a:ext uri="{FF2B5EF4-FFF2-40B4-BE49-F238E27FC236}">
                  <a16:creationId xmlns:a16="http://schemas.microsoft.com/office/drawing/2014/main" id="{68B7668A-5C96-4FB9-BFA9-38094EB87F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83" name="Freeform: Shape 15382">
              <a:extLst>
                <a:ext uri="{FF2B5EF4-FFF2-40B4-BE49-F238E27FC236}">
                  <a16:creationId xmlns:a16="http://schemas.microsoft.com/office/drawing/2014/main" id="{BF4F95BD-8661-4C45-94E3-CF3159BF4C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84" name="Freeform: Shape 15383">
              <a:extLst>
                <a:ext uri="{FF2B5EF4-FFF2-40B4-BE49-F238E27FC236}">
                  <a16:creationId xmlns:a16="http://schemas.microsoft.com/office/drawing/2014/main" id="{E85BBF8A-E2FB-47F6-A60F-4FB855D505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362" name="Picture 2" descr="Các kỹ năng thuyết trình cơ bản bạn cần phải có là gì?">
            <a:extLst>
              <a:ext uri="{FF2B5EF4-FFF2-40B4-BE49-F238E27FC236}">
                <a16:creationId xmlns:a16="http://schemas.microsoft.com/office/drawing/2014/main" id="{BD75D4CE-D7C4-4B6E-9FEB-73892BCCC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1" y="1325870"/>
            <a:ext cx="3963755" cy="38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86" name="Group 15385">
            <a:extLst>
              <a:ext uri="{FF2B5EF4-FFF2-40B4-BE49-F238E27FC236}">
                <a16:creationId xmlns:a16="http://schemas.microsoft.com/office/drawing/2014/main" id="{DD81D498-EAA8-40F3-8230-AE4DEDA383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124952" y="0"/>
            <a:ext cx="2625797" cy="3026892"/>
            <a:chOff x="-305" y="-4155"/>
            <a:chExt cx="2514948" cy="2174333"/>
          </a:xfrm>
        </p:grpSpPr>
        <p:sp>
          <p:nvSpPr>
            <p:cNvPr id="15387" name="Freeform: Shape 15386">
              <a:extLst>
                <a:ext uri="{FF2B5EF4-FFF2-40B4-BE49-F238E27FC236}">
                  <a16:creationId xmlns:a16="http://schemas.microsoft.com/office/drawing/2014/main" id="{262F2402-5879-41A3-ACEC-6D2811BA30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8" name="Freeform: Shape 15387">
              <a:extLst>
                <a:ext uri="{FF2B5EF4-FFF2-40B4-BE49-F238E27FC236}">
                  <a16:creationId xmlns:a16="http://schemas.microsoft.com/office/drawing/2014/main" id="{BBD41895-A230-4959-97BA-80F516383E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9" name="Freeform: Shape 15388">
              <a:extLst>
                <a:ext uri="{FF2B5EF4-FFF2-40B4-BE49-F238E27FC236}">
                  <a16:creationId xmlns:a16="http://schemas.microsoft.com/office/drawing/2014/main" id="{E670BD54-10A6-4092-9E32-647B2F870D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5390" name="Freeform: Shape 15389">
              <a:extLst>
                <a:ext uri="{FF2B5EF4-FFF2-40B4-BE49-F238E27FC236}">
                  <a16:creationId xmlns:a16="http://schemas.microsoft.com/office/drawing/2014/main" id="{1C2B9A82-4826-4BF4-A16E-0B005FE761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3CA8260-30CA-4014-BF66-FC3C918C78D8}"/>
              </a:ext>
            </a:extLst>
          </p:cNvPr>
          <p:cNvSpPr txBox="1"/>
          <p:nvPr/>
        </p:nvSpPr>
        <p:spPr>
          <a:xfrm>
            <a:off x="667407" y="5282059"/>
            <a:ext cx="2493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DIỆN NHÓM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58E77E-959F-49FA-8AE6-84A9EE5EE9AC}"/>
              </a:ext>
            </a:extLst>
          </p:cNvPr>
          <p:cNvSpPr txBox="1"/>
          <p:nvPr/>
        </p:nvSpPr>
        <p:spPr>
          <a:xfrm>
            <a:off x="-389062" y="127404"/>
            <a:ext cx="490393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II. 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Phân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tích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liệu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sz="3200" kern="12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8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753600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393" name="Arc 1639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506692" y="921579"/>
            <a:ext cx="3187092" cy="239031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95" name="Freeform: Shape 1639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52160"/>
            <a:ext cx="2138290" cy="146304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386" name="Picture 2" descr="Man Presentation Isolated 3d Illustration Stock Photo - Download Image Now  - Abstract, Adult, Brochure - iStock">
            <a:extLst>
              <a:ext uri="{FF2B5EF4-FFF2-40B4-BE49-F238E27FC236}">
                <a16:creationId xmlns:a16="http://schemas.microsoft.com/office/drawing/2014/main" id="{CB3B552B-0F55-4003-A475-3CFEE8E6E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5236" y="2345000"/>
            <a:ext cx="3676551" cy="274327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2764B3-D360-4574-9263-8D4C4AAE89ED}"/>
              </a:ext>
            </a:extLst>
          </p:cNvPr>
          <p:cNvSpPr txBox="1"/>
          <p:nvPr/>
        </p:nvSpPr>
        <p:spPr>
          <a:xfrm>
            <a:off x="3248688" y="533400"/>
            <a:ext cx="6503868" cy="4472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tin?</a:t>
            </a: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Lê.</a:t>
            </a: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9BC9B2-935E-4338-A6EC-27E05021D174}"/>
              </a:ext>
            </a:extLst>
          </p:cNvPr>
          <p:cNvSpPr txBox="1"/>
          <p:nvPr/>
        </p:nvSpPr>
        <p:spPr>
          <a:xfrm>
            <a:off x="4433" y="5286345"/>
            <a:ext cx="2493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DIỆN NHÓM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814AE-329A-4543-B09E-856161E9A39E}"/>
              </a:ext>
            </a:extLst>
          </p:cNvPr>
          <p:cNvSpPr txBox="1"/>
          <p:nvPr/>
        </p:nvSpPr>
        <p:spPr>
          <a:xfrm>
            <a:off x="-533400" y="67580"/>
            <a:ext cx="490393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II. 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Phân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tích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liệu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sz="3200" kern="12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3599" cy="73145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7" name="Rectangle 174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8375" y="1807347"/>
            <a:ext cx="790042" cy="94667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9" name="Rectangle 174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187" y="378622"/>
            <a:ext cx="4947978" cy="6309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Man Presentation Isolated 3d Illustration Stock Photo - Download Image Now  - Abstract, Adult, Brochure - iStock">
            <a:extLst>
              <a:ext uri="{FF2B5EF4-FFF2-40B4-BE49-F238E27FC236}">
                <a16:creationId xmlns:a16="http://schemas.microsoft.com/office/drawing/2014/main" id="{F751BCFE-370C-40E0-846E-7B5C97CA3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7256" y="914915"/>
            <a:ext cx="4502414" cy="335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1" name="Rectangle 1742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22228" y="2074573"/>
            <a:ext cx="3218688" cy="292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6CC00-3E98-488D-B7C1-7AA01267872F}"/>
              </a:ext>
            </a:extLst>
          </p:cNvPr>
          <p:cNvSpPr txBox="1"/>
          <p:nvPr/>
        </p:nvSpPr>
        <p:spPr>
          <a:xfrm>
            <a:off x="3884398" y="1389136"/>
            <a:ext cx="5653374" cy="3746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tin: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423" name="Rectangle 1742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242988" y="6477467"/>
            <a:ext cx="790042" cy="123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421C29-0801-4E67-B832-ACCB3B0B634C}"/>
              </a:ext>
            </a:extLst>
          </p:cNvPr>
          <p:cNvSpPr txBox="1"/>
          <p:nvPr/>
        </p:nvSpPr>
        <p:spPr>
          <a:xfrm>
            <a:off x="215828" y="4463719"/>
            <a:ext cx="3143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DIỆN NHÓM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EB6DD-B08D-4E3E-B647-A45CAAA4ACB9}"/>
              </a:ext>
            </a:extLst>
          </p:cNvPr>
          <p:cNvSpPr txBox="1"/>
          <p:nvPr/>
        </p:nvSpPr>
        <p:spPr>
          <a:xfrm>
            <a:off x="-488018" y="16963"/>
            <a:ext cx="490393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II. 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Phân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tích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liệu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sz="3200" kern="12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7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4FB446-7237-456A-9BE3-9ADD7C117A7C}"/>
              </a:ext>
            </a:extLst>
          </p:cNvPr>
          <p:cNvSpPr txBox="1"/>
          <p:nvPr/>
        </p:nvSpPr>
        <p:spPr>
          <a:xfrm>
            <a:off x="152400" y="1853324"/>
            <a:ext cx="9448800" cy="3608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3: VIẾT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all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BÁO CÁO NGHIÊN CỨU VỀ MỘT VẤN ĐỀ TỰ NHIÊN, XÃ HỘI             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6096000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Zalo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 NGỮ VĂN THPT (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Huyền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 – DỰ ÁN CỘNG ĐỒNG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96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9" name="Rectangle 1843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3600" cy="7315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Man Presentation Isolated 3d Illustration Stock Photo - Download Image Now  - Abstract, Adult, Brochure - iStock">
            <a:extLst>
              <a:ext uri="{FF2B5EF4-FFF2-40B4-BE49-F238E27FC236}">
                <a16:creationId xmlns:a16="http://schemas.microsoft.com/office/drawing/2014/main" id="{329A0D74-EF30-4BEC-9B42-2AFC57E4D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37275"/>
            <a:ext cx="2881878" cy="231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F24DA1-439E-42D0-9577-FE07B3AEB600}"/>
              </a:ext>
            </a:extLst>
          </p:cNvPr>
          <p:cNvSpPr txBox="1"/>
          <p:nvPr/>
        </p:nvSpPr>
        <p:spPr>
          <a:xfrm>
            <a:off x="2858904" y="668817"/>
            <a:ext cx="7225278" cy="34106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2400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90000"/>
              </a:lnSpc>
            </a:pP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thoa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Giao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Thu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  <a:p>
            <a:pPr fontAlgn="base">
              <a:lnSpc>
                <a:spcPct val="150000"/>
              </a:lnSpc>
            </a:pP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1844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827518"/>
            <a:ext cx="9753600" cy="487225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3" name="Rectangle 1844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30880" y="6827518"/>
            <a:ext cx="6522718" cy="487224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2C4462-C0AF-4D14-B45B-BCFA454B086D}"/>
              </a:ext>
            </a:extLst>
          </p:cNvPr>
          <p:cNvSpPr txBox="1"/>
          <p:nvPr/>
        </p:nvSpPr>
        <p:spPr>
          <a:xfrm>
            <a:off x="80374" y="3681664"/>
            <a:ext cx="2493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DIỆN NHÓM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6060A-B4D7-4DFF-90FA-53E4259C402F}"/>
              </a:ext>
            </a:extLst>
          </p:cNvPr>
          <p:cNvSpPr txBox="1"/>
          <p:nvPr/>
        </p:nvSpPr>
        <p:spPr>
          <a:xfrm>
            <a:off x="-609600" y="47315"/>
            <a:ext cx="490393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II. 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Phân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tích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liệu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sz="3200" kern="12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7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894826" y="979483"/>
            <a:ext cx="564902" cy="6254437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5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894303" y="686364"/>
            <a:ext cx="336245" cy="6046847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7" name="Rectangle 19466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10709" y="686364"/>
            <a:ext cx="8746803" cy="575140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A3B904DA-F8EE-42DA-AB59-792A4F7D92FA}"/>
              </a:ext>
            </a:extLst>
          </p:cNvPr>
          <p:cNvSpPr/>
          <p:nvPr/>
        </p:nvSpPr>
        <p:spPr>
          <a:xfrm>
            <a:off x="5720591" y="2530970"/>
            <a:ext cx="3022148" cy="30221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endParaRPr lang="zh-CN" altLang="en-US" sz="144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6B990461-026C-7CAD-FEDF-89FE643E1F5D}"/>
              </a:ext>
            </a:extLst>
          </p:cNvPr>
          <p:cNvSpPr txBox="1"/>
          <p:nvPr/>
        </p:nvSpPr>
        <p:spPr>
          <a:xfrm>
            <a:off x="1010862" y="2980825"/>
            <a:ext cx="6789787" cy="111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>
              <a:spcAft>
                <a:spcPts val="600"/>
              </a:spcAft>
            </a:pPr>
            <a:r>
              <a:rPr lang="en-US" sz="6624" b="1" kern="1200">
                <a:solidFill>
                  <a:srgbClr val="E36832"/>
                </a:solidFill>
                <a:latin typeface="Fira Sans ExtraBold" panose="020B0903050000020004" pitchFamily="34" charset="0"/>
                <a:ea typeface="+mn-ea"/>
                <a:cs typeface="+mn-cs"/>
              </a:rPr>
              <a:t>THỰC HÀNH</a:t>
            </a:r>
            <a:endParaRPr lang="en-US" sz="11040" b="1">
              <a:solidFill>
                <a:srgbClr val="AD0000"/>
              </a:solidFill>
              <a:latin typeface="Fira Sans ExtraBold" panose="020B0903050000020004" pitchFamily="34" charset="0"/>
              <a:cs typeface="#9Slide03 Arima Madurai Bold" panose="00000800000000000000" pitchFamily="2" charset="0"/>
            </a:endParaRPr>
          </a:p>
        </p:txBody>
      </p:sp>
      <p:pic>
        <p:nvPicPr>
          <p:cNvPr id="1028" name="Picture 4" descr="Sổ tay">
            <a:extLst>
              <a:ext uri="{FF2B5EF4-FFF2-40B4-BE49-F238E27FC236}">
                <a16:creationId xmlns:a16="http://schemas.microsoft.com/office/drawing/2014/main" id="{D596971C-A81E-4B88-8F1C-5943A83F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91" y="1572019"/>
            <a:ext cx="1527949" cy="137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ài tập về nhà">
            <a:extLst>
              <a:ext uri="{FF2B5EF4-FFF2-40B4-BE49-F238E27FC236}">
                <a16:creationId xmlns:a16="http://schemas.microsoft.com/office/drawing/2014/main" id="{3ECC96D4-222D-497D-A8E5-7B8ED1F8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17" y="4104304"/>
            <a:ext cx="2651375" cy="144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Trẻ Em Thảo Luận Về Việc Học Bài Tập Về Nhà Cùng Nhau Hình minh họa Sẵn có  - Tải xuống Hình ảnh Ngay bây giờ - iStock">
            <a:extLst>
              <a:ext uri="{FF2B5EF4-FFF2-40B4-BE49-F238E27FC236}">
                <a16:creationId xmlns:a16="http://schemas.microsoft.com/office/drawing/2014/main" id="{B37D1F3D-52CC-4842-A473-E57FC48E5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274" y="1846466"/>
            <a:ext cx="1698142" cy="9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15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13CE49-EE94-429F-ADE7-713180384CCD}"/>
              </a:ext>
            </a:extLst>
          </p:cNvPr>
          <p:cNvSpPr txBox="1"/>
          <p:nvPr/>
        </p:nvSpPr>
        <p:spPr>
          <a:xfrm>
            <a:off x="4343400" y="2319114"/>
            <a:ext cx="5257799" cy="2911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 1, 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4,5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7" name="Picture 6" descr="Tổng hợp 95+ hình về mô hình hoạt động nhóm - NEC">
            <a:extLst>
              <a:ext uri="{FF2B5EF4-FFF2-40B4-BE49-F238E27FC236}">
                <a16:creationId xmlns:a16="http://schemas.microsoft.com/office/drawing/2014/main" id="{D857C53D-3246-4897-961B-9773A86F9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" r="3969" b="-1"/>
          <a:stretch/>
        </p:blipFill>
        <p:spPr bwMode="auto">
          <a:xfrm>
            <a:off x="152401" y="838200"/>
            <a:ext cx="4190999" cy="418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992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6DB3B62-602C-467B-A18A-2D3F53BC8673}"/>
              </a:ext>
            </a:extLst>
          </p:cNvPr>
          <p:cNvSpPr txBox="1"/>
          <p:nvPr/>
        </p:nvSpPr>
        <p:spPr>
          <a:xfrm>
            <a:off x="2895600" y="0"/>
            <a:ext cx="6629400" cy="706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ct val="135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  <a:r>
              <a:rPr lang="en-US" sz="20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35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35000"/>
              </a:lnSpc>
              <a:spcAft>
                <a:spcPts val="600"/>
              </a:spcAft>
            </a:pPr>
            <a:r>
              <a:rPr lang="en-US" sz="20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Thu </a:t>
            </a:r>
            <a:r>
              <a:rPr lang="en-US" sz="20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  <a:endParaRPr lang="en-US" sz="2000" i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35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35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35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video clip,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35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;…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;…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khoa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510" name="Picture 6" descr="Trường hợp nào phải đề nghị cấp GCN đủ điều kiện kinh doanh dược?">
            <a:extLst>
              <a:ext uri="{FF2B5EF4-FFF2-40B4-BE49-F238E27FC236}">
                <a16:creationId xmlns:a16="http://schemas.microsoft.com/office/drawing/2014/main" id="{313C5683-2B8D-49F4-87B3-8912125AE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" y="981650"/>
            <a:ext cx="2493723" cy="566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71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hia sẻ 119+ hình ảnh người suy nghĩ mới nhất - Tin Học Vui">
            <a:extLst>
              <a:ext uri="{FF2B5EF4-FFF2-40B4-BE49-F238E27FC236}">
                <a16:creationId xmlns:a16="http://schemas.microsoft.com/office/drawing/2014/main" id="{C81636FB-2FFB-40BB-BA77-4E581F822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2" y="0"/>
            <a:ext cx="2754682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15A899-BC1D-42E7-9DF6-D1310BA2BFBB}"/>
              </a:ext>
            </a:extLst>
          </p:cNvPr>
          <p:cNvSpPr txBox="1"/>
          <p:nvPr/>
        </p:nvSpPr>
        <p:spPr>
          <a:xfrm>
            <a:off x="2819400" y="152400"/>
            <a:ext cx="6705600" cy="6760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ct val="13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2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hững từ nào viết đúng chính tả?">
            <a:extLst>
              <a:ext uri="{FF2B5EF4-FFF2-40B4-BE49-F238E27FC236}">
                <a16:creationId xmlns:a16="http://schemas.microsoft.com/office/drawing/2014/main" id="{4199AF01-89E2-4178-ABCA-A9ED41D74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22450"/>
            <a:ext cx="28829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FC5A95-64D0-4E51-8111-1358100943E2}"/>
              </a:ext>
            </a:extLst>
          </p:cNvPr>
          <p:cNvSpPr txBox="1"/>
          <p:nvPr/>
        </p:nvSpPr>
        <p:spPr>
          <a:xfrm>
            <a:off x="2362200" y="228600"/>
            <a:ext cx="7391400" cy="6157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endParaRPr lang="en-US" sz="20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0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logic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endParaRPr lang="en-US" sz="20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thủ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trúc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9797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i tiết 52+ về hình cô giáo - Du học Akina">
            <a:extLst>
              <a:ext uri="{FF2B5EF4-FFF2-40B4-BE49-F238E27FC236}">
                <a16:creationId xmlns:a16="http://schemas.microsoft.com/office/drawing/2014/main" id="{DD093A0E-FF34-4AEB-8F9C-D47EAA3F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39873"/>
            <a:ext cx="10591800" cy="731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F7E8BF-FFF4-4358-8435-2D520410A439}"/>
              </a:ext>
            </a:extLst>
          </p:cNvPr>
          <p:cNvSpPr txBox="1"/>
          <p:nvPr/>
        </p:nvSpPr>
        <p:spPr>
          <a:xfrm>
            <a:off x="457200" y="1143000"/>
            <a:ext cx="6705600" cy="3940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6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9392C8-B40B-425C-B1C3-3E2B1557548D}"/>
              </a:ext>
            </a:extLst>
          </p:cNvPr>
          <p:cNvSpPr txBox="1"/>
          <p:nvPr/>
        </p:nvSpPr>
        <p:spPr>
          <a:xfrm>
            <a:off x="1447800" y="-45112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CHUYỂN GIAO NHIỆM VỤ</a:t>
            </a:r>
          </a:p>
        </p:txBody>
      </p:sp>
    </p:spTree>
    <p:extLst>
      <p:ext uri="{BB962C8B-B14F-4D97-AF65-F5344CB8AC3E}">
        <p14:creationId xmlns:p14="http://schemas.microsoft.com/office/powerpoint/2010/main" val="40763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àm việc theo nhóm: Có thật sự quan trọng đối với doanh nghiệp?">
            <a:extLst>
              <a:ext uri="{FF2B5EF4-FFF2-40B4-BE49-F238E27FC236}">
                <a16:creationId xmlns:a16="http://schemas.microsoft.com/office/drawing/2014/main" id="{EEB733AD-A3B6-474C-A40B-10DC889B5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118"/>
          <a:stretch/>
        </p:blipFill>
        <p:spPr bwMode="auto">
          <a:xfrm>
            <a:off x="903292" y="1142525"/>
            <a:ext cx="3779655" cy="18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625" name="Straight Connector 24624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72971" y="1185248"/>
            <a:ext cx="8832" cy="4954776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0" name="Picture 4" descr="Nghị luận về lợi ích của việc học nhóm (2 Mẫu)">
            <a:extLst>
              <a:ext uri="{FF2B5EF4-FFF2-40B4-BE49-F238E27FC236}">
                <a16:creationId xmlns:a16="http://schemas.microsoft.com/office/drawing/2014/main" id="{6DE6E586-3A8F-4EB4-BF41-D7BF31D9F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" r="1" b="2819"/>
          <a:stretch/>
        </p:blipFill>
        <p:spPr bwMode="auto">
          <a:xfrm>
            <a:off x="5070652" y="1140442"/>
            <a:ext cx="3786352" cy="180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627" name="Straight Connector 24626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22421" y="3657597"/>
            <a:ext cx="3351123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29" name="Straight Connector 24628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8267" y="3657597"/>
            <a:ext cx="3351123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4" name="Picture 8" descr="Những lưu ý quan trọng khi dạy học theo nhóm - Trường THPT Nguyễn Du">
            <a:extLst>
              <a:ext uri="{FF2B5EF4-FFF2-40B4-BE49-F238E27FC236}">
                <a16:creationId xmlns:a16="http://schemas.microsoft.com/office/drawing/2014/main" id="{B6EDB604-1C71-4C9D-ACB1-7D2489EA8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396" y="3916070"/>
            <a:ext cx="3625447" cy="271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Tổng hợp 95+ hình về mô hình hoạt động nhóm - NEC">
            <a:extLst>
              <a:ext uri="{FF2B5EF4-FFF2-40B4-BE49-F238E27FC236}">
                <a16:creationId xmlns:a16="http://schemas.microsoft.com/office/drawing/2014/main" id="{664A55E4-2D09-4ABB-9100-42D236EB4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8031" y="3916070"/>
            <a:ext cx="2711594" cy="272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D6232B-C8C0-4319-94AF-670EB7E41903}"/>
              </a:ext>
            </a:extLst>
          </p:cNvPr>
          <p:cNvSpPr txBox="1"/>
          <p:nvPr/>
        </p:nvSpPr>
        <p:spPr>
          <a:xfrm>
            <a:off x="1009623" y="221879"/>
            <a:ext cx="8265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 NHÓM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7863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5" name="Rectangle 27654">
            <a:extLst>
              <a:ext uri="{FF2B5EF4-FFF2-40B4-BE49-F238E27FC236}">
                <a16:creationId xmlns:a16="http://schemas.microsoft.com/office/drawing/2014/main" id="{861AF017-741B-4CC0-B7C2-C9B94E5B8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3600" cy="7315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657" name="Group 27656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753600" cy="7315200"/>
            <a:chOff x="0" y="0"/>
            <a:chExt cx="12192000" cy="6858000"/>
          </a:xfrm>
        </p:grpSpPr>
        <p:sp>
          <p:nvSpPr>
            <p:cNvPr id="27658" name="Rectangle 27657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59" name="Rectangle 27658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661" name="Rectangle 27660">
            <a:extLst>
              <a:ext uri="{FF2B5EF4-FFF2-40B4-BE49-F238E27FC236}">
                <a16:creationId xmlns:a16="http://schemas.microsoft.com/office/drawing/2014/main" id="{5FC9E5C3-B8DC-4532-8C1F-4D5331C64C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091180" y="-12"/>
            <a:ext cx="6662420" cy="73151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7650" name="Picture 2" descr="Soạn bài Trình bày, giới thiệu một tập thơ, tập truyện ngắn hoặc một tiểu  thuyết">
            <a:extLst>
              <a:ext uri="{FF2B5EF4-FFF2-40B4-BE49-F238E27FC236}">
                <a16:creationId xmlns:a16="http://schemas.microsoft.com/office/drawing/2014/main" id="{4934B393-F875-481B-98F8-0931B8839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5" r="6093"/>
          <a:stretch/>
        </p:blipFill>
        <p:spPr bwMode="auto">
          <a:xfrm>
            <a:off x="533400" y="76200"/>
            <a:ext cx="5105400" cy="3238003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ướng dẫn tự nhận xét, đánh giá bản thân - cập nhật mới 2021">
            <a:extLst>
              <a:ext uri="{FF2B5EF4-FFF2-40B4-BE49-F238E27FC236}">
                <a16:creationId xmlns:a16="http://schemas.microsoft.com/office/drawing/2014/main" id="{E9DE2DC9-19E7-4067-9B11-02A806224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" b="1"/>
          <a:stretch/>
        </p:blipFill>
        <p:spPr bwMode="auto">
          <a:xfrm>
            <a:off x="1828800" y="3657600"/>
            <a:ext cx="4876800" cy="3352800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096471-981C-49AB-8025-F105B6FAC349}"/>
              </a:ext>
            </a:extLst>
          </p:cNvPr>
          <p:cNvSpPr txBox="1"/>
          <p:nvPr/>
        </p:nvSpPr>
        <p:spPr>
          <a:xfrm>
            <a:off x="5981700" y="9144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DIỆN CÁC NHÓM TRÌNH BÀY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9A834C-3DAC-489D-B7B3-89301D09F830}"/>
              </a:ext>
            </a:extLst>
          </p:cNvPr>
          <p:cNvSpPr txBox="1"/>
          <p:nvPr/>
        </p:nvSpPr>
        <p:spPr>
          <a:xfrm>
            <a:off x="6858000" y="4154031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NHÓM KHÁC NHẬN XÉT DỰA VÀO BẢNG KIỂM</a:t>
            </a:r>
          </a:p>
        </p:txBody>
      </p:sp>
    </p:spTree>
    <p:extLst>
      <p:ext uri="{BB962C8B-B14F-4D97-AF65-F5344CB8AC3E}">
        <p14:creationId xmlns:p14="http://schemas.microsoft.com/office/powerpoint/2010/main" val="2797049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57C1E19-EE79-4691-A67B-0F599CA122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801180"/>
              </p:ext>
            </p:extLst>
          </p:nvPr>
        </p:nvGraphicFramePr>
        <p:xfrm>
          <a:off x="55323" y="990600"/>
          <a:ext cx="9677400" cy="6296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70143">
                  <a:extLst>
                    <a:ext uri="{9D8B030D-6E8A-4147-A177-3AD203B41FA5}">
                      <a16:colId xmlns:a16="http://schemas.microsoft.com/office/drawing/2014/main" val="3383853776"/>
                    </a:ext>
                  </a:extLst>
                </a:gridCol>
                <a:gridCol w="907257">
                  <a:extLst>
                    <a:ext uri="{9D8B030D-6E8A-4147-A177-3AD203B41FA5}">
                      <a16:colId xmlns:a16="http://schemas.microsoft.com/office/drawing/2014/main" val="389125056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 err="1">
                          <a:effectLst/>
                        </a:rPr>
                        <a:t>Đạt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2858307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770932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Bố cục đủ 3 phần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542548"/>
                  </a:ext>
                </a:extLst>
              </a:tr>
              <a:tr h="6351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3224775"/>
                  </a:ext>
                </a:extLst>
              </a:tr>
              <a:tr h="963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287684"/>
                  </a:ext>
                </a:extLst>
              </a:tr>
              <a:tr h="1105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10372"/>
                  </a:ext>
                </a:extLst>
              </a:tr>
              <a:tr h="4155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Các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được trình bày rõ ràng,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5069569"/>
                  </a:ext>
                </a:extLst>
              </a:tr>
              <a:tr h="629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Sử dụng kết hợp phương tiện ngôn ngữ và phương tiện phi ngôn ngữ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1421415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Tuân thủ quy tắc chính tả, ngữ pháp.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1883722"/>
                  </a:ext>
                </a:extLst>
              </a:tr>
              <a:tr h="4275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Hình thức trình bày khoa học, trang trí phù hợp với nội dung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6949330"/>
                  </a:ext>
                </a:extLst>
              </a:tr>
              <a:tr h="726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50803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80EEF25-4EBF-412F-92D4-B334B2E1D14B}"/>
              </a:ext>
            </a:extLst>
          </p:cNvPr>
          <p:cNvSpPr txBox="1"/>
          <p:nvPr/>
        </p:nvSpPr>
        <p:spPr>
          <a:xfrm>
            <a:off x="1219200" y="22964"/>
            <a:ext cx="7924800" cy="848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8101330" algn="l"/>
              </a:tabLst>
            </a:pPr>
            <a:r>
              <a:rPr lang="en-US" sz="20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KIỂM 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8101330" algn="l"/>
              </a:tabLst>
            </a:pPr>
            <a:r>
              <a:rPr lang="en-US" sz="20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0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0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0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0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0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0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0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0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7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4" y="2971800"/>
            <a:ext cx="3124201" cy="1160678"/>
          </a:xfrm>
        </p:spPr>
        <p:txBody>
          <a:bodyPr>
            <a:normAutofit/>
          </a:bodyPr>
          <a:lstStyle/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2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0" y="457200"/>
            <a:ext cx="4114800" cy="5791200"/>
          </a:xfrm>
        </p:spPr>
        <p:txBody>
          <a:bodyPr>
            <a:noAutofit/>
          </a:bodyPr>
          <a:lstStyle/>
          <a:p>
            <a:pPr lvl="0" algn="ctr">
              <a:lnSpc>
                <a:spcPct val="135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KIẾN THỨC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2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A3B904DA-F8EE-42DA-AB59-792A4F7D92FA}"/>
              </a:ext>
            </a:extLst>
          </p:cNvPr>
          <p:cNvSpPr/>
          <p:nvPr/>
        </p:nvSpPr>
        <p:spPr>
          <a:xfrm>
            <a:off x="7236311" y="1140311"/>
            <a:ext cx="5034578" cy="5034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endParaRPr lang="zh-CN" altLang="en-US" sz="144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6B990461-026C-7CAD-FEDF-89FE643E1F5D}"/>
              </a:ext>
            </a:extLst>
          </p:cNvPr>
          <p:cNvSpPr txBox="1"/>
          <p:nvPr/>
        </p:nvSpPr>
        <p:spPr>
          <a:xfrm>
            <a:off x="-609600" y="1889722"/>
            <a:ext cx="11311067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40" b="1" dirty="0">
                <a:solidFill>
                  <a:srgbClr val="E36832"/>
                </a:solidFill>
                <a:latin typeface="Fira Sans ExtraBold" panose="020B0903050000020004" pitchFamily="34" charset="0"/>
                <a:cs typeface="#9Slide03 Arima Madurai Bold" panose="00000800000000000000" pitchFamily="2" charset="0"/>
              </a:rPr>
              <a:t>VẬN DỤNG</a:t>
            </a:r>
            <a:endParaRPr lang="en-US" sz="11040" b="1" dirty="0">
              <a:solidFill>
                <a:srgbClr val="AD0000"/>
              </a:solidFill>
              <a:latin typeface="Fira Sans ExtraBold" panose="020B0903050000020004" pitchFamily="34" charset="0"/>
              <a:cs typeface="#9Slide03 Arima Madurai Bold" panose="00000800000000000000" pitchFamily="2" charset="0"/>
            </a:endParaRPr>
          </a:p>
        </p:txBody>
      </p:sp>
      <p:pic>
        <p:nvPicPr>
          <p:cNvPr id="1028" name="Picture 4" descr="Sổ tay">
            <a:extLst>
              <a:ext uri="{FF2B5EF4-FFF2-40B4-BE49-F238E27FC236}">
                <a16:creationId xmlns:a16="http://schemas.microsoft.com/office/drawing/2014/main" id="{D596971C-A81E-4B88-8F1C-5943A83F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11" y="-152400"/>
            <a:ext cx="2545402" cy="229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ài tập về nhà">
            <a:extLst>
              <a:ext uri="{FF2B5EF4-FFF2-40B4-BE49-F238E27FC236}">
                <a16:creationId xmlns:a16="http://schemas.microsoft.com/office/drawing/2014/main" id="{3ECC96D4-222D-497D-A8E5-7B8ED1F8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34178"/>
            <a:ext cx="6172199" cy="28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Trẻ Em Thảo Luận Về Việc Học Bài Tập Về Nhà Cùng Nhau Hình minh họa Sẵn có  - Tải xuống Hình ảnh Ngay bây giờ - iStock">
            <a:extLst>
              <a:ext uri="{FF2B5EF4-FFF2-40B4-BE49-F238E27FC236}">
                <a16:creationId xmlns:a16="http://schemas.microsoft.com/office/drawing/2014/main" id="{B37D1F3D-52CC-4842-A473-E57FC48E5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828925" cy="188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6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3600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3079F-4FB3-4F37-B902-8504C4C66EF8}"/>
              </a:ext>
            </a:extLst>
          </p:cNvPr>
          <p:cNvSpPr txBox="1"/>
          <p:nvPr/>
        </p:nvSpPr>
        <p:spPr>
          <a:xfrm>
            <a:off x="90220" y="556717"/>
            <a:ext cx="3218688" cy="682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i="1" kern="1200" dirty="0" err="1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Bài</a:t>
            </a:r>
            <a:r>
              <a:rPr lang="en-US" sz="3200" b="1" i="1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b="1" i="1" kern="1200" dirty="0" err="1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tập</a:t>
            </a:r>
            <a:r>
              <a:rPr lang="en-US" sz="3200" b="1" i="1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b="1" i="1" kern="1200" dirty="0" err="1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vận</a:t>
            </a:r>
            <a:r>
              <a:rPr lang="en-US" sz="3200" b="1" i="1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b="1" i="1" kern="1200" dirty="0" err="1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dụng</a:t>
            </a:r>
            <a:r>
              <a:rPr lang="en-US" sz="3200" b="1" i="1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n-US" sz="3200" kern="1200" dirty="0">
              <a:solidFill>
                <a:srgbClr val="FF000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645663" y="1309421"/>
            <a:ext cx="1658112" cy="14630"/>
          </a:xfrm>
          <a:custGeom>
            <a:avLst/>
            <a:gdLst>
              <a:gd name="connsiteX0" fmla="*/ 0 w 1658112"/>
              <a:gd name="connsiteY0" fmla="*/ 0 h 14630"/>
              <a:gd name="connsiteX1" fmla="*/ 585866 w 1658112"/>
              <a:gd name="connsiteY1" fmla="*/ 0 h 14630"/>
              <a:gd name="connsiteX2" fmla="*/ 1155151 w 1658112"/>
              <a:gd name="connsiteY2" fmla="*/ 0 h 14630"/>
              <a:gd name="connsiteX3" fmla="*/ 1658112 w 1658112"/>
              <a:gd name="connsiteY3" fmla="*/ 0 h 14630"/>
              <a:gd name="connsiteX4" fmla="*/ 1658112 w 1658112"/>
              <a:gd name="connsiteY4" fmla="*/ 14630 h 14630"/>
              <a:gd name="connsiteX5" fmla="*/ 1138570 w 1658112"/>
              <a:gd name="connsiteY5" fmla="*/ 14630 h 14630"/>
              <a:gd name="connsiteX6" fmla="*/ 585866 w 1658112"/>
              <a:gd name="connsiteY6" fmla="*/ 14630 h 14630"/>
              <a:gd name="connsiteX7" fmla="*/ 0 w 1658112"/>
              <a:gd name="connsiteY7" fmla="*/ 14630 h 14630"/>
              <a:gd name="connsiteX8" fmla="*/ 0 w 1658112"/>
              <a:gd name="connsiteY8" fmla="*/ 0 h 14630"/>
              <a:gd name="connsiteX0" fmla="*/ 0 w 1658112"/>
              <a:gd name="connsiteY0" fmla="*/ 0 h 14630"/>
              <a:gd name="connsiteX1" fmla="*/ 536123 w 1658112"/>
              <a:gd name="connsiteY1" fmla="*/ 0 h 14630"/>
              <a:gd name="connsiteX2" fmla="*/ 1039084 w 1658112"/>
              <a:gd name="connsiteY2" fmla="*/ 0 h 14630"/>
              <a:gd name="connsiteX3" fmla="*/ 1658112 w 1658112"/>
              <a:gd name="connsiteY3" fmla="*/ 0 h 14630"/>
              <a:gd name="connsiteX4" fmla="*/ 1658112 w 1658112"/>
              <a:gd name="connsiteY4" fmla="*/ 14630 h 14630"/>
              <a:gd name="connsiteX5" fmla="*/ 1138570 w 1658112"/>
              <a:gd name="connsiteY5" fmla="*/ 14630 h 14630"/>
              <a:gd name="connsiteX6" fmla="*/ 552704 w 1658112"/>
              <a:gd name="connsiteY6" fmla="*/ 14630 h 14630"/>
              <a:gd name="connsiteX7" fmla="*/ 0 w 1658112"/>
              <a:gd name="connsiteY7" fmla="*/ 14630 h 14630"/>
              <a:gd name="connsiteX8" fmla="*/ 0 w 1658112"/>
              <a:gd name="connsiteY8" fmla="*/ 0 h 1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112" h="14630" fill="none" extrusionOk="0">
                <a:moveTo>
                  <a:pt x="0" y="0"/>
                </a:moveTo>
                <a:cubicBezTo>
                  <a:pt x="260174" y="-14666"/>
                  <a:pt x="307324" y="-1267"/>
                  <a:pt x="585866" y="0"/>
                </a:cubicBezTo>
                <a:cubicBezTo>
                  <a:pt x="873697" y="11484"/>
                  <a:pt x="1023369" y="34733"/>
                  <a:pt x="1155151" y="0"/>
                </a:cubicBezTo>
                <a:cubicBezTo>
                  <a:pt x="1306122" y="6999"/>
                  <a:pt x="1482327" y="2396"/>
                  <a:pt x="1658112" y="0"/>
                </a:cubicBezTo>
                <a:cubicBezTo>
                  <a:pt x="1658392" y="6022"/>
                  <a:pt x="1658864" y="9237"/>
                  <a:pt x="1658112" y="14630"/>
                </a:cubicBezTo>
                <a:cubicBezTo>
                  <a:pt x="1379111" y="9405"/>
                  <a:pt x="1251684" y="-11426"/>
                  <a:pt x="1138570" y="14630"/>
                </a:cubicBezTo>
                <a:cubicBezTo>
                  <a:pt x="977176" y="28481"/>
                  <a:pt x="844172" y="12018"/>
                  <a:pt x="585866" y="14630"/>
                </a:cubicBezTo>
                <a:cubicBezTo>
                  <a:pt x="318060" y="-8656"/>
                  <a:pt x="117626" y="7909"/>
                  <a:pt x="0" y="14630"/>
                </a:cubicBezTo>
                <a:cubicBezTo>
                  <a:pt x="-780" y="11583"/>
                  <a:pt x="61" y="4019"/>
                  <a:pt x="0" y="0"/>
                </a:cubicBezTo>
                <a:close/>
              </a:path>
              <a:path w="1658112" h="14630" stroke="0" extrusionOk="0">
                <a:moveTo>
                  <a:pt x="0" y="0"/>
                </a:moveTo>
                <a:cubicBezTo>
                  <a:pt x="235508" y="19014"/>
                  <a:pt x="431129" y="5811"/>
                  <a:pt x="536123" y="0"/>
                </a:cubicBezTo>
                <a:cubicBezTo>
                  <a:pt x="625305" y="26418"/>
                  <a:pt x="819790" y="-17574"/>
                  <a:pt x="1039084" y="0"/>
                </a:cubicBezTo>
                <a:cubicBezTo>
                  <a:pt x="1259730" y="54078"/>
                  <a:pt x="1401474" y="18282"/>
                  <a:pt x="1658112" y="0"/>
                </a:cubicBezTo>
                <a:cubicBezTo>
                  <a:pt x="1657847" y="5877"/>
                  <a:pt x="1657794" y="10245"/>
                  <a:pt x="1658112" y="14630"/>
                </a:cubicBezTo>
                <a:cubicBezTo>
                  <a:pt x="1441750" y="40400"/>
                  <a:pt x="1270231" y="17287"/>
                  <a:pt x="1138570" y="14630"/>
                </a:cubicBezTo>
                <a:cubicBezTo>
                  <a:pt x="999671" y="29596"/>
                  <a:pt x="688315" y="30055"/>
                  <a:pt x="552704" y="14630"/>
                </a:cubicBezTo>
                <a:cubicBezTo>
                  <a:pt x="431743" y="-4140"/>
                  <a:pt x="139592" y="-5762"/>
                  <a:pt x="0" y="14630"/>
                </a:cubicBezTo>
                <a:cubicBezTo>
                  <a:pt x="735" y="11943"/>
                  <a:pt x="-1346" y="7233"/>
                  <a:pt x="0" y="0"/>
                </a:cubicBezTo>
                <a:close/>
              </a:path>
              <a:path w="1658112" h="14630" fill="none" stroke="0" extrusionOk="0">
                <a:moveTo>
                  <a:pt x="0" y="0"/>
                </a:moveTo>
                <a:cubicBezTo>
                  <a:pt x="264369" y="-15716"/>
                  <a:pt x="300481" y="-5120"/>
                  <a:pt x="585866" y="0"/>
                </a:cubicBezTo>
                <a:cubicBezTo>
                  <a:pt x="896102" y="11207"/>
                  <a:pt x="1018643" y="20535"/>
                  <a:pt x="1155151" y="0"/>
                </a:cubicBezTo>
                <a:cubicBezTo>
                  <a:pt x="1268980" y="-1548"/>
                  <a:pt x="1458526" y="-326"/>
                  <a:pt x="1658112" y="0"/>
                </a:cubicBezTo>
                <a:cubicBezTo>
                  <a:pt x="1657947" y="6051"/>
                  <a:pt x="1659392" y="10356"/>
                  <a:pt x="1658112" y="14630"/>
                </a:cubicBezTo>
                <a:cubicBezTo>
                  <a:pt x="1424861" y="6565"/>
                  <a:pt x="1275981" y="-22464"/>
                  <a:pt x="1138570" y="14630"/>
                </a:cubicBezTo>
                <a:cubicBezTo>
                  <a:pt x="994060" y="28266"/>
                  <a:pt x="835718" y="49538"/>
                  <a:pt x="585866" y="14630"/>
                </a:cubicBezTo>
                <a:cubicBezTo>
                  <a:pt x="315940" y="-19191"/>
                  <a:pt x="118223" y="23547"/>
                  <a:pt x="0" y="14630"/>
                </a:cubicBezTo>
                <a:cubicBezTo>
                  <a:pt x="-119" y="11713"/>
                  <a:pt x="101" y="380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658112"/>
                      <a:gd name="connsiteY0" fmla="*/ 0 h 14630"/>
                      <a:gd name="connsiteX1" fmla="*/ 585866 w 1658112"/>
                      <a:gd name="connsiteY1" fmla="*/ 0 h 14630"/>
                      <a:gd name="connsiteX2" fmla="*/ 1155151 w 1658112"/>
                      <a:gd name="connsiteY2" fmla="*/ 0 h 14630"/>
                      <a:gd name="connsiteX3" fmla="*/ 1658112 w 1658112"/>
                      <a:gd name="connsiteY3" fmla="*/ 0 h 14630"/>
                      <a:gd name="connsiteX4" fmla="*/ 1658112 w 1658112"/>
                      <a:gd name="connsiteY4" fmla="*/ 14630 h 14630"/>
                      <a:gd name="connsiteX5" fmla="*/ 1138570 w 1658112"/>
                      <a:gd name="connsiteY5" fmla="*/ 14630 h 14630"/>
                      <a:gd name="connsiteX6" fmla="*/ 585866 w 1658112"/>
                      <a:gd name="connsiteY6" fmla="*/ 14630 h 14630"/>
                      <a:gd name="connsiteX7" fmla="*/ 0 w 1658112"/>
                      <a:gd name="connsiteY7" fmla="*/ 14630 h 14630"/>
                      <a:gd name="connsiteX8" fmla="*/ 0 w 1658112"/>
                      <a:gd name="connsiteY8" fmla="*/ 0 h 14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58112" h="14630" fill="none" extrusionOk="0">
                        <a:moveTo>
                          <a:pt x="0" y="0"/>
                        </a:moveTo>
                        <a:cubicBezTo>
                          <a:pt x="268167" y="-13373"/>
                          <a:pt x="301942" y="-5668"/>
                          <a:pt x="585866" y="0"/>
                        </a:cubicBezTo>
                        <a:cubicBezTo>
                          <a:pt x="869790" y="5668"/>
                          <a:pt x="1021988" y="20429"/>
                          <a:pt x="1155151" y="0"/>
                        </a:cubicBezTo>
                        <a:cubicBezTo>
                          <a:pt x="1288315" y="-20429"/>
                          <a:pt x="1462441" y="-21963"/>
                          <a:pt x="1658112" y="0"/>
                        </a:cubicBezTo>
                        <a:cubicBezTo>
                          <a:pt x="1658200" y="6190"/>
                          <a:pt x="1658697" y="10024"/>
                          <a:pt x="1658112" y="14630"/>
                        </a:cubicBezTo>
                        <a:cubicBezTo>
                          <a:pt x="1408342" y="4605"/>
                          <a:pt x="1265864" y="-1642"/>
                          <a:pt x="1138570" y="14630"/>
                        </a:cubicBezTo>
                        <a:cubicBezTo>
                          <a:pt x="1011276" y="30902"/>
                          <a:pt x="854092" y="32239"/>
                          <a:pt x="585866" y="14630"/>
                        </a:cubicBezTo>
                        <a:cubicBezTo>
                          <a:pt x="317640" y="-2979"/>
                          <a:pt x="138062" y="-4024"/>
                          <a:pt x="0" y="14630"/>
                        </a:cubicBezTo>
                        <a:cubicBezTo>
                          <a:pt x="-678" y="11400"/>
                          <a:pt x="-393" y="3682"/>
                          <a:pt x="0" y="0"/>
                        </a:cubicBezTo>
                        <a:close/>
                      </a:path>
                      <a:path w="1658112" h="14630" stroke="0" extrusionOk="0">
                        <a:moveTo>
                          <a:pt x="0" y="0"/>
                        </a:moveTo>
                        <a:cubicBezTo>
                          <a:pt x="236279" y="698"/>
                          <a:pt x="423962" y="10062"/>
                          <a:pt x="536123" y="0"/>
                        </a:cubicBezTo>
                        <a:cubicBezTo>
                          <a:pt x="648284" y="-10062"/>
                          <a:pt x="836426" y="-18461"/>
                          <a:pt x="1039084" y="0"/>
                        </a:cubicBezTo>
                        <a:cubicBezTo>
                          <a:pt x="1241742" y="18461"/>
                          <a:pt x="1447123" y="-5791"/>
                          <a:pt x="1658112" y="0"/>
                        </a:cubicBezTo>
                        <a:cubicBezTo>
                          <a:pt x="1657709" y="6667"/>
                          <a:pt x="1658681" y="10295"/>
                          <a:pt x="1658112" y="14630"/>
                        </a:cubicBezTo>
                        <a:cubicBezTo>
                          <a:pt x="1434163" y="33868"/>
                          <a:pt x="1273285" y="8064"/>
                          <a:pt x="1138570" y="14630"/>
                        </a:cubicBezTo>
                        <a:cubicBezTo>
                          <a:pt x="1003855" y="21196"/>
                          <a:pt x="696144" y="40443"/>
                          <a:pt x="552704" y="14630"/>
                        </a:cubicBezTo>
                        <a:cubicBezTo>
                          <a:pt x="409264" y="-11183"/>
                          <a:pt x="140054" y="3820"/>
                          <a:pt x="0" y="14630"/>
                        </a:cubicBezTo>
                        <a:cubicBezTo>
                          <a:pt x="272" y="11651"/>
                          <a:pt x="-581" y="70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1CB1AA-8412-462D-A4F4-86FD4052EA0F}"/>
              </a:ext>
            </a:extLst>
          </p:cNvPr>
          <p:cNvSpPr txBox="1"/>
          <p:nvPr/>
        </p:nvSpPr>
        <p:spPr>
          <a:xfrm>
            <a:off x="3482034" y="617617"/>
            <a:ext cx="6271566" cy="1560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(HS </a:t>
            </a:r>
            <a:r>
              <a:rPr lang="en-US" sz="20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3C2C9AC-A115-46C7-972C-E0009E96B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276647"/>
              </p:ext>
            </p:extLst>
          </p:nvPr>
        </p:nvGraphicFramePr>
        <p:xfrm>
          <a:off x="243230" y="1796186"/>
          <a:ext cx="9390890" cy="5312781"/>
        </p:xfrm>
        <a:graphic>
          <a:graphicData uri="http://schemas.openxmlformats.org/drawingml/2006/table">
            <a:tbl>
              <a:tblPr firstRow="1" firstCol="1" bandRow="1"/>
              <a:tblGrid>
                <a:gridCol w="4912948">
                  <a:extLst>
                    <a:ext uri="{9D8B030D-6E8A-4147-A177-3AD203B41FA5}">
                      <a16:colId xmlns:a16="http://schemas.microsoft.com/office/drawing/2014/main" val="860498021"/>
                    </a:ext>
                  </a:extLst>
                </a:gridCol>
                <a:gridCol w="4477942">
                  <a:extLst>
                    <a:ext uri="{9D8B030D-6E8A-4147-A177-3AD203B41FA5}">
                      <a16:colId xmlns:a16="http://schemas.microsoft.com/office/drawing/2014/main" val="3959630273"/>
                    </a:ext>
                  </a:extLst>
                </a:gridCol>
              </a:tblGrid>
              <a:tr h="566014"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b="1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</a:t>
                      </a:r>
                      <a:r>
                        <a:rPr lang="vi-V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ẾU HƯỚNG DẪN CHỈNH SỬA BÀI VIẾT</a:t>
                      </a:r>
                      <a:endParaRPr lang="vi-VN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ctr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Nhiệm vụ: Hãy rà soát lại bài viết theo những câu hỏi ở cột trái và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gợi ý chỉnh sửa ở cột phải</a:t>
                      </a:r>
                      <a:endParaRPr lang="vi-VN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16" marR="50316" marT="69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88" marR="67088" marT="33544" marB="33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393314"/>
                  </a:ext>
                </a:extLst>
              </a:tr>
              <a:tr h="309578">
                <a:tc>
                  <a:txBody>
                    <a:bodyPr/>
                    <a:lstStyle/>
                    <a:p>
                      <a:pPr indent="256032" algn="ctr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 hỏi đánh giá</a:t>
                      </a:r>
                      <a:endParaRPr lang="vi-VN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16" marR="50316" marT="69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6032" algn="just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Gợi ý chỉnh sửa bài viết</a:t>
                      </a:r>
                      <a:endParaRPr lang="vi-VN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16" marR="50316" marT="69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849124"/>
                  </a:ext>
                </a:extLst>
              </a:tr>
              <a:tr h="1045050">
                <a:tc>
                  <a:txBody>
                    <a:bodyPr/>
                    <a:lstStyle/>
                    <a:p>
                      <a:pPr algn="just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Ví dụ:</a:t>
                      </a:r>
                      <a:endParaRPr lang="vi-VN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Phần đặt vấn đề đã giới thiệu ngắn gọn, tường minh vấn đề cần bàn luận chưa?</a:t>
                      </a:r>
                      <a:endParaRPr lang="vi-VN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16" marR="50316" marT="69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Ví dụ:</a:t>
                      </a:r>
                      <a:endParaRPr lang="vi-VN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Nếu có, hãy dùng bút chì gạch chân ý đó.</a:t>
                      </a:r>
                      <a:endParaRPr lang="vi-VN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Nếu chưa, hãy sửa chữa hoặc viết lại 1-2 câu giới thiệu về vấn đề sẽ bàn luận.</a:t>
                      </a:r>
                      <a:endParaRPr lang="vi-VN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16" marR="50316" marT="69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32039"/>
                  </a:ext>
                </a:extLst>
              </a:tr>
              <a:tr h="1442936">
                <a:tc>
                  <a:txBody>
                    <a:bodyPr/>
                    <a:lstStyle/>
                    <a:p>
                      <a:pPr algn="just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Phần giải quyết vấn đề đã nêu được các nội dung cụ thể sau chưa?</a:t>
                      </a:r>
                      <a:endParaRPr lang="vi-VN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 luận điểm đã mạch lạc, rõ ràng và nhất quán trong đánh giá vấn đề chưa?</a:t>
                      </a:r>
                      <a:endParaRPr lang="vi-VN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Lập luận đã khách quan, chặt chẽ chưa</a:t>
                      </a: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b="0" i="0" u="none" strike="noStrike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 cứ liệu, bằng chứng đã tinh gọn, đầy đủ chưa?</a:t>
                      </a:r>
                      <a:endParaRPr lang="vi-VN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Việc dẫn nguồn tài liệu hay ghi chú các ý kiến được trích dẫn đã minh bạch chưa?</a:t>
                      </a:r>
                      <a:endParaRPr lang="vi-VN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16" marR="50316" marT="69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Nếu có, hãy dùng bút chì gạch chân ý đó.</a:t>
                      </a:r>
                      <a:endParaRPr lang="vi-VN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Nếu chưa, đánh dấu chỗ cần bổ sung và ghi các câu bổ sung bên lề hoặc giấy nhớ. </a:t>
                      </a:r>
                      <a:endParaRPr lang="vi-VN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16" marR="50316" marT="69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218899"/>
                  </a:ext>
                </a:extLst>
              </a:tr>
              <a:tr h="665654">
                <a:tc>
                  <a:txBody>
                    <a:bodyPr/>
                    <a:lstStyle/>
                    <a:p>
                      <a:pPr algn="just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Phần kết luận có</a:t>
                      </a:r>
                      <a:r>
                        <a:rPr lang="vi-VN" sz="1200" b="0" i="0" u="none" strike="noStrike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vi-VN" sz="1200" b="0" i="0" u="none" strike="noStrike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vi-VN" sz="1200" b="0" i="0" u="none" strike="noStrike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1200" b="0" i="0" u="none" strike="noStrike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vi-VN" sz="1200" b="0" i="0" u="none" strike="noStrike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vi-VN" sz="1200" b="0" i="0" u="none" strike="noStrike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200" b="0" i="0" u="none" strike="noStrike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vi-VN" sz="1200" b="0" i="0" u="none" strike="noStrike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vi-VN" sz="1200" b="0" i="0" u="none" strike="noStrike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16" marR="50316" marT="69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Nếu có, hãy dùng bút chì gạch chân ý đó.</a:t>
                      </a:r>
                      <a:endParaRPr lang="vi-VN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Nếu chưa, có thể viết thêm vào cuối đoạn. </a:t>
                      </a:r>
                      <a:endParaRPr lang="vi-VN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16" marR="50316" marT="69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633830"/>
                  </a:ext>
                </a:extLst>
              </a:tr>
              <a:tr h="573641">
                <a:tc>
                  <a:txBody>
                    <a:bodyPr/>
                    <a:lstStyle/>
                    <a:p>
                      <a:pPr algn="just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Có mắc lỗi về ý (thiếu ý, lặp ý, lạc ý), lỗi chính tả, trình bày, dùng từ và diễn đạt,... nào không? </a:t>
                      </a:r>
                      <a:endParaRPr lang="vi-VN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16" marR="50316" marT="69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Nếu có, hãy dùng bút chì gạch chân các lỗi đó và nêu cách chữa bên cạnh hoặc bên lề giấy. </a:t>
                      </a:r>
                      <a:endParaRPr lang="vi-VN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16" marR="50316" marT="698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17969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B10E5D0-B9BC-441C-9A0D-5F6964B1A740}"/>
              </a:ext>
            </a:extLst>
          </p:cNvPr>
          <p:cNvSpPr txBox="1"/>
          <p:nvPr/>
        </p:nvSpPr>
        <p:spPr>
          <a:xfrm>
            <a:off x="3467403" y="-228600"/>
            <a:ext cx="6181347" cy="178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Viết</a:t>
            </a:r>
            <a:r>
              <a:rPr lang="en-US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lang="en-US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lang="en-US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báo</a:t>
            </a:r>
            <a:r>
              <a:rPr lang="en-US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cáo</a:t>
            </a:r>
            <a:r>
              <a:rPr lang="en-US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nghiên</a:t>
            </a:r>
            <a:r>
              <a:rPr lang="en-US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cứu</a:t>
            </a:r>
            <a:r>
              <a:rPr lang="en-US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lang="en-US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lang="en-US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vấn</a:t>
            </a:r>
            <a:r>
              <a:rPr lang="en-US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đề</a:t>
            </a:r>
            <a:r>
              <a:rPr lang="en-US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tự</a:t>
            </a:r>
            <a:r>
              <a:rPr lang="en-US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nhiên</a:t>
            </a:r>
            <a:r>
              <a:rPr lang="en-US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xã</a:t>
            </a:r>
            <a:r>
              <a:rPr lang="en-US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hội</a:t>
            </a:r>
            <a:r>
              <a:rPr lang="en-US" sz="2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sz="28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2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3600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1CB1AA-8412-462D-A4F4-86FD4052EA0F}"/>
              </a:ext>
            </a:extLst>
          </p:cNvPr>
          <p:cNvSpPr txBox="1"/>
          <p:nvPr/>
        </p:nvSpPr>
        <p:spPr>
          <a:xfrm>
            <a:off x="152400" y="76200"/>
            <a:ext cx="3429000" cy="14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61913" lvl="0" indent="-476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HS </a:t>
            </a:r>
            <a:r>
              <a:rPr lang="en-US" sz="24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viết</a:t>
            </a:r>
            <a:r>
              <a:rPr lang="en-US" sz="24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24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chỉnh</a:t>
            </a:r>
            <a:r>
              <a:rPr lang="en-US" sz="24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sửa</a:t>
            </a:r>
            <a:r>
              <a:rPr lang="en-US" sz="24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4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hoàn</a:t>
            </a:r>
            <a:r>
              <a:rPr lang="en-US" sz="24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thiện</a:t>
            </a:r>
            <a:r>
              <a:rPr lang="en-US" sz="24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lang="en-US" sz="24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viết</a:t>
            </a:r>
            <a:r>
              <a:rPr lang="en-US" sz="24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dựa</a:t>
            </a:r>
            <a:r>
              <a:rPr lang="en-US" sz="24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</a:t>
            </a:r>
            <a:r>
              <a:rPr lang="en-US" sz="24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phụ</a:t>
            </a:r>
            <a:r>
              <a:rPr lang="en-US" sz="24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lục</a:t>
            </a:r>
            <a:r>
              <a:rPr lang="en-US" sz="24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3- Rubric </a:t>
            </a:r>
            <a:r>
              <a:rPr lang="en-US" sz="24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đánh</a:t>
            </a:r>
            <a:r>
              <a:rPr lang="en-US" sz="24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</a:t>
            </a:r>
            <a:r>
              <a:rPr lang="en-US" sz="24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645663" y="1309421"/>
            <a:ext cx="1658112" cy="14630"/>
          </a:xfrm>
          <a:custGeom>
            <a:avLst/>
            <a:gdLst>
              <a:gd name="connsiteX0" fmla="*/ 0 w 1658112"/>
              <a:gd name="connsiteY0" fmla="*/ 0 h 14630"/>
              <a:gd name="connsiteX1" fmla="*/ 585866 w 1658112"/>
              <a:gd name="connsiteY1" fmla="*/ 0 h 14630"/>
              <a:gd name="connsiteX2" fmla="*/ 1155151 w 1658112"/>
              <a:gd name="connsiteY2" fmla="*/ 0 h 14630"/>
              <a:gd name="connsiteX3" fmla="*/ 1658112 w 1658112"/>
              <a:gd name="connsiteY3" fmla="*/ 0 h 14630"/>
              <a:gd name="connsiteX4" fmla="*/ 1658112 w 1658112"/>
              <a:gd name="connsiteY4" fmla="*/ 14630 h 14630"/>
              <a:gd name="connsiteX5" fmla="*/ 1138570 w 1658112"/>
              <a:gd name="connsiteY5" fmla="*/ 14630 h 14630"/>
              <a:gd name="connsiteX6" fmla="*/ 585866 w 1658112"/>
              <a:gd name="connsiteY6" fmla="*/ 14630 h 14630"/>
              <a:gd name="connsiteX7" fmla="*/ 0 w 1658112"/>
              <a:gd name="connsiteY7" fmla="*/ 14630 h 14630"/>
              <a:gd name="connsiteX8" fmla="*/ 0 w 1658112"/>
              <a:gd name="connsiteY8" fmla="*/ 0 h 14630"/>
              <a:gd name="connsiteX0" fmla="*/ 0 w 1658112"/>
              <a:gd name="connsiteY0" fmla="*/ 0 h 14630"/>
              <a:gd name="connsiteX1" fmla="*/ 536123 w 1658112"/>
              <a:gd name="connsiteY1" fmla="*/ 0 h 14630"/>
              <a:gd name="connsiteX2" fmla="*/ 1039084 w 1658112"/>
              <a:gd name="connsiteY2" fmla="*/ 0 h 14630"/>
              <a:gd name="connsiteX3" fmla="*/ 1658112 w 1658112"/>
              <a:gd name="connsiteY3" fmla="*/ 0 h 14630"/>
              <a:gd name="connsiteX4" fmla="*/ 1658112 w 1658112"/>
              <a:gd name="connsiteY4" fmla="*/ 14630 h 14630"/>
              <a:gd name="connsiteX5" fmla="*/ 1138570 w 1658112"/>
              <a:gd name="connsiteY5" fmla="*/ 14630 h 14630"/>
              <a:gd name="connsiteX6" fmla="*/ 552704 w 1658112"/>
              <a:gd name="connsiteY6" fmla="*/ 14630 h 14630"/>
              <a:gd name="connsiteX7" fmla="*/ 0 w 1658112"/>
              <a:gd name="connsiteY7" fmla="*/ 14630 h 14630"/>
              <a:gd name="connsiteX8" fmla="*/ 0 w 1658112"/>
              <a:gd name="connsiteY8" fmla="*/ 0 h 1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112" h="14630" fill="none" extrusionOk="0">
                <a:moveTo>
                  <a:pt x="0" y="0"/>
                </a:moveTo>
                <a:cubicBezTo>
                  <a:pt x="260174" y="-14666"/>
                  <a:pt x="307324" y="-1267"/>
                  <a:pt x="585866" y="0"/>
                </a:cubicBezTo>
                <a:cubicBezTo>
                  <a:pt x="873697" y="11484"/>
                  <a:pt x="1023369" y="34733"/>
                  <a:pt x="1155151" y="0"/>
                </a:cubicBezTo>
                <a:cubicBezTo>
                  <a:pt x="1306122" y="6999"/>
                  <a:pt x="1482327" y="2396"/>
                  <a:pt x="1658112" y="0"/>
                </a:cubicBezTo>
                <a:cubicBezTo>
                  <a:pt x="1658392" y="6022"/>
                  <a:pt x="1658864" y="9237"/>
                  <a:pt x="1658112" y="14630"/>
                </a:cubicBezTo>
                <a:cubicBezTo>
                  <a:pt x="1379111" y="9405"/>
                  <a:pt x="1251684" y="-11426"/>
                  <a:pt x="1138570" y="14630"/>
                </a:cubicBezTo>
                <a:cubicBezTo>
                  <a:pt x="977176" y="28481"/>
                  <a:pt x="844172" y="12018"/>
                  <a:pt x="585866" y="14630"/>
                </a:cubicBezTo>
                <a:cubicBezTo>
                  <a:pt x="318060" y="-8656"/>
                  <a:pt x="117626" y="7909"/>
                  <a:pt x="0" y="14630"/>
                </a:cubicBezTo>
                <a:cubicBezTo>
                  <a:pt x="-780" y="11583"/>
                  <a:pt x="61" y="4019"/>
                  <a:pt x="0" y="0"/>
                </a:cubicBezTo>
                <a:close/>
              </a:path>
              <a:path w="1658112" h="14630" stroke="0" extrusionOk="0">
                <a:moveTo>
                  <a:pt x="0" y="0"/>
                </a:moveTo>
                <a:cubicBezTo>
                  <a:pt x="235508" y="19014"/>
                  <a:pt x="431129" y="5811"/>
                  <a:pt x="536123" y="0"/>
                </a:cubicBezTo>
                <a:cubicBezTo>
                  <a:pt x="625305" y="26418"/>
                  <a:pt x="819790" y="-17574"/>
                  <a:pt x="1039084" y="0"/>
                </a:cubicBezTo>
                <a:cubicBezTo>
                  <a:pt x="1259730" y="54078"/>
                  <a:pt x="1401474" y="18282"/>
                  <a:pt x="1658112" y="0"/>
                </a:cubicBezTo>
                <a:cubicBezTo>
                  <a:pt x="1657847" y="5877"/>
                  <a:pt x="1657794" y="10245"/>
                  <a:pt x="1658112" y="14630"/>
                </a:cubicBezTo>
                <a:cubicBezTo>
                  <a:pt x="1441750" y="40400"/>
                  <a:pt x="1270231" y="17287"/>
                  <a:pt x="1138570" y="14630"/>
                </a:cubicBezTo>
                <a:cubicBezTo>
                  <a:pt x="999671" y="29596"/>
                  <a:pt x="688315" y="30055"/>
                  <a:pt x="552704" y="14630"/>
                </a:cubicBezTo>
                <a:cubicBezTo>
                  <a:pt x="431743" y="-4140"/>
                  <a:pt x="139592" y="-5762"/>
                  <a:pt x="0" y="14630"/>
                </a:cubicBezTo>
                <a:cubicBezTo>
                  <a:pt x="735" y="11943"/>
                  <a:pt x="-1346" y="7233"/>
                  <a:pt x="0" y="0"/>
                </a:cubicBezTo>
                <a:close/>
              </a:path>
              <a:path w="1658112" h="14630" fill="none" stroke="0" extrusionOk="0">
                <a:moveTo>
                  <a:pt x="0" y="0"/>
                </a:moveTo>
                <a:cubicBezTo>
                  <a:pt x="264369" y="-15716"/>
                  <a:pt x="300481" y="-5120"/>
                  <a:pt x="585866" y="0"/>
                </a:cubicBezTo>
                <a:cubicBezTo>
                  <a:pt x="896102" y="11207"/>
                  <a:pt x="1018643" y="20535"/>
                  <a:pt x="1155151" y="0"/>
                </a:cubicBezTo>
                <a:cubicBezTo>
                  <a:pt x="1268980" y="-1548"/>
                  <a:pt x="1458526" y="-326"/>
                  <a:pt x="1658112" y="0"/>
                </a:cubicBezTo>
                <a:cubicBezTo>
                  <a:pt x="1657947" y="6051"/>
                  <a:pt x="1659392" y="10356"/>
                  <a:pt x="1658112" y="14630"/>
                </a:cubicBezTo>
                <a:cubicBezTo>
                  <a:pt x="1424861" y="6565"/>
                  <a:pt x="1275981" y="-22464"/>
                  <a:pt x="1138570" y="14630"/>
                </a:cubicBezTo>
                <a:cubicBezTo>
                  <a:pt x="994060" y="28266"/>
                  <a:pt x="835718" y="49538"/>
                  <a:pt x="585866" y="14630"/>
                </a:cubicBezTo>
                <a:cubicBezTo>
                  <a:pt x="315940" y="-19191"/>
                  <a:pt x="118223" y="23547"/>
                  <a:pt x="0" y="14630"/>
                </a:cubicBezTo>
                <a:cubicBezTo>
                  <a:pt x="-119" y="11713"/>
                  <a:pt x="101" y="380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658112"/>
                      <a:gd name="connsiteY0" fmla="*/ 0 h 14630"/>
                      <a:gd name="connsiteX1" fmla="*/ 585866 w 1658112"/>
                      <a:gd name="connsiteY1" fmla="*/ 0 h 14630"/>
                      <a:gd name="connsiteX2" fmla="*/ 1155151 w 1658112"/>
                      <a:gd name="connsiteY2" fmla="*/ 0 h 14630"/>
                      <a:gd name="connsiteX3" fmla="*/ 1658112 w 1658112"/>
                      <a:gd name="connsiteY3" fmla="*/ 0 h 14630"/>
                      <a:gd name="connsiteX4" fmla="*/ 1658112 w 1658112"/>
                      <a:gd name="connsiteY4" fmla="*/ 14630 h 14630"/>
                      <a:gd name="connsiteX5" fmla="*/ 1138570 w 1658112"/>
                      <a:gd name="connsiteY5" fmla="*/ 14630 h 14630"/>
                      <a:gd name="connsiteX6" fmla="*/ 585866 w 1658112"/>
                      <a:gd name="connsiteY6" fmla="*/ 14630 h 14630"/>
                      <a:gd name="connsiteX7" fmla="*/ 0 w 1658112"/>
                      <a:gd name="connsiteY7" fmla="*/ 14630 h 14630"/>
                      <a:gd name="connsiteX8" fmla="*/ 0 w 1658112"/>
                      <a:gd name="connsiteY8" fmla="*/ 0 h 14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58112" h="14630" fill="none" extrusionOk="0">
                        <a:moveTo>
                          <a:pt x="0" y="0"/>
                        </a:moveTo>
                        <a:cubicBezTo>
                          <a:pt x="268167" y="-13373"/>
                          <a:pt x="301942" y="-5668"/>
                          <a:pt x="585866" y="0"/>
                        </a:cubicBezTo>
                        <a:cubicBezTo>
                          <a:pt x="869790" y="5668"/>
                          <a:pt x="1021988" y="20429"/>
                          <a:pt x="1155151" y="0"/>
                        </a:cubicBezTo>
                        <a:cubicBezTo>
                          <a:pt x="1288315" y="-20429"/>
                          <a:pt x="1462441" y="-21963"/>
                          <a:pt x="1658112" y="0"/>
                        </a:cubicBezTo>
                        <a:cubicBezTo>
                          <a:pt x="1658200" y="6190"/>
                          <a:pt x="1658697" y="10024"/>
                          <a:pt x="1658112" y="14630"/>
                        </a:cubicBezTo>
                        <a:cubicBezTo>
                          <a:pt x="1408342" y="4605"/>
                          <a:pt x="1265864" y="-1642"/>
                          <a:pt x="1138570" y="14630"/>
                        </a:cubicBezTo>
                        <a:cubicBezTo>
                          <a:pt x="1011276" y="30902"/>
                          <a:pt x="854092" y="32239"/>
                          <a:pt x="585866" y="14630"/>
                        </a:cubicBezTo>
                        <a:cubicBezTo>
                          <a:pt x="317640" y="-2979"/>
                          <a:pt x="138062" y="-4024"/>
                          <a:pt x="0" y="14630"/>
                        </a:cubicBezTo>
                        <a:cubicBezTo>
                          <a:pt x="-678" y="11400"/>
                          <a:pt x="-393" y="3682"/>
                          <a:pt x="0" y="0"/>
                        </a:cubicBezTo>
                        <a:close/>
                      </a:path>
                      <a:path w="1658112" h="14630" stroke="0" extrusionOk="0">
                        <a:moveTo>
                          <a:pt x="0" y="0"/>
                        </a:moveTo>
                        <a:cubicBezTo>
                          <a:pt x="236279" y="698"/>
                          <a:pt x="423962" y="10062"/>
                          <a:pt x="536123" y="0"/>
                        </a:cubicBezTo>
                        <a:cubicBezTo>
                          <a:pt x="648284" y="-10062"/>
                          <a:pt x="836426" y="-18461"/>
                          <a:pt x="1039084" y="0"/>
                        </a:cubicBezTo>
                        <a:cubicBezTo>
                          <a:pt x="1241742" y="18461"/>
                          <a:pt x="1447123" y="-5791"/>
                          <a:pt x="1658112" y="0"/>
                        </a:cubicBezTo>
                        <a:cubicBezTo>
                          <a:pt x="1657709" y="6667"/>
                          <a:pt x="1658681" y="10295"/>
                          <a:pt x="1658112" y="14630"/>
                        </a:cubicBezTo>
                        <a:cubicBezTo>
                          <a:pt x="1434163" y="33868"/>
                          <a:pt x="1273285" y="8064"/>
                          <a:pt x="1138570" y="14630"/>
                        </a:cubicBezTo>
                        <a:cubicBezTo>
                          <a:pt x="1003855" y="21196"/>
                          <a:pt x="696144" y="40443"/>
                          <a:pt x="552704" y="14630"/>
                        </a:cubicBezTo>
                        <a:cubicBezTo>
                          <a:pt x="409264" y="-11183"/>
                          <a:pt x="140054" y="3820"/>
                          <a:pt x="0" y="14630"/>
                        </a:cubicBezTo>
                        <a:cubicBezTo>
                          <a:pt x="272" y="11651"/>
                          <a:pt x="-581" y="70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7AAE9E3-55ED-4CC2-B49D-387C32D1A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440" y="215387"/>
            <a:ext cx="5515660" cy="15605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2800" b="1" i="1" u="none" strike="noStrike" cap="none" normalizeH="0" baseline="0" dirty="0" err="1" bmk="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hụ</a:t>
            </a:r>
            <a:r>
              <a:rPr kumimoji="0" lang="en-US" altLang="en-US" sz="2800" b="1" i="1" u="none" strike="noStrike" cap="none" normalizeH="0" baseline="0" dirty="0" bmk="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bmk="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kumimoji="0" lang="en-US" altLang="en-US" sz="2800" b="1" i="1" u="none" strike="noStrike" cap="none" normalizeH="0" baseline="0" dirty="0" bmk="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Rubic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6ED1B8-5807-4C58-B28C-34DEB6FC6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867575"/>
              </p:ext>
            </p:extLst>
          </p:nvPr>
        </p:nvGraphicFramePr>
        <p:xfrm>
          <a:off x="0" y="1662678"/>
          <a:ext cx="9677400" cy="5652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1373">
                  <a:extLst>
                    <a:ext uri="{9D8B030D-6E8A-4147-A177-3AD203B41FA5}">
                      <a16:colId xmlns:a16="http://schemas.microsoft.com/office/drawing/2014/main" val="236828776"/>
                    </a:ext>
                  </a:extLst>
                </a:gridCol>
                <a:gridCol w="2338075">
                  <a:extLst>
                    <a:ext uri="{9D8B030D-6E8A-4147-A177-3AD203B41FA5}">
                      <a16:colId xmlns:a16="http://schemas.microsoft.com/office/drawing/2014/main" val="1147797639"/>
                    </a:ext>
                  </a:extLst>
                </a:gridCol>
                <a:gridCol w="2848698">
                  <a:extLst>
                    <a:ext uri="{9D8B030D-6E8A-4147-A177-3AD203B41FA5}">
                      <a16:colId xmlns:a16="http://schemas.microsoft.com/office/drawing/2014/main" val="3697187621"/>
                    </a:ext>
                  </a:extLst>
                </a:gridCol>
                <a:gridCol w="2609254">
                  <a:extLst>
                    <a:ext uri="{9D8B030D-6E8A-4147-A177-3AD203B41FA5}">
                      <a16:colId xmlns:a16="http://schemas.microsoft.com/office/drawing/2014/main" val="2184611120"/>
                    </a:ext>
                  </a:extLst>
                </a:gridCol>
              </a:tblGrid>
              <a:tr h="751584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2" marR="58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 CỐ GẮNG</a:t>
                      </a: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 – 4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2" marR="58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LÀM TỐT</a:t>
                      </a: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 – 7 điểm)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2" marR="58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 XUẤT SẮC</a:t>
                      </a: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 – 10 điểm)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2" marR="58642" marT="0" marB="0"/>
                </a:tc>
                <a:extLst>
                  <a:ext uri="{0D108BD9-81ED-4DB2-BD59-A6C34878D82A}">
                    <a16:rowId xmlns:a16="http://schemas.microsoft.com/office/drawing/2014/main" val="1579881561"/>
                  </a:ext>
                </a:extLst>
              </a:tr>
              <a:tr h="2760174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</a:t>
                      </a: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điểm)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2" marR="586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cẩu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2" marR="586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đẩy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 </a:t>
                      </a: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cẩn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2" marR="586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 </a:t>
                      </a: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cẩn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2" marR="58642" marT="0" marB="0"/>
                </a:tc>
                <a:extLst>
                  <a:ext uri="{0D108BD9-81ED-4DB2-BD59-A6C34878D82A}">
                    <a16:rowId xmlns:a16="http://schemas.microsoft.com/office/drawing/2014/main" val="3825216295"/>
                  </a:ext>
                </a:extLst>
              </a:tr>
              <a:tr h="1481131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 điểm)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2" marR="586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4 điểm</a:t>
                      </a: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sơ sài mới dừng lại ở mức độ biết và nhận diện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2" marR="586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– 6 điểm </a:t>
                      </a: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đúng, đủ và trọng tâm </a:t>
                      </a: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ít nhất 1 – 2 ý mở rộng nâng cao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2" marR="586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– 2 ý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2" marR="58642" marT="0" marB="0"/>
                </a:tc>
                <a:extLst>
                  <a:ext uri="{0D108BD9-81ED-4DB2-BD59-A6C34878D82A}">
                    <a16:rowId xmlns:a16="http://schemas.microsoft.com/office/drawing/2014/main" val="2206716322"/>
                  </a:ext>
                </a:extLst>
              </a:tr>
              <a:tr h="329817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2" marR="586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2" marR="586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2" marR="586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2" marR="58642" marT="0" marB="0"/>
                </a:tc>
                <a:extLst>
                  <a:ext uri="{0D108BD9-81ED-4DB2-BD59-A6C34878D82A}">
                    <a16:rowId xmlns:a16="http://schemas.microsoft.com/office/drawing/2014/main" val="721721496"/>
                  </a:ext>
                </a:extLst>
              </a:tr>
              <a:tr h="329817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2" marR="58642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2" marR="5864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177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17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0" y="2838298"/>
            <a:ext cx="5649163" cy="1160678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9174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971800"/>
            <a:ext cx="3124201" cy="1160678"/>
          </a:xfrm>
        </p:spPr>
        <p:txBody>
          <a:bodyPr>
            <a:normAutofit/>
          </a:bodyPr>
          <a:lstStyle/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2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1C2EB99-6B6F-4588-9FDF-2EF8AD0ADD0C}"/>
              </a:ext>
            </a:extLst>
          </p:cNvPr>
          <p:cNvSpPr txBox="1">
            <a:spLocks/>
          </p:cNvSpPr>
          <p:nvPr/>
        </p:nvSpPr>
        <p:spPr>
          <a:xfrm>
            <a:off x="5562601" y="76200"/>
            <a:ext cx="4267199" cy="6515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731520" rtl="0" eaLnBrk="1" latinLnBrk="0" hangingPunct="1">
              <a:lnSpc>
                <a:spcPct val="150000"/>
              </a:lnSpc>
              <a:spcBef>
                <a:spcPts val="8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92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1pPr>
            <a:lvl2pPr marL="548640" indent="-182880" algn="l" defTabSz="731520" rtl="0" eaLnBrk="1" latinLnBrk="0" hangingPunct="1">
              <a:lnSpc>
                <a:spcPct val="150000"/>
              </a:lnSpc>
              <a:spcBef>
                <a:spcPts val="4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2pPr>
            <a:lvl3pPr marL="914400" indent="-182880" algn="ctr" defTabSz="73152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28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3pPr>
            <a:lvl4pPr marL="1280160" indent="-182880" algn="ctr" defTabSz="73152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12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4pPr>
            <a:lvl5pPr marL="1645920" indent="-182880" algn="ctr" defTabSz="73152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12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5pPr>
            <a:lvl6pPr marL="201168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NĂNG LỰC</a:t>
            </a:r>
          </a:p>
          <a:p>
            <a:pPr>
              <a:lnSpc>
                <a:spcPct val="13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quyết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vấn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tiếp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*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2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95600"/>
            <a:ext cx="3124201" cy="1160678"/>
          </a:xfrm>
        </p:spPr>
        <p:txBody>
          <a:bodyPr>
            <a:normAutofit/>
          </a:bodyPr>
          <a:lstStyle/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2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9C5BDF-6804-480F-9833-5E2306EB7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600" y="406320"/>
            <a:ext cx="4191000" cy="3854535"/>
          </a:xfrm>
        </p:spPr>
        <p:txBody>
          <a:bodyPr>
            <a:normAutofit/>
          </a:bodyPr>
          <a:lstStyle/>
          <a:p>
            <a:pPr lvl="0" algn="ctr">
              <a:lnSpc>
                <a:spcPct val="13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 CHẤT</a:t>
            </a:r>
            <a:endParaRPr lang="en-US" sz="2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2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A3B904DA-F8EE-42DA-AB59-792A4F7D92FA}"/>
              </a:ext>
            </a:extLst>
          </p:cNvPr>
          <p:cNvSpPr/>
          <p:nvPr/>
        </p:nvSpPr>
        <p:spPr>
          <a:xfrm>
            <a:off x="7236311" y="1140311"/>
            <a:ext cx="5034578" cy="5034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endParaRPr lang="zh-CN" altLang="en-US" sz="144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6B990461-026C-7CAD-FEDF-89FE643E1F5D}"/>
              </a:ext>
            </a:extLst>
          </p:cNvPr>
          <p:cNvSpPr txBox="1"/>
          <p:nvPr/>
        </p:nvSpPr>
        <p:spPr>
          <a:xfrm>
            <a:off x="1371600" y="2438400"/>
            <a:ext cx="7602070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40" b="1" dirty="0">
                <a:solidFill>
                  <a:srgbClr val="E36832"/>
                </a:solidFill>
                <a:latin typeface="Fira Sans ExtraBold" panose="020B0903050000020004" pitchFamily="34" charset="0"/>
                <a:cs typeface="#9Slide03 Arima Madurai Bold" panose="00000800000000000000" pitchFamily="2" charset="0"/>
              </a:rPr>
              <a:t>KHỞI ĐỘNG</a:t>
            </a:r>
            <a:endParaRPr lang="en-US" sz="11040" b="1" dirty="0">
              <a:solidFill>
                <a:srgbClr val="AD0000"/>
              </a:solidFill>
              <a:latin typeface="Fira Sans ExtraBold" panose="020B0903050000020004" pitchFamily="34" charset="0"/>
              <a:cs typeface="#9Slide03 Arima Madurai Bold" panose="00000800000000000000" pitchFamily="2" charset="0"/>
            </a:endParaRPr>
          </a:p>
        </p:txBody>
      </p:sp>
      <p:pic>
        <p:nvPicPr>
          <p:cNvPr id="1026" name="Picture 2" descr="Đọc">
            <a:extLst>
              <a:ext uri="{FF2B5EF4-FFF2-40B4-BE49-F238E27FC236}">
                <a16:creationId xmlns:a16="http://schemas.microsoft.com/office/drawing/2014/main" id="{63F6CFB3-91C7-4330-BB21-6AA1EF1E1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71" y="3982934"/>
            <a:ext cx="5257800" cy="323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ài kiểm tra">
            <a:extLst>
              <a:ext uri="{FF2B5EF4-FFF2-40B4-BE49-F238E27FC236}">
                <a16:creationId xmlns:a16="http://schemas.microsoft.com/office/drawing/2014/main" id="{D1403039-9590-4ECB-A32B-78731650A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143" y="-41348"/>
            <a:ext cx="2351457" cy="212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inh doanh và tài chính">
            <a:extLst>
              <a:ext uri="{FF2B5EF4-FFF2-40B4-BE49-F238E27FC236}">
                <a16:creationId xmlns:a16="http://schemas.microsoft.com/office/drawing/2014/main" id="{C582C6BD-2B3E-4166-8D88-05EA77A98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93626"/>
            <a:ext cx="2380130" cy="18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18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3600" cy="73152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100" y="0"/>
            <a:ext cx="8878323" cy="7315200"/>
            <a:chOff x="547625" y="0"/>
            <a:chExt cx="11097905" cy="6858000"/>
          </a:xfrm>
        </p:grpSpPr>
        <p:sp>
          <p:nvSpPr>
            <p:cNvPr id="19" name="Freeform: Shape 11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" name="Freeform: Shape 14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4907AAB-008B-44AC-97B5-5BA53296E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054" y="1259234"/>
            <a:ext cx="5106079" cy="4687550"/>
          </a:xfrm>
          <a:prstGeom prst="rect">
            <a:avLst/>
          </a:prstGeom>
        </p:spPr>
      </p:pic>
      <p:pic>
        <p:nvPicPr>
          <p:cNvPr id="22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BAA8789-93C7-407F-B312-D5AC2DEB79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-57100" y="457200"/>
            <a:ext cx="9372600" cy="6400799"/>
          </a:xfrm>
          <a:prstGeom prst="rect">
            <a:avLst/>
          </a:prstGeom>
        </p:spPr>
      </p:pic>
      <p:sp>
        <p:nvSpPr>
          <p:cNvPr id="23" name="Textfeld 3">
            <a:extLst>
              <a:ext uri="{FF2B5EF4-FFF2-40B4-BE49-F238E27FC236}">
                <a16:creationId xmlns:a16="http://schemas.microsoft.com/office/drawing/2014/main" id="{1F4B7433-649B-4481-BFF6-EF3E40A54494}"/>
              </a:ext>
            </a:extLst>
          </p:cNvPr>
          <p:cNvSpPr txBox="1"/>
          <p:nvPr/>
        </p:nvSpPr>
        <p:spPr>
          <a:xfrm>
            <a:off x="129750" y="74615"/>
            <a:ext cx="9471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1520">
              <a:defRPr/>
            </a:pP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de-DE" sz="3600" b="1" dirty="0">
              <a:solidFill>
                <a:srgbClr val="0070C0"/>
              </a:solidFill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sp>
        <p:nvSpPr>
          <p:cNvPr id="24" name="Rechteck: abgerundete Ecken 4">
            <a:extLst>
              <a:ext uri="{FF2B5EF4-FFF2-40B4-BE49-F238E27FC236}">
                <a16:creationId xmlns:a16="http://schemas.microsoft.com/office/drawing/2014/main" id="{E83C4262-41FB-4AE9-8F07-CC346C6E903A}"/>
              </a:ext>
            </a:extLst>
          </p:cNvPr>
          <p:cNvSpPr/>
          <p:nvPr/>
        </p:nvSpPr>
        <p:spPr>
          <a:xfrm>
            <a:off x="1909480" y="1649513"/>
            <a:ext cx="4511040" cy="66479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phần</a:t>
            </a:r>
            <a:endParaRPr lang="de-DE" sz="144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hteck: abgerundete Ecken 8">
            <a:extLst>
              <a:ext uri="{FF2B5EF4-FFF2-40B4-BE49-F238E27FC236}">
                <a16:creationId xmlns:a16="http://schemas.microsoft.com/office/drawing/2014/main" id="{BC6B2D38-47D5-465F-A315-D00AD23203E0}"/>
              </a:ext>
            </a:extLst>
          </p:cNvPr>
          <p:cNvSpPr/>
          <p:nvPr/>
        </p:nvSpPr>
        <p:spPr>
          <a:xfrm>
            <a:off x="1909480" y="2807121"/>
            <a:ext cx="4511040" cy="66479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endParaRPr lang="de-DE" sz="144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26" name="Rechteck: abgerundete Ecken 9">
            <a:extLst>
              <a:ext uri="{FF2B5EF4-FFF2-40B4-BE49-F238E27FC236}">
                <a16:creationId xmlns:a16="http://schemas.microsoft.com/office/drawing/2014/main" id="{B1CF4B8E-E94A-4525-BF8A-C180EF0A2E42}"/>
              </a:ext>
            </a:extLst>
          </p:cNvPr>
          <p:cNvSpPr/>
          <p:nvPr/>
        </p:nvSpPr>
        <p:spPr>
          <a:xfrm>
            <a:off x="1955277" y="4045131"/>
            <a:ext cx="4511040" cy="66479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endParaRPr lang="de-DE" sz="14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hteck: abgerundete Ecken 10">
            <a:extLst>
              <a:ext uri="{FF2B5EF4-FFF2-40B4-BE49-F238E27FC236}">
                <a16:creationId xmlns:a16="http://schemas.microsoft.com/office/drawing/2014/main" id="{AFE5C117-DA73-4B92-9952-17DABCB4DB4C}"/>
              </a:ext>
            </a:extLst>
          </p:cNvPr>
          <p:cNvSpPr/>
          <p:nvPr/>
        </p:nvSpPr>
        <p:spPr>
          <a:xfrm>
            <a:off x="1905086" y="5153166"/>
            <a:ext cx="4511040" cy="66479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endParaRPr lang="de-DE" sz="14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Ellipse 11">
            <a:extLst>
              <a:ext uri="{FF2B5EF4-FFF2-40B4-BE49-F238E27FC236}">
                <a16:creationId xmlns:a16="http://schemas.microsoft.com/office/drawing/2014/main" id="{AAF31A1B-483F-40C2-9F21-018C4EDBB022}"/>
              </a:ext>
            </a:extLst>
          </p:cNvPr>
          <p:cNvSpPr/>
          <p:nvPr/>
        </p:nvSpPr>
        <p:spPr>
          <a:xfrm>
            <a:off x="967106" y="1689152"/>
            <a:ext cx="594360" cy="594360"/>
          </a:xfrm>
          <a:prstGeom prst="ellipse">
            <a:avLst/>
          </a:prstGeom>
          <a:solidFill>
            <a:srgbClr val="66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endParaRPr lang="de-DE" sz="14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Ellipse 16">
            <a:extLst>
              <a:ext uri="{FF2B5EF4-FFF2-40B4-BE49-F238E27FC236}">
                <a16:creationId xmlns:a16="http://schemas.microsoft.com/office/drawing/2014/main" id="{3C0FD7B6-0CE0-4B1B-B7DC-72A7351F3988}"/>
              </a:ext>
            </a:extLst>
          </p:cNvPr>
          <p:cNvSpPr/>
          <p:nvPr/>
        </p:nvSpPr>
        <p:spPr>
          <a:xfrm>
            <a:off x="967106" y="2858111"/>
            <a:ext cx="594360" cy="594360"/>
          </a:xfrm>
          <a:prstGeom prst="ellipse">
            <a:avLst/>
          </a:prstGeom>
          <a:solidFill>
            <a:srgbClr val="66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endParaRPr lang="de-DE" sz="14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Ellipse 18">
            <a:extLst>
              <a:ext uri="{FF2B5EF4-FFF2-40B4-BE49-F238E27FC236}">
                <a16:creationId xmlns:a16="http://schemas.microsoft.com/office/drawing/2014/main" id="{F67F1047-C8A0-443F-927E-F3C8BA254713}"/>
              </a:ext>
            </a:extLst>
          </p:cNvPr>
          <p:cNvSpPr/>
          <p:nvPr/>
        </p:nvSpPr>
        <p:spPr>
          <a:xfrm>
            <a:off x="967106" y="4027070"/>
            <a:ext cx="623699" cy="594360"/>
          </a:xfrm>
          <a:prstGeom prst="ellipse">
            <a:avLst/>
          </a:prstGeom>
          <a:solidFill>
            <a:srgbClr val="66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endParaRPr lang="de-DE" sz="14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Ellipse 20">
            <a:extLst>
              <a:ext uri="{FF2B5EF4-FFF2-40B4-BE49-F238E27FC236}">
                <a16:creationId xmlns:a16="http://schemas.microsoft.com/office/drawing/2014/main" id="{23BFFAD3-B0CD-4817-BAFC-9C6B69925286}"/>
              </a:ext>
            </a:extLst>
          </p:cNvPr>
          <p:cNvSpPr/>
          <p:nvPr/>
        </p:nvSpPr>
        <p:spPr>
          <a:xfrm>
            <a:off x="967106" y="5153166"/>
            <a:ext cx="594360" cy="594360"/>
          </a:xfrm>
          <a:prstGeom prst="ellipse">
            <a:avLst/>
          </a:prstGeom>
          <a:solidFill>
            <a:srgbClr val="66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endParaRPr lang="de-DE" sz="14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CC217-5931-40CE-9E7A-4D991276B65B}"/>
              </a:ext>
            </a:extLst>
          </p:cNvPr>
          <p:cNvSpPr txBox="1"/>
          <p:nvPr/>
        </p:nvSpPr>
        <p:spPr>
          <a:xfrm>
            <a:off x="1001885" y="1646047"/>
            <a:ext cx="59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59339F-5234-4F8B-8665-55845379E083}"/>
              </a:ext>
            </a:extLst>
          </p:cNvPr>
          <p:cNvSpPr txBox="1"/>
          <p:nvPr/>
        </p:nvSpPr>
        <p:spPr>
          <a:xfrm>
            <a:off x="989392" y="2847132"/>
            <a:ext cx="59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183367-E55B-4858-873C-AD08D0F3E8D3}"/>
              </a:ext>
            </a:extLst>
          </p:cNvPr>
          <p:cNvSpPr txBox="1"/>
          <p:nvPr/>
        </p:nvSpPr>
        <p:spPr>
          <a:xfrm>
            <a:off x="1013750" y="4040607"/>
            <a:ext cx="59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750B71-3A0C-40B1-89AA-781F5B066926}"/>
              </a:ext>
            </a:extLst>
          </p:cNvPr>
          <p:cNvSpPr txBox="1"/>
          <p:nvPr/>
        </p:nvSpPr>
        <p:spPr>
          <a:xfrm>
            <a:off x="1027069" y="5157958"/>
            <a:ext cx="59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058C0-B703-4707-A211-9B22BE86653F}"/>
              </a:ext>
            </a:extLst>
          </p:cNvPr>
          <p:cNvSpPr txBox="1"/>
          <p:nvPr/>
        </p:nvSpPr>
        <p:spPr>
          <a:xfrm>
            <a:off x="1968574" y="1637288"/>
            <a:ext cx="408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0E174F-DCAB-4226-AEB4-678387FCFB06}"/>
              </a:ext>
            </a:extLst>
          </p:cNvPr>
          <p:cNvSpPr txBox="1"/>
          <p:nvPr/>
        </p:nvSpPr>
        <p:spPr>
          <a:xfrm>
            <a:off x="1995498" y="2751695"/>
            <a:ext cx="408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0B4D47-66A1-40F2-9582-4D2978A7CF44}"/>
              </a:ext>
            </a:extLst>
          </p:cNvPr>
          <p:cNvSpPr txBox="1"/>
          <p:nvPr/>
        </p:nvSpPr>
        <p:spPr>
          <a:xfrm>
            <a:off x="1995498" y="3994130"/>
            <a:ext cx="408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82DAAA-42B9-4F1B-91B5-8E6BF8BEAB5C}"/>
              </a:ext>
            </a:extLst>
          </p:cNvPr>
          <p:cNvSpPr txBox="1"/>
          <p:nvPr/>
        </p:nvSpPr>
        <p:spPr>
          <a:xfrm>
            <a:off x="1936261" y="5112538"/>
            <a:ext cx="408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ICK | Định nghĩa trong Từ điển tiếng Anh Cambridge">
            <a:extLst>
              <a:ext uri="{FF2B5EF4-FFF2-40B4-BE49-F238E27FC236}">
                <a16:creationId xmlns:a16="http://schemas.microsoft.com/office/drawing/2014/main" id="{40A2352F-1A6C-4B8A-A5DC-90B4BE6E2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4" y="252174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53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6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907AAB-008B-44AC-97B5-5BA53296E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054" y="1259234"/>
            <a:ext cx="5106079" cy="4687550"/>
          </a:xfrm>
          <a:prstGeom prst="rect">
            <a:avLst/>
          </a:prstGeom>
        </p:spPr>
      </p:pic>
      <p:pic>
        <p:nvPicPr>
          <p:cNvPr id="22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BAA8789-93C7-407F-B312-D5AC2DEB79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-57100" y="402609"/>
            <a:ext cx="9372600" cy="6400799"/>
          </a:xfrm>
          <a:prstGeom prst="rect">
            <a:avLst/>
          </a:prstGeom>
        </p:spPr>
      </p:pic>
      <p:sp>
        <p:nvSpPr>
          <p:cNvPr id="23" name="Textfeld 3">
            <a:extLst>
              <a:ext uri="{FF2B5EF4-FFF2-40B4-BE49-F238E27FC236}">
                <a16:creationId xmlns:a16="http://schemas.microsoft.com/office/drawing/2014/main" id="{1F4B7433-649B-4481-BFF6-EF3E40A54494}"/>
              </a:ext>
            </a:extLst>
          </p:cNvPr>
          <p:cNvSpPr txBox="1"/>
          <p:nvPr/>
        </p:nvSpPr>
        <p:spPr>
          <a:xfrm>
            <a:off x="57368" y="166004"/>
            <a:ext cx="9471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1520">
              <a:defRPr/>
            </a:pP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de-DE" sz="2800" b="1" dirty="0">
              <a:solidFill>
                <a:srgbClr val="00B0F0"/>
              </a:solidFill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sp>
        <p:nvSpPr>
          <p:cNvPr id="24" name="Rechteck: abgerundete Ecken 4">
            <a:extLst>
              <a:ext uri="{FF2B5EF4-FFF2-40B4-BE49-F238E27FC236}">
                <a16:creationId xmlns:a16="http://schemas.microsoft.com/office/drawing/2014/main" id="{E83C4262-41FB-4AE9-8F07-CC346C6E903A}"/>
              </a:ext>
            </a:extLst>
          </p:cNvPr>
          <p:cNvSpPr/>
          <p:nvPr/>
        </p:nvSpPr>
        <p:spPr>
          <a:xfrm>
            <a:off x="1806012" y="1546168"/>
            <a:ext cx="7337904" cy="66479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31520">
              <a:defRPr/>
            </a:pP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de-DE" sz="28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5" name="Rechteck: abgerundete Ecken 8">
            <a:extLst>
              <a:ext uri="{FF2B5EF4-FFF2-40B4-BE49-F238E27FC236}">
                <a16:creationId xmlns:a16="http://schemas.microsoft.com/office/drawing/2014/main" id="{BC6B2D38-47D5-465F-A315-D00AD23203E0}"/>
              </a:ext>
            </a:extLst>
          </p:cNvPr>
          <p:cNvSpPr/>
          <p:nvPr/>
        </p:nvSpPr>
        <p:spPr>
          <a:xfrm>
            <a:off x="1851591" y="2664348"/>
            <a:ext cx="7337905" cy="85335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31520">
              <a:defRPr/>
            </a:pP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de-DE" sz="28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6" name="Rechteck: abgerundete Ecken 9">
            <a:extLst>
              <a:ext uri="{FF2B5EF4-FFF2-40B4-BE49-F238E27FC236}">
                <a16:creationId xmlns:a16="http://schemas.microsoft.com/office/drawing/2014/main" id="{B1CF4B8E-E94A-4525-BF8A-C180EF0A2E42}"/>
              </a:ext>
            </a:extLst>
          </p:cNvPr>
          <p:cNvSpPr/>
          <p:nvPr/>
        </p:nvSpPr>
        <p:spPr>
          <a:xfrm>
            <a:off x="1878991" y="3947650"/>
            <a:ext cx="7310505" cy="66479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31520">
              <a:defRPr/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de-DE" sz="28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7" name="Rechteck: abgerundete Ecken 10">
            <a:extLst>
              <a:ext uri="{FF2B5EF4-FFF2-40B4-BE49-F238E27FC236}">
                <a16:creationId xmlns:a16="http://schemas.microsoft.com/office/drawing/2014/main" id="{AFE5C117-DA73-4B92-9952-17DABCB4DB4C}"/>
              </a:ext>
            </a:extLst>
          </p:cNvPr>
          <p:cNvSpPr/>
          <p:nvPr/>
        </p:nvSpPr>
        <p:spPr>
          <a:xfrm>
            <a:off x="1828800" y="5055684"/>
            <a:ext cx="7310505" cy="103022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31520">
              <a:defRPr/>
            </a:pPr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 quát ý nghĩa, tầm quan trọng của vấn đề đã được trình bày.</a:t>
            </a:r>
            <a:endParaRPr lang="de-DE" sz="280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8" name="Ellipse 11">
            <a:extLst>
              <a:ext uri="{FF2B5EF4-FFF2-40B4-BE49-F238E27FC236}">
                <a16:creationId xmlns:a16="http://schemas.microsoft.com/office/drawing/2014/main" id="{AAF31A1B-483F-40C2-9F21-018C4EDBB022}"/>
              </a:ext>
            </a:extLst>
          </p:cNvPr>
          <p:cNvSpPr/>
          <p:nvPr/>
        </p:nvSpPr>
        <p:spPr>
          <a:xfrm>
            <a:off x="967106" y="1689152"/>
            <a:ext cx="594360" cy="594360"/>
          </a:xfrm>
          <a:prstGeom prst="ellipse">
            <a:avLst/>
          </a:prstGeom>
          <a:solidFill>
            <a:srgbClr val="66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endParaRPr lang="de-DE" sz="14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Ellipse 16">
            <a:extLst>
              <a:ext uri="{FF2B5EF4-FFF2-40B4-BE49-F238E27FC236}">
                <a16:creationId xmlns:a16="http://schemas.microsoft.com/office/drawing/2014/main" id="{3C0FD7B6-0CE0-4B1B-B7DC-72A7351F3988}"/>
              </a:ext>
            </a:extLst>
          </p:cNvPr>
          <p:cNvSpPr/>
          <p:nvPr/>
        </p:nvSpPr>
        <p:spPr>
          <a:xfrm>
            <a:off x="967106" y="2858111"/>
            <a:ext cx="594360" cy="594360"/>
          </a:xfrm>
          <a:prstGeom prst="ellipse">
            <a:avLst/>
          </a:prstGeom>
          <a:solidFill>
            <a:srgbClr val="66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endParaRPr lang="de-DE" sz="14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Ellipse 18">
            <a:extLst>
              <a:ext uri="{FF2B5EF4-FFF2-40B4-BE49-F238E27FC236}">
                <a16:creationId xmlns:a16="http://schemas.microsoft.com/office/drawing/2014/main" id="{F67F1047-C8A0-443F-927E-F3C8BA254713}"/>
              </a:ext>
            </a:extLst>
          </p:cNvPr>
          <p:cNvSpPr/>
          <p:nvPr/>
        </p:nvSpPr>
        <p:spPr>
          <a:xfrm>
            <a:off x="967106" y="4027070"/>
            <a:ext cx="623699" cy="594360"/>
          </a:xfrm>
          <a:prstGeom prst="ellipse">
            <a:avLst/>
          </a:prstGeom>
          <a:solidFill>
            <a:srgbClr val="66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endParaRPr lang="de-DE" sz="14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Ellipse 20">
            <a:extLst>
              <a:ext uri="{FF2B5EF4-FFF2-40B4-BE49-F238E27FC236}">
                <a16:creationId xmlns:a16="http://schemas.microsoft.com/office/drawing/2014/main" id="{23BFFAD3-B0CD-4817-BAFC-9C6B69925286}"/>
              </a:ext>
            </a:extLst>
          </p:cNvPr>
          <p:cNvSpPr/>
          <p:nvPr/>
        </p:nvSpPr>
        <p:spPr>
          <a:xfrm>
            <a:off x="967106" y="5153166"/>
            <a:ext cx="594360" cy="594360"/>
          </a:xfrm>
          <a:prstGeom prst="ellipse">
            <a:avLst/>
          </a:prstGeom>
          <a:solidFill>
            <a:srgbClr val="66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endParaRPr lang="de-DE" sz="14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CC217-5931-40CE-9E7A-4D991276B65B}"/>
              </a:ext>
            </a:extLst>
          </p:cNvPr>
          <p:cNvSpPr txBox="1"/>
          <p:nvPr/>
        </p:nvSpPr>
        <p:spPr>
          <a:xfrm>
            <a:off x="1001885" y="1646047"/>
            <a:ext cx="59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59339F-5234-4F8B-8665-55845379E083}"/>
              </a:ext>
            </a:extLst>
          </p:cNvPr>
          <p:cNvSpPr txBox="1"/>
          <p:nvPr/>
        </p:nvSpPr>
        <p:spPr>
          <a:xfrm>
            <a:off x="989392" y="2847132"/>
            <a:ext cx="59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183367-E55B-4858-873C-AD08D0F3E8D3}"/>
              </a:ext>
            </a:extLst>
          </p:cNvPr>
          <p:cNvSpPr txBox="1"/>
          <p:nvPr/>
        </p:nvSpPr>
        <p:spPr>
          <a:xfrm>
            <a:off x="1013750" y="4040607"/>
            <a:ext cx="59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750B71-3A0C-40B1-89AA-781F5B066926}"/>
              </a:ext>
            </a:extLst>
          </p:cNvPr>
          <p:cNvSpPr txBox="1"/>
          <p:nvPr/>
        </p:nvSpPr>
        <p:spPr>
          <a:xfrm>
            <a:off x="1027069" y="5157958"/>
            <a:ext cx="59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17" name="Picture 2" descr="TICK | Định nghĩa trong Từ điển tiếng Anh Cambridge">
            <a:extLst>
              <a:ext uri="{FF2B5EF4-FFF2-40B4-BE49-F238E27FC236}">
                <a16:creationId xmlns:a16="http://schemas.microsoft.com/office/drawing/2014/main" id="{A978A9A2-584A-445E-9DF1-2BDE1DBB0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28" y="131020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49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907AAB-008B-44AC-97B5-5BA53296E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054" y="1259234"/>
            <a:ext cx="5106079" cy="4687550"/>
          </a:xfrm>
          <a:prstGeom prst="rect">
            <a:avLst/>
          </a:prstGeom>
        </p:spPr>
      </p:pic>
      <p:pic>
        <p:nvPicPr>
          <p:cNvPr id="22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BAA8789-93C7-407F-B312-D5AC2DEB79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-57100" y="402609"/>
            <a:ext cx="9372600" cy="6400799"/>
          </a:xfrm>
          <a:prstGeom prst="rect">
            <a:avLst/>
          </a:prstGeom>
        </p:spPr>
      </p:pic>
      <p:sp>
        <p:nvSpPr>
          <p:cNvPr id="24" name="Rechteck: abgerundete Ecken 4">
            <a:extLst>
              <a:ext uri="{FF2B5EF4-FFF2-40B4-BE49-F238E27FC236}">
                <a16:creationId xmlns:a16="http://schemas.microsoft.com/office/drawing/2014/main" id="{E83C4262-41FB-4AE9-8F07-CC346C6E903A}"/>
              </a:ext>
            </a:extLst>
          </p:cNvPr>
          <p:cNvSpPr/>
          <p:nvPr/>
        </p:nvSpPr>
        <p:spPr>
          <a:xfrm>
            <a:off x="1882297" y="1643649"/>
            <a:ext cx="7337904" cy="66479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31520">
              <a:defRPr/>
            </a:pP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de-DE" sz="28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5" name="Rechteck: abgerundete Ecken 8">
            <a:extLst>
              <a:ext uri="{FF2B5EF4-FFF2-40B4-BE49-F238E27FC236}">
                <a16:creationId xmlns:a16="http://schemas.microsoft.com/office/drawing/2014/main" id="{BC6B2D38-47D5-465F-A315-D00AD23203E0}"/>
              </a:ext>
            </a:extLst>
          </p:cNvPr>
          <p:cNvSpPr/>
          <p:nvPr/>
        </p:nvSpPr>
        <p:spPr>
          <a:xfrm>
            <a:off x="1927876" y="2761829"/>
            <a:ext cx="7337905" cy="85335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31520">
              <a:defRPr/>
            </a:pP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de-DE" sz="28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6" name="Rechteck: abgerundete Ecken 9">
            <a:extLst>
              <a:ext uri="{FF2B5EF4-FFF2-40B4-BE49-F238E27FC236}">
                <a16:creationId xmlns:a16="http://schemas.microsoft.com/office/drawing/2014/main" id="{B1CF4B8E-E94A-4525-BF8A-C180EF0A2E42}"/>
              </a:ext>
            </a:extLst>
          </p:cNvPr>
          <p:cNvSpPr/>
          <p:nvPr/>
        </p:nvSpPr>
        <p:spPr>
          <a:xfrm>
            <a:off x="1955276" y="4045131"/>
            <a:ext cx="7310505" cy="66479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31520">
              <a:defRPr/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de-DE" sz="28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7" name="Rechteck: abgerundete Ecken 10">
            <a:extLst>
              <a:ext uri="{FF2B5EF4-FFF2-40B4-BE49-F238E27FC236}">
                <a16:creationId xmlns:a16="http://schemas.microsoft.com/office/drawing/2014/main" id="{AFE5C117-DA73-4B92-9952-17DABCB4DB4C}"/>
              </a:ext>
            </a:extLst>
          </p:cNvPr>
          <p:cNvSpPr/>
          <p:nvPr/>
        </p:nvSpPr>
        <p:spPr>
          <a:xfrm>
            <a:off x="1905085" y="5153165"/>
            <a:ext cx="7310505" cy="103022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31520">
              <a:defRPr/>
            </a:pPr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 quát ý nghĩa, tầm quan trọng của vấn đề đã được trình bày.</a:t>
            </a:r>
            <a:endParaRPr lang="de-DE" sz="280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8" name="Ellipse 11">
            <a:extLst>
              <a:ext uri="{FF2B5EF4-FFF2-40B4-BE49-F238E27FC236}">
                <a16:creationId xmlns:a16="http://schemas.microsoft.com/office/drawing/2014/main" id="{AAF31A1B-483F-40C2-9F21-018C4EDBB022}"/>
              </a:ext>
            </a:extLst>
          </p:cNvPr>
          <p:cNvSpPr/>
          <p:nvPr/>
        </p:nvSpPr>
        <p:spPr>
          <a:xfrm>
            <a:off x="967106" y="1689152"/>
            <a:ext cx="594360" cy="594360"/>
          </a:xfrm>
          <a:prstGeom prst="ellipse">
            <a:avLst/>
          </a:prstGeom>
          <a:solidFill>
            <a:srgbClr val="66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endParaRPr lang="de-DE" sz="14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Ellipse 16">
            <a:extLst>
              <a:ext uri="{FF2B5EF4-FFF2-40B4-BE49-F238E27FC236}">
                <a16:creationId xmlns:a16="http://schemas.microsoft.com/office/drawing/2014/main" id="{3C0FD7B6-0CE0-4B1B-B7DC-72A7351F3988}"/>
              </a:ext>
            </a:extLst>
          </p:cNvPr>
          <p:cNvSpPr/>
          <p:nvPr/>
        </p:nvSpPr>
        <p:spPr>
          <a:xfrm>
            <a:off x="967106" y="2858111"/>
            <a:ext cx="594360" cy="594360"/>
          </a:xfrm>
          <a:prstGeom prst="ellipse">
            <a:avLst/>
          </a:prstGeom>
          <a:solidFill>
            <a:srgbClr val="66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endParaRPr lang="de-DE" sz="14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Ellipse 18">
            <a:extLst>
              <a:ext uri="{FF2B5EF4-FFF2-40B4-BE49-F238E27FC236}">
                <a16:creationId xmlns:a16="http://schemas.microsoft.com/office/drawing/2014/main" id="{F67F1047-C8A0-443F-927E-F3C8BA254713}"/>
              </a:ext>
            </a:extLst>
          </p:cNvPr>
          <p:cNvSpPr/>
          <p:nvPr/>
        </p:nvSpPr>
        <p:spPr>
          <a:xfrm>
            <a:off x="967106" y="4027070"/>
            <a:ext cx="623699" cy="594360"/>
          </a:xfrm>
          <a:prstGeom prst="ellipse">
            <a:avLst/>
          </a:prstGeom>
          <a:solidFill>
            <a:srgbClr val="66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endParaRPr lang="de-DE" sz="14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Ellipse 20">
            <a:extLst>
              <a:ext uri="{FF2B5EF4-FFF2-40B4-BE49-F238E27FC236}">
                <a16:creationId xmlns:a16="http://schemas.microsoft.com/office/drawing/2014/main" id="{23BFFAD3-B0CD-4817-BAFC-9C6B69925286}"/>
              </a:ext>
            </a:extLst>
          </p:cNvPr>
          <p:cNvSpPr/>
          <p:nvPr/>
        </p:nvSpPr>
        <p:spPr>
          <a:xfrm>
            <a:off x="967106" y="5153166"/>
            <a:ext cx="594360" cy="594360"/>
          </a:xfrm>
          <a:prstGeom prst="ellipse">
            <a:avLst/>
          </a:prstGeom>
          <a:solidFill>
            <a:srgbClr val="66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>
              <a:defRPr/>
            </a:pPr>
            <a:endParaRPr lang="de-DE" sz="14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CC217-5931-40CE-9E7A-4D991276B65B}"/>
              </a:ext>
            </a:extLst>
          </p:cNvPr>
          <p:cNvSpPr txBox="1"/>
          <p:nvPr/>
        </p:nvSpPr>
        <p:spPr>
          <a:xfrm>
            <a:off x="1001885" y="1646047"/>
            <a:ext cx="59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59339F-5234-4F8B-8665-55845379E083}"/>
              </a:ext>
            </a:extLst>
          </p:cNvPr>
          <p:cNvSpPr txBox="1"/>
          <p:nvPr/>
        </p:nvSpPr>
        <p:spPr>
          <a:xfrm>
            <a:off x="989392" y="2847132"/>
            <a:ext cx="59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183367-E55B-4858-873C-AD08D0F3E8D3}"/>
              </a:ext>
            </a:extLst>
          </p:cNvPr>
          <p:cNvSpPr txBox="1"/>
          <p:nvPr/>
        </p:nvSpPr>
        <p:spPr>
          <a:xfrm>
            <a:off x="1013750" y="4040607"/>
            <a:ext cx="59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750B71-3A0C-40B1-89AA-781F5B066926}"/>
              </a:ext>
            </a:extLst>
          </p:cNvPr>
          <p:cNvSpPr txBox="1"/>
          <p:nvPr/>
        </p:nvSpPr>
        <p:spPr>
          <a:xfrm>
            <a:off x="1027069" y="5157958"/>
            <a:ext cx="59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" name="Textfeld 3">
            <a:extLst>
              <a:ext uri="{FF2B5EF4-FFF2-40B4-BE49-F238E27FC236}">
                <a16:creationId xmlns:a16="http://schemas.microsoft.com/office/drawing/2014/main" id="{DF7DF16F-E3D7-4E05-9A62-0C035ECDC963}"/>
              </a:ext>
            </a:extLst>
          </p:cNvPr>
          <p:cNvSpPr txBox="1"/>
          <p:nvPr/>
        </p:nvSpPr>
        <p:spPr>
          <a:xfrm>
            <a:off x="141075" y="241110"/>
            <a:ext cx="9471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1520">
              <a:defRPr/>
            </a:pP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de-DE" sz="3200" b="1" dirty="0">
              <a:solidFill>
                <a:srgbClr val="00B0F0"/>
              </a:solidFill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pic>
        <p:nvPicPr>
          <p:cNvPr id="18" name="Picture 2" descr="TICK | Định nghĩa trong Từ điển tiếng Anh Cambridge">
            <a:extLst>
              <a:ext uri="{FF2B5EF4-FFF2-40B4-BE49-F238E27FC236}">
                <a16:creationId xmlns:a16="http://schemas.microsoft.com/office/drawing/2014/main" id="{30614C7B-1197-4FF6-AED3-0E5B9C05B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15" y="5031689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2643</Words>
  <Application>Microsoft Office PowerPoint</Application>
  <PresentationFormat>Custom</PresentationFormat>
  <Paragraphs>268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Times New Roman</vt:lpstr>
      <vt:lpstr>FreesiaUPC</vt:lpstr>
      <vt:lpstr>Batang</vt:lpstr>
      <vt:lpstr>Century Gothic</vt:lpstr>
      <vt:lpstr>Arial</vt:lpstr>
      <vt:lpstr>等线</vt:lpstr>
      <vt:lpstr>Baskerville Old Face</vt:lpstr>
      <vt:lpstr>Meiryo</vt:lpstr>
      <vt:lpstr>Gill Sans Light</vt:lpstr>
      <vt:lpstr>#9Slide03 Arima Madurai Bold</vt:lpstr>
      <vt:lpstr>Gill Sans Nova Light</vt:lpstr>
      <vt:lpstr>Baskerville</vt:lpstr>
      <vt:lpstr>Fira Sans ExtraBold</vt:lpstr>
      <vt:lpstr>Calibri</vt:lpstr>
      <vt:lpstr>Gill Sans Nova</vt:lpstr>
      <vt:lpstr>Office Theme</vt:lpstr>
      <vt:lpstr>1_Office Theme</vt:lpstr>
      <vt:lpstr>PowerPoint Presentation</vt:lpstr>
      <vt:lpstr>PowerPoint Presentation</vt:lpstr>
      <vt:lpstr>YÊU CẦU CẦN ĐẠT</vt:lpstr>
      <vt:lpstr>YÊU CẦU CẦN ĐẠT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Yellow Playful Illustration English Book Report Education Presentation 4:3</dc:title>
  <dc:creator>HLinh</dc:creator>
  <cp:lastModifiedBy>Admin</cp:lastModifiedBy>
  <cp:revision>99</cp:revision>
  <dcterms:created xsi:type="dcterms:W3CDTF">2006-08-16T00:00:00Z</dcterms:created>
  <dcterms:modified xsi:type="dcterms:W3CDTF">2023-08-07T16:00:32Z</dcterms:modified>
  <dc:identifier>DAFRtLGiWck</dc:identifier>
</cp:coreProperties>
</file>