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3"/>
  </p:notesMasterIdLst>
  <p:sldIdLst>
    <p:sldId id="256" r:id="rId2"/>
    <p:sldId id="308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309" r:id="rId12"/>
    <p:sldId id="310" r:id="rId13"/>
    <p:sldId id="257" r:id="rId14"/>
    <p:sldId id="260" r:id="rId15"/>
    <p:sldId id="261" r:id="rId16"/>
    <p:sldId id="262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303" r:id="rId26"/>
    <p:sldId id="311" r:id="rId27"/>
    <p:sldId id="273" r:id="rId28"/>
    <p:sldId id="274" r:id="rId29"/>
    <p:sldId id="277" r:id="rId30"/>
    <p:sldId id="278" r:id="rId31"/>
    <p:sldId id="279" r:id="rId32"/>
    <p:sldId id="280" r:id="rId33"/>
    <p:sldId id="281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2BB7E"/>
    <a:srgbClr val="F4C796"/>
    <a:srgbClr val="F2BF86"/>
    <a:srgbClr val="990099"/>
    <a:srgbClr val="B3FFD9"/>
    <a:srgbClr val="99FFCC"/>
    <a:srgbClr val="C5E2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6BDFF-B604-409E-97B3-18936DCB78EF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97A4C-FF89-4FCE-849B-720F37D6C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19ED90-49B2-42CF-BAD2-4DC46F588B04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99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DC66FD-605C-4820-9378-ADE50A5E24DD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01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8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25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10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1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2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3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3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1" y="1691640"/>
            <a:ext cx="2425323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3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3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2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5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8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6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5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CFCBE-817A-40A7-9512-6E2B9A386139}" type="datetimeFigureOut">
              <a:rPr lang="en-US" smtClean="0"/>
              <a:t>07-Aug-23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E1FA79-29B6-42AC-9A49-EC4FA90F8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35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36.xml"/><Relationship Id="rId18" Type="http://schemas.openxmlformats.org/officeDocument/2006/relationships/slide" Target="slide41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28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slide" Target="slide40.xml"/><Relationship Id="rId2" Type="http://schemas.microsoft.com/office/2007/relationships/media" Target="../media/media2.mp3"/><Relationship Id="rId16" Type="http://schemas.openxmlformats.org/officeDocument/2006/relationships/slide" Target="slide39.xml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slide" Target="slide38.xml"/><Relationship Id="rId10" Type="http://schemas.openxmlformats.org/officeDocument/2006/relationships/image" Target="../media/image29.png"/><Relationship Id="rId19" Type="http://schemas.openxmlformats.org/officeDocument/2006/relationships/image" Target="../media/image32.png"/><Relationship Id="rId4" Type="http://schemas.openxmlformats.org/officeDocument/2006/relationships/image" Target="../media/image24.gif"/><Relationship Id="rId9" Type="http://schemas.openxmlformats.org/officeDocument/2006/relationships/image" Target="../media/image28.png"/><Relationship Id="rId1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9" y="36576"/>
            <a:ext cx="10623920" cy="21702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                        </a:t>
            </a:r>
            <a:r>
              <a:rPr lang="en-US" sz="32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VÀ XUNG ĐỘT TRONG BI KỊCH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(Đọc: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tiết, Viết: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tiết, Nói và nghe: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tiết)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432" y="2277209"/>
            <a:ext cx="6638192" cy="3203721"/>
          </a:xfrm>
        </p:spPr>
        <p:txBody>
          <a:bodyPr>
            <a:normAutofit fontScale="85000" lnSpcReduction="10000"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46,47,48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2: </a:t>
            </a:r>
            <a:endParaRPr lang="en-US" sz="35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CỬU TRÙNG ĐÀI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Tưởng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7CAD18F5-6B4C-49E0-2A9B-DD3C5CC2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08" y="2670902"/>
            <a:ext cx="5457092" cy="418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0218" y="6121704"/>
            <a:ext cx="6374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Zalo</a:t>
            </a:r>
            <a:r>
              <a:rPr lang="en-US" i="1" dirty="0"/>
              <a:t>: NGỮ VĂN THPT (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Thu </a:t>
            </a:r>
            <a:r>
              <a:rPr lang="en-US" i="1" dirty="0" err="1"/>
              <a:t>Huyền</a:t>
            </a:r>
            <a:r>
              <a:rPr lang="en-US" i="1" dirty="0"/>
              <a:t>) – DỰ ÁN CỘNG ĐỒNG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E849381-3C13-64E8-74AE-779286533F71}"/>
              </a:ext>
            </a:extLst>
          </p:cNvPr>
          <p:cNvSpPr txBox="1"/>
          <p:nvPr/>
        </p:nvSpPr>
        <p:spPr>
          <a:xfrm>
            <a:off x="573049" y="1047912"/>
            <a:ext cx="11352561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mâu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đột cơ bản của vở kịch.</a:t>
            </a:r>
            <a:endParaRPr lang="en-US" sz="3200" b="1" i="0" u="none" strike="noStrike" dirty="0" smtClean="0">
              <a:solidFill>
                <a:srgbClr val="33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Mâu thuẫn thứ </a:t>
            </a:r>
            <a:r>
              <a:rPr lang="vi-VN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nhất:</a:t>
            </a:r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 </a:t>
            </a:r>
            <a:r>
              <a:rPr lang="vi-VN" sz="2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 giữa nhân dân lao động khốn khổ, lầm than và bọn hôn quân bạo chúa và phe cánh của chúng.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CA87736-9ABA-26F2-E3E1-D1EB7C04A323}"/>
              </a:ext>
            </a:extLst>
          </p:cNvPr>
          <p:cNvSpPr/>
          <p:nvPr/>
        </p:nvSpPr>
        <p:spPr>
          <a:xfrm>
            <a:off x="573049" y="2761259"/>
            <a:ext cx="4708912" cy="1015662"/>
          </a:xfrm>
          <a:prstGeom prst="rect">
            <a:avLst/>
          </a:prstGeom>
          <a:solidFill>
            <a:srgbClr val="F2BF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 </a:t>
            </a:r>
            <a:r>
              <a:rPr lang="vi-V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Tương Dực và đám bề tôi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01CD397-B976-5C74-745A-4B27927E936C}"/>
              </a:ext>
            </a:extLst>
          </p:cNvPr>
          <p:cNvSpPr/>
          <p:nvPr/>
        </p:nvSpPr>
        <p:spPr>
          <a:xfrm>
            <a:off x="6910038" y="2726090"/>
            <a:ext cx="4708912" cy="1015662"/>
          </a:xfrm>
          <a:prstGeom prst="rect">
            <a:avLst/>
          </a:prstGeom>
          <a:solidFill>
            <a:srgbClr val="F2BB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lao động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20F7F5B-FE00-3C0D-A795-2A122438A74F}"/>
              </a:ext>
            </a:extLst>
          </p:cNvPr>
          <p:cNvSpPr/>
          <p:nvPr/>
        </p:nvSpPr>
        <p:spPr>
          <a:xfrm>
            <a:off x="573049" y="3841561"/>
            <a:ext cx="4708911" cy="2729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Cửu Trùng Đài làm nơi hưởng lạc, vui chơi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sưu thuế, bắt thợ giỏi, tróc nã, hành hạ người chống đối.</a:t>
            </a:r>
          </a:p>
          <a:p>
            <a:r>
              <a:rPr 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Xa hoa, tàn ác, truỵ lạc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366B50A-8E7B-8477-8B49-D36B4FA6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292" y="3172376"/>
            <a:ext cx="1299427" cy="1244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023DD76-76E3-AF73-D613-CF08320D586F}"/>
              </a:ext>
            </a:extLst>
          </p:cNvPr>
          <p:cNvSpPr/>
          <p:nvPr/>
        </p:nvSpPr>
        <p:spPr>
          <a:xfrm>
            <a:off x="6910038" y="3780013"/>
            <a:ext cx="4708911" cy="2729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khổ, chết vì tai nạn và bị chém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cật lực, bị ăn chặn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 mùa đói kém, nổi loạn</a:t>
            </a:r>
          </a:p>
          <a:p>
            <a:r>
              <a:rPr lang="vi-VN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Sống lầm than, khổ cực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60DE24E-F74B-2A1E-54AB-931FAEE56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85" y="4883829"/>
            <a:ext cx="1299427" cy="1325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E849381-3C13-64E8-74AE-779286533F71}"/>
              </a:ext>
            </a:extLst>
          </p:cNvPr>
          <p:cNvSpPr txBox="1"/>
          <p:nvPr/>
        </p:nvSpPr>
        <p:spPr>
          <a:xfrm>
            <a:off x="573049" y="1047912"/>
            <a:ext cx="11352561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mâu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đột cơ bản của vở kịch.</a:t>
            </a:r>
            <a:endParaRPr lang="en-US" sz="3200" b="1" i="0" u="none" strike="noStrike" dirty="0" smtClean="0">
              <a:solidFill>
                <a:srgbClr val="33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Mâu thuẫn thứ </a:t>
            </a:r>
            <a:r>
              <a:rPr lang="en-US" sz="2900" b="1" i="0" u="none" strike="noStrike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 </a:t>
            </a:r>
            <a:r>
              <a:rPr lang="vi-VN" sz="2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 giữa quan niệm nghệ thuật cao siêu, thuần túy của muôn đời và lợi ích trực tiếp, thiết thực của nhân dân.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CA87736-9ABA-26F2-E3E1-D1EB7C04A323}"/>
              </a:ext>
            </a:extLst>
          </p:cNvPr>
          <p:cNvSpPr/>
          <p:nvPr/>
        </p:nvSpPr>
        <p:spPr>
          <a:xfrm>
            <a:off x="573049" y="2761259"/>
            <a:ext cx="5458474" cy="1015662"/>
          </a:xfrm>
          <a:prstGeom prst="rect">
            <a:avLst/>
          </a:prstGeom>
          <a:solidFill>
            <a:srgbClr val="F2BF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nghệ sĩ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01CD397-B976-5C74-745A-4B27927E936C}"/>
              </a:ext>
            </a:extLst>
          </p:cNvPr>
          <p:cNvSpPr/>
          <p:nvPr/>
        </p:nvSpPr>
        <p:spPr>
          <a:xfrm>
            <a:off x="6277708" y="2726090"/>
            <a:ext cx="5341242" cy="1015662"/>
          </a:xfrm>
          <a:prstGeom prst="rect">
            <a:avLst/>
          </a:prstGeom>
          <a:solidFill>
            <a:srgbClr val="F2BB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lao động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20F7F5B-FE00-3C0D-A795-2A122438A74F}"/>
              </a:ext>
            </a:extLst>
          </p:cNvPr>
          <p:cNvSpPr/>
          <p:nvPr/>
        </p:nvSpPr>
        <p:spPr>
          <a:xfrm>
            <a:off x="573049" y="3841561"/>
            <a:ext cx="5458474" cy="2729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Cửu Trùng Đài là tạo ra một công trình nghệ thuật vĩ đại, nguy nga: niềm tự hào cho đất nước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chân chính con đường thực hiện mục đích sai lầm.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023DD76-76E3-AF73-D613-CF08320D586F}"/>
              </a:ext>
            </a:extLst>
          </p:cNvPr>
          <p:cNvSpPr/>
          <p:nvPr/>
        </p:nvSpPr>
        <p:spPr>
          <a:xfrm>
            <a:off x="6277708" y="3823973"/>
            <a:ext cx="5341241" cy="2729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Cửu Trùng Đài là đẩy nhân dân càng đói khổ, càng lầm than hơn.</a:t>
            </a: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6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E849381-3C13-64E8-74AE-779286533F71}"/>
              </a:ext>
            </a:extLst>
          </p:cNvPr>
          <p:cNvSpPr txBox="1"/>
          <p:nvPr/>
        </p:nvSpPr>
        <p:spPr>
          <a:xfrm>
            <a:off x="573049" y="1329265"/>
            <a:ext cx="113525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mâu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đột cơ bản của vở kịch.</a:t>
            </a:r>
            <a:endParaRPr lang="en-US" sz="3200" b="1" i="0" u="none" strike="noStrike" dirty="0" smtClean="0">
              <a:solidFill>
                <a:srgbClr val="33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00" b="1" i="0" u="none" strike="noStrike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0" u="none" strike="noStrike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9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lí tưởng nghệ thuật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Vũ Như Tô phải đi ngược quyền lợi nhân </a:t>
            </a:r>
            <a:r>
              <a:rPr lang="vi-VN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lợi ích thiết thực của nhân dân,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không thể thực hiện được giấc mơ nghệ </a:t>
            </a:r>
            <a:r>
              <a:rPr lang="vi-VN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Mâu thuẫn 2 kém phần gay gắt hơn mâu thuẫn 1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dai dẳng và chưa được tác giả giải quyết dứt khoát.</a:t>
            </a:r>
          </a:p>
          <a:p>
            <a:pPr algn="just"/>
            <a:endParaRPr lang="vi-VN" sz="2900" b="1" dirty="0">
              <a:solidFill>
                <a:srgbClr val="FF0000"/>
              </a:solidFill>
            </a:endParaRPr>
          </a:p>
          <a:p>
            <a:pPr algn="just"/>
            <a:endParaRPr lang="vi-VN" sz="2900" dirty="0"/>
          </a:p>
          <a:p>
            <a:pPr algn="just"/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61D963E-E8BB-4B72-BA8E-8BC07EADDB85}"/>
              </a:ext>
            </a:extLst>
          </p:cNvPr>
          <p:cNvSpPr txBox="1"/>
          <p:nvPr/>
        </p:nvSpPr>
        <p:spPr>
          <a:xfrm>
            <a:off x="222959" y="4743048"/>
            <a:ext cx="344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3074" name="Picture 2" descr="Làm việc nhóm là gì? Kỹ năng làm việc nhóm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9" y="1952249"/>
            <a:ext cx="3615559" cy="27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89827"/>
              </p:ext>
            </p:extLst>
          </p:nvPr>
        </p:nvGraphicFramePr>
        <p:xfrm>
          <a:off x="4158264" y="2036675"/>
          <a:ext cx="7951295" cy="484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90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83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1+2</a:t>
                      </a:r>
                      <a:endParaRPr lang="en-US" sz="2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Thiềm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83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3+4</a:t>
                      </a:r>
                      <a:endParaRPr lang="en-US" sz="25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vu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sỉ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nhục</a:t>
                      </a:r>
                      <a:r>
                        <a:rPr lang="en-US" sz="25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kern="12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487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rgbClr val="33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5+6</a:t>
                      </a:r>
                      <a:endParaRPr lang="en-US" sz="2500" b="1" dirty="0">
                        <a:solidFill>
                          <a:srgbClr val="33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hủy</a:t>
                      </a:r>
                      <a:r>
                        <a:rPr lang="en-US" sz="2500" b="1" kern="1200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kern="1200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35369" y="619883"/>
            <a:ext cx="6163408" cy="128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marR="0" lvl="0" indent="-282575" algn="just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2800" b="1" noProof="0" dirty="0" smtClean="0">
              <a:solidFill>
                <a:srgbClr val="0047D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marR="0" lvl="0" indent="-282575" algn="just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Tx/>
              <a:buNone/>
              <a:tabLst/>
              <a:defRPr/>
            </a:pPr>
            <a:r>
              <a:rPr lang="en-US" sz="2800" b="1" noProof="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54377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61D963E-E8BB-4B72-BA8E-8BC07EADDB85}"/>
              </a:ext>
            </a:extLst>
          </p:cNvPr>
          <p:cNvSpPr txBox="1"/>
          <p:nvPr/>
        </p:nvSpPr>
        <p:spPr>
          <a:xfrm>
            <a:off x="4439689" y="604472"/>
            <a:ext cx="344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0636"/>
            <a:ext cx="1141423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marR="0" lvl="0" indent="-282575" algn="just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Nhân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40765"/>
              </p:ext>
            </p:extLst>
          </p:nvPr>
        </p:nvGraphicFramePr>
        <p:xfrm>
          <a:off x="228600" y="643464"/>
          <a:ext cx="11830050" cy="630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</a:t>
                      </a:r>
                      <a:endParaRPr 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1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:…………………………………..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7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7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7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851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Þ"/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tính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4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12169"/>
            <a:ext cx="11414234" cy="52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marR="0" lvl="0" indent="-282575" algn="just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Nhân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49613"/>
              </p:ext>
            </p:extLst>
          </p:nvPr>
        </p:nvGraphicFramePr>
        <p:xfrm>
          <a:off x="228600" y="719666"/>
          <a:ext cx="11830050" cy="598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30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</a:t>
                      </a:r>
                      <a:endParaRPr lang="en-US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:…………………………………..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vu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sỉ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nhục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Þ"/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tính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0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79905"/>
            <a:ext cx="11414234" cy="52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marR="0" lvl="0" indent="-282575" algn="just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47D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Nhân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29303"/>
              </p:ext>
            </p:extLst>
          </p:nvPr>
        </p:nvGraphicFramePr>
        <p:xfrm>
          <a:off x="127000" y="719666"/>
          <a:ext cx="11931650" cy="630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30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</a:t>
                      </a:r>
                      <a:endParaRPr lang="en-US" sz="20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:…………………………………..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hủy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Vũ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dirty="0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endParaRPr lang="en-US" sz="24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6" marR="49986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Þ"/>
                        <a:tabLst>
                          <a:tab pos="270510" algn="l"/>
                        </a:tabLst>
                      </a:pP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tính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70510" algn="l"/>
                        </a:tabLs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6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61D963E-E8BB-4B72-BA8E-8BC07EADDB85}"/>
              </a:ext>
            </a:extLst>
          </p:cNvPr>
          <p:cNvSpPr txBox="1"/>
          <p:nvPr/>
        </p:nvSpPr>
        <p:spPr>
          <a:xfrm>
            <a:off x="37407" y="5595170"/>
            <a:ext cx="275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3074" name="Picture 2" descr="Làm việc nhóm là gì? Kỹ năng làm việc nhóm hiệu quả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3144666"/>
            <a:ext cx="2545292" cy="22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654163"/>
              </p:ext>
            </p:extLst>
          </p:nvPr>
        </p:nvGraphicFramePr>
        <p:xfrm>
          <a:off x="2858014" y="760370"/>
          <a:ext cx="9257786" cy="6130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0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9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1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Hình thức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(2 điểm)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 làm còn sơ sài, trình bày cẩu thả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lỗi chính tả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 làm  tương  đối  đ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đủ, chỉn chu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rình bày cẩn thận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tương đối đẩy đủ, chỉn chu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9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Nội dung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(6 điểm)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 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Chưa trả lời đúng trọng tâm câu hỏi, không trả lời đủ các câu hỏi gợi dẫn.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sơ sài, mới dừng lại ở việc biết và nhận diện.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1" indent="-228600" algn="just"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 các câu hỏi gợi dẫn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ít nhất 1-2 ý mở rộng, nâng cao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tương đối đầy đủ các câu hỏi gợi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hơn 2 ý mở rộng, nâng cao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sự sáng tạo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34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Hiệu quả </a:t>
                      </a:r>
                      <a:r>
                        <a:rPr lang="en-US" sz="1100" dirty="0" err="1">
                          <a:effectLst/>
                        </a:rPr>
                        <a:t>làm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việc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vi-VN" sz="1100" dirty="0">
                          <a:effectLst/>
                        </a:rPr>
                        <a:t>nhóm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</a:rPr>
                        <a:t>(2 điểm)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điểm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thành viên chưa gắn kết chặt chẽ, làm việc chưa hiệu quả.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trên 2 thành viên không tham gia hoạt động.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Hoạt động tương đối gắn kết, có tranh luận nhưng vẫn đi đến thống nhất.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Vẫn còn 1-2 thành viên không tham gia hoạt động.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gắn kết, có sự động thuận nhiều ý tưởng khác biệt, sáng tạo.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 bộ thành viên đều tham gia hoạt động.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17" marR="57517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6548" y="158872"/>
            <a:ext cx="10647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19766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9" y="-129795"/>
            <a:ext cx="9014811" cy="5738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715" y="2152650"/>
            <a:ext cx="1673499" cy="3095625"/>
          </a:xfrm>
          <a:prstGeom prst="roundRect">
            <a:avLst/>
          </a:prstGeom>
          <a:solidFill>
            <a:srgbClr val="C5E2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Vũ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75408" y="3740533"/>
            <a:ext cx="5981418" cy="10103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75408" y="1044095"/>
            <a:ext cx="5946056" cy="8142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hape 11"/>
          <p:cNvCxnSpPr>
            <a:cxnSpLocks/>
            <a:stCxn id="5" idx="0"/>
            <a:endCxn id="7" idx="1"/>
          </p:cNvCxnSpPr>
          <p:nvPr/>
        </p:nvCxnSpPr>
        <p:spPr>
          <a:xfrm rot="5400000" flipH="1" flipV="1">
            <a:off x="1459728" y="936971"/>
            <a:ext cx="701417" cy="1729943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hape 16"/>
          <p:cNvCxnSpPr>
            <a:cxnSpLocks/>
            <a:stCxn id="5" idx="2"/>
          </p:cNvCxnSpPr>
          <p:nvPr/>
        </p:nvCxnSpPr>
        <p:spPr>
          <a:xfrm rot="16200000" flipH="1">
            <a:off x="1493627" y="4700113"/>
            <a:ext cx="688578" cy="1784902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710770" y="2543960"/>
            <a:ext cx="5946056" cy="494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1810436" y="2791197"/>
            <a:ext cx="900334" cy="7445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646477" y="973667"/>
            <a:ext cx="2268750" cy="5130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93089" y="5248275"/>
            <a:ext cx="5946056" cy="11930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8717921" y="1044096"/>
            <a:ext cx="664449" cy="48233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837507" y="3570869"/>
            <a:ext cx="837901" cy="6748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9575" y="29830"/>
            <a:ext cx="7887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9" y="-129795"/>
            <a:ext cx="9014811" cy="5738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715" y="2300403"/>
            <a:ext cx="1673499" cy="2947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275" y="2872495"/>
            <a:ext cx="5981418" cy="10103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39812" y="799644"/>
            <a:ext cx="5946056" cy="8142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hape 11"/>
          <p:cNvCxnSpPr>
            <a:cxnSpLocks/>
            <a:stCxn id="5" idx="0"/>
            <a:endCxn id="7" idx="1"/>
          </p:cNvCxnSpPr>
          <p:nvPr/>
        </p:nvCxnSpPr>
        <p:spPr>
          <a:xfrm rot="5400000" flipH="1" flipV="1">
            <a:off x="1245828" y="906420"/>
            <a:ext cx="1093621" cy="1694347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hape 16"/>
          <p:cNvCxnSpPr>
            <a:cxnSpLocks/>
            <a:stCxn id="5" idx="2"/>
          </p:cNvCxnSpPr>
          <p:nvPr/>
        </p:nvCxnSpPr>
        <p:spPr>
          <a:xfrm rot="16200000" flipH="1">
            <a:off x="1493627" y="4700113"/>
            <a:ext cx="688579" cy="1784902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675408" y="1849124"/>
            <a:ext cx="5946056" cy="8584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1806124" y="2278334"/>
            <a:ext cx="869284" cy="12786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646477" y="799644"/>
            <a:ext cx="2268750" cy="51249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23637" y="5328035"/>
            <a:ext cx="5946056" cy="11930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</p:txBody>
      </p:sp>
      <p:sp>
        <p:nvSpPr>
          <p:cNvPr id="3" name="Right Brace 2"/>
          <p:cNvSpPr/>
          <p:nvPr/>
        </p:nvSpPr>
        <p:spPr>
          <a:xfrm>
            <a:off x="8717921" y="1044096"/>
            <a:ext cx="664449" cy="48233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1837507" y="3556985"/>
            <a:ext cx="850768" cy="138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9575" y="29830"/>
            <a:ext cx="8308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2.1. Nhân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84615" y="4089403"/>
            <a:ext cx="5867280" cy="10103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cxnSp>
        <p:nvCxnSpPr>
          <p:cNvPr id="21" name="Straight Arrow Connector 20"/>
          <p:cNvCxnSpPr>
            <a:cxnSpLocks/>
            <a:endCxn id="15" idx="1"/>
          </p:cNvCxnSpPr>
          <p:nvPr/>
        </p:nvCxnSpPr>
        <p:spPr>
          <a:xfrm>
            <a:off x="1798278" y="3577236"/>
            <a:ext cx="986337" cy="10173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8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  <p:bldP spid="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ctrTitle"/>
          </p:nvPr>
        </p:nvSpPr>
        <p:spPr>
          <a:xfrm>
            <a:off x="3638835" y="137260"/>
            <a:ext cx="7993388" cy="1296988"/>
          </a:xfrm>
        </p:spPr>
        <p:txBody>
          <a:bodyPr>
            <a:normAutofit fontScale="90000"/>
          </a:bodyPr>
          <a:lstStyle/>
          <a:p>
            <a:pPr algn="just"/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vở kịch là ai</a:t>
            </a:r>
            <a:r>
              <a:rPr lang="vi-VN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07" y="26352"/>
            <a:ext cx="2887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32323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odern Love"/>
              </a:rPr>
              <a:t>KHỞI ĐỘNG</a:t>
            </a:r>
            <a:endParaRPr lang="en-US" sz="3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323232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Modern Love"/>
            </a:endParaRPr>
          </a:p>
        </p:txBody>
      </p:sp>
      <p:pic>
        <p:nvPicPr>
          <p:cNvPr id="6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0500" y="1434248"/>
            <a:ext cx="6756399" cy="55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9" y="-129795"/>
            <a:ext cx="9014811" cy="5738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715" y="2300403"/>
            <a:ext cx="1673499" cy="29478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75408" y="1044094"/>
            <a:ext cx="5946056" cy="13943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hape 11"/>
          <p:cNvCxnSpPr>
            <a:cxnSpLocks/>
            <a:stCxn id="5" idx="0"/>
            <a:endCxn id="7" idx="1"/>
          </p:cNvCxnSpPr>
          <p:nvPr/>
        </p:nvCxnSpPr>
        <p:spPr>
          <a:xfrm rot="5400000" flipH="1" flipV="1">
            <a:off x="1530858" y="1155854"/>
            <a:ext cx="559156" cy="1729943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hape 16"/>
          <p:cNvCxnSpPr>
            <a:cxnSpLocks/>
            <a:stCxn id="5" idx="2"/>
          </p:cNvCxnSpPr>
          <p:nvPr/>
        </p:nvCxnSpPr>
        <p:spPr>
          <a:xfrm rot="16200000" flipH="1">
            <a:off x="1493627" y="4700113"/>
            <a:ext cx="688579" cy="1784902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514658" y="685800"/>
            <a:ext cx="2560772" cy="6172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21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khốc</a:t>
            </a:r>
            <a:r>
              <a:rPr 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23637" y="4872399"/>
            <a:ext cx="5946056" cy="16978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3" name="Right Brace 2"/>
          <p:cNvSpPr/>
          <p:nvPr/>
        </p:nvSpPr>
        <p:spPr>
          <a:xfrm>
            <a:off x="8717921" y="1533524"/>
            <a:ext cx="664449" cy="433387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575" y="29830"/>
            <a:ext cx="7709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2.1. Nhân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12" grpId="0" animBg="1"/>
      <p:bldP spid="13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0" y="159973"/>
            <a:ext cx="3545417" cy="650875"/>
          </a:xfrm>
          <a:ln>
            <a:solidFill>
              <a:srgbClr val="3333CC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9" y="1465947"/>
            <a:ext cx="5095875" cy="1875130"/>
          </a:xfrm>
          <a:ln>
            <a:solidFill>
              <a:srgbClr val="3333CC"/>
            </a:solidFill>
          </a:ln>
        </p:spPr>
        <p:txBody>
          <a:bodyPr>
            <a:noAutofit/>
          </a:bodyPr>
          <a:lstStyle/>
          <a:p>
            <a:pPr marL="0" indent="457200" algn="just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Vũ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375" y="1423619"/>
            <a:ext cx="5362575" cy="1927229"/>
          </a:xfrm>
          <a:prstGeom prst="rect">
            <a:avLst/>
          </a:prstGeom>
          <a:ln>
            <a:solidFill>
              <a:srgbClr val="3333C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nghẹt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70400" y="805231"/>
            <a:ext cx="1588559" cy="647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6058959" y="810848"/>
            <a:ext cx="1772708" cy="584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3547535"/>
            <a:ext cx="5228167" cy="323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Laptop Tien Manh\Downloads\CỬu Trùng đà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6" y="3547535"/>
            <a:ext cx="5362574" cy="330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7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43" y="1244600"/>
            <a:ext cx="4387147" cy="5020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46135" y="190890"/>
            <a:ext cx="398538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HỌC CUỘC SỐNG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Vertical Scroll 9"/>
          <p:cNvSpPr/>
          <p:nvPr/>
        </p:nvSpPr>
        <p:spPr>
          <a:xfrm>
            <a:off x="123825" y="1244600"/>
            <a:ext cx="3619500" cy="5096933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8354309" y="1244600"/>
            <a:ext cx="3619500" cy="5096934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ĐẸP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/>
            <a:r>
              <a:rPr lang="en-US" sz="2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383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9005" y="58812"/>
            <a:ext cx="4339650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 HỆ, SO SÁNH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47649" y="679368"/>
            <a:ext cx="4790343" cy="306338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53512"/>
              </p:ext>
            </p:extLst>
          </p:nvPr>
        </p:nvGraphicFramePr>
        <p:xfrm>
          <a:off x="4024183" y="3391062"/>
          <a:ext cx="81280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000" dirty="0" smtClean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Cao, </a:t>
                      </a:r>
                      <a:r>
                        <a:rPr lang="en-US" sz="180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 smtClean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tính,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tính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Nhân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Nhân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ight Arrow 1"/>
          <p:cNvSpPr/>
          <p:nvPr/>
        </p:nvSpPr>
        <p:spPr>
          <a:xfrm>
            <a:off x="2953512" y="4764023"/>
            <a:ext cx="987552" cy="379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5215" y="4686253"/>
            <a:ext cx="2276857" cy="516683"/>
          </a:xfrm>
          <a:ln>
            <a:solidFill>
              <a:srgbClr val="3333CC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5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5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1" y="624110"/>
            <a:ext cx="10075984" cy="6947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PHÂN TÍCH NHÂN VẬT KỊCH: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31" y="1711570"/>
            <a:ext cx="10625382" cy="27549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25DB9-1903-8F29-0B6D-DD62300D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4270124"/>
            <a:ext cx="3541858" cy="2253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9A0BB-F2A1-16D5-B655-2C5D3755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994" y="4190998"/>
            <a:ext cx="653747" cy="12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58993C-AACE-C7D9-FC58-0C973C10A80A}"/>
              </a:ext>
            </a:extLst>
          </p:cNvPr>
          <p:cNvSpPr txBox="1"/>
          <p:nvPr/>
        </p:nvSpPr>
        <p:spPr>
          <a:xfrm>
            <a:off x="610995" y="203236"/>
            <a:ext cx="93236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Đan Thiềm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29C46C4-5157-081A-954D-9A68C86DA7CB}"/>
              </a:ext>
            </a:extLst>
          </p:cNvPr>
          <p:cNvSpPr txBox="1"/>
          <p:nvPr/>
        </p:nvSpPr>
        <p:spPr>
          <a:xfrm>
            <a:off x="573048" y="1504603"/>
            <a:ext cx="7201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con mắt của Vũ Như Tô thì Đan Thiềm là tri kỷ, tri âm duy nhất ở triều đình</a:t>
            </a:r>
            <a:r>
              <a:rPr lang="vi-VN" sz="28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.(Vũ </a:t>
            </a:r>
            <a:r>
              <a:rPr 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cái đẹp, Đan Thiềm mê cái tài)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D86FB1-D969-CEB6-2E26-3FFF0913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956" y="803400"/>
            <a:ext cx="28575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58993C-AACE-C7D9-FC58-0C973C10A80A}"/>
              </a:ext>
            </a:extLst>
          </p:cNvPr>
          <p:cNvSpPr txBox="1"/>
          <p:nvPr/>
        </p:nvSpPr>
        <p:spPr>
          <a:xfrm>
            <a:off x="610995" y="203236"/>
            <a:ext cx="93236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Đan Thiềm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29C46C4-5157-081A-954D-9A68C86DA7CB}"/>
              </a:ext>
            </a:extLst>
          </p:cNvPr>
          <p:cNvSpPr txBox="1"/>
          <p:nvPr/>
        </p:nvSpPr>
        <p:spPr>
          <a:xfrm>
            <a:off x="728784" y="1164134"/>
            <a:ext cx="762138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Là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say mê cái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viên, khích lệ, giúp đỡ Vũ Như Tô xây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800" dirty="0" smtClean="0"/>
              <a:t>-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Là con người luôn sáng suốt và tỉnh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Vũ Như Tô xây Cửu Trùng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quân nổi loạn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huyên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Như Tô bỏ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D86FB1-D969-CEB6-2E26-3FFF0913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956" y="803400"/>
            <a:ext cx="28575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ounded Rectangle 9"/>
          <p:cNvSpPr>
            <a:spLocks noChangeArrowheads="1"/>
          </p:cNvSpPr>
          <p:nvPr/>
        </p:nvSpPr>
        <p:spPr bwMode="auto">
          <a:xfrm>
            <a:off x="4343400" y="762000"/>
            <a:ext cx="3962400" cy="914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TỔNG KẾT</a:t>
            </a:r>
            <a:endParaRPr lang="vi-VN" altLang="en-US" sz="4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9"/>
          <p:cNvSpPr>
            <a:spLocks noChangeArrowheads="1"/>
          </p:cNvSpPr>
          <p:nvPr/>
        </p:nvSpPr>
        <p:spPr bwMode="auto">
          <a:xfrm>
            <a:off x="2071689" y="2590800"/>
            <a:ext cx="3629025" cy="3505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NỘI DUNG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Qua tấn bi kịch của Vũ Như Tô, tác giả  đã đặt ra những vấn đề có ý nghĩa muôn thuở về mối quan hệ giữa: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Nghệ thuật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cuộc sống.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Lí tưởng nghệ thuật cao siêu thuần tuý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lợi ích thiết thâ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 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của nhân dân.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vi-V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6386514" y="2590800"/>
            <a:ext cx="3629025" cy="3505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NGHỆ THUẬT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Ngôn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kịch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điêu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ngôn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kịch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dồn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dập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sục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căng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vi-V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4114800" y="1676400"/>
            <a:ext cx="1905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19800" y="1676400"/>
            <a:ext cx="1752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8229600" cy="9906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en-US" sz="40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5486400" y="5943600"/>
            <a:ext cx="838200" cy="685800"/>
          </a:xfrm>
          <a:prstGeom prst="rightArrow">
            <a:avLst>
              <a:gd name="adj1" fmla="val 423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78169" y="2286001"/>
            <a:ext cx="100584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chọn bất kỳ 1 đức tính của chim cánh cụt (tương ứng với 1 câu hỏi) và trả lời sau khi giáo viên đọc xong câu hỏi.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trả lời đúng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0" y="1156682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CHIM CÁNH CỤT VỀ NHÀ</a:t>
            </a:r>
          </a:p>
        </p:txBody>
      </p:sp>
    </p:spTree>
    <p:extLst>
      <p:ext uri="{BB962C8B-B14F-4D97-AF65-F5344CB8AC3E}">
        <p14:creationId xmlns:p14="http://schemas.microsoft.com/office/powerpoint/2010/main" val="12466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CC79BD-648D-DDDE-95F0-8A3FC6AC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54" y="704088"/>
            <a:ext cx="5130547" cy="676656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5240D-DDFD-4D91-4EA8-86EA52839AAE}"/>
              </a:ext>
            </a:extLst>
          </p:cNvPr>
          <p:cNvSpPr/>
          <p:nvPr/>
        </p:nvSpPr>
        <p:spPr>
          <a:xfrm>
            <a:off x="2373284" y="2514600"/>
            <a:ext cx="7227917" cy="1752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45CBCD-AFE5-CD73-BA0E-2D80B19F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018" y="2659492"/>
            <a:ext cx="7022592" cy="3877056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25DB9-1903-8F29-0B6D-DD62300D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1" y="4724400"/>
            <a:ext cx="3056467" cy="193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49A0BB-F2A1-16D5-B655-2C5D3755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1" y="4429826"/>
            <a:ext cx="653747" cy="12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518C224-197B-5739-0300-1CFE2787B521}"/>
              </a:ext>
            </a:extLst>
          </p:cNvPr>
          <p:cNvSpPr txBox="1"/>
          <p:nvPr/>
        </p:nvSpPr>
        <p:spPr>
          <a:xfrm>
            <a:off x="4018085" y="986360"/>
            <a:ext cx="536814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b="1" dirty="0">
              <a:latin typeface="+mj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00F331-4E0F-517F-3D56-A16DFD81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363" y="2314468"/>
            <a:ext cx="4484184" cy="426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58AE8F9-F631-E23E-CEC4-61810935B8B0}"/>
              </a:ext>
            </a:extLst>
          </p:cNvPr>
          <p:cNvSpPr txBox="1"/>
          <p:nvPr/>
        </p:nvSpPr>
        <p:spPr>
          <a:xfrm>
            <a:off x="776091" y="1794210"/>
            <a:ext cx="4297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</a:t>
            </a:r>
            <a:r>
              <a:rPr lang="en-US" sz="3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vi-VN" sz="3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08877A9-137B-2F9D-D868-536B08E931E9}"/>
              </a:ext>
            </a:extLst>
          </p:cNvPr>
          <p:cNvSpPr txBox="1"/>
          <p:nvPr/>
        </p:nvSpPr>
        <p:spPr>
          <a:xfrm>
            <a:off x="776091" y="3968671"/>
            <a:ext cx="4222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vi-VN" sz="30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E7E8EE-80D9-5C41-D0F5-80CDFE0DED04}"/>
              </a:ext>
            </a:extLst>
          </p:cNvPr>
          <p:cNvSpPr txBox="1"/>
          <p:nvPr/>
        </p:nvSpPr>
        <p:spPr>
          <a:xfrm>
            <a:off x="774702" y="6055742"/>
            <a:ext cx="3826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A2AAFA-0CBA-3038-CAFD-34D2D73C42B3}"/>
              </a:ext>
            </a:extLst>
          </p:cNvPr>
          <p:cNvSpPr txBox="1"/>
          <p:nvPr/>
        </p:nvSpPr>
        <p:spPr>
          <a:xfrm>
            <a:off x="1172578" y="2444549"/>
            <a:ext cx="3826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</a:p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7497FA5-9B8F-D39B-838D-6F34A1051EBC}"/>
              </a:ext>
            </a:extLst>
          </p:cNvPr>
          <p:cNvSpPr txBox="1"/>
          <p:nvPr/>
        </p:nvSpPr>
        <p:spPr>
          <a:xfrm>
            <a:off x="1172578" y="4575965"/>
            <a:ext cx="4923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mâu thuẫn cơ bản</a:t>
            </a:r>
          </a:p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Vũ Như Tô</a:t>
            </a:r>
          </a:p>
          <a:p>
            <a:pPr marL="342900" indent="-342900" algn="l">
              <a:buFont typeface="+mj-lt"/>
              <a:buAutoNum type="arabicPeriod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Đam Thiềm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7CE748-F477-48BF-A67F-AD5C812A402F}"/>
              </a:ext>
            </a:extLst>
          </p:cNvPr>
          <p:cNvSpPr/>
          <p:nvPr/>
        </p:nvSpPr>
        <p:spPr>
          <a:xfrm>
            <a:off x="184638" y="65785"/>
            <a:ext cx="4814047" cy="650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32323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odern Love"/>
              </a:rPr>
              <a:t>HÌNH THÀNH KIẾN THỨC</a:t>
            </a:r>
            <a:endParaRPr lang="en-US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323232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Modern Love"/>
            </a:endParaRPr>
          </a:p>
        </p:txBody>
      </p:sp>
    </p:spTree>
    <p:extLst>
      <p:ext uri="{BB962C8B-B14F-4D97-AF65-F5344CB8AC3E}">
        <p14:creationId xmlns:p14="http://schemas.microsoft.com/office/powerpoint/2010/main" val="11254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3051D1-F44A-04AD-0E59-FB9A2EE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2" y="166258"/>
            <a:ext cx="7886700" cy="87592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9412049-68F5-D027-F393-E7C09E2477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10"/>
          <a:stretch/>
        </p:blipFill>
        <p:spPr>
          <a:xfrm>
            <a:off x="1905001" y="2069669"/>
            <a:ext cx="2050267" cy="3150626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959E55-3CF9-778C-9001-605DA5861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05000" y="3657600"/>
            <a:ext cx="1817370" cy="365760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E23504-74AB-A36C-9D22-46503E975E7B}"/>
              </a:ext>
            </a:extLst>
          </p:cNvPr>
          <p:cNvSpPr txBox="1"/>
          <p:nvPr/>
        </p:nvSpPr>
        <p:spPr>
          <a:xfrm>
            <a:off x="4343400" y="2773681"/>
            <a:ext cx="60579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build="p"/>
      <p:bldP spid="2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2">
            <a:extLst>
              <a:ext uri="{FF2B5EF4-FFF2-40B4-BE49-F238E27FC236}">
                <a16:creationId xmlns:a16="http://schemas.microsoft.com/office/drawing/2014/main" id="{2302E87F-ECC2-C0CA-F871-57A7C7C1A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" r="-71" b="-1"/>
          <a:stretch/>
        </p:blipFill>
        <p:spPr>
          <a:xfrm>
            <a:off x="1802867" y="1869065"/>
            <a:ext cx="2194170" cy="3119870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</p:pic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1EFA70C-0EB9-A90D-6F19-1FCCAA20BEED}"/>
              </a:ext>
            </a:extLst>
          </p:cNvPr>
          <p:cNvSpPr txBox="1">
            <a:spLocks/>
          </p:cNvSpPr>
          <p:nvPr/>
        </p:nvSpPr>
        <p:spPr>
          <a:xfrm>
            <a:off x="1956054" y="3081712"/>
            <a:ext cx="1817370" cy="365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C0C34-D1D3-44E0-FA89-2B2F9E433BE1}"/>
              </a:ext>
            </a:extLst>
          </p:cNvPr>
          <p:cNvSpPr txBox="1"/>
          <p:nvPr/>
        </p:nvSpPr>
        <p:spPr>
          <a:xfrm>
            <a:off x="4005896" y="1923288"/>
            <a:ext cx="7652703" cy="28294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logic,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11AF340C-C1B7-625E-3838-E25A980690F1}"/>
              </a:ext>
            </a:extLst>
          </p:cNvPr>
          <p:cNvSpPr txBox="1">
            <a:spLocks/>
          </p:cNvSpPr>
          <p:nvPr/>
        </p:nvSpPr>
        <p:spPr>
          <a:xfrm>
            <a:off x="1956054" y="166257"/>
            <a:ext cx="7886700" cy="443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732" y="126230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58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D3260554-28F3-F4E0-EF9F-3E4A622B4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r="-113"/>
          <a:stretch/>
        </p:blipFill>
        <p:spPr>
          <a:xfrm>
            <a:off x="1874246" y="1757364"/>
            <a:ext cx="1949609" cy="3036311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57324CC-C6A4-9319-858E-C46213061004}"/>
              </a:ext>
            </a:extLst>
          </p:cNvPr>
          <p:cNvSpPr txBox="1">
            <a:spLocks/>
          </p:cNvSpPr>
          <p:nvPr/>
        </p:nvSpPr>
        <p:spPr>
          <a:xfrm>
            <a:off x="1940364" y="3063240"/>
            <a:ext cx="1817370" cy="365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2E1EC-B411-6E7E-A08F-FC5C2FBC27EF}"/>
              </a:ext>
            </a:extLst>
          </p:cNvPr>
          <p:cNvSpPr txBox="1"/>
          <p:nvPr/>
        </p:nvSpPr>
        <p:spPr>
          <a:xfrm>
            <a:off x="4270248" y="2521844"/>
            <a:ext cx="67574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172989C-B65D-C135-59F2-825DDC40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362" y="166257"/>
            <a:ext cx="7886700" cy="821295"/>
          </a:xfrm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CC79BD-648D-DDDE-95F0-8A3FC6AC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48856"/>
            <a:ext cx="7886700" cy="67665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 VIẾT THAM KHẢO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5240D-DDFD-4D91-4EA8-86EA52839AAE}"/>
              </a:ext>
            </a:extLst>
          </p:cNvPr>
          <p:cNvSpPr/>
          <p:nvPr/>
        </p:nvSpPr>
        <p:spPr>
          <a:xfrm>
            <a:off x="1033272" y="838200"/>
            <a:ext cx="10543032" cy="5715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45CBCD-AFE5-CD73-BA0E-2D80B19F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990600"/>
            <a:ext cx="9546336" cy="51907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Tưởng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nhương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155545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4" dirty="0" err="1">
                <a:solidFill>
                  <a:srgbClr val="FF0000"/>
                </a:solidFill>
              </a:rPr>
              <a:t>Chơi</a:t>
            </a:r>
            <a:endParaRPr lang="en-US" sz="4054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311158" y="4492392"/>
            <a:ext cx="7772390" cy="113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Cánh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cụt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về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>
                <a:solidFill>
                  <a:srgbClr val="CC0099"/>
                </a:solidFill>
                <a:latin typeface="UTM Showcard" panose="02040603050506020204" pitchFamily="18" charset="0"/>
              </a:rPr>
              <a:t>nhà</a:t>
            </a:r>
            <a:endParaRPr lang="en-US" sz="6757" dirty="0">
              <a:solidFill>
                <a:srgbClr val="CC0099"/>
              </a:solidFill>
              <a:latin typeface="UTM Showcard" panose="02040603050506020204" pitchFamily="18" charset="0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482815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928939"/>
            <a:ext cx="918196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66" y="1"/>
            <a:ext cx="9201014" cy="66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9962" y="1900670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53" y="2427089"/>
            <a:ext cx="3240087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14" y="1977530"/>
            <a:ext cx="47244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68" y="734245"/>
            <a:ext cx="1123950" cy="13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ADMIN\Desktop\Untitlead (4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249" y="2068598"/>
            <a:ext cx="1047750" cy="13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50" y="770520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Untitlead (4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72" y="2926531"/>
            <a:ext cx="945470" cy="119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C:\Users\ADMIN\Desktop\Untitlead (6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0344" y="4458376"/>
            <a:ext cx="845419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C:\Users\ADMIN\Desktop\Untitlead (7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46" y="4506059"/>
            <a:ext cx="1197595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3" action="ppaction://hlinksldjump"/>
          </p:cNvPr>
          <p:cNvSpPr/>
          <p:nvPr/>
        </p:nvSpPr>
        <p:spPr>
          <a:xfrm>
            <a:off x="3548390" y="300152"/>
            <a:ext cx="1144315" cy="359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hlinkClick r:id="rId14" action="ppaction://hlinksldjump"/>
          </p:cNvPr>
          <p:cNvSpPr/>
          <p:nvPr/>
        </p:nvSpPr>
        <p:spPr>
          <a:xfrm>
            <a:off x="6520904" y="210526"/>
            <a:ext cx="1144315" cy="3839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>
            <a:hlinkClick r:id="rId15" action="ppaction://hlinksldjump"/>
          </p:cNvPr>
          <p:cNvSpPr/>
          <p:nvPr/>
        </p:nvSpPr>
        <p:spPr>
          <a:xfrm>
            <a:off x="8297860" y="1467242"/>
            <a:ext cx="1144315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16" name="Rounded Rectangle 115">
            <a:hlinkClick r:id="rId16" action="ppaction://hlinksldjump"/>
          </p:cNvPr>
          <p:cNvSpPr/>
          <p:nvPr/>
        </p:nvSpPr>
        <p:spPr>
          <a:xfrm>
            <a:off x="4191916" y="4095144"/>
            <a:ext cx="1144315" cy="3905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ounded Rectangle 116">
            <a:hlinkClick r:id="rId17" action="ppaction://hlinksldjump"/>
          </p:cNvPr>
          <p:cNvSpPr/>
          <p:nvPr/>
        </p:nvSpPr>
        <p:spPr>
          <a:xfrm>
            <a:off x="3106520" y="2198434"/>
            <a:ext cx="1144315" cy="3905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ounded Rectangle 119">
            <a:hlinkClick r:id="rId18" action="ppaction://hlinksldjump"/>
          </p:cNvPr>
          <p:cNvSpPr/>
          <p:nvPr/>
        </p:nvSpPr>
        <p:spPr>
          <a:xfrm>
            <a:off x="7153545" y="3859612"/>
            <a:ext cx="1144315" cy="3905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41" y="725055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42" y="781994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57" y="2038709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16" y="4534175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80" y="2904863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:\Users\ADMIN\Desktop\Untitlead (3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17" y="4512281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986252" y="5860408"/>
            <a:ext cx="457677" cy="457677"/>
          </a:xfrm>
          <a:prstGeom prst="rect">
            <a:avLst/>
          </a:prstGeom>
        </p:spPr>
      </p:pic>
      <p:sp>
        <p:nvSpPr>
          <p:cNvPr id="95" name="Rounded Rectangle 94">
            <a:hlinkClick r:id="rId16" action="ppaction://hlinksldjump"/>
          </p:cNvPr>
          <p:cNvSpPr/>
          <p:nvPr/>
        </p:nvSpPr>
        <p:spPr>
          <a:xfrm>
            <a:off x="4195304" y="4095506"/>
            <a:ext cx="1144315" cy="3905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eft Arrow 26">
            <a:hlinkClick r:id="rId21" action="ppaction://hlinksldjump"/>
          </p:cNvPr>
          <p:cNvSpPr/>
          <p:nvPr/>
        </p:nvSpPr>
        <p:spPr>
          <a:xfrm>
            <a:off x="11025554" y="634739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3.33333E-6 L 0.00833 0.827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 numSld="23">
                <p:cTn id="1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7" grpId="0" animBg="1"/>
      <p:bldP spid="100" grpId="0" animBg="1"/>
      <p:bldP spid="116" grpId="0" animBg="1"/>
      <p:bldP spid="117" grpId="0" animBg="1"/>
      <p:bldP spid="120" grpId="0" animBg="1"/>
      <p:bldP spid="9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81" y="4193645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31" y="4940665"/>
            <a:ext cx="3489785" cy="182195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65760" y="5365290"/>
            <a:ext cx="3203738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1568" y="339682"/>
            <a:ext cx="8310768" cy="406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22"/>
              </a:lnSpc>
            </a:pPr>
            <a:r>
              <a:rPr lang="vi-VN" sz="1351" b="1" dirty="0"/>
              <a:t> </a:t>
            </a:r>
            <a:endParaRPr lang="en-US" sz="2800" dirty="0"/>
          </a:p>
          <a:p>
            <a:pPr algn="just">
              <a:lnSpc>
                <a:spcPts val="1622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1622"/>
              </a:lnSpc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1622"/>
              </a:lnSpc>
            </a:pPr>
            <a:endParaRPr lang="en-US" sz="2800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6174" indent="-386174"/>
            <a:r>
              <a:rPr lang="vi-VN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kern="100" dirty="0" err="1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rgbClr val="33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r>
              <a:rPr lang="vi-VN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22"/>
              </a:lnSpc>
            </a:pPr>
            <a:r>
              <a:rPr lang="vi-VN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800" dirty="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6174" indent="-386174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6174" indent="-386174">
              <a:buAutoNum type="alphaUcPeriod"/>
            </a:pPr>
            <a:endParaRPr lang="en-US" sz="1351" dirty="0"/>
          </a:p>
          <a:p>
            <a:pPr marL="386174" indent="-386174">
              <a:buAutoNum type="alphaUcPeriod"/>
            </a:pPr>
            <a:endParaRPr lang="en-US" sz="1351" dirty="0"/>
          </a:p>
          <a:p>
            <a:pPr marL="386174" indent="-386174"/>
            <a:endParaRPr lang="vi-VN" sz="1351" dirty="0"/>
          </a:p>
        </p:txBody>
      </p:sp>
    </p:spTree>
    <p:extLst>
      <p:ext uri="{BB962C8B-B14F-4D97-AF65-F5344CB8AC3E}">
        <p14:creationId xmlns:p14="http://schemas.microsoft.com/office/powerpoint/2010/main" val="6538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8" y="4368508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22" y="5259707"/>
            <a:ext cx="3775832" cy="1330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94598" y="5432440"/>
            <a:ext cx="2860480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4359" y="396891"/>
            <a:ext cx="7883345" cy="4680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350" indent="-260350" algn="just" fontAlgn="base"/>
            <a:r>
              <a:rPr lang="en-US" sz="2403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loại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bi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kịch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buSzPts val="1000"/>
              <a:tabLst>
                <a:tab pos="343266" algn="l"/>
              </a:tabLst>
            </a:pP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A.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Gây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giễu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đả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kích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thói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xấu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xã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just">
              <a:buSzPts val="1000"/>
              <a:tabLst>
                <a:tab pos="343266" algn="l"/>
              </a:tabLst>
            </a:pP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B.Tập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trung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diễn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tả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xung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mức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căng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tột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mong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muốn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bi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đát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trở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ngại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tồn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just">
              <a:buSzPts val="1000"/>
              <a:tabLst>
                <a:tab pos="343266" algn="l"/>
              </a:tabLst>
            </a:pP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khẳng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bất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ý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khát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chiến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just">
              <a:buSzPts val="1000"/>
              <a:tabLst>
                <a:tab pos="343266" algn="l"/>
              </a:tabLst>
            </a:pP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D.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Tất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cả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ý </a:t>
            </a:r>
            <a:r>
              <a:rPr lang="en-US" sz="25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449" indent="-257449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10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68292" y="1425562"/>
            <a:ext cx="6767336" cy="652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449" indent="-257449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102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57449" indent="-257449">
              <a:lnSpc>
                <a:spcPts val="1915"/>
              </a:lnSpc>
              <a:spcBef>
                <a:spcPts val="225"/>
              </a:spcBef>
              <a:spcAft>
                <a:spcPts val="225"/>
              </a:spcAft>
              <a:buSzPts val="1000"/>
              <a:buFont typeface="Symbol"/>
              <a:buChar char=""/>
              <a:tabLst>
                <a:tab pos="343266" algn="l"/>
              </a:tabLst>
            </a:pPr>
            <a:endParaRPr lang="en-US" sz="210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64" y="5052442"/>
            <a:ext cx="4004672" cy="1650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200" y="5437658"/>
            <a:ext cx="3164088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0" y="512071"/>
            <a:ext cx="75651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3" dirty="0" smtClean="0">
                <a:solidFill>
                  <a:srgbClr val="FF0000"/>
                </a:solidFill>
                <a:latin typeface="Roboto" panose="02000000000000000000" pitchFamily="2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của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Tô trong tác phẩm kịch cùng tên là gì?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35" y="5245633"/>
            <a:ext cx="4004672" cy="13158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838204"/>
            <a:ext cx="4800600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6922" y="5437925"/>
            <a:ext cx="3049668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09999" y="511311"/>
            <a:ext cx="76291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0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33DF422-93E9-2296-5CF4-4069B85960E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A72BBD-8582-4C52-5883-3BEFE40F84A5}"/>
              </a:ext>
            </a:extLst>
          </p:cNvPr>
          <p:cNvSpPr txBox="1"/>
          <p:nvPr/>
        </p:nvSpPr>
        <p:spPr>
          <a:xfrm>
            <a:off x="774391" y="1191941"/>
            <a:ext cx="491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23F23-0FFC-8754-EA1C-7DCDD78F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62" y="1792105"/>
            <a:ext cx="3281247" cy="4309108"/>
          </a:xfrm>
          <a:prstGeom prst="rect">
            <a:avLst/>
          </a:prstGeom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D8A0848-A8FF-399D-2ABE-C89C00C23BF9}"/>
              </a:ext>
            </a:extLst>
          </p:cNvPr>
          <p:cNvSpPr txBox="1"/>
          <p:nvPr/>
        </p:nvSpPr>
        <p:spPr>
          <a:xfrm>
            <a:off x="774390" y="2717904"/>
            <a:ext cx="69452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Huy Tưởng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(1912 - 1960)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07A4BC0-347F-D197-1A47-02BA4D84EA96}"/>
              </a:ext>
            </a:extLst>
          </p:cNvPr>
          <p:cNvSpPr txBox="1"/>
          <p:nvPr/>
        </p:nvSpPr>
        <p:spPr>
          <a:xfrm>
            <a:off x="774391" y="3387514"/>
            <a:ext cx="72354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Làng Dục Tú, Từ Sơn, Bắc Ninh, nay thuộc huyện Đông Anh, Hà Nội</a:t>
            </a:r>
            <a:r>
              <a:rPr lang="vi-VN" sz="3000" dirty="0">
                <a:latin typeface="+mj-lt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49C6DC1-872A-563F-4129-52C0B60F5589}"/>
              </a:ext>
            </a:extLst>
          </p:cNvPr>
          <p:cNvSpPr txBox="1"/>
          <p:nvPr/>
        </p:nvSpPr>
        <p:spPr>
          <a:xfrm>
            <a:off x="774391" y="1874467"/>
            <a:ext cx="29485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Cuộc đời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3E72E20-0F83-0D9C-4AB5-8EEC8DFCBB22}"/>
              </a:ext>
            </a:extLst>
          </p:cNvPr>
          <p:cNvSpPr txBox="1"/>
          <p:nvPr/>
        </p:nvSpPr>
        <p:spPr>
          <a:xfrm>
            <a:off x="774391" y="4518789"/>
            <a:ext cx="72354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nhà văn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thiên hướng khai thác về đề tài lịch sử và có nhiều đóng góp về thể loại tiểu thuyết và kịch.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6331527"/>
            <a:ext cx="994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Zalo</a:t>
            </a:r>
            <a:r>
              <a:rPr lang="en-US" i="1" dirty="0"/>
              <a:t>: NGỮ VĂN THPT (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Thu </a:t>
            </a:r>
            <a:r>
              <a:rPr lang="en-US" i="1" dirty="0" err="1"/>
              <a:t>Huyền</a:t>
            </a:r>
            <a:r>
              <a:rPr lang="en-US" i="1" dirty="0"/>
              <a:t>) – DỰ ÁN CỘNG ĐỒNG</a:t>
            </a:r>
            <a:endParaRPr lang="en-US" dirty="0"/>
          </a:p>
          <a:p>
            <a:r>
              <a:rPr lang="en-US" dirty="0"/>
              <a:t> 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9712" y="838204"/>
            <a:ext cx="5206073" cy="42292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endParaRPr lang="en-US" sz="2102" b="1" dirty="0"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9999" y="511311"/>
            <a:ext cx="77571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mà Nguyễn Huy Tưởng đặt ra trong đoạn trích “Vĩnh biệt Cửu Trùng Đài” cũng như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“Vũ Như Tô” là gì?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:\Users\ADMIN\Desktop\Untitlead (7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35" y="5155881"/>
            <a:ext cx="4004672" cy="1433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36922" y="5371781"/>
            <a:ext cx="2974899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9170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10" y="625730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3" y="5008826"/>
            <a:ext cx="4478952" cy="15847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201" y="5189043"/>
            <a:ext cx="2820830" cy="86195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95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93197" y="397130"/>
            <a:ext cx="78922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 đề "Than ôi! Như Tô phải hay những kẻ giết Như Tô phải? Ta chẳng biết." thể hiện suy nghĩ gì của tác giả?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Left Arrow 1">
            <a:hlinkClick r:id="rId7" action="ppaction://hlinksldjump"/>
          </p:cNvPr>
          <p:cNvSpPr/>
          <p:nvPr/>
        </p:nvSpPr>
        <p:spPr>
          <a:xfrm>
            <a:off x="11025554" y="634739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CFC2E4-BAE2-650A-122C-98AAE0BC8792}"/>
              </a:ext>
            </a:extLst>
          </p:cNvPr>
          <p:cNvSpPr txBox="1"/>
          <p:nvPr/>
        </p:nvSpPr>
        <p:spPr>
          <a:xfrm>
            <a:off x="774391" y="1191941"/>
            <a:ext cx="491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20CF6D-CD1C-0ADD-FE37-37D2D4978B4C}"/>
              </a:ext>
            </a:extLst>
          </p:cNvPr>
          <p:cNvSpPr txBox="1"/>
          <p:nvPr/>
        </p:nvSpPr>
        <p:spPr>
          <a:xfrm>
            <a:off x="774391" y="1874467"/>
            <a:ext cx="51516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Sự nghiệp sáng tác 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556C202-04F3-20DF-A79E-45C63132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7337">
            <a:off x="9948456" y="4119790"/>
            <a:ext cx="2036165" cy="253560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B94499D-3FB7-ACAB-DF1A-BCBC25CF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4016">
            <a:off x="9649433" y="1595181"/>
            <a:ext cx="2012588" cy="270249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1ADCCFC-631C-3D47-5E82-9417016F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36074">
            <a:off x="7169531" y="3602699"/>
            <a:ext cx="1937938" cy="2785786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BA7A5AB-B722-78B3-90C6-11DBDE317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0038">
            <a:off x="7609894" y="1466288"/>
            <a:ext cx="2148331" cy="2675281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4F0B5E-6FF7-57CF-63B8-CD7F092C98DB}"/>
              </a:ext>
            </a:extLst>
          </p:cNvPr>
          <p:cNvSpPr txBox="1"/>
          <p:nvPr/>
        </p:nvSpPr>
        <p:spPr>
          <a:xfrm>
            <a:off x="774390" y="2645705"/>
            <a:ext cx="6136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 văn lớn của văn học Việt Nam hiện đại.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418A856-EAD4-F92C-31D0-9F6A88F8A074}"/>
              </a:ext>
            </a:extLst>
          </p:cNvPr>
          <p:cNvSpPr txBox="1"/>
          <p:nvPr/>
        </p:nvSpPr>
        <p:spPr>
          <a:xfrm>
            <a:off x="779504" y="3796029"/>
            <a:ext cx="622609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Đóng góp nổi bật ở thể loại tiểu thuyết và kịch.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58F99EB-3C6A-859D-7C8D-A846FD8718ED}"/>
              </a:ext>
            </a:extLst>
          </p:cNvPr>
          <p:cNvSpPr txBox="1"/>
          <p:nvPr/>
        </p:nvSpPr>
        <p:spPr>
          <a:xfrm>
            <a:off x="779504" y="4920495"/>
            <a:ext cx="62260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 khai thác đề tài lịch sử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0982" y="5971309"/>
            <a:ext cx="6262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Zalo</a:t>
            </a:r>
            <a:r>
              <a:rPr lang="en-US" i="1" dirty="0"/>
              <a:t>: NGỮ VĂN THPT (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Thu </a:t>
            </a:r>
            <a:r>
              <a:rPr lang="en-US" i="1" dirty="0" err="1"/>
              <a:t>Huyền</a:t>
            </a:r>
            <a:r>
              <a:rPr lang="en-US" i="1" dirty="0"/>
              <a:t>) – DỰ ÁN CỘNG ĐỒNG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CFC2E4-BAE2-650A-122C-98AAE0BC8792}"/>
              </a:ext>
            </a:extLst>
          </p:cNvPr>
          <p:cNvSpPr txBox="1"/>
          <p:nvPr/>
        </p:nvSpPr>
        <p:spPr>
          <a:xfrm>
            <a:off x="774391" y="1191941"/>
            <a:ext cx="491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20CF6D-CD1C-0ADD-FE37-37D2D4978B4C}"/>
              </a:ext>
            </a:extLst>
          </p:cNvPr>
          <p:cNvSpPr txBox="1"/>
          <p:nvPr/>
        </p:nvSpPr>
        <p:spPr>
          <a:xfrm>
            <a:off x="774391" y="1874467"/>
            <a:ext cx="502853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chính: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556C202-04F3-20DF-A79E-45C63132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7337">
            <a:off x="9948456" y="4119790"/>
            <a:ext cx="2036165" cy="253560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B94499D-3FB7-ACAB-DF1A-BCBC25CF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4016">
            <a:off x="9649433" y="1595181"/>
            <a:ext cx="2012588" cy="270249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1ADCCFC-631C-3D47-5E82-9417016F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36074">
            <a:off x="7169531" y="3602699"/>
            <a:ext cx="1937938" cy="2785786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BA7A5AB-B722-78B3-90C6-11DBDE317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0038">
            <a:off x="7609894" y="1466288"/>
            <a:ext cx="2148331" cy="267528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58D9E86-4E53-1B25-0CBD-B1B370BB5C93}"/>
              </a:ext>
            </a:extLst>
          </p:cNvPr>
          <p:cNvSpPr txBox="1"/>
          <p:nvPr/>
        </p:nvSpPr>
        <p:spPr>
          <a:xfrm>
            <a:off x="774391" y="2669431"/>
            <a:ext cx="62260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Vũ Như Tô, Bắc Sơn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4AD35DE-574D-9BC5-05AE-99BCE28B2530}"/>
              </a:ext>
            </a:extLst>
          </p:cNvPr>
          <p:cNvSpPr txBox="1"/>
          <p:nvPr/>
        </p:nvSpPr>
        <p:spPr>
          <a:xfrm>
            <a:off x="774391" y="3335731"/>
            <a:ext cx="5628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thuyết: </a:t>
            </a: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 mãi với Thủ Đô, An Tư 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2B2B904-50DE-040C-78FD-442805E22B54}"/>
              </a:ext>
            </a:extLst>
          </p:cNvPr>
          <p:cNvSpPr txBox="1"/>
          <p:nvPr/>
        </p:nvSpPr>
        <p:spPr>
          <a:xfrm>
            <a:off x="818378" y="4498177"/>
            <a:ext cx="62260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Kí sự Cao Lạng 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89C456-1E2C-02AE-DF7B-69ECDDF6E19C}"/>
              </a:ext>
            </a:extLst>
          </p:cNvPr>
          <p:cNvSpPr txBox="1"/>
          <p:nvPr/>
        </p:nvSpPr>
        <p:spPr>
          <a:xfrm>
            <a:off x="818378" y="5158227"/>
            <a:ext cx="6226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thiếu nhi: </a:t>
            </a:r>
            <a:r>
              <a:rPr lang="vi-VN" sz="3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mẹ, Lá cờ thêu sáu chữ vàng,…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6027" y="6115590"/>
            <a:ext cx="6622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Zalo</a:t>
            </a:r>
            <a:r>
              <a:rPr lang="en-US" i="1" dirty="0"/>
              <a:t>: NGỮ VĂN THPT (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Thu </a:t>
            </a:r>
            <a:r>
              <a:rPr lang="en-US" i="1" dirty="0" err="1"/>
              <a:t>Huyền</a:t>
            </a:r>
            <a:r>
              <a:rPr lang="en-US" i="1" dirty="0"/>
              <a:t>) – DỰ ÁN CỘNG ĐỒNG</a:t>
            </a:r>
            <a:endParaRPr lang="en-US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510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CFC2E4-BAE2-650A-122C-98AAE0BC8792}"/>
              </a:ext>
            </a:extLst>
          </p:cNvPr>
          <p:cNvSpPr txBox="1"/>
          <p:nvPr/>
        </p:nvSpPr>
        <p:spPr>
          <a:xfrm>
            <a:off x="774390" y="1191941"/>
            <a:ext cx="63825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 kịch </a:t>
            </a:r>
            <a:r>
              <a:rPr lang="vi-VN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“Vũ Như Tô”</a:t>
            </a:r>
            <a:endParaRPr lang="vi-VN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92AF5E7-A99D-F37E-7A8E-8C784A5B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433" y="2115369"/>
            <a:ext cx="3226418" cy="4017802"/>
          </a:xfrm>
          <a:prstGeom prst="rect">
            <a:avLst/>
          </a:prstGeom>
          <a:effectLst>
            <a:outerShdw blurRad="50800" dist="1143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C0CAC6D-B4A4-DF00-7DFF-D04B787E89E6}"/>
              </a:ext>
            </a:extLst>
          </p:cNvPr>
          <p:cNvSpPr txBox="1"/>
          <p:nvPr/>
        </p:nvSpPr>
        <p:spPr>
          <a:xfrm>
            <a:off x="774390" y="1798795"/>
            <a:ext cx="7186341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Thể loại :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kịch lịch sử, với quy mô hoành tráng gồm 5 Hồi.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E3D4E00-D724-C971-1145-C11515C999BE}"/>
              </a:ext>
            </a:extLst>
          </p:cNvPr>
          <p:cNvSpPr txBox="1"/>
          <p:nvPr/>
        </p:nvSpPr>
        <p:spPr>
          <a:xfrm>
            <a:off x="774390" y="2799347"/>
            <a:ext cx="532747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Hoàn cảnh sáng tác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73438B-B64B-BCE7-A57C-3B1644404448}"/>
              </a:ext>
            </a:extLst>
          </p:cNvPr>
          <p:cNvSpPr txBox="1"/>
          <p:nvPr/>
        </p:nvSpPr>
        <p:spPr>
          <a:xfrm>
            <a:off x="774390" y="3342361"/>
            <a:ext cx="750796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Kịch Vũ Như Tô được sáng tác từ sự kiện lịch sử có thật xảy ra ở Thăng Long các năm 1516 – 1517, dưới triều Lê Tương </a:t>
            </a:r>
            <a:r>
              <a:rPr lang="vi-VN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483539B-E28F-A98C-57E5-036E0D235F70}"/>
              </a:ext>
            </a:extLst>
          </p:cNvPr>
          <p:cNvSpPr txBox="1"/>
          <p:nvPr/>
        </p:nvSpPr>
        <p:spPr>
          <a:xfrm>
            <a:off x="774390" y="5030706"/>
            <a:ext cx="750796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Vở kịch viết xong vào hè 1941, ban đầu có ba hồi, sau tác giả viết tiếp thành năm hồi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4110" y="6235400"/>
            <a:ext cx="10335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Zalo</a:t>
            </a:r>
            <a:r>
              <a:rPr lang="en-US" i="1" dirty="0"/>
              <a:t>: NGỮ VĂN THPT (</a:t>
            </a:r>
            <a:r>
              <a:rPr lang="en-US" i="1" dirty="0" err="1"/>
              <a:t>Nhóm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Thu </a:t>
            </a:r>
            <a:r>
              <a:rPr lang="en-US" i="1" dirty="0" err="1"/>
              <a:t>Huyền</a:t>
            </a:r>
            <a:r>
              <a:rPr lang="en-US" i="1" dirty="0"/>
              <a:t>) – DỰ ÁN CỘNG ĐỒNG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CFC2E4-BAE2-650A-122C-98AAE0BC8792}"/>
              </a:ext>
            </a:extLst>
          </p:cNvPr>
          <p:cNvSpPr txBox="1"/>
          <p:nvPr/>
        </p:nvSpPr>
        <p:spPr>
          <a:xfrm>
            <a:off x="774390" y="1191941"/>
            <a:ext cx="79739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 kịch </a:t>
            </a:r>
            <a:r>
              <a:rPr lang="vi-VN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“Vũ Như Tô”</a:t>
            </a:r>
            <a:endParaRPr lang="vi-VN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E3D4E00-D724-C971-1145-C11515C999BE}"/>
              </a:ext>
            </a:extLst>
          </p:cNvPr>
          <p:cNvSpPr txBox="1"/>
          <p:nvPr/>
        </p:nvSpPr>
        <p:spPr>
          <a:xfrm>
            <a:off x="774391" y="1866772"/>
            <a:ext cx="422817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Tóm tắt tác phẩm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1115CA3-66B3-F49D-28C9-E7F6EB4345E6}"/>
              </a:ext>
            </a:extLst>
          </p:cNvPr>
          <p:cNvSpPr txBox="1"/>
          <p:nvPr/>
        </p:nvSpPr>
        <p:spPr>
          <a:xfrm>
            <a:off x="810012" y="2611207"/>
            <a:ext cx="10898768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 Như Tô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một kiến trúc sư thiên tài, bị hôn quân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 Tương </a:t>
            </a:r>
            <a:r>
              <a:rPr lang="vi-VN" sz="2900" b="1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 xây dựng 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Cửu Trùng Đài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ông kiên quyết từ chối.</a:t>
            </a:r>
          </a:p>
          <a:p>
            <a:pPr algn="just"/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Cung nữ 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 Thiềm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thuyết phục Vũ Như Tô lợi dụng quyền thế và tiền bạc của Lê Tương </a:t>
            </a:r>
            <a:r>
              <a:rPr lang="vi-VN" sz="29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để xây dựng một tòa lâu đài vĩ đại.</a:t>
            </a:r>
          </a:p>
          <a:p>
            <a:pPr algn="just"/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Vũ Như Tô chấp nhận xây dựng Cửu Trùng Đài, vô tình gây biết bao tai họa cho nhân dân.</a:t>
            </a:r>
          </a:p>
          <a:p>
            <a:pPr algn="just"/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Quận công </a:t>
            </a:r>
            <a:r>
              <a:rPr lang="vi-VN" sz="2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Trịnh Duy Sản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nổi loạn, giết Lê Tương </a:t>
            </a:r>
            <a:r>
              <a:rPr lang="vi-VN" sz="29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vi-VN" sz="29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Vũ Như Tô, Đan Thiềm. Cửu Trùng Đài bị thiêu hủy. 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1F9928-F3F4-F775-2270-ECC2BE99BDAD}"/>
              </a:ext>
            </a:extLst>
          </p:cNvPr>
          <p:cNvSpPr txBox="1"/>
          <p:nvPr/>
        </p:nvSpPr>
        <p:spPr>
          <a:xfrm>
            <a:off x="1434171" y="247805"/>
            <a:ext cx="93236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KHÁI QUÁT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CFC2E4-BAE2-650A-122C-98AAE0BC8792}"/>
              </a:ext>
            </a:extLst>
          </p:cNvPr>
          <p:cNvSpPr txBox="1"/>
          <p:nvPr/>
        </p:nvSpPr>
        <p:spPr>
          <a:xfrm>
            <a:off x="774391" y="1191941"/>
            <a:ext cx="817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Đoạn trích </a:t>
            </a:r>
            <a:r>
              <a:rPr lang="vi-VN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“Vĩnh biệt Cửu Trùng Đài”</a:t>
            </a:r>
            <a:endParaRPr lang="vi-VN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7FBE95D-B227-D768-FBFA-32E841AF9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1" y="2796999"/>
            <a:ext cx="4645257" cy="3249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11E31C-68E7-87F9-1340-2EDB0FB522B3}"/>
              </a:ext>
            </a:extLst>
          </p:cNvPr>
          <p:cNvSpPr txBox="1"/>
          <p:nvPr/>
        </p:nvSpPr>
        <p:spPr>
          <a:xfrm>
            <a:off x="5900854" y="2045204"/>
            <a:ext cx="610219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thuộc hồi V, hồi cuối cùng của tác phẩm “Vũ Như Tô”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miêu tả Trịnh Duy Sản - kẻ cầm đầu phe đối lập trong triều đình - dấy binh nổi loạn, lôi kéo thợ làm phản, giết Lê Tương Dực, Vũ Như Tô, Đan Thiềm và đập phá, thiêu huỷ Cửu Trùng Đài. 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511</TotalTime>
  <Words>3408</Words>
  <Application>Microsoft Office PowerPoint</Application>
  <PresentationFormat>Widescreen</PresentationFormat>
  <Paragraphs>341</Paragraphs>
  <Slides>41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Century Gothic</vt:lpstr>
      <vt:lpstr>Gill Sans Nova</vt:lpstr>
      <vt:lpstr>Modern Love</vt:lpstr>
      <vt:lpstr>Roboto</vt:lpstr>
      <vt:lpstr>Symbol</vt:lpstr>
      <vt:lpstr>Tahoma</vt:lpstr>
      <vt:lpstr>Times New Roman</vt:lpstr>
      <vt:lpstr>UTM Showcard</vt:lpstr>
      <vt:lpstr>Wingdings 3</vt:lpstr>
      <vt:lpstr>Wisp</vt:lpstr>
      <vt:lpstr>BÀI 5                          NHÂN VẬT VÀ XUNG ĐỘT TRONG BI KỊCH Thời gian thực hiện: 08 tiết (Đọc: 05 tiết, Viết: 02 tiết, Nói và nghe: 01 tiết) </vt:lpstr>
      <vt:lpstr> Đây là trích đoạn trong vở kịch nào? Tác giả vở kịch là ai? Em có ấn tượng sâu sắc nhất về câu nói của nhân vật nào?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Tiểu kết: </vt:lpstr>
      <vt:lpstr>PowerPoint Presentation</vt:lpstr>
      <vt:lpstr>Điểm khác biệt</vt:lpstr>
      <vt:lpstr>CÁC BƯỚC PHÂN TÍCH NHÂN VẬT KỊCH:</vt:lpstr>
      <vt:lpstr>PowerPoint Presentation</vt:lpstr>
      <vt:lpstr>PowerPoint Presentation</vt:lpstr>
      <vt:lpstr>PowerPoint Presentation</vt:lpstr>
      <vt:lpstr> LUYỆN TẬP</vt:lpstr>
      <vt:lpstr>VẬN DỤNG</vt:lpstr>
      <vt:lpstr>VẬN DỤNG</vt:lpstr>
      <vt:lpstr>PowerPoint Presentation</vt:lpstr>
      <vt:lpstr>VẬN DỤNG</vt:lpstr>
      <vt:lpstr>BÀI VIẾT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145</cp:revision>
  <dcterms:created xsi:type="dcterms:W3CDTF">2023-08-02T03:11:25Z</dcterms:created>
  <dcterms:modified xsi:type="dcterms:W3CDTF">2023-08-07T15:57:24Z</dcterms:modified>
</cp:coreProperties>
</file>