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6" r:id="rId2"/>
    <p:sldMasterId id="2147483698" r:id="rId3"/>
    <p:sldMasterId id="2147483710" r:id="rId4"/>
    <p:sldMasterId id="2147483722" r:id="rId5"/>
  </p:sldMasterIdLst>
  <p:notesMasterIdLst>
    <p:notesMasterId r:id="rId59"/>
  </p:notesMasterIdLst>
  <p:sldIdLst>
    <p:sldId id="347" r:id="rId6"/>
    <p:sldId id="268" r:id="rId7"/>
    <p:sldId id="325" r:id="rId8"/>
    <p:sldId id="393" r:id="rId9"/>
    <p:sldId id="328" r:id="rId10"/>
    <p:sldId id="391" r:id="rId11"/>
    <p:sldId id="428" r:id="rId12"/>
    <p:sldId id="437" r:id="rId13"/>
    <p:sldId id="348" r:id="rId14"/>
    <p:sldId id="261" r:id="rId15"/>
    <p:sldId id="262" r:id="rId16"/>
    <p:sldId id="394" r:id="rId17"/>
    <p:sldId id="395" r:id="rId18"/>
    <p:sldId id="396" r:id="rId19"/>
    <p:sldId id="397" r:id="rId20"/>
    <p:sldId id="398" r:id="rId21"/>
    <p:sldId id="399" r:id="rId22"/>
    <p:sldId id="400" r:id="rId23"/>
    <p:sldId id="401" r:id="rId24"/>
    <p:sldId id="402" r:id="rId25"/>
    <p:sldId id="403" r:id="rId26"/>
    <p:sldId id="404" r:id="rId27"/>
    <p:sldId id="405" r:id="rId28"/>
    <p:sldId id="406" r:id="rId29"/>
    <p:sldId id="408" r:id="rId30"/>
    <p:sldId id="407" r:id="rId31"/>
    <p:sldId id="409" r:id="rId32"/>
    <p:sldId id="410" r:id="rId33"/>
    <p:sldId id="411" r:id="rId34"/>
    <p:sldId id="412" r:id="rId35"/>
    <p:sldId id="413" r:id="rId36"/>
    <p:sldId id="414" r:id="rId37"/>
    <p:sldId id="415" r:id="rId38"/>
    <p:sldId id="416" r:id="rId39"/>
    <p:sldId id="417" r:id="rId40"/>
    <p:sldId id="418" r:id="rId41"/>
    <p:sldId id="419" r:id="rId42"/>
    <p:sldId id="420" r:id="rId43"/>
    <p:sldId id="421" r:id="rId44"/>
    <p:sldId id="422" r:id="rId45"/>
    <p:sldId id="423" r:id="rId46"/>
    <p:sldId id="424" r:id="rId47"/>
    <p:sldId id="425" r:id="rId48"/>
    <p:sldId id="426" r:id="rId49"/>
    <p:sldId id="427" r:id="rId50"/>
    <p:sldId id="429" r:id="rId51"/>
    <p:sldId id="430" r:id="rId52"/>
    <p:sldId id="431" r:id="rId53"/>
    <p:sldId id="432" r:id="rId54"/>
    <p:sldId id="433" r:id="rId55"/>
    <p:sldId id="434" r:id="rId56"/>
    <p:sldId id="435" r:id="rId57"/>
    <p:sldId id="436"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368" autoAdjust="0"/>
    <p:restoredTop sz="94660"/>
  </p:normalViewPr>
  <p:slideViewPr>
    <p:cSldViewPr snapToGrid="0">
      <p:cViewPr varScale="1">
        <p:scale>
          <a:sx n="74" d="100"/>
          <a:sy n="74" d="100"/>
        </p:scale>
        <p:origin x="1476"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11909E-B5CB-4659-B5EE-A83EC0E21907}" type="datetimeFigureOut">
              <a:rPr lang="en-US" smtClean="0"/>
              <a:t>7/8/2023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16FE0-88E3-4496-9293-E9AA4BFC4CF4}" type="slidenum">
              <a:rPr lang="en-US" smtClean="0"/>
              <a:t>‹#›</a:t>
            </a:fld>
            <a:endParaRPr lang="en-US"/>
          </a:p>
        </p:txBody>
      </p:sp>
    </p:spTree>
    <p:extLst>
      <p:ext uri="{BB962C8B-B14F-4D97-AF65-F5344CB8AC3E}">
        <p14:creationId xmlns:p14="http://schemas.microsoft.com/office/powerpoint/2010/main" val="1963613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t>10</a:t>
            </a:fld>
            <a:endParaRPr lang="zh-CN" altLang="en-US"/>
          </a:p>
        </p:txBody>
      </p:sp>
    </p:spTree>
    <p:extLst>
      <p:ext uri="{BB962C8B-B14F-4D97-AF65-F5344CB8AC3E}">
        <p14:creationId xmlns:p14="http://schemas.microsoft.com/office/powerpoint/2010/main" val="3797727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t>11</a:t>
            </a:fld>
            <a:endParaRPr lang="zh-CN" altLang="en-US"/>
          </a:p>
        </p:txBody>
      </p:sp>
    </p:spTree>
    <p:extLst>
      <p:ext uri="{BB962C8B-B14F-4D97-AF65-F5344CB8AC3E}">
        <p14:creationId xmlns:p14="http://schemas.microsoft.com/office/powerpoint/2010/main" val="1100699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t>12</a:t>
            </a:fld>
            <a:endParaRPr lang="zh-CN" altLang="en-US"/>
          </a:p>
        </p:txBody>
      </p:sp>
    </p:spTree>
    <p:extLst>
      <p:ext uri="{BB962C8B-B14F-4D97-AF65-F5344CB8AC3E}">
        <p14:creationId xmlns:p14="http://schemas.microsoft.com/office/powerpoint/2010/main" val="2715986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t>13</a:t>
            </a:fld>
            <a:endParaRPr lang="zh-CN" altLang="en-US"/>
          </a:p>
        </p:txBody>
      </p:sp>
    </p:spTree>
    <p:extLst>
      <p:ext uri="{BB962C8B-B14F-4D97-AF65-F5344CB8AC3E}">
        <p14:creationId xmlns:p14="http://schemas.microsoft.com/office/powerpoint/2010/main" val="15622528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êu đề bản chiếu">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0202209"/>
      </p:ext>
    </p:extLst>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en-US"/>
              <a:t>Click to edit Master title style</a:t>
            </a:r>
          </a:p>
        </p:txBody>
      </p:sp>
      <p:sp>
        <p:nvSpPr>
          <p:cNvPr id="3" name="Chỗ dành sẵn cho Văn bản Dọc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endParaRPr lang="en-US"/>
          </a:p>
        </p:txBody>
      </p:sp>
    </p:spTree>
    <p:extLst>
      <p:ext uri="{BB962C8B-B14F-4D97-AF65-F5344CB8AC3E}">
        <p14:creationId xmlns:p14="http://schemas.microsoft.com/office/powerpoint/2010/main" val="1852010871"/>
      </p:ext>
    </p:extLst>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711950" y="250825"/>
            <a:ext cx="2132013" cy="5000625"/>
          </a:xfrm>
        </p:spPr>
        <p:txBody>
          <a:bodyPr vert="eaVert"/>
          <a:lstStyle/>
          <a:p>
            <a:r>
              <a:rPr lang="en-US"/>
              <a:t>Click to edit Master title style</a:t>
            </a:r>
          </a:p>
        </p:txBody>
      </p:sp>
      <p:sp>
        <p:nvSpPr>
          <p:cNvPr id="3" name="Chỗ dành sẵn cho Văn bản Dọc 2"/>
          <p:cNvSpPr>
            <a:spLocks noGrp="1"/>
          </p:cNvSpPr>
          <p:nvPr>
            <p:ph type="body" orient="vert" idx="1"/>
          </p:nvPr>
        </p:nvSpPr>
        <p:spPr>
          <a:xfrm>
            <a:off x="314325" y="250825"/>
            <a:ext cx="6245225" cy="50006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endParaRPr lang="en-US"/>
          </a:p>
        </p:txBody>
      </p:sp>
    </p:spTree>
    <p:extLst>
      <p:ext uri="{BB962C8B-B14F-4D97-AF65-F5344CB8AC3E}">
        <p14:creationId xmlns:p14="http://schemas.microsoft.com/office/powerpoint/2010/main" val="3770835384"/>
      </p:ext>
    </p:extLst>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2" name="AutoShape 200"/>
          <p:cNvSpPr>
            <a:spLocks noChangeArrowheads="1"/>
          </p:cNvSpPr>
          <p:nvPr/>
        </p:nvSpPr>
        <p:spPr bwMode="gray">
          <a:xfrm>
            <a:off x="115888" y="84667"/>
            <a:ext cx="8920162" cy="6728884"/>
          </a:xfrm>
          <a:prstGeom prst="roundRect">
            <a:avLst>
              <a:gd name="adj" fmla="val 4245"/>
            </a:avLst>
          </a:prstGeom>
          <a:solidFill>
            <a:schemeClr val="accent1"/>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800"/>
          </a:p>
        </p:txBody>
      </p:sp>
    </p:spTree>
    <p:extLst>
      <p:ext uri="{BB962C8B-B14F-4D97-AF65-F5344CB8AC3E}">
        <p14:creationId xmlns:p14="http://schemas.microsoft.com/office/powerpoint/2010/main" val="3946093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EDEB99F-EB1C-499B-892C-1996A8B1BF9B}" type="datetimeFigureOut">
              <a:rPr lang="en-US"/>
              <a:pPr>
                <a:defRPr/>
              </a:pPr>
              <a:t>7/8/2023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57FB6A7-6B62-4B09-A527-0556E74C6D6D}" type="slidenum">
              <a:rPr lang="en-US" altLang="vi-VN"/>
              <a:pPr/>
              <a:t>‹#›</a:t>
            </a:fld>
            <a:endParaRPr lang="en-US" altLang="vi-VN"/>
          </a:p>
        </p:txBody>
      </p:sp>
    </p:spTree>
    <p:extLst>
      <p:ext uri="{BB962C8B-B14F-4D97-AF65-F5344CB8AC3E}">
        <p14:creationId xmlns:p14="http://schemas.microsoft.com/office/powerpoint/2010/main" val="3265947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53BFA51-C2A5-42E0-BFD9-DFCA73CBAD3E}" type="datetimeFigureOut">
              <a:rPr lang="en-US"/>
              <a:pPr>
                <a:defRPr/>
              </a:pPr>
              <a:t>7/8/2023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8B8007C-1F1D-45FD-9069-455ADA11E85A}" type="slidenum">
              <a:rPr lang="en-US" altLang="vi-VN"/>
              <a:pPr/>
              <a:t>‹#›</a:t>
            </a:fld>
            <a:endParaRPr lang="en-US" altLang="vi-VN"/>
          </a:p>
        </p:txBody>
      </p:sp>
    </p:spTree>
    <p:extLst>
      <p:ext uri="{BB962C8B-B14F-4D97-AF65-F5344CB8AC3E}">
        <p14:creationId xmlns:p14="http://schemas.microsoft.com/office/powerpoint/2010/main" val="35431432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00D5F1F7-028D-4F23-A209-535CAEB176DD}" type="datetimeFigureOut">
              <a:rPr lang="en-US"/>
              <a:pPr>
                <a:defRPr/>
              </a:pPr>
              <a:t>7/8/2023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1A8496D-01A7-4F1F-B262-5DBF10117552}" type="slidenum">
              <a:rPr lang="en-US" altLang="vi-VN"/>
              <a:pPr/>
              <a:t>‹#›</a:t>
            </a:fld>
            <a:endParaRPr lang="en-US" altLang="vi-VN"/>
          </a:p>
        </p:txBody>
      </p:sp>
    </p:spTree>
    <p:extLst>
      <p:ext uri="{BB962C8B-B14F-4D97-AF65-F5344CB8AC3E}">
        <p14:creationId xmlns:p14="http://schemas.microsoft.com/office/powerpoint/2010/main" val="2317485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48D69EB-6D8A-47A7-9847-902109B490FF}" type="datetimeFigureOut">
              <a:rPr lang="en-US"/>
              <a:pPr>
                <a:defRPr/>
              </a:pPr>
              <a:t>7/8/2023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0BEDA58-E086-4E71-8F87-2B686BCD61E9}" type="slidenum">
              <a:rPr lang="en-US" altLang="vi-VN"/>
              <a:pPr/>
              <a:t>‹#›</a:t>
            </a:fld>
            <a:endParaRPr lang="en-US" altLang="vi-VN"/>
          </a:p>
        </p:txBody>
      </p:sp>
    </p:spTree>
    <p:extLst>
      <p:ext uri="{BB962C8B-B14F-4D97-AF65-F5344CB8AC3E}">
        <p14:creationId xmlns:p14="http://schemas.microsoft.com/office/powerpoint/2010/main" val="3614181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6662431C-4492-435E-98D3-4CFE8D782695}" type="datetimeFigureOut">
              <a:rPr lang="en-US"/>
              <a:pPr>
                <a:defRPr/>
              </a:pPr>
              <a:t>7/8/2023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1EAD929B-AAAF-4771-A935-3B83019315D3}" type="slidenum">
              <a:rPr lang="en-US" altLang="vi-VN"/>
              <a:pPr/>
              <a:t>‹#›</a:t>
            </a:fld>
            <a:endParaRPr lang="en-US" altLang="vi-VN"/>
          </a:p>
        </p:txBody>
      </p:sp>
    </p:spTree>
    <p:extLst>
      <p:ext uri="{BB962C8B-B14F-4D97-AF65-F5344CB8AC3E}">
        <p14:creationId xmlns:p14="http://schemas.microsoft.com/office/powerpoint/2010/main" val="23806278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608D0B5-5C47-4AED-AC22-EC073E034911}" type="datetimeFigureOut">
              <a:rPr lang="en-US"/>
              <a:pPr>
                <a:defRPr/>
              </a:pPr>
              <a:t>7/8/2023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238665CE-1A4E-4B31-B5E2-56865483BABF}" type="slidenum">
              <a:rPr lang="en-US" altLang="vi-VN"/>
              <a:pPr/>
              <a:t>‹#›</a:t>
            </a:fld>
            <a:endParaRPr lang="en-US" altLang="vi-VN"/>
          </a:p>
        </p:txBody>
      </p:sp>
    </p:spTree>
    <p:extLst>
      <p:ext uri="{BB962C8B-B14F-4D97-AF65-F5344CB8AC3E}">
        <p14:creationId xmlns:p14="http://schemas.microsoft.com/office/powerpoint/2010/main" val="41692533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97757EA-9673-4721-9310-025FA895DB96}" type="datetimeFigureOut">
              <a:rPr lang="en-US"/>
              <a:pPr>
                <a:defRPr/>
              </a:pPr>
              <a:t>7/8/2023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54521AE8-B51F-400C-AE51-C2DE3F84990E}" type="slidenum">
              <a:rPr lang="en-US" altLang="vi-VN"/>
              <a:pPr/>
              <a:t>‹#›</a:t>
            </a:fld>
            <a:endParaRPr lang="en-US" altLang="vi-VN"/>
          </a:p>
        </p:txBody>
      </p:sp>
    </p:spTree>
    <p:extLst>
      <p:ext uri="{BB962C8B-B14F-4D97-AF65-F5344CB8AC3E}">
        <p14:creationId xmlns:p14="http://schemas.microsoft.com/office/powerpoint/2010/main" val="606187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en-US"/>
              <a:t>Click to edit Master title style</a:t>
            </a:r>
          </a:p>
        </p:txBody>
      </p:sp>
      <p:sp>
        <p:nvSpPr>
          <p:cNvPr id="3" name="Chỗ dành sẵn cho Nội dung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endParaRPr lang="en-US"/>
          </a:p>
        </p:txBody>
      </p:sp>
    </p:spTree>
    <p:extLst>
      <p:ext uri="{BB962C8B-B14F-4D97-AF65-F5344CB8AC3E}">
        <p14:creationId xmlns:p14="http://schemas.microsoft.com/office/powerpoint/2010/main" val="2574553332"/>
      </p:ext>
    </p:extLst>
  </p:cSld>
  <p:clrMapOvr>
    <a:masterClrMapping/>
  </p:clrMapOvr>
  <p:transition spd="med">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F8201575-0B3E-46D3-9CD4-496DD7A27D63}" type="datetimeFigureOut">
              <a:rPr lang="en-US"/>
              <a:pPr>
                <a:defRPr/>
              </a:pPr>
              <a:t>7/8/2023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29C37D6-FE6A-4A91-8707-215BDF807131}" type="slidenum">
              <a:rPr lang="en-US" altLang="vi-VN"/>
              <a:pPr/>
              <a:t>‹#›</a:t>
            </a:fld>
            <a:endParaRPr lang="en-US" altLang="vi-VN"/>
          </a:p>
        </p:txBody>
      </p:sp>
    </p:spTree>
    <p:extLst>
      <p:ext uri="{BB962C8B-B14F-4D97-AF65-F5344CB8AC3E}">
        <p14:creationId xmlns:p14="http://schemas.microsoft.com/office/powerpoint/2010/main" val="30321903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6CB39337-58A0-41E3-A696-0159B9B9BA29}" type="datetimeFigureOut">
              <a:rPr lang="en-US"/>
              <a:pPr>
                <a:defRPr/>
              </a:pPr>
              <a:t>7/8/2023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2A3C7C2-630E-4F9C-8974-064069316631}" type="slidenum">
              <a:rPr lang="en-US" altLang="vi-VN"/>
              <a:pPr/>
              <a:t>‹#›</a:t>
            </a:fld>
            <a:endParaRPr lang="en-US" altLang="vi-VN"/>
          </a:p>
        </p:txBody>
      </p:sp>
    </p:spTree>
    <p:extLst>
      <p:ext uri="{BB962C8B-B14F-4D97-AF65-F5344CB8AC3E}">
        <p14:creationId xmlns:p14="http://schemas.microsoft.com/office/powerpoint/2010/main" val="536464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24F1FC5-ED74-40D5-AFC5-8C3BF3ED29C9}" type="datetimeFigureOut">
              <a:rPr lang="en-US"/>
              <a:pPr>
                <a:defRPr/>
              </a:pPr>
              <a:t>7/8/2023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1ED48FD-1E15-411E-84F0-BF9DFBC44D80}" type="slidenum">
              <a:rPr lang="en-US" altLang="vi-VN"/>
              <a:pPr/>
              <a:t>‹#›</a:t>
            </a:fld>
            <a:endParaRPr lang="en-US" altLang="vi-VN"/>
          </a:p>
        </p:txBody>
      </p:sp>
    </p:spTree>
    <p:extLst>
      <p:ext uri="{BB962C8B-B14F-4D97-AF65-F5344CB8AC3E}">
        <p14:creationId xmlns:p14="http://schemas.microsoft.com/office/powerpoint/2010/main" val="7096386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3CB1BDF-C649-45DA-B42E-E915EB86C4A3}" type="datetimeFigureOut">
              <a:rPr lang="en-US"/>
              <a:pPr>
                <a:defRPr/>
              </a:pPr>
              <a:t>7/8/2023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54AB62E-6D3C-4229-897D-B2DA05388B74}" type="slidenum">
              <a:rPr lang="en-US" altLang="vi-VN"/>
              <a:pPr/>
              <a:t>‹#›</a:t>
            </a:fld>
            <a:endParaRPr lang="en-US" altLang="vi-VN"/>
          </a:p>
        </p:txBody>
      </p:sp>
    </p:spTree>
    <p:extLst>
      <p:ext uri="{BB962C8B-B14F-4D97-AF65-F5344CB8AC3E}">
        <p14:creationId xmlns:p14="http://schemas.microsoft.com/office/powerpoint/2010/main" val="11223226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200400"/>
            <a:ext cx="4419600" cy="1470025"/>
          </a:xfrm>
        </p:spPr>
        <p:txBody>
          <a:bodyPr>
            <a:normAutofit/>
          </a:bodyPr>
          <a:lstStyle>
            <a:lvl1pPr algn="l">
              <a:defRPr sz="4400" b="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838200" y="4724400"/>
            <a:ext cx="4419600" cy="1066800"/>
          </a:xfrm>
        </p:spPr>
        <p:txBody>
          <a:bodyPr>
            <a:normAutofit/>
          </a:bodyPr>
          <a:lstStyle>
            <a:lvl1pPr marL="0" indent="0" algn="l">
              <a:buNone/>
              <a:defRPr sz="2400" i="1">
                <a:solidFill>
                  <a:srgbClr val="C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ea typeface="宋体" pitchFamily="2" charset="-122"/>
              </a:defRPr>
            </a:lvl1pPr>
          </a:lstStyle>
          <a:p>
            <a:pPr>
              <a:defRPr/>
            </a:pPr>
            <a:fld id="{55B810B6-99A3-4DDD-93FC-42B9BE24DCBE}" type="datetimeFigureOut">
              <a:rPr lang="en-US"/>
              <a:pPr>
                <a:defRPr/>
              </a:pPr>
              <a:t>7/8/2023</a:t>
            </a:fld>
            <a:endParaRPr lang="en-US"/>
          </a:p>
        </p:txBody>
      </p:sp>
      <p:sp>
        <p:nvSpPr>
          <p:cNvPr id="5" name="Footer Placeholder 4"/>
          <p:cNvSpPr>
            <a:spLocks noGrp="1"/>
          </p:cNvSpPr>
          <p:nvPr>
            <p:ph type="ftr" sz="quarter" idx="11"/>
          </p:nvPr>
        </p:nvSpPr>
        <p:spPr/>
        <p:txBody>
          <a:bodyPr/>
          <a:lstStyle>
            <a:lvl1pPr>
              <a:defRPr>
                <a:ea typeface="宋体" pitchFamily="2" charset="-122"/>
              </a:defRPr>
            </a:lvl1pPr>
          </a:lstStyle>
          <a:p>
            <a:pPr>
              <a:defRPr/>
            </a:pPr>
            <a:endParaRPr lang="en-US"/>
          </a:p>
        </p:txBody>
      </p:sp>
      <p:sp>
        <p:nvSpPr>
          <p:cNvPr id="6" name="Slide Number Placeholder 5"/>
          <p:cNvSpPr>
            <a:spLocks noGrp="1"/>
          </p:cNvSpPr>
          <p:nvPr>
            <p:ph type="sldNum" sz="quarter" idx="12"/>
          </p:nvPr>
        </p:nvSpPr>
        <p:spPr/>
        <p:txBody>
          <a:bodyPr/>
          <a:lstStyle>
            <a:lvl1pPr>
              <a:defRPr>
                <a:ea typeface="宋体" panose="02010600030101010101" pitchFamily="2" charset="-122"/>
              </a:defRPr>
            </a:lvl1pPr>
          </a:lstStyle>
          <a:p>
            <a:fld id="{86513E39-1575-433B-A2A0-8AE2A252EFB1}" type="slidenum">
              <a:rPr lang="en-US" altLang="vi-VN"/>
              <a:pPr/>
              <a:t>‹#›</a:t>
            </a:fld>
            <a:endParaRPr lang="en-US" altLang="vi-VN"/>
          </a:p>
        </p:txBody>
      </p:sp>
    </p:spTree>
    <p:extLst>
      <p:ext uri="{BB962C8B-B14F-4D97-AF65-F5344CB8AC3E}">
        <p14:creationId xmlns:p14="http://schemas.microsoft.com/office/powerpoint/2010/main" val="3058454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ea typeface="宋体" pitchFamily="2" charset="-122"/>
              </a:defRPr>
            </a:lvl1pPr>
          </a:lstStyle>
          <a:p>
            <a:pPr>
              <a:defRPr/>
            </a:pPr>
            <a:fld id="{FA12F82F-3242-4B09-8682-638D8A357D31}" type="datetimeFigureOut">
              <a:rPr lang="en-US"/>
              <a:pPr>
                <a:defRPr/>
              </a:pPr>
              <a:t>7/8/2023</a:t>
            </a:fld>
            <a:endParaRPr lang="en-US"/>
          </a:p>
        </p:txBody>
      </p:sp>
      <p:sp>
        <p:nvSpPr>
          <p:cNvPr id="5" name="Footer Placeholder 4"/>
          <p:cNvSpPr>
            <a:spLocks noGrp="1"/>
          </p:cNvSpPr>
          <p:nvPr>
            <p:ph type="ftr" sz="quarter" idx="11"/>
          </p:nvPr>
        </p:nvSpPr>
        <p:spPr/>
        <p:txBody>
          <a:bodyPr/>
          <a:lstStyle>
            <a:lvl1pPr>
              <a:defRPr>
                <a:ea typeface="宋体" pitchFamily="2" charset="-122"/>
              </a:defRPr>
            </a:lvl1pPr>
          </a:lstStyle>
          <a:p>
            <a:pPr>
              <a:defRPr/>
            </a:pPr>
            <a:endParaRPr lang="en-US"/>
          </a:p>
        </p:txBody>
      </p:sp>
      <p:sp>
        <p:nvSpPr>
          <p:cNvPr id="6" name="Slide Number Placeholder 5"/>
          <p:cNvSpPr>
            <a:spLocks noGrp="1"/>
          </p:cNvSpPr>
          <p:nvPr>
            <p:ph type="sldNum" sz="quarter" idx="12"/>
          </p:nvPr>
        </p:nvSpPr>
        <p:spPr/>
        <p:txBody>
          <a:bodyPr/>
          <a:lstStyle>
            <a:lvl1pPr>
              <a:defRPr>
                <a:ea typeface="宋体" panose="02010600030101010101" pitchFamily="2" charset="-122"/>
              </a:defRPr>
            </a:lvl1pPr>
          </a:lstStyle>
          <a:p>
            <a:fld id="{2EDBD6EE-DEE2-412B-8F5B-02690D505C26}" type="slidenum">
              <a:rPr lang="en-US" altLang="vi-VN"/>
              <a:pPr/>
              <a:t>‹#›</a:t>
            </a:fld>
            <a:endParaRPr lang="en-US" altLang="vi-VN"/>
          </a:p>
        </p:txBody>
      </p:sp>
    </p:spTree>
    <p:extLst>
      <p:ext uri="{BB962C8B-B14F-4D97-AF65-F5344CB8AC3E}">
        <p14:creationId xmlns:p14="http://schemas.microsoft.com/office/powerpoint/2010/main" val="3011083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38401" y="3024187"/>
            <a:ext cx="6056312" cy="1362075"/>
          </a:xfrm>
        </p:spPr>
        <p:txBody>
          <a:bodyPr anchor="t"/>
          <a:lstStyle>
            <a:lvl1pPr algn="l">
              <a:defRPr sz="4000" b="1" cap="all">
                <a:solidFill>
                  <a:schemeClr val="bg1"/>
                </a:solidFill>
                <a:effectLst/>
              </a:defRPr>
            </a:lvl1pPr>
          </a:lstStyle>
          <a:p>
            <a:r>
              <a:rPr lang="en-US"/>
              <a:t>Click to edit Master title style</a:t>
            </a:r>
            <a:endParaRPr lang="en-US" dirty="0"/>
          </a:p>
        </p:txBody>
      </p:sp>
      <p:sp>
        <p:nvSpPr>
          <p:cNvPr id="3" name="Text Placeholder 2"/>
          <p:cNvSpPr>
            <a:spLocks noGrp="1"/>
          </p:cNvSpPr>
          <p:nvPr>
            <p:ph type="body" idx="1"/>
          </p:nvPr>
        </p:nvSpPr>
        <p:spPr>
          <a:xfrm>
            <a:off x="2438401" y="1524000"/>
            <a:ext cx="6056312"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ea typeface="宋体" pitchFamily="2" charset="-122"/>
              </a:defRPr>
            </a:lvl1pPr>
          </a:lstStyle>
          <a:p>
            <a:pPr>
              <a:defRPr/>
            </a:pPr>
            <a:fld id="{0825C9A6-04AA-4C2D-851F-88106D965839}" type="datetimeFigureOut">
              <a:rPr lang="en-US"/>
              <a:pPr>
                <a:defRPr/>
              </a:pPr>
              <a:t>7/8/2023</a:t>
            </a:fld>
            <a:endParaRPr lang="en-US"/>
          </a:p>
        </p:txBody>
      </p:sp>
      <p:sp>
        <p:nvSpPr>
          <p:cNvPr id="5" name="Footer Placeholder 4"/>
          <p:cNvSpPr>
            <a:spLocks noGrp="1"/>
          </p:cNvSpPr>
          <p:nvPr>
            <p:ph type="ftr" sz="quarter" idx="11"/>
          </p:nvPr>
        </p:nvSpPr>
        <p:spPr/>
        <p:txBody>
          <a:bodyPr/>
          <a:lstStyle>
            <a:lvl1pPr>
              <a:defRPr>
                <a:ea typeface="宋体" pitchFamily="2" charset="-122"/>
              </a:defRPr>
            </a:lvl1pPr>
          </a:lstStyle>
          <a:p>
            <a:pPr>
              <a:defRPr/>
            </a:pPr>
            <a:endParaRPr lang="en-US"/>
          </a:p>
        </p:txBody>
      </p:sp>
      <p:sp>
        <p:nvSpPr>
          <p:cNvPr id="6" name="Slide Number Placeholder 5"/>
          <p:cNvSpPr>
            <a:spLocks noGrp="1"/>
          </p:cNvSpPr>
          <p:nvPr>
            <p:ph type="sldNum" sz="quarter" idx="12"/>
          </p:nvPr>
        </p:nvSpPr>
        <p:spPr/>
        <p:txBody>
          <a:bodyPr/>
          <a:lstStyle>
            <a:lvl1pPr>
              <a:defRPr>
                <a:ea typeface="宋体" panose="02010600030101010101" pitchFamily="2" charset="-122"/>
              </a:defRPr>
            </a:lvl1pPr>
          </a:lstStyle>
          <a:p>
            <a:fld id="{C7FB4D8F-72BF-46D9-B0A2-461FA9704076}" type="slidenum">
              <a:rPr lang="en-US" altLang="vi-VN"/>
              <a:pPr/>
              <a:t>‹#›</a:t>
            </a:fld>
            <a:endParaRPr lang="en-US" altLang="vi-VN"/>
          </a:p>
        </p:txBody>
      </p:sp>
    </p:spTree>
    <p:extLst>
      <p:ext uri="{BB962C8B-B14F-4D97-AF65-F5344CB8AC3E}">
        <p14:creationId xmlns:p14="http://schemas.microsoft.com/office/powerpoint/2010/main" val="367678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ea typeface="宋体" pitchFamily="2" charset="-122"/>
              </a:defRPr>
            </a:lvl1pPr>
          </a:lstStyle>
          <a:p>
            <a:pPr>
              <a:defRPr/>
            </a:pPr>
            <a:fld id="{4F2DB305-0724-45C2-903A-066428DF448D}" type="datetimeFigureOut">
              <a:rPr lang="en-US"/>
              <a:pPr>
                <a:defRPr/>
              </a:pPr>
              <a:t>7/8/2023</a:t>
            </a:fld>
            <a:endParaRPr lang="en-US"/>
          </a:p>
        </p:txBody>
      </p:sp>
      <p:sp>
        <p:nvSpPr>
          <p:cNvPr id="6" name="Footer Placeholder 4"/>
          <p:cNvSpPr>
            <a:spLocks noGrp="1"/>
          </p:cNvSpPr>
          <p:nvPr>
            <p:ph type="ftr" sz="quarter" idx="11"/>
          </p:nvPr>
        </p:nvSpPr>
        <p:spPr/>
        <p:txBody>
          <a:bodyPr/>
          <a:lstStyle>
            <a:lvl1pPr>
              <a:defRPr>
                <a:ea typeface="宋体" pitchFamily="2" charset="-122"/>
              </a:defRPr>
            </a:lvl1pPr>
          </a:lstStyle>
          <a:p>
            <a:pPr>
              <a:defRPr/>
            </a:pPr>
            <a:endParaRPr lang="en-US"/>
          </a:p>
        </p:txBody>
      </p:sp>
      <p:sp>
        <p:nvSpPr>
          <p:cNvPr id="7" name="Slide Number Placeholder 5"/>
          <p:cNvSpPr>
            <a:spLocks noGrp="1"/>
          </p:cNvSpPr>
          <p:nvPr>
            <p:ph type="sldNum" sz="quarter" idx="12"/>
          </p:nvPr>
        </p:nvSpPr>
        <p:spPr/>
        <p:txBody>
          <a:bodyPr/>
          <a:lstStyle>
            <a:lvl1pPr>
              <a:defRPr>
                <a:ea typeface="宋体" panose="02010600030101010101" pitchFamily="2" charset="-122"/>
              </a:defRPr>
            </a:lvl1pPr>
          </a:lstStyle>
          <a:p>
            <a:fld id="{0FDC876A-43D9-495C-A730-57F6D121A8D7}" type="slidenum">
              <a:rPr lang="en-US" altLang="vi-VN"/>
              <a:pPr/>
              <a:t>‹#›</a:t>
            </a:fld>
            <a:endParaRPr lang="en-US" altLang="vi-VN"/>
          </a:p>
        </p:txBody>
      </p:sp>
    </p:spTree>
    <p:extLst>
      <p:ext uri="{BB962C8B-B14F-4D97-AF65-F5344CB8AC3E}">
        <p14:creationId xmlns:p14="http://schemas.microsoft.com/office/powerpoint/2010/main" val="20012414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ea typeface="宋体" pitchFamily="2" charset="-122"/>
              </a:defRPr>
            </a:lvl1pPr>
          </a:lstStyle>
          <a:p>
            <a:pPr>
              <a:defRPr/>
            </a:pPr>
            <a:fld id="{271BB50A-E107-4004-9C5D-42D6B9E80908}" type="datetimeFigureOut">
              <a:rPr lang="en-US"/>
              <a:pPr>
                <a:defRPr/>
              </a:pPr>
              <a:t>7/8/2023</a:t>
            </a:fld>
            <a:endParaRPr lang="en-US"/>
          </a:p>
        </p:txBody>
      </p:sp>
      <p:sp>
        <p:nvSpPr>
          <p:cNvPr id="8" name="Footer Placeholder 4"/>
          <p:cNvSpPr>
            <a:spLocks noGrp="1"/>
          </p:cNvSpPr>
          <p:nvPr>
            <p:ph type="ftr" sz="quarter" idx="11"/>
          </p:nvPr>
        </p:nvSpPr>
        <p:spPr/>
        <p:txBody>
          <a:bodyPr/>
          <a:lstStyle>
            <a:lvl1pPr>
              <a:defRPr>
                <a:ea typeface="宋体" pitchFamily="2" charset="-122"/>
              </a:defRPr>
            </a:lvl1pPr>
          </a:lstStyle>
          <a:p>
            <a:pPr>
              <a:defRPr/>
            </a:pPr>
            <a:endParaRPr lang="en-US"/>
          </a:p>
        </p:txBody>
      </p:sp>
      <p:sp>
        <p:nvSpPr>
          <p:cNvPr id="9" name="Slide Number Placeholder 5"/>
          <p:cNvSpPr>
            <a:spLocks noGrp="1"/>
          </p:cNvSpPr>
          <p:nvPr>
            <p:ph type="sldNum" sz="quarter" idx="12"/>
          </p:nvPr>
        </p:nvSpPr>
        <p:spPr/>
        <p:txBody>
          <a:bodyPr/>
          <a:lstStyle>
            <a:lvl1pPr>
              <a:defRPr>
                <a:ea typeface="宋体" panose="02010600030101010101" pitchFamily="2" charset="-122"/>
              </a:defRPr>
            </a:lvl1pPr>
          </a:lstStyle>
          <a:p>
            <a:fld id="{33D0FE48-B916-46E7-9828-0B8F732B806F}" type="slidenum">
              <a:rPr lang="en-US" altLang="vi-VN"/>
              <a:pPr/>
              <a:t>‹#›</a:t>
            </a:fld>
            <a:endParaRPr lang="en-US" altLang="vi-VN"/>
          </a:p>
        </p:txBody>
      </p:sp>
    </p:spTree>
    <p:extLst>
      <p:ext uri="{BB962C8B-B14F-4D97-AF65-F5344CB8AC3E}">
        <p14:creationId xmlns:p14="http://schemas.microsoft.com/office/powerpoint/2010/main" val="7357147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ea typeface="宋体" pitchFamily="2" charset="-122"/>
              </a:defRPr>
            </a:lvl1pPr>
          </a:lstStyle>
          <a:p>
            <a:pPr>
              <a:defRPr/>
            </a:pPr>
            <a:fld id="{9A7FD0BE-AD82-48CF-BDEC-5B21418C946A}" type="datetimeFigureOut">
              <a:rPr lang="en-US"/>
              <a:pPr>
                <a:defRPr/>
              </a:pPr>
              <a:t>7/8/2023</a:t>
            </a:fld>
            <a:endParaRPr lang="en-US"/>
          </a:p>
        </p:txBody>
      </p:sp>
      <p:sp>
        <p:nvSpPr>
          <p:cNvPr id="4" name="Footer Placeholder 4"/>
          <p:cNvSpPr>
            <a:spLocks noGrp="1"/>
          </p:cNvSpPr>
          <p:nvPr>
            <p:ph type="ftr" sz="quarter" idx="11"/>
          </p:nvPr>
        </p:nvSpPr>
        <p:spPr/>
        <p:txBody>
          <a:bodyPr/>
          <a:lstStyle>
            <a:lvl1pPr>
              <a:defRPr>
                <a:ea typeface="宋体" pitchFamily="2" charset="-122"/>
              </a:defRPr>
            </a:lvl1pPr>
          </a:lstStyle>
          <a:p>
            <a:pPr>
              <a:defRPr/>
            </a:pPr>
            <a:endParaRPr lang="en-US"/>
          </a:p>
        </p:txBody>
      </p:sp>
      <p:sp>
        <p:nvSpPr>
          <p:cNvPr id="5" name="Slide Number Placeholder 5"/>
          <p:cNvSpPr>
            <a:spLocks noGrp="1"/>
          </p:cNvSpPr>
          <p:nvPr>
            <p:ph type="sldNum" sz="quarter" idx="12"/>
          </p:nvPr>
        </p:nvSpPr>
        <p:spPr/>
        <p:txBody>
          <a:bodyPr/>
          <a:lstStyle>
            <a:lvl1pPr>
              <a:defRPr>
                <a:ea typeface="宋体" panose="02010600030101010101" pitchFamily="2" charset="-122"/>
              </a:defRPr>
            </a:lvl1pPr>
          </a:lstStyle>
          <a:p>
            <a:fld id="{4062D5CF-4FF4-4901-BD86-F50083E3B79B}" type="slidenum">
              <a:rPr lang="en-US" altLang="vi-VN"/>
              <a:pPr/>
              <a:t>‹#›</a:t>
            </a:fld>
            <a:endParaRPr lang="en-US" altLang="vi-VN"/>
          </a:p>
        </p:txBody>
      </p:sp>
    </p:spTree>
    <p:extLst>
      <p:ext uri="{BB962C8B-B14F-4D97-AF65-F5344CB8AC3E}">
        <p14:creationId xmlns:p14="http://schemas.microsoft.com/office/powerpoint/2010/main" val="26186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Chỗ dành sẵn cho Văn bản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5"/>
          <p:cNvSpPr>
            <a:spLocks noGrp="1" noChangeArrowheads="1"/>
          </p:cNvSpPr>
          <p:nvPr>
            <p:ph type="ftr" sz="quarter" idx="10"/>
          </p:nvPr>
        </p:nvSpPr>
        <p:spPr>
          <a:ln/>
        </p:spPr>
        <p:txBody>
          <a:bodyPr/>
          <a:lstStyle>
            <a:lvl1pPr>
              <a:defRPr/>
            </a:lvl1pPr>
          </a:lstStyle>
          <a:p>
            <a:endParaRPr lang="en-US"/>
          </a:p>
        </p:txBody>
      </p:sp>
    </p:spTree>
    <p:extLst>
      <p:ext uri="{BB962C8B-B14F-4D97-AF65-F5344CB8AC3E}">
        <p14:creationId xmlns:p14="http://schemas.microsoft.com/office/powerpoint/2010/main" val="3438568805"/>
      </p:ext>
    </p:extLst>
  </p:cSld>
  <p:clrMapOvr>
    <a:masterClrMapping/>
  </p:clrMapOvr>
  <p:transition spd="med">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ea typeface="宋体" pitchFamily="2" charset="-122"/>
              </a:defRPr>
            </a:lvl1pPr>
          </a:lstStyle>
          <a:p>
            <a:pPr>
              <a:defRPr/>
            </a:pPr>
            <a:fld id="{8CF6CBE5-4F30-4E07-8880-9DFC6DD8DF71}" type="datetimeFigureOut">
              <a:rPr lang="en-US"/>
              <a:pPr>
                <a:defRPr/>
              </a:pPr>
              <a:t>7/8/2023</a:t>
            </a:fld>
            <a:endParaRPr lang="en-US"/>
          </a:p>
        </p:txBody>
      </p:sp>
      <p:sp>
        <p:nvSpPr>
          <p:cNvPr id="3" name="Footer Placeholder 4"/>
          <p:cNvSpPr>
            <a:spLocks noGrp="1"/>
          </p:cNvSpPr>
          <p:nvPr>
            <p:ph type="ftr" sz="quarter" idx="11"/>
          </p:nvPr>
        </p:nvSpPr>
        <p:spPr/>
        <p:txBody>
          <a:bodyPr/>
          <a:lstStyle>
            <a:lvl1pPr>
              <a:defRPr>
                <a:ea typeface="宋体" pitchFamily="2" charset="-122"/>
              </a:defRPr>
            </a:lvl1pPr>
          </a:lstStyle>
          <a:p>
            <a:pPr>
              <a:defRPr/>
            </a:pPr>
            <a:endParaRPr lang="en-US"/>
          </a:p>
        </p:txBody>
      </p:sp>
      <p:sp>
        <p:nvSpPr>
          <p:cNvPr id="4" name="Slide Number Placeholder 5"/>
          <p:cNvSpPr>
            <a:spLocks noGrp="1"/>
          </p:cNvSpPr>
          <p:nvPr>
            <p:ph type="sldNum" sz="quarter" idx="12"/>
          </p:nvPr>
        </p:nvSpPr>
        <p:spPr/>
        <p:txBody>
          <a:bodyPr/>
          <a:lstStyle>
            <a:lvl1pPr>
              <a:defRPr>
                <a:ea typeface="宋体" panose="02010600030101010101" pitchFamily="2" charset="-122"/>
              </a:defRPr>
            </a:lvl1pPr>
          </a:lstStyle>
          <a:p>
            <a:fld id="{52D2906F-AD45-4288-81E1-EDDBA2C52E73}" type="slidenum">
              <a:rPr lang="en-US" altLang="vi-VN"/>
              <a:pPr/>
              <a:t>‹#›</a:t>
            </a:fld>
            <a:endParaRPr lang="en-US" altLang="vi-VN"/>
          </a:p>
        </p:txBody>
      </p:sp>
    </p:spTree>
    <p:extLst>
      <p:ext uri="{BB962C8B-B14F-4D97-AF65-F5344CB8AC3E}">
        <p14:creationId xmlns:p14="http://schemas.microsoft.com/office/powerpoint/2010/main" val="870408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3008313" cy="1162050"/>
          </a:xfrm>
        </p:spPr>
        <p:txBody>
          <a:bodyPr anchor="b"/>
          <a:lstStyle>
            <a:lvl1pPr algn="l">
              <a:defRPr sz="2000" b="1">
                <a:solidFill>
                  <a:schemeClr val="bg1"/>
                </a:solidFill>
                <a:effectLst/>
              </a:defRPr>
            </a:lvl1pPr>
          </a:lstStyle>
          <a:p>
            <a:r>
              <a:rPr lang="en-US"/>
              <a:t>Click to edit Master title style</a:t>
            </a:r>
            <a:endParaRPr lang="en-US" dirty="0"/>
          </a:p>
        </p:txBody>
      </p:sp>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743200"/>
            <a:ext cx="3008313" cy="3382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ea typeface="宋体" pitchFamily="2" charset="-122"/>
              </a:defRPr>
            </a:lvl1pPr>
          </a:lstStyle>
          <a:p>
            <a:pPr>
              <a:defRPr/>
            </a:pPr>
            <a:fld id="{535523F5-17B6-4A3B-9A20-9073FB346AA0}" type="datetimeFigureOut">
              <a:rPr lang="en-US"/>
              <a:pPr>
                <a:defRPr/>
              </a:pPr>
              <a:t>7/8/2023</a:t>
            </a:fld>
            <a:endParaRPr lang="en-US"/>
          </a:p>
        </p:txBody>
      </p:sp>
      <p:sp>
        <p:nvSpPr>
          <p:cNvPr id="6" name="Footer Placeholder 4"/>
          <p:cNvSpPr>
            <a:spLocks noGrp="1"/>
          </p:cNvSpPr>
          <p:nvPr>
            <p:ph type="ftr" sz="quarter" idx="11"/>
          </p:nvPr>
        </p:nvSpPr>
        <p:spPr/>
        <p:txBody>
          <a:bodyPr/>
          <a:lstStyle>
            <a:lvl1pPr>
              <a:defRPr>
                <a:ea typeface="宋体" pitchFamily="2" charset="-122"/>
              </a:defRPr>
            </a:lvl1pPr>
          </a:lstStyle>
          <a:p>
            <a:pPr>
              <a:defRPr/>
            </a:pPr>
            <a:endParaRPr lang="en-US"/>
          </a:p>
        </p:txBody>
      </p:sp>
      <p:sp>
        <p:nvSpPr>
          <p:cNvPr id="7" name="Slide Number Placeholder 5"/>
          <p:cNvSpPr>
            <a:spLocks noGrp="1"/>
          </p:cNvSpPr>
          <p:nvPr>
            <p:ph type="sldNum" sz="quarter" idx="12"/>
          </p:nvPr>
        </p:nvSpPr>
        <p:spPr/>
        <p:txBody>
          <a:bodyPr/>
          <a:lstStyle>
            <a:lvl1pPr>
              <a:defRPr>
                <a:ea typeface="宋体" panose="02010600030101010101" pitchFamily="2" charset="-122"/>
              </a:defRPr>
            </a:lvl1pPr>
          </a:lstStyle>
          <a:p>
            <a:fld id="{D74D5F20-8784-416A-A18D-FDAB55D02ED9}" type="slidenum">
              <a:rPr lang="en-US" altLang="vi-VN"/>
              <a:pPr/>
              <a:t>‹#›</a:t>
            </a:fld>
            <a:endParaRPr lang="en-US" altLang="vi-VN"/>
          </a:p>
        </p:txBody>
      </p:sp>
    </p:spTree>
    <p:extLst>
      <p:ext uri="{BB962C8B-B14F-4D97-AF65-F5344CB8AC3E}">
        <p14:creationId xmlns:p14="http://schemas.microsoft.com/office/powerpoint/2010/main" val="29529376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070" y="4800600"/>
            <a:ext cx="8248836"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411070" y="1371599"/>
            <a:ext cx="8248836" cy="33559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411070" y="5367338"/>
            <a:ext cx="8248836"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ea typeface="宋体" pitchFamily="2" charset="-122"/>
              </a:defRPr>
            </a:lvl1pPr>
          </a:lstStyle>
          <a:p>
            <a:pPr>
              <a:defRPr/>
            </a:pPr>
            <a:fld id="{AB0FED24-C778-4CF0-BCD3-0C8583955DA5}" type="datetimeFigureOut">
              <a:rPr lang="en-US"/>
              <a:pPr>
                <a:defRPr/>
              </a:pPr>
              <a:t>7/8/2023</a:t>
            </a:fld>
            <a:endParaRPr lang="en-US"/>
          </a:p>
        </p:txBody>
      </p:sp>
      <p:sp>
        <p:nvSpPr>
          <p:cNvPr id="6" name="Footer Placeholder 4"/>
          <p:cNvSpPr>
            <a:spLocks noGrp="1"/>
          </p:cNvSpPr>
          <p:nvPr>
            <p:ph type="ftr" sz="quarter" idx="11"/>
          </p:nvPr>
        </p:nvSpPr>
        <p:spPr/>
        <p:txBody>
          <a:bodyPr/>
          <a:lstStyle>
            <a:lvl1pPr>
              <a:defRPr>
                <a:ea typeface="宋体" pitchFamily="2" charset="-122"/>
              </a:defRPr>
            </a:lvl1pPr>
          </a:lstStyle>
          <a:p>
            <a:pPr>
              <a:defRPr/>
            </a:pPr>
            <a:endParaRPr lang="en-US"/>
          </a:p>
        </p:txBody>
      </p:sp>
      <p:sp>
        <p:nvSpPr>
          <p:cNvPr id="7" name="Slide Number Placeholder 5"/>
          <p:cNvSpPr>
            <a:spLocks noGrp="1"/>
          </p:cNvSpPr>
          <p:nvPr>
            <p:ph type="sldNum" sz="quarter" idx="12"/>
          </p:nvPr>
        </p:nvSpPr>
        <p:spPr/>
        <p:txBody>
          <a:bodyPr/>
          <a:lstStyle>
            <a:lvl1pPr>
              <a:defRPr>
                <a:ea typeface="宋体" panose="02010600030101010101" pitchFamily="2" charset="-122"/>
              </a:defRPr>
            </a:lvl1pPr>
          </a:lstStyle>
          <a:p>
            <a:fld id="{3AE99025-66F7-42CD-BA56-F3B6C5C49B73}" type="slidenum">
              <a:rPr lang="en-US" altLang="vi-VN"/>
              <a:pPr/>
              <a:t>‹#›</a:t>
            </a:fld>
            <a:endParaRPr lang="en-US" altLang="vi-VN"/>
          </a:p>
        </p:txBody>
      </p:sp>
    </p:spTree>
    <p:extLst>
      <p:ext uri="{BB962C8B-B14F-4D97-AF65-F5344CB8AC3E}">
        <p14:creationId xmlns:p14="http://schemas.microsoft.com/office/powerpoint/2010/main" val="10112252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ea typeface="宋体" pitchFamily="2" charset="-122"/>
              </a:defRPr>
            </a:lvl1pPr>
          </a:lstStyle>
          <a:p>
            <a:pPr>
              <a:defRPr/>
            </a:pPr>
            <a:fld id="{3CC469C2-DFB3-408D-8500-5F7E1908B080}" type="datetimeFigureOut">
              <a:rPr lang="en-US"/>
              <a:pPr>
                <a:defRPr/>
              </a:pPr>
              <a:t>7/8/2023</a:t>
            </a:fld>
            <a:endParaRPr lang="en-US"/>
          </a:p>
        </p:txBody>
      </p:sp>
      <p:sp>
        <p:nvSpPr>
          <p:cNvPr id="5" name="Footer Placeholder 4"/>
          <p:cNvSpPr>
            <a:spLocks noGrp="1"/>
          </p:cNvSpPr>
          <p:nvPr>
            <p:ph type="ftr" sz="quarter" idx="11"/>
          </p:nvPr>
        </p:nvSpPr>
        <p:spPr/>
        <p:txBody>
          <a:bodyPr/>
          <a:lstStyle>
            <a:lvl1pPr>
              <a:defRPr>
                <a:ea typeface="宋体" pitchFamily="2" charset="-122"/>
              </a:defRPr>
            </a:lvl1pPr>
          </a:lstStyle>
          <a:p>
            <a:pPr>
              <a:defRPr/>
            </a:pPr>
            <a:endParaRPr lang="en-US"/>
          </a:p>
        </p:txBody>
      </p:sp>
      <p:sp>
        <p:nvSpPr>
          <p:cNvPr id="6" name="Slide Number Placeholder 5"/>
          <p:cNvSpPr>
            <a:spLocks noGrp="1"/>
          </p:cNvSpPr>
          <p:nvPr>
            <p:ph type="sldNum" sz="quarter" idx="12"/>
          </p:nvPr>
        </p:nvSpPr>
        <p:spPr/>
        <p:txBody>
          <a:bodyPr/>
          <a:lstStyle>
            <a:lvl1pPr>
              <a:defRPr>
                <a:ea typeface="宋体" panose="02010600030101010101" pitchFamily="2" charset="-122"/>
              </a:defRPr>
            </a:lvl1pPr>
          </a:lstStyle>
          <a:p>
            <a:fld id="{B6B27D62-0E5F-4E3B-830B-411109CB852F}" type="slidenum">
              <a:rPr lang="en-US" altLang="vi-VN"/>
              <a:pPr/>
              <a:t>‹#›</a:t>
            </a:fld>
            <a:endParaRPr lang="en-US" altLang="vi-VN"/>
          </a:p>
        </p:txBody>
      </p:sp>
    </p:spTree>
    <p:extLst>
      <p:ext uri="{BB962C8B-B14F-4D97-AF65-F5344CB8AC3E}">
        <p14:creationId xmlns:p14="http://schemas.microsoft.com/office/powerpoint/2010/main" val="36647585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71600"/>
            <a:ext cx="2057400" cy="4754563"/>
          </a:xfrm>
        </p:spPr>
        <p:txBody>
          <a:bodyPr vert="eaVert"/>
          <a:lstStyle>
            <a:lvl1pPr>
              <a:defRPr>
                <a:solidFill>
                  <a:schemeClr val="bg1"/>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371600"/>
            <a:ext cx="6019800" cy="47545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ea typeface="宋体" pitchFamily="2" charset="-122"/>
              </a:defRPr>
            </a:lvl1pPr>
          </a:lstStyle>
          <a:p>
            <a:pPr>
              <a:defRPr/>
            </a:pPr>
            <a:fld id="{D6A02C5E-C335-403F-B0CC-B950D77D8A6D}" type="datetimeFigureOut">
              <a:rPr lang="en-US"/>
              <a:pPr>
                <a:defRPr/>
              </a:pPr>
              <a:t>7/8/2023</a:t>
            </a:fld>
            <a:endParaRPr lang="en-US"/>
          </a:p>
        </p:txBody>
      </p:sp>
      <p:sp>
        <p:nvSpPr>
          <p:cNvPr id="5" name="Footer Placeholder 4"/>
          <p:cNvSpPr>
            <a:spLocks noGrp="1"/>
          </p:cNvSpPr>
          <p:nvPr>
            <p:ph type="ftr" sz="quarter" idx="11"/>
          </p:nvPr>
        </p:nvSpPr>
        <p:spPr/>
        <p:txBody>
          <a:bodyPr/>
          <a:lstStyle>
            <a:lvl1pPr>
              <a:defRPr>
                <a:ea typeface="宋体" pitchFamily="2" charset="-122"/>
              </a:defRPr>
            </a:lvl1pPr>
          </a:lstStyle>
          <a:p>
            <a:pPr>
              <a:defRPr/>
            </a:pPr>
            <a:endParaRPr lang="en-US"/>
          </a:p>
        </p:txBody>
      </p:sp>
      <p:sp>
        <p:nvSpPr>
          <p:cNvPr id="6" name="Slide Number Placeholder 5"/>
          <p:cNvSpPr>
            <a:spLocks noGrp="1"/>
          </p:cNvSpPr>
          <p:nvPr>
            <p:ph type="sldNum" sz="quarter" idx="12"/>
          </p:nvPr>
        </p:nvSpPr>
        <p:spPr/>
        <p:txBody>
          <a:bodyPr/>
          <a:lstStyle>
            <a:lvl1pPr>
              <a:defRPr>
                <a:ea typeface="宋体" panose="02010600030101010101" pitchFamily="2" charset="-122"/>
              </a:defRPr>
            </a:lvl1pPr>
          </a:lstStyle>
          <a:p>
            <a:fld id="{3E9EBF95-4F75-410C-AD0B-7FEEDD242A25}" type="slidenum">
              <a:rPr lang="en-US" altLang="vi-VN"/>
              <a:pPr/>
              <a:t>‹#›</a:t>
            </a:fld>
            <a:endParaRPr lang="en-US" altLang="vi-VN"/>
          </a:p>
        </p:txBody>
      </p:sp>
    </p:spTree>
    <p:extLst>
      <p:ext uri="{BB962C8B-B14F-4D97-AF65-F5344CB8AC3E}">
        <p14:creationId xmlns:p14="http://schemas.microsoft.com/office/powerpoint/2010/main" val="29276580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200400"/>
            <a:ext cx="4419600" cy="1470025"/>
          </a:xfrm>
        </p:spPr>
        <p:txBody>
          <a:bodyPr>
            <a:normAutofit/>
          </a:bodyPr>
          <a:lstStyle>
            <a:lvl1pPr algn="l">
              <a:defRPr sz="4400" b="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838200" y="4724400"/>
            <a:ext cx="4419600" cy="1066800"/>
          </a:xfrm>
        </p:spPr>
        <p:txBody>
          <a:bodyPr>
            <a:normAutofit/>
          </a:bodyPr>
          <a:lstStyle>
            <a:lvl1pPr marL="0" indent="0" algn="l">
              <a:buNone/>
              <a:defRPr sz="2400" i="1">
                <a:solidFill>
                  <a:srgbClr val="C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eaLnBrk="0" hangingPunct="0">
              <a:defRPr/>
            </a:lvl1pPr>
          </a:lstStyle>
          <a:p>
            <a:pPr>
              <a:defRPr/>
            </a:pPr>
            <a:fld id="{5E083DDA-4C3A-414F-A2FB-7CF43E2B3175}" type="datetimeFigureOut">
              <a:rPr lang="en-US"/>
              <a:pPr>
                <a:defRPr/>
              </a:pPr>
              <a:t>7/8/2023</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fld id="{2D50050A-AC8B-439A-92A1-4B1508D5BCED}" type="slidenum">
              <a:rPr lang="en-US" altLang="vi-VN"/>
              <a:pPr/>
              <a:t>‹#›</a:t>
            </a:fld>
            <a:endParaRPr lang="en-US" altLang="vi-VN"/>
          </a:p>
        </p:txBody>
      </p:sp>
    </p:spTree>
    <p:extLst>
      <p:ext uri="{BB962C8B-B14F-4D97-AF65-F5344CB8AC3E}">
        <p14:creationId xmlns:p14="http://schemas.microsoft.com/office/powerpoint/2010/main" val="8659914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vl1pPr>
          </a:lstStyle>
          <a:p>
            <a:pPr>
              <a:defRPr/>
            </a:pPr>
            <a:fld id="{41604418-AEA7-41F3-8054-12CD2712D273}" type="datetimeFigureOut">
              <a:rPr lang="en-US"/>
              <a:pPr>
                <a:defRPr/>
              </a:pPr>
              <a:t>7/8/2023</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fld id="{2993C46E-490B-4E04-87AA-CB53774E6E03}" type="slidenum">
              <a:rPr lang="en-US" altLang="vi-VN"/>
              <a:pPr/>
              <a:t>‹#›</a:t>
            </a:fld>
            <a:endParaRPr lang="en-US" altLang="vi-VN"/>
          </a:p>
        </p:txBody>
      </p:sp>
    </p:spTree>
    <p:extLst>
      <p:ext uri="{BB962C8B-B14F-4D97-AF65-F5344CB8AC3E}">
        <p14:creationId xmlns:p14="http://schemas.microsoft.com/office/powerpoint/2010/main" val="14624099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38401" y="3024187"/>
            <a:ext cx="6056312" cy="1362075"/>
          </a:xfrm>
        </p:spPr>
        <p:txBody>
          <a:bodyPr anchor="t"/>
          <a:lstStyle>
            <a:lvl1pPr algn="l">
              <a:defRPr sz="4000" b="1" cap="all">
                <a:solidFill>
                  <a:schemeClr val="bg1"/>
                </a:solidFill>
                <a:effectLst/>
              </a:defRPr>
            </a:lvl1pPr>
          </a:lstStyle>
          <a:p>
            <a:r>
              <a:rPr lang="en-US"/>
              <a:t>Click to edit Master title style</a:t>
            </a:r>
            <a:endParaRPr lang="en-US" dirty="0"/>
          </a:p>
        </p:txBody>
      </p:sp>
      <p:sp>
        <p:nvSpPr>
          <p:cNvPr id="3" name="Text Placeholder 2"/>
          <p:cNvSpPr>
            <a:spLocks noGrp="1"/>
          </p:cNvSpPr>
          <p:nvPr>
            <p:ph type="body" idx="1"/>
          </p:nvPr>
        </p:nvSpPr>
        <p:spPr>
          <a:xfrm>
            <a:off x="2438401" y="1524000"/>
            <a:ext cx="6056312"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eaLnBrk="0" hangingPunct="0">
              <a:defRPr/>
            </a:lvl1pPr>
          </a:lstStyle>
          <a:p>
            <a:pPr>
              <a:defRPr/>
            </a:pPr>
            <a:fld id="{A1F2A7A0-6794-4D39-A94F-A20A8A947E5D}" type="datetimeFigureOut">
              <a:rPr lang="en-US"/>
              <a:pPr>
                <a:defRPr/>
              </a:pPr>
              <a:t>7/8/2023</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fld id="{3643E62A-8304-4225-B197-1709BD9F6067}" type="slidenum">
              <a:rPr lang="en-US" altLang="vi-VN"/>
              <a:pPr/>
              <a:t>‹#›</a:t>
            </a:fld>
            <a:endParaRPr lang="en-US" altLang="vi-VN"/>
          </a:p>
        </p:txBody>
      </p:sp>
    </p:spTree>
    <p:extLst>
      <p:ext uri="{BB962C8B-B14F-4D97-AF65-F5344CB8AC3E}">
        <p14:creationId xmlns:p14="http://schemas.microsoft.com/office/powerpoint/2010/main" val="31244855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eaLnBrk="0" hangingPunct="0">
              <a:defRPr/>
            </a:lvl1pPr>
          </a:lstStyle>
          <a:p>
            <a:pPr>
              <a:defRPr/>
            </a:pPr>
            <a:fld id="{82AB1D5B-650F-470F-97C7-631F07E6C74F}" type="datetimeFigureOut">
              <a:rPr lang="en-US"/>
              <a:pPr>
                <a:defRPr/>
              </a:pPr>
              <a:t>7/8/2023</a:t>
            </a:fld>
            <a:endParaRPr 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vl1pPr>
          </a:lstStyle>
          <a:p>
            <a:fld id="{498CFCDA-6D77-466A-A964-9FFBB239B615}" type="slidenum">
              <a:rPr lang="en-US" altLang="vi-VN"/>
              <a:pPr/>
              <a:t>‹#›</a:t>
            </a:fld>
            <a:endParaRPr lang="en-US" altLang="vi-VN"/>
          </a:p>
        </p:txBody>
      </p:sp>
    </p:spTree>
    <p:extLst>
      <p:ext uri="{BB962C8B-B14F-4D97-AF65-F5344CB8AC3E}">
        <p14:creationId xmlns:p14="http://schemas.microsoft.com/office/powerpoint/2010/main" val="30573927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eaLnBrk="0" hangingPunct="0">
              <a:defRPr/>
            </a:lvl1pPr>
          </a:lstStyle>
          <a:p>
            <a:pPr>
              <a:defRPr/>
            </a:pPr>
            <a:fld id="{B6E52F04-411E-43BE-B0E1-680184092885}" type="datetimeFigureOut">
              <a:rPr lang="en-US"/>
              <a:pPr>
                <a:defRPr/>
              </a:pPr>
              <a:t>7/8/2023</a:t>
            </a:fld>
            <a:endParaRPr lang="en-US"/>
          </a:p>
        </p:txBody>
      </p:sp>
      <p:sp>
        <p:nvSpPr>
          <p:cNvPr id="8" name="Footer Placeholder 4"/>
          <p:cNvSpPr>
            <a:spLocks noGrp="1"/>
          </p:cNvSpPr>
          <p:nvPr>
            <p:ph type="ftr" sz="quarter" idx="11"/>
          </p:nvPr>
        </p:nvSpPr>
        <p:spPr/>
        <p:txBody>
          <a:bodyPr/>
          <a:lstStyle>
            <a:lvl1pPr eaLnBrk="0" hangingPunct="0">
              <a:defRPr/>
            </a:lvl1pPr>
          </a:lstStyle>
          <a:p>
            <a:pPr>
              <a:defRPr/>
            </a:pPr>
            <a:endParaRPr lang="en-US"/>
          </a:p>
        </p:txBody>
      </p:sp>
      <p:sp>
        <p:nvSpPr>
          <p:cNvPr id="9" name="Slide Number Placeholder 5"/>
          <p:cNvSpPr>
            <a:spLocks noGrp="1"/>
          </p:cNvSpPr>
          <p:nvPr>
            <p:ph type="sldNum" sz="quarter" idx="12"/>
          </p:nvPr>
        </p:nvSpPr>
        <p:spPr/>
        <p:txBody>
          <a:bodyPr/>
          <a:lstStyle>
            <a:lvl1pPr eaLnBrk="0" hangingPunct="0">
              <a:defRPr/>
            </a:lvl1pPr>
          </a:lstStyle>
          <a:p>
            <a:fld id="{F1C3D275-5AA2-4266-BEDF-973DD797BF68}" type="slidenum">
              <a:rPr lang="en-US" altLang="vi-VN"/>
              <a:pPr/>
              <a:t>‹#›</a:t>
            </a:fld>
            <a:endParaRPr lang="en-US" altLang="vi-VN"/>
          </a:p>
        </p:txBody>
      </p:sp>
    </p:spTree>
    <p:extLst>
      <p:ext uri="{BB962C8B-B14F-4D97-AF65-F5344CB8AC3E}">
        <p14:creationId xmlns:p14="http://schemas.microsoft.com/office/powerpoint/2010/main" val="1293936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en-US"/>
              <a:t>Click to edit Master title style</a:t>
            </a:r>
          </a:p>
        </p:txBody>
      </p:sp>
      <p:sp>
        <p:nvSpPr>
          <p:cNvPr id="3" name="Chỗ dành sẵn cho Nội dung 2"/>
          <p:cNvSpPr>
            <a:spLocks noGrp="1"/>
          </p:cNvSpPr>
          <p:nvPr>
            <p:ph sz="half" idx="1"/>
          </p:nvPr>
        </p:nvSpPr>
        <p:spPr>
          <a:xfrm>
            <a:off x="319088" y="1374775"/>
            <a:ext cx="4186237" cy="3876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ỗ dành sẵn cho Nội dung 3"/>
          <p:cNvSpPr>
            <a:spLocks noGrp="1"/>
          </p:cNvSpPr>
          <p:nvPr>
            <p:ph sz="half" idx="2"/>
          </p:nvPr>
        </p:nvSpPr>
        <p:spPr>
          <a:xfrm>
            <a:off x="4657725" y="1374775"/>
            <a:ext cx="4186238" cy="3876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endParaRPr lang="en-US"/>
          </a:p>
        </p:txBody>
      </p:sp>
    </p:spTree>
    <p:extLst>
      <p:ext uri="{BB962C8B-B14F-4D97-AF65-F5344CB8AC3E}">
        <p14:creationId xmlns:p14="http://schemas.microsoft.com/office/powerpoint/2010/main" val="3446727327"/>
      </p:ext>
    </p:extLst>
  </p:cSld>
  <p:clrMapOvr>
    <a:masterClrMapping/>
  </p:clrMapOvr>
  <p:transition spd="med">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eaLnBrk="0" hangingPunct="0">
              <a:defRPr/>
            </a:lvl1pPr>
          </a:lstStyle>
          <a:p>
            <a:pPr>
              <a:defRPr/>
            </a:pPr>
            <a:fld id="{5DB57318-E06C-4791-AA76-3A6889E2A6E1}" type="datetimeFigureOut">
              <a:rPr lang="en-US"/>
              <a:pPr>
                <a:defRPr/>
              </a:pPr>
              <a:t>7/8/2023</a:t>
            </a:fld>
            <a:endParaRPr lang="en-US"/>
          </a:p>
        </p:txBody>
      </p:sp>
      <p:sp>
        <p:nvSpPr>
          <p:cNvPr id="4" name="Footer Placeholder 4"/>
          <p:cNvSpPr>
            <a:spLocks noGrp="1"/>
          </p:cNvSpPr>
          <p:nvPr>
            <p:ph type="ftr" sz="quarter" idx="11"/>
          </p:nvPr>
        </p:nvSpPr>
        <p:spPr/>
        <p:txBody>
          <a:bodyPr/>
          <a:lstStyle>
            <a:lvl1pPr eaLnBrk="0" hangingPunct="0">
              <a:defRPr/>
            </a:lvl1pPr>
          </a:lstStyle>
          <a:p>
            <a:pPr>
              <a:defRPr/>
            </a:pPr>
            <a:endParaRPr lang="en-US"/>
          </a:p>
        </p:txBody>
      </p:sp>
      <p:sp>
        <p:nvSpPr>
          <p:cNvPr id="5" name="Slide Number Placeholder 5"/>
          <p:cNvSpPr>
            <a:spLocks noGrp="1"/>
          </p:cNvSpPr>
          <p:nvPr>
            <p:ph type="sldNum" sz="quarter" idx="12"/>
          </p:nvPr>
        </p:nvSpPr>
        <p:spPr/>
        <p:txBody>
          <a:bodyPr/>
          <a:lstStyle>
            <a:lvl1pPr eaLnBrk="0" hangingPunct="0">
              <a:defRPr/>
            </a:lvl1pPr>
          </a:lstStyle>
          <a:p>
            <a:fld id="{67A24020-13DF-472F-9820-7364D27DDA57}" type="slidenum">
              <a:rPr lang="en-US" altLang="vi-VN"/>
              <a:pPr/>
              <a:t>‹#›</a:t>
            </a:fld>
            <a:endParaRPr lang="en-US" altLang="vi-VN"/>
          </a:p>
        </p:txBody>
      </p:sp>
    </p:spTree>
    <p:extLst>
      <p:ext uri="{BB962C8B-B14F-4D97-AF65-F5344CB8AC3E}">
        <p14:creationId xmlns:p14="http://schemas.microsoft.com/office/powerpoint/2010/main" val="41631734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eaLnBrk="0" hangingPunct="0">
              <a:defRPr/>
            </a:lvl1pPr>
          </a:lstStyle>
          <a:p>
            <a:pPr>
              <a:defRPr/>
            </a:pPr>
            <a:fld id="{A212E2C2-4244-4119-BB96-94E875515709}" type="datetimeFigureOut">
              <a:rPr lang="en-US"/>
              <a:pPr>
                <a:defRPr/>
              </a:pPr>
              <a:t>7/8/2023</a:t>
            </a:fld>
            <a:endParaRPr lang="en-US"/>
          </a:p>
        </p:txBody>
      </p:sp>
      <p:sp>
        <p:nvSpPr>
          <p:cNvPr id="3" name="Footer Placeholder 4"/>
          <p:cNvSpPr>
            <a:spLocks noGrp="1"/>
          </p:cNvSpPr>
          <p:nvPr>
            <p:ph type="ftr" sz="quarter" idx="11"/>
          </p:nvPr>
        </p:nvSpPr>
        <p:spPr/>
        <p:txBody>
          <a:bodyPr/>
          <a:lstStyle>
            <a:lvl1pPr eaLnBrk="0" hangingPunct="0">
              <a:defRPr/>
            </a:lvl1pPr>
          </a:lstStyle>
          <a:p>
            <a:pPr>
              <a:defRPr/>
            </a:pPr>
            <a:endParaRPr lang="en-US"/>
          </a:p>
        </p:txBody>
      </p:sp>
      <p:sp>
        <p:nvSpPr>
          <p:cNvPr id="4" name="Slide Number Placeholder 5"/>
          <p:cNvSpPr>
            <a:spLocks noGrp="1"/>
          </p:cNvSpPr>
          <p:nvPr>
            <p:ph type="sldNum" sz="quarter" idx="12"/>
          </p:nvPr>
        </p:nvSpPr>
        <p:spPr/>
        <p:txBody>
          <a:bodyPr/>
          <a:lstStyle>
            <a:lvl1pPr eaLnBrk="0" hangingPunct="0">
              <a:defRPr/>
            </a:lvl1pPr>
          </a:lstStyle>
          <a:p>
            <a:fld id="{BC8D6C13-D0E1-4CAD-9098-A5E1B3D3EAF8}" type="slidenum">
              <a:rPr lang="en-US" altLang="vi-VN"/>
              <a:pPr/>
              <a:t>‹#›</a:t>
            </a:fld>
            <a:endParaRPr lang="en-US" altLang="vi-VN"/>
          </a:p>
        </p:txBody>
      </p:sp>
    </p:spTree>
    <p:extLst>
      <p:ext uri="{BB962C8B-B14F-4D97-AF65-F5344CB8AC3E}">
        <p14:creationId xmlns:p14="http://schemas.microsoft.com/office/powerpoint/2010/main" val="21839904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3008313" cy="1162050"/>
          </a:xfrm>
        </p:spPr>
        <p:txBody>
          <a:bodyPr anchor="b"/>
          <a:lstStyle>
            <a:lvl1pPr algn="l">
              <a:defRPr sz="2000" b="1">
                <a:solidFill>
                  <a:schemeClr val="bg1"/>
                </a:solidFill>
                <a:effectLst/>
              </a:defRPr>
            </a:lvl1pPr>
          </a:lstStyle>
          <a:p>
            <a:r>
              <a:rPr lang="en-US"/>
              <a:t>Click to edit Master title style</a:t>
            </a:r>
            <a:endParaRPr lang="en-US" dirty="0"/>
          </a:p>
        </p:txBody>
      </p:sp>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743200"/>
            <a:ext cx="3008313" cy="3382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eaLnBrk="0" hangingPunct="0">
              <a:defRPr/>
            </a:lvl1pPr>
          </a:lstStyle>
          <a:p>
            <a:pPr>
              <a:defRPr/>
            </a:pPr>
            <a:fld id="{568ED09E-5090-44CD-8C38-4746CA8AB5DD}" type="datetimeFigureOut">
              <a:rPr lang="en-US"/>
              <a:pPr>
                <a:defRPr/>
              </a:pPr>
              <a:t>7/8/2023</a:t>
            </a:fld>
            <a:endParaRPr 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vl1pPr>
          </a:lstStyle>
          <a:p>
            <a:fld id="{C5100590-6140-4D21-8056-A9583F1040FA}" type="slidenum">
              <a:rPr lang="en-US" altLang="vi-VN"/>
              <a:pPr/>
              <a:t>‹#›</a:t>
            </a:fld>
            <a:endParaRPr lang="en-US" altLang="vi-VN"/>
          </a:p>
        </p:txBody>
      </p:sp>
    </p:spTree>
    <p:extLst>
      <p:ext uri="{BB962C8B-B14F-4D97-AF65-F5344CB8AC3E}">
        <p14:creationId xmlns:p14="http://schemas.microsoft.com/office/powerpoint/2010/main" val="37572108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070" y="4800600"/>
            <a:ext cx="8248836"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411070" y="1371599"/>
            <a:ext cx="8248836" cy="33559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411070" y="5367338"/>
            <a:ext cx="8248836"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eaLnBrk="0" hangingPunct="0">
              <a:defRPr/>
            </a:lvl1pPr>
          </a:lstStyle>
          <a:p>
            <a:pPr>
              <a:defRPr/>
            </a:pPr>
            <a:fld id="{41C0FB9E-9F39-4C88-8889-2A4479578273}" type="datetimeFigureOut">
              <a:rPr lang="en-US"/>
              <a:pPr>
                <a:defRPr/>
              </a:pPr>
              <a:t>7/8/2023</a:t>
            </a:fld>
            <a:endParaRPr 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vl1pPr>
          </a:lstStyle>
          <a:p>
            <a:fld id="{8AA4E467-8E93-4D0E-A517-40EFC3E0CEC2}" type="slidenum">
              <a:rPr lang="en-US" altLang="vi-VN"/>
              <a:pPr/>
              <a:t>‹#›</a:t>
            </a:fld>
            <a:endParaRPr lang="en-US" altLang="vi-VN"/>
          </a:p>
        </p:txBody>
      </p:sp>
    </p:spTree>
    <p:extLst>
      <p:ext uri="{BB962C8B-B14F-4D97-AF65-F5344CB8AC3E}">
        <p14:creationId xmlns:p14="http://schemas.microsoft.com/office/powerpoint/2010/main" val="23846952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eaLnBrk="0" hangingPunct="0">
              <a:defRPr/>
            </a:lvl1pPr>
          </a:lstStyle>
          <a:p>
            <a:pPr>
              <a:defRPr/>
            </a:pPr>
            <a:fld id="{9CE46101-989A-4EF6-AA84-31DFEAB3D891}" type="datetimeFigureOut">
              <a:rPr lang="en-US"/>
              <a:pPr>
                <a:defRPr/>
              </a:pPr>
              <a:t>7/8/2023</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fld id="{BE128105-C9C0-4AD3-A3F1-3442449EF69A}" type="slidenum">
              <a:rPr lang="en-US" altLang="vi-VN"/>
              <a:pPr/>
              <a:t>‹#›</a:t>
            </a:fld>
            <a:endParaRPr lang="en-US" altLang="vi-VN"/>
          </a:p>
        </p:txBody>
      </p:sp>
    </p:spTree>
    <p:extLst>
      <p:ext uri="{BB962C8B-B14F-4D97-AF65-F5344CB8AC3E}">
        <p14:creationId xmlns:p14="http://schemas.microsoft.com/office/powerpoint/2010/main" val="10484937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71600"/>
            <a:ext cx="2057400" cy="4754563"/>
          </a:xfrm>
        </p:spPr>
        <p:txBody>
          <a:bodyPr vert="eaVert"/>
          <a:lstStyle>
            <a:lvl1pPr>
              <a:defRPr>
                <a:solidFill>
                  <a:schemeClr val="bg1"/>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371600"/>
            <a:ext cx="6019800" cy="47545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vl1pPr>
          </a:lstStyle>
          <a:p>
            <a:pPr>
              <a:defRPr/>
            </a:pPr>
            <a:fld id="{45280E0B-BBAF-41D5-9DEC-A7B008A8661C}" type="datetimeFigureOut">
              <a:rPr lang="en-US"/>
              <a:pPr>
                <a:defRPr/>
              </a:pPr>
              <a:t>7/8/2023</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fld id="{CCF9F385-21F4-4B89-A147-278D7E8E22F5}" type="slidenum">
              <a:rPr lang="en-US" altLang="vi-VN"/>
              <a:pPr/>
              <a:t>‹#›</a:t>
            </a:fld>
            <a:endParaRPr lang="en-US" altLang="vi-VN"/>
          </a:p>
        </p:txBody>
      </p:sp>
    </p:spTree>
    <p:extLst>
      <p:ext uri="{BB962C8B-B14F-4D97-AF65-F5344CB8AC3E}">
        <p14:creationId xmlns:p14="http://schemas.microsoft.com/office/powerpoint/2010/main" val="23361475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vi-VN"/>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0159CAFB-6ED7-4CCA-9A84-736B40B4FCC4}" type="datetimeFigureOut">
              <a:rPr lang="en-US" smtClean="0"/>
              <a:t>7/8/2023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1EC556-51B6-4120-A4B0-BBAC6F93291C}" type="slidenum">
              <a:rPr lang="en-US" smtClean="0"/>
              <a:t>‹#›</a:t>
            </a:fld>
            <a:endParaRPr lang="en-US"/>
          </a:p>
        </p:txBody>
      </p:sp>
    </p:spTree>
    <p:extLst>
      <p:ext uri="{BB962C8B-B14F-4D97-AF65-F5344CB8AC3E}">
        <p14:creationId xmlns:p14="http://schemas.microsoft.com/office/powerpoint/2010/main" val="22933177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DB395518-2652-48AE-A402-B9177A1FA482}" type="datetimeFigureOut">
              <a:rPr lang="vi-VN" smtClean="0"/>
              <a:t>07/08/2023</a:t>
            </a:fld>
            <a:endParaRPr lang="vi-VN"/>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943D8B-5C4F-4A59-B9D3-CF8F3F0D827D}" type="slidenum">
              <a:rPr lang="vi-VN" smtClean="0"/>
              <a:t>‹#›</a:t>
            </a:fld>
            <a:endParaRPr lang="vi-VN"/>
          </a:p>
        </p:txBody>
      </p:sp>
    </p:spTree>
    <p:extLst>
      <p:ext uri="{BB962C8B-B14F-4D97-AF65-F5344CB8AC3E}">
        <p14:creationId xmlns:p14="http://schemas.microsoft.com/office/powerpoint/2010/main" val="6093546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vi-VN"/>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B395518-2652-48AE-A402-B9177A1FA482}" type="datetimeFigureOut">
              <a:rPr lang="vi-VN" smtClean="0"/>
              <a:t>07/08/2023</a:t>
            </a:fld>
            <a:endParaRPr lang="vi-VN"/>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943D8B-5C4F-4A59-B9D3-CF8F3F0D827D}" type="slidenum">
              <a:rPr lang="vi-VN" smtClean="0"/>
              <a:t>‹#›</a:t>
            </a:fld>
            <a:endParaRPr lang="vi-VN"/>
          </a:p>
        </p:txBody>
      </p:sp>
    </p:spTree>
    <p:extLst>
      <p:ext uri="{BB962C8B-B14F-4D97-AF65-F5344CB8AC3E}">
        <p14:creationId xmlns:p14="http://schemas.microsoft.com/office/powerpoint/2010/main" val="30035912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DB395518-2652-48AE-A402-B9177A1FA482}" type="datetimeFigureOut">
              <a:rPr lang="vi-VN" smtClean="0"/>
              <a:t>07/08/2023</a:t>
            </a:fld>
            <a:endParaRPr lang="vi-VN"/>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943D8B-5C4F-4A59-B9D3-CF8F3F0D827D}" type="slidenum">
              <a:rPr lang="vi-VN" smtClean="0"/>
              <a:t>‹#›</a:t>
            </a:fld>
            <a:endParaRPr lang="vi-VN"/>
          </a:p>
        </p:txBody>
      </p:sp>
    </p:spTree>
    <p:extLst>
      <p:ext uri="{BB962C8B-B14F-4D97-AF65-F5344CB8AC3E}">
        <p14:creationId xmlns:p14="http://schemas.microsoft.com/office/powerpoint/2010/main" val="651902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Chỗ dành sẵn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hỗ dành sẵn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hỗ dành sẵn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hỗ dành sẵn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ln/>
        </p:spPr>
        <p:txBody>
          <a:bodyPr/>
          <a:lstStyle>
            <a:lvl1pPr>
              <a:defRPr/>
            </a:lvl1pPr>
          </a:lstStyle>
          <a:p>
            <a:endParaRPr lang="en-US"/>
          </a:p>
        </p:txBody>
      </p:sp>
    </p:spTree>
    <p:extLst>
      <p:ext uri="{BB962C8B-B14F-4D97-AF65-F5344CB8AC3E}">
        <p14:creationId xmlns:p14="http://schemas.microsoft.com/office/powerpoint/2010/main" val="3025997452"/>
      </p:ext>
    </p:extLst>
  </p:cSld>
  <p:clrMapOvr>
    <a:masterClrMapping/>
  </p:clrMapOvr>
  <p:transition spd="med">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DB395518-2652-48AE-A402-B9177A1FA482}" type="datetimeFigureOut">
              <a:rPr lang="vi-VN" smtClean="0"/>
              <a:t>07/08/2023</a:t>
            </a:fld>
            <a:endParaRPr lang="vi-VN"/>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943D8B-5C4F-4A59-B9D3-CF8F3F0D827D}" type="slidenum">
              <a:rPr lang="vi-VN" smtClean="0"/>
              <a:t>‹#›</a:t>
            </a:fld>
            <a:endParaRPr lang="vi-VN"/>
          </a:p>
        </p:txBody>
      </p:sp>
    </p:spTree>
    <p:extLst>
      <p:ext uri="{BB962C8B-B14F-4D97-AF65-F5344CB8AC3E}">
        <p14:creationId xmlns:p14="http://schemas.microsoft.com/office/powerpoint/2010/main" val="28800640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DB395518-2652-48AE-A402-B9177A1FA482}" type="datetimeFigureOut">
              <a:rPr lang="vi-VN" smtClean="0"/>
              <a:t>07/08/2023</a:t>
            </a:fld>
            <a:endParaRPr lang="vi-VN"/>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943D8B-5C4F-4A59-B9D3-CF8F3F0D827D}" type="slidenum">
              <a:rPr lang="vi-VN" smtClean="0"/>
              <a:t>‹#›</a:t>
            </a:fld>
            <a:endParaRPr lang="vi-VN"/>
          </a:p>
        </p:txBody>
      </p:sp>
    </p:spTree>
    <p:extLst>
      <p:ext uri="{BB962C8B-B14F-4D97-AF65-F5344CB8AC3E}">
        <p14:creationId xmlns:p14="http://schemas.microsoft.com/office/powerpoint/2010/main" val="9742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395518-2652-48AE-A402-B9177A1FA482}" type="datetimeFigureOut">
              <a:rPr lang="vi-VN" smtClean="0"/>
              <a:t>07/08/2023</a:t>
            </a:fld>
            <a:endParaRPr lang="vi-VN"/>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943D8B-5C4F-4A59-B9D3-CF8F3F0D827D}" type="slidenum">
              <a:rPr lang="vi-VN" smtClean="0"/>
              <a:t>‹#›</a:t>
            </a:fld>
            <a:endParaRPr lang="vi-VN"/>
          </a:p>
        </p:txBody>
      </p:sp>
    </p:spTree>
    <p:extLst>
      <p:ext uri="{BB962C8B-B14F-4D97-AF65-F5344CB8AC3E}">
        <p14:creationId xmlns:p14="http://schemas.microsoft.com/office/powerpoint/2010/main" val="42328469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vi-VN"/>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B395518-2652-48AE-A402-B9177A1FA482}" type="datetimeFigureOut">
              <a:rPr lang="vi-VN" smtClean="0"/>
              <a:t>07/08/2023</a:t>
            </a:fld>
            <a:endParaRPr lang="vi-VN"/>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943D8B-5C4F-4A59-B9D3-CF8F3F0D827D}" type="slidenum">
              <a:rPr lang="vi-VN" smtClean="0"/>
              <a:t>‹#›</a:t>
            </a:fld>
            <a:endParaRPr lang="vi-VN"/>
          </a:p>
        </p:txBody>
      </p:sp>
    </p:spTree>
    <p:extLst>
      <p:ext uri="{BB962C8B-B14F-4D97-AF65-F5344CB8AC3E}">
        <p14:creationId xmlns:p14="http://schemas.microsoft.com/office/powerpoint/2010/main" val="17329200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vi-VN"/>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B395518-2652-48AE-A402-B9177A1FA482}" type="datetimeFigureOut">
              <a:rPr lang="vi-VN" smtClean="0"/>
              <a:t>07/08/2023</a:t>
            </a:fld>
            <a:endParaRPr lang="vi-VN"/>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943D8B-5C4F-4A59-B9D3-CF8F3F0D827D}" type="slidenum">
              <a:rPr lang="vi-VN" smtClean="0"/>
              <a:t>‹#›</a:t>
            </a:fld>
            <a:endParaRPr lang="vi-VN"/>
          </a:p>
        </p:txBody>
      </p:sp>
    </p:spTree>
    <p:extLst>
      <p:ext uri="{BB962C8B-B14F-4D97-AF65-F5344CB8AC3E}">
        <p14:creationId xmlns:p14="http://schemas.microsoft.com/office/powerpoint/2010/main" val="38566407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DB395518-2652-48AE-A402-B9177A1FA482}" type="datetimeFigureOut">
              <a:rPr lang="vi-VN" smtClean="0"/>
              <a:t>07/08/2023</a:t>
            </a:fld>
            <a:endParaRPr lang="vi-VN"/>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943D8B-5C4F-4A59-B9D3-CF8F3F0D827D}" type="slidenum">
              <a:rPr lang="vi-VN" smtClean="0"/>
              <a:t>‹#›</a:t>
            </a:fld>
            <a:endParaRPr lang="vi-VN"/>
          </a:p>
        </p:txBody>
      </p:sp>
    </p:spTree>
    <p:extLst>
      <p:ext uri="{BB962C8B-B14F-4D97-AF65-F5344CB8AC3E}">
        <p14:creationId xmlns:p14="http://schemas.microsoft.com/office/powerpoint/2010/main" val="17037470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DB395518-2652-48AE-A402-B9177A1FA482}" type="datetimeFigureOut">
              <a:rPr lang="vi-VN" smtClean="0"/>
              <a:t>07/08/2023</a:t>
            </a:fld>
            <a:endParaRPr lang="vi-VN"/>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943D8B-5C4F-4A59-B9D3-CF8F3F0D827D}" type="slidenum">
              <a:rPr lang="vi-VN" smtClean="0"/>
              <a:t>‹#›</a:t>
            </a:fld>
            <a:endParaRPr lang="vi-VN"/>
          </a:p>
        </p:txBody>
      </p:sp>
    </p:spTree>
    <p:extLst>
      <p:ext uri="{BB962C8B-B14F-4D97-AF65-F5344CB8AC3E}">
        <p14:creationId xmlns:p14="http://schemas.microsoft.com/office/powerpoint/2010/main" val="3167705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endParaRPr lang="en-US"/>
          </a:p>
        </p:txBody>
      </p:sp>
    </p:spTree>
    <p:extLst>
      <p:ext uri="{BB962C8B-B14F-4D97-AF65-F5344CB8AC3E}">
        <p14:creationId xmlns:p14="http://schemas.microsoft.com/office/powerpoint/2010/main" val="562448525"/>
      </p:ext>
    </p:extLst>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endParaRPr lang="en-US"/>
          </a:p>
        </p:txBody>
      </p:sp>
    </p:spTree>
    <p:extLst>
      <p:ext uri="{BB962C8B-B14F-4D97-AF65-F5344CB8AC3E}">
        <p14:creationId xmlns:p14="http://schemas.microsoft.com/office/powerpoint/2010/main" val="3665261979"/>
      </p:ext>
    </p:extLst>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hỗ dành sẵn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ỗ dành sẵn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5"/>
          <p:cNvSpPr>
            <a:spLocks noGrp="1" noChangeArrowheads="1"/>
          </p:cNvSpPr>
          <p:nvPr>
            <p:ph type="ftr" sz="quarter" idx="10"/>
          </p:nvPr>
        </p:nvSpPr>
        <p:spPr>
          <a:ln/>
        </p:spPr>
        <p:txBody>
          <a:bodyPr/>
          <a:lstStyle>
            <a:lvl1pPr>
              <a:defRPr/>
            </a:lvl1pPr>
          </a:lstStyle>
          <a:p>
            <a:endParaRPr lang="en-US"/>
          </a:p>
        </p:txBody>
      </p:sp>
    </p:spTree>
    <p:extLst>
      <p:ext uri="{BB962C8B-B14F-4D97-AF65-F5344CB8AC3E}">
        <p14:creationId xmlns:p14="http://schemas.microsoft.com/office/powerpoint/2010/main" val="2738311772"/>
      </p:ext>
    </p:extLst>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Chỗ dành sẵn cho Hình ảnh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Chỗ dành sẵn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5"/>
          <p:cNvSpPr>
            <a:spLocks noGrp="1" noChangeArrowheads="1"/>
          </p:cNvSpPr>
          <p:nvPr>
            <p:ph type="ftr" sz="quarter" idx="10"/>
          </p:nvPr>
        </p:nvSpPr>
        <p:spPr>
          <a:ln/>
        </p:spPr>
        <p:txBody>
          <a:bodyPr/>
          <a:lstStyle>
            <a:lvl1pPr>
              <a:defRPr/>
            </a:lvl1pPr>
          </a:lstStyle>
          <a:p>
            <a:endParaRPr lang="en-US"/>
          </a:p>
        </p:txBody>
      </p:sp>
    </p:spTree>
    <p:extLst>
      <p:ext uri="{BB962C8B-B14F-4D97-AF65-F5344CB8AC3E}">
        <p14:creationId xmlns:p14="http://schemas.microsoft.com/office/powerpoint/2010/main" val="423634753"/>
      </p:ext>
    </p:extLst>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4.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4.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314325" y="250825"/>
            <a:ext cx="85153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vi-VN"/>
              <a:t>Click to edit Master title style</a:t>
            </a:r>
            <a:endParaRPr lang="de-DE" altLang="vi-VN"/>
          </a:p>
        </p:txBody>
      </p:sp>
      <p:sp>
        <p:nvSpPr>
          <p:cNvPr id="4099" name="Rectangle 3"/>
          <p:cNvSpPr>
            <a:spLocks noGrp="1" noChangeArrowheads="1"/>
          </p:cNvSpPr>
          <p:nvPr>
            <p:ph type="body" idx="1"/>
          </p:nvPr>
        </p:nvSpPr>
        <p:spPr bwMode="auto">
          <a:xfrm>
            <a:off x="319088" y="1374775"/>
            <a:ext cx="8524875"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vi-VN"/>
              <a:t>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1044485" name="Rectangle 5"/>
          <p:cNvSpPr>
            <a:spLocks noGrp="1" noChangeArrowheads="1"/>
          </p:cNvSpPr>
          <p:nvPr>
            <p:ph type="ftr" sz="quarter" idx="3"/>
          </p:nvPr>
        </p:nvSpPr>
        <p:spPr bwMode="auto">
          <a:xfrm>
            <a:off x="285750" y="6167438"/>
            <a:ext cx="3048000" cy="2476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solidFill>
                  <a:srgbClr val="4F4F4F"/>
                </a:solidFill>
                <a:latin typeface="Arial" charset="0"/>
                <a:cs typeface="+mn-cs"/>
              </a:defRPr>
            </a:lvl1pPr>
          </a:lstStyle>
          <a:p>
            <a:endParaRPr lang="en-US"/>
          </a:p>
        </p:txBody>
      </p:sp>
    </p:spTree>
    <p:extLst>
      <p:ext uri="{BB962C8B-B14F-4D97-AF65-F5344CB8AC3E}">
        <p14:creationId xmlns:p14="http://schemas.microsoft.com/office/powerpoint/2010/main" val="116626779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734" r:id="rId12"/>
  </p:sldLayoutIdLst>
  <p:transition spd="med">
    <p:wipe dir="r"/>
  </p:transition>
  <p:txStyles>
    <p:titleStyle>
      <a:lvl1pPr algn="l" rtl="0" eaLnBrk="1" fontAlgn="base" hangingPunct="1">
        <a:spcBef>
          <a:spcPct val="0"/>
        </a:spcBef>
        <a:spcAft>
          <a:spcPct val="0"/>
        </a:spcAft>
        <a:defRPr sz="2800" b="1">
          <a:solidFill>
            <a:srgbClr val="FFFFFF"/>
          </a:solidFill>
          <a:latin typeface="+mj-lt"/>
          <a:ea typeface="+mj-ea"/>
          <a:cs typeface="+mj-cs"/>
        </a:defRPr>
      </a:lvl1pPr>
      <a:lvl2pPr algn="l" rtl="0" eaLnBrk="1" fontAlgn="base" hangingPunct="1">
        <a:spcBef>
          <a:spcPct val="0"/>
        </a:spcBef>
        <a:spcAft>
          <a:spcPct val="0"/>
        </a:spcAft>
        <a:defRPr sz="2800" b="1">
          <a:solidFill>
            <a:srgbClr val="FFFFFF"/>
          </a:solidFill>
          <a:latin typeface="Arial" charset="0"/>
        </a:defRPr>
      </a:lvl2pPr>
      <a:lvl3pPr algn="l" rtl="0" eaLnBrk="1" fontAlgn="base" hangingPunct="1">
        <a:spcBef>
          <a:spcPct val="0"/>
        </a:spcBef>
        <a:spcAft>
          <a:spcPct val="0"/>
        </a:spcAft>
        <a:defRPr sz="2800" b="1">
          <a:solidFill>
            <a:srgbClr val="FFFFFF"/>
          </a:solidFill>
          <a:latin typeface="Arial" charset="0"/>
        </a:defRPr>
      </a:lvl3pPr>
      <a:lvl4pPr algn="l" rtl="0" eaLnBrk="1" fontAlgn="base" hangingPunct="1">
        <a:spcBef>
          <a:spcPct val="0"/>
        </a:spcBef>
        <a:spcAft>
          <a:spcPct val="0"/>
        </a:spcAft>
        <a:defRPr sz="2800" b="1">
          <a:solidFill>
            <a:srgbClr val="FFFFFF"/>
          </a:solidFill>
          <a:latin typeface="Arial" charset="0"/>
        </a:defRPr>
      </a:lvl4pPr>
      <a:lvl5pPr algn="l" rtl="0" eaLnBrk="1" fontAlgn="base" hangingPunct="1">
        <a:spcBef>
          <a:spcPct val="0"/>
        </a:spcBef>
        <a:spcAft>
          <a:spcPct val="0"/>
        </a:spcAft>
        <a:defRPr sz="2800" b="1">
          <a:solidFill>
            <a:srgbClr val="FFFFFF"/>
          </a:solidFill>
          <a:latin typeface="Arial" charset="0"/>
        </a:defRPr>
      </a:lvl5pPr>
      <a:lvl6pPr marL="457200" algn="l" rtl="0" eaLnBrk="1" fontAlgn="base" hangingPunct="1">
        <a:spcBef>
          <a:spcPct val="0"/>
        </a:spcBef>
        <a:spcAft>
          <a:spcPct val="0"/>
        </a:spcAft>
        <a:defRPr sz="2800" b="1">
          <a:solidFill>
            <a:srgbClr val="FFFFFF"/>
          </a:solidFill>
          <a:latin typeface="Arial" charset="0"/>
        </a:defRPr>
      </a:lvl6pPr>
      <a:lvl7pPr marL="914400" algn="l" rtl="0" eaLnBrk="1" fontAlgn="base" hangingPunct="1">
        <a:spcBef>
          <a:spcPct val="0"/>
        </a:spcBef>
        <a:spcAft>
          <a:spcPct val="0"/>
        </a:spcAft>
        <a:defRPr sz="2800" b="1">
          <a:solidFill>
            <a:srgbClr val="FFFFFF"/>
          </a:solidFill>
          <a:latin typeface="Arial" charset="0"/>
        </a:defRPr>
      </a:lvl7pPr>
      <a:lvl8pPr marL="1371600" algn="l" rtl="0" eaLnBrk="1" fontAlgn="base" hangingPunct="1">
        <a:spcBef>
          <a:spcPct val="0"/>
        </a:spcBef>
        <a:spcAft>
          <a:spcPct val="0"/>
        </a:spcAft>
        <a:defRPr sz="2800" b="1">
          <a:solidFill>
            <a:srgbClr val="FFFFFF"/>
          </a:solidFill>
          <a:latin typeface="Arial" charset="0"/>
        </a:defRPr>
      </a:lvl8pPr>
      <a:lvl9pPr marL="1828800" algn="l" rtl="0" eaLnBrk="1" fontAlgn="base" hangingPunct="1">
        <a:spcBef>
          <a:spcPct val="0"/>
        </a:spcBef>
        <a:spcAft>
          <a:spcPct val="0"/>
        </a:spcAft>
        <a:defRPr sz="2800" b="1">
          <a:solidFill>
            <a:srgbClr val="FFFFFF"/>
          </a:solidFill>
          <a:latin typeface="Arial" charset="0"/>
        </a:defRPr>
      </a:lvl9pPr>
    </p:titleStyle>
    <p:bodyStyle>
      <a:lvl1pPr marL="190500" indent="-190500" algn="l" rtl="0" eaLnBrk="1" fontAlgn="base" hangingPunct="1">
        <a:spcBef>
          <a:spcPct val="20000"/>
        </a:spcBef>
        <a:spcAft>
          <a:spcPct val="0"/>
        </a:spcAft>
        <a:buClr>
          <a:schemeClr val="hlink"/>
        </a:buClr>
        <a:buFont typeface="Wingdings" panose="05000000000000000000" pitchFamily="2" charset="2"/>
        <a:buChar char="§"/>
        <a:defRPr sz="3200">
          <a:solidFill>
            <a:srgbClr val="FFFFFF"/>
          </a:solidFill>
          <a:latin typeface="+mn-lt"/>
          <a:ea typeface="+mn-ea"/>
          <a:cs typeface="+mn-cs"/>
        </a:defRPr>
      </a:lvl1pPr>
      <a:lvl2pPr marL="381000" indent="-188913" algn="l" rtl="0" eaLnBrk="1" fontAlgn="base" hangingPunct="1">
        <a:spcBef>
          <a:spcPct val="20000"/>
        </a:spcBef>
        <a:spcAft>
          <a:spcPct val="0"/>
        </a:spcAft>
        <a:buClr>
          <a:schemeClr val="hlink"/>
        </a:buClr>
        <a:buChar char="-"/>
        <a:defRPr sz="2800">
          <a:solidFill>
            <a:srgbClr val="FFFFFF"/>
          </a:solidFill>
          <a:latin typeface="+mn-lt"/>
        </a:defRPr>
      </a:lvl2pPr>
      <a:lvl3pPr marL="561975" indent="-179388" algn="l" rtl="0" eaLnBrk="1" fontAlgn="base" hangingPunct="1">
        <a:spcBef>
          <a:spcPct val="20000"/>
        </a:spcBef>
        <a:spcAft>
          <a:spcPct val="0"/>
        </a:spcAft>
        <a:buClr>
          <a:schemeClr val="hlink"/>
        </a:buClr>
        <a:buChar char="-"/>
        <a:defRPr sz="2400">
          <a:solidFill>
            <a:srgbClr val="FFFFFF"/>
          </a:solidFill>
          <a:latin typeface="+mn-lt"/>
        </a:defRPr>
      </a:lvl3pPr>
      <a:lvl4pPr marL="752475" indent="-188913" algn="l" rtl="0" eaLnBrk="1" fontAlgn="base" hangingPunct="1">
        <a:spcBef>
          <a:spcPct val="20000"/>
        </a:spcBef>
        <a:spcAft>
          <a:spcPct val="0"/>
        </a:spcAft>
        <a:buClr>
          <a:schemeClr val="hlink"/>
        </a:buClr>
        <a:buChar char="-"/>
        <a:defRPr sz="2000">
          <a:solidFill>
            <a:srgbClr val="FFFFFF"/>
          </a:solidFill>
          <a:latin typeface="+mn-lt"/>
        </a:defRPr>
      </a:lvl4pPr>
      <a:lvl5pPr marL="962025" indent="-207963" algn="l" rtl="0" eaLnBrk="1" fontAlgn="base" hangingPunct="1">
        <a:spcBef>
          <a:spcPct val="20000"/>
        </a:spcBef>
        <a:spcAft>
          <a:spcPct val="0"/>
        </a:spcAft>
        <a:buClr>
          <a:schemeClr val="hlink"/>
        </a:buClr>
        <a:buFont typeface="Wingdings" panose="05000000000000000000" pitchFamily="2" charset="2"/>
        <a:buChar char="§"/>
        <a:defRPr sz="2000">
          <a:solidFill>
            <a:srgbClr val="FFFFFF"/>
          </a:solidFill>
          <a:latin typeface="+mn-lt"/>
        </a:defRPr>
      </a:lvl5pPr>
      <a:lvl6pPr marL="1419225" indent="-207963" algn="l" rtl="0" eaLnBrk="1" fontAlgn="base" hangingPunct="1">
        <a:spcBef>
          <a:spcPct val="20000"/>
        </a:spcBef>
        <a:spcAft>
          <a:spcPct val="0"/>
        </a:spcAft>
        <a:buClr>
          <a:schemeClr val="hlink"/>
        </a:buClr>
        <a:buFont typeface="Wingdings" pitchFamily="2" charset="2"/>
        <a:buChar char="§"/>
        <a:defRPr>
          <a:solidFill>
            <a:srgbClr val="FFFFFF"/>
          </a:solidFill>
          <a:latin typeface="+mn-lt"/>
        </a:defRPr>
      </a:lvl6pPr>
      <a:lvl7pPr marL="1876425" indent="-207963" algn="l" rtl="0" eaLnBrk="1" fontAlgn="base" hangingPunct="1">
        <a:spcBef>
          <a:spcPct val="20000"/>
        </a:spcBef>
        <a:spcAft>
          <a:spcPct val="0"/>
        </a:spcAft>
        <a:buClr>
          <a:schemeClr val="hlink"/>
        </a:buClr>
        <a:buFont typeface="Wingdings" pitchFamily="2" charset="2"/>
        <a:buChar char="§"/>
        <a:defRPr>
          <a:solidFill>
            <a:srgbClr val="FFFFFF"/>
          </a:solidFill>
          <a:latin typeface="+mn-lt"/>
        </a:defRPr>
      </a:lvl7pPr>
      <a:lvl8pPr marL="2333625" indent="-207963" algn="l" rtl="0" eaLnBrk="1" fontAlgn="base" hangingPunct="1">
        <a:spcBef>
          <a:spcPct val="20000"/>
        </a:spcBef>
        <a:spcAft>
          <a:spcPct val="0"/>
        </a:spcAft>
        <a:buClr>
          <a:schemeClr val="hlink"/>
        </a:buClr>
        <a:buFont typeface="Wingdings" pitchFamily="2" charset="2"/>
        <a:buChar char="§"/>
        <a:defRPr>
          <a:solidFill>
            <a:srgbClr val="FFFFFF"/>
          </a:solidFill>
          <a:latin typeface="+mn-lt"/>
        </a:defRPr>
      </a:lvl8pPr>
      <a:lvl9pPr marL="2790825" indent="-207963" algn="l" rtl="0" eaLnBrk="1" fontAlgn="base" hangingPunct="1">
        <a:spcBef>
          <a:spcPct val="20000"/>
        </a:spcBef>
        <a:spcAft>
          <a:spcPct val="0"/>
        </a:spcAft>
        <a:buClr>
          <a:schemeClr val="hlink"/>
        </a:buClr>
        <a:buFont typeface="Wingdings" pitchFamily="2" charset="2"/>
        <a:buChar char="§"/>
        <a:defRPr>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274320" y="274320"/>
            <a:ext cx="8595360" cy="6309360"/>
          </a:xfrm>
          <a:prstGeom prst="rect">
            <a:avLst/>
          </a:prstGeom>
          <a:solidFill>
            <a:schemeClr val="tx1">
              <a:lumMod val="85000"/>
              <a:lumOff val="15000"/>
            </a:schemeClr>
          </a:solidFill>
          <a:ln w="50800">
            <a:solidFill>
              <a:srgbClr val="946933"/>
            </a:solidFill>
            <a:miter lim="800000"/>
          </a:ln>
          <a:effectLst>
            <a:innerShdw blurRad="381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ounded Rectangle 7"/>
          <p:cNvSpPr/>
          <p:nvPr/>
        </p:nvSpPr>
        <p:spPr>
          <a:xfrm>
            <a:off x="152400" y="253378"/>
            <a:ext cx="8839200" cy="6351244"/>
          </a:xfrm>
          <a:prstGeom prst="roundRect">
            <a:avLst>
              <a:gd name="adj" fmla="val 50000"/>
            </a:avLst>
          </a:prstGeom>
          <a:gradFill>
            <a:gsLst>
              <a:gs pos="100000">
                <a:schemeClr val="tx1">
                  <a:alpha val="0"/>
                </a:schemeClr>
              </a:gs>
              <a:gs pos="0">
                <a:schemeClr val="tx1">
                  <a:lumMod val="65000"/>
                  <a:lumOff val="3500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5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altLang="vi-VN"/>
              <a:t>Bấm &amp; sửa kiểu tiêu đề</a:t>
            </a:r>
            <a:endParaRPr lang="en-US" altLang="vi-VN"/>
          </a:p>
        </p:txBody>
      </p:sp>
      <p:sp>
        <p:nvSpPr>
          <p:cNvPr id="205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altLang="vi-VN"/>
              <a:t>Bấm &amp; sửa kiểu tiêu đề</a:t>
            </a:r>
          </a:p>
          <a:p>
            <a:pPr lvl="1"/>
            <a:r>
              <a:rPr lang="vi-VN" altLang="vi-VN"/>
              <a:t>Mức hai</a:t>
            </a:r>
          </a:p>
          <a:p>
            <a:pPr lvl="2"/>
            <a:r>
              <a:rPr lang="vi-VN" altLang="vi-VN"/>
              <a:t>Mức ba</a:t>
            </a:r>
          </a:p>
          <a:p>
            <a:pPr lvl="3"/>
            <a:r>
              <a:rPr lang="vi-VN" altLang="vi-VN"/>
              <a:t>Mức bốn</a:t>
            </a:r>
          </a:p>
          <a:p>
            <a:pPr lvl="4"/>
            <a:r>
              <a:rPr lang="vi-VN" altLang="vi-VN"/>
              <a:t>Mức năm</a:t>
            </a:r>
            <a:endParaRPr lang="en-US" alt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3BF500D-F265-4443-9ECA-AB6757377751}" type="datetimeFigureOut">
              <a:rPr lang="en-US"/>
              <a:pPr>
                <a:defRPr/>
              </a:pPr>
              <a:t>7/8/2023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C2870538-585B-472F-8B9E-793A7966C0A1}" type="slidenum">
              <a:rPr lang="en-US" altLang="vi-VN"/>
              <a:pPr/>
              <a:t>‹#›</a:t>
            </a:fld>
            <a:endParaRPr lang="en-US" altLang="vi-VN"/>
          </a:p>
        </p:txBody>
      </p:sp>
    </p:spTree>
    <p:extLst>
      <p:ext uri="{BB962C8B-B14F-4D97-AF65-F5344CB8AC3E}">
        <p14:creationId xmlns:p14="http://schemas.microsoft.com/office/powerpoint/2010/main" val="305062169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152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title</a:t>
            </a:r>
          </a:p>
        </p:txBody>
      </p:sp>
      <p:sp>
        <p:nvSpPr>
          <p:cNvPr id="3075" name="Text Placeholder 2"/>
          <p:cNvSpPr>
            <a:spLocks noGrp="1"/>
          </p:cNvSpPr>
          <p:nvPr>
            <p:ph type="body" idx="1"/>
          </p:nvPr>
        </p:nvSpPr>
        <p:spPr bwMode="auto">
          <a:xfrm>
            <a:off x="457200" y="1447800"/>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ea typeface="+mn-ea"/>
                <a:cs typeface="+mn-cs"/>
              </a:defRPr>
            </a:lvl1pPr>
          </a:lstStyle>
          <a:p>
            <a:pPr>
              <a:defRPr/>
            </a:pPr>
            <a:fld id="{93A5F63F-528E-491D-8E82-D93FE9AF8C1B}" type="datetimeFigureOut">
              <a:rPr lang="en-US"/>
              <a:pPr>
                <a:defRPr/>
              </a:pPr>
              <a:t>7/8/2023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BFCB937D-6A90-4391-8814-5DC956A6991C}" type="slidenum">
              <a:rPr lang="en-US" altLang="vi-VN"/>
              <a:pPr/>
              <a:t>‹#›</a:t>
            </a:fld>
            <a:endParaRPr lang="en-US" altLang="vi-VN"/>
          </a:p>
        </p:txBody>
      </p:sp>
    </p:spTree>
    <p:extLst>
      <p:ext uri="{BB962C8B-B14F-4D97-AF65-F5344CB8AC3E}">
        <p14:creationId xmlns:p14="http://schemas.microsoft.com/office/powerpoint/2010/main" val="383210204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rtl="0" eaLnBrk="1" fontAlgn="base" hangingPunct="1">
        <a:spcBef>
          <a:spcPct val="0"/>
        </a:spcBef>
        <a:spcAft>
          <a:spcPct val="0"/>
        </a:spcAft>
        <a:defRPr sz="4800" kern="1200">
          <a:solidFill>
            <a:schemeClr val="bg1"/>
          </a:solidFill>
          <a:latin typeface="Times New Roman" pitchFamily="18" charset="0"/>
          <a:ea typeface="+mj-ea"/>
          <a:cs typeface="Times New Roman" pitchFamily="18" charset="0"/>
        </a:defRPr>
      </a:lvl1pPr>
      <a:lvl2pPr algn="l" rtl="0" eaLnBrk="1" fontAlgn="base" hangingPunct="1">
        <a:spcBef>
          <a:spcPct val="0"/>
        </a:spcBef>
        <a:spcAft>
          <a:spcPct val="0"/>
        </a:spcAft>
        <a:defRPr sz="4800">
          <a:solidFill>
            <a:schemeClr val="bg1"/>
          </a:solidFill>
          <a:latin typeface="Times New Roman" pitchFamily="18" charset="0"/>
          <a:ea typeface="宋体" pitchFamily="2" charset="-122"/>
          <a:cs typeface="Times New Roman" pitchFamily="18" charset="0"/>
        </a:defRPr>
      </a:lvl2pPr>
      <a:lvl3pPr algn="l" rtl="0" eaLnBrk="1" fontAlgn="base" hangingPunct="1">
        <a:spcBef>
          <a:spcPct val="0"/>
        </a:spcBef>
        <a:spcAft>
          <a:spcPct val="0"/>
        </a:spcAft>
        <a:defRPr sz="4800">
          <a:solidFill>
            <a:schemeClr val="bg1"/>
          </a:solidFill>
          <a:latin typeface="Times New Roman" pitchFamily="18" charset="0"/>
          <a:ea typeface="宋体" pitchFamily="2" charset="-122"/>
          <a:cs typeface="Times New Roman" pitchFamily="18" charset="0"/>
        </a:defRPr>
      </a:lvl3pPr>
      <a:lvl4pPr algn="l" rtl="0" eaLnBrk="1" fontAlgn="base" hangingPunct="1">
        <a:spcBef>
          <a:spcPct val="0"/>
        </a:spcBef>
        <a:spcAft>
          <a:spcPct val="0"/>
        </a:spcAft>
        <a:defRPr sz="4800">
          <a:solidFill>
            <a:schemeClr val="bg1"/>
          </a:solidFill>
          <a:latin typeface="Times New Roman" pitchFamily="18" charset="0"/>
          <a:ea typeface="宋体" pitchFamily="2" charset="-122"/>
          <a:cs typeface="Times New Roman" pitchFamily="18" charset="0"/>
        </a:defRPr>
      </a:lvl4pPr>
      <a:lvl5pPr algn="l" rtl="0" eaLnBrk="1" fontAlgn="base" hangingPunct="1">
        <a:spcBef>
          <a:spcPct val="0"/>
        </a:spcBef>
        <a:spcAft>
          <a:spcPct val="0"/>
        </a:spcAft>
        <a:defRPr sz="4800">
          <a:solidFill>
            <a:schemeClr val="bg1"/>
          </a:solidFill>
          <a:latin typeface="Times New Roman" pitchFamily="18" charset="0"/>
          <a:ea typeface="宋体" pitchFamily="2" charset="-122"/>
          <a:cs typeface="Times New Roman" pitchFamily="18" charset="0"/>
        </a:defRPr>
      </a:lvl5pPr>
      <a:lvl6pPr marL="457200" algn="l" rtl="0" eaLnBrk="1" fontAlgn="base" hangingPunct="1">
        <a:spcBef>
          <a:spcPct val="0"/>
        </a:spcBef>
        <a:spcAft>
          <a:spcPct val="0"/>
        </a:spcAft>
        <a:defRPr sz="4800">
          <a:solidFill>
            <a:schemeClr val="bg1"/>
          </a:solidFill>
          <a:latin typeface="Times New Roman" pitchFamily="18" charset="0"/>
          <a:cs typeface="Times New Roman" pitchFamily="18" charset="0"/>
        </a:defRPr>
      </a:lvl6pPr>
      <a:lvl7pPr marL="914400" algn="l" rtl="0" eaLnBrk="1" fontAlgn="base" hangingPunct="1">
        <a:spcBef>
          <a:spcPct val="0"/>
        </a:spcBef>
        <a:spcAft>
          <a:spcPct val="0"/>
        </a:spcAft>
        <a:defRPr sz="4800">
          <a:solidFill>
            <a:schemeClr val="bg1"/>
          </a:solidFill>
          <a:latin typeface="Times New Roman" pitchFamily="18" charset="0"/>
          <a:cs typeface="Times New Roman" pitchFamily="18" charset="0"/>
        </a:defRPr>
      </a:lvl7pPr>
      <a:lvl8pPr marL="1371600" algn="l" rtl="0" eaLnBrk="1" fontAlgn="base" hangingPunct="1">
        <a:spcBef>
          <a:spcPct val="0"/>
        </a:spcBef>
        <a:spcAft>
          <a:spcPct val="0"/>
        </a:spcAft>
        <a:defRPr sz="4800">
          <a:solidFill>
            <a:schemeClr val="bg1"/>
          </a:solidFill>
          <a:latin typeface="Times New Roman" pitchFamily="18" charset="0"/>
          <a:cs typeface="Times New Roman" pitchFamily="18" charset="0"/>
        </a:defRPr>
      </a:lvl8pPr>
      <a:lvl9pPr marL="1828800" algn="l" rtl="0" eaLnBrk="1" fontAlgn="base" hangingPunct="1">
        <a:spcBef>
          <a:spcPct val="0"/>
        </a:spcBef>
        <a:spcAft>
          <a:spcPct val="0"/>
        </a:spcAft>
        <a:defRPr sz="4800">
          <a:solidFill>
            <a:schemeClr val="bg1"/>
          </a:solidFill>
          <a:latin typeface="Times New Roman" pitchFamily="18" charset="0"/>
          <a:cs typeface="Times New Roman" pitchFamily="18"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bg1"/>
          </a:solidFill>
          <a:latin typeface="Times New Roman" pitchFamily="18" charset="0"/>
          <a:ea typeface="+mn-ea"/>
          <a:cs typeface="Times New Roman" pitchFamily="18" charset="0"/>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bg1"/>
          </a:solidFill>
          <a:latin typeface="Times New Roman" pitchFamily="18" charset="0"/>
          <a:ea typeface="+mn-ea"/>
          <a:cs typeface="Times New Roman" pitchFamily="18" charset="0"/>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bg1"/>
          </a:solidFill>
          <a:latin typeface="Times New Roman" pitchFamily="18" charset="0"/>
          <a:ea typeface="+mn-ea"/>
          <a:cs typeface="Times New Roman" pitchFamily="18" charset="0"/>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bg1"/>
          </a:solidFill>
          <a:latin typeface="Times New Roman" pitchFamily="18" charset="0"/>
          <a:ea typeface="+mn-ea"/>
          <a:cs typeface="Times New Roman" pitchFamily="18" charset="0"/>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bg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152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title</a:t>
            </a:r>
          </a:p>
        </p:txBody>
      </p:sp>
      <p:sp>
        <p:nvSpPr>
          <p:cNvPr id="5123" name="Text Placeholder 2"/>
          <p:cNvSpPr>
            <a:spLocks noGrp="1"/>
          </p:cNvSpPr>
          <p:nvPr>
            <p:ph type="body" idx="1"/>
          </p:nvPr>
        </p:nvSpPr>
        <p:spPr bwMode="auto">
          <a:xfrm>
            <a:off x="457200" y="1447800"/>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0B4879A9-9586-42F8-9A7A-510F003E8DEB}" type="datetimeFigureOut">
              <a:rPr lang="en-US"/>
              <a:pPr>
                <a:defRPr/>
              </a:pPr>
              <a:t>7/8/2023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322915F4-549E-46B0-9A61-295289800D4F}" type="slidenum">
              <a:rPr lang="en-US" altLang="vi-VN"/>
              <a:pPr/>
              <a:t>‹#›</a:t>
            </a:fld>
            <a:endParaRPr lang="en-US" altLang="vi-VN"/>
          </a:p>
        </p:txBody>
      </p:sp>
    </p:spTree>
    <p:extLst>
      <p:ext uri="{BB962C8B-B14F-4D97-AF65-F5344CB8AC3E}">
        <p14:creationId xmlns:p14="http://schemas.microsoft.com/office/powerpoint/2010/main" val="106547028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rtl="0" eaLnBrk="1" fontAlgn="base" hangingPunct="1">
        <a:spcBef>
          <a:spcPct val="0"/>
        </a:spcBef>
        <a:spcAft>
          <a:spcPct val="0"/>
        </a:spcAft>
        <a:defRPr sz="4800" kern="1200">
          <a:solidFill>
            <a:schemeClr val="bg1"/>
          </a:solidFill>
          <a:latin typeface="Times New Roman" pitchFamily="18" charset="0"/>
          <a:ea typeface="+mj-ea"/>
          <a:cs typeface="Times New Roman" pitchFamily="18" charset="0"/>
        </a:defRPr>
      </a:lvl1pPr>
      <a:lvl2pPr algn="l" rtl="0" eaLnBrk="1" fontAlgn="base" hangingPunct="1">
        <a:spcBef>
          <a:spcPct val="0"/>
        </a:spcBef>
        <a:spcAft>
          <a:spcPct val="0"/>
        </a:spcAft>
        <a:defRPr sz="4800">
          <a:solidFill>
            <a:schemeClr val="bg1"/>
          </a:solidFill>
          <a:latin typeface="Times New Roman" pitchFamily="18" charset="0"/>
          <a:cs typeface="Times New Roman" pitchFamily="18" charset="0"/>
        </a:defRPr>
      </a:lvl2pPr>
      <a:lvl3pPr algn="l" rtl="0" eaLnBrk="1" fontAlgn="base" hangingPunct="1">
        <a:spcBef>
          <a:spcPct val="0"/>
        </a:spcBef>
        <a:spcAft>
          <a:spcPct val="0"/>
        </a:spcAft>
        <a:defRPr sz="4800">
          <a:solidFill>
            <a:schemeClr val="bg1"/>
          </a:solidFill>
          <a:latin typeface="Times New Roman" pitchFamily="18" charset="0"/>
          <a:cs typeface="Times New Roman" pitchFamily="18" charset="0"/>
        </a:defRPr>
      </a:lvl3pPr>
      <a:lvl4pPr algn="l" rtl="0" eaLnBrk="1" fontAlgn="base" hangingPunct="1">
        <a:spcBef>
          <a:spcPct val="0"/>
        </a:spcBef>
        <a:spcAft>
          <a:spcPct val="0"/>
        </a:spcAft>
        <a:defRPr sz="4800">
          <a:solidFill>
            <a:schemeClr val="bg1"/>
          </a:solidFill>
          <a:latin typeface="Times New Roman" pitchFamily="18" charset="0"/>
          <a:cs typeface="Times New Roman" pitchFamily="18" charset="0"/>
        </a:defRPr>
      </a:lvl4pPr>
      <a:lvl5pPr algn="l" rtl="0" eaLnBrk="1" fontAlgn="base" hangingPunct="1">
        <a:spcBef>
          <a:spcPct val="0"/>
        </a:spcBef>
        <a:spcAft>
          <a:spcPct val="0"/>
        </a:spcAft>
        <a:defRPr sz="4800">
          <a:solidFill>
            <a:schemeClr val="bg1"/>
          </a:solidFill>
          <a:latin typeface="Times New Roman" pitchFamily="18" charset="0"/>
          <a:cs typeface="Times New Roman" pitchFamily="18" charset="0"/>
        </a:defRPr>
      </a:lvl5pPr>
      <a:lvl6pPr marL="457200" algn="l" rtl="0" eaLnBrk="1" fontAlgn="base" hangingPunct="1">
        <a:spcBef>
          <a:spcPct val="0"/>
        </a:spcBef>
        <a:spcAft>
          <a:spcPct val="0"/>
        </a:spcAft>
        <a:defRPr sz="4800">
          <a:solidFill>
            <a:schemeClr val="bg1"/>
          </a:solidFill>
          <a:latin typeface="Times New Roman" pitchFamily="18" charset="0"/>
          <a:cs typeface="Times New Roman" pitchFamily="18" charset="0"/>
        </a:defRPr>
      </a:lvl6pPr>
      <a:lvl7pPr marL="914400" algn="l" rtl="0" eaLnBrk="1" fontAlgn="base" hangingPunct="1">
        <a:spcBef>
          <a:spcPct val="0"/>
        </a:spcBef>
        <a:spcAft>
          <a:spcPct val="0"/>
        </a:spcAft>
        <a:defRPr sz="4800">
          <a:solidFill>
            <a:schemeClr val="bg1"/>
          </a:solidFill>
          <a:latin typeface="Times New Roman" pitchFamily="18" charset="0"/>
          <a:cs typeface="Times New Roman" pitchFamily="18" charset="0"/>
        </a:defRPr>
      </a:lvl7pPr>
      <a:lvl8pPr marL="1371600" algn="l" rtl="0" eaLnBrk="1" fontAlgn="base" hangingPunct="1">
        <a:spcBef>
          <a:spcPct val="0"/>
        </a:spcBef>
        <a:spcAft>
          <a:spcPct val="0"/>
        </a:spcAft>
        <a:defRPr sz="4800">
          <a:solidFill>
            <a:schemeClr val="bg1"/>
          </a:solidFill>
          <a:latin typeface="Times New Roman" pitchFamily="18" charset="0"/>
          <a:cs typeface="Times New Roman" pitchFamily="18" charset="0"/>
        </a:defRPr>
      </a:lvl8pPr>
      <a:lvl9pPr marL="1828800" algn="l" rtl="0" eaLnBrk="1" fontAlgn="base" hangingPunct="1">
        <a:spcBef>
          <a:spcPct val="0"/>
        </a:spcBef>
        <a:spcAft>
          <a:spcPct val="0"/>
        </a:spcAft>
        <a:defRPr sz="4800">
          <a:solidFill>
            <a:schemeClr val="bg1"/>
          </a:solidFill>
          <a:latin typeface="Times New Roman" pitchFamily="18" charset="0"/>
          <a:cs typeface="Times New Roman" pitchFamily="18"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bg1"/>
          </a:solidFill>
          <a:latin typeface="Times New Roman" pitchFamily="18" charset="0"/>
          <a:ea typeface="+mn-ea"/>
          <a:cs typeface="Times New Roman" pitchFamily="18" charset="0"/>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bg1"/>
          </a:solidFill>
          <a:latin typeface="Times New Roman" pitchFamily="18" charset="0"/>
          <a:ea typeface="+mn-ea"/>
          <a:cs typeface="Times New Roman" pitchFamily="18" charset="0"/>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bg1"/>
          </a:solidFill>
          <a:latin typeface="Times New Roman" pitchFamily="18" charset="0"/>
          <a:ea typeface="+mn-ea"/>
          <a:cs typeface="Times New Roman" pitchFamily="18" charset="0"/>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bg1"/>
          </a:solidFill>
          <a:latin typeface="Times New Roman" pitchFamily="18" charset="0"/>
          <a:ea typeface="+mn-ea"/>
          <a:cs typeface="Times New Roman" pitchFamily="18" charset="0"/>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bg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B395518-2652-48AE-A402-B9177A1FA482}" type="datetimeFigureOut">
              <a:rPr lang="vi-VN" smtClean="0"/>
              <a:t>07/08/2023</a:t>
            </a:fld>
            <a:endParaRPr lang="vi-VN"/>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3943D8B-5C4F-4A59-B9D3-CF8F3F0D827D}" type="slidenum">
              <a:rPr lang="vi-VN" smtClean="0"/>
              <a:t>‹#›</a:t>
            </a:fld>
            <a:endParaRPr lang="vi-VN"/>
          </a:p>
        </p:txBody>
      </p:sp>
    </p:spTree>
    <p:extLst>
      <p:ext uri="{BB962C8B-B14F-4D97-AF65-F5344CB8AC3E}">
        <p14:creationId xmlns:p14="http://schemas.microsoft.com/office/powerpoint/2010/main" val="1312322344"/>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ransition spd="med">
    <p:wipe dir="r"/>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46.xml"/><Relationship Id="rId6" Type="http://schemas.openxmlformats.org/officeDocument/2006/relationships/image" Target="../media/image14.png"/><Relationship Id="rId5" Type="http://schemas.openxmlformats.org/officeDocument/2006/relationships/slide" Target="slide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jpe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46.xml"/><Relationship Id="rId6" Type="http://schemas.openxmlformats.org/officeDocument/2006/relationships/image" Target="../media/image14.png"/><Relationship Id="rId5" Type="http://schemas.openxmlformats.org/officeDocument/2006/relationships/slide" Target="slide1.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6.xml"/><Relationship Id="rId6" Type="http://schemas.openxmlformats.org/officeDocument/2006/relationships/image" Target="../media/image14.png"/><Relationship Id="rId5" Type="http://schemas.openxmlformats.org/officeDocument/2006/relationships/slide" Target="slide1.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jpe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6.xml"/><Relationship Id="rId6" Type="http://schemas.openxmlformats.org/officeDocument/2006/relationships/image" Target="../media/image14.png"/><Relationship Id="rId5" Type="http://schemas.openxmlformats.org/officeDocument/2006/relationships/slide" Target="slide1.xml"/><Relationship Id="rId4" Type="http://schemas.openxmlformats.org/officeDocument/2006/relationships/image" Target="../media/image13.png"/><Relationship Id="rId9"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2" Type="http://schemas.openxmlformats.org/officeDocument/2006/relationships/hyperlink" Target="V&#259;n/3%20ph&#250;t%20&#273;&#7871;m%20ng&#432;&#7907;c%20(%20c&#243;%20nh&#7841;c%20).mp4"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4.xml.rels><?xml version="1.0" encoding="UTF-8" standalone="yes"?>
<Relationships xmlns="http://schemas.openxmlformats.org/package/2006/relationships"><Relationship Id="rId2" Type="http://schemas.openxmlformats.org/officeDocument/2006/relationships/hyperlink" Target="https://giaovienvan.com/tag/cuoc-song" TargetMode="External"/><Relationship Id="rId1" Type="http://schemas.openxmlformats.org/officeDocument/2006/relationships/slideLayout" Target="../slideLayouts/slideLayout4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5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AutoShape 3">
            <a:extLst>
              <a:ext uri="{FF2B5EF4-FFF2-40B4-BE49-F238E27FC236}">
                <a16:creationId xmlns:a16="http://schemas.microsoft.com/office/drawing/2014/main" id="{C95E1F59-732F-93B0-58CF-AB2218AE1620}"/>
              </a:ext>
            </a:extLst>
          </p:cNvPr>
          <p:cNvSpPr>
            <a:spLocks noChangeArrowheads="1"/>
          </p:cNvSpPr>
          <p:nvPr/>
        </p:nvSpPr>
        <p:spPr bwMode="auto">
          <a:xfrm>
            <a:off x="419100" y="1736725"/>
            <a:ext cx="8305800" cy="2133600"/>
          </a:xfrm>
          <a:prstGeom prst="roundRect">
            <a:avLst>
              <a:gd name="adj" fmla="val 16667"/>
            </a:avLst>
          </a:prstGeom>
          <a:solidFill>
            <a:srgbClr val="00FFFF"/>
          </a:solidFill>
          <a:ln>
            <a:headEnd/>
            <a:tailEnd/>
          </a:ln>
          <a:effectLst>
            <a:glow rad="228600">
              <a:schemeClr val="accent2">
                <a:satMod val="175000"/>
                <a:alpha val="40000"/>
              </a:schemeClr>
            </a:glow>
            <a:outerShdw blurRad="40000" dist="23000" dir="5400000" rotWithShape="0">
              <a:srgbClr val="000000">
                <a:alpha val="35000"/>
              </a:srgbClr>
            </a:outerShdw>
          </a:effectLst>
        </p:spPr>
        <p:style>
          <a:lnRef idx="0">
            <a:schemeClr val="accent5"/>
          </a:lnRef>
          <a:fillRef idx="3">
            <a:schemeClr val="accent5"/>
          </a:fillRef>
          <a:effectRef idx="3">
            <a:schemeClr val="accent5"/>
          </a:effectRef>
          <a:fontRef idx="minor">
            <a:schemeClr val="lt1"/>
          </a:fontRef>
        </p:style>
        <p:txBody>
          <a:bodyPr>
            <a:prstTxWarp prst="textCanUp">
              <a:avLst/>
            </a:prstTxWarp>
          </a:bodyPr>
          <a:lstStyle/>
          <a:p>
            <a:pPr eaLnBrk="1" fontAlgn="auto" hangingPunct="1">
              <a:spcBef>
                <a:spcPts val="0"/>
              </a:spcBef>
              <a:spcAft>
                <a:spcPts val="0"/>
              </a:spcAft>
              <a:defRPr/>
            </a:pPr>
            <a:r>
              <a:rPr lang="en-US" sz="2800" b="1" dirty="0" err="1" smtClean="0">
                <a:ln w="18000">
                  <a:solidFill>
                    <a:schemeClr val="accent2">
                      <a:satMod val="140000"/>
                    </a:schemeClr>
                  </a:solidFill>
                  <a:prstDash val="solid"/>
                  <a:miter lim="800000"/>
                </a:ln>
                <a:solidFill>
                  <a:srgbClr val="0066FF"/>
                </a:solidFill>
                <a:effectLst>
                  <a:outerShdw blurRad="25500" dist="23000" dir="7020000" algn="tl">
                    <a:srgbClr val="000000">
                      <a:alpha val="50000"/>
                    </a:srgbClr>
                  </a:outerShdw>
                </a:effectLst>
                <a:latin typeface="Times New Roman" pitchFamily="18" charset="0"/>
                <a:cs typeface="Times New Roman" pitchFamily="18" charset="0"/>
              </a:rPr>
              <a:t>Hoạt</a:t>
            </a:r>
            <a:r>
              <a:rPr lang="en-US" sz="2800" b="1" dirty="0" smtClean="0">
                <a:ln w="18000">
                  <a:solidFill>
                    <a:schemeClr val="accent2">
                      <a:satMod val="140000"/>
                    </a:schemeClr>
                  </a:solidFill>
                  <a:prstDash val="solid"/>
                  <a:miter lim="800000"/>
                </a:ln>
                <a:solidFill>
                  <a:srgbClr val="0066FF"/>
                </a:solidFill>
                <a:effectLst>
                  <a:outerShdw blurRad="25500" dist="23000" dir="7020000" algn="tl">
                    <a:srgbClr val="000000">
                      <a:alpha val="50000"/>
                    </a:srgbClr>
                  </a:outerShdw>
                </a:effectLst>
                <a:latin typeface="Times New Roman" pitchFamily="18" charset="0"/>
                <a:cs typeface="Times New Roman" pitchFamily="18" charset="0"/>
              </a:rPr>
              <a:t> </a:t>
            </a:r>
            <a:r>
              <a:rPr lang="en-US" sz="2800" b="1" dirty="0" err="1" smtClean="0">
                <a:ln w="18000">
                  <a:solidFill>
                    <a:schemeClr val="accent2">
                      <a:satMod val="140000"/>
                    </a:schemeClr>
                  </a:solidFill>
                  <a:prstDash val="solid"/>
                  <a:miter lim="800000"/>
                </a:ln>
                <a:solidFill>
                  <a:srgbClr val="0066FF"/>
                </a:solidFill>
                <a:effectLst>
                  <a:outerShdw blurRad="25500" dist="23000" dir="7020000" algn="tl">
                    <a:srgbClr val="000000">
                      <a:alpha val="50000"/>
                    </a:srgbClr>
                  </a:outerShdw>
                </a:effectLst>
                <a:latin typeface="Times New Roman" pitchFamily="18" charset="0"/>
                <a:cs typeface="Times New Roman" pitchFamily="18" charset="0"/>
              </a:rPr>
              <a:t>động</a:t>
            </a:r>
            <a:r>
              <a:rPr lang="en-US" sz="2800" b="1" dirty="0" smtClean="0">
                <a:ln w="18000">
                  <a:solidFill>
                    <a:schemeClr val="accent2">
                      <a:satMod val="140000"/>
                    </a:schemeClr>
                  </a:solidFill>
                  <a:prstDash val="solid"/>
                  <a:miter lim="800000"/>
                </a:ln>
                <a:solidFill>
                  <a:srgbClr val="0066FF"/>
                </a:solidFill>
                <a:effectLst>
                  <a:outerShdw blurRad="25500" dist="23000" dir="7020000" algn="tl">
                    <a:srgbClr val="000000">
                      <a:alpha val="50000"/>
                    </a:srgbClr>
                  </a:outerShdw>
                </a:effectLst>
                <a:latin typeface="Times New Roman" pitchFamily="18" charset="0"/>
                <a:cs typeface="Times New Roman" pitchFamily="18" charset="0"/>
              </a:rPr>
              <a:t> 1: KHỞI </a:t>
            </a:r>
            <a:r>
              <a:rPr lang="en-US" sz="2800" b="1" dirty="0">
                <a:ln w="18000">
                  <a:solidFill>
                    <a:schemeClr val="accent2">
                      <a:satMod val="140000"/>
                    </a:schemeClr>
                  </a:solidFill>
                  <a:prstDash val="solid"/>
                  <a:miter lim="800000"/>
                </a:ln>
                <a:solidFill>
                  <a:srgbClr val="0066FF"/>
                </a:solidFill>
                <a:effectLst>
                  <a:outerShdw blurRad="25500" dist="23000" dir="7020000" algn="tl">
                    <a:srgbClr val="000000">
                      <a:alpha val="50000"/>
                    </a:srgbClr>
                  </a:outerShdw>
                </a:effectLst>
                <a:latin typeface="Times New Roman" pitchFamily="18" charset="0"/>
                <a:cs typeface="Times New Roman" pitchFamily="18" charset="0"/>
              </a:rPr>
              <a:t>ĐỘNG </a:t>
            </a:r>
          </a:p>
        </p:txBody>
      </p:sp>
      <p:pic>
        <p:nvPicPr>
          <p:cNvPr id="4099" name="Picture 6" descr="988279Barres_fleurs__16_">
            <a:extLst>
              <a:ext uri="{FF2B5EF4-FFF2-40B4-BE49-F238E27FC236}">
                <a16:creationId xmlns:a16="http://schemas.microsoft.com/office/drawing/2014/main" id="{F0A968B4-EF0A-BBE9-7145-80E94C999EC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200" y="5840413"/>
            <a:ext cx="3962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6" descr="988279Barres_fleurs__16_">
            <a:extLst>
              <a:ext uri="{FF2B5EF4-FFF2-40B4-BE49-F238E27FC236}">
                <a16:creationId xmlns:a16="http://schemas.microsoft.com/office/drawing/2014/main" id="{54AEC6AE-FD43-40AC-6067-FF93E07F8B5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5810250"/>
            <a:ext cx="5257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3">
            <a:extLst>
              <a:ext uri="{FF2B5EF4-FFF2-40B4-BE49-F238E27FC236}">
                <a16:creationId xmlns:a16="http://schemas.microsoft.com/office/drawing/2014/main" id="{1A4677BA-B712-EAA3-2646-CEAD13525608}"/>
              </a:ext>
            </a:extLst>
          </p:cNvPr>
          <p:cNvSpPr>
            <a:spLocks noChangeArrowheads="1"/>
          </p:cNvSpPr>
          <p:nvPr/>
        </p:nvSpPr>
        <p:spPr bwMode="auto">
          <a:xfrm>
            <a:off x="365125" y="5483225"/>
            <a:ext cx="381000" cy="381000"/>
          </a:xfrm>
          <a:prstGeom prst="sun">
            <a:avLst>
              <a:gd name="adj" fmla="val 25000"/>
            </a:avLst>
          </a:prstGeom>
          <a:gradFill rotWithShape="1">
            <a:gsLst>
              <a:gs pos="0">
                <a:srgbClr val="FFE1FF"/>
              </a:gs>
              <a:gs pos="100000">
                <a:srgbClr val="FF15C2"/>
              </a:gs>
            </a:gsLst>
            <a:path path="rect">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7" name="AutoShape 3">
            <a:extLst>
              <a:ext uri="{FF2B5EF4-FFF2-40B4-BE49-F238E27FC236}">
                <a16:creationId xmlns:a16="http://schemas.microsoft.com/office/drawing/2014/main" id="{3F96810D-6AC3-8076-972E-406034B78488}"/>
              </a:ext>
            </a:extLst>
          </p:cNvPr>
          <p:cNvSpPr>
            <a:spLocks noChangeArrowheads="1"/>
          </p:cNvSpPr>
          <p:nvPr/>
        </p:nvSpPr>
        <p:spPr bwMode="auto">
          <a:xfrm>
            <a:off x="1219200" y="5784850"/>
            <a:ext cx="381000" cy="381000"/>
          </a:xfrm>
          <a:prstGeom prst="sun">
            <a:avLst>
              <a:gd name="adj" fmla="val 25000"/>
            </a:avLst>
          </a:prstGeom>
          <a:gradFill rotWithShape="1">
            <a:gsLst>
              <a:gs pos="0">
                <a:srgbClr val="FFE1FF"/>
              </a:gs>
              <a:gs pos="100000">
                <a:srgbClr val="FF15C2"/>
              </a:gs>
            </a:gsLst>
            <a:path path="rect">
              <a:fillToRect l="50000" t="50000" r="50000" b="50000"/>
            </a:path>
          </a:gradFill>
          <a:ln w="9525">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8" name="AutoShape 3">
            <a:extLst>
              <a:ext uri="{FF2B5EF4-FFF2-40B4-BE49-F238E27FC236}">
                <a16:creationId xmlns:a16="http://schemas.microsoft.com/office/drawing/2014/main" id="{31730A91-BD65-0FDC-407A-300983359683}"/>
              </a:ext>
            </a:extLst>
          </p:cNvPr>
          <p:cNvSpPr>
            <a:spLocks noChangeArrowheads="1"/>
          </p:cNvSpPr>
          <p:nvPr/>
        </p:nvSpPr>
        <p:spPr bwMode="auto">
          <a:xfrm>
            <a:off x="130175" y="4486275"/>
            <a:ext cx="381000" cy="381000"/>
          </a:xfrm>
          <a:prstGeom prst="sun">
            <a:avLst>
              <a:gd name="adj" fmla="val 25000"/>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9" name="AutoShape 3">
            <a:extLst>
              <a:ext uri="{FF2B5EF4-FFF2-40B4-BE49-F238E27FC236}">
                <a16:creationId xmlns:a16="http://schemas.microsoft.com/office/drawing/2014/main" id="{00F00B63-BDC2-1E68-615B-F10CE77D4A23}"/>
              </a:ext>
            </a:extLst>
          </p:cNvPr>
          <p:cNvSpPr>
            <a:spLocks noChangeArrowheads="1"/>
          </p:cNvSpPr>
          <p:nvPr/>
        </p:nvSpPr>
        <p:spPr bwMode="auto">
          <a:xfrm>
            <a:off x="8648700" y="5673725"/>
            <a:ext cx="381000" cy="381000"/>
          </a:xfrm>
          <a:prstGeom prst="sun">
            <a:avLst>
              <a:gd name="adj" fmla="val 25000"/>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0" name="AutoShape 3">
            <a:extLst>
              <a:ext uri="{FF2B5EF4-FFF2-40B4-BE49-F238E27FC236}">
                <a16:creationId xmlns:a16="http://schemas.microsoft.com/office/drawing/2014/main" id="{DE38EB21-9231-1769-AD30-EC09C2D99059}"/>
              </a:ext>
            </a:extLst>
          </p:cNvPr>
          <p:cNvSpPr>
            <a:spLocks noChangeArrowheads="1"/>
          </p:cNvSpPr>
          <p:nvPr/>
        </p:nvSpPr>
        <p:spPr bwMode="auto">
          <a:xfrm>
            <a:off x="4114800" y="5843588"/>
            <a:ext cx="381000" cy="381000"/>
          </a:xfrm>
          <a:prstGeom prst="sun">
            <a:avLst>
              <a:gd name="adj" fmla="val 25000"/>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1" name="AutoShape 3">
            <a:extLst>
              <a:ext uri="{FF2B5EF4-FFF2-40B4-BE49-F238E27FC236}">
                <a16:creationId xmlns:a16="http://schemas.microsoft.com/office/drawing/2014/main" id="{8E718747-3392-6666-1B9A-9424C13F1E44}"/>
              </a:ext>
            </a:extLst>
          </p:cNvPr>
          <p:cNvSpPr>
            <a:spLocks noChangeArrowheads="1"/>
          </p:cNvSpPr>
          <p:nvPr/>
        </p:nvSpPr>
        <p:spPr bwMode="auto">
          <a:xfrm>
            <a:off x="2438400" y="5594350"/>
            <a:ext cx="381000" cy="381000"/>
          </a:xfrm>
          <a:prstGeom prst="sun">
            <a:avLst>
              <a:gd name="adj" fmla="val 25000"/>
            </a:avLst>
          </a:prstGeom>
          <a:solidFill>
            <a:schemeClr val="tx2">
              <a:lumMod val="60000"/>
              <a:lumOff val="40000"/>
            </a:schemeClr>
          </a:solidFill>
          <a:ln>
            <a:noFill/>
          </a:ln>
        </p:spPr>
        <p:txBody>
          <a:bodyPr wrap="none" anchor="ctr"/>
          <a:lstStyle/>
          <a:p>
            <a:pPr eaLnBrk="1" fontAlgn="auto" hangingPunct="1">
              <a:spcBef>
                <a:spcPts val="0"/>
              </a:spcBef>
              <a:spcAft>
                <a:spcPts val="0"/>
              </a:spcAft>
              <a:defRPr/>
            </a:pPr>
            <a:endParaRPr lang="en-US">
              <a:latin typeface="Calibri" pitchFamily="34" charset="0"/>
            </a:endParaRPr>
          </a:p>
        </p:txBody>
      </p:sp>
      <p:sp>
        <p:nvSpPr>
          <p:cNvPr id="13" name="AutoShape 3">
            <a:extLst>
              <a:ext uri="{FF2B5EF4-FFF2-40B4-BE49-F238E27FC236}">
                <a16:creationId xmlns:a16="http://schemas.microsoft.com/office/drawing/2014/main" id="{E9759042-EE73-F65A-91AE-62275A032043}"/>
              </a:ext>
            </a:extLst>
          </p:cNvPr>
          <p:cNvSpPr>
            <a:spLocks noChangeArrowheads="1"/>
          </p:cNvSpPr>
          <p:nvPr/>
        </p:nvSpPr>
        <p:spPr bwMode="auto">
          <a:xfrm>
            <a:off x="7467600" y="5803900"/>
            <a:ext cx="381000" cy="381000"/>
          </a:xfrm>
          <a:prstGeom prst="sun">
            <a:avLst>
              <a:gd name="adj" fmla="val 25000"/>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p:stCondLst>
                                    <p:cond delay="0"/>
                                  </p:stCondLst>
                                  <p:childTnLst>
                                    <p:animRot by="21600000">
                                      <p:cBhvr>
                                        <p:cTn id="6" dur="2500" fill="hold"/>
                                        <p:tgtEl>
                                          <p:spTgt spid="6"/>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500" fill="hold"/>
                                        <p:tgtEl>
                                          <p:spTgt spid="7"/>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2500" fill="hold"/>
                                        <p:tgtEl>
                                          <p:spTgt spid="8"/>
                                        </p:tgtEl>
                                        <p:attrNameLst>
                                          <p:attrName>r</p:attrName>
                                        </p:attrNameLst>
                                      </p:cBhvr>
                                    </p:animRot>
                                  </p:childTnLst>
                                </p:cTn>
                              </p:par>
                              <p:par>
                                <p:cTn id="11" presetID="8" presetClass="emph" presetSubtype="0" repeatCount="indefinite" fill="hold" grpId="0" nodeType="withEffect">
                                  <p:stCondLst>
                                    <p:cond delay="0"/>
                                  </p:stCondLst>
                                  <p:childTnLst>
                                    <p:animRot by="21600000">
                                      <p:cBhvr>
                                        <p:cTn id="12" dur="2500" fill="hold"/>
                                        <p:tgtEl>
                                          <p:spTgt spid="9"/>
                                        </p:tgtEl>
                                        <p:attrNameLst>
                                          <p:attrName>r</p:attrName>
                                        </p:attrNameLst>
                                      </p:cBhvr>
                                    </p:animRot>
                                  </p:childTnLst>
                                </p:cTn>
                              </p:par>
                              <p:par>
                                <p:cTn id="13" presetID="8" presetClass="emph" presetSubtype="0" repeatCount="indefinite" fill="hold" grpId="0" nodeType="withEffect">
                                  <p:stCondLst>
                                    <p:cond delay="0"/>
                                  </p:stCondLst>
                                  <p:childTnLst>
                                    <p:animRot by="21600000">
                                      <p:cBhvr>
                                        <p:cTn id="14" dur="2500" fill="hold"/>
                                        <p:tgtEl>
                                          <p:spTgt spid="10"/>
                                        </p:tgtEl>
                                        <p:attrNameLst>
                                          <p:attrName>r</p:attrName>
                                        </p:attrNameLst>
                                      </p:cBhvr>
                                    </p:animRot>
                                  </p:childTnLst>
                                </p:cTn>
                              </p:par>
                              <p:par>
                                <p:cTn id="15" presetID="8" presetClass="emph" presetSubtype="0" repeatCount="indefinite" fill="hold" grpId="0" nodeType="withEffect">
                                  <p:stCondLst>
                                    <p:cond delay="0"/>
                                  </p:stCondLst>
                                  <p:childTnLst>
                                    <p:animRot by="21600000">
                                      <p:cBhvr>
                                        <p:cTn id="16" dur="2500" fill="hold"/>
                                        <p:tgtEl>
                                          <p:spTgt spid="11"/>
                                        </p:tgtEl>
                                        <p:attrNameLst>
                                          <p:attrName>r</p:attrName>
                                        </p:attrNameLst>
                                      </p:cBhvr>
                                    </p:animRot>
                                  </p:childTnLst>
                                </p:cTn>
                              </p:par>
                              <p:par>
                                <p:cTn id="17" presetID="8" presetClass="emph" presetSubtype="0" repeatCount="indefinite" fill="hold" grpId="0" nodeType="withEffect">
                                  <p:stCondLst>
                                    <p:cond delay="0"/>
                                  </p:stCondLst>
                                  <p:childTnLst>
                                    <p:animRot by="21600000">
                                      <p:cBhvr>
                                        <p:cTn id="18" dur="2500" fill="hold"/>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53525" cy="685800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910" y="240507"/>
            <a:ext cx="10355307" cy="6971661"/>
          </a:xfrm>
          <a:prstGeom prst="rect">
            <a:avLst/>
          </a:prstGeom>
        </p:spPr>
      </p:pic>
      <p:sp>
        <p:nvSpPr>
          <p:cNvPr id="20" name="矩形 19"/>
          <p:cNvSpPr/>
          <p:nvPr/>
        </p:nvSpPr>
        <p:spPr>
          <a:xfrm rot="20718769">
            <a:off x="2669876" y="2155406"/>
            <a:ext cx="184731" cy="854080"/>
          </a:xfrm>
          <a:prstGeom prst="rect">
            <a:avLst/>
          </a:prstGeom>
        </p:spPr>
        <p:txBody>
          <a:bodyPr wrap="none">
            <a:spAutoFit/>
          </a:bodyPr>
          <a:lstStyle/>
          <a:p>
            <a:endParaRPr lang="zh-CN" altLang="en-US" sz="4950" dirty="0">
              <a:solidFill>
                <a:srgbClr val="099F00"/>
              </a:solidFill>
              <a:latin typeface="方正少儿简体" panose="03000509000000000000" pitchFamily="65" charset="-122"/>
              <a:ea typeface="方正少儿简体" panose="03000509000000000000" pitchFamily="65" charset="-122"/>
            </a:endParaRPr>
          </a:p>
        </p:txBody>
      </p:sp>
      <p:pic>
        <p:nvPicPr>
          <p:cNvPr id="30" name="图片 29">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9163" y="524562"/>
            <a:ext cx="1397969" cy="1185761"/>
          </a:xfrm>
          <a:prstGeom prst="rect">
            <a:avLst/>
          </a:prstGeom>
          <a:effectLst>
            <a:outerShdw blurRad="50800" dist="38100" dir="2700000" algn="tl" rotWithShape="0">
              <a:prstClr val="black">
                <a:alpha val="40000"/>
              </a:prstClr>
            </a:outerShdw>
          </a:effectLst>
        </p:spPr>
      </p:pic>
      <p:pic>
        <p:nvPicPr>
          <p:cNvPr id="29" name="图片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6115434"/>
            <a:ext cx="9153525" cy="752475"/>
          </a:xfrm>
          <a:prstGeom prst="rect">
            <a:avLst/>
          </a:prstGeom>
        </p:spPr>
      </p:pic>
      <p:sp>
        <p:nvSpPr>
          <p:cNvPr id="12" name="矩形 50"/>
          <p:cNvSpPr/>
          <p:nvPr/>
        </p:nvSpPr>
        <p:spPr>
          <a:xfrm>
            <a:off x="542322" y="1567153"/>
            <a:ext cx="8229600" cy="1815882"/>
          </a:xfrm>
          <a:prstGeom prst="rect">
            <a:avLst/>
          </a:prstGeom>
        </p:spPr>
        <p:txBody>
          <a:bodyPr wrap="square">
            <a:spAutoFit/>
          </a:bodyPr>
          <a:lstStyle/>
          <a:p>
            <a:pPr algn="ctr"/>
            <a:endParaRPr lang="en-US" sz="2800" b="1" dirty="0">
              <a:solidFill>
                <a:schemeClr val="accent3">
                  <a:lumMod val="20000"/>
                  <a:lumOff val="80000"/>
                </a:schemeClr>
              </a:solidFill>
              <a:latin typeface="Times New Roman" panose="02020603050405020304" pitchFamily="18" charset="0"/>
              <a:cs typeface="Times New Roman" panose="02020603050405020304" pitchFamily="18" charset="0"/>
            </a:endParaRPr>
          </a:p>
          <a:p>
            <a:pPr marL="571500" indent="-571500">
              <a:buAutoNum type="romanUcPeriod"/>
            </a:pPr>
            <a:r>
              <a:rPr lang="en-US" sz="2800" b="1" dirty="0" smtClean="0">
                <a:solidFill>
                  <a:schemeClr val="accent3">
                    <a:lumMod val="20000"/>
                    <a:lumOff val="80000"/>
                  </a:schemeClr>
                </a:solidFill>
                <a:latin typeface="Times New Roman" panose="02020603050405020304" pitchFamily="18" charset="0"/>
                <a:cs typeface="Times New Roman" panose="02020603050405020304" pitchFamily="18" charset="0"/>
              </a:rPr>
              <a:t>TÌM HIỂU CHUNG VỀ TÁC GIẢ, TÁC PHẨM</a:t>
            </a:r>
            <a:endParaRPr lang="en-US" sz="2800" b="1" dirty="0">
              <a:solidFill>
                <a:schemeClr val="accent3">
                  <a:lumMod val="20000"/>
                  <a:lumOff val="80000"/>
                </a:schemeClr>
              </a:solidFill>
              <a:latin typeface="Times New Roman" panose="02020603050405020304" pitchFamily="18" charset="0"/>
              <a:cs typeface="Times New Roman" panose="02020603050405020304" pitchFamily="18" charset="0"/>
            </a:endParaRPr>
          </a:p>
          <a:p>
            <a:pPr marL="514350" indent="-514350">
              <a:buAutoNum type="arabicPeriod"/>
            </a:pPr>
            <a:r>
              <a:rPr lang="en-US" sz="2800" b="1" dirty="0" err="1">
                <a:solidFill>
                  <a:schemeClr val="accent3">
                    <a:lumMod val="20000"/>
                    <a:lumOff val="80000"/>
                  </a:schemeClr>
                </a:solidFill>
                <a:latin typeface="Times New Roman" panose="02020603050405020304" pitchFamily="18" charset="0"/>
                <a:cs typeface="Times New Roman" panose="02020603050405020304" pitchFamily="18" charset="0"/>
              </a:rPr>
              <a:t>Tác</a:t>
            </a:r>
            <a:r>
              <a:rPr lang="en-US" sz="2800" b="1"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sz="2800" b="1" dirty="0" err="1">
                <a:solidFill>
                  <a:schemeClr val="accent3">
                    <a:lumMod val="20000"/>
                    <a:lumOff val="80000"/>
                  </a:schemeClr>
                </a:solidFill>
                <a:latin typeface="Times New Roman" panose="02020603050405020304" pitchFamily="18" charset="0"/>
                <a:cs typeface="Times New Roman" panose="02020603050405020304" pitchFamily="18" charset="0"/>
              </a:rPr>
              <a:t>giả</a:t>
            </a:r>
            <a:endParaRPr lang="en-US" sz="2800" b="1" dirty="0">
              <a:solidFill>
                <a:schemeClr val="accent3">
                  <a:lumMod val="20000"/>
                  <a:lumOff val="80000"/>
                </a:schemeClr>
              </a:solidFill>
              <a:latin typeface="Times New Roman" panose="02020603050405020304" pitchFamily="18" charset="0"/>
              <a:cs typeface="Times New Roman" panose="02020603050405020304" pitchFamily="18" charset="0"/>
            </a:endParaRPr>
          </a:p>
          <a:p>
            <a:r>
              <a:rPr lang="en-US" sz="2800" b="1" dirty="0">
                <a:solidFill>
                  <a:schemeClr val="accent3">
                    <a:lumMod val="20000"/>
                    <a:lumOff val="80000"/>
                  </a:schemeClr>
                </a:solidFill>
                <a:latin typeface="Times New Roman" panose="02020603050405020304" pitchFamily="18" charset="0"/>
                <a:cs typeface="Times New Roman" panose="02020603050405020304" pitchFamily="18" charset="0"/>
              </a:rPr>
              <a:t>  </a:t>
            </a:r>
            <a:endParaRPr lang="en-US" altLang="zh-CN" sz="2800" b="1" dirty="0">
              <a:solidFill>
                <a:schemeClr val="accent3">
                  <a:lumMod val="20000"/>
                  <a:lumOff val="80000"/>
                </a:schemeClr>
              </a:solidFill>
              <a:latin typeface="Times New Roman" panose="02020603050405020304" pitchFamily="18" charset="0"/>
              <a:ea typeface="方正少儿简体" panose="03000509000000000000" pitchFamily="65" charset="-122"/>
              <a:cs typeface="Times New Roman" panose="02020603050405020304" pitchFamily="18" charset="0"/>
            </a:endParaRPr>
          </a:p>
        </p:txBody>
      </p:sp>
      <p:sp>
        <p:nvSpPr>
          <p:cNvPr id="10" name="Cloud Callout 9"/>
          <p:cNvSpPr/>
          <p:nvPr/>
        </p:nvSpPr>
        <p:spPr>
          <a:xfrm>
            <a:off x="2432094" y="3010580"/>
            <a:ext cx="5135563" cy="2679700"/>
          </a:xfrm>
          <a:prstGeom prst="cloudCallout">
            <a:avLst/>
          </a:prstGeom>
        </p:spPr>
        <p:style>
          <a:lnRef idx="1">
            <a:schemeClr val="accent2"/>
          </a:lnRef>
          <a:fillRef idx="2">
            <a:schemeClr val="accent2"/>
          </a:fillRef>
          <a:effectRef idx="1">
            <a:schemeClr val="accent2"/>
          </a:effectRef>
          <a:fontRef idx="minor">
            <a:schemeClr val="dk1"/>
          </a:fontRef>
        </p:style>
        <p:txBody>
          <a:bodyPr anchor="ctr"/>
          <a:lstStyle/>
          <a:p>
            <a:r>
              <a:rPr lang="en-US" sz="2400" b="1" dirty="0" err="1" smtClean="0">
                <a:solidFill>
                  <a:schemeClr val="tx1"/>
                </a:solidFill>
                <a:latin typeface="Times New Roman" panose="02020603050405020304" pitchFamily="18" charset="0"/>
                <a:cs typeface="Times New Roman" panose="02020603050405020304" pitchFamily="18" charset="0"/>
              </a:rPr>
              <a:t>Em</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hãy</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trình</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bày</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một</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số</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nét</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chính</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về</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tác</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giả</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Nguyễn</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Huy</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Tưởng</a:t>
            </a:r>
            <a:r>
              <a:rPr lang="en-US" sz="2400" b="1" dirty="0" smtClean="0">
                <a:solidFill>
                  <a:schemeClr val="tx1"/>
                </a:solidFill>
                <a:latin typeface="Times New Roman" panose="02020603050405020304" pitchFamily="18" charset="0"/>
                <a:cs typeface="Times New Roman" panose="02020603050405020304" pitchFamily="18" charset="0"/>
              </a:rPr>
              <a:t>?</a:t>
            </a:r>
            <a:endParaRPr 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849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animBg="1"/>
      <p:bldP spid="10"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53525" cy="685800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651" y="0"/>
            <a:ext cx="10355307" cy="6971661"/>
          </a:xfrm>
          <a:prstGeom prst="rect">
            <a:avLst/>
          </a:prstGeom>
        </p:spPr>
      </p:pic>
      <p:sp>
        <p:nvSpPr>
          <p:cNvPr id="20" name="矩形 19"/>
          <p:cNvSpPr/>
          <p:nvPr/>
        </p:nvSpPr>
        <p:spPr>
          <a:xfrm rot="20718769">
            <a:off x="2669876" y="2155406"/>
            <a:ext cx="184731" cy="854080"/>
          </a:xfrm>
          <a:prstGeom prst="rect">
            <a:avLst/>
          </a:prstGeom>
        </p:spPr>
        <p:txBody>
          <a:bodyPr wrap="none">
            <a:spAutoFit/>
          </a:bodyPr>
          <a:lstStyle/>
          <a:p>
            <a:endParaRPr lang="zh-CN" altLang="en-US" sz="4950" dirty="0">
              <a:solidFill>
                <a:srgbClr val="099F00"/>
              </a:solidFill>
              <a:latin typeface="方正少儿简体" panose="03000509000000000000" pitchFamily="65" charset="-122"/>
              <a:ea typeface="方正少儿简体" panose="03000509000000000000" pitchFamily="65" charset="-122"/>
            </a:endParaRPr>
          </a:p>
        </p:txBody>
      </p:sp>
      <p:sp>
        <p:nvSpPr>
          <p:cNvPr id="51" name="矩形 50"/>
          <p:cNvSpPr/>
          <p:nvPr/>
        </p:nvSpPr>
        <p:spPr>
          <a:xfrm>
            <a:off x="964783" y="1179590"/>
            <a:ext cx="7895882" cy="4832092"/>
          </a:xfrm>
          <a:prstGeom prst="rect">
            <a:avLst/>
          </a:prstGeom>
        </p:spPr>
        <p:txBody>
          <a:bodyPr wrap="square">
            <a:spAutoFit/>
          </a:bodyPr>
          <a:lstStyle/>
          <a:p>
            <a:r>
              <a:rPr lang="vi-VN" sz="2800" b="1" dirty="0">
                <a:solidFill>
                  <a:schemeClr val="bg1"/>
                </a:solidFill>
                <a:latin typeface="Times New Roman" panose="02020603050405020304" pitchFamily="18" charset="0"/>
                <a:cs typeface="Times New Roman" panose="02020603050405020304" pitchFamily="18" charset="0"/>
              </a:rPr>
              <a:t>- </a:t>
            </a:r>
            <a:r>
              <a:rPr lang="vi-VN" sz="2800" dirty="0">
                <a:solidFill>
                  <a:schemeClr val="bg1"/>
                </a:solidFill>
                <a:latin typeface="Times New Roman" panose="02020603050405020304" pitchFamily="18" charset="0"/>
                <a:cs typeface="Times New Roman" panose="02020603050405020304" pitchFamily="18" charset="0"/>
              </a:rPr>
              <a:t>Nguyễn Huy Tưởng (1912-1960)</a:t>
            </a:r>
            <a:endParaRPr lang="en-US" sz="2800" dirty="0">
              <a:solidFill>
                <a:schemeClr val="bg1"/>
              </a:solidFill>
              <a:latin typeface="Times New Roman" panose="02020603050405020304" pitchFamily="18" charset="0"/>
              <a:cs typeface="Times New Roman" panose="02020603050405020304" pitchFamily="18" charset="0"/>
            </a:endParaRPr>
          </a:p>
          <a:p>
            <a:r>
              <a:rPr lang="vi-VN" sz="2800" dirty="0">
                <a:solidFill>
                  <a:schemeClr val="bg1"/>
                </a:solidFill>
                <a:latin typeface="Times New Roman" panose="02020603050405020304" pitchFamily="18" charset="0"/>
                <a:cs typeface="Times New Roman" panose="02020603050405020304" pitchFamily="18" charset="0"/>
              </a:rPr>
              <a:t>- Quê: làng Dục Tú, huyện Từ Sơn, tỉnh Bắc Ninh ( nay là xã Dục Tú, huyện Đông Anh, thành phố Hà Nội).</a:t>
            </a:r>
            <a:endParaRPr lang="en-US" sz="2800" dirty="0">
              <a:solidFill>
                <a:schemeClr val="bg1"/>
              </a:solidFill>
              <a:latin typeface="Times New Roman" panose="02020603050405020304" pitchFamily="18" charset="0"/>
              <a:cs typeface="Times New Roman" panose="02020603050405020304" pitchFamily="18" charset="0"/>
            </a:endParaRPr>
          </a:p>
          <a:p>
            <a:r>
              <a:rPr lang="vi-VN" sz="2800" dirty="0">
                <a:solidFill>
                  <a:schemeClr val="bg1"/>
                </a:solidFill>
                <a:latin typeface="Times New Roman" panose="02020603050405020304" pitchFamily="18" charset="0"/>
                <a:cs typeface="Times New Roman" panose="02020603050405020304" pitchFamily="18" charset="0"/>
              </a:rPr>
              <a:t>- Ông là nhà văn, nhà viết kịch chuyên khai thác đề tài lịch sử.</a:t>
            </a:r>
            <a:endParaRPr lang="en-US" sz="2800" dirty="0">
              <a:solidFill>
                <a:schemeClr val="bg1"/>
              </a:solidFill>
              <a:latin typeface="Times New Roman" panose="02020603050405020304" pitchFamily="18" charset="0"/>
              <a:cs typeface="Times New Roman" panose="02020603050405020304" pitchFamily="18" charset="0"/>
            </a:endParaRPr>
          </a:p>
          <a:p>
            <a:r>
              <a:rPr lang="vi-VN" sz="2800" dirty="0">
                <a:solidFill>
                  <a:schemeClr val="bg1"/>
                </a:solidFill>
                <a:latin typeface="Times New Roman" panose="02020603050405020304" pitchFamily="18" charset="0"/>
                <a:cs typeface="Times New Roman" panose="02020603050405020304" pitchFamily="18" charset="0"/>
              </a:rPr>
              <a:t>- Sáng tác: đóng góp nổi bật trên thể loại tiểu thuyết và kịch. Trong đó, với thể loại kịch, ông đã để lại dấu ấn sâu đậm trong làng kịch Việt Nam với những tác phẩm tiêu biểu như: </a:t>
            </a:r>
            <a:r>
              <a:rPr lang="vi-VN" sz="2800" i="1" dirty="0">
                <a:solidFill>
                  <a:schemeClr val="bg1"/>
                </a:solidFill>
                <a:latin typeface="Times New Roman" panose="02020603050405020304" pitchFamily="18" charset="0"/>
                <a:cs typeface="Times New Roman" panose="02020603050405020304" pitchFamily="18" charset="0"/>
              </a:rPr>
              <a:t>Vũ Như Tô </a:t>
            </a:r>
            <a:r>
              <a:rPr lang="vi-VN" sz="2800" dirty="0">
                <a:solidFill>
                  <a:schemeClr val="bg1"/>
                </a:solidFill>
                <a:latin typeface="Times New Roman" panose="02020603050405020304" pitchFamily="18" charset="0"/>
                <a:cs typeface="Times New Roman" panose="02020603050405020304" pitchFamily="18" charset="0"/>
              </a:rPr>
              <a:t>(1943), </a:t>
            </a:r>
            <a:r>
              <a:rPr lang="vi-VN" sz="2800" i="1" dirty="0">
                <a:solidFill>
                  <a:schemeClr val="bg1"/>
                </a:solidFill>
                <a:latin typeface="Times New Roman" panose="02020603050405020304" pitchFamily="18" charset="0"/>
                <a:cs typeface="Times New Roman" panose="02020603050405020304" pitchFamily="18" charset="0"/>
              </a:rPr>
              <a:t>Cột đồng Mã Viện</a:t>
            </a:r>
            <a:r>
              <a:rPr lang="vi-VN" sz="2800" dirty="0">
                <a:solidFill>
                  <a:schemeClr val="bg1"/>
                </a:solidFill>
                <a:latin typeface="Times New Roman" panose="02020603050405020304" pitchFamily="18" charset="0"/>
                <a:cs typeface="Times New Roman" panose="02020603050405020304" pitchFamily="18" charset="0"/>
              </a:rPr>
              <a:t> (1944), </a:t>
            </a:r>
            <a:r>
              <a:rPr lang="vi-VN" sz="2800" i="1" dirty="0">
                <a:solidFill>
                  <a:schemeClr val="bg1"/>
                </a:solidFill>
                <a:latin typeface="Times New Roman" panose="02020603050405020304" pitchFamily="18" charset="0"/>
                <a:cs typeface="Times New Roman" panose="02020603050405020304" pitchFamily="18" charset="0"/>
              </a:rPr>
              <a:t>Bắc sơn</a:t>
            </a:r>
            <a:r>
              <a:rPr lang="vi-VN" sz="2800" dirty="0">
                <a:solidFill>
                  <a:schemeClr val="bg1"/>
                </a:solidFill>
                <a:latin typeface="Times New Roman" panose="02020603050405020304" pitchFamily="18" charset="0"/>
                <a:cs typeface="Times New Roman" panose="02020603050405020304" pitchFamily="18" charset="0"/>
              </a:rPr>
              <a:t> (1946)...</a:t>
            </a:r>
            <a:endParaRPr lang="en-US" sz="2800" dirty="0">
              <a:solidFill>
                <a:schemeClr val="bg1"/>
              </a:solidFill>
              <a:latin typeface="Times New Roman" panose="02020603050405020304" pitchFamily="18" charset="0"/>
              <a:cs typeface="Times New Roman" panose="02020603050405020304" pitchFamily="18" charset="0"/>
            </a:endParaRPr>
          </a:p>
        </p:txBody>
      </p:sp>
      <p:pic>
        <p:nvPicPr>
          <p:cNvPr id="30" name="图片 29">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9163" y="197869"/>
            <a:ext cx="1397969" cy="1185761"/>
          </a:xfrm>
          <a:prstGeom prst="rect">
            <a:avLst/>
          </a:prstGeom>
          <a:effectLst>
            <a:outerShdw blurRad="50800" dist="38100" dir="2700000" algn="tl" rotWithShape="0">
              <a:prstClr val="black">
                <a:alpha val="40000"/>
              </a:prstClr>
            </a:outerShdw>
          </a:effectLst>
        </p:spPr>
      </p:pic>
      <p:pic>
        <p:nvPicPr>
          <p:cNvPr id="29" name="图片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6115434"/>
            <a:ext cx="9153525" cy="752475"/>
          </a:xfrm>
          <a:prstGeom prst="rect">
            <a:avLst/>
          </a:prstGeom>
        </p:spPr>
      </p:pic>
      <p:pic>
        <p:nvPicPr>
          <p:cNvPr id="10" name="图片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9163" y="4806806"/>
            <a:ext cx="675620" cy="1408916"/>
          </a:xfrm>
          <a:prstGeom prst="rect">
            <a:avLst/>
          </a:prstGeom>
        </p:spPr>
      </p:pic>
      <p:sp>
        <p:nvSpPr>
          <p:cNvPr id="2" name="Rectangle 1"/>
          <p:cNvSpPr/>
          <p:nvPr/>
        </p:nvSpPr>
        <p:spPr>
          <a:xfrm>
            <a:off x="1850323" y="758382"/>
            <a:ext cx="2153154" cy="646331"/>
          </a:xfrm>
          <a:prstGeom prst="rect">
            <a:avLst/>
          </a:prstGeom>
        </p:spPr>
        <p:txBody>
          <a:bodyPr wrap="none">
            <a:spAutoFit/>
          </a:bodyPr>
          <a:lstStyle/>
          <a:p>
            <a:pPr marL="514350" indent="-514350">
              <a:buAutoNum type="arabicPeriod"/>
            </a:pPr>
            <a:r>
              <a:rPr lang="en-US" sz="3600" b="1" dirty="0" err="1">
                <a:solidFill>
                  <a:srgbClr val="FF0000"/>
                </a:solidFill>
                <a:latin typeface="Times New Roman" panose="02020603050405020304" pitchFamily="18" charset="0"/>
                <a:cs typeface="Times New Roman" panose="02020603050405020304" pitchFamily="18" charset="0"/>
              </a:rPr>
              <a:t>Tác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giả</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956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53525" cy="685800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910" y="240507"/>
            <a:ext cx="10355307" cy="6971661"/>
          </a:xfrm>
          <a:prstGeom prst="rect">
            <a:avLst/>
          </a:prstGeom>
        </p:spPr>
      </p:pic>
      <p:sp>
        <p:nvSpPr>
          <p:cNvPr id="20" name="矩形 19"/>
          <p:cNvSpPr/>
          <p:nvPr/>
        </p:nvSpPr>
        <p:spPr>
          <a:xfrm rot="20718769">
            <a:off x="2669876" y="2155406"/>
            <a:ext cx="184731" cy="854080"/>
          </a:xfrm>
          <a:prstGeom prst="rect">
            <a:avLst/>
          </a:prstGeom>
        </p:spPr>
        <p:txBody>
          <a:bodyPr wrap="none">
            <a:spAutoFit/>
          </a:bodyPr>
          <a:lstStyle/>
          <a:p>
            <a:endParaRPr lang="zh-CN" altLang="en-US" sz="4950" dirty="0">
              <a:solidFill>
                <a:srgbClr val="099F00"/>
              </a:solidFill>
              <a:latin typeface="方正少儿简体" panose="03000509000000000000" pitchFamily="65" charset="-122"/>
              <a:ea typeface="方正少儿简体" panose="03000509000000000000" pitchFamily="65" charset="-122"/>
            </a:endParaRPr>
          </a:p>
        </p:txBody>
      </p:sp>
      <p:pic>
        <p:nvPicPr>
          <p:cNvPr id="30" name="图片 29">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9163" y="524562"/>
            <a:ext cx="1397969" cy="1185761"/>
          </a:xfrm>
          <a:prstGeom prst="rect">
            <a:avLst/>
          </a:prstGeom>
          <a:effectLst>
            <a:outerShdw blurRad="50800" dist="38100" dir="2700000" algn="tl" rotWithShape="0">
              <a:prstClr val="black">
                <a:alpha val="40000"/>
              </a:prstClr>
            </a:outerShdw>
          </a:effectLst>
        </p:spPr>
      </p:pic>
      <p:pic>
        <p:nvPicPr>
          <p:cNvPr id="29" name="图片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6115434"/>
            <a:ext cx="9153525" cy="752475"/>
          </a:xfrm>
          <a:prstGeom prst="rect">
            <a:avLst/>
          </a:prstGeom>
        </p:spPr>
      </p:pic>
      <p:sp>
        <p:nvSpPr>
          <p:cNvPr id="12" name="矩形 50"/>
          <p:cNvSpPr/>
          <p:nvPr/>
        </p:nvSpPr>
        <p:spPr>
          <a:xfrm>
            <a:off x="542322" y="1567153"/>
            <a:ext cx="8229600" cy="1815882"/>
          </a:xfrm>
          <a:prstGeom prst="rect">
            <a:avLst/>
          </a:prstGeom>
        </p:spPr>
        <p:txBody>
          <a:bodyPr wrap="square">
            <a:spAutoFit/>
          </a:bodyPr>
          <a:lstStyle/>
          <a:p>
            <a:pPr algn="ctr"/>
            <a:endParaRPr lang="en-US" sz="2800" b="1" dirty="0">
              <a:solidFill>
                <a:schemeClr val="accent3">
                  <a:lumMod val="20000"/>
                  <a:lumOff val="80000"/>
                </a:schemeClr>
              </a:solidFill>
              <a:latin typeface="Times New Roman" panose="02020603050405020304" pitchFamily="18" charset="0"/>
              <a:cs typeface="Times New Roman" panose="02020603050405020304" pitchFamily="18" charset="0"/>
            </a:endParaRPr>
          </a:p>
          <a:p>
            <a:pPr marL="571500" indent="-571500">
              <a:buAutoNum type="romanUcPeriod"/>
            </a:pPr>
            <a:r>
              <a:rPr lang="en-US" sz="2800" b="1" dirty="0" smtClean="0">
                <a:solidFill>
                  <a:schemeClr val="accent3">
                    <a:lumMod val="20000"/>
                    <a:lumOff val="80000"/>
                  </a:schemeClr>
                </a:solidFill>
                <a:latin typeface="Times New Roman" panose="02020603050405020304" pitchFamily="18" charset="0"/>
                <a:cs typeface="Times New Roman" panose="02020603050405020304" pitchFamily="18" charset="0"/>
              </a:rPr>
              <a:t>TÌM HIỂU CHUNG VỀ TÁC GIẢ, TÁC PHẨM</a:t>
            </a:r>
            <a:endParaRPr lang="en-US" sz="2800" b="1" dirty="0">
              <a:solidFill>
                <a:schemeClr val="accent3">
                  <a:lumMod val="20000"/>
                  <a:lumOff val="80000"/>
                </a:schemeClr>
              </a:solidFill>
              <a:latin typeface="Times New Roman" panose="02020603050405020304" pitchFamily="18" charset="0"/>
              <a:cs typeface="Times New Roman" panose="02020603050405020304" pitchFamily="18" charset="0"/>
            </a:endParaRPr>
          </a:p>
          <a:p>
            <a:r>
              <a:rPr lang="en-US" sz="2800" b="1" dirty="0" smtClean="0">
                <a:solidFill>
                  <a:schemeClr val="accent3">
                    <a:lumMod val="20000"/>
                    <a:lumOff val="80000"/>
                  </a:schemeClr>
                </a:solidFill>
                <a:latin typeface="Times New Roman" panose="02020603050405020304" pitchFamily="18" charset="0"/>
                <a:cs typeface="Times New Roman" panose="02020603050405020304" pitchFamily="18" charset="0"/>
              </a:rPr>
              <a:t>2. </a:t>
            </a:r>
            <a:r>
              <a:rPr lang="en-US" sz="2800" b="1" dirty="0" err="1" smtClean="0">
                <a:solidFill>
                  <a:schemeClr val="accent3">
                    <a:lumMod val="20000"/>
                    <a:lumOff val="80000"/>
                  </a:schemeClr>
                </a:solidFill>
                <a:latin typeface="Times New Roman" panose="02020603050405020304" pitchFamily="18" charset="0"/>
                <a:cs typeface="Times New Roman" panose="02020603050405020304" pitchFamily="18" charset="0"/>
              </a:rPr>
              <a:t>Tác</a:t>
            </a:r>
            <a:r>
              <a:rPr lang="en-US" sz="2800" b="1" dirty="0" smtClean="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sz="2800" b="1" dirty="0" err="1" smtClean="0">
                <a:solidFill>
                  <a:schemeClr val="accent3">
                    <a:lumMod val="20000"/>
                    <a:lumOff val="80000"/>
                  </a:schemeClr>
                </a:solidFill>
                <a:latin typeface="Times New Roman" panose="02020603050405020304" pitchFamily="18" charset="0"/>
                <a:cs typeface="Times New Roman" panose="02020603050405020304" pitchFamily="18" charset="0"/>
              </a:rPr>
              <a:t>phẩm</a:t>
            </a:r>
            <a:endParaRPr lang="en-US" sz="2800" b="1" dirty="0">
              <a:solidFill>
                <a:schemeClr val="accent3">
                  <a:lumMod val="20000"/>
                  <a:lumOff val="80000"/>
                </a:schemeClr>
              </a:solidFill>
              <a:latin typeface="Times New Roman" panose="02020603050405020304" pitchFamily="18" charset="0"/>
              <a:cs typeface="Times New Roman" panose="02020603050405020304" pitchFamily="18" charset="0"/>
            </a:endParaRPr>
          </a:p>
          <a:p>
            <a:r>
              <a:rPr lang="en-US" sz="2800" b="1" dirty="0">
                <a:solidFill>
                  <a:schemeClr val="accent3">
                    <a:lumMod val="20000"/>
                    <a:lumOff val="80000"/>
                  </a:schemeClr>
                </a:solidFill>
                <a:latin typeface="Times New Roman" panose="02020603050405020304" pitchFamily="18" charset="0"/>
                <a:cs typeface="Times New Roman" panose="02020603050405020304" pitchFamily="18" charset="0"/>
              </a:rPr>
              <a:t>  </a:t>
            </a:r>
            <a:endParaRPr lang="en-US" altLang="zh-CN" sz="2800" b="1" dirty="0">
              <a:solidFill>
                <a:schemeClr val="accent3">
                  <a:lumMod val="20000"/>
                  <a:lumOff val="80000"/>
                </a:schemeClr>
              </a:solidFill>
              <a:latin typeface="Times New Roman" panose="02020603050405020304" pitchFamily="18" charset="0"/>
              <a:ea typeface="方正少儿简体" panose="03000509000000000000" pitchFamily="65" charset="-122"/>
              <a:cs typeface="Times New Roman" panose="02020603050405020304" pitchFamily="18" charset="0"/>
            </a:endParaRPr>
          </a:p>
        </p:txBody>
      </p:sp>
      <p:sp>
        <p:nvSpPr>
          <p:cNvPr id="10" name="Cloud Callout 9"/>
          <p:cNvSpPr/>
          <p:nvPr/>
        </p:nvSpPr>
        <p:spPr>
          <a:xfrm>
            <a:off x="2432094" y="3010580"/>
            <a:ext cx="5135563" cy="2679700"/>
          </a:xfrm>
          <a:prstGeom prst="cloudCallout">
            <a:avLst/>
          </a:prstGeom>
        </p:spPr>
        <p:style>
          <a:lnRef idx="1">
            <a:schemeClr val="accent2"/>
          </a:lnRef>
          <a:fillRef idx="2">
            <a:schemeClr val="accent2"/>
          </a:fillRef>
          <a:effectRef idx="1">
            <a:schemeClr val="accent2"/>
          </a:effectRef>
          <a:fontRef idx="minor">
            <a:schemeClr val="dk1"/>
          </a:fontRef>
        </p:style>
        <p:txBody>
          <a:bodyPr anchor="ctr"/>
          <a:lstStyle/>
          <a:p>
            <a:r>
              <a:rPr lang="en-US" sz="2400" b="1" dirty="0" err="1" smtClean="0">
                <a:solidFill>
                  <a:schemeClr val="tx1"/>
                </a:solidFill>
                <a:latin typeface="Times New Roman" panose="02020603050405020304" pitchFamily="18" charset="0"/>
                <a:cs typeface="Times New Roman" panose="02020603050405020304" pitchFamily="18" charset="0"/>
              </a:rPr>
              <a:t>Em</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hãy</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trình</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bày</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một</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số</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nét</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chính</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về</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vở</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kịch</a:t>
            </a:r>
            <a:r>
              <a:rPr lang="en-US" sz="2400" b="1" dirty="0" smtClean="0">
                <a:solidFill>
                  <a:schemeClr val="tx1"/>
                </a:solidFill>
                <a:latin typeface="Times New Roman" panose="02020603050405020304" pitchFamily="18" charset="0"/>
                <a:cs typeface="Times New Roman" panose="02020603050405020304" pitchFamily="18" charset="0"/>
              </a:rPr>
              <a:t> “ </a:t>
            </a:r>
            <a:r>
              <a:rPr lang="en-US" sz="2400" b="1" dirty="0" err="1" smtClean="0">
                <a:solidFill>
                  <a:schemeClr val="tx1"/>
                </a:solidFill>
                <a:latin typeface="Times New Roman" panose="02020603050405020304" pitchFamily="18" charset="0"/>
                <a:cs typeface="Times New Roman" panose="02020603050405020304" pitchFamily="18" charset="0"/>
              </a:rPr>
              <a:t>Vũ</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Như</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Tô</a:t>
            </a:r>
            <a:r>
              <a:rPr lang="en-US" sz="2400" b="1" dirty="0" smtClean="0">
                <a:solidFill>
                  <a:schemeClr val="tx1"/>
                </a:solidFill>
                <a:latin typeface="Times New Roman" panose="02020603050405020304" pitchFamily="18" charset="0"/>
                <a:cs typeface="Times New Roman" panose="02020603050405020304" pitchFamily="18" charset="0"/>
              </a:rPr>
              <a:t>”?</a:t>
            </a:r>
            <a:endParaRPr 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1532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animBg="1"/>
      <p:bldP spid="10"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53525" cy="685800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651" y="0"/>
            <a:ext cx="10355307" cy="6971661"/>
          </a:xfrm>
          <a:prstGeom prst="rect">
            <a:avLst/>
          </a:prstGeom>
        </p:spPr>
      </p:pic>
      <p:sp>
        <p:nvSpPr>
          <p:cNvPr id="20" name="矩形 19"/>
          <p:cNvSpPr/>
          <p:nvPr/>
        </p:nvSpPr>
        <p:spPr>
          <a:xfrm rot="20718769">
            <a:off x="2669876" y="2155406"/>
            <a:ext cx="184731" cy="854080"/>
          </a:xfrm>
          <a:prstGeom prst="rect">
            <a:avLst/>
          </a:prstGeom>
        </p:spPr>
        <p:txBody>
          <a:bodyPr wrap="none">
            <a:spAutoFit/>
          </a:bodyPr>
          <a:lstStyle/>
          <a:p>
            <a:endParaRPr lang="zh-CN" altLang="en-US" sz="4950" dirty="0">
              <a:solidFill>
                <a:srgbClr val="099F00"/>
              </a:solidFill>
              <a:latin typeface="方正少儿简体" panose="03000509000000000000" pitchFamily="65" charset="-122"/>
              <a:ea typeface="方正少儿简体" panose="03000509000000000000" pitchFamily="65" charset="-122"/>
            </a:endParaRPr>
          </a:p>
        </p:txBody>
      </p:sp>
      <p:sp>
        <p:nvSpPr>
          <p:cNvPr id="51" name="矩形 50"/>
          <p:cNvSpPr/>
          <p:nvPr/>
        </p:nvSpPr>
        <p:spPr>
          <a:xfrm>
            <a:off x="626973" y="1659285"/>
            <a:ext cx="5551927" cy="3539430"/>
          </a:xfrm>
          <a:prstGeom prst="rect">
            <a:avLst/>
          </a:prstGeom>
        </p:spPr>
        <p:txBody>
          <a:bodyPr wrap="square">
            <a:spAutoFit/>
          </a:bodyPr>
          <a:lstStyle/>
          <a:p>
            <a:r>
              <a:rPr lang="vi-VN" sz="2800" dirty="0">
                <a:solidFill>
                  <a:schemeClr val="bg1"/>
                </a:solidFill>
                <a:latin typeface="Times New Roman" panose="02020603050405020304" pitchFamily="18" charset="0"/>
                <a:cs typeface="Times New Roman" panose="02020603050405020304" pitchFamily="18" charset="0"/>
              </a:rPr>
              <a:t>- Vở kịch đầu tay này viết về sự kiện lịch sử xảy ra ở Thăng Long vào đầu thế kỉ XVI, dưới triều vua Lê Tương Dực. </a:t>
            </a:r>
            <a:endParaRPr lang="en-US" sz="2800" dirty="0">
              <a:solidFill>
                <a:schemeClr val="bg1"/>
              </a:solidFill>
              <a:latin typeface="Times New Roman" panose="02020603050405020304" pitchFamily="18" charset="0"/>
              <a:cs typeface="Times New Roman" panose="02020603050405020304" pitchFamily="18" charset="0"/>
            </a:endParaRPr>
          </a:p>
          <a:p>
            <a:r>
              <a:rPr lang="vi-VN" sz="2800" dirty="0">
                <a:solidFill>
                  <a:schemeClr val="bg1"/>
                </a:solidFill>
                <a:latin typeface="Times New Roman" panose="02020603050405020304" pitchFamily="18" charset="0"/>
                <a:cs typeface="Times New Roman" panose="02020603050405020304" pitchFamily="18" charset="0"/>
              </a:rPr>
              <a:t>- Vở kịch gồm 5 hồi, được viết năm 1941, sau đó được xuất bản vào năm 1943.</a:t>
            </a:r>
            <a:endParaRPr lang="en-US" sz="2800" dirty="0">
              <a:solidFill>
                <a:schemeClr val="bg1"/>
              </a:solidFill>
              <a:latin typeface="Times New Roman" panose="02020603050405020304" pitchFamily="18" charset="0"/>
              <a:cs typeface="Times New Roman" panose="02020603050405020304" pitchFamily="18" charset="0"/>
            </a:endParaRPr>
          </a:p>
          <a:p>
            <a:r>
              <a:rPr lang="vi-VN" sz="2800" dirty="0">
                <a:solidFill>
                  <a:schemeClr val="bg1"/>
                </a:solidFill>
                <a:latin typeface="Times New Roman" panose="02020603050405020304" pitchFamily="18" charset="0"/>
                <a:cs typeface="Times New Roman" panose="02020603050405020304" pitchFamily="18" charset="0"/>
              </a:rPr>
              <a:t>- Tóm tắt tác phẩm: sgk</a:t>
            </a:r>
            <a:endParaRPr lang="en-US" sz="2800" dirty="0">
              <a:solidFill>
                <a:schemeClr val="bg1"/>
              </a:solidFill>
              <a:latin typeface="Times New Roman" panose="02020603050405020304" pitchFamily="18" charset="0"/>
              <a:cs typeface="Times New Roman" panose="02020603050405020304" pitchFamily="18" charset="0"/>
            </a:endParaRPr>
          </a:p>
        </p:txBody>
      </p:sp>
      <p:pic>
        <p:nvPicPr>
          <p:cNvPr id="30" name="图片 29">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9163" y="197869"/>
            <a:ext cx="1397969" cy="1185761"/>
          </a:xfrm>
          <a:prstGeom prst="rect">
            <a:avLst/>
          </a:prstGeom>
          <a:effectLst>
            <a:outerShdw blurRad="50800" dist="38100" dir="2700000" algn="tl" rotWithShape="0">
              <a:prstClr val="black">
                <a:alpha val="40000"/>
              </a:prstClr>
            </a:outerShdw>
          </a:effectLst>
        </p:spPr>
      </p:pic>
      <p:pic>
        <p:nvPicPr>
          <p:cNvPr id="29" name="图片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6115434"/>
            <a:ext cx="9153525" cy="752475"/>
          </a:xfrm>
          <a:prstGeom prst="rect">
            <a:avLst/>
          </a:prstGeom>
        </p:spPr>
      </p:pic>
      <p:pic>
        <p:nvPicPr>
          <p:cNvPr id="10" name="图片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9163" y="4806806"/>
            <a:ext cx="675620" cy="1408916"/>
          </a:xfrm>
          <a:prstGeom prst="rect">
            <a:avLst/>
          </a:prstGeom>
        </p:spPr>
      </p:pic>
      <p:sp>
        <p:nvSpPr>
          <p:cNvPr id="2" name="Rectangle 1"/>
          <p:cNvSpPr/>
          <p:nvPr/>
        </p:nvSpPr>
        <p:spPr>
          <a:xfrm>
            <a:off x="1850323" y="758382"/>
            <a:ext cx="2691763" cy="646331"/>
          </a:xfrm>
          <a:prstGeom prst="rect">
            <a:avLst/>
          </a:prstGeom>
        </p:spPr>
        <p:txBody>
          <a:bodyPr wrap="none">
            <a:spAutoFit/>
          </a:bodyPr>
          <a:lstStyle/>
          <a:p>
            <a:pPr marL="514350" indent="-514350">
              <a:buAutoNum type="arabicPeriod"/>
            </a:pPr>
            <a:r>
              <a:rPr lang="en-US" sz="3600" b="1" dirty="0" err="1">
                <a:solidFill>
                  <a:srgbClr val="FF0000"/>
                </a:solidFill>
                <a:latin typeface="Times New Roman" panose="02020603050405020304" pitchFamily="18" charset="0"/>
                <a:cs typeface="Times New Roman" panose="02020603050405020304" pitchFamily="18" charset="0"/>
              </a:rPr>
              <a:t>Tác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phẩm</a:t>
            </a:r>
            <a:endParaRPr lang="en-US" sz="3600" b="1" dirty="0">
              <a:solidFill>
                <a:srgbClr val="FF0000"/>
              </a:solidFill>
              <a:latin typeface="Times New Roman" panose="02020603050405020304" pitchFamily="18" charset="0"/>
              <a:cs typeface="Times New Roman" panose="02020603050405020304" pitchFamily="18" charset="0"/>
            </a:endParaRPr>
          </a:p>
        </p:txBody>
      </p:sp>
      <p:pic>
        <p:nvPicPr>
          <p:cNvPr id="11" name="Picture 2" descr="C:\Users\User\Desktop\unnamed.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65949" y="1777285"/>
            <a:ext cx="2678806" cy="3670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212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Box 12"/>
          <p:cNvSpPr txBox="1">
            <a:spLocks noChangeArrowheads="1"/>
          </p:cNvSpPr>
          <p:nvPr/>
        </p:nvSpPr>
        <p:spPr bwMode="auto">
          <a:xfrm>
            <a:off x="395287" y="828252"/>
            <a:ext cx="7267643"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None/>
            </a:pPr>
            <a:r>
              <a:rPr lang="en-US" altLang="en-US" sz="2500" b="1" dirty="0">
                <a:solidFill>
                  <a:srgbClr val="FF0000"/>
                </a:solidFill>
                <a:latin typeface="Times New Roman" panose="02020603050405020304" pitchFamily="18" charset="0"/>
                <a:cs typeface="Times New Roman" panose="02020603050405020304" pitchFamily="18" charset="0"/>
              </a:rPr>
              <a:t>1. </a:t>
            </a:r>
            <a:r>
              <a:rPr lang="vi-VN" sz="2800" b="1" dirty="0">
                <a:solidFill>
                  <a:srgbClr val="FF0000"/>
                </a:solidFill>
                <a:latin typeface="Times New Roman" panose="02020603050405020304" pitchFamily="18" charset="0"/>
                <a:cs typeface="Times New Roman" panose="02020603050405020304" pitchFamily="18" charset="0"/>
              </a:rPr>
              <a:t>Đọc, xác định vị trí và tóm tắt.</a:t>
            </a:r>
            <a:endParaRPr lang="en-US" sz="2800" dirty="0">
              <a:solidFill>
                <a:srgbClr val="FF0000"/>
              </a:solidFill>
              <a:latin typeface="Times New Roman" panose="02020603050405020304" pitchFamily="18" charset="0"/>
              <a:cs typeface="Times New Roman" panose="02020603050405020304" pitchFamily="18" charset="0"/>
            </a:endParaRPr>
          </a:p>
          <a:p>
            <a:pPr>
              <a:spcBef>
                <a:spcPct val="0"/>
              </a:spcBef>
              <a:buClrTx/>
              <a:buFontTx/>
              <a:buNone/>
            </a:pPr>
            <a:endParaRPr lang="en-US" altLang="en-US" sz="2500" b="1" dirty="0">
              <a:solidFill>
                <a:srgbClr val="FF000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869683" y="227014"/>
            <a:ext cx="4346261" cy="523220"/>
          </a:xfrm>
          <a:prstGeom prst="rect">
            <a:avLst/>
          </a:prstGeom>
          <a:noFill/>
          <a:ln>
            <a:solidFill>
              <a:schemeClr val="accent4"/>
            </a:solidFill>
          </a:ln>
        </p:spPr>
        <p:txBody>
          <a:bodyPr wrap="square">
            <a:spAutoFit/>
          </a:bodyPr>
          <a:lstStyle/>
          <a:p>
            <a:pPr>
              <a:defRPr/>
            </a:pPr>
            <a:r>
              <a:rPr lang="en-US" sz="2800" b="1" dirty="0">
                <a:solidFill>
                  <a:schemeClr val="accent4"/>
                </a:solidFill>
                <a:latin typeface="Times New Roman" pitchFamily="18" charset="0"/>
                <a:cs typeface="Times New Roman" pitchFamily="18" charset="0"/>
              </a:rPr>
              <a:t>II. </a:t>
            </a:r>
            <a:r>
              <a:rPr lang="en-US" sz="2800" b="1" dirty="0" err="1">
                <a:solidFill>
                  <a:schemeClr val="accent4"/>
                </a:solidFill>
                <a:latin typeface="Times New Roman" pitchFamily="18" charset="0"/>
                <a:cs typeface="Times New Roman" pitchFamily="18" charset="0"/>
              </a:rPr>
              <a:t>Đọc</a:t>
            </a:r>
            <a:r>
              <a:rPr lang="en-US" sz="2800" b="1" dirty="0">
                <a:solidFill>
                  <a:schemeClr val="accent4"/>
                </a:solidFill>
                <a:latin typeface="Times New Roman" pitchFamily="18" charset="0"/>
                <a:cs typeface="Times New Roman" pitchFamily="18" charset="0"/>
              </a:rPr>
              <a:t> </a:t>
            </a:r>
            <a:r>
              <a:rPr lang="en-US" sz="2800" b="1" dirty="0" err="1">
                <a:solidFill>
                  <a:schemeClr val="accent4"/>
                </a:solidFill>
                <a:latin typeface="Times New Roman" pitchFamily="18" charset="0"/>
                <a:cs typeface="Times New Roman" pitchFamily="18" charset="0"/>
              </a:rPr>
              <a:t>hiểu</a:t>
            </a:r>
            <a:r>
              <a:rPr lang="en-US" sz="2800" b="1" dirty="0">
                <a:solidFill>
                  <a:schemeClr val="accent4"/>
                </a:solidFill>
                <a:latin typeface="Times New Roman" pitchFamily="18" charset="0"/>
                <a:cs typeface="Times New Roman" pitchFamily="18" charset="0"/>
              </a:rPr>
              <a:t> </a:t>
            </a:r>
            <a:r>
              <a:rPr lang="en-US" sz="2800" b="1" dirty="0" err="1">
                <a:solidFill>
                  <a:schemeClr val="accent4"/>
                </a:solidFill>
                <a:latin typeface="Times New Roman" pitchFamily="18" charset="0"/>
                <a:cs typeface="Times New Roman" pitchFamily="18" charset="0"/>
              </a:rPr>
              <a:t>văn</a:t>
            </a:r>
            <a:r>
              <a:rPr lang="en-US" sz="2800" b="1" dirty="0">
                <a:solidFill>
                  <a:schemeClr val="accent4"/>
                </a:solidFill>
                <a:latin typeface="Times New Roman" pitchFamily="18" charset="0"/>
                <a:cs typeface="Times New Roman" pitchFamily="18" charset="0"/>
              </a:rPr>
              <a:t> </a:t>
            </a:r>
            <a:r>
              <a:rPr lang="en-US" sz="2800" b="1" dirty="0" err="1">
                <a:solidFill>
                  <a:schemeClr val="accent4"/>
                </a:solidFill>
                <a:latin typeface="Times New Roman" pitchFamily="18" charset="0"/>
                <a:cs typeface="Times New Roman" pitchFamily="18" charset="0"/>
              </a:rPr>
              <a:t>bản</a:t>
            </a:r>
            <a:r>
              <a:rPr lang="en-US" sz="2600" b="1" dirty="0">
                <a:solidFill>
                  <a:schemeClr val="accent4"/>
                </a:solidFill>
                <a:latin typeface="Times New Roman" pitchFamily="18" charset="0"/>
                <a:cs typeface="Times New Roman" pitchFamily="18" charset="0"/>
              </a:rPr>
              <a:t>:</a:t>
            </a:r>
          </a:p>
        </p:txBody>
      </p:sp>
      <p:sp>
        <p:nvSpPr>
          <p:cNvPr id="10" name="Cloud Callout 9"/>
          <p:cNvSpPr/>
          <p:nvPr/>
        </p:nvSpPr>
        <p:spPr>
          <a:xfrm>
            <a:off x="978794" y="2096180"/>
            <a:ext cx="7328079" cy="2679700"/>
          </a:xfrm>
          <a:prstGeom prst="cloudCallout">
            <a:avLst/>
          </a:prstGeom>
        </p:spPr>
        <p:style>
          <a:lnRef idx="1">
            <a:schemeClr val="accent2"/>
          </a:lnRef>
          <a:fillRef idx="2">
            <a:schemeClr val="accent2"/>
          </a:fillRef>
          <a:effectRef idx="1">
            <a:schemeClr val="accent2"/>
          </a:effectRef>
          <a:fontRef idx="minor">
            <a:schemeClr val="dk1"/>
          </a:fontRef>
        </p:style>
        <p:txBody>
          <a:bodyPr anchor="ctr"/>
          <a:lstStyle/>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vi-VN" sz="2800" dirty="0">
                <a:latin typeface="Times New Roman" panose="02020603050405020304" pitchFamily="18" charset="0"/>
                <a:cs typeface="Times New Roman" panose="02020603050405020304" pitchFamily="18" charset="0"/>
              </a:rPr>
              <a:t> vị trí đoạn trích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tắt</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ngắn gọn văn </a:t>
            </a:r>
            <a:r>
              <a:rPr lang="vi-VN" sz="2800" dirty="0" smtClean="0">
                <a:latin typeface="Times New Roman" panose="02020603050405020304" pitchFamily="18" charset="0"/>
                <a:cs typeface="Times New Roman" panose="02020603050405020304" pitchFamily="18" charset="0"/>
              </a:rPr>
              <a:t>bản</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28418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 calcmode="lin" valueType="num">
                                      <p:cBhvr additive="base">
                                        <p:cTn id="7" dur="500" fill="hold"/>
                                        <p:tgtEl>
                                          <p:spTgt spid="17411"/>
                                        </p:tgtEl>
                                        <p:attrNameLst>
                                          <p:attrName>ppt_x</p:attrName>
                                        </p:attrNameLst>
                                      </p:cBhvr>
                                      <p:tavLst>
                                        <p:tav tm="0">
                                          <p:val>
                                            <p:strVal val="#ppt_x"/>
                                          </p:val>
                                        </p:tav>
                                        <p:tav tm="100000">
                                          <p:val>
                                            <p:strVal val="#ppt_x"/>
                                          </p:val>
                                        </p:tav>
                                      </p:tavLst>
                                    </p:anim>
                                    <p:anim calcmode="lin" valueType="num">
                                      <p:cBhvr additive="base">
                                        <p:cTn id="8" dur="500" fill="hold"/>
                                        <p:tgtEl>
                                          <p:spTgt spid="174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xit" presetSubtype="10" fill="hold" grpId="1" nodeType="clickEffect">
                                  <p:stCondLst>
                                    <p:cond delay="0"/>
                                  </p:stCondLst>
                                  <p:childTnLst>
                                    <p:animEffect transition="out" filter="blinds(horizontal)">
                                      <p:cBhvr>
                                        <p:cTn id="17" dur="500"/>
                                        <p:tgtEl>
                                          <p:spTgt spid="10"/>
                                        </p:tgtEl>
                                      </p:cBhvr>
                                    </p:animEffect>
                                    <p:set>
                                      <p:cBhvr>
                                        <p:cTn id="18"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10" grpId="0" animBg="1"/>
      <p:bldP spid="10"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Box 12"/>
          <p:cNvSpPr txBox="1">
            <a:spLocks noChangeArrowheads="1"/>
          </p:cNvSpPr>
          <p:nvPr/>
        </p:nvSpPr>
        <p:spPr bwMode="auto">
          <a:xfrm>
            <a:off x="395287" y="828252"/>
            <a:ext cx="7267643"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None/>
            </a:pPr>
            <a:r>
              <a:rPr lang="en-US" altLang="en-US" sz="2500" b="1" dirty="0">
                <a:solidFill>
                  <a:srgbClr val="FF0000"/>
                </a:solidFill>
                <a:latin typeface="Times New Roman" panose="02020603050405020304" pitchFamily="18" charset="0"/>
                <a:cs typeface="Times New Roman" panose="02020603050405020304" pitchFamily="18" charset="0"/>
              </a:rPr>
              <a:t>1. </a:t>
            </a:r>
            <a:r>
              <a:rPr lang="vi-VN" sz="2800" b="1" dirty="0">
                <a:solidFill>
                  <a:srgbClr val="FF0000"/>
                </a:solidFill>
                <a:latin typeface="Times New Roman" panose="02020603050405020304" pitchFamily="18" charset="0"/>
                <a:cs typeface="Times New Roman" panose="02020603050405020304" pitchFamily="18" charset="0"/>
              </a:rPr>
              <a:t>Đọc, xác định vị trí và tóm tắt.</a:t>
            </a:r>
            <a:endParaRPr lang="en-US" sz="2800" dirty="0">
              <a:solidFill>
                <a:srgbClr val="FF0000"/>
              </a:solidFill>
              <a:latin typeface="Times New Roman" panose="02020603050405020304" pitchFamily="18" charset="0"/>
              <a:cs typeface="Times New Roman" panose="02020603050405020304" pitchFamily="18" charset="0"/>
            </a:endParaRPr>
          </a:p>
          <a:p>
            <a:pPr>
              <a:spcBef>
                <a:spcPct val="0"/>
              </a:spcBef>
              <a:buClrTx/>
              <a:buFontTx/>
              <a:buNone/>
            </a:pPr>
            <a:endParaRPr lang="en-US" altLang="en-US" sz="2500" b="1" dirty="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6ADB739-35BB-2252-A82E-8A79E9304907}"/>
              </a:ext>
            </a:extLst>
          </p:cNvPr>
          <p:cNvSpPr txBox="1"/>
          <p:nvPr/>
        </p:nvSpPr>
        <p:spPr>
          <a:xfrm>
            <a:off x="590557" y="1508735"/>
            <a:ext cx="7948136" cy="4708981"/>
          </a:xfrm>
          <a:prstGeom prst="rect">
            <a:avLst/>
          </a:prstGeom>
          <a:noFill/>
          <a:ln>
            <a:solidFill>
              <a:schemeClr val="tx2">
                <a:lumMod val="40000"/>
                <a:lumOff val="60000"/>
              </a:schemeClr>
            </a:solidFill>
          </a:ln>
        </p:spPr>
        <p:txBody>
          <a:bodyPr wrap="square">
            <a:spAutoFit/>
          </a:bodyPr>
          <a:lstStyle/>
          <a:p>
            <a:pPr marL="285750" indent="-285750">
              <a:buClr>
                <a:srgbClr val="D7181F"/>
              </a:buClr>
              <a:buFontTx/>
              <a:buChar char="-"/>
            </a:pPr>
            <a:r>
              <a:rPr lang="vi-VN" sz="2000" b="1" dirty="0" smtClean="0">
                <a:latin typeface="Times New Roman" panose="02020603050405020304" pitchFamily="18" charset="0"/>
                <a:cs typeface="Times New Roman" panose="02020603050405020304" pitchFamily="18" charset="0"/>
              </a:rPr>
              <a:t>Vị </a:t>
            </a:r>
            <a:r>
              <a:rPr lang="vi-VN" sz="2000" b="1" dirty="0">
                <a:latin typeface="Times New Roman" panose="02020603050405020304" pitchFamily="18" charset="0"/>
                <a:cs typeface="Times New Roman" panose="02020603050405020304" pitchFamily="18" charset="0"/>
              </a:rPr>
              <a:t>trí đoạn trích</a:t>
            </a:r>
            <a:r>
              <a:rPr lang="vi-VN" sz="2000" dirty="0">
                <a:latin typeface="Times New Roman" panose="02020603050405020304" pitchFamily="18" charset="0"/>
                <a:cs typeface="Times New Roman" panose="02020603050405020304" pitchFamily="18" charset="0"/>
              </a:rPr>
              <a:t>: Nằm ở hồi V cũng là hồi cuối của vở kịch</a:t>
            </a:r>
            <a:r>
              <a:rPr lang="vi-VN"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r>
              <a:rPr lang="vi-VN" sz="2000" dirty="0">
                <a:latin typeface="Times New Roman" panose="02020603050405020304" pitchFamily="18" charset="0"/>
                <a:cs typeface="Times New Roman" panose="02020603050405020304" pitchFamily="18" charset="0"/>
              </a:rPr>
              <a:t>- </a:t>
            </a:r>
            <a:r>
              <a:rPr lang="vi-VN" sz="2000" b="1" dirty="0">
                <a:latin typeface="Times New Roman" panose="02020603050405020304" pitchFamily="18" charset="0"/>
                <a:cs typeface="Times New Roman" panose="02020603050405020304" pitchFamily="18" charset="0"/>
              </a:rPr>
              <a:t>Tóm tắt</a:t>
            </a:r>
            <a:r>
              <a:rPr lang="vi-VN" sz="2000" dirty="0">
                <a:latin typeface="Times New Roman" panose="02020603050405020304" pitchFamily="18" charset="0"/>
                <a:cs typeface="Times New Roman" panose="02020603050405020304" pitchFamily="18" charset="0"/>
              </a:rPr>
              <a:t>: HS nêu được một số sự kiện chính qua các lớp.</a:t>
            </a:r>
            <a:endParaRPr lang="en-US" sz="2000" dirty="0">
              <a:latin typeface="Times New Roman" panose="02020603050405020304" pitchFamily="18" charset="0"/>
              <a:cs typeface="Times New Roman" panose="02020603050405020304" pitchFamily="18" charset="0"/>
            </a:endParaRPr>
          </a:p>
          <a:p>
            <a:r>
              <a:rPr lang="vi-VN" sz="2000" b="1"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Đan Thiềm giục Vũ Như</a:t>
            </a:r>
            <a:r>
              <a:rPr lang="vi-VN" sz="2000" b="1"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Tô trốn vì kiêu binh nổi loạn, định phá Cửu Trùng Đài nhưng Vũ Như Tô nhất quyết ở lại.</a:t>
            </a:r>
            <a:endParaRPr lang="en-US" sz="2000" dirty="0">
              <a:latin typeface="Times New Roman" panose="02020603050405020304" pitchFamily="18" charset="0"/>
              <a:cs typeface="Times New Roman" panose="02020603050405020304" pitchFamily="18" charset="0"/>
            </a:endParaRPr>
          </a:p>
          <a:p>
            <a:r>
              <a:rPr lang="vi-VN" sz="2000" dirty="0">
                <a:latin typeface="Times New Roman" panose="02020603050405020304" pitchFamily="18" charset="0"/>
                <a:cs typeface="Times New Roman" panose="02020603050405020304" pitchFamily="18" charset="0"/>
              </a:rPr>
              <a:t>+ Lê Trung Mại xuất hiện báo tin Trịnh Duy Sản làm phản, nhà vua và hoàng hậu đều đã chết, Nguyễn Vũ biết tin đã tự sát theo vua. </a:t>
            </a:r>
            <a:endParaRPr lang="en-US" sz="2000" dirty="0">
              <a:latin typeface="Times New Roman" panose="02020603050405020304" pitchFamily="18" charset="0"/>
              <a:cs typeface="Times New Roman" panose="02020603050405020304" pitchFamily="18" charset="0"/>
            </a:endParaRPr>
          </a:p>
          <a:p>
            <a:r>
              <a:rPr lang="vi-VN" sz="2000" dirty="0">
                <a:latin typeface="Times New Roman" panose="02020603050405020304" pitchFamily="18" charset="0"/>
                <a:cs typeface="Times New Roman" panose="02020603050405020304" pitchFamily="18" charset="0"/>
              </a:rPr>
              <a:t>+ Nội gián cho biết loạn quân đã đập phá kinh thành, đốt Cửu Trùng Đài, Lê Trung Mại và bọn nội gián đều chạy trốn, Vũ Như Tô vẫn nhất quyết ở lại.</a:t>
            </a:r>
            <a:endParaRPr lang="en-US" sz="2000" dirty="0">
              <a:latin typeface="Times New Roman" panose="02020603050405020304" pitchFamily="18" charset="0"/>
              <a:cs typeface="Times New Roman" panose="02020603050405020304" pitchFamily="18" charset="0"/>
            </a:endParaRPr>
          </a:p>
          <a:p>
            <a:r>
              <a:rPr lang="vi-VN" sz="2000" dirty="0">
                <a:latin typeface="Times New Roman" panose="02020603050405020304" pitchFamily="18" charset="0"/>
                <a:cs typeface="Times New Roman" panose="02020603050405020304" pitchFamily="18" charset="0"/>
              </a:rPr>
              <a:t>+ Quân khởi loạn và Ngô Hạch vào thành bắt đám cung nữ và Đan Thiềm, Đan Thiềm một mực cầu xin tha mạng cho Vũ Như Tô.</a:t>
            </a:r>
            <a:endParaRPr lang="en-US" sz="2000" dirty="0">
              <a:latin typeface="Times New Roman" panose="02020603050405020304" pitchFamily="18" charset="0"/>
              <a:cs typeface="Times New Roman" panose="02020603050405020304" pitchFamily="18" charset="0"/>
            </a:endParaRPr>
          </a:p>
          <a:p>
            <a:r>
              <a:rPr lang="vi-VN" sz="2000" dirty="0">
                <a:latin typeface="Times New Roman" panose="02020603050405020304" pitchFamily="18" charset="0"/>
                <a:cs typeface="Times New Roman" panose="02020603050405020304" pitchFamily="18" charset="0"/>
              </a:rPr>
              <a:t>+ Vũ Như Tô vẫn hi vọng An Hòa Hầu biết ông vô tội và để ông tiếp tục xây dựng Cửu Trùng Đài, nhưng khi biết được chính An Hòa Hầu đã ra lệnh đốt Cửu Trùng Đài, VNT tuyệt vọng và yêu cầu quân sĩ dẫn mình ra pháp trường.</a:t>
            </a:r>
            <a:endParaRPr lang="en-US" sz="2000" dirty="0">
              <a:solidFill>
                <a:srgbClr val="FFFFFF"/>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869683" y="227014"/>
            <a:ext cx="4346261" cy="523220"/>
          </a:xfrm>
          <a:prstGeom prst="rect">
            <a:avLst/>
          </a:prstGeom>
          <a:noFill/>
          <a:ln>
            <a:solidFill>
              <a:schemeClr val="accent4"/>
            </a:solidFill>
          </a:ln>
        </p:spPr>
        <p:txBody>
          <a:bodyPr wrap="square">
            <a:spAutoFit/>
          </a:bodyPr>
          <a:lstStyle/>
          <a:p>
            <a:pPr>
              <a:defRPr/>
            </a:pPr>
            <a:r>
              <a:rPr lang="en-US" sz="2800" b="1" dirty="0">
                <a:solidFill>
                  <a:schemeClr val="accent4"/>
                </a:solidFill>
                <a:latin typeface="Times New Roman" pitchFamily="18" charset="0"/>
                <a:cs typeface="Times New Roman" pitchFamily="18" charset="0"/>
              </a:rPr>
              <a:t>II. </a:t>
            </a:r>
            <a:r>
              <a:rPr lang="en-US" sz="2800" b="1" dirty="0" err="1">
                <a:solidFill>
                  <a:schemeClr val="accent4"/>
                </a:solidFill>
                <a:latin typeface="Times New Roman" pitchFamily="18" charset="0"/>
                <a:cs typeface="Times New Roman" pitchFamily="18" charset="0"/>
              </a:rPr>
              <a:t>Đọc</a:t>
            </a:r>
            <a:r>
              <a:rPr lang="en-US" sz="2800" b="1" dirty="0">
                <a:solidFill>
                  <a:schemeClr val="accent4"/>
                </a:solidFill>
                <a:latin typeface="Times New Roman" pitchFamily="18" charset="0"/>
                <a:cs typeface="Times New Roman" pitchFamily="18" charset="0"/>
              </a:rPr>
              <a:t> </a:t>
            </a:r>
            <a:r>
              <a:rPr lang="en-US" sz="2800" b="1" dirty="0" err="1">
                <a:solidFill>
                  <a:schemeClr val="accent4"/>
                </a:solidFill>
                <a:latin typeface="Times New Roman" pitchFamily="18" charset="0"/>
                <a:cs typeface="Times New Roman" pitchFamily="18" charset="0"/>
              </a:rPr>
              <a:t>hiểu</a:t>
            </a:r>
            <a:r>
              <a:rPr lang="en-US" sz="2800" b="1" dirty="0">
                <a:solidFill>
                  <a:schemeClr val="accent4"/>
                </a:solidFill>
                <a:latin typeface="Times New Roman" pitchFamily="18" charset="0"/>
                <a:cs typeface="Times New Roman" pitchFamily="18" charset="0"/>
              </a:rPr>
              <a:t> </a:t>
            </a:r>
            <a:r>
              <a:rPr lang="en-US" sz="2800" b="1" dirty="0" err="1">
                <a:solidFill>
                  <a:schemeClr val="accent4"/>
                </a:solidFill>
                <a:latin typeface="Times New Roman" pitchFamily="18" charset="0"/>
                <a:cs typeface="Times New Roman" pitchFamily="18" charset="0"/>
              </a:rPr>
              <a:t>văn</a:t>
            </a:r>
            <a:r>
              <a:rPr lang="en-US" sz="2800" b="1" dirty="0">
                <a:solidFill>
                  <a:schemeClr val="accent4"/>
                </a:solidFill>
                <a:latin typeface="Times New Roman" pitchFamily="18" charset="0"/>
                <a:cs typeface="Times New Roman" pitchFamily="18" charset="0"/>
              </a:rPr>
              <a:t> </a:t>
            </a:r>
            <a:r>
              <a:rPr lang="en-US" sz="2800" b="1" dirty="0" err="1">
                <a:solidFill>
                  <a:schemeClr val="accent4"/>
                </a:solidFill>
                <a:latin typeface="Times New Roman" pitchFamily="18" charset="0"/>
                <a:cs typeface="Times New Roman" pitchFamily="18" charset="0"/>
              </a:rPr>
              <a:t>bản</a:t>
            </a:r>
            <a:r>
              <a:rPr lang="en-US" sz="2600" b="1" dirty="0">
                <a:solidFill>
                  <a:schemeClr val="accent4"/>
                </a:solidFill>
                <a:latin typeface="Times New Roman" pitchFamily="18" charset="0"/>
                <a:cs typeface="Times New Roman" pitchFamily="18" charset="0"/>
              </a:rPr>
              <a:t>:</a:t>
            </a:r>
          </a:p>
        </p:txBody>
      </p:sp>
    </p:spTree>
    <p:extLst>
      <p:ext uri="{BB962C8B-B14F-4D97-AF65-F5344CB8AC3E}">
        <p14:creationId xmlns:p14="http://schemas.microsoft.com/office/powerpoint/2010/main" val="21873578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 calcmode="lin" valueType="num">
                                      <p:cBhvr additive="base">
                                        <p:cTn id="7" dur="500" fill="hold"/>
                                        <p:tgtEl>
                                          <p:spTgt spid="17411"/>
                                        </p:tgtEl>
                                        <p:attrNameLst>
                                          <p:attrName>ppt_x</p:attrName>
                                        </p:attrNameLst>
                                      </p:cBhvr>
                                      <p:tavLst>
                                        <p:tav tm="0">
                                          <p:val>
                                            <p:strVal val="#ppt_x"/>
                                          </p:val>
                                        </p:tav>
                                        <p:tav tm="100000">
                                          <p:val>
                                            <p:strVal val="#ppt_x"/>
                                          </p:val>
                                        </p:tav>
                                      </p:tavLst>
                                    </p:anim>
                                    <p:anim calcmode="lin" valueType="num">
                                      <p:cBhvr additive="base">
                                        <p:cTn id="8" dur="500" fill="hold"/>
                                        <p:tgtEl>
                                          <p:spTgt spid="174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869683" y="227014"/>
            <a:ext cx="4346261" cy="523220"/>
          </a:xfrm>
          <a:prstGeom prst="rect">
            <a:avLst/>
          </a:prstGeom>
          <a:noFill/>
          <a:ln>
            <a:solidFill>
              <a:schemeClr val="accent4"/>
            </a:solidFill>
          </a:ln>
        </p:spPr>
        <p:txBody>
          <a:bodyPr wrap="square">
            <a:spAutoFit/>
          </a:bodyPr>
          <a:lstStyle/>
          <a:p>
            <a:pPr>
              <a:defRPr/>
            </a:pPr>
            <a:r>
              <a:rPr lang="en-US" sz="2800" b="1" dirty="0">
                <a:solidFill>
                  <a:schemeClr val="accent4"/>
                </a:solidFill>
                <a:latin typeface="Times New Roman" pitchFamily="18" charset="0"/>
                <a:cs typeface="Times New Roman" pitchFamily="18" charset="0"/>
              </a:rPr>
              <a:t>II. </a:t>
            </a:r>
            <a:r>
              <a:rPr lang="en-US" sz="2800" b="1" dirty="0" err="1">
                <a:solidFill>
                  <a:schemeClr val="accent4"/>
                </a:solidFill>
                <a:latin typeface="Times New Roman" pitchFamily="18" charset="0"/>
                <a:cs typeface="Times New Roman" pitchFamily="18" charset="0"/>
              </a:rPr>
              <a:t>Đọc</a:t>
            </a:r>
            <a:r>
              <a:rPr lang="en-US" sz="2800" b="1" dirty="0">
                <a:solidFill>
                  <a:schemeClr val="accent4"/>
                </a:solidFill>
                <a:latin typeface="Times New Roman" pitchFamily="18" charset="0"/>
                <a:cs typeface="Times New Roman" pitchFamily="18" charset="0"/>
              </a:rPr>
              <a:t> </a:t>
            </a:r>
            <a:r>
              <a:rPr lang="en-US" sz="2800" b="1" dirty="0" err="1">
                <a:solidFill>
                  <a:schemeClr val="accent4"/>
                </a:solidFill>
                <a:latin typeface="Times New Roman" pitchFamily="18" charset="0"/>
                <a:cs typeface="Times New Roman" pitchFamily="18" charset="0"/>
              </a:rPr>
              <a:t>hiểu</a:t>
            </a:r>
            <a:r>
              <a:rPr lang="en-US" sz="2800" b="1" dirty="0">
                <a:solidFill>
                  <a:schemeClr val="accent4"/>
                </a:solidFill>
                <a:latin typeface="Times New Roman" pitchFamily="18" charset="0"/>
                <a:cs typeface="Times New Roman" pitchFamily="18" charset="0"/>
              </a:rPr>
              <a:t> </a:t>
            </a:r>
            <a:r>
              <a:rPr lang="en-US" sz="2800" b="1" dirty="0" err="1">
                <a:solidFill>
                  <a:schemeClr val="accent4"/>
                </a:solidFill>
                <a:latin typeface="Times New Roman" pitchFamily="18" charset="0"/>
                <a:cs typeface="Times New Roman" pitchFamily="18" charset="0"/>
              </a:rPr>
              <a:t>văn</a:t>
            </a:r>
            <a:r>
              <a:rPr lang="en-US" sz="2800" b="1" dirty="0">
                <a:solidFill>
                  <a:schemeClr val="accent4"/>
                </a:solidFill>
                <a:latin typeface="Times New Roman" pitchFamily="18" charset="0"/>
                <a:cs typeface="Times New Roman" pitchFamily="18" charset="0"/>
              </a:rPr>
              <a:t> </a:t>
            </a:r>
            <a:r>
              <a:rPr lang="en-US" sz="2800" b="1" dirty="0" err="1">
                <a:solidFill>
                  <a:schemeClr val="accent4"/>
                </a:solidFill>
                <a:latin typeface="Times New Roman" pitchFamily="18" charset="0"/>
                <a:cs typeface="Times New Roman" pitchFamily="18" charset="0"/>
              </a:rPr>
              <a:t>bản</a:t>
            </a:r>
            <a:r>
              <a:rPr lang="en-US" sz="2600" b="1" dirty="0">
                <a:solidFill>
                  <a:schemeClr val="accent4"/>
                </a:solidFill>
                <a:latin typeface="Times New Roman" pitchFamily="18" charset="0"/>
                <a:cs typeface="Times New Roman" pitchFamily="18" charset="0"/>
              </a:rPr>
              <a:t>:</a:t>
            </a:r>
          </a:p>
        </p:txBody>
      </p:sp>
      <p:sp>
        <p:nvSpPr>
          <p:cNvPr id="5" name="TextBox 12"/>
          <p:cNvSpPr txBox="1">
            <a:spLocks noChangeArrowheads="1"/>
          </p:cNvSpPr>
          <p:nvPr/>
        </p:nvSpPr>
        <p:spPr bwMode="auto">
          <a:xfrm>
            <a:off x="706191" y="1547324"/>
            <a:ext cx="7740203"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None/>
            </a:pPr>
            <a:r>
              <a:rPr lang="en-US" altLang="en-US" sz="2500" b="1" dirty="0" smtClean="0">
                <a:solidFill>
                  <a:srgbClr val="FF0000"/>
                </a:solidFill>
                <a:latin typeface="Times New Roman" panose="02020603050405020304" pitchFamily="18" charset="0"/>
                <a:cs typeface="Times New Roman" panose="02020603050405020304" pitchFamily="18" charset="0"/>
              </a:rPr>
              <a:t>2.1.  </a:t>
            </a:r>
            <a:r>
              <a:rPr lang="en-US" sz="2800" b="1" dirty="0" err="1" smtClean="0">
                <a:solidFill>
                  <a:srgbClr val="FF0000"/>
                </a:solidFill>
                <a:latin typeface="Times New Roman" panose="02020603050405020304" pitchFamily="18" charset="0"/>
                <a:cs typeface="Times New Roman" panose="02020603050405020304" pitchFamily="18" charset="0"/>
              </a:rPr>
              <a:t>Tình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huống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kịch</a:t>
            </a:r>
            <a:r>
              <a:rPr lang="vi-VN" sz="2800" b="1" dirty="0" smtClean="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a:p>
            <a:pPr>
              <a:spcBef>
                <a:spcPct val="0"/>
              </a:spcBef>
              <a:buClrTx/>
              <a:buFontTx/>
              <a:buNone/>
            </a:pPr>
            <a:endParaRPr lang="en-US" altLang="en-US" sz="25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89422197"/>
              </p:ext>
            </p:extLst>
          </p:nvPr>
        </p:nvGraphicFramePr>
        <p:xfrm>
          <a:off x="1056068" y="3857594"/>
          <a:ext cx="7006107" cy="2103120"/>
        </p:xfrm>
        <a:graphic>
          <a:graphicData uri="http://schemas.openxmlformats.org/drawingml/2006/table">
            <a:tbl>
              <a:tblPr firstRow="1" firstCol="1" bandRow="1">
                <a:tableStyleId>{5C22544A-7EE6-4342-B048-85BDC9FD1C3A}</a:tableStyleId>
              </a:tblPr>
              <a:tblGrid>
                <a:gridCol w="1046084">
                  <a:extLst>
                    <a:ext uri="{9D8B030D-6E8A-4147-A177-3AD203B41FA5}">
                      <a16:colId xmlns:a16="http://schemas.microsoft.com/office/drawing/2014/main" val="2859119129"/>
                    </a:ext>
                  </a:extLst>
                </a:gridCol>
                <a:gridCol w="2555455">
                  <a:extLst>
                    <a:ext uri="{9D8B030D-6E8A-4147-A177-3AD203B41FA5}">
                      <a16:colId xmlns:a16="http://schemas.microsoft.com/office/drawing/2014/main" val="3180614169"/>
                    </a:ext>
                  </a:extLst>
                </a:gridCol>
                <a:gridCol w="1741014">
                  <a:extLst>
                    <a:ext uri="{9D8B030D-6E8A-4147-A177-3AD203B41FA5}">
                      <a16:colId xmlns:a16="http://schemas.microsoft.com/office/drawing/2014/main" val="268330665"/>
                    </a:ext>
                  </a:extLst>
                </a:gridCol>
                <a:gridCol w="1663554">
                  <a:extLst>
                    <a:ext uri="{9D8B030D-6E8A-4147-A177-3AD203B41FA5}">
                      <a16:colId xmlns:a16="http://schemas.microsoft.com/office/drawing/2014/main" val="479227513"/>
                    </a:ext>
                  </a:extLst>
                </a:gridCol>
              </a:tblGrid>
              <a:tr h="0">
                <a:tc>
                  <a:txBody>
                    <a:bodyPr/>
                    <a:lstStyle/>
                    <a:p>
                      <a:pPr algn="just">
                        <a:lnSpc>
                          <a:spcPct val="115000"/>
                        </a:lnSpc>
                        <a:spcAft>
                          <a:spcPts val="0"/>
                        </a:spcAft>
                      </a:pPr>
                      <a:r>
                        <a:rPr lang="vi-VN" sz="2000" dirty="0">
                          <a:effectLst/>
                          <a:latin typeface="Times New Roman" panose="02020603050405020304" pitchFamily="18" charset="0"/>
                          <a:cs typeface="Times New Roman" panose="02020603050405020304" pitchFamily="18" charset="0"/>
                        </a:rPr>
                        <a:t>Nhân vật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vi-VN" sz="2000" dirty="0">
                          <a:effectLst/>
                          <a:latin typeface="Times New Roman" panose="02020603050405020304" pitchFamily="18" charset="0"/>
                          <a:cs typeface="Times New Roman" panose="02020603050405020304" pitchFamily="18" charset="0"/>
                        </a:rPr>
                        <a:t>Lựa chọn/ hành động</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vi-VN" sz="2000">
                          <a:effectLst/>
                          <a:latin typeface="Times New Roman" panose="02020603050405020304" pitchFamily="18" charset="0"/>
                          <a:cs typeface="Times New Roman" panose="02020603050405020304" pitchFamily="18" charset="0"/>
                        </a:rPr>
                        <a:t>Tính cách</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vi-VN" sz="2000" dirty="0">
                          <a:effectLst/>
                          <a:latin typeface="Times New Roman" panose="02020603050405020304" pitchFamily="18" charset="0"/>
                          <a:cs typeface="Times New Roman" panose="02020603050405020304" pitchFamily="18" charset="0"/>
                        </a:rPr>
                        <a:t>Nhận xét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49296744"/>
                  </a:ext>
                </a:extLst>
              </a:tr>
              <a:tr h="0">
                <a:tc>
                  <a:txBody>
                    <a:bodyPr/>
                    <a:lstStyle/>
                    <a:p>
                      <a:pPr algn="just">
                        <a:lnSpc>
                          <a:spcPct val="115000"/>
                        </a:lnSpc>
                        <a:spcAft>
                          <a:spcPts val="0"/>
                        </a:spcAft>
                      </a:pPr>
                      <a:r>
                        <a:rPr lang="vi-VN" sz="1300" u="none" strike="noStrike">
                          <a:effectLst/>
                        </a:rPr>
                        <a:t> </a:t>
                      </a:r>
                      <a:endParaRPr lang="en-US" sz="1200">
                        <a:effectLst/>
                        <a:latin typeface="Arial" panose="020B0604020202020204" pitchFamily="34" charset="0"/>
                        <a:ea typeface="Times New Roman" panose="02020603050405020304" pitchFamily="18" charset="0"/>
                      </a:endParaRPr>
                    </a:p>
                  </a:txBody>
                  <a:tcPr marL="68580" marR="68580" marT="0" marB="0"/>
                </a:tc>
                <a:tc>
                  <a:txBody>
                    <a:bodyPr/>
                    <a:lstStyle/>
                    <a:p>
                      <a:pPr algn="just">
                        <a:lnSpc>
                          <a:spcPct val="115000"/>
                        </a:lnSpc>
                        <a:spcAft>
                          <a:spcPts val="0"/>
                        </a:spcAft>
                      </a:pPr>
                      <a:r>
                        <a:rPr lang="vi-VN" sz="2000" u="none" strike="noStrike"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vi-VN" sz="2000" u="none" strike="noStrike">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vi-VN" sz="2000" u="none" strike="noStrike">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67720494"/>
                  </a:ext>
                </a:extLst>
              </a:tr>
              <a:tr h="0">
                <a:tc>
                  <a:txBody>
                    <a:bodyPr/>
                    <a:lstStyle/>
                    <a:p>
                      <a:pPr algn="just">
                        <a:lnSpc>
                          <a:spcPct val="115000"/>
                        </a:lnSpc>
                        <a:spcAft>
                          <a:spcPts val="0"/>
                        </a:spcAft>
                      </a:pPr>
                      <a:r>
                        <a:rPr lang="vi-VN" sz="1300" u="none" strike="noStrike">
                          <a:effectLst/>
                        </a:rPr>
                        <a:t> </a:t>
                      </a:r>
                      <a:endParaRPr lang="en-US" sz="1200">
                        <a:effectLst/>
                        <a:latin typeface="Arial" panose="020B0604020202020204" pitchFamily="34" charset="0"/>
                        <a:ea typeface="Times New Roman" panose="02020603050405020304" pitchFamily="18" charset="0"/>
                      </a:endParaRPr>
                    </a:p>
                  </a:txBody>
                  <a:tcPr marL="68580" marR="68580" marT="0" marB="0"/>
                </a:tc>
                <a:tc>
                  <a:txBody>
                    <a:bodyPr/>
                    <a:lstStyle/>
                    <a:p>
                      <a:pPr algn="just">
                        <a:lnSpc>
                          <a:spcPct val="115000"/>
                        </a:lnSpc>
                        <a:spcAft>
                          <a:spcPts val="0"/>
                        </a:spcAft>
                      </a:pPr>
                      <a:r>
                        <a:rPr lang="vi-VN" sz="2000" u="none" strike="noStrike"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vi-VN" sz="2000" u="none" strike="noStrike">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vi-VN" sz="2000" u="none" strike="noStrike"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63312431"/>
                  </a:ext>
                </a:extLst>
              </a:tr>
              <a:tr h="0">
                <a:tc>
                  <a:txBody>
                    <a:bodyPr/>
                    <a:lstStyle/>
                    <a:p>
                      <a:pPr algn="just">
                        <a:lnSpc>
                          <a:spcPct val="115000"/>
                        </a:lnSpc>
                        <a:spcAft>
                          <a:spcPts val="0"/>
                        </a:spcAft>
                      </a:pPr>
                      <a:r>
                        <a:rPr lang="vi-VN" sz="1300" u="none" strike="noStrike">
                          <a:effectLst/>
                        </a:rPr>
                        <a:t> </a:t>
                      </a:r>
                      <a:endParaRPr lang="en-US" sz="1200">
                        <a:effectLst/>
                        <a:latin typeface="Arial" panose="020B0604020202020204" pitchFamily="34" charset="0"/>
                        <a:ea typeface="Times New Roman" panose="02020603050405020304" pitchFamily="18" charset="0"/>
                      </a:endParaRPr>
                    </a:p>
                  </a:txBody>
                  <a:tcPr marL="68580" marR="68580" marT="0" marB="0"/>
                </a:tc>
                <a:tc>
                  <a:txBody>
                    <a:bodyPr/>
                    <a:lstStyle/>
                    <a:p>
                      <a:pPr algn="just">
                        <a:lnSpc>
                          <a:spcPct val="115000"/>
                        </a:lnSpc>
                        <a:spcAft>
                          <a:spcPts val="0"/>
                        </a:spcAft>
                      </a:pPr>
                      <a:r>
                        <a:rPr lang="vi-VN" sz="2000" u="none" strike="noStrike"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vi-VN" sz="2000" u="none" strike="noStrike">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vi-VN" sz="2000" u="none" strike="noStrike"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8749965"/>
                  </a:ext>
                </a:extLst>
              </a:tr>
              <a:tr h="0">
                <a:tc>
                  <a:txBody>
                    <a:bodyPr/>
                    <a:lstStyle/>
                    <a:p>
                      <a:pPr algn="just">
                        <a:lnSpc>
                          <a:spcPct val="115000"/>
                        </a:lnSpc>
                        <a:spcAft>
                          <a:spcPts val="0"/>
                        </a:spcAft>
                      </a:pPr>
                      <a:r>
                        <a:rPr lang="vi-VN" sz="1300" u="none" strike="noStrike">
                          <a:effectLst/>
                        </a:rPr>
                        <a:t> </a:t>
                      </a:r>
                      <a:endParaRPr lang="en-US" sz="1200">
                        <a:effectLst/>
                        <a:latin typeface="Arial" panose="020B0604020202020204" pitchFamily="34" charset="0"/>
                        <a:ea typeface="Times New Roman" panose="02020603050405020304" pitchFamily="18" charset="0"/>
                      </a:endParaRPr>
                    </a:p>
                  </a:txBody>
                  <a:tcPr marL="68580" marR="68580" marT="0" marB="0"/>
                </a:tc>
                <a:tc>
                  <a:txBody>
                    <a:bodyPr/>
                    <a:lstStyle/>
                    <a:p>
                      <a:pPr algn="just">
                        <a:lnSpc>
                          <a:spcPct val="115000"/>
                        </a:lnSpc>
                        <a:spcAft>
                          <a:spcPts val="0"/>
                        </a:spcAft>
                      </a:pPr>
                      <a:r>
                        <a:rPr lang="vi-VN" sz="2000" u="none" strike="noStrike"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vi-VN" sz="2000" u="none" strike="noStrike">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vi-VN" sz="2000" u="none" strike="noStrike"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55530693"/>
                  </a:ext>
                </a:extLst>
              </a:tr>
            </a:tbl>
          </a:graphicData>
        </a:graphic>
      </p:graphicFrame>
      <p:sp>
        <p:nvSpPr>
          <p:cNvPr id="3" name="Rectangle 1"/>
          <p:cNvSpPr>
            <a:spLocks noChangeArrowheads="1"/>
          </p:cNvSpPr>
          <p:nvPr/>
        </p:nvSpPr>
        <p:spPr bwMode="auto">
          <a:xfrm>
            <a:off x="1056068" y="2585579"/>
            <a:ext cx="7134895" cy="132343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vi-VN" altLang="en-US" sz="20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PHIẾU HỌC TẬP SỐ 1</a:t>
            </a:r>
            <a:endParaRPr kumimoji="0" lang="en-US" alt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vi-VN" altLang="en-US"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Điền vào bảng sau để thấy được những phản ứng và thái độ của các nhân vật trước tình huống kịch. Qua đó, em thấy được gì về tính cách nhân vật, nhận xét.</a:t>
            </a:r>
            <a:endParaRPr kumimoji="0" lang="vi-VN" alt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5878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461222" y="2089934"/>
            <a:ext cx="8141863" cy="1806598"/>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dirty="0" smtClean="0"/>
              <a:t/>
            </a:r>
            <a:br>
              <a:rPr lang="en-US" dirty="0" smtClean="0"/>
            </a:br>
            <a:endParaRPr lang="en-US" dirty="0"/>
          </a:p>
        </p:txBody>
      </p:sp>
      <p:sp>
        <p:nvSpPr>
          <p:cNvPr id="10" name="Cloud Callout 9"/>
          <p:cNvSpPr/>
          <p:nvPr/>
        </p:nvSpPr>
        <p:spPr>
          <a:xfrm>
            <a:off x="798491" y="984198"/>
            <a:ext cx="7804594" cy="5146145"/>
          </a:xfrm>
          <a:prstGeom prst="cloudCallout">
            <a:avLst/>
          </a:prstGeom>
        </p:spPr>
        <p:style>
          <a:lnRef idx="1">
            <a:schemeClr val="accent2"/>
          </a:lnRef>
          <a:fillRef idx="2">
            <a:schemeClr val="accent2"/>
          </a:fillRef>
          <a:effectRef idx="1">
            <a:schemeClr val="accent2"/>
          </a:effectRef>
          <a:fontRef idx="minor">
            <a:schemeClr val="dk1"/>
          </a:fontRef>
        </p:style>
        <p:txBody>
          <a:bodyPr anchor="ctr"/>
          <a:lstStyle/>
          <a:p>
            <a:r>
              <a:rPr lang="vi-VN" sz="2800" dirty="0"/>
              <a:t>+ Tình huống kịch là gì? Theo em, tình huống kịch được miểu tả trong </a:t>
            </a:r>
            <a:r>
              <a:rPr lang="vi-VN" sz="2800" dirty="0" smtClean="0"/>
              <a:t>đoạn</a:t>
            </a:r>
            <a:r>
              <a:rPr lang="en-US" sz="2800" dirty="0" smtClean="0"/>
              <a:t> </a:t>
            </a:r>
            <a:r>
              <a:rPr lang="vi-VN" sz="2800" dirty="0" smtClean="0"/>
              <a:t>trích </a:t>
            </a:r>
            <a:r>
              <a:rPr lang="vi-VN" sz="2800" dirty="0"/>
              <a:t>là tình hướng gì?</a:t>
            </a:r>
            <a:r>
              <a:rPr lang="en-US" sz="2800" dirty="0"/>
              <a:t/>
            </a:r>
            <a:br>
              <a:rPr lang="en-US" sz="2800" dirty="0"/>
            </a:br>
            <a:r>
              <a:rPr lang="vi-VN" sz="2800" dirty="0"/>
              <a:t>+ Trước tình huống đó, mỗi nhân vật có lựa chọn và hành động như thế nào, qua đó thể hiện được đặc điểm tích cách gì của nhân vật?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7057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Box 12"/>
          <p:cNvSpPr txBox="1">
            <a:spLocks noChangeArrowheads="1"/>
          </p:cNvSpPr>
          <p:nvPr/>
        </p:nvSpPr>
        <p:spPr bwMode="auto">
          <a:xfrm>
            <a:off x="590557" y="222945"/>
            <a:ext cx="7267643"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None/>
            </a:pPr>
            <a:r>
              <a:rPr lang="en-US" altLang="en-US" sz="2500" b="1" dirty="0" smtClean="0">
                <a:solidFill>
                  <a:srgbClr val="FF0000"/>
                </a:solidFill>
                <a:latin typeface="Times New Roman" panose="02020603050405020304" pitchFamily="18" charset="0"/>
                <a:cs typeface="Times New Roman" panose="02020603050405020304" pitchFamily="18" charset="0"/>
              </a:rPr>
              <a:t>2.1</a:t>
            </a:r>
            <a:r>
              <a:rPr lang="en-US" altLang="en-US" sz="2500" b="1" dirty="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Tình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huống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kịch</a:t>
            </a:r>
            <a:r>
              <a:rPr lang="en-US" sz="2800" b="1" dirty="0" smtClean="0">
                <a:solidFill>
                  <a:srgbClr val="FF0000"/>
                </a:solidFill>
                <a:latin typeface="Times New Roman" panose="02020603050405020304" pitchFamily="18" charset="0"/>
                <a:cs typeface="Times New Roman" panose="02020603050405020304" pitchFamily="18" charset="0"/>
              </a:rPr>
              <a:t> </a:t>
            </a:r>
            <a:r>
              <a:rPr lang="vi-VN" sz="2800" b="1" dirty="0" smtClean="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a:p>
            <a:pPr>
              <a:spcBef>
                <a:spcPct val="0"/>
              </a:spcBef>
              <a:buClrTx/>
              <a:buFontTx/>
              <a:buNone/>
            </a:pPr>
            <a:endParaRPr lang="en-US" altLang="en-US" sz="2500" b="1" dirty="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6ADB739-35BB-2252-A82E-8A79E9304907}"/>
              </a:ext>
            </a:extLst>
          </p:cNvPr>
          <p:cNvSpPr txBox="1"/>
          <p:nvPr/>
        </p:nvSpPr>
        <p:spPr>
          <a:xfrm>
            <a:off x="590556" y="1508735"/>
            <a:ext cx="8115561" cy="3539430"/>
          </a:xfrm>
          <a:prstGeom prst="rect">
            <a:avLst/>
          </a:prstGeom>
          <a:noFill/>
          <a:ln>
            <a:solidFill>
              <a:schemeClr val="tx2">
                <a:lumMod val="40000"/>
                <a:lumOff val="60000"/>
              </a:schemeClr>
            </a:solidFill>
          </a:ln>
        </p:spPr>
        <p:txBody>
          <a:bodyPr wrap="square">
            <a:spAutoFit/>
          </a:bodyPr>
          <a:lstStyle/>
          <a:p>
            <a:r>
              <a:rPr lang="vi-VN" sz="2800"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Tình huống kịch</a:t>
            </a:r>
            <a:r>
              <a:rPr lang="vi-VN" sz="2800" dirty="0">
                <a:latin typeface="Times New Roman" panose="02020603050405020304" pitchFamily="18" charset="0"/>
                <a:cs typeface="Times New Roman" panose="02020603050405020304" pitchFamily="18" charset="0"/>
              </a:rPr>
              <a:t> là một hoàn cảnh đặc biệt giúp bộ lộ toàn bộ tính cách và số phận của nhân vật.</a:t>
            </a:r>
            <a:endParaRPr lang="en-US" sz="2800" dirty="0">
              <a:latin typeface="Times New Roman" panose="02020603050405020304" pitchFamily="18" charset="0"/>
              <a:cs typeface="Times New Roman" panose="02020603050405020304" pitchFamily="18" charset="0"/>
            </a:endParaRPr>
          </a:p>
          <a:p>
            <a:r>
              <a:rPr lang="vi-VN" sz="2800" b="1" dirty="0">
                <a:latin typeface="Times New Roman" panose="02020603050405020304" pitchFamily="18" charset="0"/>
                <a:cs typeface="Times New Roman" panose="02020603050405020304" pitchFamily="18" charset="0"/>
              </a:rPr>
              <a:t>- Tình huống kịch được miêu tả trong đoạn trích là: </a:t>
            </a:r>
            <a:r>
              <a:rPr lang="vi-VN" sz="2800" dirty="0">
                <a:latin typeface="Times New Roman" panose="02020603050405020304" pitchFamily="18" charset="0"/>
                <a:cs typeface="Times New Roman" panose="02020603050405020304" pitchFamily="18" charset="0"/>
              </a:rPr>
              <a:t>Trịnh Duy Sản dấy binh làm loạn, giết nhà vua, đốt phá Cử Trùng Đài, lùng bắt</a:t>
            </a:r>
            <a:r>
              <a:rPr lang="vi-VN" sz="2800" b="1"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Vũ Như Tô. Đây là tình huống vô cùng kịch tính, làm thay đổi số phận nhân vật và đẩy nhân vật vào một tình thế buộc phải lựa chọn, thông qua đó bộc lộ tính cách nhân vật.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22334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 calcmode="lin" valueType="num">
                                      <p:cBhvr additive="base">
                                        <p:cTn id="7" dur="500" fill="hold"/>
                                        <p:tgtEl>
                                          <p:spTgt spid="17411"/>
                                        </p:tgtEl>
                                        <p:attrNameLst>
                                          <p:attrName>ppt_x</p:attrName>
                                        </p:attrNameLst>
                                      </p:cBhvr>
                                      <p:tavLst>
                                        <p:tav tm="0">
                                          <p:val>
                                            <p:strVal val="#ppt_x"/>
                                          </p:val>
                                        </p:tav>
                                        <p:tav tm="100000">
                                          <p:val>
                                            <p:strVal val="#ppt_x"/>
                                          </p:val>
                                        </p:tav>
                                      </p:tavLst>
                                    </p:anim>
                                    <p:anim calcmode="lin" valueType="num">
                                      <p:cBhvr additive="base">
                                        <p:cTn id="8" dur="500" fill="hold"/>
                                        <p:tgtEl>
                                          <p:spTgt spid="174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Box 12"/>
          <p:cNvSpPr txBox="1">
            <a:spLocks noChangeArrowheads="1"/>
          </p:cNvSpPr>
          <p:nvPr/>
        </p:nvSpPr>
        <p:spPr bwMode="auto">
          <a:xfrm>
            <a:off x="590557" y="222945"/>
            <a:ext cx="7267643"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None/>
            </a:pPr>
            <a:r>
              <a:rPr lang="en-US" altLang="en-US" sz="2500" b="1" dirty="0" smtClean="0">
                <a:solidFill>
                  <a:srgbClr val="FF0000"/>
                </a:solidFill>
                <a:latin typeface="Times New Roman" panose="02020603050405020304" pitchFamily="18" charset="0"/>
                <a:cs typeface="Times New Roman" panose="02020603050405020304" pitchFamily="18" charset="0"/>
              </a:rPr>
              <a:t>2.1</a:t>
            </a:r>
            <a:r>
              <a:rPr lang="en-US" altLang="en-US" sz="2500" b="1" dirty="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Tình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huống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kịch</a:t>
            </a:r>
            <a:r>
              <a:rPr lang="en-US" sz="2800" b="1" dirty="0" smtClean="0">
                <a:solidFill>
                  <a:srgbClr val="FF0000"/>
                </a:solidFill>
                <a:latin typeface="Times New Roman" panose="02020603050405020304" pitchFamily="18" charset="0"/>
                <a:cs typeface="Times New Roman" panose="02020603050405020304" pitchFamily="18" charset="0"/>
              </a:rPr>
              <a:t> </a:t>
            </a:r>
            <a:r>
              <a:rPr lang="vi-VN" sz="2800" b="1" dirty="0" smtClean="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a:p>
            <a:pPr>
              <a:spcBef>
                <a:spcPct val="0"/>
              </a:spcBef>
              <a:buClrTx/>
              <a:buFontTx/>
              <a:buNone/>
            </a:pPr>
            <a:endParaRPr lang="en-US" altLang="en-US" sz="2500" b="1" dirty="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6ADB739-35BB-2252-A82E-8A79E9304907}"/>
              </a:ext>
            </a:extLst>
          </p:cNvPr>
          <p:cNvSpPr txBox="1"/>
          <p:nvPr/>
        </p:nvSpPr>
        <p:spPr>
          <a:xfrm>
            <a:off x="590557" y="856357"/>
            <a:ext cx="8115561" cy="6001643"/>
          </a:xfrm>
          <a:prstGeom prst="rect">
            <a:avLst/>
          </a:prstGeom>
          <a:noFill/>
          <a:ln>
            <a:solidFill>
              <a:schemeClr val="tx2">
                <a:lumMod val="40000"/>
                <a:lumOff val="60000"/>
              </a:schemeClr>
            </a:solidFill>
          </a:ln>
        </p:spPr>
        <p:txBody>
          <a:bodyPr wrap="square">
            <a:spAutoFit/>
          </a:bodyPr>
          <a:lstStyle/>
          <a:p>
            <a:r>
              <a:rPr lang="vi-VN" sz="2400" dirty="0" smtClean="0">
                <a:latin typeface="Times New Roman" panose="02020603050405020304" pitchFamily="18" charset="0"/>
                <a:cs typeface="Times New Roman" panose="02020603050405020304" pitchFamily="18" charset="0"/>
              </a:rPr>
              <a:t>- Trước tình huống đó, mỗi nhân vật có những phản ứng và hành động khác nhau:</a:t>
            </a:r>
            <a:endParaRPr lang="en-US" sz="2400" dirty="0" smtClean="0">
              <a:latin typeface="Times New Roman" panose="02020603050405020304" pitchFamily="18" charset="0"/>
              <a:cs typeface="Times New Roman" panose="02020603050405020304" pitchFamily="18" charset="0"/>
            </a:endParaRPr>
          </a:p>
          <a:p>
            <a:r>
              <a:rPr lang="vi-VN" sz="2400" dirty="0" smtClean="0">
                <a:latin typeface="Times New Roman" panose="02020603050405020304" pitchFamily="18" charset="0"/>
                <a:cs typeface="Times New Roman" panose="02020603050405020304" pitchFamily="18" charset="0"/>
              </a:rPr>
              <a:t>+ Đan Thiềm thì khẩn thiết cầu xin Vũ Như Tô đi trốn để không uổng phí tài trời, ngay cả khi bị bắt vẫn một mực bảo vệ Vũ Như Tô.</a:t>
            </a:r>
            <a:endParaRPr lang="en-US" sz="2400" dirty="0" smtClean="0">
              <a:latin typeface="Times New Roman" panose="02020603050405020304" pitchFamily="18" charset="0"/>
              <a:cs typeface="Times New Roman" panose="02020603050405020304" pitchFamily="18" charset="0"/>
            </a:endParaRPr>
          </a:p>
          <a:p>
            <a:r>
              <a:rPr lang="vi-VN" sz="2400" dirty="0" smtClean="0">
                <a:latin typeface="Times New Roman" panose="02020603050405020304" pitchFamily="18" charset="0"/>
                <a:cs typeface="Times New Roman" panose="02020603050405020304" pitchFamily="18" charset="0"/>
              </a:rPr>
              <a:t>+ Vũ Như Tô nhất quyết ở lại Cửu Trùng Đài, một lòng tin vào sự vô tội của mình, hi vọng có thể xây dựng được một Cửu Trùng Đài huy hoàng nhưng cuối cùng chấp nhận cái chết khi chứng kiến Cửu Trùng Đài bị đốt cháy.</a:t>
            </a:r>
            <a:endParaRPr lang="en-US" sz="2400" dirty="0" smtClean="0">
              <a:latin typeface="Times New Roman" panose="02020603050405020304" pitchFamily="18" charset="0"/>
              <a:cs typeface="Times New Roman" panose="02020603050405020304" pitchFamily="18" charset="0"/>
            </a:endParaRPr>
          </a:p>
          <a:p>
            <a:r>
              <a:rPr lang="vi-VN" sz="2400" dirty="0" smtClean="0">
                <a:latin typeface="Times New Roman" panose="02020603050405020304" pitchFamily="18" charset="0"/>
                <a:cs typeface="Times New Roman" panose="02020603050405020304" pitchFamily="18" charset="0"/>
              </a:rPr>
              <a:t>+ Nguyễn Vũ khi biết vua chết, kiêu binh nổi loạn liền tự sát theo vua</a:t>
            </a:r>
            <a:endParaRPr lang="en-US" sz="2400" dirty="0" smtClean="0">
              <a:latin typeface="Times New Roman" panose="02020603050405020304" pitchFamily="18" charset="0"/>
              <a:cs typeface="Times New Roman" panose="02020603050405020304" pitchFamily="18" charset="0"/>
            </a:endParaRPr>
          </a:p>
          <a:p>
            <a:r>
              <a:rPr lang="vi-VN" sz="2400" dirty="0" smtClean="0">
                <a:latin typeface="Times New Roman" panose="02020603050405020304" pitchFamily="18" charset="0"/>
                <a:cs typeface="Times New Roman" panose="02020603050405020304" pitchFamily="18" charset="0"/>
              </a:rPr>
              <a:t>+ Lê Trung Mại và bọn nội gián lựa chọn chạy trốn.</a:t>
            </a:r>
            <a:endParaRPr lang="en-US" sz="2400" dirty="0" smtClean="0">
              <a:latin typeface="Times New Roman" panose="02020603050405020304" pitchFamily="18" charset="0"/>
              <a:cs typeface="Times New Roman" panose="02020603050405020304" pitchFamily="18" charset="0"/>
            </a:endParaRPr>
          </a:p>
          <a:p>
            <a:r>
              <a:rPr lang="vi-VN" sz="2400" dirty="0" smtClean="0">
                <a:latin typeface="Times New Roman" panose="02020603050405020304" pitchFamily="18" charset="0"/>
                <a:cs typeface="Times New Roman" panose="02020603050405020304" pitchFamily="18" charset="0"/>
              </a:rPr>
              <a:t>+ Đám cung nữ quyến rũ quân sĩ, vu oan cho Đan Thiềm và Vũ Như Tô hòng thoát chết.</a:t>
            </a:r>
            <a:endParaRPr lang="en-US" sz="2400" dirty="0" smtClean="0">
              <a:latin typeface="Times New Roman" panose="02020603050405020304" pitchFamily="18" charset="0"/>
              <a:cs typeface="Times New Roman" panose="02020603050405020304" pitchFamily="18" charset="0"/>
            </a:endParaRPr>
          </a:p>
          <a:p>
            <a:r>
              <a:rPr lang="vi-VN" sz="2400" dirty="0" smtClean="0">
                <a:latin typeface="Times New Roman" panose="02020603050405020304" pitchFamily="18" charset="0"/>
                <a:cs typeface="Times New Roman" panose="02020603050405020304" pitchFamily="18" charset="0"/>
              </a:rPr>
              <a:t>+ Ngô Hạch và đám quân sĩ đắc thắng khi bắt được Vũ Như Tô và đốt phá Cửu Trùng Đài.</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89460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 calcmode="lin" valueType="num">
                                      <p:cBhvr additive="base">
                                        <p:cTn id="7" dur="500" fill="hold"/>
                                        <p:tgtEl>
                                          <p:spTgt spid="17411"/>
                                        </p:tgtEl>
                                        <p:attrNameLst>
                                          <p:attrName>ppt_x</p:attrName>
                                        </p:attrNameLst>
                                      </p:cBhvr>
                                      <p:tavLst>
                                        <p:tav tm="0">
                                          <p:val>
                                            <p:strVal val="#ppt_x"/>
                                          </p:val>
                                        </p:tav>
                                        <p:tav tm="100000">
                                          <p:val>
                                            <p:strVal val="#ppt_x"/>
                                          </p:val>
                                        </p:tav>
                                      </p:tavLst>
                                    </p:anim>
                                    <p:anim calcmode="lin" valueType="num">
                                      <p:cBhvr additive="base">
                                        <p:cTn id="8" dur="500" fill="hold"/>
                                        <p:tgtEl>
                                          <p:spTgt spid="174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A800AD7F-3CE5-8987-3FDE-BC1CE745DBBF}"/>
              </a:ext>
            </a:extLst>
          </p:cNvPr>
          <p:cNvSpPr>
            <a:spLocks noChangeArrowheads="1"/>
          </p:cNvSpPr>
          <p:nvPr/>
        </p:nvSpPr>
        <p:spPr bwMode="auto">
          <a:xfrm>
            <a:off x="76200" y="-41275"/>
            <a:ext cx="9067800" cy="6811963"/>
          </a:xfrm>
          <a:prstGeom prst="rect">
            <a:avLst/>
          </a:prstGeom>
          <a:solidFill>
            <a:srgbClr val="FFC000"/>
          </a:solidFill>
          <a:ln w="57150" cmpd="thinThick">
            <a:solidFill>
              <a:srgbClr val="FF0000"/>
            </a:solidFill>
            <a:miter lim="800000"/>
            <a:headEnd/>
            <a:tailEnd/>
          </a:ln>
        </p:spPr>
        <p:txBody>
          <a:bodyPr wrap="none" anchor="ctr"/>
          <a:lstStyle/>
          <a:p>
            <a:pPr eaLnBrk="1" fontAlgn="auto" hangingPunct="1">
              <a:spcBef>
                <a:spcPts val="0"/>
              </a:spcBef>
              <a:spcAft>
                <a:spcPts val="0"/>
              </a:spcAft>
              <a:defRPr/>
            </a:pPr>
            <a:endParaRPr lang="vi-VN">
              <a:effectLst>
                <a:outerShdw blurRad="38100" dist="38100" dir="2700000" algn="tl">
                  <a:srgbClr val="000000">
                    <a:alpha val="43137"/>
                  </a:srgbClr>
                </a:outerShdw>
              </a:effectLst>
            </a:endParaRPr>
          </a:p>
        </p:txBody>
      </p:sp>
      <p:sp>
        <p:nvSpPr>
          <p:cNvPr id="5" name="Horizontal Scroll 4">
            <a:extLst>
              <a:ext uri="{FF2B5EF4-FFF2-40B4-BE49-F238E27FC236}">
                <a16:creationId xmlns:a16="http://schemas.microsoft.com/office/drawing/2014/main" id="{C86255A4-D65A-C0F4-BBF4-3B525CF5B217}"/>
              </a:ext>
            </a:extLst>
          </p:cNvPr>
          <p:cNvSpPr/>
          <p:nvPr/>
        </p:nvSpPr>
        <p:spPr>
          <a:xfrm>
            <a:off x="0" y="381000"/>
            <a:ext cx="8534400" cy="6477000"/>
          </a:xfrm>
          <a:prstGeom prst="horizontalScroll">
            <a:avLst/>
          </a:prstGeom>
          <a:solidFill>
            <a:srgbClr val="66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124" name="Rectangle 5">
            <a:extLst>
              <a:ext uri="{FF2B5EF4-FFF2-40B4-BE49-F238E27FC236}">
                <a16:creationId xmlns:a16="http://schemas.microsoft.com/office/drawing/2014/main" id="{0BFAB26C-C829-6C2E-8640-F8A97BDCA4B0}"/>
              </a:ext>
            </a:extLst>
          </p:cNvPr>
          <p:cNvSpPr>
            <a:spLocks noChangeArrowheads="1"/>
          </p:cNvSpPr>
          <p:nvPr/>
        </p:nvSpPr>
        <p:spPr bwMode="auto">
          <a:xfrm>
            <a:off x="723900" y="2096006"/>
            <a:ext cx="77724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4800" b="1" dirty="0" err="1" smtClean="0">
                <a:solidFill>
                  <a:srgbClr val="0066FF"/>
                </a:solidFill>
                <a:latin typeface="Times New Roman" panose="02020603050405020304" pitchFamily="18" charset="0"/>
                <a:cs typeface="Times New Roman" panose="02020603050405020304" pitchFamily="18" charset="0"/>
              </a:rPr>
              <a:t>Em</a:t>
            </a:r>
            <a:r>
              <a:rPr lang="en-US" altLang="en-US" sz="4800" b="1" dirty="0" smtClean="0">
                <a:solidFill>
                  <a:srgbClr val="0066FF"/>
                </a:solidFill>
                <a:latin typeface="Times New Roman" panose="02020603050405020304" pitchFamily="18" charset="0"/>
                <a:cs typeface="Times New Roman" panose="02020603050405020304" pitchFamily="18" charset="0"/>
              </a:rPr>
              <a:t> </a:t>
            </a:r>
            <a:r>
              <a:rPr lang="en-US" altLang="en-US" sz="4800" b="1" dirty="0" err="1" smtClean="0">
                <a:solidFill>
                  <a:srgbClr val="0066FF"/>
                </a:solidFill>
                <a:latin typeface="Times New Roman" panose="02020603050405020304" pitchFamily="18" charset="0"/>
                <a:cs typeface="Times New Roman" panose="02020603050405020304" pitchFamily="18" charset="0"/>
              </a:rPr>
              <a:t>hãy</a:t>
            </a:r>
            <a:r>
              <a:rPr lang="en-US" altLang="en-US" sz="4800" b="1" dirty="0" smtClean="0">
                <a:solidFill>
                  <a:srgbClr val="0066FF"/>
                </a:solidFill>
                <a:latin typeface="Times New Roman" panose="02020603050405020304" pitchFamily="18" charset="0"/>
                <a:cs typeface="Times New Roman" panose="02020603050405020304" pitchFamily="18" charset="0"/>
              </a:rPr>
              <a:t> </a:t>
            </a:r>
            <a:r>
              <a:rPr lang="en-US" altLang="en-US" sz="4800" b="1" dirty="0" err="1" smtClean="0">
                <a:solidFill>
                  <a:srgbClr val="0066FF"/>
                </a:solidFill>
                <a:latin typeface="Times New Roman" panose="02020603050405020304" pitchFamily="18" charset="0"/>
                <a:cs typeface="Times New Roman" panose="02020603050405020304" pitchFamily="18" charset="0"/>
              </a:rPr>
              <a:t>quan</a:t>
            </a:r>
            <a:r>
              <a:rPr lang="en-US" altLang="en-US" sz="4800" b="1" dirty="0" smtClean="0">
                <a:solidFill>
                  <a:srgbClr val="0066FF"/>
                </a:solidFill>
                <a:latin typeface="Times New Roman" panose="02020603050405020304" pitchFamily="18" charset="0"/>
                <a:cs typeface="Times New Roman" panose="02020603050405020304" pitchFamily="18" charset="0"/>
              </a:rPr>
              <a:t> </a:t>
            </a:r>
            <a:r>
              <a:rPr lang="en-US" altLang="en-US" sz="4800" b="1" dirty="0" err="1" smtClean="0">
                <a:solidFill>
                  <a:srgbClr val="0066FF"/>
                </a:solidFill>
                <a:latin typeface="Times New Roman" panose="02020603050405020304" pitchFamily="18" charset="0"/>
                <a:cs typeface="Times New Roman" panose="02020603050405020304" pitchFamily="18" charset="0"/>
              </a:rPr>
              <a:t>sát</a:t>
            </a:r>
            <a:r>
              <a:rPr lang="en-US" altLang="en-US" sz="4800" b="1" dirty="0" smtClean="0">
                <a:solidFill>
                  <a:srgbClr val="0066FF"/>
                </a:solidFill>
                <a:latin typeface="Times New Roman" panose="02020603050405020304" pitchFamily="18" charset="0"/>
                <a:cs typeface="Times New Roman" panose="02020603050405020304" pitchFamily="18" charset="0"/>
              </a:rPr>
              <a:t> </a:t>
            </a:r>
            <a:r>
              <a:rPr lang="en-US" altLang="en-US" sz="4800" b="1" dirty="0" err="1" smtClean="0">
                <a:solidFill>
                  <a:srgbClr val="0066FF"/>
                </a:solidFill>
                <a:latin typeface="Times New Roman" panose="02020603050405020304" pitchFamily="18" charset="0"/>
                <a:cs typeface="Times New Roman" panose="02020603050405020304" pitchFamily="18" charset="0"/>
              </a:rPr>
              <a:t>những</a:t>
            </a:r>
            <a:r>
              <a:rPr lang="en-US" altLang="en-US" sz="4800" b="1" dirty="0" smtClean="0">
                <a:solidFill>
                  <a:srgbClr val="0066FF"/>
                </a:solidFill>
                <a:latin typeface="Times New Roman" panose="02020603050405020304" pitchFamily="18" charset="0"/>
                <a:cs typeface="Times New Roman" panose="02020603050405020304" pitchFamily="18" charset="0"/>
              </a:rPr>
              <a:t> </a:t>
            </a:r>
            <a:r>
              <a:rPr lang="en-US" altLang="en-US" sz="4800" b="1" dirty="0" err="1" smtClean="0">
                <a:solidFill>
                  <a:srgbClr val="0066FF"/>
                </a:solidFill>
                <a:latin typeface="Times New Roman" panose="02020603050405020304" pitchFamily="18" charset="0"/>
                <a:cs typeface="Times New Roman" panose="02020603050405020304" pitchFamily="18" charset="0"/>
              </a:rPr>
              <a:t>hình</a:t>
            </a:r>
            <a:r>
              <a:rPr lang="en-US" altLang="en-US" sz="4800" b="1" dirty="0" smtClean="0">
                <a:solidFill>
                  <a:srgbClr val="0066FF"/>
                </a:solidFill>
                <a:latin typeface="Times New Roman" panose="02020603050405020304" pitchFamily="18" charset="0"/>
                <a:cs typeface="Times New Roman" panose="02020603050405020304" pitchFamily="18" charset="0"/>
              </a:rPr>
              <a:t> </a:t>
            </a:r>
            <a:r>
              <a:rPr lang="en-US" altLang="en-US" sz="4800" b="1" dirty="0" err="1" smtClean="0">
                <a:solidFill>
                  <a:srgbClr val="0066FF"/>
                </a:solidFill>
                <a:latin typeface="Times New Roman" panose="02020603050405020304" pitchFamily="18" charset="0"/>
                <a:cs typeface="Times New Roman" panose="02020603050405020304" pitchFamily="18" charset="0"/>
              </a:rPr>
              <a:t>ảnh</a:t>
            </a:r>
            <a:r>
              <a:rPr lang="en-US" altLang="en-US" sz="4800" b="1" dirty="0" smtClean="0">
                <a:solidFill>
                  <a:srgbClr val="0066FF"/>
                </a:solidFill>
                <a:latin typeface="Times New Roman" panose="02020603050405020304" pitchFamily="18" charset="0"/>
                <a:cs typeface="Times New Roman" panose="02020603050405020304" pitchFamily="18" charset="0"/>
              </a:rPr>
              <a:t> </a:t>
            </a:r>
            <a:r>
              <a:rPr lang="en-US" altLang="en-US" sz="4800" b="1" dirty="0" err="1" smtClean="0">
                <a:solidFill>
                  <a:srgbClr val="0066FF"/>
                </a:solidFill>
                <a:latin typeface="Times New Roman" panose="02020603050405020304" pitchFamily="18" charset="0"/>
                <a:cs typeface="Times New Roman" panose="02020603050405020304" pitchFamily="18" charset="0"/>
              </a:rPr>
              <a:t>sau</a:t>
            </a:r>
            <a:r>
              <a:rPr lang="en-US" altLang="en-US" sz="4800" b="1" dirty="0" smtClean="0">
                <a:solidFill>
                  <a:srgbClr val="0066FF"/>
                </a:solidFill>
                <a:latin typeface="Times New Roman" panose="02020603050405020304" pitchFamily="18" charset="0"/>
                <a:cs typeface="Times New Roman" panose="02020603050405020304" pitchFamily="18" charset="0"/>
              </a:rPr>
              <a:t> </a:t>
            </a:r>
            <a:r>
              <a:rPr lang="en-US" altLang="en-US" sz="4800" b="1" dirty="0" err="1" smtClean="0">
                <a:solidFill>
                  <a:srgbClr val="0066FF"/>
                </a:solidFill>
                <a:latin typeface="Times New Roman" panose="02020603050405020304" pitchFamily="18" charset="0"/>
                <a:cs typeface="Times New Roman" panose="02020603050405020304" pitchFamily="18" charset="0"/>
              </a:rPr>
              <a:t>và</a:t>
            </a:r>
            <a:r>
              <a:rPr lang="en-US" altLang="en-US" sz="4800" b="1" dirty="0" smtClean="0">
                <a:solidFill>
                  <a:srgbClr val="0066FF"/>
                </a:solidFill>
                <a:latin typeface="Times New Roman" panose="02020603050405020304" pitchFamily="18" charset="0"/>
                <a:cs typeface="Times New Roman" panose="02020603050405020304" pitchFamily="18" charset="0"/>
              </a:rPr>
              <a:t> </a:t>
            </a:r>
            <a:r>
              <a:rPr lang="en-US" altLang="en-US" sz="4800" b="1" dirty="0" err="1" smtClean="0">
                <a:solidFill>
                  <a:srgbClr val="0066FF"/>
                </a:solidFill>
                <a:latin typeface="Times New Roman" panose="02020603050405020304" pitchFamily="18" charset="0"/>
                <a:cs typeface="Times New Roman" panose="02020603050405020304" pitchFamily="18" charset="0"/>
              </a:rPr>
              <a:t>nêu</a:t>
            </a:r>
            <a:r>
              <a:rPr lang="en-US" altLang="en-US" sz="4800" b="1" dirty="0" smtClean="0">
                <a:solidFill>
                  <a:srgbClr val="0066FF"/>
                </a:solidFill>
                <a:latin typeface="Times New Roman" panose="02020603050405020304" pitchFamily="18" charset="0"/>
                <a:cs typeface="Times New Roman" panose="02020603050405020304" pitchFamily="18" charset="0"/>
              </a:rPr>
              <a:t> </a:t>
            </a:r>
            <a:r>
              <a:rPr lang="en-US" altLang="en-US" sz="4800" b="1" dirty="0" err="1" smtClean="0">
                <a:solidFill>
                  <a:srgbClr val="0066FF"/>
                </a:solidFill>
                <a:latin typeface="Times New Roman" panose="02020603050405020304" pitchFamily="18" charset="0"/>
                <a:cs typeface="Times New Roman" panose="02020603050405020304" pitchFamily="18" charset="0"/>
              </a:rPr>
              <a:t>hiểu</a:t>
            </a:r>
            <a:r>
              <a:rPr lang="en-US" altLang="en-US" sz="4800" b="1" dirty="0" smtClean="0">
                <a:solidFill>
                  <a:srgbClr val="0066FF"/>
                </a:solidFill>
                <a:latin typeface="Times New Roman" panose="02020603050405020304" pitchFamily="18" charset="0"/>
                <a:cs typeface="Times New Roman" panose="02020603050405020304" pitchFamily="18" charset="0"/>
              </a:rPr>
              <a:t> </a:t>
            </a:r>
            <a:r>
              <a:rPr lang="en-US" altLang="en-US" sz="4800" b="1" dirty="0" err="1" smtClean="0">
                <a:solidFill>
                  <a:srgbClr val="0066FF"/>
                </a:solidFill>
                <a:latin typeface="Times New Roman" panose="02020603050405020304" pitchFamily="18" charset="0"/>
                <a:cs typeface="Times New Roman" panose="02020603050405020304" pitchFamily="18" charset="0"/>
              </a:rPr>
              <a:t>biết</a:t>
            </a:r>
            <a:r>
              <a:rPr lang="en-US" altLang="en-US" sz="4800" b="1" dirty="0" smtClean="0">
                <a:solidFill>
                  <a:srgbClr val="0066FF"/>
                </a:solidFill>
                <a:latin typeface="Times New Roman" panose="02020603050405020304" pitchFamily="18" charset="0"/>
                <a:cs typeface="Times New Roman" panose="02020603050405020304" pitchFamily="18" charset="0"/>
              </a:rPr>
              <a:t> </a:t>
            </a:r>
            <a:r>
              <a:rPr lang="en-US" altLang="en-US" sz="4800" b="1" dirty="0" err="1" smtClean="0">
                <a:solidFill>
                  <a:srgbClr val="0066FF"/>
                </a:solidFill>
                <a:latin typeface="Times New Roman" panose="02020603050405020304" pitchFamily="18" charset="0"/>
                <a:cs typeface="Times New Roman" panose="02020603050405020304" pitchFamily="18" charset="0"/>
              </a:rPr>
              <a:t>của</a:t>
            </a:r>
            <a:r>
              <a:rPr lang="en-US" altLang="en-US" sz="4800" b="1" dirty="0" smtClean="0">
                <a:solidFill>
                  <a:srgbClr val="0066FF"/>
                </a:solidFill>
                <a:latin typeface="Times New Roman" panose="02020603050405020304" pitchFamily="18" charset="0"/>
                <a:cs typeface="Times New Roman" panose="02020603050405020304" pitchFamily="18" charset="0"/>
              </a:rPr>
              <a:t>  </a:t>
            </a:r>
            <a:r>
              <a:rPr lang="en-US" altLang="en-US" sz="4800" b="1" dirty="0" err="1" smtClean="0">
                <a:solidFill>
                  <a:srgbClr val="0066FF"/>
                </a:solidFill>
                <a:latin typeface="Times New Roman" panose="02020603050405020304" pitchFamily="18" charset="0"/>
                <a:cs typeface="Times New Roman" panose="02020603050405020304" pitchFamily="18" charset="0"/>
              </a:rPr>
              <a:t>mình</a:t>
            </a:r>
            <a:r>
              <a:rPr lang="en-US" altLang="en-US" sz="4800" b="1" dirty="0" smtClean="0">
                <a:solidFill>
                  <a:srgbClr val="0066FF"/>
                </a:solidFill>
                <a:latin typeface="Times New Roman" panose="02020603050405020304" pitchFamily="18" charset="0"/>
                <a:cs typeface="Times New Roman" panose="02020603050405020304" pitchFamily="18" charset="0"/>
              </a:rPr>
              <a:t> </a:t>
            </a:r>
            <a:r>
              <a:rPr lang="en-US" altLang="en-US" sz="4800" b="1" dirty="0" err="1" smtClean="0">
                <a:solidFill>
                  <a:srgbClr val="0066FF"/>
                </a:solidFill>
                <a:latin typeface="Times New Roman" panose="02020603050405020304" pitchFamily="18" charset="0"/>
                <a:cs typeface="Times New Roman" panose="02020603050405020304" pitchFamily="18" charset="0"/>
              </a:rPr>
              <a:t>về</a:t>
            </a:r>
            <a:r>
              <a:rPr lang="en-US" altLang="en-US" sz="4800" b="1" dirty="0" smtClean="0">
                <a:solidFill>
                  <a:srgbClr val="0066FF"/>
                </a:solidFill>
                <a:latin typeface="Times New Roman" panose="02020603050405020304" pitchFamily="18" charset="0"/>
                <a:cs typeface="Times New Roman" panose="02020603050405020304" pitchFamily="18" charset="0"/>
              </a:rPr>
              <a:t> </a:t>
            </a:r>
            <a:r>
              <a:rPr lang="en-US" altLang="en-US" sz="4800" b="1" dirty="0" err="1" smtClean="0">
                <a:solidFill>
                  <a:srgbClr val="0066FF"/>
                </a:solidFill>
                <a:latin typeface="Times New Roman" panose="02020603050405020304" pitchFamily="18" charset="0"/>
                <a:cs typeface="Times New Roman" panose="02020603050405020304" pitchFamily="18" charset="0"/>
              </a:rPr>
              <a:t>những</a:t>
            </a:r>
            <a:r>
              <a:rPr lang="en-US" altLang="en-US" sz="4800" b="1" dirty="0" smtClean="0">
                <a:solidFill>
                  <a:srgbClr val="0066FF"/>
                </a:solidFill>
                <a:latin typeface="Times New Roman" panose="02020603050405020304" pitchFamily="18" charset="0"/>
                <a:cs typeface="Times New Roman" panose="02020603050405020304" pitchFamily="18" charset="0"/>
              </a:rPr>
              <a:t> </a:t>
            </a:r>
            <a:r>
              <a:rPr lang="en-US" altLang="en-US" sz="4800" b="1" dirty="0" err="1" smtClean="0">
                <a:solidFill>
                  <a:srgbClr val="0066FF"/>
                </a:solidFill>
                <a:latin typeface="Times New Roman" panose="02020603050405020304" pitchFamily="18" charset="0"/>
                <a:cs typeface="Times New Roman" panose="02020603050405020304" pitchFamily="18" charset="0"/>
              </a:rPr>
              <a:t>hình</a:t>
            </a:r>
            <a:r>
              <a:rPr lang="en-US" altLang="en-US" sz="4800" b="1" dirty="0" smtClean="0">
                <a:solidFill>
                  <a:srgbClr val="0066FF"/>
                </a:solidFill>
                <a:latin typeface="Times New Roman" panose="02020603050405020304" pitchFamily="18" charset="0"/>
                <a:cs typeface="Times New Roman" panose="02020603050405020304" pitchFamily="18" charset="0"/>
              </a:rPr>
              <a:t> </a:t>
            </a:r>
            <a:r>
              <a:rPr lang="en-US" altLang="en-US" sz="4800" b="1" dirty="0" err="1" smtClean="0">
                <a:solidFill>
                  <a:srgbClr val="0066FF"/>
                </a:solidFill>
                <a:latin typeface="Times New Roman" panose="02020603050405020304" pitchFamily="18" charset="0"/>
                <a:cs typeface="Times New Roman" panose="02020603050405020304" pitchFamily="18" charset="0"/>
              </a:rPr>
              <a:t>ảnh</a:t>
            </a:r>
            <a:r>
              <a:rPr lang="en-US" altLang="en-US" sz="4800" b="1" dirty="0" smtClean="0">
                <a:solidFill>
                  <a:srgbClr val="0066FF"/>
                </a:solidFill>
                <a:latin typeface="Times New Roman" panose="02020603050405020304" pitchFamily="18" charset="0"/>
                <a:cs typeface="Times New Roman" panose="02020603050405020304" pitchFamily="18" charset="0"/>
              </a:rPr>
              <a:t> </a:t>
            </a:r>
            <a:r>
              <a:rPr lang="en-US" altLang="en-US" sz="4800" b="1" dirty="0" err="1" smtClean="0">
                <a:solidFill>
                  <a:srgbClr val="0066FF"/>
                </a:solidFill>
                <a:latin typeface="Times New Roman" panose="02020603050405020304" pitchFamily="18" charset="0"/>
                <a:cs typeface="Times New Roman" panose="02020603050405020304" pitchFamily="18" charset="0"/>
              </a:rPr>
              <a:t>đó</a:t>
            </a:r>
            <a:r>
              <a:rPr lang="en-US" altLang="en-US" sz="4800" b="1" dirty="0" smtClean="0">
                <a:solidFill>
                  <a:srgbClr val="0066FF"/>
                </a:solidFill>
                <a:latin typeface="Times New Roman" panose="02020603050405020304" pitchFamily="18" charset="0"/>
                <a:cs typeface="Times New Roman" panose="02020603050405020304" pitchFamily="18" charset="0"/>
              </a:rPr>
              <a:t>? </a:t>
            </a:r>
            <a:endParaRPr lang="en-US" altLang="en-US" sz="2800" b="1" dirty="0">
              <a:solidFill>
                <a:srgbClr val="0066FF"/>
              </a:solidFill>
              <a:latin typeface="Times New Roman" panose="02020603050405020304" pitchFamily="18" charset="0"/>
              <a:cs typeface="Times New Roman" panose="02020603050405020304" pitchFamily="18" charset="0"/>
            </a:endParaRPr>
          </a:p>
          <a:p>
            <a:pPr algn="just" eaLnBrk="1" hangingPunct="1">
              <a:spcBef>
                <a:spcPct val="50000"/>
              </a:spcBef>
              <a:buFontTx/>
              <a:buNone/>
            </a:pPr>
            <a:endParaRPr lang="en-US" altLang="en-US" b="1" dirty="0">
              <a:solidFill>
                <a:srgbClr val="0066FF"/>
              </a:solidFill>
              <a:latin typeface="Times New Roman" panose="02020603050405020304" pitchFamily="18" charset="0"/>
              <a:cs typeface="Times New Roman" panose="02020603050405020304" pitchFamily="18" charset="0"/>
            </a:endParaRPr>
          </a:p>
        </p:txBody>
      </p:sp>
      <p:sp>
        <p:nvSpPr>
          <p:cNvPr id="2" name="Smiley Face 1">
            <a:hlinkClick r:id="rId2" action="ppaction://hlinkfile"/>
            <a:extLst>
              <a:ext uri="{FF2B5EF4-FFF2-40B4-BE49-F238E27FC236}">
                <a16:creationId xmlns:a16="http://schemas.microsoft.com/office/drawing/2014/main" id="{40B10491-A620-3206-5179-16D7F8B7BC20}"/>
              </a:ext>
            </a:extLst>
          </p:cNvPr>
          <p:cNvSpPr/>
          <p:nvPr/>
        </p:nvSpPr>
        <p:spPr>
          <a:xfrm>
            <a:off x="8534400" y="6248400"/>
            <a:ext cx="533400" cy="533400"/>
          </a:xfrm>
          <a:prstGeom prst="smileyFace">
            <a:avLst/>
          </a:prstGeom>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endParaRPr lang="en-US"/>
          </a:p>
        </p:txBody>
      </p:sp>
    </p:spTree>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Box 12"/>
          <p:cNvSpPr txBox="1">
            <a:spLocks noChangeArrowheads="1"/>
          </p:cNvSpPr>
          <p:nvPr/>
        </p:nvSpPr>
        <p:spPr bwMode="auto">
          <a:xfrm>
            <a:off x="590557" y="222945"/>
            <a:ext cx="7267643"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None/>
            </a:pPr>
            <a:r>
              <a:rPr lang="en-US" altLang="en-US" sz="2500" b="1" dirty="0" smtClean="0">
                <a:solidFill>
                  <a:srgbClr val="FF0000"/>
                </a:solidFill>
                <a:latin typeface="Times New Roman" panose="02020603050405020304" pitchFamily="18" charset="0"/>
                <a:cs typeface="Times New Roman" panose="02020603050405020304" pitchFamily="18" charset="0"/>
              </a:rPr>
              <a:t>2.1</a:t>
            </a:r>
            <a:r>
              <a:rPr lang="en-US" altLang="en-US" sz="2500" b="1" dirty="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Tình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huống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kịch</a:t>
            </a:r>
            <a:r>
              <a:rPr lang="en-US" sz="2800" b="1" dirty="0" smtClean="0">
                <a:solidFill>
                  <a:srgbClr val="FF0000"/>
                </a:solidFill>
                <a:latin typeface="Times New Roman" panose="02020603050405020304" pitchFamily="18" charset="0"/>
                <a:cs typeface="Times New Roman" panose="02020603050405020304" pitchFamily="18" charset="0"/>
              </a:rPr>
              <a:t> </a:t>
            </a:r>
            <a:r>
              <a:rPr lang="vi-VN" sz="2800" b="1" dirty="0" smtClean="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a:p>
            <a:pPr>
              <a:spcBef>
                <a:spcPct val="0"/>
              </a:spcBef>
              <a:buClrTx/>
              <a:buFontTx/>
              <a:buNone/>
            </a:pPr>
            <a:endParaRPr lang="en-US" altLang="en-US" sz="2500" b="1" dirty="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6ADB739-35BB-2252-A82E-8A79E9304907}"/>
              </a:ext>
            </a:extLst>
          </p:cNvPr>
          <p:cNvSpPr txBox="1"/>
          <p:nvPr/>
        </p:nvSpPr>
        <p:spPr>
          <a:xfrm>
            <a:off x="590557" y="1130886"/>
            <a:ext cx="8115561" cy="4154984"/>
          </a:xfrm>
          <a:prstGeom prst="rect">
            <a:avLst/>
          </a:prstGeom>
          <a:noFill/>
          <a:ln>
            <a:solidFill>
              <a:schemeClr val="tx2">
                <a:lumMod val="40000"/>
                <a:lumOff val="60000"/>
              </a:schemeClr>
            </a:solidFill>
          </a:ln>
        </p:spPr>
        <p:txBody>
          <a:bodyPr wrap="square">
            <a:spAutoFit/>
          </a:bodyPr>
          <a:lstStyle/>
          <a:p>
            <a:r>
              <a:rPr lang="vi-VN" sz="2400" dirty="0" smtClean="0">
                <a:solidFill>
                  <a:srgbClr val="0070C0"/>
                </a:solidFill>
                <a:latin typeface="Times New Roman" panose="02020603050405020304" pitchFamily="18" charset="0"/>
                <a:cs typeface="Times New Roman" panose="02020603050405020304" pitchFamily="18" charset="0"/>
              </a:rPr>
              <a:t>-</a:t>
            </a:r>
            <a:r>
              <a:rPr lang="vi-VN" sz="2400" dirty="0">
                <a:solidFill>
                  <a:srgbClr val="0070C0"/>
                </a:solidFill>
                <a:latin typeface="Times New Roman" panose="02020603050405020304" pitchFamily="18" charset="0"/>
                <a:cs typeface="Times New Roman" panose="02020603050405020304" pitchFamily="18" charset="0"/>
              </a:rPr>
              <a:t>-&gt; Trước cùng một tình huống, nhưng mỗi nhân vật lại có những lựa chọn và hành động khác nhau. Điều đó đã làm nổi bật những tính cách đối lập của các nhân vật: Sự tận trung của Nguyễn Vũ đối lập với sự phản trắc của Lê Trung Mại và bọn nội giám; sự ngay thẳng, cương trực và lòng vị tha của Đan Thiềm so với sự giả dối, ích kỉ của luc cung nữ; sự cương trực, lãng mạn và đầy lí tưởng của Vũ Như Tô so với sự thực dụng, thô lỗ, hèn hạ của đám quân sĩ và Ngô Hạch. Có thể nói, tình huống kịch mà Nguyễn Huy Tưởng xây dựng trong đoạn trích thực sự đắt giá, làm nổi bật xung đột kịch cũng như làm bộc lộ rõ tính cách nhân vật.</a:t>
            </a:r>
            <a:endParaRPr lang="en-US" sz="24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91975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 calcmode="lin" valueType="num">
                                      <p:cBhvr additive="base">
                                        <p:cTn id="7" dur="500" fill="hold"/>
                                        <p:tgtEl>
                                          <p:spTgt spid="17411"/>
                                        </p:tgtEl>
                                        <p:attrNameLst>
                                          <p:attrName>ppt_x</p:attrName>
                                        </p:attrNameLst>
                                      </p:cBhvr>
                                      <p:tavLst>
                                        <p:tav tm="0">
                                          <p:val>
                                            <p:strVal val="#ppt_x"/>
                                          </p:val>
                                        </p:tav>
                                        <p:tav tm="100000">
                                          <p:val>
                                            <p:strVal val="#ppt_x"/>
                                          </p:val>
                                        </p:tav>
                                      </p:tavLst>
                                    </p:anim>
                                    <p:anim calcmode="lin" valueType="num">
                                      <p:cBhvr additive="base">
                                        <p:cTn id="8" dur="500" fill="hold"/>
                                        <p:tgtEl>
                                          <p:spTgt spid="174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869683" y="227014"/>
            <a:ext cx="4346261" cy="523220"/>
          </a:xfrm>
          <a:prstGeom prst="rect">
            <a:avLst/>
          </a:prstGeom>
          <a:noFill/>
          <a:ln>
            <a:solidFill>
              <a:schemeClr val="accent4"/>
            </a:solidFill>
          </a:ln>
        </p:spPr>
        <p:txBody>
          <a:bodyPr wrap="square">
            <a:spAutoFit/>
          </a:bodyPr>
          <a:lstStyle/>
          <a:p>
            <a:pPr>
              <a:defRPr/>
            </a:pPr>
            <a:r>
              <a:rPr lang="en-US" sz="2800" b="1" dirty="0">
                <a:solidFill>
                  <a:schemeClr val="accent4"/>
                </a:solidFill>
                <a:latin typeface="Times New Roman" pitchFamily="18" charset="0"/>
                <a:cs typeface="Times New Roman" pitchFamily="18" charset="0"/>
              </a:rPr>
              <a:t>II. </a:t>
            </a:r>
            <a:r>
              <a:rPr lang="en-US" sz="2800" b="1" dirty="0" err="1">
                <a:solidFill>
                  <a:schemeClr val="accent4"/>
                </a:solidFill>
                <a:latin typeface="Times New Roman" pitchFamily="18" charset="0"/>
                <a:cs typeface="Times New Roman" pitchFamily="18" charset="0"/>
              </a:rPr>
              <a:t>Đọc</a:t>
            </a:r>
            <a:r>
              <a:rPr lang="en-US" sz="2800" b="1" dirty="0">
                <a:solidFill>
                  <a:schemeClr val="accent4"/>
                </a:solidFill>
                <a:latin typeface="Times New Roman" pitchFamily="18" charset="0"/>
                <a:cs typeface="Times New Roman" pitchFamily="18" charset="0"/>
              </a:rPr>
              <a:t> </a:t>
            </a:r>
            <a:r>
              <a:rPr lang="en-US" sz="2800" b="1" dirty="0" err="1">
                <a:solidFill>
                  <a:schemeClr val="accent4"/>
                </a:solidFill>
                <a:latin typeface="Times New Roman" pitchFamily="18" charset="0"/>
                <a:cs typeface="Times New Roman" pitchFamily="18" charset="0"/>
              </a:rPr>
              <a:t>hiểu</a:t>
            </a:r>
            <a:r>
              <a:rPr lang="en-US" sz="2800" b="1" dirty="0">
                <a:solidFill>
                  <a:schemeClr val="accent4"/>
                </a:solidFill>
                <a:latin typeface="Times New Roman" pitchFamily="18" charset="0"/>
                <a:cs typeface="Times New Roman" pitchFamily="18" charset="0"/>
              </a:rPr>
              <a:t> </a:t>
            </a:r>
            <a:r>
              <a:rPr lang="en-US" sz="2800" b="1" dirty="0" err="1">
                <a:solidFill>
                  <a:schemeClr val="accent4"/>
                </a:solidFill>
                <a:latin typeface="Times New Roman" pitchFamily="18" charset="0"/>
                <a:cs typeface="Times New Roman" pitchFamily="18" charset="0"/>
              </a:rPr>
              <a:t>văn</a:t>
            </a:r>
            <a:r>
              <a:rPr lang="en-US" sz="2800" b="1" dirty="0">
                <a:solidFill>
                  <a:schemeClr val="accent4"/>
                </a:solidFill>
                <a:latin typeface="Times New Roman" pitchFamily="18" charset="0"/>
                <a:cs typeface="Times New Roman" pitchFamily="18" charset="0"/>
              </a:rPr>
              <a:t> </a:t>
            </a:r>
            <a:r>
              <a:rPr lang="en-US" sz="2800" b="1" dirty="0" err="1">
                <a:solidFill>
                  <a:schemeClr val="accent4"/>
                </a:solidFill>
                <a:latin typeface="Times New Roman" pitchFamily="18" charset="0"/>
                <a:cs typeface="Times New Roman" pitchFamily="18" charset="0"/>
              </a:rPr>
              <a:t>bản</a:t>
            </a:r>
            <a:r>
              <a:rPr lang="en-US" sz="2600" b="1" dirty="0">
                <a:solidFill>
                  <a:schemeClr val="accent4"/>
                </a:solidFill>
                <a:latin typeface="Times New Roman" pitchFamily="18" charset="0"/>
                <a:cs typeface="Times New Roman" pitchFamily="18" charset="0"/>
              </a:rPr>
              <a:t>:</a:t>
            </a:r>
          </a:p>
        </p:txBody>
      </p:sp>
      <p:sp>
        <p:nvSpPr>
          <p:cNvPr id="5" name="TextBox 12"/>
          <p:cNvSpPr txBox="1">
            <a:spLocks noChangeArrowheads="1"/>
          </p:cNvSpPr>
          <p:nvPr/>
        </p:nvSpPr>
        <p:spPr bwMode="auto">
          <a:xfrm>
            <a:off x="706191" y="750234"/>
            <a:ext cx="7740203"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None/>
            </a:pPr>
            <a:r>
              <a:rPr lang="en-US" altLang="en-US" sz="2500" b="1" dirty="0" smtClean="0">
                <a:solidFill>
                  <a:srgbClr val="FF0000"/>
                </a:solidFill>
                <a:latin typeface="Times New Roman" panose="02020603050405020304" pitchFamily="18" charset="0"/>
                <a:cs typeface="Times New Roman" panose="02020603050405020304" pitchFamily="18" charset="0"/>
              </a:rPr>
              <a:t>2.2.  </a:t>
            </a:r>
            <a:r>
              <a:rPr lang="en-US" sz="2800" b="1" dirty="0" err="1" smtClean="0">
                <a:solidFill>
                  <a:srgbClr val="FF0000"/>
                </a:solidFill>
                <a:latin typeface="Times New Roman" panose="02020603050405020304" pitchFamily="18" charset="0"/>
                <a:cs typeface="Times New Roman" panose="02020603050405020304" pitchFamily="18" charset="0"/>
              </a:rPr>
              <a:t>Xung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đột</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kịch</a:t>
            </a:r>
            <a:r>
              <a:rPr lang="vi-VN" sz="2800" b="1" dirty="0" smtClean="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a:p>
            <a:pPr>
              <a:spcBef>
                <a:spcPct val="0"/>
              </a:spcBef>
              <a:buClrTx/>
              <a:buFontTx/>
              <a:buNone/>
            </a:pPr>
            <a:endParaRPr lang="en-US" altLang="en-US" sz="25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722599159"/>
              </p:ext>
            </p:extLst>
          </p:nvPr>
        </p:nvGraphicFramePr>
        <p:xfrm>
          <a:off x="1176629" y="3390253"/>
          <a:ext cx="6988574" cy="3154680"/>
        </p:xfrm>
        <a:graphic>
          <a:graphicData uri="http://schemas.openxmlformats.org/drawingml/2006/table">
            <a:tbl>
              <a:tblPr firstRow="1" firstCol="1" bandRow="1">
                <a:tableStyleId>{5C22544A-7EE6-4342-B048-85BDC9FD1C3A}</a:tableStyleId>
              </a:tblPr>
              <a:tblGrid>
                <a:gridCol w="1412901">
                  <a:extLst>
                    <a:ext uri="{9D8B030D-6E8A-4147-A177-3AD203B41FA5}">
                      <a16:colId xmlns:a16="http://schemas.microsoft.com/office/drawing/2014/main" val="3267579632"/>
                    </a:ext>
                  </a:extLst>
                </a:gridCol>
                <a:gridCol w="1413645">
                  <a:extLst>
                    <a:ext uri="{9D8B030D-6E8A-4147-A177-3AD203B41FA5}">
                      <a16:colId xmlns:a16="http://schemas.microsoft.com/office/drawing/2014/main" val="1410054074"/>
                    </a:ext>
                  </a:extLst>
                </a:gridCol>
                <a:gridCol w="1413645">
                  <a:extLst>
                    <a:ext uri="{9D8B030D-6E8A-4147-A177-3AD203B41FA5}">
                      <a16:colId xmlns:a16="http://schemas.microsoft.com/office/drawing/2014/main" val="1074074478"/>
                    </a:ext>
                  </a:extLst>
                </a:gridCol>
                <a:gridCol w="1413645">
                  <a:extLst>
                    <a:ext uri="{9D8B030D-6E8A-4147-A177-3AD203B41FA5}">
                      <a16:colId xmlns:a16="http://schemas.microsoft.com/office/drawing/2014/main" val="974934450"/>
                    </a:ext>
                  </a:extLst>
                </a:gridCol>
                <a:gridCol w="1334738">
                  <a:extLst>
                    <a:ext uri="{9D8B030D-6E8A-4147-A177-3AD203B41FA5}">
                      <a16:colId xmlns:a16="http://schemas.microsoft.com/office/drawing/2014/main" val="4123299788"/>
                    </a:ext>
                  </a:extLst>
                </a:gridCol>
              </a:tblGrid>
              <a:tr h="0">
                <a:tc rowSpan="8">
                  <a:txBody>
                    <a:bodyPr/>
                    <a:lstStyle/>
                    <a:p>
                      <a:pPr algn="ctr">
                        <a:lnSpc>
                          <a:spcPct val="115000"/>
                        </a:lnSpc>
                        <a:spcAft>
                          <a:spcPts val="0"/>
                        </a:spcAft>
                      </a:pPr>
                      <a:r>
                        <a:rPr lang="vi-VN" sz="2000">
                          <a:effectLst/>
                          <a:latin typeface="Times New Roman" panose="02020603050405020304" pitchFamily="18" charset="0"/>
                          <a:cs typeface="Times New Roman" panose="02020603050405020304" pitchFamily="18" charset="0"/>
                        </a:rPr>
                        <a:t>Xung đột chính</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vi-VN" sz="2000">
                          <a:effectLst/>
                          <a:latin typeface="Times New Roman" panose="02020603050405020304" pitchFamily="18" charset="0"/>
                          <a:cs typeface="Times New Roman" panose="02020603050405020304" pitchFamily="18" charset="0"/>
                        </a:rPr>
                        <a:t>Lớp kịch</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vi-VN" sz="2000">
                          <a:effectLst/>
                          <a:latin typeface="Times New Roman" panose="02020603050405020304" pitchFamily="18" charset="0"/>
                          <a:cs typeface="Times New Roman" panose="02020603050405020304" pitchFamily="18" charset="0"/>
                        </a:rPr>
                        <a:t>Nhân vật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vi-VN" sz="2000">
                          <a:effectLst/>
                          <a:latin typeface="Times New Roman" panose="02020603050405020304" pitchFamily="18" charset="0"/>
                          <a:cs typeface="Times New Roman" panose="02020603050405020304" pitchFamily="18" charset="0"/>
                        </a:rPr>
                        <a:t>Sự kiện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vi-VN" sz="2000">
                          <a:effectLst/>
                          <a:latin typeface="Times New Roman" panose="02020603050405020304" pitchFamily="18" charset="0"/>
                          <a:cs typeface="Times New Roman" panose="02020603050405020304" pitchFamily="18" charset="0"/>
                        </a:rPr>
                        <a:t>Nhận xét chung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48285600"/>
                  </a:ext>
                </a:extLst>
              </a:tr>
              <a:tr h="0">
                <a:tc vMerge="1">
                  <a:txBody>
                    <a:bodyPr/>
                    <a:lstStyle/>
                    <a:p>
                      <a:endParaRPr lang="en-US"/>
                    </a:p>
                  </a:txBody>
                  <a:tcPr/>
                </a:tc>
                <a:tc>
                  <a:txBody>
                    <a:bodyPr/>
                    <a:lstStyle/>
                    <a:p>
                      <a:pPr algn="just">
                        <a:lnSpc>
                          <a:spcPct val="115000"/>
                        </a:lnSpc>
                        <a:spcAft>
                          <a:spcPts val="0"/>
                        </a:spcAft>
                      </a:pPr>
                      <a:r>
                        <a:rPr lang="vi-VN"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vi-VN"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vi-VN"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vi-VN"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80698535"/>
                  </a:ext>
                </a:extLst>
              </a:tr>
              <a:tr h="0">
                <a:tc vMerge="1">
                  <a:txBody>
                    <a:bodyPr/>
                    <a:lstStyle/>
                    <a:p>
                      <a:endParaRPr lang="en-US"/>
                    </a:p>
                  </a:txBody>
                  <a:tcPr/>
                </a:tc>
                <a:tc>
                  <a:txBody>
                    <a:bodyPr/>
                    <a:lstStyle/>
                    <a:p>
                      <a:pPr algn="just">
                        <a:lnSpc>
                          <a:spcPct val="115000"/>
                        </a:lnSpc>
                        <a:spcAft>
                          <a:spcPts val="0"/>
                        </a:spcAft>
                      </a:pPr>
                      <a:r>
                        <a:rPr lang="vi-VN"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vi-VN"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vi-VN"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vi-VN"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45154315"/>
                  </a:ext>
                </a:extLst>
              </a:tr>
              <a:tr h="0">
                <a:tc vMerge="1">
                  <a:txBody>
                    <a:bodyPr/>
                    <a:lstStyle/>
                    <a:p>
                      <a:endParaRPr lang="en-US"/>
                    </a:p>
                  </a:txBody>
                  <a:tcPr/>
                </a:tc>
                <a:tc>
                  <a:txBody>
                    <a:bodyPr/>
                    <a:lstStyle/>
                    <a:p>
                      <a:pPr algn="just">
                        <a:lnSpc>
                          <a:spcPct val="115000"/>
                        </a:lnSpc>
                        <a:spcAft>
                          <a:spcPts val="0"/>
                        </a:spcAft>
                      </a:pPr>
                      <a:r>
                        <a:rPr lang="vi-VN"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vi-VN"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vi-VN"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vi-VN"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3303788"/>
                  </a:ext>
                </a:extLst>
              </a:tr>
              <a:tr h="0">
                <a:tc vMerge="1">
                  <a:txBody>
                    <a:bodyPr/>
                    <a:lstStyle/>
                    <a:p>
                      <a:endParaRPr lang="en-US"/>
                    </a:p>
                  </a:txBody>
                  <a:tcPr/>
                </a:tc>
                <a:tc>
                  <a:txBody>
                    <a:bodyPr/>
                    <a:lstStyle/>
                    <a:p>
                      <a:pPr algn="just">
                        <a:lnSpc>
                          <a:spcPct val="115000"/>
                        </a:lnSpc>
                        <a:spcAft>
                          <a:spcPts val="0"/>
                        </a:spcAft>
                      </a:pPr>
                      <a:r>
                        <a:rPr lang="vi-VN"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vi-VN"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vi-VN"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vi-VN"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53505905"/>
                  </a:ext>
                </a:extLst>
              </a:tr>
              <a:tr h="0">
                <a:tc vMerge="1">
                  <a:txBody>
                    <a:bodyPr/>
                    <a:lstStyle/>
                    <a:p>
                      <a:endParaRPr lang="en-US"/>
                    </a:p>
                  </a:txBody>
                  <a:tcPr/>
                </a:tc>
                <a:tc>
                  <a:txBody>
                    <a:bodyPr/>
                    <a:lstStyle/>
                    <a:p>
                      <a:pPr algn="just">
                        <a:lnSpc>
                          <a:spcPct val="115000"/>
                        </a:lnSpc>
                        <a:spcAft>
                          <a:spcPts val="0"/>
                        </a:spcAft>
                      </a:pPr>
                      <a:r>
                        <a:rPr lang="vi-VN"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vi-VN"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vi-VN"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vi-VN"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77595099"/>
                  </a:ext>
                </a:extLst>
              </a:tr>
              <a:tr h="0">
                <a:tc vMerge="1">
                  <a:txBody>
                    <a:bodyPr/>
                    <a:lstStyle/>
                    <a:p>
                      <a:endParaRPr lang="en-US"/>
                    </a:p>
                  </a:txBody>
                  <a:tcPr/>
                </a:tc>
                <a:tc>
                  <a:txBody>
                    <a:bodyPr/>
                    <a:lstStyle/>
                    <a:p>
                      <a:pPr algn="just">
                        <a:lnSpc>
                          <a:spcPct val="115000"/>
                        </a:lnSpc>
                        <a:spcAft>
                          <a:spcPts val="0"/>
                        </a:spcAft>
                      </a:pPr>
                      <a:r>
                        <a:rPr lang="vi-VN"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vi-VN"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vi-VN"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vi-VN"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09027754"/>
                  </a:ext>
                </a:extLst>
              </a:tr>
              <a:tr h="0">
                <a:tc vMerge="1">
                  <a:txBody>
                    <a:bodyPr/>
                    <a:lstStyle/>
                    <a:p>
                      <a:endParaRPr lang="en-US"/>
                    </a:p>
                  </a:txBody>
                  <a:tcPr/>
                </a:tc>
                <a:tc>
                  <a:txBody>
                    <a:bodyPr/>
                    <a:lstStyle/>
                    <a:p>
                      <a:pPr algn="just">
                        <a:lnSpc>
                          <a:spcPct val="115000"/>
                        </a:lnSpc>
                        <a:spcAft>
                          <a:spcPts val="0"/>
                        </a:spcAft>
                      </a:pPr>
                      <a:r>
                        <a:rPr lang="vi-VN"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vi-VN"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vi-VN"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vi-VN"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87773904"/>
                  </a:ext>
                </a:extLst>
              </a:tr>
            </a:tbl>
          </a:graphicData>
        </a:graphic>
      </p:graphicFrame>
      <p:sp>
        <p:nvSpPr>
          <p:cNvPr id="7" name="Rectangle 1"/>
          <p:cNvSpPr>
            <a:spLocks noChangeArrowheads="1"/>
          </p:cNvSpPr>
          <p:nvPr/>
        </p:nvSpPr>
        <p:spPr bwMode="auto">
          <a:xfrm>
            <a:off x="1176629" y="1844945"/>
            <a:ext cx="7269765" cy="156966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vi-VN" altLang="en-US" sz="2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PHIẾU HỌC TẬP SỐ 2</a:t>
            </a: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thống</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kịch</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xung</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đột</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vi-VN"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 trích? Từ những xung đột đó, em có nhận xét gì?</a:t>
            </a:r>
            <a:endParaRPr kumimoji="0" lang="vi-VN"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869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461222" y="2089934"/>
            <a:ext cx="8141863" cy="1806598"/>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dirty="0" smtClean="0"/>
              <a:t/>
            </a:r>
            <a:br>
              <a:rPr lang="en-US" dirty="0" smtClean="0"/>
            </a:br>
            <a:endParaRPr lang="en-US" dirty="0"/>
          </a:p>
        </p:txBody>
      </p:sp>
      <p:sp>
        <p:nvSpPr>
          <p:cNvPr id="10" name="Cloud Callout 9"/>
          <p:cNvSpPr/>
          <p:nvPr/>
        </p:nvSpPr>
        <p:spPr>
          <a:xfrm>
            <a:off x="798491" y="984198"/>
            <a:ext cx="7804594" cy="5146145"/>
          </a:xfrm>
          <a:prstGeom prst="cloudCallout">
            <a:avLst/>
          </a:prstGeom>
        </p:spPr>
        <p:style>
          <a:lnRef idx="1">
            <a:schemeClr val="accent2"/>
          </a:lnRef>
          <a:fillRef idx="2">
            <a:schemeClr val="accent2"/>
          </a:fillRef>
          <a:effectRef idx="1">
            <a:schemeClr val="accent2"/>
          </a:effectRef>
          <a:fontRef idx="minor">
            <a:schemeClr val="dk1"/>
          </a:fontRef>
        </p:style>
        <p:txBody>
          <a:bodyPr anchor="ctr"/>
          <a:lstStyle/>
          <a:p>
            <a:r>
              <a:rPr lang="vi-VN" sz="2800" dirty="0">
                <a:latin typeface="Times New Roman" panose="02020603050405020304" pitchFamily="18" charset="0"/>
                <a:cs typeface="Times New Roman" panose="02020603050405020304" pitchFamily="18" charset="0"/>
              </a:rPr>
              <a:t>+ </a:t>
            </a:r>
            <a:r>
              <a:rPr lang="vi-VN" sz="2800" i="1" dirty="0">
                <a:latin typeface="Times New Roman" panose="02020603050405020304" pitchFamily="18" charset="0"/>
                <a:cs typeface="Times New Roman" panose="02020603050405020304" pitchFamily="18" charset="0"/>
              </a:rPr>
              <a:t>Xung đột kịch là gì?</a:t>
            </a: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r>
              <a:rPr lang="vi-VN" sz="2800" dirty="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Xung đột kịch được thể hiện qua những nhân vật nào, gắn với các sự kiện nào? Từ đó xác định xung đột chính của đoạn trích cũng như toàn bộ tác phẩm là gì?</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2765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Box 12"/>
          <p:cNvSpPr txBox="1">
            <a:spLocks noChangeArrowheads="1"/>
          </p:cNvSpPr>
          <p:nvPr/>
        </p:nvSpPr>
        <p:spPr bwMode="auto">
          <a:xfrm>
            <a:off x="590557" y="222945"/>
            <a:ext cx="7267643"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None/>
            </a:pPr>
            <a:r>
              <a:rPr lang="en-US" altLang="en-US" sz="2500" b="1" dirty="0" smtClean="0">
                <a:solidFill>
                  <a:srgbClr val="FF0000"/>
                </a:solidFill>
                <a:latin typeface="Times New Roman" panose="02020603050405020304" pitchFamily="18" charset="0"/>
                <a:cs typeface="Times New Roman" panose="02020603050405020304" pitchFamily="18" charset="0"/>
              </a:rPr>
              <a:t>2.2. </a:t>
            </a:r>
            <a:r>
              <a:rPr lang="en-US" sz="2800" b="1" dirty="0" err="1" smtClean="0">
                <a:solidFill>
                  <a:srgbClr val="FF0000"/>
                </a:solidFill>
                <a:latin typeface="Times New Roman" panose="02020603050405020304" pitchFamily="18" charset="0"/>
                <a:cs typeface="Times New Roman" panose="02020603050405020304" pitchFamily="18" charset="0"/>
              </a:rPr>
              <a:t>Xung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đột</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kịch</a:t>
            </a:r>
            <a:r>
              <a:rPr lang="en-US" sz="2800" b="1" dirty="0" smtClean="0">
                <a:solidFill>
                  <a:srgbClr val="FF0000"/>
                </a:solidFill>
                <a:latin typeface="Times New Roman" panose="02020603050405020304" pitchFamily="18" charset="0"/>
                <a:cs typeface="Times New Roman" panose="02020603050405020304" pitchFamily="18" charset="0"/>
              </a:rPr>
              <a:t> </a:t>
            </a:r>
            <a:r>
              <a:rPr lang="vi-VN" sz="2800" b="1" dirty="0" smtClean="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a:p>
            <a:pPr>
              <a:spcBef>
                <a:spcPct val="0"/>
              </a:spcBef>
              <a:buClrTx/>
              <a:buFontTx/>
              <a:buNone/>
            </a:pPr>
            <a:endParaRPr lang="en-US" altLang="en-US" sz="2500" b="1" dirty="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6ADB739-35BB-2252-A82E-8A79E9304907}"/>
              </a:ext>
            </a:extLst>
          </p:cNvPr>
          <p:cNvSpPr txBox="1"/>
          <p:nvPr/>
        </p:nvSpPr>
        <p:spPr>
          <a:xfrm>
            <a:off x="371615" y="839034"/>
            <a:ext cx="8115561" cy="5262979"/>
          </a:xfrm>
          <a:prstGeom prst="rect">
            <a:avLst/>
          </a:prstGeom>
          <a:noFill/>
          <a:ln>
            <a:solidFill>
              <a:schemeClr val="tx2">
                <a:lumMod val="40000"/>
                <a:lumOff val="60000"/>
              </a:schemeClr>
            </a:solidFill>
          </a:ln>
        </p:spPr>
        <p:txBody>
          <a:bodyPr wrap="square">
            <a:spAutoFit/>
          </a:bodyPr>
          <a:lstStyle/>
          <a:p>
            <a:r>
              <a:rPr lang="vi-VN" sz="2400" b="1" dirty="0">
                <a:latin typeface="Times New Roman" panose="02020603050405020304" pitchFamily="18" charset="0"/>
                <a:cs typeface="Times New Roman" panose="02020603050405020304" pitchFamily="18" charset="0"/>
              </a:rPr>
              <a:t>* Xung đột kịch </a:t>
            </a:r>
            <a:r>
              <a:rPr lang="vi-VN" sz="2400" dirty="0">
                <a:latin typeface="Times New Roman" panose="02020603050405020304" pitchFamily="18" charset="0"/>
                <a:cs typeface="Times New Roman" panose="02020603050405020304" pitchFamily="18" charset="0"/>
              </a:rPr>
              <a:t>là yếu tố chi phối toàn bộ cách triển khai nhân vật, các sự kiện, lời thoại và hành động, tạo nên sức hấp dẫn của tác phẩm, đồng thời bộc lỗ rõ nét tư tưởng của tác giả.</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Xung đột kịch được thể hiện trong văn bản:</a:t>
            </a:r>
            <a:endParaRPr lang="en-US" sz="2400" dirty="0">
              <a:latin typeface="Times New Roman" panose="02020603050405020304" pitchFamily="18" charset="0"/>
              <a:cs typeface="Times New Roman" panose="02020603050405020304" pitchFamily="18" charset="0"/>
            </a:endParaRPr>
          </a:p>
          <a:p>
            <a:r>
              <a:rPr lang="vi-VN" sz="2400" b="1"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Trước hết thể hiện qua mâu thuẫn gay gắt, quyết liệt giữa các tuyến nhân vật:</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Vũ Như Tô và Đan Thiềm kiên quyết bảo vệ Cửu Trùng Đài, trong khi đó lũ nội gián, đám cung nữ, Lê Trung Mại đều không nhìn thấy hoặc không thừa nhận giá trị của Cửu Trùng Đài, thậm chí còn mừng rỡ khi Cửu Trùng Đài bị đốt cháy.</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Vũ Như Tô và Đan Thiềm là những người dũng cảm, trung thực, vị tha, có lí tưởng sống cao cả, sẵn sàng hi sinh tính mạng để bảo vệ lí tưởng, trong khi đó các nhân vật còn lại đều là những nhân vật thực dụng , ích kỉ, dối trá và hung bạo.</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28645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 calcmode="lin" valueType="num">
                                      <p:cBhvr additive="base">
                                        <p:cTn id="7" dur="500" fill="hold"/>
                                        <p:tgtEl>
                                          <p:spTgt spid="17411"/>
                                        </p:tgtEl>
                                        <p:attrNameLst>
                                          <p:attrName>ppt_x</p:attrName>
                                        </p:attrNameLst>
                                      </p:cBhvr>
                                      <p:tavLst>
                                        <p:tav tm="0">
                                          <p:val>
                                            <p:strVal val="#ppt_x"/>
                                          </p:val>
                                        </p:tav>
                                        <p:tav tm="100000">
                                          <p:val>
                                            <p:strVal val="#ppt_x"/>
                                          </p:val>
                                        </p:tav>
                                      </p:tavLst>
                                    </p:anim>
                                    <p:anim calcmode="lin" valueType="num">
                                      <p:cBhvr additive="base">
                                        <p:cTn id="8" dur="500" fill="hold"/>
                                        <p:tgtEl>
                                          <p:spTgt spid="174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Box 12"/>
          <p:cNvSpPr txBox="1">
            <a:spLocks noChangeArrowheads="1"/>
          </p:cNvSpPr>
          <p:nvPr/>
        </p:nvSpPr>
        <p:spPr bwMode="auto">
          <a:xfrm>
            <a:off x="590557" y="222945"/>
            <a:ext cx="7267643"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None/>
            </a:pPr>
            <a:r>
              <a:rPr lang="en-US" altLang="en-US" sz="2500" b="1" dirty="0" smtClean="0">
                <a:solidFill>
                  <a:srgbClr val="FF0000"/>
                </a:solidFill>
                <a:latin typeface="Times New Roman" panose="02020603050405020304" pitchFamily="18" charset="0"/>
                <a:cs typeface="Times New Roman" panose="02020603050405020304" pitchFamily="18" charset="0"/>
              </a:rPr>
              <a:t>2.2. </a:t>
            </a:r>
            <a:r>
              <a:rPr lang="en-US" sz="2800" b="1" dirty="0" err="1" smtClean="0">
                <a:solidFill>
                  <a:srgbClr val="FF0000"/>
                </a:solidFill>
                <a:latin typeface="Times New Roman" panose="02020603050405020304" pitchFamily="18" charset="0"/>
                <a:cs typeface="Times New Roman" panose="02020603050405020304" pitchFamily="18" charset="0"/>
              </a:rPr>
              <a:t>Xung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đột</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kịch</a:t>
            </a:r>
            <a:r>
              <a:rPr lang="en-US" sz="2800" b="1" dirty="0" smtClean="0">
                <a:solidFill>
                  <a:srgbClr val="FF0000"/>
                </a:solidFill>
                <a:latin typeface="Times New Roman" panose="02020603050405020304" pitchFamily="18" charset="0"/>
                <a:cs typeface="Times New Roman" panose="02020603050405020304" pitchFamily="18" charset="0"/>
              </a:rPr>
              <a:t> </a:t>
            </a:r>
            <a:r>
              <a:rPr lang="vi-VN" sz="2800" b="1" dirty="0" smtClean="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a:p>
            <a:pPr>
              <a:spcBef>
                <a:spcPct val="0"/>
              </a:spcBef>
              <a:buClrTx/>
              <a:buFontTx/>
              <a:buNone/>
            </a:pPr>
            <a:endParaRPr lang="en-US" altLang="en-US" sz="2500" b="1" dirty="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6ADB739-35BB-2252-A82E-8A79E9304907}"/>
              </a:ext>
            </a:extLst>
          </p:cNvPr>
          <p:cNvSpPr txBox="1"/>
          <p:nvPr/>
        </p:nvSpPr>
        <p:spPr>
          <a:xfrm>
            <a:off x="371615" y="839034"/>
            <a:ext cx="8115561" cy="4893647"/>
          </a:xfrm>
          <a:prstGeom prst="rect">
            <a:avLst/>
          </a:prstGeom>
          <a:noFill/>
          <a:ln>
            <a:solidFill>
              <a:schemeClr val="tx2">
                <a:lumMod val="40000"/>
                <a:lumOff val="60000"/>
              </a:schemeClr>
            </a:solidFill>
          </a:ln>
        </p:spPr>
        <p:txBody>
          <a:bodyPr wrap="square">
            <a:spAutoFit/>
          </a:bodyPr>
          <a:lstStyle/>
          <a:p>
            <a:r>
              <a:rPr lang="vi-VN" sz="2400" dirty="0">
                <a:latin typeface="Times New Roman" panose="02020603050405020304" pitchFamily="18" charset="0"/>
                <a:cs typeface="Times New Roman" panose="02020603050405020304" pitchFamily="18" charset="0"/>
              </a:rPr>
              <a:t>- Xung đột kịch còn thể hiện qua sự đối lập sâu sắc trong hành động của các nhân vật:</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Đan Thiềm tha thiết xin Vũ Như Tô đi trốn nhưng Vũ Như Tô kiên quyết ở lại.</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Đám cung nữ khăng khăng đổ tội cho Vũ Như Tô nhưng Đan Thiềm ra sức bảo vệ.</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Vũ Như Tô tha thiết xin được gặp An Hòa Hầu song đám quân lính nhất định đưa dẫn Vũ Như Tô ra pháp trường.</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-&gt; Xung đột chính trong </a:t>
            </a:r>
            <a:r>
              <a:rPr lang="vi-VN" sz="2400" dirty="0" smtClean="0">
                <a:latin typeface="Times New Roman" panose="02020603050405020304" pitchFamily="18" charset="0"/>
                <a:cs typeface="Times New Roman" panose="02020603050405020304" pitchFamily="18" charset="0"/>
              </a:rPr>
              <a:t>đoạn </a:t>
            </a:r>
            <a:r>
              <a:rPr lang="vi-VN" sz="2400" dirty="0">
                <a:latin typeface="Times New Roman" panose="02020603050405020304" pitchFamily="18" charset="0"/>
                <a:cs typeface="Times New Roman" panose="02020603050405020304" pitchFamily="18" charset="0"/>
              </a:rPr>
              <a:t>trích cũng như toàn bộ văn bản là xung đột giữa lí tưởng nghệ thuật cao cả của một nghệ sĩ chân chính, tài hoa với đời sống lầm than, cơ cực của nhân dân; xung đột giữa sự cương trực, trong sáng, ngay thẳng của cá nhân với  một xã hội tầm thường giả dối, vụ lợi.</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22923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 calcmode="lin" valueType="num">
                                      <p:cBhvr additive="base">
                                        <p:cTn id="7" dur="500" fill="hold"/>
                                        <p:tgtEl>
                                          <p:spTgt spid="17411"/>
                                        </p:tgtEl>
                                        <p:attrNameLst>
                                          <p:attrName>ppt_x</p:attrName>
                                        </p:attrNameLst>
                                      </p:cBhvr>
                                      <p:tavLst>
                                        <p:tav tm="0">
                                          <p:val>
                                            <p:strVal val="#ppt_x"/>
                                          </p:val>
                                        </p:tav>
                                        <p:tav tm="100000">
                                          <p:val>
                                            <p:strVal val="#ppt_x"/>
                                          </p:val>
                                        </p:tav>
                                      </p:tavLst>
                                    </p:anim>
                                    <p:anim calcmode="lin" valueType="num">
                                      <p:cBhvr additive="base">
                                        <p:cTn id="8" dur="500" fill="hold"/>
                                        <p:tgtEl>
                                          <p:spTgt spid="174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461222" y="2089934"/>
            <a:ext cx="8141863" cy="1806598"/>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dirty="0" smtClean="0"/>
              <a:t/>
            </a:r>
            <a:br>
              <a:rPr lang="en-US" dirty="0" smtClean="0"/>
            </a:br>
            <a:endParaRPr lang="en-US" dirty="0"/>
          </a:p>
        </p:txBody>
      </p:sp>
      <p:sp>
        <p:nvSpPr>
          <p:cNvPr id="10" name="Cloud Callout 9"/>
          <p:cNvSpPr/>
          <p:nvPr/>
        </p:nvSpPr>
        <p:spPr>
          <a:xfrm>
            <a:off x="798491" y="984198"/>
            <a:ext cx="7804594" cy="5146145"/>
          </a:xfrm>
          <a:prstGeom prst="cloudCallout">
            <a:avLst/>
          </a:prstGeom>
        </p:spPr>
        <p:style>
          <a:lnRef idx="1">
            <a:schemeClr val="accent2"/>
          </a:lnRef>
          <a:fillRef idx="2">
            <a:schemeClr val="accent2"/>
          </a:fillRef>
          <a:effectRef idx="1">
            <a:schemeClr val="accent2"/>
          </a:effectRef>
          <a:fontRef idx="minor">
            <a:schemeClr val="dk1"/>
          </a:fontRef>
        </p:style>
        <p:txBody>
          <a:bodyPr anchor="ctr"/>
          <a:lstStyle/>
          <a:p>
            <a:r>
              <a:rPr lang="vi-VN" sz="3200" dirty="0">
                <a:latin typeface="+mj-lt"/>
              </a:rPr>
              <a:t>Việc xây dựng xung đột trong văn bản có </a:t>
            </a:r>
            <a:r>
              <a:rPr lang="vi-VN" sz="3200" dirty="0" smtClean="0">
                <a:latin typeface="Times New Roman" panose="02020603050405020304" pitchFamily="18" charset="0"/>
                <a:cs typeface="Times New Roman" panose="02020603050405020304" pitchFamily="18" charset="0"/>
              </a:rPr>
              <a:t>v</a:t>
            </a:r>
            <a:r>
              <a:rPr lang="en-US" sz="3200" dirty="0">
                <a:latin typeface="Times New Roman" panose="02020603050405020304" pitchFamily="18" charset="0"/>
                <a:cs typeface="Times New Roman" panose="02020603050405020304" pitchFamily="18" charset="0"/>
              </a:rPr>
              <a:t>a</a:t>
            </a:r>
            <a:r>
              <a:rPr lang="vi-VN" sz="3200" dirty="0" smtClean="0">
                <a:latin typeface="Times New Roman" panose="02020603050405020304" pitchFamily="18" charset="0"/>
                <a:cs typeface="Times New Roman" panose="02020603050405020304" pitchFamily="18" charset="0"/>
              </a:rPr>
              <a:t>i</a:t>
            </a:r>
            <a:r>
              <a:rPr lang="vi-VN" sz="3200" dirty="0" smtClean="0">
                <a:latin typeface="+mj-lt"/>
              </a:rPr>
              <a:t> </a:t>
            </a:r>
            <a:r>
              <a:rPr lang="vi-VN" sz="3200" dirty="0">
                <a:latin typeface="+mj-lt"/>
              </a:rPr>
              <a:t>trò gì?</a:t>
            </a:r>
            <a:endParaRPr lang="en-US" sz="3200" dirty="0">
              <a:latin typeface="+mj-lt"/>
              <a:cs typeface="Times New Roman" panose="02020603050405020304" pitchFamily="18" charset="0"/>
            </a:endParaRPr>
          </a:p>
        </p:txBody>
      </p:sp>
    </p:spTree>
    <p:extLst>
      <p:ext uri="{BB962C8B-B14F-4D97-AF65-F5344CB8AC3E}">
        <p14:creationId xmlns:p14="http://schemas.microsoft.com/office/powerpoint/2010/main" val="4082298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Box 12"/>
          <p:cNvSpPr txBox="1">
            <a:spLocks noChangeArrowheads="1"/>
          </p:cNvSpPr>
          <p:nvPr/>
        </p:nvSpPr>
        <p:spPr bwMode="auto">
          <a:xfrm>
            <a:off x="590557" y="222945"/>
            <a:ext cx="7267643"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None/>
            </a:pPr>
            <a:r>
              <a:rPr lang="en-US" altLang="en-US" sz="2500" b="1" dirty="0" smtClean="0">
                <a:solidFill>
                  <a:srgbClr val="FF0000"/>
                </a:solidFill>
                <a:latin typeface="Times New Roman" panose="02020603050405020304" pitchFamily="18" charset="0"/>
                <a:cs typeface="Times New Roman" panose="02020603050405020304" pitchFamily="18" charset="0"/>
              </a:rPr>
              <a:t>2.2. </a:t>
            </a:r>
            <a:r>
              <a:rPr lang="en-US" sz="2800" b="1" dirty="0" err="1" smtClean="0">
                <a:solidFill>
                  <a:srgbClr val="FF0000"/>
                </a:solidFill>
                <a:latin typeface="Times New Roman" panose="02020603050405020304" pitchFamily="18" charset="0"/>
                <a:cs typeface="Times New Roman" panose="02020603050405020304" pitchFamily="18" charset="0"/>
              </a:rPr>
              <a:t>Xung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đột</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kịch</a:t>
            </a:r>
            <a:r>
              <a:rPr lang="en-US" sz="2800" b="1" dirty="0" smtClean="0">
                <a:solidFill>
                  <a:srgbClr val="FF0000"/>
                </a:solidFill>
                <a:latin typeface="Times New Roman" panose="02020603050405020304" pitchFamily="18" charset="0"/>
                <a:cs typeface="Times New Roman" panose="02020603050405020304" pitchFamily="18" charset="0"/>
              </a:rPr>
              <a:t> </a:t>
            </a:r>
            <a:r>
              <a:rPr lang="vi-VN" sz="2800" b="1" dirty="0" smtClean="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a:p>
            <a:pPr>
              <a:spcBef>
                <a:spcPct val="0"/>
              </a:spcBef>
              <a:buClrTx/>
              <a:buFontTx/>
              <a:buNone/>
            </a:pPr>
            <a:endParaRPr lang="en-US" altLang="en-US" sz="2500" b="1" dirty="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6ADB739-35BB-2252-A82E-8A79E9304907}"/>
              </a:ext>
            </a:extLst>
          </p:cNvPr>
          <p:cNvSpPr txBox="1"/>
          <p:nvPr/>
        </p:nvSpPr>
        <p:spPr>
          <a:xfrm>
            <a:off x="397373" y="1405704"/>
            <a:ext cx="8115561" cy="4524315"/>
          </a:xfrm>
          <a:prstGeom prst="rect">
            <a:avLst/>
          </a:prstGeom>
          <a:noFill/>
          <a:ln>
            <a:solidFill>
              <a:schemeClr val="tx2">
                <a:lumMod val="40000"/>
                <a:lumOff val="60000"/>
              </a:schemeClr>
            </a:solidFill>
          </a:ln>
        </p:spPr>
        <p:txBody>
          <a:bodyPr wrap="square">
            <a:spAutoFit/>
          </a:bodyPr>
          <a:lstStyle/>
          <a:p>
            <a:r>
              <a:rPr lang="en-US" sz="3200" dirty="0" smtClean="0">
                <a:solidFill>
                  <a:srgbClr val="0070C0"/>
                </a:solidFill>
                <a:latin typeface="Times New Roman" panose="02020603050405020304" pitchFamily="18" charset="0"/>
                <a:cs typeface="Times New Roman" panose="02020603050405020304" pitchFamily="18" charset="0"/>
              </a:rPr>
              <a:t>=&gt;</a:t>
            </a:r>
            <a:r>
              <a:rPr lang="vi-VN" sz="3200" dirty="0" smtClean="0">
                <a:solidFill>
                  <a:srgbClr val="0070C0"/>
                </a:solidFill>
                <a:latin typeface="Times New Roman" panose="02020603050405020304" pitchFamily="18" charset="0"/>
                <a:cs typeface="Times New Roman" panose="02020603050405020304" pitchFamily="18" charset="0"/>
              </a:rPr>
              <a:t> </a:t>
            </a:r>
            <a:r>
              <a:rPr lang="vi-VN" sz="3200" dirty="0">
                <a:solidFill>
                  <a:srgbClr val="0070C0"/>
                </a:solidFill>
                <a:latin typeface="Times New Roman" panose="02020603050405020304" pitchFamily="18" charset="0"/>
                <a:cs typeface="Times New Roman" panose="02020603050405020304" pitchFamily="18" charset="0"/>
              </a:rPr>
              <a:t>Các xung đột này góp phần làm nổi bật bi kịch của người nghệ sĩ cũng như thân phận đầy bi kịch của những cá nhân trong một xã hội loạn lạc, đầy biến động, nhưng qua đây </a:t>
            </a:r>
            <a:r>
              <a:rPr lang="vi-VN" sz="3200" dirty="0" smtClean="0">
                <a:solidFill>
                  <a:srgbClr val="0070C0"/>
                </a:solidFill>
                <a:latin typeface="Times New Roman" panose="02020603050405020304" pitchFamily="18" charset="0"/>
                <a:cs typeface="Times New Roman" panose="02020603050405020304" pitchFamily="18" charset="0"/>
              </a:rPr>
              <a:t>c</a:t>
            </a:r>
            <a:r>
              <a:rPr lang="en-US" sz="3200" dirty="0">
                <a:solidFill>
                  <a:srgbClr val="0070C0"/>
                </a:solidFill>
                <a:latin typeface="Times New Roman" panose="02020603050405020304" pitchFamily="18" charset="0"/>
                <a:cs typeface="Times New Roman" panose="02020603050405020304" pitchFamily="18" charset="0"/>
              </a:rPr>
              <a:t>ũ</a:t>
            </a:r>
            <a:r>
              <a:rPr lang="vi-VN" sz="3200" dirty="0" smtClean="0">
                <a:solidFill>
                  <a:srgbClr val="0070C0"/>
                </a:solidFill>
                <a:latin typeface="Times New Roman" panose="02020603050405020304" pitchFamily="18" charset="0"/>
                <a:cs typeface="Times New Roman" panose="02020603050405020304" pitchFamily="18" charset="0"/>
              </a:rPr>
              <a:t>ng </a:t>
            </a:r>
            <a:r>
              <a:rPr lang="vi-VN" sz="3200" dirty="0">
                <a:solidFill>
                  <a:srgbClr val="0070C0"/>
                </a:solidFill>
                <a:latin typeface="Times New Roman" panose="02020603050405020304" pitchFamily="18" charset="0"/>
                <a:cs typeface="Times New Roman" panose="02020603050405020304" pitchFamily="18" charset="0"/>
              </a:rPr>
              <a:t>khẳng định được sức mạnh của ý chí và khát vọng tự do của con người. Dẫu cho Cửu Trùng Đài bị đốt cháy, Vũ Như </a:t>
            </a:r>
            <a:r>
              <a:rPr lang="en-US" sz="3200" dirty="0" smtClean="0">
                <a:solidFill>
                  <a:srgbClr val="0070C0"/>
                </a:solidFill>
                <a:latin typeface="Times New Roman" panose="02020603050405020304" pitchFamily="18" charset="0"/>
                <a:cs typeface="Times New Roman" panose="02020603050405020304" pitchFamily="18" charset="0"/>
              </a:rPr>
              <a:t>T</a:t>
            </a:r>
            <a:r>
              <a:rPr lang="vi-VN" sz="3200" dirty="0" smtClean="0">
                <a:solidFill>
                  <a:srgbClr val="0070C0"/>
                </a:solidFill>
                <a:latin typeface="Times New Roman" panose="02020603050405020304" pitchFamily="18" charset="0"/>
                <a:cs typeface="Times New Roman" panose="02020603050405020304" pitchFamily="18" charset="0"/>
              </a:rPr>
              <a:t>ô </a:t>
            </a:r>
            <a:r>
              <a:rPr lang="vi-VN" sz="3200" dirty="0">
                <a:solidFill>
                  <a:srgbClr val="0070C0"/>
                </a:solidFill>
                <a:latin typeface="Times New Roman" panose="02020603050405020304" pitchFamily="18" charset="0"/>
                <a:cs typeface="Times New Roman" panose="02020603050405020304" pitchFamily="18" charset="0"/>
              </a:rPr>
              <a:t>có bị hành quyết nơi pháp trường thì ước vọng về một thứ nghệ thuật chân chính, tự do, cao cả không thể bị dập tắt.</a:t>
            </a:r>
            <a:endParaRPr lang="en-US" sz="32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85648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 calcmode="lin" valueType="num">
                                      <p:cBhvr additive="base">
                                        <p:cTn id="7" dur="500" fill="hold"/>
                                        <p:tgtEl>
                                          <p:spTgt spid="17411"/>
                                        </p:tgtEl>
                                        <p:attrNameLst>
                                          <p:attrName>ppt_x</p:attrName>
                                        </p:attrNameLst>
                                      </p:cBhvr>
                                      <p:tavLst>
                                        <p:tav tm="0">
                                          <p:val>
                                            <p:strVal val="#ppt_x"/>
                                          </p:val>
                                        </p:tav>
                                        <p:tav tm="100000">
                                          <p:val>
                                            <p:strVal val="#ppt_x"/>
                                          </p:val>
                                        </p:tav>
                                      </p:tavLst>
                                    </p:anim>
                                    <p:anim calcmode="lin" valueType="num">
                                      <p:cBhvr additive="base">
                                        <p:cTn id="8" dur="500" fill="hold"/>
                                        <p:tgtEl>
                                          <p:spTgt spid="174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869683" y="227014"/>
            <a:ext cx="4346261" cy="523220"/>
          </a:xfrm>
          <a:prstGeom prst="rect">
            <a:avLst/>
          </a:prstGeom>
          <a:noFill/>
          <a:ln>
            <a:solidFill>
              <a:schemeClr val="accent4"/>
            </a:solidFill>
          </a:ln>
        </p:spPr>
        <p:txBody>
          <a:bodyPr wrap="square">
            <a:spAutoFit/>
          </a:bodyPr>
          <a:lstStyle/>
          <a:p>
            <a:pPr>
              <a:defRPr/>
            </a:pPr>
            <a:r>
              <a:rPr lang="en-US" sz="2800" b="1" dirty="0">
                <a:solidFill>
                  <a:schemeClr val="accent4"/>
                </a:solidFill>
                <a:latin typeface="Times New Roman" pitchFamily="18" charset="0"/>
                <a:cs typeface="Times New Roman" pitchFamily="18" charset="0"/>
              </a:rPr>
              <a:t>II. </a:t>
            </a:r>
            <a:r>
              <a:rPr lang="en-US" sz="2800" b="1" dirty="0" err="1">
                <a:solidFill>
                  <a:schemeClr val="accent4"/>
                </a:solidFill>
                <a:latin typeface="Times New Roman" pitchFamily="18" charset="0"/>
                <a:cs typeface="Times New Roman" pitchFamily="18" charset="0"/>
              </a:rPr>
              <a:t>Đọc</a:t>
            </a:r>
            <a:r>
              <a:rPr lang="en-US" sz="2800" b="1" dirty="0">
                <a:solidFill>
                  <a:schemeClr val="accent4"/>
                </a:solidFill>
                <a:latin typeface="Times New Roman" pitchFamily="18" charset="0"/>
                <a:cs typeface="Times New Roman" pitchFamily="18" charset="0"/>
              </a:rPr>
              <a:t> </a:t>
            </a:r>
            <a:r>
              <a:rPr lang="en-US" sz="2800" b="1" dirty="0" err="1">
                <a:solidFill>
                  <a:schemeClr val="accent4"/>
                </a:solidFill>
                <a:latin typeface="Times New Roman" pitchFamily="18" charset="0"/>
                <a:cs typeface="Times New Roman" pitchFamily="18" charset="0"/>
              </a:rPr>
              <a:t>hiểu</a:t>
            </a:r>
            <a:r>
              <a:rPr lang="en-US" sz="2800" b="1" dirty="0">
                <a:solidFill>
                  <a:schemeClr val="accent4"/>
                </a:solidFill>
                <a:latin typeface="Times New Roman" pitchFamily="18" charset="0"/>
                <a:cs typeface="Times New Roman" pitchFamily="18" charset="0"/>
              </a:rPr>
              <a:t> </a:t>
            </a:r>
            <a:r>
              <a:rPr lang="en-US" sz="2800" b="1" dirty="0" err="1">
                <a:solidFill>
                  <a:schemeClr val="accent4"/>
                </a:solidFill>
                <a:latin typeface="Times New Roman" pitchFamily="18" charset="0"/>
                <a:cs typeface="Times New Roman" pitchFamily="18" charset="0"/>
              </a:rPr>
              <a:t>văn</a:t>
            </a:r>
            <a:r>
              <a:rPr lang="en-US" sz="2800" b="1" dirty="0">
                <a:solidFill>
                  <a:schemeClr val="accent4"/>
                </a:solidFill>
                <a:latin typeface="Times New Roman" pitchFamily="18" charset="0"/>
                <a:cs typeface="Times New Roman" pitchFamily="18" charset="0"/>
              </a:rPr>
              <a:t> </a:t>
            </a:r>
            <a:r>
              <a:rPr lang="en-US" sz="2800" b="1" dirty="0" err="1">
                <a:solidFill>
                  <a:schemeClr val="accent4"/>
                </a:solidFill>
                <a:latin typeface="Times New Roman" pitchFamily="18" charset="0"/>
                <a:cs typeface="Times New Roman" pitchFamily="18" charset="0"/>
              </a:rPr>
              <a:t>bản</a:t>
            </a:r>
            <a:r>
              <a:rPr lang="en-US" sz="2600" b="1" dirty="0">
                <a:solidFill>
                  <a:schemeClr val="accent4"/>
                </a:solidFill>
                <a:latin typeface="Times New Roman" pitchFamily="18" charset="0"/>
                <a:cs typeface="Times New Roman" pitchFamily="18" charset="0"/>
              </a:rPr>
              <a:t>:</a:t>
            </a:r>
          </a:p>
        </p:txBody>
      </p:sp>
      <p:sp>
        <p:nvSpPr>
          <p:cNvPr id="5" name="TextBox 12"/>
          <p:cNvSpPr txBox="1">
            <a:spLocks noChangeArrowheads="1"/>
          </p:cNvSpPr>
          <p:nvPr/>
        </p:nvSpPr>
        <p:spPr bwMode="auto">
          <a:xfrm>
            <a:off x="869683" y="851865"/>
            <a:ext cx="7740203"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None/>
            </a:pPr>
            <a:r>
              <a:rPr lang="en-US" altLang="en-US" sz="2500" b="1" dirty="0">
                <a:solidFill>
                  <a:srgbClr val="FF0000"/>
                </a:solidFill>
                <a:latin typeface="Times New Roman" panose="02020603050405020304" pitchFamily="18" charset="0"/>
                <a:cs typeface="Times New Roman" panose="02020603050405020304" pitchFamily="18" charset="0"/>
              </a:rPr>
              <a:t>3</a:t>
            </a:r>
            <a:r>
              <a:rPr lang="en-US" altLang="en-US" sz="25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Nhân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vật</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Vũ</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Như</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Tô</a:t>
            </a:r>
            <a:r>
              <a:rPr lang="vi-VN" sz="2800" b="1" dirty="0" smtClean="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a:p>
            <a:pPr>
              <a:spcBef>
                <a:spcPct val="0"/>
              </a:spcBef>
              <a:buClrTx/>
              <a:buFontTx/>
              <a:buNone/>
            </a:pPr>
            <a:endParaRPr lang="en-US" altLang="en-US" sz="25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28953429"/>
              </p:ext>
            </p:extLst>
          </p:nvPr>
        </p:nvGraphicFramePr>
        <p:xfrm>
          <a:off x="869682" y="2515653"/>
          <a:ext cx="7740204" cy="3485903"/>
        </p:xfrm>
        <a:graphic>
          <a:graphicData uri="http://schemas.openxmlformats.org/drawingml/2006/table">
            <a:tbl>
              <a:tblPr firstRow="1" firstCol="1" bandRow="1">
                <a:tableStyleId>{5C22544A-7EE6-4342-B048-85BDC9FD1C3A}</a:tableStyleId>
              </a:tblPr>
              <a:tblGrid>
                <a:gridCol w="2579806">
                  <a:extLst>
                    <a:ext uri="{9D8B030D-6E8A-4147-A177-3AD203B41FA5}">
                      <a16:colId xmlns:a16="http://schemas.microsoft.com/office/drawing/2014/main" val="1419725955"/>
                    </a:ext>
                  </a:extLst>
                </a:gridCol>
                <a:gridCol w="2579806">
                  <a:extLst>
                    <a:ext uri="{9D8B030D-6E8A-4147-A177-3AD203B41FA5}">
                      <a16:colId xmlns:a16="http://schemas.microsoft.com/office/drawing/2014/main" val="1560538141"/>
                    </a:ext>
                  </a:extLst>
                </a:gridCol>
                <a:gridCol w="2580592">
                  <a:extLst>
                    <a:ext uri="{9D8B030D-6E8A-4147-A177-3AD203B41FA5}">
                      <a16:colId xmlns:a16="http://schemas.microsoft.com/office/drawing/2014/main" val="4075366735"/>
                    </a:ext>
                  </a:extLst>
                </a:gridCol>
              </a:tblGrid>
              <a:tr h="1161967">
                <a:tc>
                  <a:txBody>
                    <a:bodyPr/>
                    <a:lstStyle/>
                    <a:p>
                      <a:pPr algn="ctr">
                        <a:lnSpc>
                          <a:spcPct val="115000"/>
                        </a:lnSpc>
                        <a:spcAft>
                          <a:spcPts val="0"/>
                        </a:spcAft>
                      </a:pPr>
                      <a:r>
                        <a:rPr lang="vi-VN" sz="2000" dirty="0">
                          <a:effectLst/>
                          <a:latin typeface="+mj-lt"/>
                        </a:rPr>
                        <a:t>Sự kiện</a:t>
                      </a:r>
                      <a:endParaRPr lang="en-US" sz="2000" dirty="0">
                        <a:effectLst/>
                        <a:latin typeface="+mj-lt"/>
                        <a:ea typeface="Times New Roman" panose="02020603050405020304" pitchFamily="18" charset="0"/>
                      </a:endParaRPr>
                    </a:p>
                  </a:txBody>
                  <a:tcPr marL="68580" marR="68580" marT="0" marB="0"/>
                </a:tc>
                <a:tc>
                  <a:txBody>
                    <a:bodyPr/>
                    <a:lstStyle/>
                    <a:p>
                      <a:pPr algn="ctr">
                        <a:lnSpc>
                          <a:spcPct val="115000"/>
                        </a:lnSpc>
                        <a:spcAft>
                          <a:spcPts val="0"/>
                        </a:spcAft>
                      </a:pPr>
                      <a:r>
                        <a:rPr lang="vi-VN" sz="2000">
                          <a:effectLst/>
                          <a:latin typeface="+mj-lt"/>
                        </a:rPr>
                        <a:t>Lời thoại của Vũ Như Tô</a:t>
                      </a:r>
                      <a:endParaRPr lang="en-US" sz="2000">
                        <a:effectLst/>
                        <a:latin typeface="+mj-lt"/>
                        <a:ea typeface="Times New Roman" panose="02020603050405020304" pitchFamily="18" charset="0"/>
                      </a:endParaRPr>
                    </a:p>
                  </a:txBody>
                  <a:tcPr marL="68580" marR="68580" marT="0" marB="0"/>
                </a:tc>
                <a:tc>
                  <a:txBody>
                    <a:bodyPr/>
                    <a:lstStyle/>
                    <a:p>
                      <a:pPr algn="ctr">
                        <a:lnSpc>
                          <a:spcPct val="115000"/>
                        </a:lnSpc>
                        <a:spcAft>
                          <a:spcPts val="0"/>
                        </a:spcAft>
                      </a:pPr>
                      <a:r>
                        <a:rPr lang="vi-VN" sz="2000">
                          <a:effectLst/>
                          <a:latin typeface="+mj-lt"/>
                        </a:rPr>
                        <a:t>Nhận xét</a:t>
                      </a:r>
                      <a:endParaRPr lang="en-US" sz="2000">
                        <a:effectLst/>
                        <a:latin typeface="+mj-lt"/>
                        <a:ea typeface="Times New Roman" panose="02020603050405020304" pitchFamily="18" charset="0"/>
                      </a:endParaRPr>
                    </a:p>
                  </a:txBody>
                  <a:tcPr marL="68580" marR="68580" marT="0" marB="0"/>
                </a:tc>
                <a:extLst>
                  <a:ext uri="{0D108BD9-81ED-4DB2-BD59-A6C34878D82A}">
                    <a16:rowId xmlns:a16="http://schemas.microsoft.com/office/drawing/2014/main" val="3981555689"/>
                  </a:ext>
                </a:extLst>
              </a:tr>
              <a:tr h="580984">
                <a:tc>
                  <a:txBody>
                    <a:bodyPr/>
                    <a:lstStyle/>
                    <a:p>
                      <a:pPr algn="just">
                        <a:lnSpc>
                          <a:spcPct val="115000"/>
                        </a:lnSpc>
                        <a:spcAft>
                          <a:spcPts val="0"/>
                        </a:spcAft>
                      </a:pPr>
                      <a:r>
                        <a:rPr lang="vi-VN" sz="2000" dirty="0">
                          <a:effectLst/>
                          <a:latin typeface="+mj-lt"/>
                        </a:rPr>
                        <a:t> </a:t>
                      </a:r>
                      <a:endParaRPr lang="en-US" sz="2000" dirty="0">
                        <a:effectLst/>
                        <a:latin typeface="+mj-lt"/>
                        <a:ea typeface="Times New Roman" panose="02020603050405020304" pitchFamily="18" charset="0"/>
                      </a:endParaRPr>
                    </a:p>
                  </a:txBody>
                  <a:tcPr marL="68580" marR="68580" marT="0" marB="0"/>
                </a:tc>
                <a:tc>
                  <a:txBody>
                    <a:bodyPr/>
                    <a:lstStyle/>
                    <a:p>
                      <a:pPr algn="just">
                        <a:lnSpc>
                          <a:spcPct val="115000"/>
                        </a:lnSpc>
                        <a:spcAft>
                          <a:spcPts val="0"/>
                        </a:spcAft>
                      </a:pPr>
                      <a:r>
                        <a:rPr lang="vi-VN" sz="2000" dirty="0">
                          <a:effectLst/>
                          <a:latin typeface="+mj-lt"/>
                        </a:rPr>
                        <a:t> </a:t>
                      </a:r>
                      <a:endParaRPr lang="en-US" sz="2000" dirty="0">
                        <a:effectLst/>
                        <a:latin typeface="+mj-lt"/>
                        <a:ea typeface="Times New Roman" panose="02020603050405020304" pitchFamily="18" charset="0"/>
                      </a:endParaRPr>
                    </a:p>
                  </a:txBody>
                  <a:tcPr marL="68580" marR="68580" marT="0" marB="0"/>
                </a:tc>
                <a:tc>
                  <a:txBody>
                    <a:bodyPr/>
                    <a:lstStyle/>
                    <a:p>
                      <a:pPr algn="just">
                        <a:lnSpc>
                          <a:spcPct val="115000"/>
                        </a:lnSpc>
                        <a:spcAft>
                          <a:spcPts val="0"/>
                        </a:spcAft>
                      </a:pPr>
                      <a:r>
                        <a:rPr lang="vi-VN" sz="2000" dirty="0">
                          <a:effectLst/>
                          <a:latin typeface="+mj-lt"/>
                        </a:rPr>
                        <a:t> </a:t>
                      </a:r>
                      <a:endParaRPr lang="en-US" sz="2000" dirty="0">
                        <a:effectLst/>
                        <a:latin typeface="+mj-lt"/>
                        <a:ea typeface="Times New Roman" panose="02020603050405020304" pitchFamily="18" charset="0"/>
                      </a:endParaRPr>
                    </a:p>
                  </a:txBody>
                  <a:tcPr marL="68580" marR="68580" marT="0" marB="0"/>
                </a:tc>
                <a:extLst>
                  <a:ext uri="{0D108BD9-81ED-4DB2-BD59-A6C34878D82A}">
                    <a16:rowId xmlns:a16="http://schemas.microsoft.com/office/drawing/2014/main" val="2866721638"/>
                  </a:ext>
                </a:extLst>
              </a:tr>
              <a:tr h="580984">
                <a:tc>
                  <a:txBody>
                    <a:bodyPr/>
                    <a:lstStyle/>
                    <a:p>
                      <a:pPr algn="just">
                        <a:lnSpc>
                          <a:spcPct val="115000"/>
                        </a:lnSpc>
                        <a:spcAft>
                          <a:spcPts val="0"/>
                        </a:spcAft>
                      </a:pPr>
                      <a:r>
                        <a:rPr lang="vi-VN" sz="2000">
                          <a:effectLst/>
                          <a:latin typeface="+mj-lt"/>
                        </a:rPr>
                        <a:t> </a:t>
                      </a:r>
                      <a:endParaRPr lang="en-US" sz="2000">
                        <a:effectLst/>
                        <a:latin typeface="+mj-lt"/>
                        <a:ea typeface="Times New Roman" panose="02020603050405020304" pitchFamily="18" charset="0"/>
                      </a:endParaRPr>
                    </a:p>
                  </a:txBody>
                  <a:tcPr marL="68580" marR="68580" marT="0" marB="0"/>
                </a:tc>
                <a:tc>
                  <a:txBody>
                    <a:bodyPr/>
                    <a:lstStyle/>
                    <a:p>
                      <a:pPr algn="just">
                        <a:lnSpc>
                          <a:spcPct val="115000"/>
                        </a:lnSpc>
                        <a:spcAft>
                          <a:spcPts val="0"/>
                        </a:spcAft>
                      </a:pPr>
                      <a:r>
                        <a:rPr lang="vi-VN" sz="2000" dirty="0">
                          <a:effectLst/>
                          <a:latin typeface="+mj-lt"/>
                        </a:rPr>
                        <a:t> </a:t>
                      </a:r>
                      <a:endParaRPr lang="en-US" sz="2000" dirty="0">
                        <a:effectLst/>
                        <a:latin typeface="+mj-lt"/>
                        <a:ea typeface="Times New Roman" panose="02020603050405020304" pitchFamily="18" charset="0"/>
                      </a:endParaRPr>
                    </a:p>
                  </a:txBody>
                  <a:tcPr marL="68580" marR="68580" marT="0" marB="0"/>
                </a:tc>
                <a:tc>
                  <a:txBody>
                    <a:bodyPr/>
                    <a:lstStyle/>
                    <a:p>
                      <a:pPr algn="just">
                        <a:lnSpc>
                          <a:spcPct val="115000"/>
                        </a:lnSpc>
                        <a:spcAft>
                          <a:spcPts val="0"/>
                        </a:spcAft>
                      </a:pPr>
                      <a:r>
                        <a:rPr lang="vi-VN" sz="2000">
                          <a:effectLst/>
                          <a:latin typeface="+mj-lt"/>
                        </a:rPr>
                        <a:t> </a:t>
                      </a:r>
                      <a:endParaRPr lang="en-US" sz="2000">
                        <a:effectLst/>
                        <a:latin typeface="+mj-lt"/>
                        <a:ea typeface="Times New Roman" panose="02020603050405020304" pitchFamily="18" charset="0"/>
                      </a:endParaRPr>
                    </a:p>
                  </a:txBody>
                  <a:tcPr marL="68580" marR="68580" marT="0" marB="0"/>
                </a:tc>
                <a:extLst>
                  <a:ext uri="{0D108BD9-81ED-4DB2-BD59-A6C34878D82A}">
                    <a16:rowId xmlns:a16="http://schemas.microsoft.com/office/drawing/2014/main" val="1442780104"/>
                  </a:ext>
                </a:extLst>
              </a:tr>
              <a:tr h="580984">
                <a:tc>
                  <a:txBody>
                    <a:bodyPr/>
                    <a:lstStyle/>
                    <a:p>
                      <a:pPr algn="just">
                        <a:lnSpc>
                          <a:spcPct val="115000"/>
                        </a:lnSpc>
                        <a:spcAft>
                          <a:spcPts val="0"/>
                        </a:spcAft>
                      </a:pPr>
                      <a:r>
                        <a:rPr lang="vi-VN" sz="2000">
                          <a:effectLst/>
                          <a:latin typeface="+mj-lt"/>
                        </a:rPr>
                        <a:t> </a:t>
                      </a:r>
                      <a:endParaRPr lang="en-US" sz="2000">
                        <a:effectLst/>
                        <a:latin typeface="+mj-lt"/>
                        <a:ea typeface="Times New Roman" panose="02020603050405020304" pitchFamily="18" charset="0"/>
                      </a:endParaRPr>
                    </a:p>
                  </a:txBody>
                  <a:tcPr marL="68580" marR="68580" marT="0" marB="0"/>
                </a:tc>
                <a:tc>
                  <a:txBody>
                    <a:bodyPr/>
                    <a:lstStyle/>
                    <a:p>
                      <a:pPr algn="just">
                        <a:lnSpc>
                          <a:spcPct val="115000"/>
                        </a:lnSpc>
                        <a:spcAft>
                          <a:spcPts val="0"/>
                        </a:spcAft>
                      </a:pPr>
                      <a:r>
                        <a:rPr lang="vi-VN" sz="2000">
                          <a:effectLst/>
                          <a:latin typeface="+mj-lt"/>
                        </a:rPr>
                        <a:t> </a:t>
                      </a:r>
                      <a:endParaRPr lang="en-US" sz="2000">
                        <a:effectLst/>
                        <a:latin typeface="+mj-lt"/>
                        <a:ea typeface="Times New Roman" panose="02020603050405020304" pitchFamily="18" charset="0"/>
                      </a:endParaRPr>
                    </a:p>
                  </a:txBody>
                  <a:tcPr marL="68580" marR="68580" marT="0" marB="0"/>
                </a:tc>
                <a:tc>
                  <a:txBody>
                    <a:bodyPr/>
                    <a:lstStyle/>
                    <a:p>
                      <a:pPr algn="just">
                        <a:lnSpc>
                          <a:spcPct val="115000"/>
                        </a:lnSpc>
                        <a:spcAft>
                          <a:spcPts val="0"/>
                        </a:spcAft>
                      </a:pPr>
                      <a:r>
                        <a:rPr lang="vi-VN" sz="2000" dirty="0">
                          <a:effectLst/>
                          <a:latin typeface="+mj-lt"/>
                        </a:rPr>
                        <a:t> </a:t>
                      </a:r>
                      <a:endParaRPr lang="en-US" sz="2000" dirty="0">
                        <a:effectLst/>
                        <a:latin typeface="+mj-lt"/>
                        <a:ea typeface="Times New Roman" panose="02020603050405020304" pitchFamily="18" charset="0"/>
                      </a:endParaRPr>
                    </a:p>
                  </a:txBody>
                  <a:tcPr marL="68580" marR="68580" marT="0" marB="0"/>
                </a:tc>
                <a:extLst>
                  <a:ext uri="{0D108BD9-81ED-4DB2-BD59-A6C34878D82A}">
                    <a16:rowId xmlns:a16="http://schemas.microsoft.com/office/drawing/2014/main" val="2063447469"/>
                  </a:ext>
                </a:extLst>
              </a:tr>
              <a:tr h="580984">
                <a:tc>
                  <a:txBody>
                    <a:bodyPr/>
                    <a:lstStyle/>
                    <a:p>
                      <a:pPr algn="just">
                        <a:lnSpc>
                          <a:spcPct val="115000"/>
                        </a:lnSpc>
                        <a:spcAft>
                          <a:spcPts val="0"/>
                        </a:spcAft>
                      </a:pPr>
                      <a:r>
                        <a:rPr lang="vi-VN" sz="2000">
                          <a:effectLst/>
                          <a:latin typeface="+mj-lt"/>
                        </a:rPr>
                        <a:t> </a:t>
                      </a:r>
                      <a:endParaRPr lang="en-US" sz="2000">
                        <a:effectLst/>
                        <a:latin typeface="+mj-lt"/>
                        <a:ea typeface="Times New Roman" panose="02020603050405020304" pitchFamily="18" charset="0"/>
                      </a:endParaRPr>
                    </a:p>
                  </a:txBody>
                  <a:tcPr marL="68580" marR="68580" marT="0" marB="0"/>
                </a:tc>
                <a:tc>
                  <a:txBody>
                    <a:bodyPr/>
                    <a:lstStyle/>
                    <a:p>
                      <a:pPr algn="just">
                        <a:lnSpc>
                          <a:spcPct val="115000"/>
                        </a:lnSpc>
                        <a:spcAft>
                          <a:spcPts val="0"/>
                        </a:spcAft>
                      </a:pPr>
                      <a:r>
                        <a:rPr lang="vi-VN" sz="2000">
                          <a:effectLst/>
                          <a:latin typeface="+mj-lt"/>
                        </a:rPr>
                        <a:t> </a:t>
                      </a:r>
                      <a:endParaRPr lang="en-US" sz="2000">
                        <a:effectLst/>
                        <a:latin typeface="+mj-lt"/>
                        <a:ea typeface="Times New Roman" panose="02020603050405020304" pitchFamily="18" charset="0"/>
                      </a:endParaRPr>
                    </a:p>
                  </a:txBody>
                  <a:tcPr marL="68580" marR="68580" marT="0" marB="0"/>
                </a:tc>
                <a:tc>
                  <a:txBody>
                    <a:bodyPr/>
                    <a:lstStyle/>
                    <a:p>
                      <a:pPr algn="just">
                        <a:lnSpc>
                          <a:spcPct val="115000"/>
                        </a:lnSpc>
                        <a:spcAft>
                          <a:spcPts val="0"/>
                        </a:spcAft>
                      </a:pPr>
                      <a:r>
                        <a:rPr lang="vi-VN" sz="2000" dirty="0">
                          <a:effectLst/>
                          <a:latin typeface="+mj-lt"/>
                        </a:rPr>
                        <a:t> </a:t>
                      </a:r>
                      <a:endParaRPr lang="en-US" sz="2000" dirty="0">
                        <a:effectLst/>
                        <a:latin typeface="+mj-lt"/>
                        <a:ea typeface="Times New Roman" panose="02020603050405020304" pitchFamily="18" charset="0"/>
                      </a:endParaRPr>
                    </a:p>
                  </a:txBody>
                  <a:tcPr marL="68580" marR="68580" marT="0" marB="0"/>
                </a:tc>
                <a:extLst>
                  <a:ext uri="{0D108BD9-81ED-4DB2-BD59-A6C34878D82A}">
                    <a16:rowId xmlns:a16="http://schemas.microsoft.com/office/drawing/2014/main" val="2031961174"/>
                  </a:ext>
                </a:extLst>
              </a:tr>
            </a:tbl>
          </a:graphicData>
        </a:graphic>
      </p:graphicFrame>
      <p:sp>
        <p:nvSpPr>
          <p:cNvPr id="3" name="Rectangle 1"/>
          <p:cNvSpPr>
            <a:spLocks noChangeArrowheads="1"/>
          </p:cNvSpPr>
          <p:nvPr/>
        </p:nvSpPr>
        <p:spPr bwMode="auto">
          <a:xfrm>
            <a:off x="2571086" y="1607712"/>
            <a:ext cx="3848489" cy="52322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vi-VN" altLang="en-US" sz="28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PHIẾU HỌC TẬP SỐ 3</a:t>
            </a:r>
            <a:endParaRPr kumimoji="0" lang="vi-VN" altLang="en-US" sz="2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3923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869683" y="227014"/>
            <a:ext cx="4346261" cy="523220"/>
          </a:xfrm>
          <a:prstGeom prst="rect">
            <a:avLst/>
          </a:prstGeom>
          <a:noFill/>
          <a:ln>
            <a:solidFill>
              <a:schemeClr val="accent4"/>
            </a:solidFill>
          </a:ln>
        </p:spPr>
        <p:txBody>
          <a:bodyPr wrap="square">
            <a:spAutoFit/>
          </a:bodyPr>
          <a:lstStyle/>
          <a:p>
            <a:pPr>
              <a:defRPr/>
            </a:pPr>
            <a:r>
              <a:rPr lang="en-US" sz="2800" b="1" dirty="0">
                <a:solidFill>
                  <a:schemeClr val="accent4"/>
                </a:solidFill>
                <a:latin typeface="Times New Roman" pitchFamily="18" charset="0"/>
                <a:cs typeface="Times New Roman" pitchFamily="18" charset="0"/>
              </a:rPr>
              <a:t>II. </a:t>
            </a:r>
            <a:r>
              <a:rPr lang="en-US" sz="2800" b="1" dirty="0" err="1">
                <a:solidFill>
                  <a:schemeClr val="accent4"/>
                </a:solidFill>
                <a:latin typeface="Times New Roman" pitchFamily="18" charset="0"/>
                <a:cs typeface="Times New Roman" pitchFamily="18" charset="0"/>
              </a:rPr>
              <a:t>Đọc</a:t>
            </a:r>
            <a:r>
              <a:rPr lang="en-US" sz="2800" b="1" dirty="0">
                <a:solidFill>
                  <a:schemeClr val="accent4"/>
                </a:solidFill>
                <a:latin typeface="Times New Roman" pitchFamily="18" charset="0"/>
                <a:cs typeface="Times New Roman" pitchFamily="18" charset="0"/>
              </a:rPr>
              <a:t> </a:t>
            </a:r>
            <a:r>
              <a:rPr lang="en-US" sz="2800" b="1" dirty="0" err="1">
                <a:solidFill>
                  <a:schemeClr val="accent4"/>
                </a:solidFill>
                <a:latin typeface="Times New Roman" pitchFamily="18" charset="0"/>
                <a:cs typeface="Times New Roman" pitchFamily="18" charset="0"/>
              </a:rPr>
              <a:t>hiểu</a:t>
            </a:r>
            <a:r>
              <a:rPr lang="en-US" sz="2800" b="1" dirty="0">
                <a:solidFill>
                  <a:schemeClr val="accent4"/>
                </a:solidFill>
                <a:latin typeface="Times New Roman" pitchFamily="18" charset="0"/>
                <a:cs typeface="Times New Roman" pitchFamily="18" charset="0"/>
              </a:rPr>
              <a:t> </a:t>
            </a:r>
            <a:r>
              <a:rPr lang="en-US" sz="2800" b="1" dirty="0" err="1">
                <a:solidFill>
                  <a:schemeClr val="accent4"/>
                </a:solidFill>
                <a:latin typeface="Times New Roman" pitchFamily="18" charset="0"/>
                <a:cs typeface="Times New Roman" pitchFamily="18" charset="0"/>
              </a:rPr>
              <a:t>văn</a:t>
            </a:r>
            <a:r>
              <a:rPr lang="en-US" sz="2800" b="1" dirty="0">
                <a:solidFill>
                  <a:schemeClr val="accent4"/>
                </a:solidFill>
                <a:latin typeface="Times New Roman" pitchFamily="18" charset="0"/>
                <a:cs typeface="Times New Roman" pitchFamily="18" charset="0"/>
              </a:rPr>
              <a:t> </a:t>
            </a:r>
            <a:r>
              <a:rPr lang="en-US" sz="2800" b="1" dirty="0" err="1">
                <a:solidFill>
                  <a:schemeClr val="accent4"/>
                </a:solidFill>
                <a:latin typeface="Times New Roman" pitchFamily="18" charset="0"/>
                <a:cs typeface="Times New Roman" pitchFamily="18" charset="0"/>
              </a:rPr>
              <a:t>bản</a:t>
            </a:r>
            <a:r>
              <a:rPr lang="en-US" sz="2600" b="1" dirty="0">
                <a:solidFill>
                  <a:schemeClr val="accent4"/>
                </a:solidFill>
                <a:latin typeface="Times New Roman" pitchFamily="18" charset="0"/>
                <a:cs typeface="Times New Roman" pitchFamily="18" charset="0"/>
              </a:rPr>
              <a:t>:</a:t>
            </a:r>
          </a:p>
        </p:txBody>
      </p:sp>
      <p:sp>
        <p:nvSpPr>
          <p:cNvPr id="5" name="TextBox 12"/>
          <p:cNvSpPr txBox="1">
            <a:spLocks noChangeArrowheads="1"/>
          </p:cNvSpPr>
          <p:nvPr/>
        </p:nvSpPr>
        <p:spPr bwMode="auto">
          <a:xfrm>
            <a:off x="869683" y="851865"/>
            <a:ext cx="7740203"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None/>
            </a:pPr>
            <a:r>
              <a:rPr lang="en-US" altLang="en-US" sz="2500" b="1" dirty="0">
                <a:solidFill>
                  <a:srgbClr val="FF0000"/>
                </a:solidFill>
                <a:latin typeface="Times New Roman" panose="02020603050405020304" pitchFamily="18" charset="0"/>
                <a:cs typeface="Times New Roman" panose="02020603050405020304" pitchFamily="18" charset="0"/>
              </a:rPr>
              <a:t>3</a:t>
            </a:r>
            <a:r>
              <a:rPr lang="en-US" altLang="en-US" sz="25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Nhân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vật</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Vũ</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Như</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Tô</a:t>
            </a:r>
            <a:r>
              <a:rPr lang="vi-VN" sz="2800" b="1" dirty="0" smtClean="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a:p>
            <a:pPr>
              <a:spcBef>
                <a:spcPct val="0"/>
              </a:spcBef>
              <a:buClrTx/>
              <a:buFontTx/>
              <a:buNone/>
            </a:pPr>
            <a:endParaRPr lang="en-US" altLang="en-US" sz="25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447052575"/>
              </p:ext>
            </p:extLst>
          </p:nvPr>
        </p:nvGraphicFramePr>
        <p:xfrm>
          <a:off x="869683" y="1829055"/>
          <a:ext cx="7565979" cy="4282747"/>
        </p:xfrm>
        <a:graphic>
          <a:graphicData uri="http://schemas.openxmlformats.org/drawingml/2006/table">
            <a:tbl>
              <a:tblPr firstRow="1" firstCol="1" bandRow="1">
                <a:tableStyleId>{5C22544A-7EE6-4342-B048-85BDC9FD1C3A}</a:tableStyleId>
              </a:tblPr>
              <a:tblGrid>
                <a:gridCol w="3779025">
                  <a:extLst>
                    <a:ext uri="{9D8B030D-6E8A-4147-A177-3AD203B41FA5}">
                      <a16:colId xmlns:a16="http://schemas.microsoft.com/office/drawing/2014/main" val="1419725955"/>
                    </a:ext>
                  </a:extLst>
                </a:gridCol>
                <a:gridCol w="3786954">
                  <a:extLst>
                    <a:ext uri="{9D8B030D-6E8A-4147-A177-3AD203B41FA5}">
                      <a16:colId xmlns:a16="http://schemas.microsoft.com/office/drawing/2014/main" val="1560538141"/>
                    </a:ext>
                  </a:extLst>
                </a:gridCol>
              </a:tblGrid>
              <a:tr h="867690">
                <a:tc>
                  <a:txBody>
                    <a:bodyPr/>
                    <a:lstStyle/>
                    <a:p>
                      <a:pPr algn="ctr">
                        <a:lnSpc>
                          <a:spcPct val="115000"/>
                        </a:lnSpc>
                        <a:spcAft>
                          <a:spcPts val="0"/>
                        </a:spcAft>
                      </a:pPr>
                      <a:r>
                        <a:rPr lang="en-US" sz="2000" dirty="0" err="1" smtClean="0">
                          <a:effectLst/>
                          <a:latin typeface="+mj-lt"/>
                          <a:ea typeface="+mn-ea"/>
                        </a:rPr>
                        <a:t>Nhóm</a:t>
                      </a:r>
                      <a:r>
                        <a:rPr lang="en-US" sz="2000" baseline="0" dirty="0" smtClean="0">
                          <a:effectLst/>
                          <a:latin typeface="+mj-lt"/>
                          <a:ea typeface="+mn-ea"/>
                        </a:rPr>
                        <a:t> 1</a:t>
                      </a:r>
                      <a:endParaRPr lang="en-US" sz="2000" dirty="0">
                        <a:effectLst/>
                        <a:latin typeface="+mj-lt"/>
                        <a:ea typeface="Times New Roman" panose="02020603050405020304" pitchFamily="18" charset="0"/>
                      </a:endParaRPr>
                    </a:p>
                  </a:txBody>
                  <a:tcPr marL="68580" marR="68580" marT="0" marB="0"/>
                </a:tc>
                <a:tc>
                  <a:txBody>
                    <a:bodyPr/>
                    <a:lstStyle/>
                    <a:p>
                      <a:pPr algn="ctr">
                        <a:lnSpc>
                          <a:spcPct val="115000"/>
                        </a:lnSpc>
                        <a:spcAft>
                          <a:spcPts val="0"/>
                        </a:spcAft>
                      </a:pPr>
                      <a:r>
                        <a:rPr lang="en-US" sz="2000" dirty="0" err="1" smtClean="0">
                          <a:effectLst/>
                          <a:latin typeface="+mj-lt"/>
                        </a:rPr>
                        <a:t>Nhóm</a:t>
                      </a:r>
                      <a:r>
                        <a:rPr lang="en-US" sz="2000" baseline="0" dirty="0" smtClean="0">
                          <a:effectLst/>
                          <a:latin typeface="+mj-lt"/>
                        </a:rPr>
                        <a:t> 2+3</a:t>
                      </a:r>
                      <a:endParaRPr lang="en-US" sz="2000" dirty="0">
                        <a:effectLst/>
                        <a:latin typeface="+mj-lt"/>
                        <a:ea typeface="Times New Roman" panose="02020603050405020304" pitchFamily="18" charset="0"/>
                      </a:endParaRPr>
                    </a:p>
                  </a:txBody>
                  <a:tcPr marL="68580" marR="68580" marT="0" marB="0"/>
                </a:tc>
                <a:extLst>
                  <a:ext uri="{0D108BD9-81ED-4DB2-BD59-A6C34878D82A}">
                    <a16:rowId xmlns:a16="http://schemas.microsoft.com/office/drawing/2014/main" val="3981555689"/>
                  </a:ext>
                </a:extLst>
              </a:tr>
              <a:tr h="3415057">
                <a:tc>
                  <a:txBody>
                    <a:bodyPr/>
                    <a:lstStyle/>
                    <a:p>
                      <a:pPr algn="just">
                        <a:lnSpc>
                          <a:spcPct val="115000"/>
                        </a:lnSpc>
                        <a:spcAft>
                          <a:spcPts val="0"/>
                        </a:spcAft>
                      </a:pPr>
                      <a:r>
                        <a:rPr lang="vi-VN" sz="2000" dirty="0">
                          <a:effectLst/>
                          <a:latin typeface="+mj-lt"/>
                        </a:rPr>
                        <a:t> </a:t>
                      </a:r>
                      <a:endParaRPr lang="en-US" sz="2000" dirty="0">
                        <a:effectLst/>
                        <a:latin typeface="+mj-lt"/>
                        <a:ea typeface="Times New Roman" panose="02020603050405020304" pitchFamily="18" charset="0"/>
                      </a:endParaRPr>
                    </a:p>
                    <a:p>
                      <a:pPr algn="just">
                        <a:lnSpc>
                          <a:spcPct val="115000"/>
                        </a:lnSpc>
                        <a:spcAft>
                          <a:spcPts val="0"/>
                        </a:spcAft>
                      </a:pPr>
                      <a:r>
                        <a:rPr lang="vi-VN" sz="2000" dirty="0">
                          <a:effectLst/>
                          <a:latin typeface="+mj-lt"/>
                        </a:rPr>
                        <a:t> </a:t>
                      </a:r>
                      <a:endParaRPr lang="en-US" sz="2000" dirty="0">
                        <a:effectLst/>
                        <a:latin typeface="+mj-lt"/>
                        <a:ea typeface="Times New Roman" panose="02020603050405020304" pitchFamily="18" charset="0"/>
                      </a:endParaRPr>
                    </a:p>
                    <a:p>
                      <a:pPr algn="just">
                        <a:lnSpc>
                          <a:spcPct val="115000"/>
                        </a:lnSpc>
                        <a:spcAft>
                          <a:spcPts val="0"/>
                        </a:spcAft>
                      </a:pPr>
                      <a:r>
                        <a:rPr lang="vi-VN" sz="2000" dirty="0">
                          <a:effectLst/>
                          <a:latin typeface="+mj-lt"/>
                        </a:rPr>
                        <a:t> </a:t>
                      </a:r>
                      <a:r>
                        <a:rPr lang="vi-VN" sz="2000" b="1" kern="1200" dirty="0" smtClean="0">
                          <a:solidFill>
                            <a:schemeClr val="tx1"/>
                          </a:solidFill>
                          <a:effectLst/>
                          <a:latin typeface="+mj-lt"/>
                          <a:ea typeface="+mn-ea"/>
                          <a:cs typeface="+mn-cs"/>
                        </a:rPr>
                        <a:t>Tìm lời thoại của nhân vật VNT khi nghe Đan Thiềm báo tin loạn quân đang kéo đến phá Cửu Trùng Đài. Lời thoại ấy cho thấy điều gì về tâm trạng và hành động của nhân vật</a:t>
                      </a:r>
                      <a:r>
                        <a:rPr lang="en-US" sz="2000" b="1" kern="1200" dirty="0" smtClean="0">
                          <a:solidFill>
                            <a:schemeClr val="tx1"/>
                          </a:solidFill>
                          <a:effectLst/>
                          <a:latin typeface="+mj-lt"/>
                          <a:ea typeface="+mn-ea"/>
                          <a:cs typeface="+mn-cs"/>
                        </a:rPr>
                        <a:t>?</a:t>
                      </a:r>
                      <a:endParaRPr lang="en-US" sz="2000" dirty="0">
                        <a:solidFill>
                          <a:schemeClr val="tx1"/>
                        </a:solidFill>
                        <a:effectLst/>
                        <a:latin typeface="+mj-lt"/>
                        <a:ea typeface="Times New Roman" panose="02020603050405020304" pitchFamily="18" charset="0"/>
                      </a:endParaRPr>
                    </a:p>
                    <a:p>
                      <a:pPr algn="just">
                        <a:lnSpc>
                          <a:spcPct val="115000"/>
                        </a:lnSpc>
                        <a:spcAft>
                          <a:spcPts val="0"/>
                        </a:spcAft>
                      </a:pPr>
                      <a:r>
                        <a:rPr lang="vi-VN" sz="2000" dirty="0">
                          <a:effectLst/>
                          <a:latin typeface="+mj-lt"/>
                        </a:rPr>
                        <a:t> </a:t>
                      </a:r>
                      <a:endParaRPr lang="en-US" sz="2000" dirty="0">
                        <a:effectLst/>
                        <a:latin typeface="+mj-lt"/>
                        <a:ea typeface="Times New Roman" panose="02020603050405020304" pitchFamily="18" charset="0"/>
                      </a:endParaRPr>
                    </a:p>
                  </a:txBody>
                  <a:tcPr marL="68580" marR="68580" marT="0" marB="0"/>
                </a:tc>
                <a:tc>
                  <a:txBody>
                    <a:bodyPr/>
                    <a:lstStyle/>
                    <a:p>
                      <a:pPr algn="just">
                        <a:lnSpc>
                          <a:spcPct val="115000"/>
                        </a:lnSpc>
                        <a:spcAft>
                          <a:spcPts val="0"/>
                        </a:spcAft>
                      </a:pPr>
                      <a:r>
                        <a:rPr lang="vi-VN" sz="2000" dirty="0">
                          <a:effectLst/>
                          <a:latin typeface="+mj-lt"/>
                        </a:rPr>
                        <a:t> </a:t>
                      </a:r>
                      <a:endParaRPr lang="en-US" sz="2000" dirty="0">
                        <a:effectLst/>
                        <a:latin typeface="+mj-lt"/>
                        <a:ea typeface="Times New Roman" panose="02020603050405020304" pitchFamily="18" charset="0"/>
                      </a:endParaRPr>
                    </a:p>
                    <a:p>
                      <a:pPr algn="just">
                        <a:lnSpc>
                          <a:spcPct val="115000"/>
                        </a:lnSpc>
                        <a:spcAft>
                          <a:spcPts val="0"/>
                        </a:spcAft>
                      </a:pPr>
                      <a:r>
                        <a:rPr lang="vi-VN" sz="2000" dirty="0">
                          <a:effectLst/>
                          <a:latin typeface="+mj-lt"/>
                        </a:rPr>
                        <a:t> </a:t>
                      </a:r>
                      <a:endParaRPr lang="en-US" sz="2000" dirty="0">
                        <a:effectLst/>
                        <a:latin typeface="+mj-lt"/>
                        <a:ea typeface="Times New Roman" panose="02020603050405020304" pitchFamily="18" charset="0"/>
                      </a:endParaRPr>
                    </a:p>
                    <a:p>
                      <a:pPr marL="0" marR="0" indent="0" algn="just" defTabSz="685800" rtl="0" eaLnBrk="1" fontAlgn="auto" latinLnBrk="0" hangingPunct="1">
                        <a:lnSpc>
                          <a:spcPct val="115000"/>
                        </a:lnSpc>
                        <a:spcBef>
                          <a:spcPts val="0"/>
                        </a:spcBef>
                        <a:spcAft>
                          <a:spcPts val="0"/>
                        </a:spcAft>
                        <a:buClrTx/>
                        <a:buSzTx/>
                        <a:buFontTx/>
                        <a:buNone/>
                        <a:tabLst/>
                        <a:defRPr/>
                      </a:pPr>
                      <a:r>
                        <a:rPr lang="vi-VN" sz="2000" dirty="0">
                          <a:effectLst/>
                          <a:latin typeface="+mj-lt"/>
                        </a:rPr>
                        <a:t> </a:t>
                      </a:r>
                      <a:r>
                        <a:rPr lang="vi-VN" sz="2000" b="1" kern="1200" dirty="0" smtClean="0">
                          <a:solidFill>
                            <a:schemeClr val="tx1"/>
                          </a:solidFill>
                          <a:effectLst/>
                          <a:latin typeface="+mj-lt"/>
                          <a:ea typeface="+mn-ea"/>
                          <a:cs typeface="+mn-cs"/>
                        </a:rPr>
                        <a:t>Tìm lời thoại của nhân vật VNT khi nghe cung nữ vu oan, chế giễu, sỉ nhục và Chứng kiến Đân Thiềm ra sức bảo vệ VNT; khi quân lính báo tin kinh thành phát hỏa, Cửu Trùng đài sắp thành tro tàn.</a:t>
                      </a:r>
                      <a:endParaRPr lang="en-US" sz="2000" b="1" kern="1200" dirty="0" smtClean="0">
                        <a:solidFill>
                          <a:schemeClr val="tx1"/>
                        </a:solidFill>
                        <a:effectLst/>
                        <a:latin typeface="+mj-lt"/>
                        <a:ea typeface="Times New Roman" panose="02020603050405020304" pitchFamily="18" charset="0"/>
                        <a:cs typeface="+mn-cs"/>
                      </a:endParaRPr>
                    </a:p>
                  </a:txBody>
                  <a:tcPr marL="68580" marR="68580" marT="0" marB="0"/>
                </a:tc>
                <a:extLst>
                  <a:ext uri="{0D108BD9-81ED-4DB2-BD59-A6C34878D82A}">
                    <a16:rowId xmlns:a16="http://schemas.microsoft.com/office/drawing/2014/main" val="2866721638"/>
                  </a:ext>
                </a:extLst>
              </a:tr>
            </a:tbl>
          </a:graphicData>
        </a:graphic>
      </p:graphicFrame>
      <p:sp>
        <p:nvSpPr>
          <p:cNvPr id="3" name="Rectangle 1"/>
          <p:cNvSpPr>
            <a:spLocks noChangeArrowheads="1"/>
          </p:cNvSpPr>
          <p:nvPr/>
        </p:nvSpPr>
        <p:spPr bwMode="auto">
          <a:xfrm>
            <a:off x="3291562" y="1305835"/>
            <a:ext cx="2722220" cy="52322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Thảo</a:t>
            </a:r>
            <a:r>
              <a:rPr kumimoji="0" lang="en-US" altLang="en-US" sz="2800" b="1" i="0" u="none" strike="noStrike" cap="none" normalizeH="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1" i="0" u="none" strike="noStrike" cap="none" normalizeH="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kumimoji="0" lang="en-US" altLang="en-US" sz="2800" b="1" i="0" u="none" strike="noStrike" cap="none" normalizeH="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1" i="0" u="none" strike="noStrike" cap="none" normalizeH="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endParaRPr kumimoji="0" lang="vi-VN" altLang="en-US" sz="2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60314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Box 12"/>
          <p:cNvSpPr txBox="1">
            <a:spLocks noChangeArrowheads="1"/>
          </p:cNvSpPr>
          <p:nvPr/>
        </p:nvSpPr>
        <p:spPr bwMode="auto">
          <a:xfrm>
            <a:off x="590557" y="222945"/>
            <a:ext cx="7267643"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None/>
            </a:pPr>
            <a:r>
              <a:rPr lang="en-US" altLang="en-US" sz="2500" b="1" dirty="0">
                <a:solidFill>
                  <a:srgbClr val="FF0000"/>
                </a:solidFill>
                <a:latin typeface="Times New Roman" panose="02020603050405020304" pitchFamily="18" charset="0"/>
                <a:cs typeface="Times New Roman" panose="02020603050405020304" pitchFamily="18" charset="0"/>
              </a:rPr>
              <a:t>3</a:t>
            </a:r>
            <a:r>
              <a:rPr lang="en-US" altLang="en-US" sz="25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Nhân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vật</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Vũ</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Như</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Tô</a:t>
            </a:r>
            <a:r>
              <a:rPr lang="vi-VN" sz="2800" b="1" dirty="0" smtClean="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a:p>
            <a:pPr>
              <a:spcBef>
                <a:spcPct val="0"/>
              </a:spcBef>
              <a:buClrTx/>
              <a:buFontTx/>
              <a:buNone/>
            </a:pPr>
            <a:endParaRPr lang="en-US" altLang="en-US" sz="2500" b="1" dirty="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6ADB739-35BB-2252-A82E-8A79E9304907}"/>
              </a:ext>
            </a:extLst>
          </p:cNvPr>
          <p:cNvSpPr txBox="1"/>
          <p:nvPr/>
        </p:nvSpPr>
        <p:spPr>
          <a:xfrm>
            <a:off x="371615" y="839034"/>
            <a:ext cx="8553444" cy="5293757"/>
          </a:xfrm>
          <a:prstGeom prst="rect">
            <a:avLst/>
          </a:prstGeom>
          <a:noFill/>
          <a:ln>
            <a:solidFill>
              <a:schemeClr val="tx2">
                <a:lumMod val="40000"/>
                <a:lumOff val="60000"/>
              </a:schemeClr>
            </a:solidFill>
          </a:ln>
        </p:spPr>
        <p:txBody>
          <a:bodyPr wrap="square">
            <a:spAutoFit/>
          </a:bodyPr>
          <a:lstStyle/>
          <a:p>
            <a:r>
              <a:rPr lang="vi-VN" sz="2600" dirty="0">
                <a:latin typeface="+mj-lt"/>
              </a:rPr>
              <a:t>- </a:t>
            </a:r>
            <a:r>
              <a:rPr lang="vi-VN" sz="2600" b="1" dirty="0">
                <a:latin typeface="+mj-lt"/>
              </a:rPr>
              <a:t>Khi nghe Đan Thiềm báo tin </a:t>
            </a:r>
            <a:r>
              <a:rPr lang="vi-VN" sz="2600" dirty="0">
                <a:latin typeface="+mj-lt"/>
              </a:rPr>
              <a:t>loạn quân đang kéo về triều đình để phá Cửu Trùng Đài, Vũ Như Tô vẫn không tin, một mực cho rằng mình vô tội, thậm chí hi vọng có thể thuyết phục An Hòa Hầu cho mình xây tiếp cửu Trùng Đài. </a:t>
            </a:r>
            <a:endParaRPr lang="en-US" sz="2600" dirty="0">
              <a:latin typeface="+mj-lt"/>
            </a:endParaRPr>
          </a:p>
          <a:p>
            <a:r>
              <a:rPr lang="vi-VN" sz="2600" dirty="0">
                <a:latin typeface="+mj-lt"/>
              </a:rPr>
              <a:t>+ Niềm tin ngây thơ ấy được thể hiện qua một loạt các câu hỏi: “</a:t>
            </a:r>
            <a:r>
              <a:rPr lang="vi-VN" sz="2600" i="1" dirty="0">
                <a:latin typeface="+mj-lt"/>
              </a:rPr>
              <a:t>Sao bà nói lạ? Đài Cửu Trùng chưa xong, tôi trốn đi đâu. Làm gì phải trốn</a:t>
            </a:r>
            <a:r>
              <a:rPr lang="vi-VN" sz="2600" dirty="0">
                <a:latin typeface="+mj-lt"/>
              </a:rPr>
              <a:t>?” “</a:t>
            </a:r>
            <a:r>
              <a:rPr lang="vi-VN" sz="2600" i="1" dirty="0">
                <a:latin typeface="+mj-lt"/>
              </a:rPr>
              <a:t>Tôi làm gì nên tội?” “Phá Cửu Trùng Đài? Không đời nào? Mà tôi thì không làm gì nên tội</a:t>
            </a:r>
            <a:r>
              <a:rPr lang="vi-VN" sz="2600" dirty="0">
                <a:latin typeface="+mj-lt"/>
              </a:rPr>
              <a:t>”...., hay qua các câu phủ định và những lời khẳng định dứt khoát: “</a:t>
            </a:r>
            <a:r>
              <a:rPr lang="vi-VN" sz="2600" i="1" dirty="0">
                <a:latin typeface="+mj-lt"/>
              </a:rPr>
              <a:t>Tôi không trốn đâu. Người quân tử không bao giừo sợ chết...Tôi sống với Cửu Trùng Đài, chết cũng với Cửu Trùng Đài</a:t>
            </a:r>
            <a:r>
              <a:rPr lang="vi-VN" sz="2600" dirty="0">
                <a:latin typeface="+mj-lt"/>
              </a:rPr>
              <a:t>.”</a:t>
            </a:r>
            <a:endParaRPr lang="en-US" sz="2600" dirty="0">
              <a:latin typeface="+mj-lt"/>
            </a:endParaRPr>
          </a:p>
          <a:p>
            <a:r>
              <a:rPr lang="en-US" sz="2600" dirty="0" smtClean="0">
                <a:latin typeface="+mj-lt"/>
              </a:rPr>
              <a:t>=&gt;</a:t>
            </a:r>
            <a:r>
              <a:rPr lang="vi-VN" sz="2600" dirty="0" smtClean="0">
                <a:latin typeface="+mj-lt"/>
              </a:rPr>
              <a:t> </a:t>
            </a:r>
            <a:r>
              <a:rPr lang="vi-VN" sz="2600" dirty="0">
                <a:latin typeface="+mj-lt"/>
              </a:rPr>
              <a:t>Những lời thoại này cho thấy VNT là một nghệ sĩ khao khát theo đuổi lí tưởng nghệ thuật nhưng hoàn toàn xa rời thực tế.</a:t>
            </a:r>
            <a:endParaRPr lang="en-US" sz="2600" dirty="0">
              <a:latin typeface="+mj-lt"/>
            </a:endParaRPr>
          </a:p>
        </p:txBody>
      </p:sp>
    </p:spTree>
    <p:extLst>
      <p:ext uri="{BB962C8B-B14F-4D97-AF65-F5344CB8AC3E}">
        <p14:creationId xmlns:p14="http://schemas.microsoft.com/office/powerpoint/2010/main" val="15293561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 calcmode="lin" valueType="num">
                                      <p:cBhvr additive="base">
                                        <p:cTn id="7" dur="500" fill="hold"/>
                                        <p:tgtEl>
                                          <p:spTgt spid="17411"/>
                                        </p:tgtEl>
                                        <p:attrNameLst>
                                          <p:attrName>ppt_x</p:attrName>
                                        </p:attrNameLst>
                                      </p:cBhvr>
                                      <p:tavLst>
                                        <p:tav tm="0">
                                          <p:val>
                                            <p:strVal val="#ppt_x"/>
                                          </p:val>
                                        </p:tav>
                                        <p:tav tm="100000">
                                          <p:val>
                                            <p:strVal val="#ppt_x"/>
                                          </p:val>
                                        </p:tav>
                                      </p:tavLst>
                                    </p:anim>
                                    <p:anim calcmode="lin" valueType="num">
                                      <p:cBhvr additive="base">
                                        <p:cTn id="8" dur="500" fill="hold"/>
                                        <p:tgtEl>
                                          <p:spTgt spid="174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a:extLst>
              <a:ext uri="{FF2B5EF4-FFF2-40B4-BE49-F238E27FC236}">
                <a16:creationId xmlns:a16="http://schemas.microsoft.com/office/drawing/2014/main" id="{7A0BBE42-8525-BA3A-8B7E-89376D572336}"/>
              </a:ext>
            </a:extLst>
          </p:cNvPr>
          <p:cNvSpPr>
            <a:spLocks noChangeArrowheads="1"/>
          </p:cNvSpPr>
          <p:nvPr/>
        </p:nvSpPr>
        <p:spPr bwMode="auto">
          <a:xfrm>
            <a:off x="25400" y="7938"/>
            <a:ext cx="9067800" cy="6811962"/>
          </a:xfrm>
          <a:prstGeom prst="rect">
            <a:avLst/>
          </a:prstGeom>
          <a:solidFill>
            <a:srgbClr val="FFC000"/>
          </a:solidFill>
          <a:ln w="57150" cmpd="thinThick">
            <a:solidFill>
              <a:srgbClr val="0000FF"/>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1800">
              <a:latin typeface="Arial" panose="020B0604020202020204" pitchFamily="34" charset="0"/>
            </a:endParaRPr>
          </a:p>
        </p:txBody>
      </p:sp>
      <p:sp>
        <p:nvSpPr>
          <p:cNvPr id="7" name="AutoShape 3">
            <a:extLst>
              <a:ext uri="{FF2B5EF4-FFF2-40B4-BE49-F238E27FC236}">
                <a16:creationId xmlns:a16="http://schemas.microsoft.com/office/drawing/2014/main" id="{DCBD1833-3279-5F43-626F-986197624CC6}"/>
              </a:ext>
            </a:extLst>
          </p:cNvPr>
          <p:cNvSpPr>
            <a:spLocks noChangeArrowheads="1"/>
          </p:cNvSpPr>
          <p:nvPr/>
        </p:nvSpPr>
        <p:spPr bwMode="auto">
          <a:xfrm>
            <a:off x="92075" y="6384925"/>
            <a:ext cx="381000" cy="381000"/>
          </a:xfrm>
          <a:prstGeom prst="sun">
            <a:avLst>
              <a:gd name="adj"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8" name="AutoShape 3">
            <a:extLst>
              <a:ext uri="{FF2B5EF4-FFF2-40B4-BE49-F238E27FC236}">
                <a16:creationId xmlns:a16="http://schemas.microsoft.com/office/drawing/2014/main" id="{2AFA3850-DEC5-837C-AA14-84F0CAF4A124}"/>
              </a:ext>
            </a:extLst>
          </p:cNvPr>
          <p:cNvSpPr>
            <a:spLocks noChangeArrowheads="1"/>
          </p:cNvSpPr>
          <p:nvPr/>
        </p:nvSpPr>
        <p:spPr bwMode="auto">
          <a:xfrm>
            <a:off x="6096000" y="6402388"/>
            <a:ext cx="381000" cy="381000"/>
          </a:xfrm>
          <a:prstGeom prst="sun">
            <a:avLst>
              <a:gd name="adj"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9" name="AutoShape 3">
            <a:extLst>
              <a:ext uri="{FF2B5EF4-FFF2-40B4-BE49-F238E27FC236}">
                <a16:creationId xmlns:a16="http://schemas.microsoft.com/office/drawing/2014/main" id="{FEF1094E-61A4-35FE-0311-451C9ACDD2A3}"/>
              </a:ext>
            </a:extLst>
          </p:cNvPr>
          <p:cNvSpPr>
            <a:spLocks noChangeArrowheads="1"/>
          </p:cNvSpPr>
          <p:nvPr/>
        </p:nvSpPr>
        <p:spPr bwMode="auto">
          <a:xfrm>
            <a:off x="4800600" y="6413500"/>
            <a:ext cx="381000" cy="381000"/>
          </a:xfrm>
          <a:prstGeom prst="sun">
            <a:avLst>
              <a:gd name="adj"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0" name="AutoShape 3">
            <a:extLst>
              <a:ext uri="{FF2B5EF4-FFF2-40B4-BE49-F238E27FC236}">
                <a16:creationId xmlns:a16="http://schemas.microsoft.com/office/drawing/2014/main" id="{FE756D6E-4041-8122-E69E-E48CC23281E6}"/>
              </a:ext>
            </a:extLst>
          </p:cNvPr>
          <p:cNvSpPr>
            <a:spLocks noChangeArrowheads="1"/>
          </p:cNvSpPr>
          <p:nvPr/>
        </p:nvSpPr>
        <p:spPr bwMode="auto">
          <a:xfrm>
            <a:off x="3429000" y="6438900"/>
            <a:ext cx="381000" cy="381000"/>
          </a:xfrm>
          <a:prstGeom prst="sun">
            <a:avLst>
              <a:gd name="adj"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1" name="AutoShape 3">
            <a:extLst>
              <a:ext uri="{FF2B5EF4-FFF2-40B4-BE49-F238E27FC236}">
                <a16:creationId xmlns:a16="http://schemas.microsoft.com/office/drawing/2014/main" id="{AE3CC6E4-441D-C322-B27D-1A1379790D4B}"/>
              </a:ext>
            </a:extLst>
          </p:cNvPr>
          <p:cNvSpPr>
            <a:spLocks noChangeArrowheads="1"/>
          </p:cNvSpPr>
          <p:nvPr/>
        </p:nvSpPr>
        <p:spPr bwMode="auto">
          <a:xfrm>
            <a:off x="2057400" y="6402388"/>
            <a:ext cx="381000" cy="381000"/>
          </a:xfrm>
          <a:prstGeom prst="sun">
            <a:avLst>
              <a:gd name="adj"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2" name="AutoShape 3">
            <a:extLst>
              <a:ext uri="{FF2B5EF4-FFF2-40B4-BE49-F238E27FC236}">
                <a16:creationId xmlns:a16="http://schemas.microsoft.com/office/drawing/2014/main" id="{63CB0D3D-7C08-003F-FF41-982F156118C0}"/>
              </a:ext>
            </a:extLst>
          </p:cNvPr>
          <p:cNvSpPr>
            <a:spLocks noChangeArrowheads="1"/>
          </p:cNvSpPr>
          <p:nvPr/>
        </p:nvSpPr>
        <p:spPr bwMode="auto">
          <a:xfrm>
            <a:off x="906463" y="6402388"/>
            <a:ext cx="381000" cy="381000"/>
          </a:xfrm>
          <a:prstGeom prst="sun">
            <a:avLst>
              <a:gd name="adj"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3" name="AutoShape 3">
            <a:extLst>
              <a:ext uri="{FF2B5EF4-FFF2-40B4-BE49-F238E27FC236}">
                <a16:creationId xmlns:a16="http://schemas.microsoft.com/office/drawing/2014/main" id="{46B4480E-271E-445B-5C2B-92728465E088}"/>
              </a:ext>
            </a:extLst>
          </p:cNvPr>
          <p:cNvSpPr>
            <a:spLocks noChangeArrowheads="1"/>
          </p:cNvSpPr>
          <p:nvPr/>
        </p:nvSpPr>
        <p:spPr bwMode="auto">
          <a:xfrm>
            <a:off x="7162800" y="6402388"/>
            <a:ext cx="381000" cy="381000"/>
          </a:xfrm>
          <a:prstGeom prst="sun">
            <a:avLst>
              <a:gd name="adj"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 name="AutoShape 3">
            <a:extLst>
              <a:ext uri="{FF2B5EF4-FFF2-40B4-BE49-F238E27FC236}">
                <a16:creationId xmlns:a16="http://schemas.microsoft.com/office/drawing/2014/main" id="{FB33CB9A-9388-B110-E533-50541EDA3CB8}"/>
              </a:ext>
            </a:extLst>
          </p:cNvPr>
          <p:cNvSpPr>
            <a:spLocks noChangeArrowheads="1"/>
          </p:cNvSpPr>
          <p:nvPr/>
        </p:nvSpPr>
        <p:spPr bwMode="auto">
          <a:xfrm>
            <a:off x="8534400" y="6384925"/>
            <a:ext cx="381000" cy="381000"/>
          </a:xfrm>
          <a:prstGeom prst="sun">
            <a:avLst>
              <a:gd name="adj"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pic>
        <p:nvPicPr>
          <p:cNvPr id="2" name="Picture 1"/>
          <p:cNvPicPr>
            <a:picLocks noChangeAspect="1"/>
          </p:cNvPicPr>
          <p:nvPr/>
        </p:nvPicPr>
        <p:blipFill>
          <a:blip r:embed="rId2"/>
          <a:stretch>
            <a:fillRect/>
          </a:stretch>
        </p:blipFill>
        <p:spPr>
          <a:xfrm>
            <a:off x="219934" y="103031"/>
            <a:ext cx="8873266" cy="6662894"/>
          </a:xfrm>
          <a:prstGeom prst="rect">
            <a:avLst/>
          </a:prstGeom>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Horizontal)">
                                      <p:cBhvr>
                                        <p:cTn id="7" dur="500"/>
                                        <p:tgtEl>
                                          <p:spTgt spid="7"/>
                                        </p:tgtEl>
                                      </p:cBhvr>
                                    </p:animEffect>
                                  </p:childTnLst>
                                </p:cTn>
                              </p:par>
                              <p:par>
                                <p:cTn id="8" presetID="8" presetClass="emph" presetSubtype="0" repeatCount="indefinite" fill="hold" grpId="1" nodeType="withEffect">
                                  <p:stCondLst>
                                    <p:cond delay="0"/>
                                  </p:stCondLst>
                                  <p:childTnLst>
                                    <p:animRot by="21600000">
                                      <p:cBhvr>
                                        <p:cTn id="9" dur="2500" fill="hold"/>
                                        <p:tgtEl>
                                          <p:spTgt spid="7"/>
                                        </p:tgtEl>
                                        <p:attrNameLst>
                                          <p:attrName>r</p:attrName>
                                        </p:attrNameLst>
                                      </p:cBhvr>
                                    </p:animRot>
                                  </p:childTnLst>
                                </p:cTn>
                              </p:par>
                              <p:par>
                                <p:cTn id="10" presetID="16" presetClass="entr" presetSubtype="2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Horizontal)">
                                      <p:cBhvr>
                                        <p:cTn id="12" dur="500"/>
                                        <p:tgtEl>
                                          <p:spTgt spid="8"/>
                                        </p:tgtEl>
                                      </p:cBhvr>
                                    </p:animEffect>
                                  </p:childTnLst>
                                </p:cTn>
                              </p:par>
                              <p:par>
                                <p:cTn id="13" presetID="8" presetClass="emph" presetSubtype="0" repeatCount="indefinite" fill="hold" grpId="1" nodeType="withEffect">
                                  <p:stCondLst>
                                    <p:cond delay="0"/>
                                  </p:stCondLst>
                                  <p:childTnLst>
                                    <p:animRot by="21600000">
                                      <p:cBhvr>
                                        <p:cTn id="14" dur="2500" fill="hold"/>
                                        <p:tgtEl>
                                          <p:spTgt spid="8"/>
                                        </p:tgtEl>
                                        <p:attrNameLst>
                                          <p:attrName>r</p:attrName>
                                        </p:attrNameLst>
                                      </p:cBhvr>
                                    </p:animRot>
                                  </p:childTnLst>
                                </p:cTn>
                              </p:par>
                              <p:par>
                                <p:cTn id="15" presetID="16" presetClass="entr" presetSubtype="2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Horizontal)">
                                      <p:cBhvr>
                                        <p:cTn id="17" dur="500"/>
                                        <p:tgtEl>
                                          <p:spTgt spid="9"/>
                                        </p:tgtEl>
                                      </p:cBhvr>
                                    </p:animEffect>
                                  </p:childTnLst>
                                </p:cTn>
                              </p:par>
                              <p:par>
                                <p:cTn id="18" presetID="8" presetClass="emph" presetSubtype="0" repeatCount="indefinite" fill="hold" grpId="1" nodeType="withEffect">
                                  <p:stCondLst>
                                    <p:cond delay="0"/>
                                  </p:stCondLst>
                                  <p:childTnLst>
                                    <p:animRot by="21600000">
                                      <p:cBhvr>
                                        <p:cTn id="19" dur="2500" fill="hold"/>
                                        <p:tgtEl>
                                          <p:spTgt spid="9"/>
                                        </p:tgtEl>
                                        <p:attrNameLst>
                                          <p:attrName>r</p:attrName>
                                        </p:attrNameLst>
                                      </p:cBhvr>
                                    </p:animRot>
                                  </p:childTnLst>
                                </p:cTn>
                              </p:par>
                              <p:par>
                                <p:cTn id="20" presetID="16" presetClass="entr" presetSubtype="2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Horizontal)">
                                      <p:cBhvr>
                                        <p:cTn id="22" dur="500"/>
                                        <p:tgtEl>
                                          <p:spTgt spid="10"/>
                                        </p:tgtEl>
                                      </p:cBhvr>
                                    </p:animEffect>
                                  </p:childTnLst>
                                </p:cTn>
                              </p:par>
                              <p:par>
                                <p:cTn id="23" presetID="8" presetClass="emph" presetSubtype="0" repeatCount="indefinite" fill="hold" grpId="1" nodeType="withEffect">
                                  <p:stCondLst>
                                    <p:cond delay="0"/>
                                  </p:stCondLst>
                                  <p:childTnLst>
                                    <p:animRot by="21600000">
                                      <p:cBhvr>
                                        <p:cTn id="24" dur="2500" fill="hold"/>
                                        <p:tgtEl>
                                          <p:spTgt spid="10"/>
                                        </p:tgtEl>
                                        <p:attrNameLst>
                                          <p:attrName>r</p:attrName>
                                        </p:attrNameLst>
                                      </p:cBhvr>
                                    </p:animRot>
                                  </p:childTnLst>
                                </p:cTn>
                              </p:par>
                              <p:par>
                                <p:cTn id="25" presetID="16" presetClass="entr" presetSubtype="26"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Horizontal)">
                                      <p:cBhvr>
                                        <p:cTn id="27" dur="500"/>
                                        <p:tgtEl>
                                          <p:spTgt spid="11"/>
                                        </p:tgtEl>
                                      </p:cBhvr>
                                    </p:animEffect>
                                  </p:childTnLst>
                                </p:cTn>
                              </p:par>
                              <p:par>
                                <p:cTn id="28" presetID="8" presetClass="emph" presetSubtype="0" repeatCount="indefinite" fill="hold" grpId="1" nodeType="withEffect">
                                  <p:stCondLst>
                                    <p:cond delay="0"/>
                                  </p:stCondLst>
                                  <p:childTnLst>
                                    <p:animRot by="21600000">
                                      <p:cBhvr>
                                        <p:cTn id="29" dur="2500" fill="hold"/>
                                        <p:tgtEl>
                                          <p:spTgt spid="11"/>
                                        </p:tgtEl>
                                        <p:attrNameLst>
                                          <p:attrName>r</p:attrName>
                                        </p:attrNameLst>
                                      </p:cBhvr>
                                    </p:animRot>
                                  </p:childTnLst>
                                </p:cTn>
                              </p:par>
                              <p:par>
                                <p:cTn id="30" presetID="16" presetClass="entr" presetSubtype="26"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Horizontal)">
                                      <p:cBhvr>
                                        <p:cTn id="32" dur="500"/>
                                        <p:tgtEl>
                                          <p:spTgt spid="12"/>
                                        </p:tgtEl>
                                      </p:cBhvr>
                                    </p:animEffect>
                                  </p:childTnLst>
                                </p:cTn>
                              </p:par>
                              <p:par>
                                <p:cTn id="33" presetID="8" presetClass="emph" presetSubtype="0" repeatCount="indefinite" fill="hold" grpId="1" nodeType="withEffect">
                                  <p:stCondLst>
                                    <p:cond delay="0"/>
                                  </p:stCondLst>
                                  <p:childTnLst>
                                    <p:animRot by="21600000">
                                      <p:cBhvr>
                                        <p:cTn id="34" dur="2500" fill="hold"/>
                                        <p:tgtEl>
                                          <p:spTgt spid="12"/>
                                        </p:tgtEl>
                                        <p:attrNameLst>
                                          <p:attrName>r</p:attrName>
                                        </p:attrNameLst>
                                      </p:cBhvr>
                                    </p:animRot>
                                  </p:childTnLst>
                                </p:cTn>
                              </p:par>
                              <p:par>
                                <p:cTn id="35" presetID="16" presetClass="entr" presetSubtype="26"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Horizontal)">
                                      <p:cBhvr>
                                        <p:cTn id="37" dur="500"/>
                                        <p:tgtEl>
                                          <p:spTgt spid="13"/>
                                        </p:tgtEl>
                                      </p:cBhvr>
                                    </p:animEffect>
                                  </p:childTnLst>
                                </p:cTn>
                              </p:par>
                              <p:par>
                                <p:cTn id="38" presetID="8" presetClass="emph" presetSubtype="0" repeatCount="indefinite" fill="hold" grpId="1" nodeType="withEffect">
                                  <p:stCondLst>
                                    <p:cond delay="0"/>
                                  </p:stCondLst>
                                  <p:childTnLst>
                                    <p:animRot by="21600000">
                                      <p:cBhvr>
                                        <p:cTn id="39" dur="2500" fill="hold"/>
                                        <p:tgtEl>
                                          <p:spTgt spid="13"/>
                                        </p:tgtEl>
                                        <p:attrNameLst>
                                          <p:attrName>r</p:attrName>
                                        </p:attrNameLst>
                                      </p:cBhvr>
                                    </p:animRot>
                                  </p:childTnLst>
                                </p:cTn>
                              </p:par>
                              <p:par>
                                <p:cTn id="40" presetID="16" presetClass="entr" presetSubtype="26"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arn(inHorizontal)">
                                      <p:cBhvr>
                                        <p:cTn id="42" dur="500"/>
                                        <p:tgtEl>
                                          <p:spTgt spid="14"/>
                                        </p:tgtEl>
                                      </p:cBhvr>
                                    </p:animEffect>
                                  </p:childTnLst>
                                </p:cTn>
                              </p:par>
                              <p:par>
                                <p:cTn id="43" presetID="8" presetClass="emph" presetSubtype="0" repeatCount="indefinite" fill="hold" grpId="1" nodeType="withEffect">
                                  <p:stCondLst>
                                    <p:cond delay="0"/>
                                  </p:stCondLst>
                                  <p:childTnLst>
                                    <p:animRot by="21600000">
                                      <p:cBhvr>
                                        <p:cTn id="44" dur="25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Box 12"/>
          <p:cNvSpPr txBox="1">
            <a:spLocks noChangeArrowheads="1"/>
          </p:cNvSpPr>
          <p:nvPr/>
        </p:nvSpPr>
        <p:spPr bwMode="auto">
          <a:xfrm>
            <a:off x="590557" y="222945"/>
            <a:ext cx="7267643"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None/>
            </a:pPr>
            <a:r>
              <a:rPr lang="en-US" altLang="en-US" sz="2500" b="1" dirty="0">
                <a:solidFill>
                  <a:srgbClr val="FF0000"/>
                </a:solidFill>
                <a:latin typeface="Times New Roman" panose="02020603050405020304" pitchFamily="18" charset="0"/>
                <a:cs typeface="Times New Roman" panose="02020603050405020304" pitchFamily="18" charset="0"/>
              </a:rPr>
              <a:t>3</a:t>
            </a:r>
            <a:r>
              <a:rPr lang="en-US" altLang="en-US" sz="25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Nhân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vật</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Vũ</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Như</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Tô</a:t>
            </a:r>
            <a:r>
              <a:rPr lang="vi-VN" sz="2800" b="1" dirty="0" smtClean="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a:p>
            <a:pPr>
              <a:spcBef>
                <a:spcPct val="0"/>
              </a:spcBef>
              <a:buClrTx/>
              <a:buFontTx/>
              <a:buNone/>
            </a:pPr>
            <a:endParaRPr lang="en-US" altLang="en-US" sz="2500" b="1" dirty="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6ADB739-35BB-2252-A82E-8A79E9304907}"/>
              </a:ext>
            </a:extLst>
          </p:cNvPr>
          <p:cNvSpPr txBox="1"/>
          <p:nvPr/>
        </p:nvSpPr>
        <p:spPr>
          <a:xfrm>
            <a:off x="371615" y="839034"/>
            <a:ext cx="8553444" cy="5693866"/>
          </a:xfrm>
          <a:prstGeom prst="rect">
            <a:avLst/>
          </a:prstGeom>
          <a:noFill/>
          <a:ln>
            <a:solidFill>
              <a:schemeClr val="tx2">
                <a:lumMod val="40000"/>
                <a:lumOff val="60000"/>
              </a:schemeClr>
            </a:solidFill>
          </a:ln>
        </p:spPr>
        <p:txBody>
          <a:bodyPr wrap="square">
            <a:spAutoFit/>
          </a:bodyPr>
          <a:lstStyle/>
          <a:p>
            <a:r>
              <a:rPr lang="vi-VN" sz="2800" dirty="0">
                <a:latin typeface="+mj-lt"/>
              </a:rPr>
              <a:t>- </a:t>
            </a:r>
            <a:r>
              <a:rPr lang="vi-VN" sz="2800" b="1" dirty="0">
                <a:latin typeface="+mj-lt"/>
              </a:rPr>
              <a:t>Khi đám cung nữ vu oan, đám quân khởi loạn chế giễu, sỉ nhục và khi chững kiến việc Đan Thiềm ra sức bảo vệ cho mình</a:t>
            </a:r>
            <a:r>
              <a:rPr lang="vi-VN" sz="2800" dirty="0">
                <a:latin typeface="+mj-lt"/>
              </a:rPr>
              <a:t>, VNT đã nói những lời đanh thép, thể hiện thái độ thẳng thắn, không hề khuất phục trước cường quyền: “</a:t>
            </a:r>
            <a:r>
              <a:rPr lang="vi-VN" sz="2800" i="1" dirty="0">
                <a:latin typeface="+mj-lt"/>
              </a:rPr>
              <a:t>Giết thì cứ giết, nhưng dừng vu oan, “Sao bà lẩn thẩn thế, lạy cả một đứa tiểu nhân?”; “Mi thực sự là một tên bỉ ổi.Sao trời lại để cho mi sống làm nhục cương thường”. </a:t>
            </a:r>
            <a:r>
              <a:rPr lang="vi-VN" sz="2800" dirty="0">
                <a:latin typeface="+mj-lt"/>
              </a:rPr>
              <a:t>Mặt khác ông cũng luôn hi vọng có thể tiếp tục xây dựng cửu Trùng Đài: “ Ta sẽ xây một đài vĩ đại để tạ lòng tri kỉ”, “Ta không có tội và chủ tướng các ngươi sẽ cởi trói cho ta để ta xây nốt Cử trùng Đài.” Những lời này cho thấy VNT là người cương trực, dũng cảm nhưng cũng hết sức trong sáng, cả tin.</a:t>
            </a:r>
            <a:endParaRPr lang="en-US" sz="2800" dirty="0">
              <a:latin typeface="+mj-lt"/>
            </a:endParaRPr>
          </a:p>
        </p:txBody>
      </p:sp>
    </p:spTree>
    <p:extLst>
      <p:ext uri="{BB962C8B-B14F-4D97-AF65-F5344CB8AC3E}">
        <p14:creationId xmlns:p14="http://schemas.microsoft.com/office/powerpoint/2010/main" val="6332947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 calcmode="lin" valueType="num">
                                      <p:cBhvr additive="base">
                                        <p:cTn id="7" dur="500" fill="hold"/>
                                        <p:tgtEl>
                                          <p:spTgt spid="17411"/>
                                        </p:tgtEl>
                                        <p:attrNameLst>
                                          <p:attrName>ppt_x</p:attrName>
                                        </p:attrNameLst>
                                      </p:cBhvr>
                                      <p:tavLst>
                                        <p:tav tm="0">
                                          <p:val>
                                            <p:strVal val="#ppt_x"/>
                                          </p:val>
                                        </p:tav>
                                        <p:tav tm="100000">
                                          <p:val>
                                            <p:strVal val="#ppt_x"/>
                                          </p:val>
                                        </p:tav>
                                      </p:tavLst>
                                    </p:anim>
                                    <p:anim calcmode="lin" valueType="num">
                                      <p:cBhvr additive="base">
                                        <p:cTn id="8" dur="500" fill="hold"/>
                                        <p:tgtEl>
                                          <p:spTgt spid="174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Box 12"/>
          <p:cNvSpPr txBox="1">
            <a:spLocks noChangeArrowheads="1"/>
          </p:cNvSpPr>
          <p:nvPr/>
        </p:nvSpPr>
        <p:spPr bwMode="auto">
          <a:xfrm>
            <a:off x="590557" y="222945"/>
            <a:ext cx="7267643"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None/>
            </a:pPr>
            <a:r>
              <a:rPr lang="en-US" altLang="en-US" sz="2500" b="1" dirty="0">
                <a:solidFill>
                  <a:srgbClr val="FF0000"/>
                </a:solidFill>
                <a:latin typeface="Times New Roman" panose="02020603050405020304" pitchFamily="18" charset="0"/>
                <a:cs typeface="Times New Roman" panose="02020603050405020304" pitchFamily="18" charset="0"/>
              </a:rPr>
              <a:t>3</a:t>
            </a:r>
            <a:r>
              <a:rPr lang="en-US" altLang="en-US" sz="25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Nhân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vật</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Vũ</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Như</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Tô</a:t>
            </a:r>
            <a:r>
              <a:rPr lang="vi-VN" sz="2800" b="1" dirty="0" smtClean="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a:p>
            <a:pPr>
              <a:spcBef>
                <a:spcPct val="0"/>
              </a:spcBef>
              <a:buClrTx/>
              <a:buFontTx/>
              <a:buNone/>
            </a:pPr>
            <a:endParaRPr lang="en-US" altLang="en-US" sz="2500" b="1" dirty="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6ADB739-35BB-2252-A82E-8A79E9304907}"/>
              </a:ext>
            </a:extLst>
          </p:cNvPr>
          <p:cNvSpPr txBox="1"/>
          <p:nvPr/>
        </p:nvSpPr>
        <p:spPr>
          <a:xfrm>
            <a:off x="397373" y="1354188"/>
            <a:ext cx="8553444" cy="4031873"/>
          </a:xfrm>
          <a:prstGeom prst="rect">
            <a:avLst/>
          </a:prstGeom>
          <a:noFill/>
          <a:ln>
            <a:solidFill>
              <a:schemeClr val="tx2">
                <a:lumMod val="40000"/>
                <a:lumOff val="60000"/>
              </a:schemeClr>
            </a:solidFill>
          </a:ln>
        </p:spPr>
        <p:txBody>
          <a:bodyPr wrap="square">
            <a:spAutoFit/>
          </a:bodyPr>
          <a:lstStyle/>
          <a:p>
            <a:r>
              <a:rPr lang="vi-VN" sz="3200" dirty="0">
                <a:latin typeface="+mj-lt"/>
              </a:rPr>
              <a:t>- </a:t>
            </a:r>
            <a:r>
              <a:rPr lang="vi-VN" sz="3200" b="1" dirty="0">
                <a:latin typeface="+mj-lt"/>
              </a:rPr>
              <a:t>Khi quân lính báo tin kinh thành phát hỏa</a:t>
            </a:r>
            <a:r>
              <a:rPr lang="vi-VN" sz="3200" dirty="0">
                <a:latin typeface="+mj-lt"/>
              </a:rPr>
              <a:t>, Cửu Trùng Đài sắp trở thành đống tro tàn, VNT vẫn không tin. Nhưng khi thấy ánh sáng rực, tàn than, khói bụi bay vào, ông vô cùng căm phẫn và tuyệt vọng, thốt lê đầy đau đớn: “</a:t>
            </a:r>
            <a:r>
              <a:rPr lang="vi-VN" sz="3200" i="1" dirty="0">
                <a:latin typeface="+mj-lt"/>
              </a:rPr>
              <a:t>Đốt thực rồi! Đốt thực rồi! Ôi đảng ác! Ôi muôn phần căm giận! Trời ơi! Phú cho ta cái tài làm gì? Ôi mộng lớn! Ôi Đan Thiềm! Ôi Cửu Trùng Đài!”</a:t>
            </a:r>
            <a:endParaRPr lang="en-US" sz="3200" dirty="0">
              <a:latin typeface="+mj-lt"/>
            </a:endParaRPr>
          </a:p>
        </p:txBody>
      </p:sp>
    </p:spTree>
    <p:extLst>
      <p:ext uri="{BB962C8B-B14F-4D97-AF65-F5344CB8AC3E}">
        <p14:creationId xmlns:p14="http://schemas.microsoft.com/office/powerpoint/2010/main" val="42335119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 calcmode="lin" valueType="num">
                                      <p:cBhvr additive="base">
                                        <p:cTn id="7" dur="500" fill="hold"/>
                                        <p:tgtEl>
                                          <p:spTgt spid="17411"/>
                                        </p:tgtEl>
                                        <p:attrNameLst>
                                          <p:attrName>ppt_x</p:attrName>
                                        </p:attrNameLst>
                                      </p:cBhvr>
                                      <p:tavLst>
                                        <p:tav tm="0">
                                          <p:val>
                                            <p:strVal val="#ppt_x"/>
                                          </p:val>
                                        </p:tav>
                                        <p:tav tm="100000">
                                          <p:val>
                                            <p:strVal val="#ppt_x"/>
                                          </p:val>
                                        </p:tav>
                                      </p:tavLst>
                                    </p:anim>
                                    <p:anim calcmode="lin" valueType="num">
                                      <p:cBhvr additive="base">
                                        <p:cTn id="8" dur="500" fill="hold"/>
                                        <p:tgtEl>
                                          <p:spTgt spid="174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Box 12"/>
          <p:cNvSpPr txBox="1">
            <a:spLocks noChangeArrowheads="1"/>
          </p:cNvSpPr>
          <p:nvPr/>
        </p:nvSpPr>
        <p:spPr bwMode="auto">
          <a:xfrm>
            <a:off x="590557" y="222945"/>
            <a:ext cx="7267643"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None/>
            </a:pPr>
            <a:r>
              <a:rPr lang="en-US" altLang="en-US" sz="2500" b="1" dirty="0">
                <a:solidFill>
                  <a:srgbClr val="FF0000"/>
                </a:solidFill>
                <a:latin typeface="Times New Roman" panose="02020603050405020304" pitchFamily="18" charset="0"/>
                <a:cs typeface="Times New Roman" panose="02020603050405020304" pitchFamily="18" charset="0"/>
              </a:rPr>
              <a:t>3</a:t>
            </a:r>
            <a:r>
              <a:rPr lang="en-US" altLang="en-US" sz="25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Nhân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vật</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Vũ</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Như</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Tô</a:t>
            </a:r>
            <a:r>
              <a:rPr lang="vi-VN" sz="2800" b="1" dirty="0" smtClean="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a:p>
            <a:pPr>
              <a:spcBef>
                <a:spcPct val="0"/>
              </a:spcBef>
              <a:buClrTx/>
              <a:buFontTx/>
              <a:buNone/>
            </a:pPr>
            <a:endParaRPr lang="en-US" altLang="en-US" sz="2500" b="1" dirty="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6ADB739-35BB-2252-A82E-8A79E9304907}"/>
              </a:ext>
            </a:extLst>
          </p:cNvPr>
          <p:cNvSpPr txBox="1"/>
          <p:nvPr/>
        </p:nvSpPr>
        <p:spPr>
          <a:xfrm>
            <a:off x="397373" y="1354188"/>
            <a:ext cx="8553444" cy="4832092"/>
          </a:xfrm>
          <a:prstGeom prst="rect">
            <a:avLst/>
          </a:prstGeom>
          <a:noFill/>
          <a:ln>
            <a:solidFill>
              <a:schemeClr val="tx2">
                <a:lumMod val="40000"/>
                <a:lumOff val="60000"/>
              </a:schemeClr>
            </a:solidFill>
          </a:ln>
        </p:spPr>
        <p:txBody>
          <a:bodyPr wrap="square">
            <a:spAutoFit/>
          </a:bodyPr>
          <a:lstStyle/>
          <a:p>
            <a:r>
              <a:rPr lang="en-US" sz="2800" dirty="0" smtClean="0">
                <a:latin typeface="Times New Roman" panose="02020603050405020304" pitchFamily="18" charset="0"/>
                <a:cs typeface="Times New Roman" panose="02020603050405020304" pitchFamily="18" charset="0"/>
              </a:rPr>
              <a:t>=&gt;</a:t>
            </a:r>
            <a:r>
              <a:rPr lang="vi-VN" sz="2800" dirty="0" smtClean="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Lời độc thoại </a:t>
            </a:r>
            <a:r>
              <a:rPr lang="vi-VN" sz="2800" dirty="0">
                <a:latin typeface="Times New Roman" panose="02020603050405020304" pitchFamily="18" charset="0"/>
                <a:cs typeface="Times New Roman" panose="02020603050405020304" pitchFamily="18" charset="0"/>
              </a:rPr>
              <a:t>thể hiện thái độ bi phẫn, sự thất vọng não nề của VNT khi giắc mộng nghệ thuật của mình bị sụp đổ trước một thực tại tàn khốc. Đó là lời than tiếc cho tài năng, cho thân phận nhỏ bé của người nghệ sĩ. VNT đã lựa chọn cái chết. Sự lựa chọn đó khẳng định niềm say mê lí tưởng nghệ thuật của ông, nhất quán với tính cách cương trực của ông, đồng thời cũng góp phần tô đậm bi kịch vỡ mộng của người nghệ sĩ khi đới diện với một thực tại đã bóp nghẹt đi giấc mơ sáng tạo của con người, bi kịch sụp đổ niềm tin của các nhân trước </a:t>
            </a:r>
            <a:r>
              <a:rPr lang="en-US" sz="2800" dirty="0" err="1" smtClean="0">
                <a:latin typeface="Times New Roman" panose="02020603050405020304" pitchFamily="18" charset="0"/>
                <a:cs typeface="Times New Roman" panose="02020603050405020304" pitchFamily="18" charset="0"/>
              </a:rPr>
              <a:t>một</a:t>
            </a:r>
            <a:r>
              <a:rPr lang="vi-VN" sz="2800" dirty="0" smtClean="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thời thế chao đảo, cái xấu, cái ác lên ngôi.</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8909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 calcmode="lin" valueType="num">
                                      <p:cBhvr additive="base">
                                        <p:cTn id="7" dur="500" fill="hold"/>
                                        <p:tgtEl>
                                          <p:spTgt spid="17411"/>
                                        </p:tgtEl>
                                        <p:attrNameLst>
                                          <p:attrName>ppt_x</p:attrName>
                                        </p:attrNameLst>
                                      </p:cBhvr>
                                      <p:tavLst>
                                        <p:tav tm="0">
                                          <p:val>
                                            <p:strVal val="#ppt_x"/>
                                          </p:val>
                                        </p:tav>
                                        <p:tav tm="100000">
                                          <p:val>
                                            <p:strVal val="#ppt_x"/>
                                          </p:val>
                                        </p:tav>
                                      </p:tavLst>
                                    </p:anim>
                                    <p:anim calcmode="lin" valueType="num">
                                      <p:cBhvr additive="base">
                                        <p:cTn id="8" dur="500" fill="hold"/>
                                        <p:tgtEl>
                                          <p:spTgt spid="174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461222" y="2089934"/>
            <a:ext cx="8141863" cy="1806598"/>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dirty="0" smtClean="0"/>
              <a:t/>
            </a:r>
            <a:br>
              <a:rPr lang="en-US" dirty="0" smtClean="0"/>
            </a:br>
            <a:endParaRPr lang="en-US" dirty="0"/>
          </a:p>
        </p:txBody>
      </p:sp>
      <p:sp>
        <p:nvSpPr>
          <p:cNvPr id="10" name="Cloud Callout 9"/>
          <p:cNvSpPr/>
          <p:nvPr/>
        </p:nvSpPr>
        <p:spPr>
          <a:xfrm>
            <a:off x="798491" y="984198"/>
            <a:ext cx="7804594" cy="5146145"/>
          </a:xfrm>
          <a:prstGeom prst="cloudCallout">
            <a:avLst/>
          </a:prstGeom>
        </p:spPr>
        <p:style>
          <a:lnRef idx="1">
            <a:schemeClr val="accent2"/>
          </a:lnRef>
          <a:fillRef idx="2">
            <a:schemeClr val="accent2"/>
          </a:fillRef>
          <a:effectRef idx="1">
            <a:schemeClr val="accent2"/>
          </a:effectRef>
          <a:fontRef idx="minor">
            <a:schemeClr val="dk1"/>
          </a:fontRef>
        </p:style>
        <p:txBody>
          <a:bodyPr anchor="ctr"/>
          <a:lstStyle/>
          <a:p>
            <a:r>
              <a:rPr lang="vi-VN" sz="3200" dirty="0">
                <a:solidFill>
                  <a:srgbClr val="0070C0"/>
                </a:solidFill>
                <a:latin typeface="Times New Roman" panose="02020603050405020304" pitchFamily="18" charset="0"/>
                <a:cs typeface="Times New Roman" panose="02020603050405020304" pitchFamily="18" charset="0"/>
              </a:rPr>
              <a:t>So sánh nhân vật Vũ Như Tô với các nhân vật tự sự </a:t>
            </a:r>
            <a:r>
              <a:rPr lang="en-US" sz="3200" dirty="0" smtClean="0">
                <a:solidFill>
                  <a:srgbClr val="0070C0"/>
                </a:solidFill>
                <a:latin typeface="Times New Roman" panose="02020603050405020304" pitchFamily="18" charset="0"/>
                <a:cs typeface="Times New Roman" panose="02020603050405020304" pitchFamily="18" charset="0"/>
              </a:rPr>
              <a:t>đ</a:t>
            </a:r>
            <a:r>
              <a:rPr lang="vi-VN" sz="3200" dirty="0" smtClean="0">
                <a:solidFill>
                  <a:srgbClr val="0070C0"/>
                </a:solidFill>
                <a:latin typeface="Times New Roman" panose="02020603050405020304" pitchFamily="18" charset="0"/>
                <a:cs typeface="Times New Roman" panose="02020603050405020304" pitchFamily="18" charset="0"/>
              </a:rPr>
              <a:t>ã </a:t>
            </a:r>
            <a:r>
              <a:rPr lang="vi-VN" sz="3200" dirty="0">
                <a:solidFill>
                  <a:srgbClr val="0070C0"/>
                </a:solidFill>
                <a:latin typeface="Times New Roman" panose="02020603050405020304" pitchFamily="18" charset="0"/>
                <a:cs typeface="Times New Roman" panose="02020603050405020304" pitchFamily="18" charset="0"/>
              </a:rPr>
              <a:t>học, em nhận ra </a:t>
            </a:r>
            <a:r>
              <a:rPr lang="vi-VN" sz="3200" dirty="0" smtClean="0">
                <a:solidFill>
                  <a:srgbClr val="0070C0"/>
                </a:solidFill>
                <a:latin typeface="Times New Roman" panose="02020603050405020304" pitchFamily="18" charset="0"/>
                <a:cs typeface="Times New Roman" panose="02020603050405020304" pitchFamily="18" charset="0"/>
              </a:rPr>
              <a:t>đ</a:t>
            </a:r>
            <a:r>
              <a:rPr lang="en-US" sz="3200" dirty="0">
                <a:solidFill>
                  <a:srgbClr val="0070C0"/>
                </a:solidFill>
                <a:latin typeface="Times New Roman" panose="02020603050405020304" pitchFamily="18" charset="0"/>
                <a:cs typeface="Times New Roman" panose="02020603050405020304" pitchFamily="18" charset="0"/>
              </a:rPr>
              <a:t>â</a:t>
            </a:r>
            <a:r>
              <a:rPr lang="vi-VN" sz="3200" dirty="0" smtClean="0">
                <a:solidFill>
                  <a:srgbClr val="0070C0"/>
                </a:solidFill>
                <a:latin typeface="Times New Roman" panose="02020603050405020304" pitchFamily="18" charset="0"/>
                <a:cs typeface="Times New Roman" panose="02020603050405020304" pitchFamily="18" charset="0"/>
              </a:rPr>
              <a:t>u </a:t>
            </a:r>
            <a:r>
              <a:rPr lang="vi-VN" sz="3200" dirty="0">
                <a:solidFill>
                  <a:srgbClr val="0070C0"/>
                </a:solidFill>
                <a:latin typeface="Times New Roman" panose="02020603050405020304" pitchFamily="18" charset="0"/>
                <a:cs typeface="Times New Roman" panose="02020603050405020304" pitchFamily="18" charset="0"/>
              </a:rPr>
              <a:t>là sự khác biệt của nhân vật </a:t>
            </a:r>
            <a:r>
              <a:rPr lang="vi-VN" sz="3200" dirty="0" smtClean="0">
                <a:solidFill>
                  <a:srgbClr val="0070C0"/>
                </a:solidFill>
                <a:latin typeface="Times New Roman" panose="02020603050405020304" pitchFamily="18" charset="0"/>
                <a:cs typeface="Times New Roman" panose="02020603050405020304" pitchFamily="18" charset="0"/>
              </a:rPr>
              <a:t>k</a:t>
            </a:r>
            <a:r>
              <a:rPr lang="en-US" sz="3200" dirty="0" err="1" smtClean="0">
                <a:solidFill>
                  <a:srgbClr val="0070C0"/>
                </a:solidFill>
                <a:latin typeface="Times New Roman" panose="02020603050405020304" pitchFamily="18" charset="0"/>
                <a:cs typeface="Times New Roman" panose="02020603050405020304" pitchFamily="18" charset="0"/>
              </a:rPr>
              <a:t>ịch</a:t>
            </a:r>
            <a:r>
              <a:rPr lang="vi-VN" sz="3200" dirty="0" smtClean="0">
                <a:solidFill>
                  <a:srgbClr val="0070C0"/>
                </a:solidFill>
                <a:latin typeface="Times New Roman" panose="02020603050405020304" pitchFamily="18" charset="0"/>
                <a:cs typeface="Times New Roman" panose="02020603050405020304" pitchFamily="18" charset="0"/>
              </a:rPr>
              <a:t> </a:t>
            </a:r>
            <a:r>
              <a:rPr lang="vi-VN" sz="3200" dirty="0">
                <a:solidFill>
                  <a:srgbClr val="0070C0"/>
                </a:solidFill>
                <a:latin typeface="Times New Roman" panose="02020603050405020304" pitchFamily="18" charset="0"/>
                <a:cs typeface="Times New Roman" panose="02020603050405020304" pitchFamily="18" charset="0"/>
              </a:rPr>
              <a:t>so với nhân vật tự sự?Từ đó em rút ra điều gì cần lưu ý khi phân tích một nhân vật kịch?</a:t>
            </a:r>
            <a:endParaRPr lang="en-US" sz="32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437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Box 12"/>
          <p:cNvSpPr txBox="1">
            <a:spLocks noChangeArrowheads="1"/>
          </p:cNvSpPr>
          <p:nvPr/>
        </p:nvSpPr>
        <p:spPr bwMode="auto">
          <a:xfrm>
            <a:off x="590557" y="222945"/>
            <a:ext cx="7267643"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None/>
            </a:pPr>
            <a:r>
              <a:rPr lang="en-US" altLang="en-US" sz="2500" b="1" dirty="0">
                <a:solidFill>
                  <a:srgbClr val="FF0000"/>
                </a:solidFill>
                <a:latin typeface="Times New Roman" panose="02020603050405020304" pitchFamily="18" charset="0"/>
                <a:cs typeface="Times New Roman" panose="02020603050405020304" pitchFamily="18" charset="0"/>
              </a:rPr>
              <a:t>3</a:t>
            </a:r>
            <a:r>
              <a:rPr lang="en-US" altLang="en-US" sz="25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Nhân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vật</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Vũ</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Như</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Tô</a:t>
            </a:r>
            <a:r>
              <a:rPr lang="vi-VN" sz="2800" b="1" dirty="0" smtClean="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a:p>
            <a:pPr>
              <a:spcBef>
                <a:spcPct val="0"/>
              </a:spcBef>
              <a:buClrTx/>
              <a:buFontTx/>
              <a:buNone/>
            </a:pPr>
            <a:endParaRPr lang="en-US" altLang="en-US" sz="2500" b="1" dirty="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6ADB739-35BB-2252-A82E-8A79E9304907}"/>
              </a:ext>
            </a:extLst>
          </p:cNvPr>
          <p:cNvSpPr txBox="1"/>
          <p:nvPr/>
        </p:nvSpPr>
        <p:spPr>
          <a:xfrm>
            <a:off x="397373" y="826155"/>
            <a:ext cx="8553444" cy="5693866"/>
          </a:xfrm>
          <a:prstGeom prst="rect">
            <a:avLst/>
          </a:prstGeom>
          <a:noFill/>
          <a:ln>
            <a:solidFill>
              <a:schemeClr val="tx2">
                <a:lumMod val="40000"/>
                <a:lumOff val="60000"/>
              </a:schemeClr>
            </a:solidFill>
          </a:ln>
        </p:spPr>
        <p:txBody>
          <a:bodyPr wrap="square">
            <a:spAutoFit/>
          </a:bodyPr>
          <a:lstStyle/>
          <a:p>
            <a:r>
              <a:rPr lang="vi-VN" sz="2600" b="1" dirty="0">
                <a:latin typeface="+mj-lt"/>
              </a:rPr>
              <a:t>* Điểm khác biệt của nhân vật VNT so với các nhân vật trong các tác phẩm tự sự:</a:t>
            </a:r>
            <a:endParaRPr lang="en-US" sz="2600" dirty="0">
              <a:latin typeface="+mj-lt"/>
            </a:endParaRPr>
          </a:p>
          <a:p>
            <a:r>
              <a:rPr lang="vi-VN" sz="2600" b="1" dirty="0">
                <a:latin typeface="+mj-lt"/>
              </a:rPr>
              <a:t>- </a:t>
            </a:r>
            <a:r>
              <a:rPr lang="vi-VN" sz="2600" dirty="0">
                <a:latin typeface="+mj-lt"/>
              </a:rPr>
              <a:t>VNT luôn nhất quán</a:t>
            </a:r>
            <a:r>
              <a:rPr lang="vi-VN" sz="2600" b="1" dirty="0">
                <a:latin typeface="+mj-lt"/>
              </a:rPr>
              <a:t> </a:t>
            </a:r>
            <a:r>
              <a:rPr lang="vi-VN" sz="2600" dirty="0">
                <a:latin typeface="+mj-lt"/>
              </a:rPr>
              <a:t>trong tính cách và hành động, lời nói. Từ đầu đến cuối ta thấy, VNT luôn đặt cược toàn bộ đời sống và tính mạng của mình vào Cử Trùng Đài, bất chấp mọi khuyên can, cản trở, huy hiếp của người khác. Sự nhất quán này một mặt khẳng định ý chí tự do của con người, mặt khác thúc đẩy các xung đột lên cao trào, tạo sức hấp dẫn cho tác phẩm.</a:t>
            </a:r>
            <a:endParaRPr lang="en-US" sz="2600" dirty="0">
              <a:latin typeface="+mj-lt"/>
            </a:endParaRPr>
          </a:p>
          <a:p>
            <a:r>
              <a:rPr lang="vi-VN" sz="2600" dirty="0">
                <a:latin typeface="+mj-lt"/>
              </a:rPr>
              <a:t>- Hơn nữa trong các tác phẩm tự sự, nhân vật thường được biểu hiện thông qua các hình thức giưới thiệu lai lịch, chân dung, khắc họa nội tâm và hành động..., thì nhân vật VNT trong đoạn trích lại chủ yếu được </a:t>
            </a:r>
            <a:r>
              <a:rPr lang="vi-VN" sz="2600" dirty="0" smtClean="0">
                <a:latin typeface="Times New Roman" panose="02020603050405020304" pitchFamily="18" charset="0"/>
                <a:cs typeface="Times New Roman" panose="02020603050405020304" pitchFamily="18" charset="0"/>
              </a:rPr>
              <a:t>kh</a:t>
            </a:r>
            <a:r>
              <a:rPr lang="en-US" sz="2600" dirty="0">
                <a:latin typeface="Times New Roman" panose="02020603050405020304" pitchFamily="18" charset="0"/>
                <a:cs typeface="Times New Roman" panose="02020603050405020304" pitchFamily="18" charset="0"/>
              </a:rPr>
              <a:t>ắ</a:t>
            </a:r>
            <a:r>
              <a:rPr lang="vi-VN" sz="2600" dirty="0" smtClean="0">
                <a:latin typeface="Times New Roman" panose="02020603050405020304" pitchFamily="18" charset="0"/>
                <a:cs typeface="Times New Roman" panose="02020603050405020304" pitchFamily="18" charset="0"/>
              </a:rPr>
              <a:t>c</a:t>
            </a:r>
            <a:r>
              <a:rPr lang="vi-VN" sz="2600" dirty="0" smtClean="0">
                <a:latin typeface="+mj-lt"/>
              </a:rPr>
              <a:t> </a:t>
            </a:r>
            <a:r>
              <a:rPr lang="vi-VN" sz="2600" dirty="0">
                <a:latin typeface="+mj-lt"/>
              </a:rPr>
              <a:t>họa </a:t>
            </a:r>
            <a:r>
              <a:rPr lang="en-US" sz="2600" dirty="0" smtClean="0">
                <a:latin typeface="Times New Roman" panose="02020603050405020304" pitchFamily="18" charset="0"/>
                <a:cs typeface="Times New Roman" panose="02020603050405020304" pitchFamily="18" charset="0"/>
              </a:rPr>
              <a:t>qua</a:t>
            </a:r>
            <a:r>
              <a:rPr lang="vi-VN" sz="2600" dirty="0" smtClean="0">
                <a:latin typeface="Times New Roman" panose="02020603050405020304" pitchFamily="18" charset="0"/>
                <a:cs typeface="Times New Roman" panose="02020603050405020304" pitchFamily="18" charset="0"/>
              </a:rPr>
              <a:t> </a:t>
            </a:r>
            <a:r>
              <a:rPr lang="vi-VN" sz="2600" dirty="0">
                <a:latin typeface="+mj-lt"/>
              </a:rPr>
              <a:t>lời thoại. Do đó tính cách của nhân vật được bộ lộ trực tiếp, rõ ràng nhất.</a:t>
            </a:r>
            <a:endParaRPr lang="en-US" sz="2600" dirty="0">
              <a:latin typeface="+mj-lt"/>
            </a:endParaRPr>
          </a:p>
        </p:txBody>
      </p:sp>
    </p:spTree>
    <p:extLst>
      <p:ext uri="{BB962C8B-B14F-4D97-AF65-F5344CB8AC3E}">
        <p14:creationId xmlns:p14="http://schemas.microsoft.com/office/powerpoint/2010/main" val="16742430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 calcmode="lin" valueType="num">
                                      <p:cBhvr additive="base">
                                        <p:cTn id="7" dur="500" fill="hold"/>
                                        <p:tgtEl>
                                          <p:spTgt spid="17411"/>
                                        </p:tgtEl>
                                        <p:attrNameLst>
                                          <p:attrName>ppt_x</p:attrName>
                                        </p:attrNameLst>
                                      </p:cBhvr>
                                      <p:tavLst>
                                        <p:tav tm="0">
                                          <p:val>
                                            <p:strVal val="#ppt_x"/>
                                          </p:val>
                                        </p:tav>
                                        <p:tav tm="100000">
                                          <p:val>
                                            <p:strVal val="#ppt_x"/>
                                          </p:val>
                                        </p:tav>
                                      </p:tavLst>
                                    </p:anim>
                                    <p:anim calcmode="lin" valueType="num">
                                      <p:cBhvr additive="base">
                                        <p:cTn id="8" dur="500" fill="hold"/>
                                        <p:tgtEl>
                                          <p:spTgt spid="174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Box 12"/>
          <p:cNvSpPr txBox="1">
            <a:spLocks noChangeArrowheads="1"/>
          </p:cNvSpPr>
          <p:nvPr/>
        </p:nvSpPr>
        <p:spPr bwMode="auto">
          <a:xfrm>
            <a:off x="590557" y="222945"/>
            <a:ext cx="7267643"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None/>
            </a:pPr>
            <a:r>
              <a:rPr lang="en-US" altLang="en-US" sz="2500" b="1" dirty="0">
                <a:solidFill>
                  <a:srgbClr val="FF0000"/>
                </a:solidFill>
                <a:latin typeface="Times New Roman" panose="02020603050405020304" pitchFamily="18" charset="0"/>
                <a:cs typeface="Times New Roman" panose="02020603050405020304" pitchFamily="18" charset="0"/>
              </a:rPr>
              <a:t>3</a:t>
            </a:r>
            <a:r>
              <a:rPr lang="en-US" altLang="en-US" sz="25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Nhân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vật</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Vũ</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Như</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Tô</a:t>
            </a:r>
            <a:r>
              <a:rPr lang="vi-VN" sz="2800" b="1" dirty="0" smtClean="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a:p>
            <a:pPr>
              <a:spcBef>
                <a:spcPct val="0"/>
              </a:spcBef>
              <a:buClrTx/>
              <a:buFontTx/>
              <a:buNone/>
            </a:pPr>
            <a:endParaRPr lang="en-US" altLang="en-US" sz="2500" b="1" dirty="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6ADB739-35BB-2252-A82E-8A79E9304907}"/>
              </a:ext>
            </a:extLst>
          </p:cNvPr>
          <p:cNvSpPr txBox="1"/>
          <p:nvPr/>
        </p:nvSpPr>
        <p:spPr>
          <a:xfrm>
            <a:off x="384494" y="1302674"/>
            <a:ext cx="8553444" cy="3539430"/>
          </a:xfrm>
          <a:prstGeom prst="rect">
            <a:avLst/>
          </a:prstGeom>
          <a:noFill/>
          <a:ln>
            <a:solidFill>
              <a:schemeClr val="tx2">
                <a:lumMod val="40000"/>
                <a:lumOff val="60000"/>
              </a:schemeClr>
            </a:solidFill>
          </a:ln>
        </p:spPr>
        <p:txBody>
          <a:bodyPr wrap="square">
            <a:spAutoFit/>
          </a:bodyPr>
          <a:lstStyle/>
          <a:p>
            <a:r>
              <a:rPr lang="vi-VN" sz="2800" b="1" dirty="0">
                <a:latin typeface="Times New Roman" panose="02020603050405020304" pitchFamily="18" charset="0"/>
                <a:cs typeface="Times New Roman" panose="02020603050405020304" pitchFamily="18" charset="0"/>
              </a:rPr>
              <a:t>* Khi phân tích nhân vật kịch, cần chú ý các bước:</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B1: Đọc kĩ lời loại, phân tích tâm trạng nhân vật qua lời thoại.</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B2: Đặt lời thoại của nhân vật trong ngữ cảnh giao tiếp , chỉ ra hành động bộc lộ qua lời thoại (Nhân vật đang nói với ai? Mục đích của lời thoại là gì?)</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B3: Nhận xét đặc điểm, tính cách nhân vật qua lời thoại và hành động</a:t>
            </a:r>
            <a:r>
              <a:rPr lang="vi-VN"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0651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 calcmode="lin" valueType="num">
                                      <p:cBhvr additive="base">
                                        <p:cTn id="7" dur="500" fill="hold"/>
                                        <p:tgtEl>
                                          <p:spTgt spid="17411"/>
                                        </p:tgtEl>
                                        <p:attrNameLst>
                                          <p:attrName>ppt_x</p:attrName>
                                        </p:attrNameLst>
                                      </p:cBhvr>
                                      <p:tavLst>
                                        <p:tav tm="0">
                                          <p:val>
                                            <p:strVal val="#ppt_x"/>
                                          </p:val>
                                        </p:tav>
                                        <p:tav tm="100000">
                                          <p:val>
                                            <p:strVal val="#ppt_x"/>
                                          </p:val>
                                        </p:tav>
                                      </p:tavLst>
                                    </p:anim>
                                    <p:anim calcmode="lin" valueType="num">
                                      <p:cBhvr additive="base">
                                        <p:cTn id="8" dur="500" fill="hold"/>
                                        <p:tgtEl>
                                          <p:spTgt spid="174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869683" y="227014"/>
            <a:ext cx="4346261" cy="523220"/>
          </a:xfrm>
          <a:prstGeom prst="rect">
            <a:avLst/>
          </a:prstGeom>
          <a:noFill/>
          <a:ln>
            <a:solidFill>
              <a:schemeClr val="accent4"/>
            </a:solidFill>
          </a:ln>
        </p:spPr>
        <p:txBody>
          <a:bodyPr wrap="square">
            <a:spAutoFit/>
          </a:bodyPr>
          <a:lstStyle/>
          <a:p>
            <a:pPr>
              <a:defRPr/>
            </a:pPr>
            <a:r>
              <a:rPr lang="en-US" sz="2800" b="1" dirty="0">
                <a:solidFill>
                  <a:schemeClr val="accent4"/>
                </a:solidFill>
                <a:latin typeface="Times New Roman" pitchFamily="18" charset="0"/>
                <a:cs typeface="Times New Roman" pitchFamily="18" charset="0"/>
              </a:rPr>
              <a:t>II. </a:t>
            </a:r>
            <a:r>
              <a:rPr lang="en-US" sz="2800" b="1" dirty="0" err="1">
                <a:solidFill>
                  <a:schemeClr val="accent4"/>
                </a:solidFill>
                <a:latin typeface="Times New Roman" pitchFamily="18" charset="0"/>
                <a:cs typeface="Times New Roman" pitchFamily="18" charset="0"/>
              </a:rPr>
              <a:t>Đọc</a:t>
            </a:r>
            <a:r>
              <a:rPr lang="en-US" sz="2800" b="1" dirty="0">
                <a:solidFill>
                  <a:schemeClr val="accent4"/>
                </a:solidFill>
                <a:latin typeface="Times New Roman" pitchFamily="18" charset="0"/>
                <a:cs typeface="Times New Roman" pitchFamily="18" charset="0"/>
              </a:rPr>
              <a:t> </a:t>
            </a:r>
            <a:r>
              <a:rPr lang="en-US" sz="2800" b="1" dirty="0" err="1">
                <a:solidFill>
                  <a:schemeClr val="accent4"/>
                </a:solidFill>
                <a:latin typeface="Times New Roman" pitchFamily="18" charset="0"/>
                <a:cs typeface="Times New Roman" pitchFamily="18" charset="0"/>
              </a:rPr>
              <a:t>hiểu</a:t>
            </a:r>
            <a:r>
              <a:rPr lang="en-US" sz="2800" b="1" dirty="0">
                <a:solidFill>
                  <a:schemeClr val="accent4"/>
                </a:solidFill>
                <a:latin typeface="Times New Roman" pitchFamily="18" charset="0"/>
                <a:cs typeface="Times New Roman" pitchFamily="18" charset="0"/>
              </a:rPr>
              <a:t> </a:t>
            </a:r>
            <a:r>
              <a:rPr lang="en-US" sz="2800" b="1" dirty="0" err="1">
                <a:solidFill>
                  <a:schemeClr val="accent4"/>
                </a:solidFill>
                <a:latin typeface="Times New Roman" pitchFamily="18" charset="0"/>
                <a:cs typeface="Times New Roman" pitchFamily="18" charset="0"/>
              </a:rPr>
              <a:t>văn</a:t>
            </a:r>
            <a:r>
              <a:rPr lang="en-US" sz="2800" b="1" dirty="0">
                <a:solidFill>
                  <a:schemeClr val="accent4"/>
                </a:solidFill>
                <a:latin typeface="Times New Roman" pitchFamily="18" charset="0"/>
                <a:cs typeface="Times New Roman" pitchFamily="18" charset="0"/>
              </a:rPr>
              <a:t> </a:t>
            </a:r>
            <a:r>
              <a:rPr lang="en-US" sz="2800" b="1" dirty="0" err="1">
                <a:solidFill>
                  <a:schemeClr val="accent4"/>
                </a:solidFill>
                <a:latin typeface="Times New Roman" pitchFamily="18" charset="0"/>
                <a:cs typeface="Times New Roman" pitchFamily="18" charset="0"/>
              </a:rPr>
              <a:t>bản</a:t>
            </a:r>
            <a:r>
              <a:rPr lang="en-US" sz="2600" b="1" dirty="0">
                <a:solidFill>
                  <a:schemeClr val="accent4"/>
                </a:solidFill>
                <a:latin typeface="Times New Roman" pitchFamily="18" charset="0"/>
                <a:cs typeface="Times New Roman" pitchFamily="18" charset="0"/>
              </a:rPr>
              <a:t>:</a:t>
            </a:r>
          </a:p>
        </p:txBody>
      </p:sp>
      <p:sp>
        <p:nvSpPr>
          <p:cNvPr id="5" name="TextBox 12"/>
          <p:cNvSpPr txBox="1">
            <a:spLocks noChangeArrowheads="1"/>
          </p:cNvSpPr>
          <p:nvPr/>
        </p:nvSpPr>
        <p:spPr bwMode="auto">
          <a:xfrm>
            <a:off x="869683" y="851865"/>
            <a:ext cx="7740203"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None/>
            </a:pPr>
            <a:r>
              <a:rPr lang="en-US" altLang="en-US" sz="2500" b="1" dirty="0" smtClean="0">
                <a:solidFill>
                  <a:srgbClr val="FF0000"/>
                </a:solidFill>
                <a:latin typeface="Times New Roman" panose="02020603050405020304" pitchFamily="18" charset="0"/>
                <a:cs typeface="Times New Roman" panose="02020603050405020304" pitchFamily="18" charset="0"/>
              </a:rPr>
              <a:t>4.  </a:t>
            </a:r>
            <a:r>
              <a:rPr lang="en-US" sz="2800" b="1" dirty="0" err="1" smtClean="0">
                <a:solidFill>
                  <a:srgbClr val="FF0000"/>
                </a:solidFill>
                <a:latin typeface="Times New Roman" panose="02020603050405020304" pitchFamily="18" charset="0"/>
                <a:cs typeface="Times New Roman" panose="02020603050405020304" pitchFamily="18" charset="0"/>
              </a:rPr>
              <a:t>Hình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tượng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Cửu</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Trùng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Đài</a:t>
            </a:r>
            <a:r>
              <a:rPr lang="vi-VN" sz="2800" b="1" dirty="0" smtClean="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a:p>
            <a:pPr>
              <a:spcBef>
                <a:spcPct val="0"/>
              </a:spcBef>
              <a:buClrTx/>
              <a:buFontTx/>
              <a:buNone/>
            </a:pPr>
            <a:endParaRPr lang="en-US" altLang="en-US" sz="2500" b="1" dirty="0">
              <a:solidFill>
                <a:srgbClr val="FF0000"/>
              </a:solidFill>
              <a:latin typeface="Times New Roman" panose="02020603050405020304" pitchFamily="18" charset="0"/>
              <a:cs typeface="Times New Roman" panose="02020603050405020304" pitchFamily="18" charset="0"/>
            </a:endParaRPr>
          </a:p>
        </p:txBody>
      </p:sp>
      <p:sp>
        <p:nvSpPr>
          <p:cNvPr id="6" name="Cloud Callout 5"/>
          <p:cNvSpPr/>
          <p:nvPr/>
        </p:nvSpPr>
        <p:spPr>
          <a:xfrm>
            <a:off x="798491" y="2099256"/>
            <a:ext cx="7804594" cy="4031087"/>
          </a:xfrm>
          <a:prstGeom prst="cloudCallout">
            <a:avLst/>
          </a:prstGeom>
        </p:spPr>
        <p:style>
          <a:lnRef idx="1">
            <a:schemeClr val="accent2"/>
          </a:lnRef>
          <a:fillRef idx="2">
            <a:schemeClr val="accent2"/>
          </a:fillRef>
          <a:effectRef idx="1">
            <a:schemeClr val="accent2"/>
          </a:effectRef>
          <a:fontRef idx="minor">
            <a:schemeClr val="dk1"/>
          </a:fontRef>
        </p:style>
        <p:txBody>
          <a:bodyPr anchor="ctr"/>
          <a:lstStyle/>
          <a:p>
            <a:pPr algn="just"/>
            <a:r>
              <a:rPr lang="vi-VN" sz="2800" b="1" dirty="0">
                <a:latin typeface="Times New Roman" panose="02020603050405020304" pitchFamily="18" charset="0"/>
                <a:cs typeface="Times New Roman" panose="02020603050405020304" pitchFamily="18" charset="0"/>
              </a:rPr>
              <a:t>Tìm các chi tiết miêu tả Cửu Trùng Đài trong đoạn trích. Hình tượng Cửu Trùng Đài được thể hiện bằng những phương tiện nào?Thông qua các phương tiện đó, em thấy được gì về ý nghia của hình tượng Cửu Trùng Đài?</a:t>
            </a:r>
            <a:endParaRPr lang="en-US" sz="28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656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animBg="1"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Box 12"/>
          <p:cNvSpPr txBox="1">
            <a:spLocks noChangeArrowheads="1"/>
          </p:cNvSpPr>
          <p:nvPr/>
        </p:nvSpPr>
        <p:spPr bwMode="auto">
          <a:xfrm>
            <a:off x="590557" y="222945"/>
            <a:ext cx="7267643"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None/>
            </a:pPr>
            <a:r>
              <a:rPr lang="en-US" sz="2500" b="1" dirty="0">
                <a:solidFill>
                  <a:srgbClr val="FF0000"/>
                </a:solidFill>
                <a:latin typeface="Times New Roman" panose="02020603050405020304" pitchFamily="18" charset="0"/>
                <a:cs typeface="Times New Roman" panose="02020603050405020304" pitchFamily="18" charset="0"/>
              </a:rPr>
              <a:t>4</a:t>
            </a:r>
            <a:r>
              <a:rPr lang="vi-VN" sz="2800" b="1" dirty="0" smtClean="0">
                <a:solidFill>
                  <a:srgbClr val="FF0000"/>
                </a:solidFill>
                <a:latin typeface="Times New Roman" panose="02020603050405020304" pitchFamily="18" charset="0"/>
                <a:cs typeface="Times New Roman" panose="02020603050405020304" pitchFamily="18" charset="0"/>
              </a:rPr>
              <a:t>.</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Hình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tượng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Cửu</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Trùng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Đài</a:t>
            </a:r>
            <a:endParaRPr lang="en-US" sz="2800" dirty="0">
              <a:solidFill>
                <a:srgbClr val="FF0000"/>
              </a:solidFill>
              <a:latin typeface="Times New Roman" panose="02020603050405020304" pitchFamily="18" charset="0"/>
              <a:cs typeface="Times New Roman" panose="02020603050405020304" pitchFamily="18" charset="0"/>
            </a:endParaRPr>
          </a:p>
          <a:p>
            <a:pPr>
              <a:spcBef>
                <a:spcPct val="0"/>
              </a:spcBef>
              <a:buClrTx/>
              <a:buFontTx/>
              <a:buNone/>
            </a:pPr>
            <a:endParaRPr lang="en-US" altLang="en-US" sz="2500" b="1" dirty="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6ADB739-35BB-2252-A82E-8A79E9304907}"/>
              </a:ext>
            </a:extLst>
          </p:cNvPr>
          <p:cNvSpPr txBox="1"/>
          <p:nvPr/>
        </p:nvSpPr>
        <p:spPr>
          <a:xfrm>
            <a:off x="397372" y="826155"/>
            <a:ext cx="8746627" cy="6001643"/>
          </a:xfrm>
          <a:prstGeom prst="rect">
            <a:avLst/>
          </a:prstGeom>
          <a:noFill/>
          <a:ln>
            <a:solidFill>
              <a:schemeClr val="tx2">
                <a:lumMod val="40000"/>
                <a:lumOff val="60000"/>
              </a:schemeClr>
            </a:solidFill>
          </a:ln>
        </p:spPr>
        <p:txBody>
          <a:bodyPr wrap="square">
            <a:spAutoFit/>
          </a:bodyPr>
          <a:lstStyle/>
          <a:p>
            <a:r>
              <a:rPr lang="en-US" sz="2400" dirty="0" smtClean="0">
                <a:latin typeface="+mj-lt"/>
              </a:rPr>
              <a:t>       </a:t>
            </a:r>
            <a:r>
              <a:rPr lang="vi-VN" sz="2400" dirty="0" smtClean="0">
                <a:solidFill>
                  <a:srgbClr val="0070C0"/>
                </a:solidFill>
                <a:latin typeface="Times New Roman" panose="02020603050405020304" pitchFamily="18" charset="0"/>
                <a:cs typeface="Times New Roman" panose="02020603050405020304" pitchFamily="18" charset="0"/>
              </a:rPr>
              <a:t>Hình </a:t>
            </a:r>
            <a:r>
              <a:rPr lang="vi-VN" sz="2400" dirty="0">
                <a:solidFill>
                  <a:srgbClr val="0070C0"/>
                </a:solidFill>
                <a:latin typeface="Times New Roman" panose="02020603050405020304" pitchFamily="18" charset="0"/>
                <a:cs typeface="Times New Roman" panose="02020603050405020304" pitchFamily="18" charset="0"/>
              </a:rPr>
              <a:t>tượng</a:t>
            </a:r>
            <a:r>
              <a:rPr lang="vi-VN" sz="2400" b="1" dirty="0">
                <a:solidFill>
                  <a:srgbClr val="0070C0"/>
                </a:solidFill>
                <a:latin typeface="Times New Roman" panose="02020603050405020304" pitchFamily="18" charset="0"/>
                <a:cs typeface="Times New Roman" panose="02020603050405020304" pitchFamily="18" charset="0"/>
              </a:rPr>
              <a:t>  </a:t>
            </a:r>
            <a:r>
              <a:rPr lang="vi-VN" sz="2400" dirty="0">
                <a:solidFill>
                  <a:srgbClr val="0070C0"/>
                </a:solidFill>
                <a:latin typeface="Times New Roman" panose="02020603050405020304" pitchFamily="18" charset="0"/>
                <a:cs typeface="Times New Roman" panose="02020603050405020304" pitchFamily="18" charset="0"/>
              </a:rPr>
              <a:t>Cửu  Trùng Đài được hiện lên một cách gián tiếp thông qua lời thoại của </a:t>
            </a:r>
            <a:r>
              <a:rPr lang="vi-VN" sz="2400" dirty="0" smtClean="0">
                <a:solidFill>
                  <a:srgbClr val="0070C0"/>
                </a:solidFill>
                <a:latin typeface="Times New Roman" panose="02020603050405020304" pitchFamily="18" charset="0"/>
                <a:cs typeface="Times New Roman" panose="02020603050405020304" pitchFamily="18" charset="0"/>
              </a:rPr>
              <a:t>c</a:t>
            </a:r>
            <a:r>
              <a:rPr lang="en-US" sz="2400" dirty="0" err="1" smtClean="0">
                <a:solidFill>
                  <a:srgbClr val="0070C0"/>
                </a:solidFill>
                <a:latin typeface="Times New Roman" panose="02020603050405020304" pitchFamily="18" charset="0"/>
                <a:cs typeface="Times New Roman" panose="02020603050405020304" pitchFamily="18" charset="0"/>
              </a:rPr>
              <a:t>ác</a:t>
            </a:r>
            <a:r>
              <a:rPr lang="vi-VN" sz="2400" dirty="0" smtClean="0">
                <a:solidFill>
                  <a:srgbClr val="0070C0"/>
                </a:solidFill>
                <a:latin typeface="Times New Roman" panose="02020603050405020304" pitchFamily="18" charset="0"/>
                <a:cs typeface="Times New Roman" panose="02020603050405020304" pitchFamily="18" charset="0"/>
              </a:rPr>
              <a:t> </a:t>
            </a:r>
            <a:r>
              <a:rPr lang="vi-VN" sz="2400" dirty="0">
                <a:solidFill>
                  <a:srgbClr val="0070C0"/>
                </a:solidFill>
                <a:latin typeface="Times New Roman" panose="02020603050405020304" pitchFamily="18" charset="0"/>
                <a:cs typeface="Times New Roman" panose="02020603050405020304" pitchFamily="18" charset="0"/>
              </a:rPr>
              <a:t>nhân vật. Từ điểm nhìn của mỗi nhân vật khác nhau lại mang một ý nghĩa riêng</a:t>
            </a:r>
            <a:r>
              <a:rPr lang="vi-VN"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Với VNT, </a:t>
            </a:r>
            <a:r>
              <a:rPr lang="vi-VN" sz="2400" dirty="0" smtClean="0">
                <a:latin typeface="Times New Roman" panose="02020603050405020304" pitchFamily="18" charset="0"/>
                <a:cs typeface="Times New Roman" panose="02020603050405020304" pitchFamily="18" charset="0"/>
              </a:rPr>
              <a:t>Cử</a:t>
            </a:r>
            <a:r>
              <a:rPr lang="en-US" sz="2400" dirty="0" smtClean="0">
                <a:latin typeface="Times New Roman" panose="02020603050405020304" pitchFamily="18" charset="0"/>
                <a:cs typeface="Times New Roman" panose="02020603050405020304" pitchFamily="18" charset="0"/>
              </a:rPr>
              <a:t>u</a:t>
            </a:r>
            <a:r>
              <a:rPr lang="vi-VN"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Trùng Đài là lí tưởng sống và lí tưởng nghệ thuật mà cả đời ông theo đuổi. Nó là thứ quý hơn cả mạng sống của ông, thậm chí ông có thể sẵn sàng đổi cả bằng phẩm giá chính trực của mình, mượn quyền của Lê Tương Dực để xây dựng. Lúc nguy biến, VNT không hề quan tâm đến bản thân, chỉ một mực nghĩ đến sự tồn vong của Cửu Trùng Đài. Khi biết Cửu Trùng Đài bị đốt cháy, ảo mộng tan vỡ, VNT lựa chọn chấm dứt sự sống. Với VNT, Cửu Trùng Đài là cách để ông cống hiến cho đất nước. Có thể nói, ở góc nhìn này, Cửu Trùng Đài là biểu tượng của tài năng, cái đẹp và nghệ thuật, một thứ nghệ thuật thuần khiết, cao cả, mang giá trị vĩnh cửu, vượt lên trên cuộc đời phàm tục. Cửu Trùng Đài do đó cũng là biểu tượng cho </a:t>
            </a:r>
            <a:r>
              <a:rPr lang="vi-VN" sz="2400" dirty="0" smtClean="0">
                <a:latin typeface="Times New Roman" panose="02020603050405020304" pitchFamily="18" charset="0"/>
                <a:cs typeface="Times New Roman" panose="02020603050405020304" pitchFamily="18" charset="0"/>
              </a:rPr>
              <a:t>gi</a:t>
            </a:r>
            <a:r>
              <a:rPr lang="en-US" sz="2400" dirty="0" smtClean="0">
                <a:latin typeface="Times New Roman" panose="02020603050405020304" pitchFamily="18" charset="0"/>
                <a:cs typeface="Times New Roman" panose="02020603050405020304" pitchFamily="18" charset="0"/>
              </a:rPr>
              <a:t>ấ</a:t>
            </a:r>
            <a:r>
              <a:rPr lang="vi-VN" sz="2400" dirty="0" smtClean="0">
                <a:latin typeface="Times New Roman" panose="02020603050405020304" pitchFamily="18" charset="0"/>
                <a:cs typeface="Times New Roman" panose="02020603050405020304" pitchFamily="18" charset="0"/>
              </a:rPr>
              <a:t>c </a:t>
            </a:r>
            <a:r>
              <a:rPr lang="vi-VN" sz="2400" dirty="0">
                <a:latin typeface="Times New Roman" panose="02020603050405020304" pitchFamily="18" charset="0"/>
                <a:cs typeface="Times New Roman" panose="02020603050405020304" pitchFamily="18" charset="0"/>
              </a:rPr>
              <a:t>mơ lãng mạn mà con người muốn theo </a:t>
            </a:r>
            <a:r>
              <a:rPr lang="vi-VN" sz="2400" dirty="0" smtClean="0">
                <a:latin typeface="Times New Roman" panose="02020603050405020304" pitchFamily="18" charset="0"/>
                <a:cs typeface="Times New Roman" panose="02020603050405020304" pitchFamily="18" charset="0"/>
              </a:rPr>
              <a:t>đ</a:t>
            </a:r>
            <a:r>
              <a:rPr lang="en-US" sz="2400" dirty="0" err="1" smtClean="0">
                <a:latin typeface="Times New Roman" panose="02020603050405020304" pitchFamily="18" charset="0"/>
                <a:cs typeface="Times New Roman" panose="02020603050405020304" pitchFamily="18" charset="0"/>
              </a:rPr>
              <a:t>uổ</a:t>
            </a:r>
            <a:r>
              <a:rPr lang="vi-VN" sz="2400" dirty="0" smtClean="0">
                <a:latin typeface="Times New Roman" panose="02020603050405020304" pitchFamily="18" charset="0"/>
                <a:cs typeface="Times New Roman" panose="02020603050405020304" pitchFamily="18" charset="0"/>
              </a:rPr>
              <a:t>i </a:t>
            </a:r>
            <a:r>
              <a:rPr lang="vi-VN" sz="2400" dirty="0">
                <a:latin typeface="Times New Roman" panose="02020603050405020304" pitchFamily="18" charset="0"/>
                <a:cs typeface="Times New Roman" panose="02020603050405020304" pitchFamily="18" charset="0"/>
              </a:rPr>
              <a:t>trong cuộc đời, bất chấp mọi cản trở và </a:t>
            </a:r>
            <a:r>
              <a:rPr lang="vi-VN" sz="2400" dirty="0" smtClean="0">
                <a:latin typeface="Times New Roman" panose="02020603050405020304" pitchFamily="18" charset="0"/>
                <a:cs typeface="Times New Roman" panose="02020603050405020304" pitchFamily="18" charset="0"/>
              </a:rPr>
              <a:t>ph</a:t>
            </a:r>
            <a:r>
              <a:rPr lang="en-US" sz="2400" dirty="0">
                <a:latin typeface="Times New Roman" panose="02020603050405020304" pitchFamily="18" charset="0"/>
                <a:cs typeface="Times New Roman" panose="02020603050405020304" pitchFamily="18" charset="0"/>
              </a:rPr>
              <a:t>ũ</a:t>
            </a:r>
            <a:r>
              <a:rPr lang="vi-VN"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phàng của thực tại.</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33376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 calcmode="lin" valueType="num">
                                      <p:cBhvr additive="base">
                                        <p:cTn id="7" dur="500" fill="hold"/>
                                        <p:tgtEl>
                                          <p:spTgt spid="17411"/>
                                        </p:tgtEl>
                                        <p:attrNameLst>
                                          <p:attrName>ppt_x</p:attrName>
                                        </p:attrNameLst>
                                      </p:cBhvr>
                                      <p:tavLst>
                                        <p:tav tm="0">
                                          <p:val>
                                            <p:strVal val="#ppt_x"/>
                                          </p:val>
                                        </p:tav>
                                        <p:tav tm="100000">
                                          <p:val>
                                            <p:strVal val="#ppt_x"/>
                                          </p:val>
                                        </p:tav>
                                      </p:tavLst>
                                    </p:anim>
                                    <p:anim calcmode="lin" valueType="num">
                                      <p:cBhvr additive="base">
                                        <p:cTn id="8" dur="500" fill="hold"/>
                                        <p:tgtEl>
                                          <p:spTgt spid="174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Box 12"/>
          <p:cNvSpPr txBox="1">
            <a:spLocks noChangeArrowheads="1"/>
          </p:cNvSpPr>
          <p:nvPr/>
        </p:nvSpPr>
        <p:spPr bwMode="auto">
          <a:xfrm>
            <a:off x="590557" y="222945"/>
            <a:ext cx="7267643"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None/>
            </a:pPr>
            <a:r>
              <a:rPr lang="en-US" sz="2500" b="1" dirty="0">
                <a:solidFill>
                  <a:srgbClr val="FF0000"/>
                </a:solidFill>
                <a:latin typeface="Times New Roman" panose="02020603050405020304" pitchFamily="18" charset="0"/>
                <a:cs typeface="Times New Roman" panose="02020603050405020304" pitchFamily="18" charset="0"/>
              </a:rPr>
              <a:t>4</a:t>
            </a:r>
            <a:r>
              <a:rPr lang="vi-VN" sz="2800" b="1" dirty="0" smtClean="0">
                <a:solidFill>
                  <a:srgbClr val="FF0000"/>
                </a:solidFill>
                <a:latin typeface="Times New Roman" panose="02020603050405020304" pitchFamily="18" charset="0"/>
                <a:cs typeface="Times New Roman" panose="02020603050405020304" pitchFamily="18" charset="0"/>
              </a:rPr>
              <a:t>.</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Hình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tượng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Cửu</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Trùng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Đài</a:t>
            </a:r>
            <a:endParaRPr lang="en-US" sz="2800" dirty="0">
              <a:solidFill>
                <a:srgbClr val="FF0000"/>
              </a:solidFill>
              <a:latin typeface="Times New Roman" panose="02020603050405020304" pitchFamily="18" charset="0"/>
              <a:cs typeface="Times New Roman" panose="02020603050405020304" pitchFamily="18" charset="0"/>
            </a:endParaRPr>
          </a:p>
          <a:p>
            <a:pPr>
              <a:spcBef>
                <a:spcPct val="0"/>
              </a:spcBef>
              <a:buClrTx/>
              <a:buFontTx/>
              <a:buNone/>
            </a:pPr>
            <a:endParaRPr lang="en-US" altLang="en-US" sz="2500" b="1" dirty="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6ADB739-35BB-2252-A82E-8A79E9304907}"/>
              </a:ext>
            </a:extLst>
          </p:cNvPr>
          <p:cNvSpPr txBox="1"/>
          <p:nvPr/>
        </p:nvSpPr>
        <p:spPr>
          <a:xfrm>
            <a:off x="397372" y="826155"/>
            <a:ext cx="8579203" cy="5016758"/>
          </a:xfrm>
          <a:prstGeom prst="rect">
            <a:avLst/>
          </a:prstGeom>
          <a:noFill/>
          <a:ln>
            <a:solidFill>
              <a:schemeClr val="tx2">
                <a:lumMod val="40000"/>
                <a:lumOff val="60000"/>
              </a:schemeClr>
            </a:solidFill>
          </a:ln>
        </p:spPr>
        <p:txBody>
          <a:bodyPr wrap="square">
            <a:spAutoFit/>
          </a:bodyPr>
          <a:lstStyle/>
          <a:p>
            <a:r>
              <a:rPr lang="en-US" sz="3200" dirty="0" smtClean="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 Với Đan Thiềm, Cửu Trùng Đài là sự kết tinh của tài năng và khí phách của người nghệ sĩ. Hành động kiên quyết bảo vệ Cửu Trùng Đài. Bảo vệ VNT của Đan Thiềm thể hiện một thái độ trân trọng cái tài, cái đẹp và niềm tin vào </a:t>
            </a:r>
            <a:r>
              <a:rPr lang="en-US" sz="3200" dirty="0" err="1" smtClean="0">
                <a:latin typeface="Times New Roman" panose="02020603050405020304" pitchFamily="18" charset="0"/>
                <a:cs typeface="Times New Roman" panose="02020603050405020304" pitchFamily="18" charset="0"/>
              </a:rPr>
              <a:t>giá</a:t>
            </a:r>
            <a:r>
              <a:rPr lang="vi-VN" sz="3200" dirty="0" smtClean="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trị vĩnh cửu của cái đẹp.</a:t>
            </a:r>
            <a:endParaRPr lang="en-US" sz="3200" dirty="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Với những nhân vật khác, Cửu Trùng Đài là biểu tượng cho sự xa hoa, lãng phí, thậm chí cho tội ác của quyền lực, là nguyên nhân của mọi đau khổ, lầm than.</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28776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 calcmode="lin" valueType="num">
                                      <p:cBhvr additive="base">
                                        <p:cTn id="7" dur="500" fill="hold"/>
                                        <p:tgtEl>
                                          <p:spTgt spid="17411"/>
                                        </p:tgtEl>
                                        <p:attrNameLst>
                                          <p:attrName>ppt_x</p:attrName>
                                        </p:attrNameLst>
                                      </p:cBhvr>
                                      <p:tavLst>
                                        <p:tav tm="0">
                                          <p:val>
                                            <p:strVal val="#ppt_x"/>
                                          </p:val>
                                        </p:tav>
                                        <p:tav tm="100000">
                                          <p:val>
                                            <p:strVal val="#ppt_x"/>
                                          </p:val>
                                        </p:tav>
                                      </p:tavLst>
                                    </p:anim>
                                    <p:anim calcmode="lin" valueType="num">
                                      <p:cBhvr additive="base">
                                        <p:cTn id="8" dur="500" fill="hold"/>
                                        <p:tgtEl>
                                          <p:spTgt spid="174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Box 12"/>
          <p:cNvSpPr txBox="1">
            <a:spLocks noChangeArrowheads="1"/>
          </p:cNvSpPr>
          <p:nvPr/>
        </p:nvSpPr>
        <p:spPr bwMode="auto">
          <a:xfrm>
            <a:off x="590557" y="222945"/>
            <a:ext cx="7267643"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None/>
            </a:pPr>
            <a:r>
              <a:rPr lang="en-US" sz="2500" b="1" dirty="0">
                <a:solidFill>
                  <a:srgbClr val="FF0000"/>
                </a:solidFill>
                <a:latin typeface="Times New Roman" panose="02020603050405020304" pitchFamily="18" charset="0"/>
                <a:cs typeface="Times New Roman" panose="02020603050405020304" pitchFamily="18" charset="0"/>
              </a:rPr>
              <a:t>4</a:t>
            </a:r>
            <a:r>
              <a:rPr lang="vi-VN" sz="2800" b="1" dirty="0" smtClean="0">
                <a:solidFill>
                  <a:srgbClr val="FF0000"/>
                </a:solidFill>
                <a:latin typeface="Times New Roman" panose="02020603050405020304" pitchFamily="18" charset="0"/>
                <a:cs typeface="Times New Roman" panose="02020603050405020304" pitchFamily="18" charset="0"/>
              </a:rPr>
              <a:t>.</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Hình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tượng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Cửu</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Trùng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Đài</a:t>
            </a:r>
            <a:endParaRPr lang="en-US" sz="2800" dirty="0">
              <a:solidFill>
                <a:srgbClr val="FF0000"/>
              </a:solidFill>
              <a:latin typeface="Times New Roman" panose="02020603050405020304" pitchFamily="18" charset="0"/>
              <a:cs typeface="Times New Roman" panose="02020603050405020304" pitchFamily="18" charset="0"/>
            </a:endParaRPr>
          </a:p>
          <a:p>
            <a:pPr>
              <a:spcBef>
                <a:spcPct val="0"/>
              </a:spcBef>
              <a:buClrTx/>
              <a:buFontTx/>
              <a:buNone/>
            </a:pPr>
            <a:endParaRPr lang="en-US" altLang="en-US" sz="2500" b="1" dirty="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6ADB739-35BB-2252-A82E-8A79E9304907}"/>
              </a:ext>
            </a:extLst>
          </p:cNvPr>
          <p:cNvSpPr txBox="1"/>
          <p:nvPr/>
        </p:nvSpPr>
        <p:spPr>
          <a:xfrm>
            <a:off x="397372" y="826155"/>
            <a:ext cx="8579203" cy="4524315"/>
          </a:xfrm>
          <a:prstGeom prst="rect">
            <a:avLst/>
          </a:prstGeom>
          <a:noFill/>
          <a:ln>
            <a:solidFill>
              <a:schemeClr val="tx2">
                <a:lumMod val="40000"/>
                <a:lumOff val="60000"/>
              </a:schemeClr>
            </a:solidFill>
          </a:ln>
        </p:spPr>
        <p:txBody>
          <a:bodyPr wrap="square">
            <a:spAutoFit/>
          </a:bodyPr>
          <a:lstStyle/>
          <a:p>
            <a:r>
              <a:rPr lang="en-US" sz="3200" dirty="0" smtClean="0">
                <a:solidFill>
                  <a:srgbClr val="0070C0"/>
                </a:solidFill>
                <a:latin typeface="Times New Roman" panose="02020603050405020304" pitchFamily="18" charset="0"/>
                <a:cs typeface="Times New Roman" panose="02020603050405020304" pitchFamily="18" charset="0"/>
              </a:rPr>
              <a:t>       </a:t>
            </a:r>
            <a:r>
              <a:rPr lang="vi-VN" sz="3200" dirty="0">
                <a:solidFill>
                  <a:srgbClr val="0070C0"/>
                </a:solidFill>
                <a:latin typeface="Times New Roman" panose="02020603050405020304" pitchFamily="18" charset="0"/>
                <a:cs typeface="Times New Roman" panose="02020603050405020304" pitchFamily="18" charset="0"/>
              </a:rPr>
              <a:t>-&gt; Từ những góc nhìn trên cho thấy, Cửu Trùng Đài là một hình tượng mang ý nghĩa đa nghĩa, qua đó cũng thể hiện cái nhìn  đa chiều của Nguyễn Huy Tưởng về nghệ thuật, về tài năng, về cá nhân. </a:t>
            </a:r>
            <a:r>
              <a:rPr lang="vi-VN" sz="3200" dirty="0" smtClean="0">
                <a:solidFill>
                  <a:srgbClr val="0070C0"/>
                </a:solidFill>
                <a:latin typeface="Times New Roman" panose="02020603050405020304" pitchFamily="18" charset="0"/>
                <a:cs typeface="Times New Roman" panose="02020603050405020304" pitchFamily="18" charset="0"/>
              </a:rPr>
              <a:t>Nguy</a:t>
            </a:r>
            <a:r>
              <a:rPr lang="en-US" sz="3200" dirty="0" smtClean="0">
                <a:solidFill>
                  <a:srgbClr val="0070C0"/>
                </a:solidFill>
                <a:latin typeface="Times New Roman" panose="02020603050405020304" pitchFamily="18" charset="0"/>
                <a:cs typeface="Times New Roman" panose="02020603050405020304" pitchFamily="18" charset="0"/>
              </a:rPr>
              <a:t>ễ</a:t>
            </a:r>
            <a:r>
              <a:rPr lang="vi-VN" sz="3200" dirty="0" smtClean="0">
                <a:solidFill>
                  <a:srgbClr val="0070C0"/>
                </a:solidFill>
                <a:latin typeface="Times New Roman" panose="02020603050405020304" pitchFamily="18" charset="0"/>
                <a:cs typeface="Times New Roman" panose="02020603050405020304" pitchFamily="18" charset="0"/>
              </a:rPr>
              <a:t>n </a:t>
            </a:r>
            <a:r>
              <a:rPr lang="vi-VN" sz="3200" dirty="0">
                <a:solidFill>
                  <a:srgbClr val="0070C0"/>
                </a:solidFill>
                <a:latin typeface="Times New Roman" panose="02020603050405020304" pitchFamily="18" charset="0"/>
                <a:cs typeface="Times New Roman" panose="02020603050405020304" pitchFamily="18" charset="0"/>
              </a:rPr>
              <a:t>Huy Tưởng một mặt trân trọng tài năng, </a:t>
            </a:r>
            <a:r>
              <a:rPr lang="vi-VN" sz="3200" dirty="0" smtClean="0">
                <a:solidFill>
                  <a:srgbClr val="0070C0"/>
                </a:solidFill>
                <a:latin typeface="Times New Roman" panose="02020603050405020304" pitchFamily="18" charset="0"/>
                <a:cs typeface="Times New Roman" panose="02020603050405020304" pitchFamily="18" charset="0"/>
              </a:rPr>
              <a:t>ph</a:t>
            </a:r>
            <a:r>
              <a:rPr lang="en-US" sz="3200" dirty="0" smtClean="0">
                <a:solidFill>
                  <a:srgbClr val="0070C0"/>
                </a:solidFill>
                <a:latin typeface="Times New Roman" panose="02020603050405020304" pitchFamily="18" charset="0"/>
                <a:cs typeface="Times New Roman" panose="02020603050405020304" pitchFamily="18" charset="0"/>
              </a:rPr>
              <a:t>ẩ</a:t>
            </a:r>
            <a:r>
              <a:rPr lang="vi-VN" sz="3200" dirty="0" smtClean="0">
                <a:solidFill>
                  <a:srgbClr val="0070C0"/>
                </a:solidFill>
                <a:latin typeface="Times New Roman" panose="02020603050405020304" pitchFamily="18" charset="0"/>
                <a:cs typeface="Times New Roman" panose="02020603050405020304" pitchFamily="18" charset="0"/>
              </a:rPr>
              <a:t>m </a:t>
            </a:r>
            <a:r>
              <a:rPr lang="vi-VN" sz="3200" dirty="0">
                <a:solidFill>
                  <a:srgbClr val="0070C0"/>
                </a:solidFill>
                <a:latin typeface="Times New Roman" panose="02020603050405020304" pitchFamily="18" charset="0"/>
                <a:cs typeface="Times New Roman" panose="02020603050405020304" pitchFamily="18" charset="0"/>
              </a:rPr>
              <a:t>giá của VNT, thương xót cho số phận đầy bi kịch của người nghệ sĩ, mặt khác cũng nhận ra sự phù phiếm của một thứ nghệ thuật thoát li cuộc sống.</a:t>
            </a:r>
            <a:endParaRPr lang="en-US" sz="32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57914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 calcmode="lin" valueType="num">
                                      <p:cBhvr additive="base">
                                        <p:cTn id="7" dur="500" fill="hold"/>
                                        <p:tgtEl>
                                          <p:spTgt spid="17411"/>
                                        </p:tgtEl>
                                        <p:attrNameLst>
                                          <p:attrName>ppt_x</p:attrName>
                                        </p:attrNameLst>
                                      </p:cBhvr>
                                      <p:tavLst>
                                        <p:tav tm="0">
                                          <p:val>
                                            <p:strVal val="#ppt_x"/>
                                          </p:val>
                                        </p:tav>
                                        <p:tav tm="100000">
                                          <p:val>
                                            <p:strVal val="#ppt_x"/>
                                          </p:val>
                                        </p:tav>
                                      </p:tavLst>
                                    </p:anim>
                                    <p:anim calcmode="lin" valueType="num">
                                      <p:cBhvr additive="base">
                                        <p:cTn id="8" dur="500" fill="hold"/>
                                        <p:tgtEl>
                                          <p:spTgt spid="174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012DF817-DACF-430D-4BB8-E52DA315CF1D}"/>
              </a:ext>
            </a:extLst>
          </p:cNvPr>
          <p:cNvSpPr>
            <a:spLocks noChangeArrowheads="1"/>
          </p:cNvSpPr>
          <p:nvPr/>
        </p:nvSpPr>
        <p:spPr bwMode="auto">
          <a:xfrm>
            <a:off x="17463" y="55563"/>
            <a:ext cx="9067800" cy="6811962"/>
          </a:xfrm>
          <a:prstGeom prst="rect">
            <a:avLst/>
          </a:prstGeom>
          <a:solidFill>
            <a:srgbClr val="FFC000"/>
          </a:solidFill>
          <a:ln w="57150" cmpd="thinThick">
            <a:solidFill>
              <a:srgbClr val="FF0000"/>
            </a:solidFill>
            <a:miter lim="800000"/>
            <a:headEnd/>
            <a:tailEnd/>
          </a:ln>
        </p:spPr>
        <p:txBody>
          <a:bodyPr wrap="none" anchor="ctr"/>
          <a:lstStyle/>
          <a:p>
            <a:pPr eaLnBrk="1" fontAlgn="auto" hangingPunct="1">
              <a:spcBef>
                <a:spcPts val="0"/>
              </a:spcBef>
              <a:spcAft>
                <a:spcPts val="0"/>
              </a:spcAft>
              <a:defRPr/>
            </a:pPr>
            <a:endParaRPr lang="vi-VN">
              <a:effectLst>
                <a:outerShdw blurRad="38100" dist="38100" dir="2700000" algn="tl">
                  <a:srgbClr val="000000">
                    <a:alpha val="43137"/>
                  </a:srgbClr>
                </a:outerShdw>
              </a:effectLst>
            </a:endParaRPr>
          </a:p>
        </p:txBody>
      </p:sp>
      <p:sp>
        <p:nvSpPr>
          <p:cNvPr id="10" name="AutoShape 3">
            <a:extLst>
              <a:ext uri="{FF2B5EF4-FFF2-40B4-BE49-F238E27FC236}">
                <a16:creationId xmlns:a16="http://schemas.microsoft.com/office/drawing/2014/main" id="{93DD2029-FFD8-34F5-9A0B-9434F3883981}"/>
              </a:ext>
            </a:extLst>
          </p:cNvPr>
          <p:cNvSpPr>
            <a:spLocks noChangeArrowheads="1"/>
          </p:cNvSpPr>
          <p:nvPr/>
        </p:nvSpPr>
        <p:spPr bwMode="auto">
          <a:xfrm>
            <a:off x="180975" y="6286500"/>
            <a:ext cx="381000" cy="381000"/>
          </a:xfrm>
          <a:prstGeom prst="sun">
            <a:avLst>
              <a:gd name="adj"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1" name="AutoShape 3">
            <a:extLst>
              <a:ext uri="{FF2B5EF4-FFF2-40B4-BE49-F238E27FC236}">
                <a16:creationId xmlns:a16="http://schemas.microsoft.com/office/drawing/2014/main" id="{3301754C-FA5D-5B9B-B7C3-AF415C746107}"/>
              </a:ext>
            </a:extLst>
          </p:cNvPr>
          <p:cNvSpPr>
            <a:spLocks noChangeArrowheads="1"/>
          </p:cNvSpPr>
          <p:nvPr/>
        </p:nvSpPr>
        <p:spPr bwMode="auto">
          <a:xfrm>
            <a:off x="1103313" y="6446838"/>
            <a:ext cx="381000" cy="381000"/>
          </a:xfrm>
          <a:prstGeom prst="sun">
            <a:avLst>
              <a:gd name="adj"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2" name="AutoShape 3">
            <a:extLst>
              <a:ext uri="{FF2B5EF4-FFF2-40B4-BE49-F238E27FC236}">
                <a16:creationId xmlns:a16="http://schemas.microsoft.com/office/drawing/2014/main" id="{A9BE3EB5-1C8D-820E-37F4-09702930BA27}"/>
              </a:ext>
            </a:extLst>
          </p:cNvPr>
          <p:cNvSpPr>
            <a:spLocks noChangeArrowheads="1"/>
          </p:cNvSpPr>
          <p:nvPr/>
        </p:nvSpPr>
        <p:spPr bwMode="auto">
          <a:xfrm>
            <a:off x="17463" y="5076825"/>
            <a:ext cx="381000" cy="381000"/>
          </a:xfrm>
          <a:prstGeom prst="sun">
            <a:avLst>
              <a:gd name="adj"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pic>
        <p:nvPicPr>
          <p:cNvPr id="6151" name="Picture 2">
            <a:extLst>
              <a:ext uri="{FF2B5EF4-FFF2-40B4-BE49-F238E27FC236}">
                <a16:creationId xmlns:a16="http://schemas.microsoft.com/office/drawing/2014/main" id="{70FFB129-2ABC-33BE-3BD6-BD803D487E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463" y="547688"/>
            <a:ext cx="7543800" cy="573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863758"/>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Horizontal)">
                                      <p:cBhvr>
                                        <p:cTn id="7" dur="500"/>
                                        <p:tgtEl>
                                          <p:spTgt spid="10"/>
                                        </p:tgtEl>
                                      </p:cBhvr>
                                    </p:animEffect>
                                  </p:childTnLst>
                                </p:cTn>
                              </p:par>
                              <p:par>
                                <p:cTn id="8" presetID="8" presetClass="emph" presetSubtype="0" repeatCount="indefinite" fill="hold" grpId="1" nodeType="withEffect">
                                  <p:stCondLst>
                                    <p:cond delay="0"/>
                                  </p:stCondLst>
                                  <p:childTnLst>
                                    <p:animRot by="21600000">
                                      <p:cBhvr>
                                        <p:cTn id="9" dur="2500" fill="hold"/>
                                        <p:tgtEl>
                                          <p:spTgt spid="10"/>
                                        </p:tgtEl>
                                        <p:attrNameLst>
                                          <p:attrName>r</p:attrName>
                                        </p:attrNameLst>
                                      </p:cBhvr>
                                    </p:animRot>
                                  </p:childTnLst>
                                </p:cTn>
                              </p:par>
                              <p:par>
                                <p:cTn id="10" presetID="16" presetClass="entr" presetSubtype="2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Horizontal)">
                                      <p:cBhvr>
                                        <p:cTn id="12" dur="500"/>
                                        <p:tgtEl>
                                          <p:spTgt spid="11"/>
                                        </p:tgtEl>
                                      </p:cBhvr>
                                    </p:animEffect>
                                  </p:childTnLst>
                                </p:cTn>
                              </p:par>
                              <p:par>
                                <p:cTn id="13" presetID="8" presetClass="emph" presetSubtype="0" repeatCount="indefinite" fill="hold" grpId="1" nodeType="withEffect">
                                  <p:stCondLst>
                                    <p:cond delay="0"/>
                                  </p:stCondLst>
                                  <p:childTnLst>
                                    <p:animRot by="21600000">
                                      <p:cBhvr>
                                        <p:cTn id="14" dur="2500" fill="hold"/>
                                        <p:tgtEl>
                                          <p:spTgt spid="11"/>
                                        </p:tgtEl>
                                        <p:attrNameLst>
                                          <p:attrName>r</p:attrName>
                                        </p:attrNameLst>
                                      </p:cBhvr>
                                    </p:animRot>
                                  </p:childTnLst>
                                </p:cTn>
                              </p:par>
                              <p:par>
                                <p:cTn id="15" presetID="16" presetClass="entr" presetSubtype="26"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Horizontal)">
                                      <p:cBhvr>
                                        <p:cTn id="17" dur="500"/>
                                        <p:tgtEl>
                                          <p:spTgt spid="12"/>
                                        </p:tgtEl>
                                      </p:cBhvr>
                                    </p:animEffect>
                                  </p:childTnLst>
                                </p:cTn>
                              </p:par>
                              <p:par>
                                <p:cTn id="18" presetID="8" presetClass="emph" presetSubtype="0" repeatCount="indefinite" fill="hold" grpId="1" nodeType="withEffect">
                                  <p:stCondLst>
                                    <p:cond delay="0"/>
                                  </p:stCondLst>
                                  <p:childTnLst>
                                    <p:animRot by="21600000">
                                      <p:cBhvr>
                                        <p:cTn id="19" dur="2500" fill="hold"/>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0" animBg="1"/>
      <p:bldP spid="12"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869683" y="227014"/>
            <a:ext cx="4346261" cy="523220"/>
          </a:xfrm>
          <a:prstGeom prst="rect">
            <a:avLst/>
          </a:prstGeom>
          <a:noFill/>
          <a:ln>
            <a:solidFill>
              <a:schemeClr val="accent4"/>
            </a:solidFill>
          </a:ln>
        </p:spPr>
        <p:txBody>
          <a:bodyPr wrap="square">
            <a:spAutoFit/>
          </a:bodyPr>
          <a:lstStyle/>
          <a:p>
            <a:pPr>
              <a:defRPr/>
            </a:pPr>
            <a:r>
              <a:rPr lang="en-US" sz="2800" b="1" dirty="0">
                <a:solidFill>
                  <a:schemeClr val="accent4"/>
                </a:solidFill>
                <a:latin typeface="Times New Roman" pitchFamily="18" charset="0"/>
                <a:cs typeface="Times New Roman" pitchFamily="18" charset="0"/>
              </a:rPr>
              <a:t>II. </a:t>
            </a:r>
            <a:r>
              <a:rPr lang="en-US" sz="2800" b="1" dirty="0" err="1">
                <a:solidFill>
                  <a:schemeClr val="accent4"/>
                </a:solidFill>
                <a:latin typeface="Times New Roman" pitchFamily="18" charset="0"/>
                <a:cs typeface="Times New Roman" pitchFamily="18" charset="0"/>
              </a:rPr>
              <a:t>Đọc</a:t>
            </a:r>
            <a:r>
              <a:rPr lang="en-US" sz="2800" b="1" dirty="0">
                <a:solidFill>
                  <a:schemeClr val="accent4"/>
                </a:solidFill>
                <a:latin typeface="Times New Roman" pitchFamily="18" charset="0"/>
                <a:cs typeface="Times New Roman" pitchFamily="18" charset="0"/>
              </a:rPr>
              <a:t> </a:t>
            </a:r>
            <a:r>
              <a:rPr lang="en-US" sz="2800" b="1" dirty="0" err="1">
                <a:solidFill>
                  <a:schemeClr val="accent4"/>
                </a:solidFill>
                <a:latin typeface="Times New Roman" pitchFamily="18" charset="0"/>
                <a:cs typeface="Times New Roman" pitchFamily="18" charset="0"/>
              </a:rPr>
              <a:t>hiểu</a:t>
            </a:r>
            <a:r>
              <a:rPr lang="en-US" sz="2800" b="1" dirty="0">
                <a:solidFill>
                  <a:schemeClr val="accent4"/>
                </a:solidFill>
                <a:latin typeface="Times New Roman" pitchFamily="18" charset="0"/>
                <a:cs typeface="Times New Roman" pitchFamily="18" charset="0"/>
              </a:rPr>
              <a:t> </a:t>
            </a:r>
            <a:r>
              <a:rPr lang="en-US" sz="2800" b="1" dirty="0" err="1">
                <a:solidFill>
                  <a:schemeClr val="accent4"/>
                </a:solidFill>
                <a:latin typeface="Times New Roman" pitchFamily="18" charset="0"/>
                <a:cs typeface="Times New Roman" pitchFamily="18" charset="0"/>
              </a:rPr>
              <a:t>văn</a:t>
            </a:r>
            <a:r>
              <a:rPr lang="en-US" sz="2800" b="1" dirty="0">
                <a:solidFill>
                  <a:schemeClr val="accent4"/>
                </a:solidFill>
                <a:latin typeface="Times New Roman" pitchFamily="18" charset="0"/>
                <a:cs typeface="Times New Roman" pitchFamily="18" charset="0"/>
              </a:rPr>
              <a:t> </a:t>
            </a:r>
            <a:r>
              <a:rPr lang="en-US" sz="2800" b="1" dirty="0" err="1">
                <a:solidFill>
                  <a:schemeClr val="accent4"/>
                </a:solidFill>
                <a:latin typeface="Times New Roman" pitchFamily="18" charset="0"/>
                <a:cs typeface="Times New Roman" pitchFamily="18" charset="0"/>
              </a:rPr>
              <a:t>bản</a:t>
            </a:r>
            <a:r>
              <a:rPr lang="en-US" sz="2600" b="1" dirty="0">
                <a:solidFill>
                  <a:schemeClr val="accent4"/>
                </a:solidFill>
                <a:latin typeface="Times New Roman" pitchFamily="18" charset="0"/>
                <a:cs typeface="Times New Roman" pitchFamily="18" charset="0"/>
              </a:rPr>
              <a:t>:</a:t>
            </a:r>
          </a:p>
        </p:txBody>
      </p:sp>
      <p:sp>
        <p:nvSpPr>
          <p:cNvPr id="5" name="TextBox 12"/>
          <p:cNvSpPr txBox="1">
            <a:spLocks noChangeArrowheads="1"/>
          </p:cNvSpPr>
          <p:nvPr/>
        </p:nvSpPr>
        <p:spPr bwMode="auto">
          <a:xfrm>
            <a:off x="869683" y="851865"/>
            <a:ext cx="7740203"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None/>
            </a:pPr>
            <a:r>
              <a:rPr lang="en-US" altLang="en-US" sz="2500" b="1" dirty="0">
                <a:solidFill>
                  <a:srgbClr val="FF0000"/>
                </a:solidFill>
                <a:latin typeface="Times New Roman" panose="02020603050405020304" pitchFamily="18" charset="0"/>
                <a:cs typeface="Times New Roman" panose="02020603050405020304" pitchFamily="18" charset="0"/>
              </a:rPr>
              <a:t>5</a:t>
            </a:r>
            <a:r>
              <a:rPr lang="en-US" altLang="en-US" sz="25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Thái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độ</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của</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tác</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giả</a:t>
            </a:r>
            <a:r>
              <a:rPr lang="vi-VN" sz="2800" b="1" dirty="0" smtClean="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a:p>
            <a:pPr>
              <a:spcBef>
                <a:spcPct val="0"/>
              </a:spcBef>
              <a:buClrTx/>
              <a:buFontTx/>
              <a:buNone/>
            </a:pPr>
            <a:endParaRPr lang="en-US" altLang="en-US" sz="2500" b="1" dirty="0">
              <a:solidFill>
                <a:srgbClr val="FF0000"/>
              </a:solidFill>
              <a:latin typeface="Times New Roman" panose="02020603050405020304" pitchFamily="18" charset="0"/>
              <a:cs typeface="Times New Roman" panose="02020603050405020304" pitchFamily="18" charset="0"/>
            </a:endParaRPr>
          </a:p>
        </p:txBody>
      </p:sp>
      <p:sp>
        <p:nvSpPr>
          <p:cNvPr id="6" name="Cloud Callout 5"/>
          <p:cNvSpPr/>
          <p:nvPr/>
        </p:nvSpPr>
        <p:spPr>
          <a:xfrm>
            <a:off x="798491" y="2099256"/>
            <a:ext cx="7804594" cy="4031087"/>
          </a:xfrm>
          <a:prstGeom prst="cloudCallout">
            <a:avLst/>
          </a:prstGeom>
        </p:spPr>
        <p:style>
          <a:lnRef idx="1">
            <a:schemeClr val="accent2"/>
          </a:lnRef>
          <a:fillRef idx="2">
            <a:schemeClr val="accent2"/>
          </a:fillRef>
          <a:effectRef idx="1">
            <a:schemeClr val="accent2"/>
          </a:effectRef>
          <a:fontRef idx="minor">
            <a:schemeClr val="dk1"/>
          </a:fontRef>
        </p:style>
        <p:txBody>
          <a:bodyPr anchor="ctr"/>
          <a:lstStyle/>
          <a:p>
            <a:r>
              <a:rPr lang="vi-VN" sz="3200" dirty="0">
                <a:solidFill>
                  <a:srgbClr val="7030A0"/>
                </a:solidFill>
                <a:latin typeface="+mj-lt"/>
              </a:rPr>
              <a:t>Theo em, thái độ của tác giả qua văn bản được thể hiện qua những phương tiện nào?</a:t>
            </a:r>
            <a:endParaRPr lang="en-US" sz="3200" dirty="0">
              <a:solidFill>
                <a:srgbClr val="7030A0"/>
              </a:solidFill>
              <a:latin typeface="+mj-lt"/>
            </a:endParaRPr>
          </a:p>
        </p:txBody>
      </p:sp>
    </p:spTree>
    <p:extLst>
      <p:ext uri="{BB962C8B-B14F-4D97-AF65-F5344CB8AC3E}">
        <p14:creationId xmlns:p14="http://schemas.microsoft.com/office/powerpoint/2010/main" val="170100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animBg="1"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Box 12"/>
          <p:cNvSpPr txBox="1">
            <a:spLocks noChangeArrowheads="1"/>
          </p:cNvSpPr>
          <p:nvPr/>
        </p:nvSpPr>
        <p:spPr bwMode="auto">
          <a:xfrm>
            <a:off x="590557" y="222945"/>
            <a:ext cx="7267643"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None/>
            </a:pPr>
            <a:r>
              <a:rPr lang="en-US" sz="2500" b="1" dirty="0" smtClean="0">
                <a:solidFill>
                  <a:srgbClr val="FF0000"/>
                </a:solidFill>
                <a:latin typeface="Times New Roman" panose="02020603050405020304" pitchFamily="18" charset="0"/>
                <a:cs typeface="Times New Roman" panose="02020603050405020304" pitchFamily="18" charset="0"/>
              </a:rPr>
              <a:t>5</a:t>
            </a:r>
            <a:r>
              <a:rPr lang="vi-VN" sz="2800" b="1" dirty="0" smtClean="0">
                <a:solidFill>
                  <a:srgbClr val="FF0000"/>
                </a:solidFill>
                <a:latin typeface="Times New Roman" panose="02020603050405020304" pitchFamily="18" charset="0"/>
                <a:cs typeface="Times New Roman" panose="02020603050405020304" pitchFamily="18" charset="0"/>
              </a:rPr>
              <a:t>.</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Thái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độ</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của</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tác</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giả</a:t>
            </a:r>
            <a:endParaRPr lang="en-US" sz="2800" dirty="0">
              <a:solidFill>
                <a:srgbClr val="FF0000"/>
              </a:solidFill>
              <a:latin typeface="Times New Roman" panose="02020603050405020304" pitchFamily="18" charset="0"/>
              <a:cs typeface="Times New Roman" panose="02020603050405020304" pitchFamily="18" charset="0"/>
            </a:endParaRPr>
          </a:p>
          <a:p>
            <a:pPr>
              <a:spcBef>
                <a:spcPct val="0"/>
              </a:spcBef>
              <a:buClrTx/>
              <a:buFontTx/>
              <a:buNone/>
            </a:pPr>
            <a:endParaRPr lang="en-US" altLang="en-US" sz="2500" b="1" dirty="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6ADB739-35BB-2252-A82E-8A79E9304907}"/>
              </a:ext>
            </a:extLst>
          </p:cNvPr>
          <p:cNvSpPr txBox="1"/>
          <p:nvPr/>
        </p:nvSpPr>
        <p:spPr>
          <a:xfrm>
            <a:off x="397372" y="826155"/>
            <a:ext cx="8579203" cy="5847755"/>
          </a:xfrm>
          <a:prstGeom prst="rect">
            <a:avLst/>
          </a:prstGeom>
          <a:noFill/>
          <a:ln>
            <a:solidFill>
              <a:schemeClr val="tx2">
                <a:lumMod val="40000"/>
                <a:lumOff val="60000"/>
              </a:schemeClr>
            </a:solidFill>
          </a:ln>
        </p:spPr>
        <p:txBody>
          <a:bodyPr wrap="square">
            <a:spAutoFit/>
          </a:bodyPr>
          <a:lstStyle/>
          <a:p>
            <a:r>
              <a:rPr lang="en-US" dirty="0" smtClean="0"/>
              <a:t>	</a:t>
            </a:r>
            <a:r>
              <a:rPr lang="vi-VN" sz="2200" dirty="0" smtClean="0">
                <a:solidFill>
                  <a:srgbClr val="00B0F0"/>
                </a:solidFill>
                <a:latin typeface="Times New Roman" panose="02020603050405020304" pitchFamily="18" charset="0"/>
                <a:cs typeface="Times New Roman" panose="02020603050405020304" pitchFamily="18" charset="0"/>
              </a:rPr>
              <a:t>Trong </a:t>
            </a:r>
            <a:r>
              <a:rPr lang="vi-VN" sz="2200" dirty="0">
                <a:solidFill>
                  <a:srgbClr val="00B0F0"/>
                </a:solidFill>
                <a:latin typeface="Times New Roman" panose="02020603050405020304" pitchFamily="18" charset="0"/>
                <a:cs typeface="Times New Roman" panose="02020603050405020304" pitchFamily="18" charset="0"/>
              </a:rPr>
              <a:t>văn bản, thái độ của tác giả tuy không bộc lộ trực tiếp, nhưng thông qua cách xây dựng nhân vật, cốt truyện, ta có thể nhận ra được tư tưởng của Nguyễn Huy Tưởng.</a:t>
            </a:r>
            <a:endParaRPr lang="en-US" sz="2200" dirty="0">
              <a:solidFill>
                <a:srgbClr val="00B0F0"/>
              </a:solidFill>
              <a:latin typeface="Times New Roman" panose="02020603050405020304" pitchFamily="18" charset="0"/>
              <a:cs typeface="Times New Roman" panose="02020603050405020304" pitchFamily="18" charset="0"/>
            </a:endParaRPr>
          </a:p>
          <a:p>
            <a:r>
              <a:rPr lang="en-US" sz="2200" dirty="0" smtClean="0">
                <a:latin typeface="Times New Roman" panose="02020603050405020304" pitchFamily="18" charset="0"/>
                <a:cs typeface="Times New Roman" panose="02020603050405020304" pitchFamily="18" charset="0"/>
              </a:rPr>
              <a:t>- </a:t>
            </a:r>
            <a:r>
              <a:rPr lang="vi-VN" sz="2200" dirty="0" smtClean="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Thứ nhất, trong cách xây dựng hình tượng, ta có thể thấy tác giả đã tạo nên hình </a:t>
            </a:r>
            <a:r>
              <a:rPr lang="vi-VN" sz="2200" dirty="0" smtClean="0">
                <a:latin typeface="Times New Roman" panose="02020603050405020304" pitchFamily="18" charset="0"/>
                <a:cs typeface="Times New Roman" panose="02020603050405020304" pitchFamily="18" charset="0"/>
              </a:rPr>
              <a:t>tượng </a:t>
            </a:r>
            <a:r>
              <a:rPr lang="vi-VN" sz="2200" dirty="0">
                <a:latin typeface="Times New Roman" panose="02020603050405020304" pitchFamily="18" charset="0"/>
                <a:cs typeface="Times New Roman" panose="02020603050405020304" pitchFamily="18" charset="0"/>
              </a:rPr>
              <a:t>nhân vật đa diện, đặc biệt là nhân vật VNT. </a:t>
            </a:r>
            <a:endParaRPr lang="en-US" sz="2200" dirty="0">
              <a:latin typeface="Times New Roman" panose="02020603050405020304" pitchFamily="18" charset="0"/>
              <a:cs typeface="Times New Roman" panose="02020603050405020304" pitchFamily="18" charset="0"/>
            </a:endParaRPr>
          </a:p>
          <a:p>
            <a:pPr lvl="0"/>
            <a:r>
              <a:rPr lang="vi-VN" sz="2200" dirty="0">
                <a:latin typeface="Times New Roman" panose="02020603050405020304" pitchFamily="18" charset="0"/>
                <a:cs typeface="Times New Roman" panose="02020603050405020304" pitchFamily="18" charset="0"/>
              </a:rPr>
              <a:t> </a:t>
            </a:r>
            <a:r>
              <a:rPr lang="vi-VN"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a:t>
            </a:r>
            <a:r>
              <a:rPr lang="vi-VN" sz="2200" dirty="0" smtClean="0">
                <a:latin typeface="Times New Roman" panose="02020603050405020304" pitchFamily="18" charset="0"/>
                <a:cs typeface="Times New Roman" panose="02020603050405020304" pitchFamily="18" charset="0"/>
              </a:rPr>
              <a:t>VNT </a:t>
            </a:r>
            <a:r>
              <a:rPr lang="vi-VN" sz="2200" dirty="0">
                <a:latin typeface="Times New Roman" panose="02020603050405020304" pitchFamily="18" charset="0"/>
                <a:cs typeface="Times New Roman" panose="02020603050405020304" pitchFamily="18" charset="0"/>
              </a:rPr>
              <a:t>được miêu tả là một kiến trúc sư tài ba, cương trực, có lí tưởng lớn, giàu lòng vị tha, không khuất phục trước cường quyền, nhưng lại ngay thơ, phù phiếm, xa ròi thực tế, thậm chí mù quáng, vì hoài bão xây dựng Cửu Trùng Đài mà vô tình gây ra biết bao lầm than khổ cực cho nhân dân.</a:t>
            </a:r>
            <a:endParaRPr lang="en-US" sz="2200" dirty="0">
              <a:latin typeface="Times New Roman" panose="02020603050405020304" pitchFamily="18" charset="0"/>
              <a:cs typeface="Times New Roman" panose="02020603050405020304" pitchFamily="18" charset="0"/>
            </a:endParaRPr>
          </a:p>
          <a:p>
            <a:pPr lvl="0"/>
            <a:r>
              <a:rPr lang="vi-VN"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a:t>
            </a:r>
            <a:r>
              <a:rPr lang="vi-VN" sz="2200" dirty="0" smtClean="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Quân khởi loạn tuy hung hăng, thô lỗ, không hiểu biết gì về nghệ thuật, thậm chí độc ác, mù quáng trút giận lên Vũ Như Tô và Cửu Trùng Đài nhưng sâu xa có nguyên nhân từ sự đau khổ và oán giận trước sự hung tàn của hôn quân. Các nhân vật đều không nguyên phiến, tính cách đầy mâu thuẫn, khó đánh giá tốt hay xấu. Điều đó cũng cho thấy được sự phân vân, hoài nghi và mâu thuẫn trong tư tưởng của chính tác giả: một mặt trân trọng, cảm thương cho người nghệ sĩ, mặt khác lại </a:t>
            </a:r>
            <a:r>
              <a:rPr lang="vi-VN" sz="2200" dirty="0" smtClean="0">
                <a:latin typeface="Times New Roman" panose="02020603050405020304" pitchFamily="18" charset="0"/>
                <a:cs typeface="Times New Roman" panose="02020603050405020304" pitchFamily="18" charset="0"/>
              </a:rPr>
              <a:t>nh</a:t>
            </a:r>
            <a:r>
              <a:rPr lang="en-US" sz="2200" dirty="0" smtClean="0">
                <a:latin typeface="Times New Roman" panose="02020603050405020304" pitchFamily="18" charset="0"/>
                <a:cs typeface="Times New Roman" panose="02020603050405020304" pitchFamily="18" charset="0"/>
              </a:rPr>
              <a:t>ậ</a:t>
            </a:r>
            <a:r>
              <a:rPr lang="vi-VN" sz="2200" dirty="0" smtClean="0">
                <a:latin typeface="Times New Roman" panose="02020603050405020304" pitchFamily="18" charset="0"/>
                <a:cs typeface="Times New Roman" panose="02020603050405020304" pitchFamily="18" charset="0"/>
              </a:rPr>
              <a:t>n </a:t>
            </a:r>
            <a:r>
              <a:rPr lang="vi-VN" sz="2200" dirty="0">
                <a:latin typeface="Times New Roman" panose="02020603050405020304" pitchFamily="18" charset="0"/>
                <a:cs typeface="Times New Roman" panose="02020603050405020304" pitchFamily="18" charset="0"/>
              </a:rPr>
              <a:t>ra sự phù phiếm của thứ nghệ thuật thuần túy.</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944633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 calcmode="lin" valueType="num">
                                      <p:cBhvr additive="base">
                                        <p:cTn id="7" dur="500" fill="hold"/>
                                        <p:tgtEl>
                                          <p:spTgt spid="17411"/>
                                        </p:tgtEl>
                                        <p:attrNameLst>
                                          <p:attrName>ppt_x</p:attrName>
                                        </p:attrNameLst>
                                      </p:cBhvr>
                                      <p:tavLst>
                                        <p:tav tm="0">
                                          <p:val>
                                            <p:strVal val="#ppt_x"/>
                                          </p:val>
                                        </p:tav>
                                        <p:tav tm="100000">
                                          <p:val>
                                            <p:strVal val="#ppt_x"/>
                                          </p:val>
                                        </p:tav>
                                      </p:tavLst>
                                    </p:anim>
                                    <p:anim calcmode="lin" valueType="num">
                                      <p:cBhvr additive="base">
                                        <p:cTn id="8" dur="500" fill="hold"/>
                                        <p:tgtEl>
                                          <p:spTgt spid="174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Box 12"/>
          <p:cNvSpPr txBox="1">
            <a:spLocks noChangeArrowheads="1"/>
          </p:cNvSpPr>
          <p:nvPr/>
        </p:nvSpPr>
        <p:spPr bwMode="auto">
          <a:xfrm>
            <a:off x="590557" y="222945"/>
            <a:ext cx="7267643"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None/>
            </a:pPr>
            <a:r>
              <a:rPr lang="en-US" sz="2500" b="1" dirty="0" smtClean="0">
                <a:solidFill>
                  <a:srgbClr val="FF0000"/>
                </a:solidFill>
                <a:latin typeface="Times New Roman" panose="02020603050405020304" pitchFamily="18" charset="0"/>
                <a:cs typeface="Times New Roman" panose="02020603050405020304" pitchFamily="18" charset="0"/>
              </a:rPr>
              <a:t>5</a:t>
            </a:r>
            <a:r>
              <a:rPr lang="vi-VN" sz="2800" b="1" dirty="0" smtClean="0">
                <a:solidFill>
                  <a:srgbClr val="FF0000"/>
                </a:solidFill>
                <a:latin typeface="Times New Roman" panose="02020603050405020304" pitchFamily="18" charset="0"/>
                <a:cs typeface="Times New Roman" panose="02020603050405020304" pitchFamily="18" charset="0"/>
              </a:rPr>
              <a:t>.</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Thái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độ</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của</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tác</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giả</a:t>
            </a:r>
            <a:endParaRPr lang="en-US" sz="2800" dirty="0">
              <a:solidFill>
                <a:srgbClr val="FF0000"/>
              </a:solidFill>
              <a:latin typeface="Times New Roman" panose="02020603050405020304" pitchFamily="18" charset="0"/>
              <a:cs typeface="Times New Roman" panose="02020603050405020304" pitchFamily="18" charset="0"/>
            </a:endParaRPr>
          </a:p>
          <a:p>
            <a:pPr>
              <a:spcBef>
                <a:spcPct val="0"/>
              </a:spcBef>
              <a:buClrTx/>
              <a:buFontTx/>
              <a:buNone/>
            </a:pPr>
            <a:endParaRPr lang="en-US" altLang="en-US" sz="2500" b="1" dirty="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6ADB739-35BB-2252-A82E-8A79E9304907}"/>
              </a:ext>
            </a:extLst>
          </p:cNvPr>
          <p:cNvSpPr txBox="1"/>
          <p:nvPr/>
        </p:nvSpPr>
        <p:spPr>
          <a:xfrm>
            <a:off x="332978" y="1238279"/>
            <a:ext cx="8579203" cy="4524315"/>
          </a:xfrm>
          <a:prstGeom prst="rect">
            <a:avLst/>
          </a:prstGeom>
          <a:noFill/>
          <a:ln>
            <a:solidFill>
              <a:schemeClr val="tx2">
                <a:lumMod val="40000"/>
                <a:lumOff val="60000"/>
              </a:schemeClr>
            </a:solidFill>
          </a:ln>
        </p:spPr>
        <p:txBody>
          <a:bodyPr wrap="square">
            <a:spAutoFit/>
          </a:bodyPr>
          <a:lstStyle/>
          <a:p>
            <a:r>
              <a:rPr lang="en-US" dirty="0" smtClean="0"/>
              <a:t>	</a:t>
            </a:r>
            <a:r>
              <a:rPr lang="vi-VN" sz="2400" dirty="0">
                <a:latin typeface="Times New Roman" panose="02020603050405020304" pitchFamily="18" charset="0"/>
                <a:cs typeface="Times New Roman" panose="02020603050405020304" pitchFamily="18" charset="0"/>
              </a:rPr>
              <a:t>+ Thứ hai, trong cách xây dựng cốt truyện, kết thúc của tác phẩm là Cửu Trùng Đài bị đốt cháy, VNT chủ động chọn cái chết. Cách kết thúc cho thấy như một kết quả tất yếu, nghệ thuật sẽ không thể tồn tại nếu không gắn liền với thực tế, vì con người. Tuy vậy ẩn sau hành động hiên ngang lựa chọn cái chết của VNT Tta cũng phần nào thấy được sự ngưỡng mộ của nhà văn với nhân vật, đó là thái độ đầy mâu thuẫn.</a:t>
            </a:r>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Mặt khác, thái độ “</a:t>
            </a:r>
            <a:r>
              <a:rPr lang="vi-VN" sz="2400" i="1" dirty="0">
                <a:latin typeface="Times New Roman" panose="02020603050405020304" pitchFamily="18" charset="0"/>
                <a:cs typeface="Times New Roman" panose="02020603050405020304" pitchFamily="18" charset="0"/>
              </a:rPr>
              <a:t>biệt nhỡn liên tài” </a:t>
            </a:r>
            <a:r>
              <a:rPr lang="vi-VN" sz="2400" dirty="0">
                <a:latin typeface="Times New Roman" panose="02020603050405020304" pitchFamily="18" charset="0"/>
                <a:cs typeface="Times New Roman" panose="02020603050405020304" pitchFamily="18" charset="0"/>
              </a:rPr>
              <a:t>của tác giả còn được bộc lộ kín đáo qua hình tượng nhân vật Đan Thiềm. Thông qua nhân vật này, tác giả muốn khẳng định thiên tài nghệ thuật và lí tưởng cao đẹp củ VNT, đồng thời bày tỏ niềm hi vọng vào một thứ nghệ thuật thanh cao có thể vượt lên thực tại tầm thường.</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84780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 calcmode="lin" valueType="num">
                                      <p:cBhvr additive="base">
                                        <p:cTn id="7" dur="500" fill="hold"/>
                                        <p:tgtEl>
                                          <p:spTgt spid="17411"/>
                                        </p:tgtEl>
                                        <p:attrNameLst>
                                          <p:attrName>ppt_x</p:attrName>
                                        </p:attrNameLst>
                                      </p:cBhvr>
                                      <p:tavLst>
                                        <p:tav tm="0">
                                          <p:val>
                                            <p:strVal val="#ppt_x"/>
                                          </p:val>
                                        </p:tav>
                                        <p:tav tm="100000">
                                          <p:val>
                                            <p:strVal val="#ppt_x"/>
                                          </p:val>
                                        </p:tav>
                                      </p:tavLst>
                                    </p:anim>
                                    <p:anim calcmode="lin" valueType="num">
                                      <p:cBhvr additive="base">
                                        <p:cTn id="8" dur="500" fill="hold"/>
                                        <p:tgtEl>
                                          <p:spTgt spid="174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869683" y="227014"/>
            <a:ext cx="4346261" cy="523220"/>
          </a:xfrm>
          <a:prstGeom prst="rect">
            <a:avLst/>
          </a:prstGeom>
          <a:noFill/>
          <a:ln>
            <a:solidFill>
              <a:schemeClr val="accent4"/>
            </a:solidFill>
          </a:ln>
        </p:spPr>
        <p:txBody>
          <a:bodyPr wrap="square">
            <a:spAutoFit/>
          </a:bodyPr>
          <a:lstStyle/>
          <a:p>
            <a:pPr>
              <a:defRPr/>
            </a:pPr>
            <a:r>
              <a:rPr lang="en-US" sz="2800" b="1" dirty="0" smtClean="0">
                <a:solidFill>
                  <a:schemeClr val="accent4"/>
                </a:solidFill>
                <a:latin typeface="Times New Roman" pitchFamily="18" charset="0"/>
                <a:cs typeface="Times New Roman" pitchFamily="18" charset="0"/>
              </a:rPr>
              <a:t>III. </a:t>
            </a:r>
            <a:r>
              <a:rPr lang="en-US" sz="2800" b="1" dirty="0" err="1" smtClean="0">
                <a:solidFill>
                  <a:schemeClr val="accent4"/>
                </a:solidFill>
                <a:latin typeface="Times New Roman" pitchFamily="18" charset="0"/>
                <a:cs typeface="Times New Roman" pitchFamily="18" charset="0"/>
              </a:rPr>
              <a:t>Tổng</a:t>
            </a:r>
            <a:r>
              <a:rPr lang="en-US" sz="2800" b="1" dirty="0" smtClean="0">
                <a:solidFill>
                  <a:schemeClr val="accent4"/>
                </a:solidFill>
                <a:latin typeface="Times New Roman" pitchFamily="18" charset="0"/>
                <a:cs typeface="Times New Roman" pitchFamily="18" charset="0"/>
              </a:rPr>
              <a:t> </a:t>
            </a:r>
            <a:r>
              <a:rPr lang="en-US" sz="2800" b="1" dirty="0" err="1" smtClean="0">
                <a:solidFill>
                  <a:schemeClr val="accent4"/>
                </a:solidFill>
                <a:latin typeface="Times New Roman" pitchFamily="18" charset="0"/>
                <a:cs typeface="Times New Roman" pitchFamily="18" charset="0"/>
              </a:rPr>
              <a:t>Kết</a:t>
            </a:r>
            <a:r>
              <a:rPr lang="en-US" sz="2600" b="1" dirty="0" smtClean="0">
                <a:solidFill>
                  <a:schemeClr val="accent4"/>
                </a:solidFill>
                <a:latin typeface="Times New Roman" pitchFamily="18" charset="0"/>
                <a:cs typeface="Times New Roman" pitchFamily="18" charset="0"/>
              </a:rPr>
              <a:t>:</a:t>
            </a:r>
            <a:endParaRPr lang="en-US" sz="2600" b="1" dirty="0">
              <a:solidFill>
                <a:schemeClr val="accent4"/>
              </a:solidFill>
              <a:latin typeface="Times New Roman" pitchFamily="18" charset="0"/>
              <a:cs typeface="Times New Roman" pitchFamily="18" charset="0"/>
            </a:endParaRPr>
          </a:p>
        </p:txBody>
      </p:sp>
      <p:sp>
        <p:nvSpPr>
          <p:cNvPr id="6" name="Cloud Callout 5"/>
          <p:cNvSpPr/>
          <p:nvPr/>
        </p:nvSpPr>
        <p:spPr>
          <a:xfrm>
            <a:off x="695460" y="1558344"/>
            <a:ext cx="7804594" cy="4031087"/>
          </a:xfrm>
          <a:prstGeom prst="cloudCallout">
            <a:avLst/>
          </a:prstGeom>
        </p:spPr>
        <p:style>
          <a:lnRef idx="1">
            <a:schemeClr val="accent2"/>
          </a:lnRef>
          <a:fillRef idx="2">
            <a:schemeClr val="accent2"/>
          </a:fillRef>
          <a:effectRef idx="1">
            <a:schemeClr val="accent2"/>
          </a:effectRef>
          <a:fontRef idx="minor">
            <a:schemeClr val="dk1"/>
          </a:fontRef>
        </p:style>
        <p:txBody>
          <a:bodyPr anchor="ctr"/>
          <a:lstStyle/>
          <a:p>
            <a:r>
              <a:rPr lang="en-US" sz="3200" i="1" dirty="0" err="1" smtClean="0">
                <a:latin typeface="Times New Roman" panose="02020603050405020304" pitchFamily="18" charset="0"/>
                <a:cs typeface="Times New Roman" panose="02020603050405020304" pitchFamily="18" charset="0"/>
              </a:rPr>
              <a:t>Em</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hãy</a:t>
            </a:r>
            <a:r>
              <a:rPr lang="en-US" sz="3200" i="1" dirty="0" smtClean="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khái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quát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giá</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trị</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nội</a:t>
            </a:r>
            <a:r>
              <a:rPr lang="en-US" sz="3200" i="1" dirty="0">
                <a:latin typeface="Times New Roman" panose="02020603050405020304" pitchFamily="18" charset="0"/>
                <a:cs typeface="Times New Roman" panose="02020603050405020304" pitchFamily="18" charset="0"/>
              </a:rPr>
              <a:t> dung </a:t>
            </a:r>
            <a:r>
              <a:rPr lang="en-US" sz="3200" i="1" dirty="0" err="1">
                <a:latin typeface="Times New Roman" panose="02020603050405020304" pitchFamily="18" charset="0"/>
                <a:cs typeface="Times New Roman" panose="02020603050405020304" pitchFamily="18" charset="0"/>
              </a:rPr>
              <a:t>và</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những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đặc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sắc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nghệ</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thuật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của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đoạn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trích</a:t>
            </a:r>
            <a:r>
              <a:rPr lang="en-US" sz="3200" i="1" dirty="0">
                <a:latin typeface="Times New Roman" panose="02020603050405020304" pitchFamily="18" charset="0"/>
                <a:cs typeface="Times New Roman" panose="02020603050405020304" pitchFamily="18" charset="0"/>
              </a:rPr>
              <a:t>?</a:t>
            </a:r>
            <a:endParaRPr lang="en-US" sz="32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2615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6ADB739-35BB-2252-A82E-8A79E9304907}"/>
              </a:ext>
            </a:extLst>
          </p:cNvPr>
          <p:cNvSpPr txBox="1"/>
          <p:nvPr/>
        </p:nvSpPr>
        <p:spPr>
          <a:xfrm>
            <a:off x="332978" y="1238279"/>
            <a:ext cx="8579203" cy="4524315"/>
          </a:xfrm>
          <a:prstGeom prst="rect">
            <a:avLst/>
          </a:prstGeom>
          <a:noFill/>
          <a:ln>
            <a:solidFill>
              <a:schemeClr val="tx2">
                <a:lumMod val="40000"/>
                <a:lumOff val="60000"/>
              </a:schemeClr>
            </a:solidFill>
          </a:ln>
        </p:spPr>
        <p:txBody>
          <a:bodyPr wrap="square">
            <a:spAutoFit/>
          </a:bodyPr>
          <a:lstStyle/>
          <a:p>
            <a:r>
              <a:rPr lang="en-US" dirty="0" smtClean="0"/>
              <a:t>	</a:t>
            </a:r>
            <a:r>
              <a:rPr lang="en-US" sz="2400" b="1" dirty="0">
                <a:latin typeface="Times New Roman" panose="02020603050405020304" pitchFamily="18" charset="0"/>
                <a:cs typeface="Times New Roman" panose="02020603050405020304" pitchFamily="18" charset="0"/>
              </a:rPr>
              <a:t>1. </a:t>
            </a:r>
            <a:r>
              <a:rPr lang="en-US" sz="2400" b="1" dirty="0" err="1">
                <a:latin typeface="Times New Roman" panose="02020603050405020304" pitchFamily="18" charset="0"/>
                <a:cs typeface="Times New Roman" panose="02020603050405020304" pitchFamily="18" charset="0"/>
              </a:rPr>
              <a:t>Nội</a:t>
            </a:r>
            <a:r>
              <a:rPr lang="en-US" sz="2400" b="1" dirty="0">
                <a:latin typeface="Times New Roman" panose="02020603050405020304" pitchFamily="18" charset="0"/>
                <a:cs typeface="Times New Roman" panose="02020603050405020304" pitchFamily="18" charset="0"/>
              </a:rPr>
              <a:t> dung</a:t>
            </a:r>
            <a:endParaRPr lang="en-US" sz="2400" dirty="0">
              <a:latin typeface="Times New Roman" panose="02020603050405020304" pitchFamily="18" charset="0"/>
              <a:cs typeface="Times New Roman" panose="02020603050405020304" pitchFamily="18" charset="0"/>
            </a:endParaRPr>
          </a:p>
          <a:p>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giữa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túy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bi </a:t>
            </a:r>
            <a:r>
              <a:rPr lang="en-US" sz="2400" dirty="0" err="1">
                <a:latin typeface="Times New Roman" panose="02020603050405020304" pitchFamily="18" charset="0"/>
                <a:cs typeface="Times New Roman" panose="02020603050405020304" pitchFamily="18" charset="0"/>
              </a:rPr>
              <a:t>kịch</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Vũ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Thiềm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gửi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giữa</a:t>
            </a:r>
            <a:r>
              <a:rPr lang="en-US" sz="2400" dirty="0">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nghệ</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thuật</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và</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hlinkClick r:id="rId2" tooltip="Posts tagged with cuộc sống"/>
              </a:rPr>
              <a:t>c</a:t>
            </a:r>
            <a:r>
              <a:rPr lang="en-US" sz="2400" dirty="0" err="1">
                <a:latin typeface="Times New Roman" panose="02020603050405020304" pitchFamily="18" charset="0"/>
                <a:cs typeface="Times New Roman" panose="02020603050405020304" pitchFamily="18" charset="0"/>
                <a:hlinkClick r:id="rId2" tooltip="Posts tagged with cuộc sống"/>
              </a:rPr>
              <a:t>uộc</a:t>
            </a:r>
            <a:r>
              <a:rPr lang="en-US" sz="2400" dirty="0">
                <a:latin typeface="Times New Roman" panose="02020603050405020304" pitchFamily="18" charset="0"/>
                <a:cs typeface="Times New Roman" panose="02020603050405020304" pitchFamily="18" charset="0"/>
                <a:hlinkClick r:id="rId2" tooltip="Posts tagged with cuộc sống"/>
              </a:rPr>
              <a:t> </a:t>
            </a:r>
            <a:r>
              <a:rPr lang="en-US" sz="2400" dirty="0" err="1">
                <a:latin typeface="Times New Roman" panose="02020603050405020304" pitchFamily="18" charset="0"/>
                <a:cs typeface="Times New Roman" panose="02020603050405020304" pitchFamily="18" charset="0"/>
                <a:hlinkClick r:id="rId2" tooltip="Posts tagged with cuộc sống"/>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ánh</a:t>
            </a:r>
            <a:r>
              <a:rPr lang="en-US" sz="2400" dirty="0">
                <a:latin typeface="Times New Roman" panose="02020603050405020304" pitchFamily="18" charset="0"/>
                <a:cs typeface="Times New Roman" panose="02020603050405020304" pitchFamily="18" charset="0"/>
              </a:rPr>
              <a:t> </a:t>
            </a:r>
            <a:r>
              <a:rPr lang="en-US" sz="2400" u="sng" dirty="0" err="1">
                <a:latin typeface="Times New Roman" panose="02020603050405020304" pitchFamily="18" charset="0"/>
                <a:cs typeface="Times New Roman" panose="02020603050405020304" pitchFamily="18" charset="0"/>
                <a:hlinkClick r:id="rId2" tooltip="Posts tagged with cuộc sống"/>
              </a:rPr>
              <a:t>cuộc</a:t>
            </a:r>
            <a:r>
              <a:rPr lang="en-US" sz="2400" u="sng" dirty="0">
                <a:latin typeface="Times New Roman" panose="02020603050405020304" pitchFamily="18" charset="0"/>
                <a:cs typeface="Times New Roman" panose="02020603050405020304" pitchFamily="18" charset="0"/>
                <a:hlinkClick r:id="rId2" tooltip="Posts tagged with cuộc sống"/>
              </a:rPr>
              <a:t> </a:t>
            </a:r>
            <a:r>
              <a:rPr lang="en-US" sz="2400" u="sng" dirty="0" err="1">
                <a:latin typeface="Times New Roman" panose="02020603050405020304" pitchFamily="18" charset="0"/>
                <a:cs typeface="Times New Roman" panose="02020603050405020304" pitchFamily="18" charset="0"/>
                <a:hlinkClick r:id="rId2" tooltip="Posts tagged with cuộc sống"/>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quyền</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lợi và </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trân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những người </a:t>
            </a:r>
            <a:r>
              <a:rPr lang="en-US" sz="2400" dirty="0" err="1">
                <a:latin typeface="Times New Roman" panose="02020603050405020304" pitchFamily="18" charset="0"/>
                <a:cs typeface="Times New Roman" panose="02020603050405020304" pitchFamily="18" charset="0"/>
              </a:rPr>
              <a:t>nghệ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thuẫn</a:t>
            </a:r>
            <a:r>
              <a:rPr lang="en-US" sz="2400" dirty="0">
                <a:latin typeface="Times New Roman" panose="02020603050405020304" pitchFamily="18" charset="0"/>
                <a:cs typeface="Times New Roman" panose="02020603050405020304" pitchFamily="18" charset="0"/>
              </a:rPr>
              <a:t>, bi </a:t>
            </a:r>
            <a:r>
              <a:rPr lang="en-US" sz="2400" dirty="0" err="1">
                <a:latin typeface="Times New Roman" panose="02020603050405020304" pitchFamily="18" charset="0"/>
                <a:cs typeface="Times New Roman" panose="02020603050405020304" pitchFamily="18" charset="0"/>
              </a:rPr>
              <a:t>kịch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giữa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a:t>
            </a:r>
          </a:p>
        </p:txBody>
      </p:sp>
      <p:sp>
        <p:nvSpPr>
          <p:cNvPr id="4" name="TextBox 3"/>
          <p:cNvSpPr txBox="1"/>
          <p:nvPr/>
        </p:nvSpPr>
        <p:spPr>
          <a:xfrm>
            <a:off x="805288" y="319847"/>
            <a:ext cx="4346261" cy="523220"/>
          </a:xfrm>
          <a:prstGeom prst="rect">
            <a:avLst/>
          </a:prstGeom>
          <a:noFill/>
          <a:ln>
            <a:solidFill>
              <a:schemeClr val="accent4"/>
            </a:solidFill>
          </a:ln>
        </p:spPr>
        <p:txBody>
          <a:bodyPr wrap="square">
            <a:spAutoFit/>
          </a:bodyPr>
          <a:lstStyle/>
          <a:p>
            <a:pPr>
              <a:defRPr/>
            </a:pPr>
            <a:r>
              <a:rPr lang="en-US" sz="2800" b="1" dirty="0" smtClean="0">
                <a:solidFill>
                  <a:schemeClr val="accent4"/>
                </a:solidFill>
                <a:latin typeface="Times New Roman" pitchFamily="18" charset="0"/>
                <a:cs typeface="Times New Roman" pitchFamily="18" charset="0"/>
              </a:rPr>
              <a:t>III. </a:t>
            </a:r>
            <a:r>
              <a:rPr lang="en-US" sz="2800" b="1" dirty="0" err="1" smtClean="0">
                <a:solidFill>
                  <a:schemeClr val="accent4"/>
                </a:solidFill>
                <a:latin typeface="Times New Roman" pitchFamily="18" charset="0"/>
                <a:cs typeface="Times New Roman" pitchFamily="18" charset="0"/>
              </a:rPr>
              <a:t>Tổng</a:t>
            </a:r>
            <a:r>
              <a:rPr lang="en-US" sz="2800" b="1" dirty="0" smtClean="0">
                <a:solidFill>
                  <a:schemeClr val="accent4"/>
                </a:solidFill>
                <a:latin typeface="Times New Roman" pitchFamily="18" charset="0"/>
                <a:cs typeface="Times New Roman" pitchFamily="18" charset="0"/>
              </a:rPr>
              <a:t> </a:t>
            </a:r>
            <a:r>
              <a:rPr lang="en-US" sz="2800" b="1" dirty="0" err="1" smtClean="0">
                <a:solidFill>
                  <a:schemeClr val="accent4"/>
                </a:solidFill>
                <a:latin typeface="Times New Roman" pitchFamily="18" charset="0"/>
                <a:cs typeface="Times New Roman" pitchFamily="18" charset="0"/>
              </a:rPr>
              <a:t>Kết</a:t>
            </a:r>
            <a:r>
              <a:rPr lang="en-US" sz="2600" b="1" dirty="0" smtClean="0">
                <a:solidFill>
                  <a:schemeClr val="accent4"/>
                </a:solidFill>
                <a:latin typeface="Times New Roman" pitchFamily="18" charset="0"/>
                <a:cs typeface="Times New Roman" pitchFamily="18" charset="0"/>
              </a:rPr>
              <a:t>:</a:t>
            </a:r>
            <a:endParaRPr lang="en-US" sz="2600" b="1" dirty="0">
              <a:solidFill>
                <a:schemeClr val="accent4"/>
              </a:solidFill>
              <a:latin typeface="Times New Roman" pitchFamily="18" charset="0"/>
              <a:cs typeface="Times New Roman" pitchFamily="18" charset="0"/>
            </a:endParaRPr>
          </a:p>
        </p:txBody>
      </p:sp>
    </p:spTree>
    <p:extLst>
      <p:ext uri="{BB962C8B-B14F-4D97-AF65-F5344CB8AC3E}">
        <p14:creationId xmlns:p14="http://schemas.microsoft.com/office/powerpoint/2010/main" val="13545112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6ADB739-35BB-2252-A82E-8A79E9304907}"/>
              </a:ext>
            </a:extLst>
          </p:cNvPr>
          <p:cNvSpPr txBox="1"/>
          <p:nvPr/>
        </p:nvSpPr>
        <p:spPr>
          <a:xfrm>
            <a:off x="332978" y="1238279"/>
            <a:ext cx="8579203" cy="5016758"/>
          </a:xfrm>
          <a:prstGeom prst="rect">
            <a:avLst/>
          </a:prstGeom>
          <a:noFill/>
          <a:ln>
            <a:solidFill>
              <a:schemeClr val="tx2">
                <a:lumMod val="40000"/>
                <a:lumOff val="60000"/>
              </a:schemeClr>
            </a:solidFill>
          </a:ln>
        </p:spPr>
        <p:txBody>
          <a:bodyPr wrap="square">
            <a:spAutoFit/>
          </a:bodyPr>
          <a:lstStyle/>
          <a:p>
            <a:r>
              <a:rPr lang="en-US" dirty="0" smtClean="0"/>
              <a:t>	</a:t>
            </a:r>
            <a:r>
              <a:rPr lang="en-US" sz="3200" b="1" dirty="0">
                <a:latin typeface="Times New Roman" panose="02020603050405020304" pitchFamily="18" charset="0"/>
                <a:cs typeface="Times New Roman" panose="02020603050405020304" pitchFamily="18" charset="0"/>
              </a:rPr>
              <a:t>2. </a:t>
            </a:r>
            <a:r>
              <a:rPr lang="en-US" sz="3200" b="1" dirty="0" err="1">
                <a:latin typeface="Times New Roman" panose="02020603050405020304" pitchFamily="18" charset="0"/>
                <a:cs typeface="Times New Roman" panose="02020603050405020304" pitchFamily="18" charset="0"/>
              </a:rPr>
              <a:t>Nghệ</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thuật</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rõ những </a:t>
            </a:r>
            <a:r>
              <a:rPr lang="vi-VN" sz="3200" dirty="0" smtClean="0">
                <a:latin typeface="Times New Roman" panose="02020603050405020304" pitchFamily="18" charset="0"/>
                <a:cs typeface="Times New Roman" panose="02020603050405020304" pitchFamily="18" charset="0"/>
              </a:rPr>
              <a:t>đ</a:t>
            </a:r>
            <a:r>
              <a:rPr lang="en-US" sz="3200" dirty="0" smtClean="0">
                <a:latin typeface="Times New Roman" panose="02020603050405020304" pitchFamily="18" charset="0"/>
                <a:cs typeface="Times New Roman" panose="02020603050405020304" pitchFamily="18" charset="0"/>
              </a:rPr>
              <a:t>ặ</a:t>
            </a:r>
            <a:r>
              <a:rPr lang="vi-VN" sz="3200" dirty="0" smtClean="0">
                <a:latin typeface="Times New Roman" panose="02020603050405020304" pitchFamily="18" charset="0"/>
                <a:cs typeface="Times New Roman" panose="02020603050405020304" pitchFamily="18" charset="0"/>
              </a:rPr>
              <a:t>c </a:t>
            </a:r>
            <a:r>
              <a:rPr lang="vi-VN" sz="3200" dirty="0">
                <a:latin typeface="Times New Roman" panose="02020603050405020304" pitchFamily="18" charset="0"/>
                <a:cs typeface="Times New Roman" panose="02020603050405020304" pitchFamily="18" charset="0"/>
              </a:rPr>
              <a:t>trưng cơ bản của thể loại bi kịch</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tình huống kịch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kiện, lời thoại...</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nhịp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diễn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theo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dồn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chất</a:t>
            </a:r>
            <a:r>
              <a:rPr lang="en-US" sz="3200" dirty="0">
                <a:latin typeface="Times New Roman" panose="02020603050405020304" pitchFamily="18" charset="0"/>
                <a:cs typeface="Times New Roman" panose="02020603050405020304" pitchFamily="18" charset="0"/>
              </a:rPr>
              <a:t> gay </a:t>
            </a:r>
            <a:r>
              <a:rPr lang="en-US" sz="3200" dirty="0" err="1">
                <a:latin typeface="Times New Roman" panose="02020603050405020304" pitchFamily="18" charset="0"/>
                <a:cs typeface="Times New Roman" panose="02020603050405020304" pitchFamily="18" charset="0"/>
              </a:rPr>
              <a:t>gắt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thuẫn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đẩy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kịch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kịch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thông</a:t>
            </a:r>
            <a:r>
              <a:rPr lang="en-US" sz="3200" dirty="0">
                <a:latin typeface="Times New Roman" panose="02020603050405020304" pitchFamily="18" charset="0"/>
                <a:cs typeface="Times New Roman" panose="02020603050405020304" pitchFamily="18" charset="0"/>
              </a:rPr>
              <a:t> qua </a:t>
            </a:r>
            <a:r>
              <a:rPr lang="en-US" sz="3200" dirty="0" err="1">
                <a:latin typeface="Times New Roman" panose="02020603050405020304" pitchFamily="18" charset="0"/>
                <a:cs typeface="Times New Roman" panose="02020603050405020304" pitchFamily="18" charset="0"/>
              </a:rPr>
              <a:t>lời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thoại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huống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đầy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kịch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endParaRPr lang="en-US" sz="32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805288" y="319847"/>
            <a:ext cx="4346261" cy="523220"/>
          </a:xfrm>
          <a:prstGeom prst="rect">
            <a:avLst/>
          </a:prstGeom>
          <a:noFill/>
          <a:ln>
            <a:solidFill>
              <a:schemeClr val="accent4"/>
            </a:solidFill>
          </a:ln>
        </p:spPr>
        <p:txBody>
          <a:bodyPr wrap="square">
            <a:spAutoFit/>
          </a:bodyPr>
          <a:lstStyle/>
          <a:p>
            <a:pPr>
              <a:defRPr/>
            </a:pPr>
            <a:r>
              <a:rPr lang="en-US" sz="2800" b="1" dirty="0" smtClean="0">
                <a:solidFill>
                  <a:schemeClr val="accent4"/>
                </a:solidFill>
                <a:latin typeface="Times New Roman" pitchFamily="18" charset="0"/>
                <a:cs typeface="Times New Roman" pitchFamily="18" charset="0"/>
              </a:rPr>
              <a:t>III. </a:t>
            </a:r>
            <a:r>
              <a:rPr lang="en-US" sz="2800" b="1" dirty="0" err="1" smtClean="0">
                <a:solidFill>
                  <a:schemeClr val="accent4"/>
                </a:solidFill>
                <a:latin typeface="Times New Roman" pitchFamily="18" charset="0"/>
                <a:cs typeface="Times New Roman" pitchFamily="18" charset="0"/>
              </a:rPr>
              <a:t>Tổng</a:t>
            </a:r>
            <a:r>
              <a:rPr lang="en-US" sz="2800" b="1" dirty="0" smtClean="0">
                <a:solidFill>
                  <a:schemeClr val="accent4"/>
                </a:solidFill>
                <a:latin typeface="Times New Roman" pitchFamily="18" charset="0"/>
                <a:cs typeface="Times New Roman" pitchFamily="18" charset="0"/>
              </a:rPr>
              <a:t> </a:t>
            </a:r>
            <a:r>
              <a:rPr lang="en-US" sz="2800" b="1" dirty="0" err="1" smtClean="0">
                <a:solidFill>
                  <a:schemeClr val="accent4"/>
                </a:solidFill>
                <a:latin typeface="Times New Roman" pitchFamily="18" charset="0"/>
                <a:cs typeface="Times New Roman" pitchFamily="18" charset="0"/>
              </a:rPr>
              <a:t>Kết</a:t>
            </a:r>
            <a:r>
              <a:rPr lang="en-US" sz="2600" b="1" dirty="0" smtClean="0">
                <a:solidFill>
                  <a:schemeClr val="accent4"/>
                </a:solidFill>
                <a:latin typeface="Times New Roman" pitchFamily="18" charset="0"/>
                <a:cs typeface="Times New Roman" pitchFamily="18" charset="0"/>
              </a:rPr>
              <a:t>:</a:t>
            </a:r>
            <a:endParaRPr lang="en-US" sz="2600" b="1" dirty="0">
              <a:solidFill>
                <a:schemeClr val="accent4"/>
              </a:solidFill>
              <a:latin typeface="Times New Roman" pitchFamily="18" charset="0"/>
              <a:cs typeface="Times New Roman" pitchFamily="18" charset="0"/>
            </a:endParaRPr>
          </a:p>
        </p:txBody>
      </p:sp>
    </p:spTree>
    <p:extLst>
      <p:ext uri="{BB962C8B-B14F-4D97-AF65-F5344CB8AC3E}">
        <p14:creationId xmlns:p14="http://schemas.microsoft.com/office/powerpoint/2010/main" val="5026090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AutoShape 3">
            <a:extLst>
              <a:ext uri="{FF2B5EF4-FFF2-40B4-BE49-F238E27FC236}">
                <a16:creationId xmlns:a16="http://schemas.microsoft.com/office/drawing/2014/main" id="{C95E1F59-732F-93B0-58CF-AB2218AE1620}"/>
              </a:ext>
            </a:extLst>
          </p:cNvPr>
          <p:cNvSpPr>
            <a:spLocks noChangeArrowheads="1"/>
          </p:cNvSpPr>
          <p:nvPr/>
        </p:nvSpPr>
        <p:spPr bwMode="auto">
          <a:xfrm>
            <a:off x="419100" y="1736725"/>
            <a:ext cx="8305800" cy="2133600"/>
          </a:xfrm>
          <a:prstGeom prst="roundRect">
            <a:avLst>
              <a:gd name="adj" fmla="val 16667"/>
            </a:avLst>
          </a:prstGeom>
          <a:solidFill>
            <a:srgbClr val="00FFFF"/>
          </a:solidFill>
          <a:ln>
            <a:headEnd/>
            <a:tailEnd/>
          </a:ln>
          <a:effectLst>
            <a:glow rad="228600">
              <a:schemeClr val="accent2">
                <a:satMod val="175000"/>
                <a:alpha val="40000"/>
              </a:schemeClr>
            </a:glow>
            <a:outerShdw blurRad="40000" dist="23000" dir="5400000" rotWithShape="0">
              <a:srgbClr val="000000">
                <a:alpha val="35000"/>
              </a:srgbClr>
            </a:outerShdw>
          </a:effectLst>
        </p:spPr>
        <p:style>
          <a:lnRef idx="0">
            <a:schemeClr val="accent5"/>
          </a:lnRef>
          <a:fillRef idx="3">
            <a:schemeClr val="accent5"/>
          </a:fillRef>
          <a:effectRef idx="3">
            <a:schemeClr val="accent5"/>
          </a:effectRef>
          <a:fontRef idx="minor">
            <a:schemeClr val="lt1"/>
          </a:fontRef>
        </p:style>
        <p:txBody>
          <a:bodyPr>
            <a:prstTxWarp prst="textCanUp">
              <a:avLst/>
            </a:prstTxWarp>
          </a:bodyPr>
          <a:lstStyle/>
          <a:p>
            <a:pPr eaLnBrk="1" fontAlgn="auto" hangingPunct="1">
              <a:spcBef>
                <a:spcPts val="0"/>
              </a:spcBef>
              <a:spcAft>
                <a:spcPts val="0"/>
              </a:spcAft>
              <a:defRPr/>
            </a:pPr>
            <a:r>
              <a:rPr lang="en-US" sz="2800" b="1" dirty="0" err="1" smtClean="0">
                <a:ln w="18000">
                  <a:solidFill>
                    <a:schemeClr val="accent2">
                      <a:satMod val="140000"/>
                    </a:schemeClr>
                  </a:solidFill>
                  <a:prstDash val="solid"/>
                  <a:miter lim="800000"/>
                </a:ln>
                <a:solidFill>
                  <a:srgbClr val="0066FF"/>
                </a:solidFill>
                <a:effectLst>
                  <a:outerShdw blurRad="25500" dist="23000" dir="7020000" algn="tl">
                    <a:srgbClr val="000000">
                      <a:alpha val="50000"/>
                    </a:srgbClr>
                  </a:outerShdw>
                </a:effectLst>
                <a:latin typeface="Times New Roman" pitchFamily="18" charset="0"/>
                <a:cs typeface="Times New Roman" pitchFamily="18" charset="0"/>
              </a:rPr>
              <a:t>Hoạt</a:t>
            </a:r>
            <a:r>
              <a:rPr lang="en-US" sz="2800" b="1" dirty="0" smtClean="0">
                <a:ln w="18000">
                  <a:solidFill>
                    <a:schemeClr val="accent2">
                      <a:satMod val="140000"/>
                    </a:schemeClr>
                  </a:solidFill>
                  <a:prstDash val="solid"/>
                  <a:miter lim="800000"/>
                </a:ln>
                <a:solidFill>
                  <a:srgbClr val="0066FF"/>
                </a:solidFill>
                <a:effectLst>
                  <a:outerShdw blurRad="25500" dist="23000" dir="7020000" algn="tl">
                    <a:srgbClr val="000000">
                      <a:alpha val="50000"/>
                    </a:srgbClr>
                  </a:outerShdw>
                </a:effectLst>
                <a:latin typeface="Times New Roman" pitchFamily="18" charset="0"/>
                <a:cs typeface="Times New Roman" pitchFamily="18" charset="0"/>
              </a:rPr>
              <a:t> </a:t>
            </a:r>
            <a:r>
              <a:rPr lang="en-US" sz="2800" b="1" dirty="0" err="1" smtClean="0">
                <a:ln w="18000">
                  <a:solidFill>
                    <a:schemeClr val="accent2">
                      <a:satMod val="140000"/>
                    </a:schemeClr>
                  </a:solidFill>
                  <a:prstDash val="solid"/>
                  <a:miter lim="800000"/>
                </a:ln>
                <a:solidFill>
                  <a:srgbClr val="0066FF"/>
                </a:solidFill>
                <a:effectLst>
                  <a:outerShdw blurRad="25500" dist="23000" dir="7020000" algn="tl">
                    <a:srgbClr val="000000">
                      <a:alpha val="50000"/>
                    </a:srgbClr>
                  </a:outerShdw>
                </a:effectLst>
                <a:latin typeface="Times New Roman" pitchFamily="18" charset="0"/>
                <a:cs typeface="Times New Roman" pitchFamily="18" charset="0"/>
              </a:rPr>
              <a:t>động</a:t>
            </a:r>
            <a:r>
              <a:rPr lang="en-US" sz="2800" b="1" dirty="0" smtClean="0">
                <a:ln w="18000">
                  <a:solidFill>
                    <a:schemeClr val="accent2">
                      <a:satMod val="140000"/>
                    </a:schemeClr>
                  </a:solidFill>
                  <a:prstDash val="solid"/>
                  <a:miter lim="800000"/>
                </a:ln>
                <a:solidFill>
                  <a:srgbClr val="0066FF"/>
                </a:solidFill>
                <a:effectLst>
                  <a:outerShdw blurRad="25500" dist="23000" dir="7020000" algn="tl">
                    <a:srgbClr val="000000">
                      <a:alpha val="50000"/>
                    </a:srgbClr>
                  </a:outerShdw>
                </a:effectLst>
                <a:latin typeface="Times New Roman" pitchFamily="18" charset="0"/>
                <a:cs typeface="Times New Roman" pitchFamily="18" charset="0"/>
              </a:rPr>
              <a:t> 3: </a:t>
            </a:r>
            <a:r>
              <a:rPr lang="en-US" sz="2800" b="1" dirty="0" smtClean="0">
                <a:ln w="18000">
                  <a:solidFill>
                    <a:schemeClr val="accent2">
                      <a:satMod val="140000"/>
                    </a:schemeClr>
                  </a:solidFill>
                  <a:prstDash val="solid"/>
                  <a:miter lim="800000"/>
                </a:ln>
                <a:solidFill>
                  <a:srgbClr val="0066FF"/>
                </a:solidFill>
                <a:effectLst>
                  <a:outerShdw blurRad="25500" dist="23000" dir="7020000" algn="tl">
                    <a:srgbClr val="000000">
                      <a:alpha val="50000"/>
                    </a:srgbClr>
                  </a:outerShdw>
                </a:effectLst>
                <a:latin typeface="Times New Roman" pitchFamily="18" charset="0"/>
                <a:cs typeface="Times New Roman" pitchFamily="18" charset="0"/>
              </a:rPr>
              <a:t>LUYỆN TẬP </a:t>
            </a:r>
            <a:endParaRPr lang="en-US" sz="2800" b="1" dirty="0">
              <a:ln w="18000">
                <a:solidFill>
                  <a:schemeClr val="accent2">
                    <a:satMod val="140000"/>
                  </a:schemeClr>
                </a:solidFill>
                <a:prstDash val="solid"/>
                <a:miter lim="800000"/>
              </a:ln>
              <a:solidFill>
                <a:srgbClr val="0066FF"/>
              </a:solidFill>
              <a:effectLst>
                <a:outerShdw blurRad="25500" dist="23000" dir="7020000" algn="tl">
                  <a:srgbClr val="000000">
                    <a:alpha val="50000"/>
                  </a:srgbClr>
                </a:outerShdw>
              </a:effectLst>
              <a:latin typeface="Times New Roman" pitchFamily="18" charset="0"/>
              <a:cs typeface="Times New Roman" pitchFamily="18" charset="0"/>
            </a:endParaRPr>
          </a:p>
        </p:txBody>
      </p:sp>
      <p:pic>
        <p:nvPicPr>
          <p:cNvPr id="4099" name="Picture 6" descr="988279Barres_fleurs__16_">
            <a:extLst>
              <a:ext uri="{FF2B5EF4-FFF2-40B4-BE49-F238E27FC236}">
                <a16:creationId xmlns:a16="http://schemas.microsoft.com/office/drawing/2014/main" id="{F0A968B4-EF0A-BBE9-7145-80E94C999EC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200" y="5840413"/>
            <a:ext cx="3962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6" descr="988279Barres_fleurs__16_">
            <a:extLst>
              <a:ext uri="{FF2B5EF4-FFF2-40B4-BE49-F238E27FC236}">
                <a16:creationId xmlns:a16="http://schemas.microsoft.com/office/drawing/2014/main" id="{54AEC6AE-FD43-40AC-6067-FF93E07F8B5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5810250"/>
            <a:ext cx="5257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3">
            <a:extLst>
              <a:ext uri="{FF2B5EF4-FFF2-40B4-BE49-F238E27FC236}">
                <a16:creationId xmlns:a16="http://schemas.microsoft.com/office/drawing/2014/main" id="{1A4677BA-B712-EAA3-2646-CEAD13525608}"/>
              </a:ext>
            </a:extLst>
          </p:cNvPr>
          <p:cNvSpPr>
            <a:spLocks noChangeArrowheads="1"/>
          </p:cNvSpPr>
          <p:nvPr/>
        </p:nvSpPr>
        <p:spPr bwMode="auto">
          <a:xfrm>
            <a:off x="365125" y="5483225"/>
            <a:ext cx="381000" cy="381000"/>
          </a:xfrm>
          <a:prstGeom prst="sun">
            <a:avLst>
              <a:gd name="adj" fmla="val 25000"/>
            </a:avLst>
          </a:prstGeom>
          <a:gradFill rotWithShape="1">
            <a:gsLst>
              <a:gs pos="0">
                <a:srgbClr val="FFE1FF"/>
              </a:gs>
              <a:gs pos="100000">
                <a:srgbClr val="FF15C2"/>
              </a:gs>
            </a:gsLst>
            <a:path path="rect">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7" name="AutoShape 3">
            <a:extLst>
              <a:ext uri="{FF2B5EF4-FFF2-40B4-BE49-F238E27FC236}">
                <a16:creationId xmlns:a16="http://schemas.microsoft.com/office/drawing/2014/main" id="{3F96810D-6AC3-8076-972E-406034B78488}"/>
              </a:ext>
            </a:extLst>
          </p:cNvPr>
          <p:cNvSpPr>
            <a:spLocks noChangeArrowheads="1"/>
          </p:cNvSpPr>
          <p:nvPr/>
        </p:nvSpPr>
        <p:spPr bwMode="auto">
          <a:xfrm>
            <a:off x="1219200" y="5784850"/>
            <a:ext cx="381000" cy="381000"/>
          </a:xfrm>
          <a:prstGeom prst="sun">
            <a:avLst>
              <a:gd name="adj" fmla="val 25000"/>
            </a:avLst>
          </a:prstGeom>
          <a:gradFill rotWithShape="1">
            <a:gsLst>
              <a:gs pos="0">
                <a:srgbClr val="FFE1FF"/>
              </a:gs>
              <a:gs pos="100000">
                <a:srgbClr val="FF15C2"/>
              </a:gs>
            </a:gsLst>
            <a:path path="rect">
              <a:fillToRect l="50000" t="50000" r="50000" b="50000"/>
            </a:path>
          </a:gradFill>
          <a:ln w="9525">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8" name="AutoShape 3">
            <a:extLst>
              <a:ext uri="{FF2B5EF4-FFF2-40B4-BE49-F238E27FC236}">
                <a16:creationId xmlns:a16="http://schemas.microsoft.com/office/drawing/2014/main" id="{31730A91-BD65-0FDC-407A-300983359683}"/>
              </a:ext>
            </a:extLst>
          </p:cNvPr>
          <p:cNvSpPr>
            <a:spLocks noChangeArrowheads="1"/>
          </p:cNvSpPr>
          <p:nvPr/>
        </p:nvSpPr>
        <p:spPr bwMode="auto">
          <a:xfrm>
            <a:off x="130175" y="4486275"/>
            <a:ext cx="381000" cy="381000"/>
          </a:xfrm>
          <a:prstGeom prst="sun">
            <a:avLst>
              <a:gd name="adj" fmla="val 25000"/>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9" name="AutoShape 3">
            <a:extLst>
              <a:ext uri="{FF2B5EF4-FFF2-40B4-BE49-F238E27FC236}">
                <a16:creationId xmlns:a16="http://schemas.microsoft.com/office/drawing/2014/main" id="{00F00B63-BDC2-1E68-615B-F10CE77D4A23}"/>
              </a:ext>
            </a:extLst>
          </p:cNvPr>
          <p:cNvSpPr>
            <a:spLocks noChangeArrowheads="1"/>
          </p:cNvSpPr>
          <p:nvPr/>
        </p:nvSpPr>
        <p:spPr bwMode="auto">
          <a:xfrm>
            <a:off x="8648700" y="5673725"/>
            <a:ext cx="381000" cy="381000"/>
          </a:xfrm>
          <a:prstGeom prst="sun">
            <a:avLst>
              <a:gd name="adj" fmla="val 25000"/>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0" name="AutoShape 3">
            <a:extLst>
              <a:ext uri="{FF2B5EF4-FFF2-40B4-BE49-F238E27FC236}">
                <a16:creationId xmlns:a16="http://schemas.microsoft.com/office/drawing/2014/main" id="{DE38EB21-9231-1769-AD30-EC09C2D99059}"/>
              </a:ext>
            </a:extLst>
          </p:cNvPr>
          <p:cNvSpPr>
            <a:spLocks noChangeArrowheads="1"/>
          </p:cNvSpPr>
          <p:nvPr/>
        </p:nvSpPr>
        <p:spPr bwMode="auto">
          <a:xfrm>
            <a:off x="4114800" y="5843588"/>
            <a:ext cx="381000" cy="381000"/>
          </a:xfrm>
          <a:prstGeom prst="sun">
            <a:avLst>
              <a:gd name="adj" fmla="val 25000"/>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1" name="AutoShape 3">
            <a:extLst>
              <a:ext uri="{FF2B5EF4-FFF2-40B4-BE49-F238E27FC236}">
                <a16:creationId xmlns:a16="http://schemas.microsoft.com/office/drawing/2014/main" id="{8E718747-3392-6666-1B9A-9424C13F1E44}"/>
              </a:ext>
            </a:extLst>
          </p:cNvPr>
          <p:cNvSpPr>
            <a:spLocks noChangeArrowheads="1"/>
          </p:cNvSpPr>
          <p:nvPr/>
        </p:nvSpPr>
        <p:spPr bwMode="auto">
          <a:xfrm>
            <a:off x="2438400" y="5594350"/>
            <a:ext cx="381000" cy="381000"/>
          </a:xfrm>
          <a:prstGeom prst="sun">
            <a:avLst>
              <a:gd name="adj" fmla="val 25000"/>
            </a:avLst>
          </a:prstGeom>
          <a:solidFill>
            <a:schemeClr val="tx2">
              <a:lumMod val="60000"/>
              <a:lumOff val="40000"/>
            </a:schemeClr>
          </a:solidFill>
          <a:ln>
            <a:noFill/>
          </a:ln>
        </p:spPr>
        <p:txBody>
          <a:bodyPr wrap="none" anchor="ctr"/>
          <a:lstStyle/>
          <a:p>
            <a:pPr eaLnBrk="1" fontAlgn="auto" hangingPunct="1">
              <a:spcBef>
                <a:spcPts val="0"/>
              </a:spcBef>
              <a:spcAft>
                <a:spcPts val="0"/>
              </a:spcAft>
              <a:defRPr/>
            </a:pPr>
            <a:endParaRPr lang="en-US">
              <a:latin typeface="Calibri" pitchFamily="34" charset="0"/>
            </a:endParaRPr>
          </a:p>
        </p:txBody>
      </p:sp>
      <p:sp>
        <p:nvSpPr>
          <p:cNvPr id="13" name="AutoShape 3">
            <a:extLst>
              <a:ext uri="{FF2B5EF4-FFF2-40B4-BE49-F238E27FC236}">
                <a16:creationId xmlns:a16="http://schemas.microsoft.com/office/drawing/2014/main" id="{E9759042-EE73-F65A-91AE-62275A032043}"/>
              </a:ext>
            </a:extLst>
          </p:cNvPr>
          <p:cNvSpPr>
            <a:spLocks noChangeArrowheads="1"/>
          </p:cNvSpPr>
          <p:nvPr/>
        </p:nvSpPr>
        <p:spPr bwMode="auto">
          <a:xfrm>
            <a:off x="7467600" y="5803900"/>
            <a:ext cx="381000" cy="381000"/>
          </a:xfrm>
          <a:prstGeom prst="sun">
            <a:avLst>
              <a:gd name="adj" fmla="val 25000"/>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Tree>
    <p:extLst>
      <p:ext uri="{BB962C8B-B14F-4D97-AF65-F5344CB8AC3E}">
        <p14:creationId xmlns:p14="http://schemas.microsoft.com/office/powerpoint/2010/main" val="28883425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p:stCondLst>
                                    <p:cond delay="0"/>
                                  </p:stCondLst>
                                  <p:childTnLst>
                                    <p:animRot by="21600000">
                                      <p:cBhvr>
                                        <p:cTn id="6" dur="2500" fill="hold"/>
                                        <p:tgtEl>
                                          <p:spTgt spid="6"/>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500" fill="hold"/>
                                        <p:tgtEl>
                                          <p:spTgt spid="7"/>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2500" fill="hold"/>
                                        <p:tgtEl>
                                          <p:spTgt spid="8"/>
                                        </p:tgtEl>
                                        <p:attrNameLst>
                                          <p:attrName>r</p:attrName>
                                        </p:attrNameLst>
                                      </p:cBhvr>
                                    </p:animRot>
                                  </p:childTnLst>
                                </p:cTn>
                              </p:par>
                              <p:par>
                                <p:cTn id="11" presetID="8" presetClass="emph" presetSubtype="0" repeatCount="indefinite" fill="hold" grpId="0" nodeType="withEffect">
                                  <p:stCondLst>
                                    <p:cond delay="0"/>
                                  </p:stCondLst>
                                  <p:childTnLst>
                                    <p:animRot by="21600000">
                                      <p:cBhvr>
                                        <p:cTn id="12" dur="2500" fill="hold"/>
                                        <p:tgtEl>
                                          <p:spTgt spid="9"/>
                                        </p:tgtEl>
                                        <p:attrNameLst>
                                          <p:attrName>r</p:attrName>
                                        </p:attrNameLst>
                                      </p:cBhvr>
                                    </p:animRot>
                                  </p:childTnLst>
                                </p:cTn>
                              </p:par>
                              <p:par>
                                <p:cTn id="13" presetID="8" presetClass="emph" presetSubtype="0" repeatCount="indefinite" fill="hold" grpId="0" nodeType="withEffect">
                                  <p:stCondLst>
                                    <p:cond delay="0"/>
                                  </p:stCondLst>
                                  <p:childTnLst>
                                    <p:animRot by="21600000">
                                      <p:cBhvr>
                                        <p:cTn id="14" dur="2500" fill="hold"/>
                                        <p:tgtEl>
                                          <p:spTgt spid="10"/>
                                        </p:tgtEl>
                                        <p:attrNameLst>
                                          <p:attrName>r</p:attrName>
                                        </p:attrNameLst>
                                      </p:cBhvr>
                                    </p:animRot>
                                  </p:childTnLst>
                                </p:cTn>
                              </p:par>
                              <p:par>
                                <p:cTn id="15" presetID="8" presetClass="emph" presetSubtype="0" repeatCount="indefinite" fill="hold" grpId="0" nodeType="withEffect">
                                  <p:stCondLst>
                                    <p:cond delay="0"/>
                                  </p:stCondLst>
                                  <p:childTnLst>
                                    <p:animRot by="21600000">
                                      <p:cBhvr>
                                        <p:cTn id="16" dur="2500" fill="hold"/>
                                        <p:tgtEl>
                                          <p:spTgt spid="11"/>
                                        </p:tgtEl>
                                        <p:attrNameLst>
                                          <p:attrName>r</p:attrName>
                                        </p:attrNameLst>
                                      </p:cBhvr>
                                    </p:animRot>
                                  </p:childTnLst>
                                </p:cTn>
                              </p:par>
                              <p:par>
                                <p:cTn id="17" presetID="8" presetClass="emph" presetSubtype="0" repeatCount="indefinite" fill="hold" grpId="0" nodeType="withEffect">
                                  <p:stCondLst>
                                    <p:cond delay="0"/>
                                  </p:stCondLst>
                                  <p:childTnLst>
                                    <p:animRot by="21600000">
                                      <p:cBhvr>
                                        <p:cTn id="18" dur="2500" fill="hold"/>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296215" y="1558344"/>
            <a:ext cx="8654602" cy="4636394"/>
          </a:xfrm>
          <a:prstGeom prst="cloudCallout">
            <a:avLst/>
          </a:prstGeom>
        </p:spPr>
        <p:style>
          <a:lnRef idx="1">
            <a:schemeClr val="accent2"/>
          </a:lnRef>
          <a:fillRef idx="2">
            <a:schemeClr val="accent2"/>
          </a:fillRef>
          <a:effectRef idx="1">
            <a:schemeClr val="accent2"/>
          </a:effectRef>
          <a:fontRef idx="minor">
            <a:schemeClr val="dk1"/>
          </a:fontRef>
        </p:style>
        <p:txBody>
          <a:bodyPr anchor="ctr"/>
          <a:lstStyle/>
          <a:p>
            <a:r>
              <a:rPr lang="en-US" sz="3200" dirty="0" err="1" smtClean="0">
                <a:solidFill>
                  <a:srgbClr val="FF0000"/>
                </a:solidFill>
                <a:latin typeface="Times New Roman" panose="02020603050405020304" pitchFamily="18" charset="0"/>
                <a:cs typeface="Times New Roman" panose="02020603050405020304" pitchFamily="18" charset="0"/>
              </a:rPr>
              <a:t>Kết</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nối</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đọc</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viết</a:t>
            </a:r>
            <a:r>
              <a:rPr lang="en-US" sz="3200" dirty="0" smtClean="0">
                <a:solidFill>
                  <a:srgbClr val="FF0000"/>
                </a:solidFill>
                <a:latin typeface="Times New Roman" panose="02020603050405020304" pitchFamily="18" charset="0"/>
                <a:cs typeface="Times New Roman" panose="02020603050405020304" pitchFamily="18" charset="0"/>
              </a:rPr>
              <a:t>: T</a:t>
            </a:r>
            <a:r>
              <a:rPr lang="vi-VN" sz="3200" dirty="0" smtClean="0">
                <a:solidFill>
                  <a:srgbClr val="FF0000"/>
                </a:solidFill>
                <a:latin typeface="Times New Roman" panose="02020603050405020304" pitchFamily="18" charset="0"/>
                <a:cs typeface="Times New Roman" panose="02020603050405020304" pitchFamily="18" charset="0"/>
              </a:rPr>
              <a:t>heo </a:t>
            </a:r>
            <a:r>
              <a:rPr lang="en-US" sz="3200" dirty="0" err="1" smtClean="0">
                <a:solidFill>
                  <a:srgbClr val="FF0000"/>
                </a:solidFill>
                <a:latin typeface="Times New Roman" panose="02020603050405020304" pitchFamily="18" charset="0"/>
                <a:cs typeface="Times New Roman" panose="02020603050405020304" pitchFamily="18" charset="0"/>
              </a:rPr>
              <a:t>em</a:t>
            </a:r>
            <a:r>
              <a:rPr lang="vi-VN" sz="3200" dirty="0" smtClean="0">
                <a:solidFill>
                  <a:srgbClr val="FF0000"/>
                </a:solidFill>
                <a:latin typeface="Times New Roman" panose="02020603050405020304" pitchFamily="18" charset="0"/>
                <a:cs typeface="Times New Roman" panose="02020603050405020304" pitchFamily="18" charset="0"/>
              </a:rPr>
              <a:t>, </a:t>
            </a:r>
            <a:r>
              <a:rPr lang="vi-VN" sz="3200" dirty="0">
                <a:solidFill>
                  <a:srgbClr val="FF0000"/>
                </a:solidFill>
                <a:latin typeface="Times New Roman" panose="02020603050405020304" pitchFamily="18" charset="0"/>
                <a:cs typeface="Times New Roman" panose="02020603050405020304" pitchFamily="18" charset="0"/>
              </a:rPr>
              <a:t>vấn đề xã hội nào được đề cập đến trong đoạn trích? Viết đoạn văn nghị luận xã hội( khoảnh 150 chữ) trình bày suy nghĩ của em về vấn đề đó.</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6825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6ADB739-35BB-2252-A82E-8A79E9304907}"/>
              </a:ext>
            </a:extLst>
          </p:cNvPr>
          <p:cNvSpPr txBox="1"/>
          <p:nvPr/>
        </p:nvSpPr>
        <p:spPr>
          <a:xfrm>
            <a:off x="332978" y="1238279"/>
            <a:ext cx="8579203" cy="4832092"/>
          </a:xfrm>
          <a:prstGeom prst="rect">
            <a:avLst/>
          </a:prstGeom>
          <a:noFill/>
          <a:ln>
            <a:solidFill>
              <a:schemeClr val="tx2">
                <a:lumMod val="40000"/>
                <a:lumOff val="60000"/>
              </a:schemeClr>
            </a:solidFill>
          </a:ln>
        </p:spPr>
        <p:txBody>
          <a:bodyPr wrap="square">
            <a:spAutoFit/>
          </a:bodyPr>
          <a:lstStyle/>
          <a:p>
            <a:r>
              <a:rPr lang="en-US" dirty="0" smtClean="0"/>
              <a:t>	</a:t>
            </a:r>
            <a:r>
              <a:rPr lang="vi-VN" sz="2200" dirty="0">
                <a:solidFill>
                  <a:srgbClr val="0070C0"/>
                </a:solidFill>
                <a:latin typeface="+mj-lt"/>
              </a:rPr>
              <a:t>Đoạn trích </a:t>
            </a:r>
            <a:r>
              <a:rPr lang="vi-VN" sz="2200" i="1" dirty="0">
                <a:solidFill>
                  <a:srgbClr val="0070C0"/>
                </a:solidFill>
                <a:latin typeface="+mj-lt"/>
              </a:rPr>
              <a:t>Vĩnh Biệt Cửu Trùng Đài </a:t>
            </a:r>
            <a:r>
              <a:rPr lang="vi-VN" sz="2200" dirty="0">
                <a:solidFill>
                  <a:srgbClr val="0070C0"/>
                </a:solidFill>
                <a:latin typeface="+mj-lt"/>
              </a:rPr>
              <a:t>và bi kịch Vũ Như Tô đã nhắc nhở mỗi chúng ta về ước mơ chân chínhtrong cuộc sống. Ước mơ là mong muốn được cống hiến sức lực của mình cho xã hội. Khi chúng ta đạt được ước mơ cũng chính là lúc chúng ta được mọi người công nhận năng lực. Khi mỗi người có ước mơ, họ sẽ trở nên tốt đẹp hơn và từ đó nâng tầm quan trọng của ước mơ trong cuộc sống mỗi con người. Việc xây dựng ước mơ không chỉ khiến cho bản thân tốt đẹp hơn mà còn đóng góp cho xã hội, cho đất nước phát triển. Tuy nhiên, trong xã hội vẫn còn nhiều người sống không có ước mơ, hoài bão, vô cảm. Phó mặc cho cuộc đời. Lại có những người sống có ước mơ nhưng chảng hề cố gắng... Những người ấy cần phải thức tỉnh và thay đởi bản thân để có được cuộc sống tốt đẹp hơn. Mọi ước mơ đều đẹp nhưng không phải ai cũng có thể biến ước mơ thành hiện thực. Nó đòi hởi chúng ta phải có sự cố gắng và nỗ lực lớn. Vì thế nếu ai đang có ước mơ, hãy nuôi dưỡng để nó thành hiện thực.</a:t>
            </a:r>
            <a:endParaRPr lang="en-US" sz="2200" dirty="0">
              <a:solidFill>
                <a:srgbClr val="0070C0"/>
              </a:solidFill>
              <a:latin typeface="+mj-lt"/>
              <a:cs typeface="Times New Roman" panose="02020603050405020304" pitchFamily="18" charset="0"/>
            </a:endParaRPr>
          </a:p>
        </p:txBody>
      </p:sp>
      <p:sp>
        <p:nvSpPr>
          <p:cNvPr id="4" name="TextBox 3"/>
          <p:cNvSpPr txBox="1"/>
          <p:nvPr/>
        </p:nvSpPr>
        <p:spPr>
          <a:xfrm>
            <a:off x="805288" y="319847"/>
            <a:ext cx="4346261" cy="523220"/>
          </a:xfrm>
          <a:prstGeom prst="rect">
            <a:avLst/>
          </a:prstGeom>
          <a:noFill/>
          <a:ln>
            <a:solidFill>
              <a:schemeClr val="accent4"/>
            </a:solidFill>
          </a:ln>
        </p:spPr>
        <p:txBody>
          <a:bodyPr wrap="square">
            <a:spAutoFit/>
          </a:bodyPr>
          <a:lstStyle/>
          <a:p>
            <a:pPr>
              <a:defRPr/>
            </a:pPr>
            <a:r>
              <a:rPr lang="en-US" sz="2800" b="1" dirty="0" err="1" smtClean="0">
                <a:solidFill>
                  <a:schemeClr val="accent4"/>
                </a:solidFill>
                <a:latin typeface="Times New Roman" pitchFamily="18" charset="0"/>
                <a:cs typeface="Times New Roman" pitchFamily="18" charset="0"/>
              </a:rPr>
              <a:t>Đoạn</a:t>
            </a:r>
            <a:r>
              <a:rPr lang="en-US" sz="2800" b="1" dirty="0" smtClean="0">
                <a:solidFill>
                  <a:schemeClr val="accent4"/>
                </a:solidFill>
                <a:latin typeface="Times New Roman" pitchFamily="18" charset="0"/>
                <a:cs typeface="Times New Roman" pitchFamily="18" charset="0"/>
              </a:rPr>
              <a:t> </a:t>
            </a:r>
            <a:r>
              <a:rPr lang="en-US" sz="2800" b="1" dirty="0" err="1" smtClean="0">
                <a:solidFill>
                  <a:schemeClr val="accent4"/>
                </a:solidFill>
                <a:latin typeface="Times New Roman" pitchFamily="18" charset="0"/>
                <a:cs typeface="Times New Roman" pitchFamily="18" charset="0"/>
              </a:rPr>
              <a:t>văn</a:t>
            </a:r>
            <a:r>
              <a:rPr lang="en-US" sz="2800" b="1" dirty="0" smtClean="0">
                <a:solidFill>
                  <a:schemeClr val="accent4"/>
                </a:solidFill>
                <a:latin typeface="Times New Roman" pitchFamily="18" charset="0"/>
                <a:cs typeface="Times New Roman" pitchFamily="18" charset="0"/>
              </a:rPr>
              <a:t> </a:t>
            </a:r>
            <a:r>
              <a:rPr lang="en-US" sz="2800" b="1" dirty="0" err="1" smtClean="0">
                <a:solidFill>
                  <a:schemeClr val="accent4"/>
                </a:solidFill>
                <a:latin typeface="Times New Roman" pitchFamily="18" charset="0"/>
                <a:cs typeface="Times New Roman" pitchFamily="18" charset="0"/>
              </a:rPr>
              <a:t>tham</a:t>
            </a:r>
            <a:r>
              <a:rPr lang="en-US" sz="2800" b="1" dirty="0" smtClean="0">
                <a:solidFill>
                  <a:schemeClr val="accent4"/>
                </a:solidFill>
                <a:latin typeface="Times New Roman" pitchFamily="18" charset="0"/>
                <a:cs typeface="Times New Roman" pitchFamily="18" charset="0"/>
              </a:rPr>
              <a:t> </a:t>
            </a:r>
            <a:r>
              <a:rPr lang="en-US" sz="2800" b="1" dirty="0" err="1" smtClean="0">
                <a:solidFill>
                  <a:schemeClr val="accent4"/>
                </a:solidFill>
                <a:latin typeface="Times New Roman" pitchFamily="18" charset="0"/>
                <a:cs typeface="Times New Roman" pitchFamily="18" charset="0"/>
              </a:rPr>
              <a:t>khảo</a:t>
            </a:r>
            <a:endParaRPr lang="en-US" sz="2600" b="1" dirty="0">
              <a:solidFill>
                <a:schemeClr val="accent4"/>
              </a:solidFill>
              <a:latin typeface="Times New Roman" pitchFamily="18" charset="0"/>
              <a:cs typeface="Times New Roman" pitchFamily="18" charset="0"/>
            </a:endParaRPr>
          </a:p>
        </p:txBody>
      </p:sp>
    </p:spTree>
    <p:extLst>
      <p:ext uri="{BB962C8B-B14F-4D97-AF65-F5344CB8AC3E}">
        <p14:creationId xmlns:p14="http://schemas.microsoft.com/office/powerpoint/2010/main" val="27268934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AutoShape 3">
            <a:extLst>
              <a:ext uri="{FF2B5EF4-FFF2-40B4-BE49-F238E27FC236}">
                <a16:creationId xmlns:a16="http://schemas.microsoft.com/office/drawing/2014/main" id="{C95E1F59-732F-93B0-58CF-AB2218AE1620}"/>
              </a:ext>
            </a:extLst>
          </p:cNvPr>
          <p:cNvSpPr>
            <a:spLocks noChangeArrowheads="1"/>
          </p:cNvSpPr>
          <p:nvPr/>
        </p:nvSpPr>
        <p:spPr bwMode="auto">
          <a:xfrm>
            <a:off x="419100" y="1736725"/>
            <a:ext cx="8305800" cy="2133600"/>
          </a:xfrm>
          <a:prstGeom prst="roundRect">
            <a:avLst>
              <a:gd name="adj" fmla="val 16667"/>
            </a:avLst>
          </a:prstGeom>
          <a:solidFill>
            <a:srgbClr val="00FFFF"/>
          </a:solidFill>
          <a:ln>
            <a:headEnd/>
            <a:tailEnd/>
          </a:ln>
          <a:effectLst>
            <a:glow rad="228600">
              <a:schemeClr val="accent2">
                <a:satMod val="175000"/>
                <a:alpha val="40000"/>
              </a:schemeClr>
            </a:glow>
            <a:outerShdw blurRad="40000" dist="23000" dir="5400000" rotWithShape="0">
              <a:srgbClr val="000000">
                <a:alpha val="35000"/>
              </a:srgbClr>
            </a:outerShdw>
          </a:effectLst>
        </p:spPr>
        <p:style>
          <a:lnRef idx="0">
            <a:schemeClr val="accent5"/>
          </a:lnRef>
          <a:fillRef idx="3">
            <a:schemeClr val="accent5"/>
          </a:fillRef>
          <a:effectRef idx="3">
            <a:schemeClr val="accent5"/>
          </a:effectRef>
          <a:fontRef idx="minor">
            <a:schemeClr val="lt1"/>
          </a:fontRef>
        </p:style>
        <p:txBody>
          <a:bodyPr>
            <a:prstTxWarp prst="textCanUp">
              <a:avLst/>
            </a:prstTxWarp>
          </a:bodyPr>
          <a:lstStyle/>
          <a:p>
            <a:pPr eaLnBrk="1" fontAlgn="auto" hangingPunct="1">
              <a:spcBef>
                <a:spcPts val="0"/>
              </a:spcBef>
              <a:spcAft>
                <a:spcPts val="0"/>
              </a:spcAft>
              <a:defRPr/>
            </a:pPr>
            <a:r>
              <a:rPr lang="en-US" sz="2800" b="1" dirty="0" err="1" smtClean="0">
                <a:ln w="18000">
                  <a:solidFill>
                    <a:schemeClr val="accent2">
                      <a:satMod val="140000"/>
                    </a:schemeClr>
                  </a:solidFill>
                  <a:prstDash val="solid"/>
                  <a:miter lim="800000"/>
                </a:ln>
                <a:solidFill>
                  <a:srgbClr val="0066FF"/>
                </a:solidFill>
                <a:effectLst>
                  <a:outerShdw blurRad="25500" dist="23000" dir="7020000" algn="tl">
                    <a:srgbClr val="000000">
                      <a:alpha val="50000"/>
                    </a:srgbClr>
                  </a:outerShdw>
                </a:effectLst>
                <a:latin typeface="Times New Roman" pitchFamily="18" charset="0"/>
                <a:cs typeface="Times New Roman" pitchFamily="18" charset="0"/>
              </a:rPr>
              <a:t>Hoạt</a:t>
            </a:r>
            <a:r>
              <a:rPr lang="en-US" sz="2800" b="1" dirty="0" smtClean="0">
                <a:ln w="18000">
                  <a:solidFill>
                    <a:schemeClr val="accent2">
                      <a:satMod val="140000"/>
                    </a:schemeClr>
                  </a:solidFill>
                  <a:prstDash val="solid"/>
                  <a:miter lim="800000"/>
                </a:ln>
                <a:solidFill>
                  <a:srgbClr val="0066FF"/>
                </a:solidFill>
                <a:effectLst>
                  <a:outerShdw blurRad="25500" dist="23000" dir="7020000" algn="tl">
                    <a:srgbClr val="000000">
                      <a:alpha val="50000"/>
                    </a:srgbClr>
                  </a:outerShdw>
                </a:effectLst>
                <a:latin typeface="Times New Roman" pitchFamily="18" charset="0"/>
                <a:cs typeface="Times New Roman" pitchFamily="18" charset="0"/>
              </a:rPr>
              <a:t> </a:t>
            </a:r>
            <a:r>
              <a:rPr lang="en-US" sz="2800" b="1" dirty="0" err="1" smtClean="0">
                <a:ln w="18000">
                  <a:solidFill>
                    <a:schemeClr val="accent2">
                      <a:satMod val="140000"/>
                    </a:schemeClr>
                  </a:solidFill>
                  <a:prstDash val="solid"/>
                  <a:miter lim="800000"/>
                </a:ln>
                <a:solidFill>
                  <a:srgbClr val="0066FF"/>
                </a:solidFill>
                <a:effectLst>
                  <a:outerShdw blurRad="25500" dist="23000" dir="7020000" algn="tl">
                    <a:srgbClr val="000000">
                      <a:alpha val="50000"/>
                    </a:srgbClr>
                  </a:outerShdw>
                </a:effectLst>
                <a:latin typeface="Times New Roman" pitchFamily="18" charset="0"/>
                <a:cs typeface="Times New Roman" pitchFamily="18" charset="0"/>
              </a:rPr>
              <a:t>động</a:t>
            </a:r>
            <a:r>
              <a:rPr lang="en-US" sz="2800" b="1" dirty="0" smtClean="0">
                <a:ln w="18000">
                  <a:solidFill>
                    <a:schemeClr val="accent2">
                      <a:satMod val="140000"/>
                    </a:schemeClr>
                  </a:solidFill>
                  <a:prstDash val="solid"/>
                  <a:miter lim="800000"/>
                </a:ln>
                <a:solidFill>
                  <a:srgbClr val="0066FF"/>
                </a:solidFill>
                <a:effectLst>
                  <a:outerShdw blurRad="25500" dist="23000" dir="7020000" algn="tl">
                    <a:srgbClr val="000000">
                      <a:alpha val="50000"/>
                    </a:srgbClr>
                  </a:outerShdw>
                </a:effectLst>
                <a:latin typeface="Times New Roman" pitchFamily="18" charset="0"/>
                <a:cs typeface="Times New Roman" pitchFamily="18" charset="0"/>
              </a:rPr>
              <a:t> 4: VẬN DỤNG, LIÊN HỆ</a:t>
            </a:r>
            <a:endParaRPr lang="en-US" sz="2800" b="1" dirty="0">
              <a:ln w="18000">
                <a:solidFill>
                  <a:schemeClr val="accent2">
                    <a:satMod val="140000"/>
                  </a:schemeClr>
                </a:solidFill>
                <a:prstDash val="solid"/>
                <a:miter lim="800000"/>
              </a:ln>
              <a:solidFill>
                <a:srgbClr val="0066FF"/>
              </a:solidFill>
              <a:effectLst>
                <a:outerShdw blurRad="25500" dist="23000" dir="7020000" algn="tl">
                  <a:srgbClr val="000000">
                    <a:alpha val="50000"/>
                  </a:srgbClr>
                </a:outerShdw>
              </a:effectLst>
              <a:latin typeface="Times New Roman" pitchFamily="18" charset="0"/>
              <a:cs typeface="Times New Roman" pitchFamily="18" charset="0"/>
            </a:endParaRPr>
          </a:p>
        </p:txBody>
      </p:sp>
      <p:pic>
        <p:nvPicPr>
          <p:cNvPr id="4099" name="Picture 6" descr="988279Barres_fleurs__16_">
            <a:extLst>
              <a:ext uri="{FF2B5EF4-FFF2-40B4-BE49-F238E27FC236}">
                <a16:creationId xmlns:a16="http://schemas.microsoft.com/office/drawing/2014/main" id="{F0A968B4-EF0A-BBE9-7145-80E94C999EC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200" y="5840413"/>
            <a:ext cx="3962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6" descr="988279Barres_fleurs__16_">
            <a:extLst>
              <a:ext uri="{FF2B5EF4-FFF2-40B4-BE49-F238E27FC236}">
                <a16:creationId xmlns:a16="http://schemas.microsoft.com/office/drawing/2014/main" id="{54AEC6AE-FD43-40AC-6067-FF93E07F8B5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5810250"/>
            <a:ext cx="5257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3">
            <a:extLst>
              <a:ext uri="{FF2B5EF4-FFF2-40B4-BE49-F238E27FC236}">
                <a16:creationId xmlns:a16="http://schemas.microsoft.com/office/drawing/2014/main" id="{1A4677BA-B712-EAA3-2646-CEAD13525608}"/>
              </a:ext>
            </a:extLst>
          </p:cNvPr>
          <p:cNvSpPr>
            <a:spLocks noChangeArrowheads="1"/>
          </p:cNvSpPr>
          <p:nvPr/>
        </p:nvSpPr>
        <p:spPr bwMode="auto">
          <a:xfrm>
            <a:off x="365125" y="5483225"/>
            <a:ext cx="381000" cy="381000"/>
          </a:xfrm>
          <a:prstGeom prst="sun">
            <a:avLst>
              <a:gd name="adj" fmla="val 25000"/>
            </a:avLst>
          </a:prstGeom>
          <a:gradFill rotWithShape="1">
            <a:gsLst>
              <a:gs pos="0">
                <a:srgbClr val="FFE1FF"/>
              </a:gs>
              <a:gs pos="100000">
                <a:srgbClr val="FF15C2"/>
              </a:gs>
            </a:gsLst>
            <a:path path="rect">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7" name="AutoShape 3">
            <a:extLst>
              <a:ext uri="{FF2B5EF4-FFF2-40B4-BE49-F238E27FC236}">
                <a16:creationId xmlns:a16="http://schemas.microsoft.com/office/drawing/2014/main" id="{3F96810D-6AC3-8076-972E-406034B78488}"/>
              </a:ext>
            </a:extLst>
          </p:cNvPr>
          <p:cNvSpPr>
            <a:spLocks noChangeArrowheads="1"/>
          </p:cNvSpPr>
          <p:nvPr/>
        </p:nvSpPr>
        <p:spPr bwMode="auto">
          <a:xfrm>
            <a:off x="1219200" y="5784850"/>
            <a:ext cx="381000" cy="381000"/>
          </a:xfrm>
          <a:prstGeom prst="sun">
            <a:avLst>
              <a:gd name="adj" fmla="val 25000"/>
            </a:avLst>
          </a:prstGeom>
          <a:gradFill rotWithShape="1">
            <a:gsLst>
              <a:gs pos="0">
                <a:srgbClr val="FFE1FF"/>
              </a:gs>
              <a:gs pos="100000">
                <a:srgbClr val="FF15C2"/>
              </a:gs>
            </a:gsLst>
            <a:path path="rect">
              <a:fillToRect l="50000" t="50000" r="50000" b="50000"/>
            </a:path>
          </a:gradFill>
          <a:ln w="9525">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8" name="AutoShape 3">
            <a:extLst>
              <a:ext uri="{FF2B5EF4-FFF2-40B4-BE49-F238E27FC236}">
                <a16:creationId xmlns:a16="http://schemas.microsoft.com/office/drawing/2014/main" id="{31730A91-BD65-0FDC-407A-300983359683}"/>
              </a:ext>
            </a:extLst>
          </p:cNvPr>
          <p:cNvSpPr>
            <a:spLocks noChangeArrowheads="1"/>
          </p:cNvSpPr>
          <p:nvPr/>
        </p:nvSpPr>
        <p:spPr bwMode="auto">
          <a:xfrm>
            <a:off x="130175" y="4486275"/>
            <a:ext cx="381000" cy="381000"/>
          </a:xfrm>
          <a:prstGeom prst="sun">
            <a:avLst>
              <a:gd name="adj" fmla="val 25000"/>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9" name="AutoShape 3">
            <a:extLst>
              <a:ext uri="{FF2B5EF4-FFF2-40B4-BE49-F238E27FC236}">
                <a16:creationId xmlns:a16="http://schemas.microsoft.com/office/drawing/2014/main" id="{00F00B63-BDC2-1E68-615B-F10CE77D4A23}"/>
              </a:ext>
            </a:extLst>
          </p:cNvPr>
          <p:cNvSpPr>
            <a:spLocks noChangeArrowheads="1"/>
          </p:cNvSpPr>
          <p:nvPr/>
        </p:nvSpPr>
        <p:spPr bwMode="auto">
          <a:xfrm>
            <a:off x="8648700" y="5673725"/>
            <a:ext cx="381000" cy="381000"/>
          </a:xfrm>
          <a:prstGeom prst="sun">
            <a:avLst>
              <a:gd name="adj" fmla="val 25000"/>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0" name="AutoShape 3">
            <a:extLst>
              <a:ext uri="{FF2B5EF4-FFF2-40B4-BE49-F238E27FC236}">
                <a16:creationId xmlns:a16="http://schemas.microsoft.com/office/drawing/2014/main" id="{DE38EB21-9231-1769-AD30-EC09C2D99059}"/>
              </a:ext>
            </a:extLst>
          </p:cNvPr>
          <p:cNvSpPr>
            <a:spLocks noChangeArrowheads="1"/>
          </p:cNvSpPr>
          <p:nvPr/>
        </p:nvSpPr>
        <p:spPr bwMode="auto">
          <a:xfrm>
            <a:off x="4114800" y="5843588"/>
            <a:ext cx="381000" cy="381000"/>
          </a:xfrm>
          <a:prstGeom prst="sun">
            <a:avLst>
              <a:gd name="adj" fmla="val 25000"/>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1" name="AutoShape 3">
            <a:extLst>
              <a:ext uri="{FF2B5EF4-FFF2-40B4-BE49-F238E27FC236}">
                <a16:creationId xmlns:a16="http://schemas.microsoft.com/office/drawing/2014/main" id="{8E718747-3392-6666-1B9A-9424C13F1E44}"/>
              </a:ext>
            </a:extLst>
          </p:cNvPr>
          <p:cNvSpPr>
            <a:spLocks noChangeArrowheads="1"/>
          </p:cNvSpPr>
          <p:nvPr/>
        </p:nvSpPr>
        <p:spPr bwMode="auto">
          <a:xfrm>
            <a:off x="2438400" y="5594350"/>
            <a:ext cx="381000" cy="381000"/>
          </a:xfrm>
          <a:prstGeom prst="sun">
            <a:avLst>
              <a:gd name="adj" fmla="val 25000"/>
            </a:avLst>
          </a:prstGeom>
          <a:solidFill>
            <a:schemeClr val="tx2">
              <a:lumMod val="60000"/>
              <a:lumOff val="40000"/>
            </a:schemeClr>
          </a:solidFill>
          <a:ln>
            <a:noFill/>
          </a:ln>
        </p:spPr>
        <p:txBody>
          <a:bodyPr wrap="none" anchor="ctr"/>
          <a:lstStyle/>
          <a:p>
            <a:pPr eaLnBrk="1" fontAlgn="auto" hangingPunct="1">
              <a:spcBef>
                <a:spcPts val="0"/>
              </a:spcBef>
              <a:spcAft>
                <a:spcPts val="0"/>
              </a:spcAft>
              <a:defRPr/>
            </a:pPr>
            <a:endParaRPr lang="en-US">
              <a:latin typeface="Calibri" pitchFamily="34" charset="0"/>
            </a:endParaRPr>
          </a:p>
        </p:txBody>
      </p:sp>
      <p:sp>
        <p:nvSpPr>
          <p:cNvPr id="13" name="AutoShape 3">
            <a:extLst>
              <a:ext uri="{FF2B5EF4-FFF2-40B4-BE49-F238E27FC236}">
                <a16:creationId xmlns:a16="http://schemas.microsoft.com/office/drawing/2014/main" id="{E9759042-EE73-F65A-91AE-62275A032043}"/>
              </a:ext>
            </a:extLst>
          </p:cNvPr>
          <p:cNvSpPr>
            <a:spLocks noChangeArrowheads="1"/>
          </p:cNvSpPr>
          <p:nvPr/>
        </p:nvSpPr>
        <p:spPr bwMode="auto">
          <a:xfrm>
            <a:off x="7467600" y="5803900"/>
            <a:ext cx="381000" cy="381000"/>
          </a:xfrm>
          <a:prstGeom prst="sun">
            <a:avLst>
              <a:gd name="adj" fmla="val 25000"/>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Tree>
    <p:extLst>
      <p:ext uri="{BB962C8B-B14F-4D97-AF65-F5344CB8AC3E}">
        <p14:creationId xmlns:p14="http://schemas.microsoft.com/office/powerpoint/2010/main" val="4570923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p:stCondLst>
                                    <p:cond delay="0"/>
                                  </p:stCondLst>
                                  <p:childTnLst>
                                    <p:animRot by="21600000">
                                      <p:cBhvr>
                                        <p:cTn id="6" dur="2500" fill="hold"/>
                                        <p:tgtEl>
                                          <p:spTgt spid="6"/>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500" fill="hold"/>
                                        <p:tgtEl>
                                          <p:spTgt spid="7"/>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2500" fill="hold"/>
                                        <p:tgtEl>
                                          <p:spTgt spid="8"/>
                                        </p:tgtEl>
                                        <p:attrNameLst>
                                          <p:attrName>r</p:attrName>
                                        </p:attrNameLst>
                                      </p:cBhvr>
                                    </p:animRot>
                                  </p:childTnLst>
                                </p:cTn>
                              </p:par>
                              <p:par>
                                <p:cTn id="11" presetID="8" presetClass="emph" presetSubtype="0" repeatCount="indefinite" fill="hold" grpId="0" nodeType="withEffect">
                                  <p:stCondLst>
                                    <p:cond delay="0"/>
                                  </p:stCondLst>
                                  <p:childTnLst>
                                    <p:animRot by="21600000">
                                      <p:cBhvr>
                                        <p:cTn id="12" dur="2500" fill="hold"/>
                                        <p:tgtEl>
                                          <p:spTgt spid="9"/>
                                        </p:tgtEl>
                                        <p:attrNameLst>
                                          <p:attrName>r</p:attrName>
                                        </p:attrNameLst>
                                      </p:cBhvr>
                                    </p:animRot>
                                  </p:childTnLst>
                                </p:cTn>
                              </p:par>
                              <p:par>
                                <p:cTn id="13" presetID="8" presetClass="emph" presetSubtype="0" repeatCount="indefinite" fill="hold" grpId="0" nodeType="withEffect">
                                  <p:stCondLst>
                                    <p:cond delay="0"/>
                                  </p:stCondLst>
                                  <p:childTnLst>
                                    <p:animRot by="21600000">
                                      <p:cBhvr>
                                        <p:cTn id="14" dur="2500" fill="hold"/>
                                        <p:tgtEl>
                                          <p:spTgt spid="10"/>
                                        </p:tgtEl>
                                        <p:attrNameLst>
                                          <p:attrName>r</p:attrName>
                                        </p:attrNameLst>
                                      </p:cBhvr>
                                    </p:animRot>
                                  </p:childTnLst>
                                </p:cTn>
                              </p:par>
                              <p:par>
                                <p:cTn id="15" presetID="8" presetClass="emph" presetSubtype="0" repeatCount="indefinite" fill="hold" grpId="0" nodeType="withEffect">
                                  <p:stCondLst>
                                    <p:cond delay="0"/>
                                  </p:stCondLst>
                                  <p:childTnLst>
                                    <p:animRot by="21600000">
                                      <p:cBhvr>
                                        <p:cTn id="16" dur="2500" fill="hold"/>
                                        <p:tgtEl>
                                          <p:spTgt spid="11"/>
                                        </p:tgtEl>
                                        <p:attrNameLst>
                                          <p:attrName>r</p:attrName>
                                        </p:attrNameLst>
                                      </p:cBhvr>
                                    </p:animRot>
                                  </p:childTnLst>
                                </p:cTn>
                              </p:par>
                              <p:par>
                                <p:cTn id="17" presetID="8" presetClass="emph" presetSubtype="0" repeatCount="indefinite" fill="hold" grpId="0" nodeType="withEffect">
                                  <p:stCondLst>
                                    <p:cond delay="0"/>
                                  </p:stCondLst>
                                  <p:childTnLst>
                                    <p:animRot by="21600000">
                                      <p:cBhvr>
                                        <p:cTn id="18" dur="2500" fill="hold"/>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3D10E0EA-5626-7641-CF50-E10305EE0567}"/>
              </a:ext>
            </a:extLst>
          </p:cNvPr>
          <p:cNvSpPr>
            <a:spLocks noChangeArrowheads="1"/>
          </p:cNvSpPr>
          <p:nvPr/>
        </p:nvSpPr>
        <p:spPr bwMode="auto">
          <a:xfrm>
            <a:off x="0" y="7938"/>
            <a:ext cx="9067800" cy="6811962"/>
          </a:xfrm>
          <a:prstGeom prst="rect">
            <a:avLst/>
          </a:prstGeom>
          <a:solidFill>
            <a:schemeClr val="accent6">
              <a:lumMod val="20000"/>
              <a:lumOff val="80000"/>
            </a:schemeClr>
          </a:solidFill>
          <a:ln w="57150" cmpd="thinThick">
            <a:solidFill>
              <a:srgbClr val="0000FF"/>
            </a:solidFill>
            <a:miter lim="800000"/>
            <a:headEnd/>
            <a:tailEnd/>
          </a:ln>
        </p:spPr>
        <p:txBody>
          <a:bodyPr wrap="none" anchor="ctr"/>
          <a:lstStyle/>
          <a:p>
            <a:pPr eaLnBrk="1" fontAlgn="auto" hangingPunct="1">
              <a:spcBef>
                <a:spcPts val="0"/>
              </a:spcBef>
              <a:spcAft>
                <a:spcPts val="0"/>
              </a:spcAft>
              <a:defRPr/>
            </a:pPr>
            <a:endParaRPr lang="vi-VN"/>
          </a:p>
        </p:txBody>
      </p:sp>
      <p:sp>
        <p:nvSpPr>
          <p:cNvPr id="6" name="Rounded Rectangle 5">
            <a:extLst>
              <a:ext uri="{FF2B5EF4-FFF2-40B4-BE49-F238E27FC236}">
                <a16:creationId xmlns:a16="http://schemas.microsoft.com/office/drawing/2014/main" id="{1D41A0DD-D49C-CFAC-0768-32D6477A3DAF}"/>
              </a:ext>
            </a:extLst>
          </p:cNvPr>
          <p:cNvSpPr/>
          <p:nvPr/>
        </p:nvSpPr>
        <p:spPr>
          <a:xfrm>
            <a:off x="266700" y="409416"/>
            <a:ext cx="8534400" cy="5914111"/>
          </a:xfrm>
          <a:prstGeom prst="roundRect">
            <a:avLst/>
          </a:prstGeom>
          <a:solidFill>
            <a:srgbClr val="66FFFF"/>
          </a:solidFill>
          <a:ln>
            <a:solidFill>
              <a:srgbClr val="002060"/>
            </a:solidFill>
          </a:ln>
        </p:spPr>
        <p:style>
          <a:lnRef idx="0">
            <a:schemeClr val="accent5"/>
          </a:lnRef>
          <a:fillRef idx="3">
            <a:schemeClr val="accent5"/>
          </a:fillRef>
          <a:effectRef idx="3">
            <a:schemeClr val="accent5"/>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fontAlgn="auto" hangingPunct="1">
              <a:spcBef>
                <a:spcPts val="0"/>
              </a:spcBef>
              <a:spcAft>
                <a:spcPts val="0"/>
              </a:spcAft>
              <a:defRPr/>
            </a:pPr>
            <a:endParaRPr lang="en-US" sz="3600" b="1" dirty="0">
              <a:solidFill>
                <a:srgbClr val="0000FF"/>
              </a:solidFill>
              <a:latin typeface="Times New Roman" pitchFamily="18" charset="0"/>
              <a:cs typeface="Times New Roman" pitchFamily="18" charset="0"/>
            </a:endParaRPr>
          </a:p>
          <a:p>
            <a:r>
              <a:rPr lang="vi-VN" sz="2800" dirty="0">
                <a:latin typeface="Times New Roman" panose="02020603050405020304" pitchFamily="18" charset="0"/>
                <a:cs typeface="Times New Roman" panose="02020603050405020304" pitchFamily="18" charset="0"/>
              </a:rPr>
              <a:t>- Bức hình 1: </a:t>
            </a:r>
            <a:r>
              <a:rPr lang="vi-VN" sz="2800" i="1" dirty="0">
                <a:latin typeface="Times New Roman" panose="02020603050405020304" pitchFamily="18" charset="0"/>
                <a:cs typeface="Times New Roman" panose="02020603050405020304" pitchFamily="18" charset="0"/>
              </a:rPr>
              <a:t>Kim tự tháp</a:t>
            </a:r>
            <a:r>
              <a:rPr lang="vi-VN" sz="2800" dirty="0">
                <a:latin typeface="Times New Roman" panose="02020603050405020304" pitchFamily="18" charset="0"/>
                <a:cs typeface="Times New Roman" panose="02020603050405020304" pitchFamily="18" charset="0"/>
              </a:rPr>
              <a:t> nổi tiếng và bí ẩn </a:t>
            </a:r>
            <a:r>
              <a:rPr lang="vi-VN" sz="2800" dirty="0" smtClean="0">
                <a:latin typeface="Times New Roman" panose="02020603050405020304" pitchFamily="18" charset="0"/>
                <a:cs typeface="Times New Roman" panose="02020603050405020304" pitchFamily="18" charset="0"/>
              </a:rPr>
              <a:t>nh</a:t>
            </a:r>
            <a:r>
              <a:rPr lang="en-US" sz="2800" dirty="0" smtClean="0">
                <a:latin typeface="Times New Roman" panose="02020603050405020304" pitchFamily="18" charset="0"/>
                <a:cs typeface="Times New Roman" panose="02020603050405020304" pitchFamily="18" charset="0"/>
              </a:rPr>
              <a:t>ấ</a:t>
            </a:r>
            <a:r>
              <a:rPr lang="vi-VN" sz="2800" dirty="0" smtClean="0">
                <a:latin typeface="Times New Roman" panose="02020603050405020304" pitchFamily="18" charset="0"/>
                <a:cs typeface="Times New Roman" panose="02020603050405020304" pitchFamily="18" charset="0"/>
              </a:rPr>
              <a:t>t </a:t>
            </a:r>
            <a:r>
              <a:rPr lang="vi-VN" sz="2800" dirty="0">
                <a:latin typeface="Times New Roman" panose="02020603050405020304" pitchFamily="18" charset="0"/>
                <a:cs typeface="Times New Roman" panose="02020603050405020304" pitchFamily="18" charset="0"/>
              </a:rPr>
              <a:t>thế giới cổ đại (một trong 7 kì quan thế giới cổ đại). Song để xây dựng được công trình vĩ đại này cần rất nhiều nhân lực, của cải, ước tính giao động từ 20-100 nghìn người làm việc liên tục. Số lượng nhân công này được thay thế thường xuyên bởi xây dựng kim tự tháp là công việc rất khổ ải.</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296215" y="1558344"/>
            <a:ext cx="8654602" cy="4636394"/>
          </a:xfrm>
          <a:prstGeom prst="cloudCallout">
            <a:avLst/>
          </a:prstGeom>
        </p:spPr>
        <p:style>
          <a:lnRef idx="1">
            <a:schemeClr val="accent2"/>
          </a:lnRef>
          <a:fillRef idx="2">
            <a:schemeClr val="accent2"/>
          </a:fillRef>
          <a:effectRef idx="1">
            <a:schemeClr val="accent2"/>
          </a:effectRef>
          <a:fontRef idx="minor">
            <a:schemeClr val="dk1"/>
          </a:fontRef>
        </p:style>
        <p:txBody>
          <a:bodyPr anchor="ctr"/>
          <a:lstStyle/>
          <a:p>
            <a:r>
              <a:rPr lang="vi-VN" sz="2400" dirty="0">
                <a:solidFill>
                  <a:srgbClr val="FF0000"/>
                </a:solidFill>
                <a:latin typeface="Times New Roman" panose="02020603050405020304" pitchFamily="18" charset="0"/>
                <a:cs typeface="Times New Roman" panose="02020603050405020304" pitchFamily="18" charset="0"/>
              </a:rPr>
              <a:t>Từ thông điệp rút ra từ văn bản, em hãy chia sẻ về mối quan hệ giữa nghệ thuật và cuộc sống. Người nghệ sĩ cần làm gì để cân bằng giữa hai yếu tố ấy để tránh xảy bi kich giống như Vũ Như Tô? Vở kịch gợi cho em suy nghĩ gì về mối quan hệ giữa nghệ thuật và cuộc sống, giữa lí tưởng và thực tế, giữa cá nhan và lịch sử?</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194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6ADB739-35BB-2252-A82E-8A79E9304907}"/>
              </a:ext>
            </a:extLst>
          </p:cNvPr>
          <p:cNvSpPr txBox="1"/>
          <p:nvPr/>
        </p:nvSpPr>
        <p:spPr>
          <a:xfrm>
            <a:off x="332978" y="1238279"/>
            <a:ext cx="8579203" cy="3970318"/>
          </a:xfrm>
          <a:prstGeom prst="rect">
            <a:avLst/>
          </a:prstGeom>
          <a:noFill/>
          <a:ln>
            <a:solidFill>
              <a:schemeClr val="tx2">
                <a:lumMod val="40000"/>
                <a:lumOff val="60000"/>
              </a:schemeClr>
            </a:solidFill>
          </a:ln>
        </p:spPr>
        <p:txBody>
          <a:bodyPr wrap="square">
            <a:spAutoFit/>
          </a:bodyPr>
          <a:lstStyle/>
          <a:p>
            <a:r>
              <a:rPr lang="vi-VN" dirty="0" smtClean="0"/>
              <a:t>- </a:t>
            </a:r>
            <a:r>
              <a:rPr lang="vi-VN" sz="2800" dirty="0">
                <a:solidFill>
                  <a:srgbClr val="0070C0"/>
                </a:solidFill>
                <a:latin typeface="Times New Roman" panose="02020603050405020304" pitchFamily="18" charset="0"/>
                <a:cs typeface="Times New Roman" panose="02020603050405020304" pitchFamily="18" charset="0"/>
              </a:rPr>
              <a:t>Cái đẹp trong đó đã bao hàm cái thiện: “Bản thân cái đẹp là đạo đức”( Có thể lấy minh chứng trong tác phẩm </a:t>
            </a:r>
            <a:r>
              <a:rPr lang="vi-VN" sz="2800" i="1" dirty="0">
                <a:solidFill>
                  <a:srgbClr val="0070C0"/>
                </a:solidFill>
                <a:latin typeface="Times New Roman" panose="02020603050405020304" pitchFamily="18" charset="0"/>
                <a:cs typeface="Times New Roman" panose="02020603050405020304" pitchFamily="18" charset="0"/>
              </a:rPr>
              <a:t>Chiếc thuyền ngoài xa</a:t>
            </a:r>
            <a:r>
              <a:rPr lang="vi-VN" sz="2800" dirty="0">
                <a:solidFill>
                  <a:srgbClr val="0070C0"/>
                </a:solidFill>
                <a:latin typeface="Times New Roman" panose="02020603050405020304" pitchFamily="18" charset="0"/>
                <a:cs typeface="Times New Roman" panose="02020603050405020304" pitchFamily="18" charset="0"/>
              </a:rPr>
              <a:t> của Nguyễn Minh Châu)</a:t>
            </a:r>
            <a:endParaRPr lang="en-US" sz="2800" dirty="0">
              <a:solidFill>
                <a:srgbClr val="0070C0"/>
              </a:solidFill>
              <a:latin typeface="Times New Roman" panose="02020603050405020304" pitchFamily="18" charset="0"/>
              <a:cs typeface="Times New Roman" panose="02020603050405020304" pitchFamily="18" charset="0"/>
            </a:endParaRPr>
          </a:p>
          <a:p>
            <a:r>
              <a:rPr lang="vi-VN" sz="2800" dirty="0">
                <a:solidFill>
                  <a:srgbClr val="0070C0"/>
                </a:solidFill>
                <a:latin typeface="Times New Roman" panose="02020603050405020304" pitchFamily="18" charset="0"/>
                <a:cs typeface="Times New Roman" panose="02020603050405020304" pitchFamily="18" charset="0"/>
              </a:rPr>
              <a:t>- Nghệ thuật không thể tồn tại nếu xa rời hiện thức và đời sống.</a:t>
            </a:r>
            <a:endParaRPr lang="en-US" sz="2800" dirty="0">
              <a:solidFill>
                <a:srgbClr val="0070C0"/>
              </a:solidFill>
              <a:latin typeface="Times New Roman" panose="02020603050405020304" pitchFamily="18" charset="0"/>
              <a:cs typeface="Times New Roman" panose="02020603050405020304" pitchFamily="18" charset="0"/>
            </a:endParaRPr>
          </a:p>
          <a:p>
            <a:r>
              <a:rPr lang="vi-VN" sz="2800" dirty="0">
                <a:solidFill>
                  <a:srgbClr val="0070C0"/>
                </a:solidFill>
                <a:latin typeface="Times New Roman" panose="02020603050405020304" pitchFamily="18" charset="0"/>
                <a:cs typeface="Times New Roman" panose="02020603050405020304" pitchFamily="18" charset="0"/>
              </a:rPr>
              <a:t>- Nghệ thuật sống trong lòng nhân dân và phát triển vì nhân dân</a:t>
            </a:r>
            <a:endParaRPr lang="en-US" sz="2800" dirty="0">
              <a:solidFill>
                <a:srgbClr val="0070C0"/>
              </a:solidFill>
              <a:latin typeface="Times New Roman" panose="02020603050405020304" pitchFamily="18" charset="0"/>
              <a:cs typeface="Times New Roman" panose="02020603050405020304" pitchFamily="18" charset="0"/>
            </a:endParaRPr>
          </a:p>
          <a:p>
            <a:r>
              <a:rPr lang="vi-VN" sz="2800" dirty="0">
                <a:solidFill>
                  <a:srgbClr val="0070C0"/>
                </a:solidFill>
                <a:latin typeface="Times New Roman" panose="02020603050405020304" pitchFamily="18" charset="0"/>
                <a:cs typeface="Times New Roman" panose="02020603050405020304" pitchFamily="18" charset="0"/>
              </a:rPr>
              <a:t> ( Minh chứng bằng quan điểm sáng tác của Nam Cao trong một số tác phẩm)</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805288" y="319847"/>
            <a:ext cx="4346261" cy="523220"/>
          </a:xfrm>
          <a:prstGeom prst="rect">
            <a:avLst/>
          </a:prstGeom>
          <a:noFill/>
          <a:ln>
            <a:solidFill>
              <a:schemeClr val="accent4"/>
            </a:solidFill>
          </a:ln>
        </p:spPr>
        <p:txBody>
          <a:bodyPr wrap="square">
            <a:spAutoFit/>
          </a:bodyPr>
          <a:lstStyle/>
          <a:p>
            <a:pPr>
              <a:defRPr/>
            </a:pPr>
            <a:r>
              <a:rPr lang="en-US" sz="2800" b="1" dirty="0" err="1" smtClean="0">
                <a:solidFill>
                  <a:schemeClr val="accent4"/>
                </a:solidFill>
                <a:latin typeface="Times New Roman" pitchFamily="18" charset="0"/>
                <a:cs typeface="Times New Roman" pitchFamily="18" charset="0"/>
              </a:rPr>
              <a:t>Một</a:t>
            </a:r>
            <a:r>
              <a:rPr lang="en-US" sz="2800" b="1" dirty="0" smtClean="0">
                <a:solidFill>
                  <a:schemeClr val="accent4"/>
                </a:solidFill>
                <a:latin typeface="Times New Roman" pitchFamily="18" charset="0"/>
                <a:cs typeface="Times New Roman" pitchFamily="18" charset="0"/>
              </a:rPr>
              <a:t> </a:t>
            </a:r>
            <a:r>
              <a:rPr lang="en-US" sz="2800" b="1" dirty="0" err="1" smtClean="0">
                <a:solidFill>
                  <a:schemeClr val="accent4"/>
                </a:solidFill>
                <a:latin typeface="Times New Roman" pitchFamily="18" charset="0"/>
                <a:cs typeface="Times New Roman" pitchFamily="18" charset="0"/>
              </a:rPr>
              <a:t>số</a:t>
            </a:r>
            <a:r>
              <a:rPr lang="en-US" sz="2800" b="1" dirty="0" smtClean="0">
                <a:solidFill>
                  <a:schemeClr val="accent4"/>
                </a:solidFill>
                <a:latin typeface="Times New Roman" pitchFamily="18" charset="0"/>
                <a:cs typeface="Times New Roman" pitchFamily="18" charset="0"/>
              </a:rPr>
              <a:t> </a:t>
            </a:r>
            <a:r>
              <a:rPr lang="en-US" sz="2800" b="1" dirty="0" err="1" smtClean="0">
                <a:solidFill>
                  <a:schemeClr val="accent4"/>
                </a:solidFill>
                <a:latin typeface="Times New Roman" pitchFamily="18" charset="0"/>
                <a:cs typeface="Times New Roman" pitchFamily="18" charset="0"/>
              </a:rPr>
              <a:t>gợi</a:t>
            </a:r>
            <a:r>
              <a:rPr lang="en-US" sz="2800" b="1" dirty="0" smtClean="0">
                <a:solidFill>
                  <a:schemeClr val="accent4"/>
                </a:solidFill>
                <a:latin typeface="Times New Roman" pitchFamily="18" charset="0"/>
                <a:cs typeface="Times New Roman" pitchFamily="18" charset="0"/>
              </a:rPr>
              <a:t> ý </a:t>
            </a:r>
            <a:endParaRPr lang="en-US" sz="2600" b="1" dirty="0">
              <a:solidFill>
                <a:schemeClr val="accent4"/>
              </a:solidFill>
              <a:latin typeface="Times New Roman" pitchFamily="18" charset="0"/>
              <a:cs typeface="Times New Roman" pitchFamily="18" charset="0"/>
            </a:endParaRPr>
          </a:p>
        </p:txBody>
      </p:sp>
    </p:spTree>
    <p:extLst>
      <p:ext uri="{BB962C8B-B14F-4D97-AF65-F5344CB8AC3E}">
        <p14:creationId xmlns:p14="http://schemas.microsoft.com/office/powerpoint/2010/main" val="90484457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AutoShape 3">
            <a:extLst>
              <a:ext uri="{FF2B5EF4-FFF2-40B4-BE49-F238E27FC236}">
                <a16:creationId xmlns:a16="http://schemas.microsoft.com/office/drawing/2014/main" id="{C95E1F59-732F-93B0-58CF-AB2218AE1620}"/>
              </a:ext>
            </a:extLst>
          </p:cNvPr>
          <p:cNvSpPr>
            <a:spLocks noChangeArrowheads="1"/>
          </p:cNvSpPr>
          <p:nvPr/>
        </p:nvSpPr>
        <p:spPr bwMode="auto">
          <a:xfrm>
            <a:off x="419100" y="1736725"/>
            <a:ext cx="8305800" cy="2133600"/>
          </a:xfrm>
          <a:prstGeom prst="roundRect">
            <a:avLst>
              <a:gd name="adj" fmla="val 16667"/>
            </a:avLst>
          </a:prstGeom>
          <a:solidFill>
            <a:srgbClr val="00FFFF"/>
          </a:solidFill>
          <a:ln>
            <a:headEnd/>
            <a:tailEnd/>
          </a:ln>
          <a:effectLst>
            <a:glow rad="228600">
              <a:schemeClr val="accent2">
                <a:satMod val="175000"/>
                <a:alpha val="40000"/>
              </a:schemeClr>
            </a:glow>
            <a:outerShdw blurRad="40000" dist="23000" dir="5400000" rotWithShape="0">
              <a:srgbClr val="000000">
                <a:alpha val="35000"/>
              </a:srgbClr>
            </a:outerShdw>
          </a:effectLst>
        </p:spPr>
        <p:style>
          <a:lnRef idx="0">
            <a:schemeClr val="accent5"/>
          </a:lnRef>
          <a:fillRef idx="3">
            <a:schemeClr val="accent5"/>
          </a:fillRef>
          <a:effectRef idx="3">
            <a:schemeClr val="accent5"/>
          </a:effectRef>
          <a:fontRef idx="minor">
            <a:schemeClr val="lt1"/>
          </a:fontRef>
        </p:style>
        <p:txBody>
          <a:bodyPr>
            <a:prstTxWarp prst="textCanUp">
              <a:avLst/>
            </a:prstTxWarp>
          </a:bodyPr>
          <a:lstStyle/>
          <a:p>
            <a:pPr eaLnBrk="1" fontAlgn="auto" hangingPunct="1">
              <a:spcBef>
                <a:spcPts val="0"/>
              </a:spcBef>
              <a:spcAft>
                <a:spcPts val="0"/>
              </a:spcAft>
              <a:defRPr/>
            </a:pPr>
            <a:r>
              <a:rPr lang="en-US" sz="2800" b="1" dirty="0" err="1" smtClean="0">
                <a:ln w="18000">
                  <a:solidFill>
                    <a:schemeClr val="accent2">
                      <a:satMod val="140000"/>
                    </a:schemeClr>
                  </a:solidFill>
                  <a:prstDash val="solid"/>
                  <a:miter lim="800000"/>
                </a:ln>
                <a:solidFill>
                  <a:srgbClr val="0066FF"/>
                </a:solidFill>
                <a:effectLst>
                  <a:outerShdw blurRad="25500" dist="23000" dir="7020000" algn="tl">
                    <a:srgbClr val="000000">
                      <a:alpha val="50000"/>
                    </a:srgbClr>
                  </a:outerShdw>
                </a:effectLst>
                <a:latin typeface="Times New Roman" pitchFamily="18" charset="0"/>
                <a:cs typeface="Times New Roman" pitchFamily="18" charset="0"/>
              </a:rPr>
              <a:t>Hoạt</a:t>
            </a:r>
            <a:r>
              <a:rPr lang="en-US" sz="2800" b="1" dirty="0" smtClean="0">
                <a:ln w="18000">
                  <a:solidFill>
                    <a:schemeClr val="accent2">
                      <a:satMod val="140000"/>
                    </a:schemeClr>
                  </a:solidFill>
                  <a:prstDash val="solid"/>
                  <a:miter lim="800000"/>
                </a:ln>
                <a:solidFill>
                  <a:srgbClr val="0066FF"/>
                </a:solidFill>
                <a:effectLst>
                  <a:outerShdw blurRad="25500" dist="23000" dir="7020000" algn="tl">
                    <a:srgbClr val="000000">
                      <a:alpha val="50000"/>
                    </a:srgbClr>
                  </a:outerShdw>
                </a:effectLst>
                <a:latin typeface="Times New Roman" pitchFamily="18" charset="0"/>
                <a:cs typeface="Times New Roman" pitchFamily="18" charset="0"/>
              </a:rPr>
              <a:t> </a:t>
            </a:r>
            <a:r>
              <a:rPr lang="en-US" sz="2800" b="1" dirty="0" err="1" smtClean="0">
                <a:ln w="18000">
                  <a:solidFill>
                    <a:schemeClr val="accent2">
                      <a:satMod val="140000"/>
                    </a:schemeClr>
                  </a:solidFill>
                  <a:prstDash val="solid"/>
                  <a:miter lim="800000"/>
                </a:ln>
                <a:solidFill>
                  <a:srgbClr val="0066FF"/>
                </a:solidFill>
                <a:effectLst>
                  <a:outerShdw blurRad="25500" dist="23000" dir="7020000" algn="tl">
                    <a:srgbClr val="000000">
                      <a:alpha val="50000"/>
                    </a:srgbClr>
                  </a:outerShdw>
                </a:effectLst>
                <a:latin typeface="Times New Roman" pitchFamily="18" charset="0"/>
                <a:cs typeface="Times New Roman" pitchFamily="18" charset="0"/>
              </a:rPr>
              <a:t>động</a:t>
            </a:r>
            <a:r>
              <a:rPr lang="en-US" sz="2800" b="1" dirty="0" smtClean="0">
                <a:ln w="18000">
                  <a:solidFill>
                    <a:schemeClr val="accent2">
                      <a:satMod val="140000"/>
                    </a:schemeClr>
                  </a:solidFill>
                  <a:prstDash val="solid"/>
                  <a:miter lim="800000"/>
                </a:ln>
                <a:solidFill>
                  <a:srgbClr val="0066FF"/>
                </a:solidFill>
                <a:effectLst>
                  <a:outerShdw blurRad="25500" dist="23000" dir="7020000" algn="tl">
                    <a:srgbClr val="000000">
                      <a:alpha val="50000"/>
                    </a:srgbClr>
                  </a:outerShdw>
                </a:effectLst>
                <a:latin typeface="Times New Roman" pitchFamily="18" charset="0"/>
                <a:cs typeface="Times New Roman" pitchFamily="18" charset="0"/>
              </a:rPr>
              <a:t> 5: CỦNG CỐ, DẶN DÒ</a:t>
            </a:r>
            <a:endParaRPr lang="en-US" sz="2800" b="1" dirty="0">
              <a:ln w="18000">
                <a:solidFill>
                  <a:schemeClr val="accent2">
                    <a:satMod val="140000"/>
                  </a:schemeClr>
                </a:solidFill>
                <a:prstDash val="solid"/>
                <a:miter lim="800000"/>
              </a:ln>
              <a:solidFill>
                <a:srgbClr val="0066FF"/>
              </a:solidFill>
              <a:effectLst>
                <a:outerShdw blurRad="25500" dist="23000" dir="7020000" algn="tl">
                  <a:srgbClr val="000000">
                    <a:alpha val="50000"/>
                  </a:srgbClr>
                </a:outerShdw>
              </a:effectLst>
              <a:latin typeface="Times New Roman" pitchFamily="18" charset="0"/>
              <a:cs typeface="Times New Roman" pitchFamily="18" charset="0"/>
            </a:endParaRPr>
          </a:p>
        </p:txBody>
      </p:sp>
      <p:pic>
        <p:nvPicPr>
          <p:cNvPr id="4099" name="Picture 6" descr="988279Barres_fleurs__16_">
            <a:extLst>
              <a:ext uri="{FF2B5EF4-FFF2-40B4-BE49-F238E27FC236}">
                <a16:creationId xmlns:a16="http://schemas.microsoft.com/office/drawing/2014/main" id="{F0A968B4-EF0A-BBE9-7145-80E94C999EC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200" y="5840413"/>
            <a:ext cx="3962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6" descr="988279Barres_fleurs__16_">
            <a:extLst>
              <a:ext uri="{FF2B5EF4-FFF2-40B4-BE49-F238E27FC236}">
                <a16:creationId xmlns:a16="http://schemas.microsoft.com/office/drawing/2014/main" id="{54AEC6AE-FD43-40AC-6067-FF93E07F8B5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5810250"/>
            <a:ext cx="5257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3">
            <a:extLst>
              <a:ext uri="{FF2B5EF4-FFF2-40B4-BE49-F238E27FC236}">
                <a16:creationId xmlns:a16="http://schemas.microsoft.com/office/drawing/2014/main" id="{1A4677BA-B712-EAA3-2646-CEAD13525608}"/>
              </a:ext>
            </a:extLst>
          </p:cNvPr>
          <p:cNvSpPr>
            <a:spLocks noChangeArrowheads="1"/>
          </p:cNvSpPr>
          <p:nvPr/>
        </p:nvSpPr>
        <p:spPr bwMode="auto">
          <a:xfrm>
            <a:off x="365125" y="5483225"/>
            <a:ext cx="381000" cy="381000"/>
          </a:xfrm>
          <a:prstGeom prst="sun">
            <a:avLst>
              <a:gd name="adj" fmla="val 25000"/>
            </a:avLst>
          </a:prstGeom>
          <a:gradFill rotWithShape="1">
            <a:gsLst>
              <a:gs pos="0">
                <a:srgbClr val="FFE1FF"/>
              </a:gs>
              <a:gs pos="100000">
                <a:srgbClr val="FF15C2"/>
              </a:gs>
            </a:gsLst>
            <a:path path="rect">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7" name="AutoShape 3">
            <a:extLst>
              <a:ext uri="{FF2B5EF4-FFF2-40B4-BE49-F238E27FC236}">
                <a16:creationId xmlns:a16="http://schemas.microsoft.com/office/drawing/2014/main" id="{3F96810D-6AC3-8076-972E-406034B78488}"/>
              </a:ext>
            </a:extLst>
          </p:cNvPr>
          <p:cNvSpPr>
            <a:spLocks noChangeArrowheads="1"/>
          </p:cNvSpPr>
          <p:nvPr/>
        </p:nvSpPr>
        <p:spPr bwMode="auto">
          <a:xfrm>
            <a:off x="1219200" y="5784850"/>
            <a:ext cx="381000" cy="381000"/>
          </a:xfrm>
          <a:prstGeom prst="sun">
            <a:avLst>
              <a:gd name="adj" fmla="val 25000"/>
            </a:avLst>
          </a:prstGeom>
          <a:gradFill rotWithShape="1">
            <a:gsLst>
              <a:gs pos="0">
                <a:srgbClr val="FFE1FF"/>
              </a:gs>
              <a:gs pos="100000">
                <a:srgbClr val="FF15C2"/>
              </a:gs>
            </a:gsLst>
            <a:path path="rect">
              <a:fillToRect l="50000" t="50000" r="50000" b="50000"/>
            </a:path>
          </a:gradFill>
          <a:ln w="9525">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8" name="AutoShape 3">
            <a:extLst>
              <a:ext uri="{FF2B5EF4-FFF2-40B4-BE49-F238E27FC236}">
                <a16:creationId xmlns:a16="http://schemas.microsoft.com/office/drawing/2014/main" id="{31730A91-BD65-0FDC-407A-300983359683}"/>
              </a:ext>
            </a:extLst>
          </p:cNvPr>
          <p:cNvSpPr>
            <a:spLocks noChangeArrowheads="1"/>
          </p:cNvSpPr>
          <p:nvPr/>
        </p:nvSpPr>
        <p:spPr bwMode="auto">
          <a:xfrm>
            <a:off x="130175" y="4486275"/>
            <a:ext cx="381000" cy="381000"/>
          </a:xfrm>
          <a:prstGeom prst="sun">
            <a:avLst>
              <a:gd name="adj" fmla="val 25000"/>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9" name="AutoShape 3">
            <a:extLst>
              <a:ext uri="{FF2B5EF4-FFF2-40B4-BE49-F238E27FC236}">
                <a16:creationId xmlns:a16="http://schemas.microsoft.com/office/drawing/2014/main" id="{00F00B63-BDC2-1E68-615B-F10CE77D4A23}"/>
              </a:ext>
            </a:extLst>
          </p:cNvPr>
          <p:cNvSpPr>
            <a:spLocks noChangeArrowheads="1"/>
          </p:cNvSpPr>
          <p:nvPr/>
        </p:nvSpPr>
        <p:spPr bwMode="auto">
          <a:xfrm>
            <a:off x="8648700" y="5673725"/>
            <a:ext cx="381000" cy="381000"/>
          </a:xfrm>
          <a:prstGeom prst="sun">
            <a:avLst>
              <a:gd name="adj" fmla="val 25000"/>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0" name="AutoShape 3">
            <a:extLst>
              <a:ext uri="{FF2B5EF4-FFF2-40B4-BE49-F238E27FC236}">
                <a16:creationId xmlns:a16="http://schemas.microsoft.com/office/drawing/2014/main" id="{DE38EB21-9231-1769-AD30-EC09C2D99059}"/>
              </a:ext>
            </a:extLst>
          </p:cNvPr>
          <p:cNvSpPr>
            <a:spLocks noChangeArrowheads="1"/>
          </p:cNvSpPr>
          <p:nvPr/>
        </p:nvSpPr>
        <p:spPr bwMode="auto">
          <a:xfrm>
            <a:off x="4114800" y="5843588"/>
            <a:ext cx="381000" cy="381000"/>
          </a:xfrm>
          <a:prstGeom prst="sun">
            <a:avLst>
              <a:gd name="adj" fmla="val 25000"/>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1" name="AutoShape 3">
            <a:extLst>
              <a:ext uri="{FF2B5EF4-FFF2-40B4-BE49-F238E27FC236}">
                <a16:creationId xmlns:a16="http://schemas.microsoft.com/office/drawing/2014/main" id="{8E718747-3392-6666-1B9A-9424C13F1E44}"/>
              </a:ext>
            </a:extLst>
          </p:cNvPr>
          <p:cNvSpPr>
            <a:spLocks noChangeArrowheads="1"/>
          </p:cNvSpPr>
          <p:nvPr/>
        </p:nvSpPr>
        <p:spPr bwMode="auto">
          <a:xfrm>
            <a:off x="2438400" y="5594350"/>
            <a:ext cx="381000" cy="381000"/>
          </a:xfrm>
          <a:prstGeom prst="sun">
            <a:avLst>
              <a:gd name="adj" fmla="val 25000"/>
            </a:avLst>
          </a:prstGeom>
          <a:solidFill>
            <a:schemeClr val="tx2">
              <a:lumMod val="60000"/>
              <a:lumOff val="40000"/>
            </a:schemeClr>
          </a:solidFill>
          <a:ln>
            <a:noFill/>
          </a:ln>
        </p:spPr>
        <p:txBody>
          <a:bodyPr wrap="none" anchor="ctr"/>
          <a:lstStyle/>
          <a:p>
            <a:pPr eaLnBrk="1" fontAlgn="auto" hangingPunct="1">
              <a:spcBef>
                <a:spcPts val="0"/>
              </a:spcBef>
              <a:spcAft>
                <a:spcPts val="0"/>
              </a:spcAft>
              <a:defRPr/>
            </a:pPr>
            <a:endParaRPr lang="en-US">
              <a:latin typeface="Calibri" pitchFamily="34" charset="0"/>
            </a:endParaRPr>
          </a:p>
        </p:txBody>
      </p:sp>
      <p:sp>
        <p:nvSpPr>
          <p:cNvPr id="13" name="AutoShape 3">
            <a:extLst>
              <a:ext uri="{FF2B5EF4-FFF2-40B4-BE49-F238E27FC236}">
                <a16:creationId xmlns:a16="http://schemas.microsoft.com/office/drawing/2014/main" id="{E9759042-EE73-F65A-91AE-62275A032043}"/>
              </a:ext>
            </a:extLst>
          </p:cNvPr>
          <p:cNvSpPr>
            <a:spLocks noChangeArrowheads="1"/>
          </p:cNvSpPr>
          <p:nvPr/>
        </p:nvSpPr>
        <p:spPr bwMode="auto">
          <a:xfrm>
            <a:off x="7467600" y="5803900"/>
            <a:ext cx="381000" cy="381000"/>
          </a:xfrm>
          <a:prstGeom prst="sun">
            <a:avLst>
              <a:gd name="adj" fmla="val 25000"/>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Tree>
    <p:extLst>
      <p:ext uri="{BB962C8B-B14F-4D97-AF65-F5344CB8AC3E}">
        <p14:creationId xmlns:p14="http://schemas.microsoft.com/office/powerpoint/2010/main" val="9825610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p:stCondLst>
                                    <p:cond delay="0"/>
                                  </p:stCondLst>
                                  <p:childTnLst>
                                    <p:animRot by="21600000">
                                      <p:cBhvr>
                                        <p:cTn id="6" dur="2500" fill="hold"/>
                                        <p:tgtEl>
                                          <p:spTgt spid="6"/>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500" fill="hold"/>
                                        <p:tgtEl>
                                          <p:spTgt spid="7"/>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2500" fill="hold"/>
                                        <p:tgtEl>
                                          <p:spTgt spid="8"/>
                                        </p:tgtEl>
                                        <p:attrNameLst>
                                          <p:attrName>r</p:attrName>
                                        </p:attrNameLst>
                                      </p:cBhvr>
                                    </p:animRot>
                                  </p:childTnLst>
                                </p:cTn>
                              </p:par>
                              <p:par>
                                <p:cTn id="11" presetID="8" presetClass="emph" presetSubtype="0" repeatCount="indefinite" fill="hold" grpId="0" nodeType="withEffect">
                                  <p:stCondLst>
                                    <p:cond delay="0"/>
                                  </p:stCondLst>
                                  <p:childTnLst>
                                    <p:animRot by="21600000">
                                      <p:cBhvr>
                                        <p:cTn id="12" dur="2500" fill="hold"/>
                                        <p:tgtEl>
                                          <p:spTgt spid="9"/>
                                        </p:tgtEl>
                                        <p:attrNameLst>
                                          <p:attrName>r</p:attrName>
                                        </p:attrNameLst>
                                      </p:cBhvr>
                                    </p:animRot>
                                  </p:childTnLst>
                                </p:cTn>
                              </p:par>
                              <p:par>
                                <p:cTn id="13" presetID="8" presetClass="emph" presetSubtype="0" repeatCount="indefinite" fill="hold" grpId="0" nodeType="withEffect">
                                  <p:stCondLst>
                                    <p:cond delay="0"/>
                                  </p:stCondLst>
                                  <p:childTnLst>
                                    <p:animRot by="21600000">
                                      <p:cBhvr>
                                        <p:cTn id="14" dur="2500" fill="hold"/>
                                        <p:tgtEl>
                                          <p:spTgt spid="10"/>
                                        </p:tgtEl>
                                        <p:attrNameLst>
                                          <p:attrName>r</p:attrName>
                                        </p:attrNameLst>
                                      </p:cBhvr>
                                    </p:animRot>
                                  </p:childTnLst>
                                </p:cTn>
                              </p:par>
                              <p:par>
                                <p:cTn id="15" presetID="8" presetClass="emph" presetSubtype="0" repeatCount="indefinite" fill="hold" grpId="0" nodeType="withEffect">
                                  <p:stCondLst>
                                    <p:cond delay="0"/>
                                  </p:stCondLst>
                                  <p:childTnLst>
                                    <p:animRot by="21600000">
                                      <p:cBhvr>
                                        <p:cTn id="16" dur="2500" fill="hold"/>
                                        <p:tgtEl>
                                          <p:spTgt spid="11"/>
                                        </p:tgtEl>
                                        <p:attrNameLst>
                                          <p:attrName>r</p:attrName>
                                        </p:attrNameLst>
                                      </p:cBhvr>
                                    </p:animRot>
                                  </p:childTnLst>
                                </p:cTn>
                              </p:par>
                              <p:par>
                                <p:cTn id="17" presetID="8" presetClass="emph" presetSubtype="0" repeatCount="indefinite" fill="hold" grpId="0" nodeType="withEffect">
                                  <p:stCondLst>
                                    <p:cond delay="0"/>
                                  </p:stCondLst>
                                  <p:childTnLst>
                                    <p:animRot by="21600000">
                                      <p:cBhvr>
                                        <p:cTn id="18" dur="2500" fill="hold"/>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6ADB739-35BB-2252-A82E-8A79E9304907}"/>
              </a:ext>
            </a:extLst>
          </p:cNvPr>
          <p:cNvSpPr txBox="1"/>
          <p:nvPr/>
        </p:nvSpPr>
        <p:spPr>
          <a:xfrm>
            <a:off x="371614" y="1057975"/>
            <a:ext cx="8579203" cy="4524315"/>
          </a:xfrm>
          <a:prstGeom prst="rect">
            <a:avLst/>
          </a:prstGeom>
          <a:noFill/>
          <a:ln>
            <a:solidFill>
              <a:schemeClr val="tx2">
                <a:lumMod val="40000"/>
                <a:lumOff val="60000"/>
              </a:schemeClr>
            </a:solidFill>
          </a:ln>
        </p:spPr>
        <p:txBody>
          <a:bodyPr wrap="square">
            <a:spAutoFit/>
          </a:bodyPr>
          <a:lstStyle/>
          <a:p>
            <a:r>
              <a:rPr lang="vi-VN" sz="3200" b="1" dirty="0">
                <a:latin typeface="Times New Roman" panose="02020603050405020304" pitchFamily="18" charset="0"/>
                <a:cs typeface="Times New Roman" panose="02020603050405020304" pitchFamily="18" charset="0"/>
              </a:rPr>
              <a:t>1. Củng cố</a:t>
            </a:r>
            <a:endParaRPr lang="en-US"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 Nắm chắc các đặc trưng cơ bản của thể loại bi kịch</a:t>
            </a:r>
            <a:endParaRPr lang="en-US"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 Hiểu và phân tích được những đặc trưng đó qua văn bản Vĩnh biệt Cửu Trùng Đài</a:t>
            </a:r>
            <a:endParaRPr lang="en-US" sz="3200" dirty="0">
              <a:latin typeface="Times New Roman" panose="02020603050405020304" pitchFamily="18" charset="0"/>
              <a:cs typeface="Times New Roman" panose="02020603050405020304" pitchFamily="18" charset="0"/>
            </a:endParaRPr>
          </a:p>
          <a:p>
            <a:r>
              <a:rPr lang="vi-VN" sz="3200" b="1" dirty="0">
                <a:latin typeface="Times New Roman" panose="02020603050405020304" pitchFamily="18" charset="0"/>
                <a:cs typeface="Times New Roman" panose="02020603050405020304" pitchFamily="18" charset="0"/>
              </a:rPr>
              <a:t>2. Dặn dò, giao bài tập về nhà</a:t>
            </a:r>
            <a:endParaRPr lang="en-US"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Vận dụng phân tích đặc trưng của thể loại bi kịch qua văn bản kịch </a:t>
            </a:r>
            <a:r>
              <a:rPr lang="vi-VN" sz="3200" i="1" dirty="0">
                <a:latin typeface="Times New Roman" panose="02020603050405020304" pitchFamily="18" charset="0"/>
                <a:cs typeface="Times New Roman" panose="02020603050405020304" pitchFamily="18" charset="0"/>
              </a:rPr>
              <a:t>Hồn Trương Ba da hàng thịt</a:t>
            </a:r>
            <a:r>
              <a:rPr lang="vi-VN" sz="3200" dirty="0">
                <a:latin typeface="Times New Roman" panose="02020603050405020304" pitchFamily="18" charset="0"/>
                <a:cs typeface="Times New Roman" panose="02020603050405020304" pitchFamily="18" charset="0"/>
              </a:rPr>
              <a:t> của tác giả Lưu Quang Vũ</a:t>
            </a:r>
            <a:r>
              <a:rPr lang="vi-VN"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14189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3D10E0EA-5626-7641-CF50-E10305EE0567}"/>
              </a:ext>
            </a:extLst>
          </p:cNvPr>
          <p:cNvSpPr>
            <a:spLocks noChangeArrowheads="1"/>
          </p:cNvSpPr>
          <p:nvPr/>
        </p:nvSpPr>
        <p:spPr bwMode="auto">
          <a:xfrm>
            <a:off x="0" y="7938"/>
            <a:ext cx="9067800" cy="6811962"/>
          </a:xfrm>
          <a:prstGeom prst="rect">
            <a:avLst/>
          </a:prstGeom>
          <a:solidFill>
            <a:schemeClr val="accent6">
              <a:lumMod val="20000"/>
              <a:lumOff val="80000"/>
            </a:schemeClr>
          </a:solidFill>
          <a:ln w="57150" cmpd="thinThick">
            <a:solidFill>
              <a:srgbClr val="0000FF"/>
            </a:solidFill>
            <a:miter lim="800000"/>
            <a:headEnd/>
            <a:tailEnd/>
          </a:ln>
        </p:spPr>
        <p:txBody>
          <a:bodyPr wrap="none" anchor="ctr"/>
          <a:lstStyle/>
          <a:p>
            <a:pPr eaLnBrk="1" fontAlgn="auto" hangingPunct="1">
              <a:spcBef>
                <a:spcPts val="0"/>
              </a:spcBef>
              <a:spcAft>
                <a:spcPts val="0"/>
              </a:spcAft>
              <a:defRPr/>
            </a:pPr>
            <a:endParaRPr lang="vi-VN"/>
          </a:p>
        </p:txBody>
      </p:sp>
      <p:sp>
        <p:nvSpPr>
          <p:cNvPr id="6" name="Rounded Rectangle 5">
            <a:extLst>
              <a:ext uri="{FF2B5EF4-FFF2-40B4-BE49-F238E27FC236}">
                <a16:creationId xmlns:a16="http://schemas.microsoft.com/office/drawing/2014/main" id="{1D41A0DD-D49C-CFAC-0768-32D6477A3DAF}"/>
              </a:ext>
            </a:extLst>
          </p:cNvPr>
          <p:cNvSpPr/>
          <p:nvPr/>
        </p:nvSpPr>
        <p:spPr>
          <a:xfrm>
            <a:off x="266700" y="409416"/>
            <a:ext cx="8534400" cy="5914111"/>
          </a:xfrm>
          <a:prstGeom prst="roundRect">
            <a:avLst/>
          </a:prstGeom>
          <a:solidFill>
            <a:srgbClr val="66FFFF"/>
          </a:solidFill>
          <a:ln>
            <a:solidFill>
              <a:srgbClr val="002060"/>
            </a:solidFill>
          </a:ln>
        </p:spPr>
        <p:style>
          <a:lnRef idx="0">
            <a:schemeClr val="accent5"/>
          </a:lnRef>
          <a:fillRef idx="3">
            <a:schemeClr val="accent5"/>
          </a:fillRef>
          <a:effectRef idx="3">
            <a:schemeClr val="accent5"/>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fontAlgn="auto" hangingPunct="1">
              <a:spcBef>
                <a:spcPts val="0"/>
              </a:spcBef>
              <a:spcAft>
                <a:spcPts val="0"/>
              </a:spcAft>
              <a:defRPr/>
            </a:pPr>
            <a:endParaRPr lang="en-US" sz="3600" b="1" dirty="0">
              <a:solidFill>
                <a:srgbClr val="0000FF"/>
              </a:solidFill>
              <a:latin typeface="Times New Roman" pitchFamily="18" charset="0"/>
              <a:cs typeface="Times New Roman" pitchFamily="18" charset="0"/>
            </a:endParaRPr>
          </a:p>
          <a:p>
            <a:r>
              <a:rPr lang="vi-VN" sz="2600" dirty="0">
                <a:latin typeface="Times New Roman" panose="02020603050405020304" pitchFamily="18" charset="0"/>
                <a:cs typeface="Times New Roman" panose="02020603050405020304" pitchFamily="18" charset="0"/>
              </a:rPr>
              <a:t>- Bức hình 2: </a:t>
            </a:r>
            <a:r>
              <a:rPr lang="vi-VN" sz="2600" i="1" dirty="0">
                <a:latin typeface="Times New Roman" panose="02020603050405020304" pitchFamily="18" charset="0"/>
                <a:cs typeface="Times New Roman" panose="02020603050405020304" pitchFamily="18" charset="0"/>
              </a:rPr>
              <a:t>Vạn lí Trường Thành</a:t>
            </a:r>
            <a:endParaRPr lang="en-US" sz="2600" dirty="0">
              <a:latin typeface="Times New Roman" panose="02020603050405020304" pitchFamily="18" charset="0"/>
              <a:cs typeface="Times New Roman" panose="02020603050405020304" pitchFamily="18" charset="0"/>
            </a:endParaRPr>
          </a:p>
          <a:p>
            <a:r>
              <a:rPr lang="vi-VN" sz="2600" dirty="0">
                <a:latin typeface="Times New Roman" panose="02020603050405020304" pitchFamily="18" charset="0"/>
                <a:cs typeface="Times New Roman" panose="02020603050405020304" pitchFamily="18" charset="0"/>
              </a:rPr>
              <a:t>+ Đây là bức tường và các công sự trải dài theo biên giới phía Bắc của Trung Quốc, do hoàng đế Trung Hoa đầu tiên tên Tần Thủy Hoàng ra lệnh xây dựng vào khoảng năm 200 TCN, sau đó tiếp tục đến thời Minh mở mang xây dựng thêm.</a:t>
            </a:r>
            <a:endParaRPr lang="en-US" sz="2600" dirty="0">
              <a:latin typeface="Times New Roman" panose="02020603050405020304" pitchFamily="18" charset="0"/>
              <a:cs typeface="Times New Roman" panose="02020603050405020304" pitchFamily="18" charset="0"/>
            </a:endParaRPr>
          </a:p>
          <a:p>
            <a:r>
              <a:rPr lang="vi-VN" sz="2600" dirty="0">
                <a:latin typeface="Times New Roman" panose="02020603050405020304" pitchFamily="18" charset="0"/>
                <a:cs typeface="Times New Roman" panose="02020603050405020304" pitchFamily="18" charset="0"/>
              </a:rPr>
              <a:t>+ Đây là một công trình kiến trúc đồ sộ, được công nhận là một trong 7 kì quan thế giới mới.</a:t>
            </a:r>
            <a:endParaRPr lang="en-US" sz="2600" dirty="0">
              <a:latin typeface="Times New Roman" panose="02020603050405020304" pitchFamily="18" charset="0"/>
              <a:cs typeface="Times New Roman" panose="02020603050405020304" pitchFamily="18" charset="0"/>
            </a:endParaRPr>
          </a:p>
          <a:p>
            <a:r>
              <a:rPr lang="vi-VN" sz="2600" dirty="0">
                <a:latin typeface="Times New Roman" panose="02020603050405020304" pitchFamily="18" charset="0"/>
                <a:cs typeface="Times New Roman" panose="02020603050405020304" pitchFamily="18" charset="0"/>
              </a:rPr>
              <a:t>+ Để xây dựng được công trình này đã có khoảng hơn 400.000 người phải bỏ mạng, nhiều người đã phải chôn vùi thân xác ngay dưới chân thành. Điều đó đã gây nỗi oán hận trong nhân </a:t>
            </a:r>
            <a:r>
              <a:rPr lang="vi-VN" sz="2600" dirty="0" smtClean="0">
                <a:latin typeface="Times New Roman" panose="02020603050405020304" pitchFamily="18" charset="0"/>
                <a:cs typeface="Times New Roman" panose="02020603050405020304" pitchFamily="18" charset="0"/>
              </a:rPr>
              <a:t>dân.</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0550818"/>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AutoShape 3">
            <a:extLst>
              <a:ext uri="{FF2B5EF4-FFF2-40B4-BE49-F238E27FC236}">
                <a16:creationId xmlns:a16="http://schemas.microsoft.com/office/drawing/2014/main" id="{C95E1F59-732F-93B0-58CF-AB2218AE1620}"/>
              </a:ext>
            </a:extLst>
          </p:cNvPr>
          <p:cNvSpPr>
            <a:spLocks noChangeArrowheads="1"/>
          </p:cNvSpPr>
          <p:nvPr/>
        </p:nvSpPr>
        <p:spPr bwMode="auto">
          <a:xfrm>
            <a:off x="419100" y="1736725"/>
            <a:ext cx="8305800" cy="2133600"/>
          </a:xfrm>
          <a:prstGeom prst="roundRect">
            <a:avLst>
              <a:gd name="adj" fmla="val 16667"/>
            </a:avLst>
          </a:prstGeom>
          <a:solidFill>
            <a:srgbClr val="00FFFF"/>
          </a:solidFill>
          <a:ln>
            <a:headEnd/>
            <a:tailEnd/>
          </a:ln>
          <a:effectLst>
            <a:glow rad="228600">
              <a:schemeClr val="accent2">
                <a:satMod val="175000"/>
                <a:alpha val="40000"/>
              </a:schemeClr>
            </a:glow>
            <a:outerShdw blurRad="40000" dist="23000" dir="5400000" rotWithShape="0">
              <a:srgbClr val="000000">
                <a:alpha val="35000"/>
              </a:srgbClr>
            </a:outerShdw>
          </a:effectLst>
        </p:spPr>
        <p:style>
          <a:lnRef idx="0">
            <a:schemeClr val="accent5"/>
          </a:lnRef>
          <a:fillRef idx="3">
            <a:schemeClr val="accent5"/>
          </a:fillRef>
          <a:effectRef idx="3">
            <a:schemeClr val="accent5"/>
          </a:effectRef>
          <a:fontRef idx="minor">
            <a:schemeClr val="lt1"/>
          </a:fontRef>
        </p:style>
        <p:txBody>
          <a:bodyPr>
            <a:prstTxWarp prst="textCanUp">
              <a:avLst/>
            </a:prstTxWarp>
          </a:bodyPr>
          <a:lstStyle/>
          <a:p>
            <a:pPr eaLnBrk="1" fontAlgn="auto" hangingPunct="1">
              <a:spcBef>
                <a:spcPts val="0"/>
              </a:spcBef>
              <a:spcAft>
                <a:spcPts val="0"/>
              </a:spcAft>
              <a:defRPr/>
            </a:pPr>
            <a:r>
              <a:rPr lang="en-US" sz="2800" b="1" dirty="0" err="1" smtClean="0">
                <a:ln w="18000">
                  <a:solidFill>
                    <a:schemeClr val="accent2">
                      <a:satMod val="140000"/>
                    </a:schemeClr>
                  </a:solidFill>
                  <a:prstDash val="solid"/>
                  <a:miter lim="800000"/>
                </a:ln>
                <a:solidFill>
                  <a:srgbClr val="0066FF"/>
                </a:solidFill>
                <a:effectLst>
                  <a:outerShdw blurRad="25500" dist="23000" dir="7020000" algn="tl">
                    <a:srgbClr val="000000">
                      <a:alpha val="50000"/>
                    </a:srgbClr>
                  </a:outerShdw>
                </a:effectLst>
                <a:latin typeface="Times New Roman" pitchFamily="18" charset="0"/>
                <a:cs typeface="Times New Roman" pitchFamily="18" charset="0"/>
              </a:rPr>
              <a:t>Hoạt</a:t>
            </a:r>
            <a:r>
              <a:rPr lang="en-US" sz="2800" b="1" dirty="0" smtClean="0">
                <a:ln w="18000">
                  <a:solidFill>
                    <a:schemeClr val="accent2">
                      <a:satMod val="140000"/>
                    </a:schemeClr>
                  </a:solidFill>
                  <a:prstDash val="solid"/>
                  <a:miter lim="800000"/>
                </a:ln>
                <a:solidFill>
                  <a:srgbClr val="0066FF"/>
                </a:solidFill>
                <a:effectLst>
                  <a:outerShdw blurRad="25500" dist="23000" dir="7020000" algn="tl">
                    <a:srgbClr val="000000">
                      <a:alpha val="50000"/>
                    </a:srgbClr>
                  </a:outerShdw>
                </a:effectLst>
                <a:latin typeface="Times New Roman" pitchFamily="18" charset="0"/>
                <a:cs typeface="Times New Roman" pitchFamily="18" charset="0"/>
              </a:rPr>
              <a:t> </a:t>
            </a:r>
            <a:r>
              <a:rPr lang="en-US" sz="2800" b="1" dirty="0" err="1" smtClean="0">
                <a:ln w="18000">
                  <a:solidFill>
                    <a:schemeClr val="accent2">
                      <a:satMod val="140000"/>
                    </a:schemeClr>
                  </a:solidFill>
                  <a:prstDash val="solid"/>
                  <a:miter lim="800000"/>
                </a:ln>
                <a:solidFill>
                  <a:srgbClr val="0066FF"/>
                </a:solidFill>
                <a:effectLst>
                  <a:outerShdw blurRad="25500" dist="23000" dir="7020000" algn="tl">
                    <a:srgbClr val="000000">
                      <a:alpha val="50000"/>
                    </a:srgbClr>
                  </a:outerShdw>
                </a:effectLst>
                <a:latin typeface="Times New Roman" pitchFamily="18" charset="0"/>
                <a:cs typeface="Times New Roman" pitchFamily="18" charset="0"/>
              </a:rPr>
              <a:t>động</a:t>
            </a:r>
            <a:r>
              <a:rPr lang="en-US" sz="2800" b="1" dirty="0" smtClean="0">
                <a:ln w="18000">
                  <a:solidFill>
                    <a:schemeClr val="accent2">
                      <a:satMod val="140000"/>
                    </a:schemeClr>
                  </a:solidFill>
                  <a:prstDash val="solid"/>
                  <a:miter lim="800000"/>
                </a:ln>
                <a:solidFill>
                  <a:srgbClr val="0066FF"/>
                </a:solidFill>
                <a:effectLst>
                  <a:outerShdw blurRad="25500" dist="23000" dir="7020000" algn="tl">
                    <a:srgbClr val="000000">
                      <a:alpha val="50000"/>
                    </a:srgbClr>
                  </a:outerShdw>
                </a:effectLst>
                <a:latin typeface="Times New Roman" pitchFamily="18" charset="0"/>
                <a:cs typeface="Times New Roman" pitchFamily="18" charset="0"/>
              </a:rPr>
              <a:t> 2: HÌNH THÀNH KIẾN THỨC</a:t>
            </a:r>
            <a:endParaRPr lang="en-US" sz="2800" b="1" dirty="0">
              <a:ln w="18000">
                <a:solidFill>
                  <a:schemeClr val="accent2">
                    <a:satMod val="140000"/>
                  </a:schemeClr>
                </a:solidFill>
                <a:prstDash val="solid"/>
                <a:miter lim="800000"/>
              </a:ln>
              <a:solidFill>
                <a:srgbClr val="0066FF"/>
              </a:solidFill>
              <a:effectLst>
                <a:outerShdw blurRad="25500" dist="23000" dir="7020000" algn="tl">
                  <a:srgbClr val="000000">
                    <a:alpha val="50000"/>
                  </a:srgbClr>
                </a:outerShdw>
              </a:effectLst>
              <a:latin typeface="Times New Roman" pitchFamily="18" charset="0"/>
              <a:cs typeface="Times New Roman" pitchFamily="18" charset="0"/>
            </a:endParaRPr>
          </a:p>
        </p:txBody>
      </p:sp>
      <p:pic>
        <p:nvPicPr>
          <p:cNvPr id="4099" name="Picture 6" descr="988279Barres_fleurs__16_">
            <a:extLst>
              <a:ext uri="{FF2B5EF4-FFF2-40B4-BE49-F238E27FC236}">
                <a16:creationId xmlns:a16="http://schemas.microsoft.com/office/drawing/2014/main" id="{F0A968B4-EF0A-BBE9-7145-80E94C999EC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200" y="5840413"/>
            <a:ext cx="3962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6" descr="988279Barres_fleurs__16_">
            <a:extLst>
              <a:ext uri="{FF2B5EF4-FFF2-40B4-BE49-F238E27FC236}">
                <a16:creationId xmlns:a16="http://schemas.microsoft.com/office/drawing/2014/main" id="{54AEC6AE-FD43-40AC-6067-FF93E07F8B5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5810250"/>
            <a:ext cx="5257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3">
            <a:extLst>
              <a:ext uri="{FF2B5EF4-FFF2-40B4-BE49-F238E27FC236}">
                <a16:creationId xmlns:a16="http://schemas.microsoft.com/office/drawing/2014/main" id="{1A4677BA-B712-EAA3-2646-CEAD13525608}"/>
              </a:ext>
            </a:extLst>
          </p:cNvPr>
          <p:cNvSpPr>
            <a:spLocks noChangeArrowheads="1"/>
          </p:cNvSpPr>
          <p:nvPr/>
        </p:nvSpPr>
        <p:spPr bwMode="auto">
          <a:xfrm>
            <a:off x="365125" y="5483225"/>
            <a:ext cx="381000" cy="381000"/>
          </a:xfrm>
          <a:prstGeom prst="sun">
            <a:avLst>
              <a:gd name="adj" fmla="val 25000"/>
            </a:avLst>
          </a:prstGeom>
          <a:gradFill rotWithShape="1">
            <a:gsLst>
              <a:gs pos="0">
                <a:srgbClr val="FFE1FF"/>
              </a:gs>
              <a:gs pos="100000">
                <a:srgbClr val="FF15C2"/>
              </a:gs>
            </a:gsLst>
            <a:path path="rect">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7" name="AutoShape 3">
            <a:extLst>
              <a:ext uri="{FF2B5EF4-FFF2-40B4-BE49-F238E27FC236}">
                <a16:creationId xmlns:a16="http://schemas.microsoft.com/office/drawing/2014/main" id="{3F96810D-6AC3-8076-972E-406034B78488}"/>
              </a:ext>
            </a:extLst>
          </p:cNvPr>
          <p:cNvSpPr>
            <a:spLocks noChangeArrowheads="1"/>
          </p:cNvSpPr>
          <p:nvPr/>
        </p:nvSpPr>
        <p:spPr bwMode="auto">
          <a:xfrm>
            <a:off x="1219200" y="5784850"/>
            <a:ext cx="381000" cy="381000"/>
          </a:xfrm>
          <a:prstGeom prst="sun">
            <a:avLst>
              <a:gd name="adj" fmla="val 25000"/>
            </a:avLst>
          </a:prstGeom>
          <a:gradFill rotWithShape="1">
            <a:gsLst>
              <a:gs pos="0">
                <a:srgbClr val="FFE1FF"/>
              </a:gs>
              <a:gs pos="100000">
                <a:srgbClr val="FF15C2"/>
              </a:gs>
            </a:gsLst>
            <a:path path="rect">
              <a:fillToRect l="50000" t="50000" r="50000" b="50000"/>
            </a:path>
          </a:gradFill>
          <a:ln w="9525">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8" name="AutoShape 3">
            <a:extLst>
              <a:ext uri="{FF2B5EF4-FFF2-40B4-BE49-F238E27FC236}">
                <a16:creationId xmlns:a16="http://schemas.microsoft.com/office/drawing/2014/main" id="{31730A91-BD65-0FDC-407A-300983359683}"/>
              </a:ext>
            </a:extLst>
          </p:cNvPr>
          <p:cNvSpPr>
            <a:spLocks noChangeArrowheads="1"/>
          </p:cNvSpPr>
          <p:nvPr/>
        </p:nvSpPr>
        <p:spPr bwMode="auto">
          <a:xfrm>
            <a:off x="130175" y="4486275"/>
            <a:ext cx="381000" cy="381000"/>
          </a:xfrm>
          <a:prstGeom prst="sun">
            <a:avLst>
              <a:gd name="adj" fmla="val 25000"/>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9" name="AutoShape 3">
            <a:extLst>
              <a:ext uri="{FF2B5EF4-FFF2-40B4-BE49-F238E27FC236}">
                <a16:creationId xmlns:a16="http://schemas.microsoft.com/office/drawing/2014/main" id="{00F00B63-BDC2-1E68-615B-F10CE77D4A23}"/>
              </a:ext>
            </a:extLst>
          </p:cNvPr>
          <p:cNvSpPr>
            <a:spLocks noChangeArrowheads="1"/>
          </p:cNvSpPr>
          <p:nvPr/>
        </p:nvSpPr>
        <p:spPr bwMode="auto">
          <a:xfrm>
            <a:off x="8648700" y="5673725"/>
            <a:ext cx="381000" cy="381000"/>
          </a:xfrm>
          <a:prstGeom prst="sun">
            <a:avLst>
              <a:gd name="adj" fmla="val 25000"/>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0" name="AutoShape 3">
            <a:extLst>
              <a:ext uri="{FF2B5EF4-FFF2-40B4-BE49-F238E27FC236}">
                <a16:creationId xmlns:a16="http://schemas.microsoft.com/office/drawing/2014/main" id="{DE38EB21-9231-1769-AD30-EC09C2D99059}"/>
              </a:ext>
            </a:extLst>
          </p:cNvPr>
          <p:cNvSpPr>
            <a:spLocks noChangeArrowheads="1"/>
          </p:cNvSpPr>
          <p:nvPr/>
        </p:nvSpPr>
        <p:spPr bwMode="auto">
          <a:xfrm>
            <a:off x="4114800" y="5843588"/>
            <a:ext cx="381000" cy="381000"/>
          </a:xfrm>
          <a:prstGeom prst="sun">
            <a:avLst>
              <a:gd name="adj" fmla="val 25000"/>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1" name="AutoShape 3">
            <a:extLst>
              <a:ext uri="{FF2B5EF4-FFF2-40B4-BE49-F238E27FC236}">
                <a16:creationId xmlns:a16="http://schemas.microsoft.com/office/drawing/2014/main" id="{8E718747-3392-6666-1B9A-9424C13F1E44}"/>
              </a:ext>
            </a:extLst>
          </p:cNvPr>
          <p:cNvSpPr>
            <a:spLocks noChangeArrowheads="1"/>
          </p:cNvSpPr>
          <p:nvPr/>
        </p:nvSpPr>
        <p:spPr bwMode="auto">
          <a:xfrm>
            <a:off x="2438400" y="5594350"/>
            <a:ext cx="381000" cy="381000"/>
          </a:xfrm>
          <a:prstGeom prst="sun">
            <a:avLst>
              <a:gd name="adj" fmla="val 25000"/>
            </a:avLst>
          </a:prstGeom>
          <a:solidFill>
            <a:schemeClr val="tx2">
              <a:lumMod val="60000"/>
              <a:lumOff val="40000"/>
            </a:schemeClr>
          </a:solidFill>
          <a:ln>
            <a:noFill/>
          </a:ln>
        </p:spPr>
        <p:txBody>
          <a:bodyPr wrap="none" anchor="ctr"/>
          <a:lstStyle/>
          <a:p>
            <a:pPr eaLnBrk="1" fontAlgn="auto" hangingPunct="1">
              <a:spcBef>
                <a:spcPts val="0"/>
              </a:spcBef>
              <a:spcAft>
                <a:spcPts val="0"/>
              </a:spcAft>
              <a:defRPr/>
            </a:pPr>
            <a:endParaRPr lang="en-US">
              <a:latin typeface="Calibri" pitchFamily="34" charset="0"/>
            </a:endParaRPr>
          </a:p>
        </p:txBody>
      </p:sp>
      <p:sp>
        <p:nvSpPr>
          <p:cNvPr id="13" name="AutoShape 3">
            <a:extLst>
              <a:ext uri="{FF2B5EF4-FFF2-40B4-BE49-F238E27FC236}">
                <a16:creationId xmlns:a16="http://schemas.microsoft.com/office/drawing/2014/main" id="{E9759042-EE73-F65A-91AE-62275A032043}"/>
              </a:ext>
            </a:extLst>
          </p:cNvPr>
          <p:cNvSpPr>
            <a:spLocks noChangeArrowheads="1"/>
          </p:cNvSpPr>
          <p:nvPr/>
        </p:nvSpPr>
        <p:spPr bwMode="auto">
          <a:xfrm>
            <a:off x="7467600" y="5803900"/>
            <a:ext cx="381000" cy="381000"/>
          </a:xfrm>
          <a:prstGeom prst="sun">
            <a:avLst>
              <a:gd name="adj" fmla="val 25000"/>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Tree>
    <p:extLst>
      <p:ext uri="{BB962C8B-B14F-4D97-AF65-F5344CB8AC3E}">
        <p14:creationId xmlns:p14="http://schemas.microsoft.com/office/powerpoint/2010/main" val="3255952169"/>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p:stCondLst>
                                    <p:cond delay="0"/>
                                  </p:stCondLst>
                                  <p:childTnLst>
                                    <p:animRot by="21600000">
                                      <p:cBhvr>
                                        <p:cTn id="6" dur="2500" fill="hold"/>
                                        <p:tgtEl>
                                          <p:spTgt spid="6"/>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500" fill="hold"/>
                                        <p:tgtEl>
                                          <p:spTgt spid="7"/>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2500" fill="hold"/>
                                        <p:tgtEl>
                                          <p:spTgt spid="8"/>
                                        </p:tgtEl>
                                        <p:attrNameLst>
                                          <p:attrName>r</p:attrName>
                                        </p:attrNameLst>
                                      </p:cBhvr>
                                    </p:animRot>
                                  </p:childTnLst>
                                </p:cTn>
                              </p:par>
                              <p:par>
                                <p:cTn id="11" presetID="8" presetClass="emph" presetSubtype="0" repeatCount="indefinite" fill="hold" grpId="0" nodeType="withEffect">
                                  <p:stCondLst>
                                    <p:cond delay="0"/>
                                  </p:stCondLst>
                                  <p:childTnLst>
                                    <p:animRot by="21600000">
                                      <p:cBhvr>
                                        <p:cTn id="12" dur="2500" fill="hold"/>
                                        <p:tgtEl>
                                          <p:spTgt spid="9"/>
                                        </p:tgtEl>
                                        <p:attrNameLst>
                                          <p:attrName>r</p:attrName>
                                        </p:attrNameLst>
                                      </p:cBhvr>
                                    </p:animRot>
                                  </p:childTnLst>
                                </p:cTn>
                              </p:par>
                              <p:par>
                                <p:cTn id="13" presetID="8" presetClass="emph" presetSubtype="0" repeatCount="indefinite" fill="hold" grpId="0" nodeType="withEffect">
                                  <p:stCondLst>
                                    <p:cond delay="0"/>
                                  </p:stCondLst>
                                  <p:childTnLst>
                                    <p:animRot by="21600000">
                                      <p:cBhvr>
                                        <p:cTn id="14" dur="2500" fill="hold"/>
                                        <p:tgtEl>
                                          <p:spTgt spid="10"/>
                                        </p:tgtEl>
                                        <p:attrNameLst>
                                          <p:attrName>r</p:attrName>
                                        </p:attrNameLst>
                                      </p:cBhvr>
                                    </p:animRot>
                                  </p:childTnLst>
                                </p:cTn>
                              </p:par>
                              <p:par>
                                <p:cTn id="15" presetID="8" presetClass="emph" presetSubtype="0" repeatCount="indefinite" fill="hold" grpId="0" nodeType="withEffect">
                                  <p:stCondLst>
                                    <p:cond delay="0"/>
                                  </p:stCondLst>
                                  <p:childTnLst>
                                    <p:animRot by="21600000">
                                      <p:cBhvr>
                                        <p:cTn id="16" dur="2500" fill="hold"/>
                                        <p:tgtEl>
                                          <p:spTgt spid="11"/>
                                        </p:tgtEl>
                                        <p:attrNameLst>
                                          <p:attrName>r</p:attrName>
                                        </p:attrNameLst>
                                      </p:cBhvr>
                                    </p:animRot>
                                  </p:childTnLst>
                                </p:cTn>
                              </p:par>
                              <p:par>
                                <p:cTn id="17" presetID="8" presetClass="emph" presetSubtype="0" repeatCount="indefinite" fill="hold" grpId="0" nodeType="withEffect">
                                  <p:stCondLst>
                                    <p:cond delay="0"/>
                                  </p:stCondLst>
                                  <p:childTnLst>
                                    <p:animRot by="21600000">
                                      <p:cBhvr>
                                        <p:cTn id="18" dur="2500" fill="hold"/>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5014" y="4292601"/>
            <a:ext cx="7693025" cy="923925"/>
          </a:xfrm>
          <a:prstGeom prst="rect">
            <a:avLst/>
          </a:prstGeom>
          <a:noFill/>
        </p:spPr>
        <p:txBody>
          <a:bodyPr wrap="none">
            <a:spAutoFit/>
          </a:bodyPr>
          <a:lstStyle/>
          <a:p>
            <a:pPr algn="ctr">
              <a:defRPr/>
            </a:pPr>
            <a:r>
              <a:rPr lang="en-US" sz="5400" b="1">
                <a:ln w="28575" cmpd="sng">
                  <a:noFill/>
                  <a:prstDash val="solid"/>
                  <a:miter lim="800000"/>
                </a:ln>
                <a:solidFill>
                  <a:schemeClr val="bg1"/>
                </a:solidFill>
                <a:effectLst>
                  <a:outerShdw blurRad="50800" dist="38100" dir="8100000" algn="tr" rotWithShape="0">
                    <a:prstClr val="black">
                      <a:alpha val="40000"/>
                    </a:prstClr>
                  </a:outerShdw>
                </a:effectLst>
                <a:latin typeface="Times New Roman" pitchFamily="18" charset="0"/>
                <a:ea typeface="Tahoma" pitchFamily="34" charset="0"/>
                <a:cs typeface="Times New Roman" pitchFamily="18" charset="0"/>
              </a:rPr>
              <a:t>Vĩnh Biệt Cửu Trùng Đài</a:t>
            </a:r>
          </a:p>
        </p:txBody>
      </p:sp>
      <p:sp>
        <p:nvSpPr>
          <p:cNvPr id="7171" name="Rectangle 3"/>
          <p:cNvSpPr txBox="1">
            <a:spLocks noChangeArrowheads="1"/>
          </p:cNvSpPr>
          <p:nvPr/>
        </p:nvSpPr>
        <p:spPr bwMode="auto">
          <a:xfrm>
            <a:off x="4356100" y="5489575"/>
            <a:ext cx="4560888"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chemeClr val="bg1"/>
              </a:buClr>
              <a:buFont typeface="Wingdings" panose="05000000000000000000" pitchFamily="2" charset="2"/>
              <a:buNone/>
            </a:pPr>
            <a:r>
              <a:rPr lang="en-US" altLang="en-US" sz="2400" b="1">
                <a:solidFill>
                  <a:schemeClr val="bg1"/>
                </a:solidFill>
                <a:latin typeface="Times New Roman" panose="02020603050405020304" pitchFamily="18" charset="0"/>
                <a:cs typeface="Times New Roman" panose="02020603050405020304" pitchFamily="18" charset="0"/>
              </a:rPr>
              <a:t>- Tác giả: Nguyễn Huy Tưởng</a:t>
            </a:r>
          </a:p>
        </p:txBody>
      </p:sp>
      <p:sp>
        <p:nvSpPr>
          <p:cNvPr id="7172" name="Rectangle 3"/>
          <p:cNvSpPr txBox="1">
            <a:spLocks noChangeArrowheads="1"/>
          </p:cNvSpPr>
          <p:nvPr/>
        </p:nvSpPr>
        <p:spPr bwMode="auto">
          <a:xfrm>
            <a:off x="4356100" y="5116513"/>
            <a:ext cx="4560888"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chemeClr val="bg1"/>
              </a:buClr>
              <a:buFont typeface="Wingdings" panose="05000000000000000000" pitchFamily="2" charset="2"/>
              <a:buNone/>
            </a:pPr>
            <a:r>
              <a:rPr lang="en-US" altLang="en-US" sz="2400" b="1">
                <a:solidFill>
                  <a:schemeClr val="bg1"/>
                </a:solidFill>
                <a:latin typeface="Times New Roman" panose="02020603050405020304" pitchFamily="18" charset="0"/>
                <a:cs typeface="Times New Roman" panose="02020603050405020304" pitchFamily="18" charset="0"/>
              </a:rPr>
              <a:t>- Trích: Vũ Như Tô</a:t>
            </a:r>
          </a:p>
        </p:txBody>
      </p:sp>
      <p:pic>
        <p:nvPicPr>
          <p:cNvPr id="7173" name="Picture 5" descr="C:\Users\User\Desktop\wyu82iSv-bH9msUkq5vWDQ.1505458276.jpg"/>
          <p:cNvPicPr>
            <a:picLocks noChangeAspect="1" noChangeArrowheads="1"/>
          </p:cNvPicPr>
          <p:nvPr/>
        </p:nvPicPr>
        <p:blipFill>
          <a:blip r:embed="rId2">
            <a:extLst>
              <a:ext uri="{28A0092B-C50C-407E-A947-70E740481C1C}">
                <a14:useLocalDpi xmlns:a14="http://schemas.microsoft.com/office/drawing/2010/main" val="0"/>
              </a:ext>
            </a:extLst>
          </a:blip>
          <a:srcRect t="12381"/>
          <a:stretch>
            <a:fillRect/>
          </a:stretch>
        </p:blipFill>
        <p:spPr bwMode="auto">
          <a:xfrm>
            <a:off x="136814" y="-62753"/>
            <a:ext cx="9001125" cy="4355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74" name="Group 2"/>
          <p:cNvGrpSpPr>
            <a:grpSpLocks/>
          </p:cNvGrpSpPr>
          <p:nvPr/>
        </p:nvGrpSpPr>
        <p:grpSpPr bwMode="auto">
          <a:xfrm>
            <a:off x="34925" y="5157788"/>
            <a:ext cx="1263650" cy="711200"/>
            <a:chOff x="265932" y="4368800"/>
            <a:chExt cx="1263650" cy="711995"/>
          </a:xfrm>
        </p:grpSpPr>
        <p:sp>
          <p:nvSpPr>
            <p:cNvPr id="7175" name="Text Box 13"/>
            <p:cNvSpPr txBox="1">
              <a:spLocks noChangeArrowheads="1"/>
            </p:cNvSpPr>
            <p:nvPr/>
          </p:nvSpPr>
          <p:spPr bwMode="white">
            <a:xfrm>
              <a:off x="265932" y="4452938"/>
              <a:ext cx="126365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1300" b="1">
                  <a:solidFill>
                    <a:schemeClr val="bg1"/>
                  </a:solidFill>
                </a:rPr>
                <a:t>Ngữ Văn</a:t>
              </a:r>
            </a:p>
            <a:p>
              <a:pPr algn="ctr" eaLnBrk="1" hangingPunct="1">
                <a:spcBef>
                  <a:spcPct val="0"/>
                </a:spcBef>
                <a:buClrTx/>
                <a:buFontTx/>
                <a:buNone/>
              </a:pPr>
              <a:r>
                <a:rPr lang="en-US" altLang="en-US" sz="1300" b="1">
                  <a:solidFill>
                    <a:schemeClr val="bg1"/>
                  </a:solidFill>
                </a:rPr>
                <a:t>Lớp 11</a:t>
              </a:r>
            </a:p>
          </p:txBody>
        </p:sp>
        <p:sp>
          <p:nvSpPr>
            <p:cNvPr id="7176" name="AutoShape 14"/>
            <p:cNvSpPr>
              <a:spLocks noChangeArrowheads="1"/>
            </p:cNvSpPr>
            <p:nvPr/>
          </p:nvSpPr>
          <p:spPr bwMode="gray">
            <a:xfrm rot="5400000">
              <a:off x="781076" y="4040981"/>
              <a:ext cx="204788" cy="860425"/>
            </a:xfrm>
            <a:prstGeom prst="moon">
              <a:avLst>
                <a:gd name="adj" fmla="val 21208"/>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solidFill>
                  <a:schemeClr val="bg1"/>
                </a:solidFill>
              </a:endParaRPr>
            </a:p>
          </p:txBody>
        </p:sp>
        <p:sp>
          <p:nvSpPr>
            <p:cNvPr id="7177" name="AutoShape 14"/>
            <p:cNvSpPr>
              <a:spLocks noChangeArrowheads="1"/>
            </p:cNvSpPr>
            <p:nvPr/>
          </p:nvSpPr>
          <p:spPr bwMode="gray">
            <a:xfrm rot="16200000" flipV="1">
              <a:off x="795362" y="4548188"/>
              <a:ext cx="204788" cy="860425"/>
            </a:xfrm>
            <a:prstGeom prst="moon">
              <a:avLst>
                <a:gd name="adj" fmla="val 21208"/>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solidFill>
                  <a:schemeClr val="bg1"/>
                </a:solidFill>
              </a:endParaRPr>
            </a:p>
          </p:txBody>
        </p:sp>
      </p:grpSp>
    </p:spTree>
    <p:extLst>
      <p:ext uri="{BB962C8B-B14F-4D97-AF65-F5344CB8AC3E}">
        <p14:creationId xmlns:p14="http://schemas.microsoft.com/office/powerpoint/2010/main" val="36094211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srcRect r="2062"/>
          <a:stretch/>
        </p:blipFill>
        <p:spPr>
          <a:xfrm>
            <a:off x="0" y="32657"/>
            <a:ext cx="9144001" cy="6825343"/>
          </a:xfrm>
          <a:prstGeom prst="rect">
            <a:avLst/>
          </a:prstGeom>
          <a:ln>
            <a:noFill/>
          </a:ln>
          <a:effectLst>
            <a:softEdge rad="112500"/>
          </a:effectLst>
        </p:spPr>
      </p:pic>
      <p:pic>
        <p:nvPicPr>
          <p:cNvPr id="7" name="Content Placeholder 6"/>
          <p:cNvPicPr>
            <a:picLocks noGrp="1" noChangeAspect="1"/>
          </p:cNvPicPr>
          <p:nvPr>
            <p:ph idx="1"/>
          </p:nvPr>
        </p:nvPicPr>
        <p:blipFill>
          <a:blip r:embed="rId3"/>
          <a:stretch>
            <a:fillRect/>
          </a:stretch>
        </p:blipFill>
        <p:spPr>
          <a:xfrm>
            <a:off x="1416676" y="1094704"/>
            <a:ext cx="6181859" cy="4778062"/>
          </a:xfrm>
          <a:prstGeom prst="rect">
            <a:avLst/>
          </a:prstGeom>
        </p:spPr>
      </p:pic>
    </p:spTree>
    <p:extLst>
      <p:ext uri="{BB962C8B-B14F-4D97-AF65-F5344CB8AC3E}">
        <p14:creationId xmlns:p14="http://schemas.microsoft.com/office/powerpoint/2010/main" val="3235772615"/>
      </p:ext>
    </p:extLst>
  </p:cSld>
  <p:clrMapOvr>
    <a:masterClrMapping/>
  </p:clrMapOvr>
  <p:timing>
    <p:tnLst>
      <p:par>
        <p:cTn id="1" dur="indefinite" restart="never" nodeType="tmRoot"/>
      </p:par>
    </p:tnLst>
  </p:timing>
</p:sld>
</file>

<file path=ppt/theme/theme1.xml><?xml version="1.0" encoding="utf-8"?>
<a:theme xmlns:a="http://schemas.openxmlformats.org/drawingml/2006/main" name="Standarddesign">
  <a:themeElements>
    <a:clrScheme name="Standarddesign 2">
      <a:dk1>
        <a:srgbClr val="000000"/>
      </a:dk1>
      <a:lt1>
        <a:srgbClr val="254430"/>
      </a:lt1>
      <a:dk2>
        <a:srgbClr val="F49B17"/>
      </a:dk2>
      <a:lt2>
        <a:srgbClr val="B5412C"/>
      </a:lt2>
      <a:accent1>
        <a:srgbClr val="496954"/>
      </a:accent1>
      <a:accent2>
        <a:srgbClr val="658570"/>
      </a:accent2>
      <a:accent3>
        <a:srgbClr val="ACB0AD"/>
      </a:accent3>
      <a:accent4>
        <a:srgbClr val="000000"/>
      </a:accent4>
      <a:accent5>
        <a:srgbClr val="B1B9B3"/>
      </a:accent5>
      <a:accent6>
        <a:srgbClr val="5B7865"/>
      </a:accent6>
      <a:hlink>
        <a:srgbClr val="9EBEA9"/>
      </a:hlink>
      <a:folHlink>
        <a:srgbClr val="CAEAD5"/>
      </a:folHlink>
    </a:clrScheme>
    <a:fontScheme name="Standarddesign">
      <a:majorFont>
        <a:latin typeface="Arial"/>
        <a:ea typeface=""/>
        <a:cs typeface=""/>
      </a:majorFont>
      <a:minorFont>
        <a:latin typeface="Arial"/>
        <a:ea typeface=""/>
        <a:cs typeface=""/>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F49B17"/>
        </a:dk2>
        <a:lt2>
          <a:srgbClr val="B5412C"/>
        </a:lt2>
        <a:accent1>
          <a:srgbClr val="496954"/>
        </a:accent1>
        <a:accent2>
          <a:srgbClr val="658570"/>
        </a:accent2>
        <a:accent3>
          <a:srgbClr val="FFFFFF"/>
        </a:accent3>
        <a:accent4>
          <a:srgbClr val="000000"/>
        </a:accent4>
        <a:accent5>
          <a:srgbClr val="B1B9B3"/>
        </a:accent5>
        <a:accent6>
          <a:srgbClr val="5B7865"/>
        </a:accent6>
        <a:hlink>
          <a:srgbClr val="9EBEA9"/>
        </a:hlink>
        <a:folHlink>
          <a:srgbClr val="CAEAD5"/>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254430"/>
        </a:lt1>
        <a:dk2>
          <a:srgbClr val="F49B17"/>
        </a:dk2>
        <a:lt2>
          <a:srgbClr val="B5412C"/>
        </a:lt2>
        <a:accent1>
          <a:srgbClr val="496954"/>
        </a:accent1>
        <a:accent2>
          <a:srgbClr val="658570"/>
        </a:accent2>
        <a:accent3>
          <a:srgbClr val="ACB0AD"/>
        </a:accent3>
        <a:accent4>
          <a:srgbClr val="000000"/>
        </a:accent4>
        <a:accent5>
          <a:srgbClr val="B1B9B3"/>
        </a:accent5>
        <a:accent6>
          <a:srgbClr val="5B7865"/>
        </a:accent6>
        <a:hlink>
          <a:srgbClr val="9EBEA9"/>
        </a:hlink>
        <a:folHlink>
          <a:srgbClr val="CAEAD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106-goal-setting-powerpoint-template-with-sticky-not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PHAN BO DAN CU</Template>
  <TotalTime>1590</TotalTime>
  <Words>3622</Words>
  <Application>Microsoft Office PowerPoint</Application>
  <PresentationFormat>On-screen Show (4:3)</PresentationFormat>
  <Paragraphs>245</Paragraphs>
  <Slides>53</Slides>
  <Notes>4</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53</vt:i4>
      </vt:variant>
    </vt:vector>
  </HeadingPairs>
  <TitlesOfParts>
    <vt:vector size="66" baseType="lpstr">
      <vt:lpstr>SimSun</vt:lpstr>
      <vt:lpstr>Arial</vt:lpstr>
      <vt:lpstr>Calibri</vt:lpstr>
      <vt:lpstr>Calibri Light</vt:lpstr>
      <vt:lpstr>Tahoma</vt:lpstr>
      <vt:lpstr>Times New Roman</vt:lpstr>
      <vt:lpstr>Wingdings</vt:lpstr>
      <vt:lpstr>方正少儿简体</vt:lpstr>
      <vt:lpstr>Standarddesign</vt:lpstr>
      <vt:lpstr>1106-goal-setting-powerpoint-template-with-sticky-notes</vt:lpstr>
      <vt:lpstr>1_Office Theme</vt:lpstr>
      <vt:lpstr>2_Office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Tuan Anh</dc:creator>
  <cp:lastModifiedBy>Admin</cp:lastModifiedBy>
  <cp:revision>158</cp:revision>
  <dcterms:created xsi:type="dcterms:W3CDTF">2018-12-04T01:57:02Z</dcterms:created>
  <dcterms:modified xsi:type="dcterms:W3CDTF">2023-08-07T23:22:51Z</dcterms:modified>
</cp:coreProperties>
</file>