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2" r:id="rId3"/>
    <p:sldId id="259" r:id="rId4"/>
    <p:sldId id="261" r:id="rId5"/>
    <p:sldId id="336" r:id="rId6"/>
    <p:sldId id="265" r:id="rId7"/>
    <p:sldId id="266" r:id="rId8"/>
    <p:sldId id="267" r:id="rId9"/>
    <p:sldId id="271" r:id="rId10"/>
    <p:sldId id="334" r:id="rId11"/>
    <p:sldId id="269" r:id="rId12"/>
    <p:sldId id="355" r:id="rId13"/>
    <p:sldId id="338" r:id="rId14"/>
    <p:sldId id="350" r:id="rId15"/>
    <p:sldId id="263" r:id="rId16"/>
    <p:sldId id="340" r:id="rId17"/>
    <p:sldId id="344" r:id="rId18"/>
    <p:sldId id="35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EE7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91" autoAdjust="0"/>
  </p:normalViewPr>
  <p:slideViewPr>
    <p:cSldViewPr snapToGrid="0">
      <p:cViewPr varScale="1">
        <p:scale>
          <a:sx n="76" d="100"/>
          <a:sy n="76" d="100"/>
        </p:scale>
        <p:origin x="26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6B1B2-EC2B-44DB-B3F9-F04B4770B93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763A4-5BB4-41D6-81B8-2C9807E6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2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63A4-5BB4-41D6-81B8-2C9807E653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8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63A4-5BB4-41D6-81B8-2C9807E653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6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63A4-5BB4-41D6-81B8-2C9807E653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5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63A4-5BB4-41D6-81B8-2C9807E653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2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63A4-5BB4-41D6-81B8-2C9807E653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2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44CA-A647-3FB6-381B-6B0C64A8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62D32-6EBB-0819-D5D6-CE3DBD9D1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DB948-5A6E-6454-5C02-F1FDB1DE6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C4CBA-1281-8AFB-1E89-56C5C18E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9FF43-0F35-E91D-D31B-462C4ED3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3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21F7-D71F-BDA0-2FB2-60D1371C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6D2FD-27CD-8503-ABE4-61918E469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067D-50AB-BA01-411A-EA8D7195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95F5B-B118-154F-C79E-1F2C72405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63565-B991-016E-E0D2-F0492E75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0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4B64F-22DE-0922-095D-6802951A0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52CBD-EE4E-FA34-8D22-EF54204F5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506DC-E10B-67E3-CE32-558513CF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4C28-63F7-3AF1-8E34-F8B6392C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3418E-6823-D63C-E954-869199FE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0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CE9C-A20B-A72D-98B5-984AF2BB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81345-A11A-1054-43DD-B428D3CE0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4A09D-C4A0-0BB2-A65C-3D3A55CC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4BE4D-081D-90FE-5F1C-E6840DB5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8B0D-5303-D97D-4720-296A796B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7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48DF-08B0-DBCB-8441-BA78D579B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1FF5C-5786-A37A-0F0F-04DC68B1A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CE1-D5A8-F790-EE07-6DBA050E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9E4C8-708A-1AB4-0E28-527CD881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2A5BE-15CD-4386-C71E-AF37555B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6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2477-383C-92A2-DD1D-EBDC6321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0A4E3-D1E7-7F80-E685-C6E0918D2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B04A7-9915-32A7-8780-5868DFEF2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6061C-BE31-B6E7-2A35-53486CD6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4081D-6324-C310-994F-5F743097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C2517-C9E4-C485-C105-48A7D23B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9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F230-0CC2-8705-E517-178A326F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9C62C-0980-A506-630B-35C0411F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FAEB0-7687-879F-715B-BE89AF4CD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02618-86C7-3967-1497-A918FF032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579BC-E67B-CD29-6D17-8F85A5914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E44938-31F9-EC52-DACB-3B9EE50F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04743-DCEC-9BE6-559A-C4714FEA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F7CA1-0605-2128-7E31-D0613084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3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B359-262D-B468-0B5D-66465520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63399-D764-C1FA-87C0-9FCCE765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CDC75-7289-272A-843F-29D8BB7A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9A00D-7130-409F-1A71-D4EF4848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D4EA7F-66E6-0EB9-A29B-EB723904E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B4675C-C949-C76D-CCB1-6C5B73C2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A7842-B778-342F-6886-60D885744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E448-7A8F-DDBA-4A55-9BF37A5B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95F2B-ED71-48EB-E1D9-064B46C61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DD3CF-09D8-CCAF-7F41-FDDD501AD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807F-BB18-6F49-8E26-D451A2EB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AE4B7-7BA2-C258-BE93-F8C199D1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D3262-0643-F8F2-E599-9215E5E25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6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DF22-B05B-76F9-333D-C87CCD7A4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ED5FC7-3693-6BFF-AE98-399374526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709DC-AE58-580A-DC5A-19407F4B5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16EEA-94F6-3470-4993-2D29D57D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FDECE-8C8E-EA68-4606-70A6C4C8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50476-BCC4-2CFA-730A-9D1B14E0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1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6E972-3AD4-5C34-D91D-49853475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73831-551E-7DF5-DDE9-BC8E93C4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0A75C-39D1-CE65-6CA2-2FF060701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E9C37-ED6E-4BC9-8EDE-218F1167466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B2E2E-F91C-9AAF-F8B7-917935B13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F6CCF-DF44-1ED4-A086-3FD1FE7AA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8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474"/>
            <a:ext cx="12192000" cy="6905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7474"/>
            <a:ext cx="12381224" cy="67714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674674"/>
            <a:ext cx="122368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 CÙNG CÁC EM HỌC 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640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68228" y="1810476"/>
            <a:ext cx="76615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nêu suy nghĩ của em s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trên?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3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480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1630" y="2238186"/>
            <a:ext cx="1043590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4 - VIẾT</a:t>
            </a:r>
          </a:p>
          <a:p>
            <a:pPr lvl="0"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một vấn đề xã hội</a:t>
            </a:r>
            <a:r>
              <a:rPr lang="vi-V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vi-V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thành lối sống tích cực trong xã hội hiện đại)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14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89820" y="310624"/>
            <a:ext cx="6006518" cy="588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MỤC TIÊU BÀI HỌC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32073" y="2387436"/>
            <a:ext cx="9283818" cy="10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64" y="3806140"/>
            <a:ext cx="1353429" cy="651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44" y="4844379"/>
            <a:ext cx="1353429" cy="762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87" y="5667803"/>
            <a:ext cx="1353429" cy="87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2073" y="1148068"/>
            <a:ext cx="9283818" cy="10143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XH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2073" y="5845693"/>
            <a:ext cx="928381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2073" y="4948734"/>
            <a:ext cx="9283818" cy="55335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ử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32073" y="3668085"/>
            <a:ext cx="9283818" cy="10143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46" y="2590934"/>
            <a:ext cx="1353429" cy="5267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44" y="1473209"/>
            <a:ext cx="1353429" cy="3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9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3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8" y="-210529"/>
            <a:ext cx="12358255" cy="70685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80196" y="754834"/>
            <a:ext cx="9584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ĐỌC VÀ PHÂN TÍCH BÀI VIẾT THAM KHẢO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8436" y="1848280"/>
            <a:ext cx="8076561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7650" y="1409697"/>
            <a:ext cx="6596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 bản: 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Cư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8090" y="2503143"/>
            <a:ext cx="6691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chemeClr val="bg1"/>
                </a:solidFill>
                <a:latin typeface="+mj-lt"/>
              </a:rPr>
              <a:t>Chủ đề bài viết: </a:t>
            </a:r>
          </a:p>
          <a:p>
            <a:pPr algn="ctr"/>
            <a:r>
              <a:rPr lang="vi-VN" sz="3200" b="1" i="1" dirty="0" smtClean="0">
                <a:solidFill>
                  <a:schemeClr val="bg1"/>
                </a:solidFill>
                <a:latin typeface="+mj-lt"/>
              </a:rPr>
              <a:t>Con người trước xu thế toàn cầu hoá 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880196" y="2304972"/>
            <a:ext cx="5143500" cy="28194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002060"/>
                </a:solidFill>
                <a:latin typeface="+mj-lt"/>
              </a:rPr>
              <a:t>Đọc và xác định chủ đề của bài viết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3160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1256" y="607434"/>
            <a:ext cx="88119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800" b="1" kern="0" dirty="0">
              <a:solidFill>
                <a:srgbClr val="FF0000"/>
              </a:solidFill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8947" y="171722"/>
            <a:ext cx="6719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kern="0" dirty="0">
                <a:solidFill>
                  <a:srgbClr val="091EE7"/>
                </a:solidFill>
                <a:latin typeface="Times New Roman" panose="02020603050405020304" pitchFamily="18" charset="0"/>
              </a:rPr>
              <a:t>NỘI DUNG CƠ BẢN CỦA BÀI 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4183" y="776711"/>
            <a:ext cx="908527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kern="0" dirty="0" smtClean="0">
                <a:latin typeface="Times New Roman" panose="02020603050405020304" pitchFamily="18" charset="0"/>
              </a:rPr>
              <a:t>* Đoạn </a:t>
            </a:r>
            <a:r>
              <a:rPr lang="vi-VN" sz="2800" kern="0" dirty="0">
                <a:latin typeface="Times New Roman" panose="02020603050405020304" pitchFamily="18" charset="0"/>
              </a:rPr>
              <a:t>1: Nêu vấn đề: mỗi người là một cư dân của hành tinh.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381" y="2079087"/>
            <a:ext cx="115432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2800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vi-VN" sz="28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Từ góc nhìn nguồn gốc: con người có chung nguồn gốc.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8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+ Từ góc nhìn thực tiễn lịch sử cận, hiện đại: con người gắn kết, giao lưu.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8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+ Từ </a:t>
            </a:r>
            <a:r>
              <a:rPr lang="vi-VN" sz="2800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mqh </a:t>
            </a:r>
            <a:r>
              <a:rPr lang="vi-VN" sz="28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giữa các quốc gia, dân tộc: con người luôn hợp tác cùng phát triển.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8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+ Từ góc nhìn mặt trái của xu thế toàn cầu hoá: con người đang phải đối mặt với nhiều hệ luỵ của xu thế toàn cầu hoá.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8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+ Nhận thức về trách nhiệm của mỗi người với thế giới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2158" y="6049405"/>
            <a:ext cx="399316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vi-VN" sz="2800" kern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* Đoạn </a:t>
            </a:r>
            <a:r>
              <a:rPr lang="vi-VN" sz="2800" kern="0" dirty="0">
                <a:solidFill>
                  <a:prstClr val="white"/>
                </a:solidFill>
                <a:latin typeface="Calibri Light"/>
              </a:rPr>
              <a:t>7: </a:t>
            </a:r>
            <a:r>
              <a:rPr lang="vi-VN" sz="2800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Kết luận vấn đề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4183" y="1392328"/>
            <a:ext cx="9085278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2800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* Đoạn </a:t>
            </a:r>
            <a:r>
              <a:rPr lang="vi-VN" sz="2800" kern="0" dirty="0">
                <a:solidFill>
                  <a:prstClr val="white"/>
                </a:solidFill>
                <a:latin typeface="Calibri Light"/>
              </a:rPr>
              <a:t>2</a:t>
            </a:r>
            <a:r>
              <a:rPr lang="vi-VN" sz="2800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,3,4,5,6: Các luận điểm, luận cứ chứng minh vấn đề.</a:t>
            </a:r>
          </a:p>
        </p:txBody>
      </p:sp>
    </p:spTree>
    <p:extLst>
      <p:ext uri="{BB962C8B-B14F-4D97-AF65-F5344CB8AC3E}">
        <p14:creationId xmlns:p14="http://schemas.microsoft.com/office/powerpoint/2010/main" val="324491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21"/>
            <a:ext cx="12192000" cy="686332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609013"/>
              </p:ext>
            </p:extLst>
          </p:nvPr>
        </p:nvGraphicFramePr>
        <p:xfrm>
          <a:off x="0" y="471948"/>
          <a:ext cx="12191999" cy="2118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3673">
                  <a:extLst>
                    <a:ext uri="{9D8B030D-6E8A-4147-A177-3AD203B41FA5}">
                      <a16:colId xmlns:a16="http://schemas.microsoft.com/office/drawing/2014/main" val="2006641069"/>
                    </a:ext>
                  </a:extLst>
                </a:gridCol>
                <a:gridCol w="7008326">
                  <a:extLst>
                    <a:ext uri="{9D8B030D-6E8A-4147-A177-3AD203B41FA5}">
                      <a16:colId xmlns:a16="http://schemas.microsoft.com/office/drawing/2014/main" val="1822192878"/>
                    </a:ext>
                  </a:extLst>
                </a:gridCol>
              </a:tblGrid>
              <a:tr h="764761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11171"/>
                  </a:ext>
                </a:extLst>
              </a:tr>
              <a:tr h="135336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vi-VN" sz="2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phải viết bài luận hình thành lối sống tích cực trong cuộc sống hiện đại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…………………………………..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025401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87707"/>
              </p:ext>
            </p:extLst>
          </p:nvPr>
        </p:nvGraphicFramePr>
        <p:xfrm>
          <a:off x="0" y="2222091"/>
          <a:ext cx="12191999" cy="4941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6759">
                  <a:extLst>
                    <a:ext uri="{9D8B030D-6E8A-4147-A177-3AD203B41FA5}">
                      <a16:colId xmlns:a16="http://schemas.microsoft.com/office/drawing/2014/main" val="743085838"/>
                    </a:ext>
                  </a:extLst>
                </a:gridCol>
                <a:gridCol w="6925240">
                  <a:extLst>
                    <a:ext uri="{9D8B030D-6E8A-4147-A177-3AD203B41FA5}">
                      <a16:colId xmlns:a16="http://schemas.microsoft.com/office/drawing/2014/main" val="2241739247"/>
                    </a:ext>
                  </a:extLst>
                </a:gridCol>
              </a:tblGrid>
              <a:tr h="730641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15182"/>
                  </a:ext>
                </a:extLst>
              </a:tr>
              <a:tr h="10391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em, trong cuộc sống hiện đại ngày nay, con người cần hình thành những lối sống tích cực nào? (Liệt kê)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…………………………………..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extLst>
                  <a:ext uri="{0D108BD9-81ED-4DB2-BD59-A6C34878D82A}">
                    <a16:rowId xmlns:a16="http://schemas.microsoft.com/office/drawing/2014/main" val="2734950277"/>
                  </a:ext>
                </a:extLst>
              </a:tr>
              <a:tr h="541644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917917"/>
                  </a:ext>
                </a:extLst>
              </a:tr>
              <a:tr h="104428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vi-VN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triển khai vấn đề nghị luận, người viết có cần xây dựng hệ thống luận điểm, luận cứ không? Vì sao? 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…………………………………..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extLst>
                  <a:ext uri="{0D108BD9-81ED-4DB2-BD59-A6C34878D82A}">
                    <a16:rowId xmlns:a16="http://schemas.microsoft.com/office/drawing/2014/main" val="3273203644"/>
                  </a:ext>
                </a:extLst>
              </a:tr>
              <a:tr h="541644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508365"/>
                  </a:ext>
                </a:extLst>
              </a:tr>
              <a:tr h="104428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 phải làm gì để bài viết của mình thuyết phục người đọc, người nghe?</a:t>
                      </a:r>
                      <a:endParaRPr lang="en-US" sz="20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…………………………………..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extLst>
                  <a:ext uri="{0D108BD9-81ED-4DB2-BD59-A6C34878D82A}">
                    <a16:rowId xmlns:a16="http://schemas.microsoft.com/office/drawing/2014/main" val="493697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027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23"/>
            <a:ext cx="6096001" cy="53139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3458" y="2169480"/>
            <a:ext cx="10325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THỰC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9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906"/>
            <a:ext cx="6513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THỰC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 VIẾT: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623" y="1229025"/>
            <a:ext cx="11432344" cy="316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vấn đề có thể khơi dậy được thái độ sống tích cực trong hoàn cảnh sống có nhiều thách thức (Viết cái gì?)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huẩn bị viết: Viết như thế nào?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8697" y="612270"/>
            <a:ext cx="30086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Chuẩn bị viết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5185" y="1653093"/>
            <a:ext cx="351536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ý, lập dàn ý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3895" y="2718519"/>
            <a:ext cx="183185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B0F0"/>
                </a:solidFill>
                <a:latin typeface="+mj-lt"/>
              </a:rPr>
              <a:t>Viết bài</a:t>
            </a:r>
            <a:endParaRPr lang="en-US" sz="36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6671" y="3799129"/>
            <a:ext cx="610147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2060"/>
                </a:solidFill>
                <a:latin typeface="+mj-lt"/>
              </a:rPr>
              <a:t>Chỉnh sửa, hoàn thiện bài viết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953757" y="1267348"/>
            <a:ext cx="358550" cy="385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940547" y="2321360"/>
            <a:ext cx="358550" cy="385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940547" y="3375430"/>
            <a:ext cx="358550" cy="408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55542" y="2325037"/>
            <a:ext cx="10515600" cy="4351338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vi-VN" sz="5100" b="1" dirty="0" smtClean="0">
                <a:solidFill>
                  <a:srgbClr val="FF0000"/>
                </a:solidFill>
                <a:latin typeface="+mj-lt"/>
              </a:rPr>
              <a:t>Mở bài</a:t>
            </a:r>
            <a:r>
              <a:rPr lang="vi-VN" sz="5100" dirty="0" smtClean="0">
                <a:latin typeface="+mj-lt"/>
              </a:rPr>
              <a:t>: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5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5100" dirty="0" smtClean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vi-VN" sz="5100" b="1" dirty="0" smtClean="0">
                <a:solidFill>
                  <a:srgbClr val="FF0000"/>
                </a:solidFill>
                <a:latin typeface="+mj-lt"/>
              </a:rPr>
              <a:t>Thân bài</a:t>
            </a:r>
            <a:r>
              <a:rPr lang="vi-VN" sz="5100" dirty="0" smtClean="0">
                <a:latin typeface="+mj-lt"/>
              </a:rPr>
              <a:t>: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khía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5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(dùng</a:t>
            </a:r>
            <a:r>
              <a:rPr lang="en-US" sz="5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5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5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5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vi-VN" sz="5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5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vi-VN" sz="5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bài</a:t>
            </a:r>
            <a:r>
              <a:rPr lang="vi-VN" sz="5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endParaRPr lang="en-US" sz="5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4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/>
      <p:bldP spid="14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" y="81280"/>
            <a:ext cx="12862560" cy="6854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80" y="537307"/>
            <a:ext cx="3308970" cy="53139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5213" y="183364"/>
            <a:ext cx="10325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THỰC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1571" y="742245"/>
            <a:ext cx="9580227" cy="3261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</a:t>
            </a:r>
            <a:r>
              <a:rPr lang="vi-VN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vi-VN" sz="36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defRPr/>
            </a:pPr>
            <a:r>
              <a:rPr lang="vi-VN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Viết </a:t>
            </a:r>
            <a:r>
              <a:rPr lang="vi-VN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bài </a:t>
            </a:r>
            <a:r>
              <a:rPr lang="vi-VN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 luận về 1 vấn đề sau đây: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Giới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 tự bảo vệ mình trước hiểm hoạ ma tuý.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Sự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 thiết của việc học ngoại ngữ.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defRPr/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8A3D6-53AF-32DE-E131-E5BE41728FF1}"/>
              </a:ext>
            </a:extLst>
          </p:cNvPr>
          <p:cNvSpPr txBox="1"/>
          <p:nvPr/>
        </p:nvSpPr>
        <p:spPr>
          <a:xfrm>
            <a:off x="1738174" y="2105561"/>
            <a:ext cx="8375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83928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73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15AE76-FFB0-5AE6-01F2-3622F3726387}"/>
              </a:ext>
            </a:extLst>
          </p:cNvPr>
          <p:cNvSpPr txBox="1"/>
          <p:nvPr/>
        </p:nvSpPr>
        <p:spPr>
          <a:xfrm>
            <a:off x="886691" y="2978727"/>
            <a:ext cx="105433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600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Hãy quan sát và đặt tên cho mỗi bức hình sau đây!</a:t>
            </a:r>
            <a:endParaRPr lang="en-US" sz="6000" b="1" dirty="0">
              <a:solidFill>
                <a:srgbClr val="C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25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0"/>
            <a:ext cx="12192000" cy="6719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47880-0B81-EBF8-C34C-0A4234D9847E}"/>
              </a:ext>
            </a:extLst>
          </p:cNvPr>
          <p:cNvSpPr txBox="1"/>
          <p:nvPr/>
        </p:nvSpPr>
        <p:spPr>
          <a:xfrm>
            <a:off x="4772296" y="5744985"/>
            <a:ext cx="5364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huốc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tử ...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938" y="470263"/>
            <a:ext cx="7226196" cy="50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46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0"/>
            <a:ext cx="12192000" cy="6719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47880-0B81-EBF8-C34C-0A4234D9847E}"/>
              </a:ext>
            </a:extLst>
          </p:cNvPr>
          <p:cNvSpPr txBox="1"/>
          <p:nvPr/>
        </p:nvSpPr>
        <p:spPr>
          <a:xfrm>
            <a:off x="4487985" y="5794439"/>
            <a:ext cx="6350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và vấn nạn rác thải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764" y="847288"/>
            <a:ext cx="8279934" cy="468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34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19" y="363794"/>
            <a:ext cx="8357420" cy="53839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51746" y="5918144"/>
            <a:ext cx="3187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38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877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47880-0B81-EBF8-C34C-0A4234D9847E}"/>
              </a:ext>
            </a:extLst>
          </p:cNvPr>
          <p:cNvSpPr txBox="1"/>
          <p:nvPr/>
        </p:nvSpPr>
        <p:spPr>
          <a:xfrm>
            <a:off x="4975123" y="5803093"/>
            <a:ext cx="4416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hoá xếp hàng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174" y="419325"/>
            <a:ext cx="8776060" cy="511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49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47880-0B81-EBF8-C34C-0A4234D9847E}"/>
              </a:ext>
            </a:extLst>
          </p:cNvPr>
          <p:cNvSpPr txBox="1"/>
          <p:nvPr/>
        </p:nvSpPr>
        <p:spPr>
          <a:xfrm>
            <a:off x="6061166" y="5931322"/>
            <a:ext cx="3361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hè xanh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618" y="618308"/>
            <a:ext cx="7428412" cy="522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47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993BB4-FED1-A86A-76AC-89218FAB9960}"/>
              </a:ext>
            </a:extLst>
          </p:cNvPr>
          <p:cNvSpPr txBox="1"/>
          <p:nvPr/>
        </p:nvSpPr>
        <p:spPr>
          <a:xfrm>
            <a:off x="4757446" y="5816025"/>
            <a:ext cx="6299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tay bảo vệ hành tinh xanh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659" y="796954"/>
            <a:ext cx="7340367" cy="48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24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770</Words>
  <Application>Microsoft Office PowerPoint</Application>
  <PresentationFormat>Widescreen</PresentationFormat>
  <Paragraphs>82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167</cp:revision>
  <dcterms:created xsi:type="dcterms:W3CDTF">2022-07-20T13:31:46Z</dcterms:created>
  <dcterms:modified xsi:type="dcterms:W3CDTF">2023-08-10T13:48:16Z</dcterms:modified>
</cp:coreProperties>
</file>