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56" r:id="rId9"/>
    <p:sldMasterId id="2147483768" r:id="rId10"/>
    <p:sldMasterId id="2147483780" r:id="rId11"/>
    <p:sldMasterId id="2147483792" r:id="rId12"/>
  </p:sld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4" r:id="rId30"/>
    <p:sldId id="275" r:id="rId31"/>
    <p:sldId id="276" r:id="rId32"/>
    <p:sldId id="277" r:id="rId33"/>
    <p:sldId id="278" r:id="rId34"/>
    <p:sldId id="279" r:id="rId35"/>
  </p:sldIdLst>
  <p:sldSz cx="18288000" cy="10287000"/>
  <p:notesSz cx="6858000" cy="9144000"/>
  <p:embeddedFontLst>
    <p:embeddedFont>
      <p:font typeface="Sansita" panose="020B0604020202020204" charset="0"/>
      <p:regular r:id="rId36"/>
    </p:embeddedFont>
    <p:embeddedFont>
      <p:font typeface="Aliengo" panose="020B0604020202020204" charset="0"/>
      <p:regular r:id="rId37"/>
    </p:embeddedFont>
    <p:embeddedFont>
      <p:font typeface="Alatsi" panose="020B0604020202020204" charset="0"/>
      <p:regular r:id="rId38"/>
    </p:embeddedFont>
    <p:embeddedFont>
      <p:font typeface="Better Together Script" panose="020B0604020202020204" charset="0"/>
      <p:regular r:id="rId39"/>
    </p:embeddedFont>
    <p:embeddedFont>
      <p:font typeface="Alata" panose="020B0604020202020204" charset="0"/>
      <p:regular r:id="rId40"/>
    </p:embeddedFont>
    <p:embeddedFont>
      <p:font typeface="Happy Font TH" panose="020B0604020202020204" charset="-34"/>
      <p:regular r:id="rId41"/>
    </p:embeddedFont>
    <p:embeddedFont>
      <p:font typeface="Calibri Light" panose="020F0302020204030204" pitchFamily="34" charset="0"/>
      <p:regular r:id="rId42"/>
      <p:italic r:id="rId43"/>
    </p:embeddedFont>
    <p:embeddedFont>
      <p:font typeface="Mali Bold" panose="020B0604020202020204" charset="-34"/>
      <p:regular r:id="rId44"/>
    </p:embeddedFont>
    <p:embeddedFont>
      <p:font typeface="Calibri" panose="020F0502020204030204" pitchFamily="34" charset="0"/>
      <p:regular r:id="rId45"/>
      <p:bold r:id="rId46"/>
      <p:italic r:id="rId47"/>
      <p:boldItalic r:id="rId48"/>
    </p:embeddedFont>
    <p:embeddedFont>
      <p:font typeface="Paytone One" panose="020B0604020202020204" charset="0"/>
      <p:regular r:id="rId49"/>
    </p:embeddedFont>
    <p:embeddedFont>
      <p:font typeface="Marykate" panose="020B060402020202020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26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4.fntdata"/><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8.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font" Target="fonts/font1.fntdata"/><Relationship Id="rId49"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783243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478145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76832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775696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688637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291096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810718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452439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027908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7936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533635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417099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31216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286345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34321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201086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667703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202421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78117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2280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498495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53858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102005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653167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618997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532984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31528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919303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285262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48769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11581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666527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399070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59250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24372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6056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31435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17371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57977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72319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9189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594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7778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8936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98405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022074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19012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39678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5313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4781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53241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29434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14781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14764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36908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487650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76200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42039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0535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485599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2405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0053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40601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45747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20671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48017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468624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5995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10851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35483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65559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79315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202607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411243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77944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9569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483829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992556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061846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99135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8982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11935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10856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237073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719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689860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096140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26021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417379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794939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28446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501586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424341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785532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232491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76325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458059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73120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306019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71740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80379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034603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697012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24568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81229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266102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908845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216539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39110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29188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62C-BBE1-425F-91B5-14E71DF119EF}"/>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B8F3AA5-5EE3-4C83-A45D-CB62DF873EB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C12F836-5896-4FE9-ACEC-F130ED42D509}"/>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11DC55-DAD7-4E09-8EA1-9BC6218F93B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6170F-54FA-456B-9838-891D3E94A58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9569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0D71-28B0-4A87-8783-7D2F246C37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C27C37-C388-4720-A302-ADE8DD2E3E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0CC8F-8570-4FB8-BE56-4EE9963AF31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BE2B828-3E2C-4829-9CA5-9A5DE9B16714}"/>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FF2416E-2574-423C-B9A4-15CD7C2376C8}"/>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634223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5488-7F93-48F4-A551-CADB7A65990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8DBF15D1-574F-43E5-946C-3D1FEC81CFA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07C14-0192-4590-A377-95D801AD4682}"/>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91505DB-0F90-40AF-B8F1-CE6A9CFADCA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9452B55-3079-4484-A110-549C720EF36A}"/>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31356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CAF5-A0FF-4A07-8C2F-B2CEEA87B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CCB503-5ED0-424E-9445-7031F000D045}"/>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A66C32-36DC-4917-858F-BC22EF683570}"/>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664427-4F36-4F07-8DFA-3C53496AF3D0}"/>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08BBB3-AB3D-4537-B184-AF555D8CF0A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4F67CF-859E-4090-9A48-A72387963384}"/>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655245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5B60-3952-4E39-A8C3-0165296E5E81}"/>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D59B6-4DA6-4639-9E2D-C1FB7867539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1D1AE9C0-4CC7-4CE4-9BB3-B1F1BCAC188F}"/>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EAC92-DE30-49E6-8079-47F87BC60B6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7D9C9685-026C-419F-8658-E0D23BAFEC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600A68-593B-4F3C-ADBB-AC0F1AD3730C}"/>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B7856D2-B42A-40DD-B765-E64DD8E64CF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04B58D6-509E-414E-AC36-8B9DAA3CDF32}"/>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218144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5CC-3CB6-4D6B-9D05-7322275B8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8234A2-83E1-40E9-BDCE-D6502C766AA7}"/>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1AC3813-E4EE-4492-A8C2-1909E07384D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03CA0B5-35D0-4D2F-9303-9B7F3C9A3CDB}"/>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796354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0837-CA93-4478-AABC-49A802506F38}"/>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4B7E55F-9A6C-4FE4-81A2-6E3CF8EFBA5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BC847D-F1C9-4940-870C-BE129AA37AF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825067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6631-8F55-4224-95B3-FAA938681D2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12E2DE-DFD5-4F78-B642-EC8A26A61A6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F0CEF8-2B9B-493A-9272-B5D12A07ACD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A47B40A1-B1B6-4E49-A49C-7E209FC55544}"/>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F346981-3F0C-4C8C-90A8-1777723845C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D9AC189-2ED0-4A24-B945-746104E39F97}"/>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952583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2440-0624-4DE7-9912-838A87A88DC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A1076D0-7FC1-4538-AF20-36708C1CD14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3D03D5B-DE3C-4172-AB9C-AA3DA044DB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0B3568BD-DCCB-410D-BCB2-F12C1FBF24D5}"/>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7EDE66F-0CDF-486D-A17E-3E879D895815}"/>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6C21DA9-A4A8-4F7F-998E-C48CBE297D6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17119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4CD2-F842-4720-8660-22D02EEDC8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D6D66-8413-4D03-94AA-749085F52FD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8C7B4-9AF4-491E-8DB1-57856C5F7A33}"/>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99EAE0-A7FF-403C-BA00-D65AE213C09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67F8C33-223F-4614-9F77-BB8597C46C9D}"/>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957355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4B14C3-295D-4B62-913E-E9C16A9BAA8E}"/>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10E09E-53E0-492D-B9A6-2C4E0FDED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451512-8D34-4677-8ABB-7AAB82A56571}"/>
              </a:ext>
            </a:extLst>
          </p:cNvPr>
          <p:cNvSpPr>
            <a:spLocks noGrp="1"/>
          </p:cNvSpPr>
          <p:nvPr>
            <p:ph type="dt" sz="half" idx="10"/>
          </p:nvPr>
        </p:nvSpPr>
        <p:spPr/>
        <p:txBody>
          <a:body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87F10D-DFF5-4A9A-AC4C-2BC3E8E17D48}"/>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DDD92C3-E54E-48DE-B69C-2C733B3DE786}"/>
              </a:ext>
            </a:extLst>
          </p:cNvPr>
          <p:cNvSpPr>
            <a:spLocks noGrp="1"/>
          </p:cNvSpPr>
          <p:nvPr>
            <p:ph type="sldNum" sz="quarter" idx="12"/>
          </p:nvPr>
        </p:nvSpPr>
        <p:spPr/>
        <p:txBody>
          <a:body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47806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8896740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4824583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0621349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49458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11435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88940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542019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15655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4898989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278748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FD9792-98FE-4FC9-87E9-09E0FE3AFD2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83E22-FB79-49DF-B85D-08A15867A8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8A363-B4CF-456A-B683-6D7A2F32019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C5714480-3B84-4118-ADDA-8F11B8E66824}" type="datetimeFigureOut">
              <a:rPr lang="en-US" smtClean="0">
                <a:solidFill>
                  <a:prstClr val="black">
                    <a:tint val="75000"/>
                  </a:prstClr>
                </a:solidFill>
              </a:rPr>
              <a:pPr defTabSz="1371600"/>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5A233ED-6834-43FC-845B-6856069A10A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4B5610E-7FC7-48F2-A895-53BE96F099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C52F3CD4-C96A-47FD-99A5-FA73B8BF9C0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6003635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2.svg"/><Relationship Id="rId4" Type="http://schemas.openxmlformats.org/officeDocument/2006/relationships/image" Target="../media/image42.png"/><Relationship Id="rId9" Type="http://schemas.openxmlformats.org/officeDocument/2006/relationships/image" Target="../media/image76.sv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84.svg"/><Relationship Id="rId18" Type="http://schemas.openxmlformats.org/officeDocument/2006/relationships/image" Target="../media/image4.png"/><Relationship Id="rId3" Type="http://schemas.openxmlformats.org/officeDocument/2006/relationships/image" Target="../media/image68.svg"/><Relationship Id="rId7" Type="http://schemas.openxmlformats.org/officeDocument/2006/relationships/image" Target="../media/image78.svg"/><Relationship Id="rId12" Type="http://schemas.openxmlformats.org/officeDocument/2006/relationships/image" Target="../media/image48.png"/><Relationship Id="rId17" Type="http://schemas.openxmlformats.org/officeDocument/2006/relationships/image" Target="../media/image6.svg"/><Relationship Id="rId2" Type="http://schemas.openxmlformats.org/officeDocument/2006/relationships/image" Target="../media/image40.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82.svg"/><Relationship Id="rId5" Type="http://schemas.openxmlformats.org/officeDocument/2006/relationships/image" Target="../media/image2.svg"/><Relationship Id="rId15" Type="http://schemas.openxmlformats.org/officeDocument/2006/relationships/image" Target="../media/image86.svg"/><Relationship Id="rId10" Type="http://schemas.openxmlformats.org/officeDocument/2006/relationships/image" Target="../media/image47.png"/><Relationship Id="rId19" Type="http://schemas.openxmlformats.org/officeDocument/2006/relationships/image" Target="../media/image8.svg"/><Relationship Id="rId4" Type="http://schemas.openxmlformats.org/officeDocument/2006/relationships/image" Target="../media/image1.png"/><Relationship Id="rId9" Type="http://schemas.openxmlformats.org/officeDocument/2006/relationships/image" Target="../media/image80.svg"/><Relationship Id="rId1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2.svg"/><Relationship Id="rId4" Type="http://schemas.openxmlformats.org/officeDocument/2006/relationships/image" Target="../media/image42.png"/><Relationship Id="rId9" Type="http://schemas.openxmlformats.org/officeDocument/2006/relationships/image" Target="../media/image76.svg"/></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22.svg"/><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6.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5.sv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18" Type="http://schemas.openxmlformats.org/officeDocument/2006/relationships/image" Target="../media/image51.svg"/><Relationship Id="rId3" Type="http://schemas.openxmlformats.org/officeDocument/2006/relationships/image" Target="../media/image36.svg"/><Relationship Id="rId21" Type="http://schemas.openxmlformats.org/officeDocument/2006/relationships/image" Target="../media/image33.png"/><Relationship Id="rId7" Type="http://schemas.openxmlformats.org/officeDocument/2006/relationships/image" Target="../media/image40.sv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image" Target="../media/image23.png"/><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4.svg"/><Relationship Id="rId24" Type="http://schemas.openxmlformats.org/officeDocument/2006/relationships/image" Target="../media/image57.svg"/><Relationship Id="rId5" Type="http://schemas.openxmlformats.org/officeDocument/2006/relationships/image" Target="../media/image38.svg"/><Relationship Id="rId15" Type="http://schemas.openxmlformats.org/officeDocument/2006/relationships/image" Target="../media/image30.png"/><Relationship Id="rId23" Type="http://schemas.openxmlformats.org/officeDocument/2006/relationships/image" Target="../media/image34.png"/><Relationship Id="rId10" Type="http://schemas.openxmlformats.org/officeDocument/2006/relationships/image" Target="../media/image27.png"/><Relationship Id="rId19" Type="http://schemas.openxmlformats.org/officeDocument/2006/relationships/image" Target="../media/image32.png"/><Relationship Id="rId4" Type="http://schemas.openxmlformats.org/officeDocument/2006/relationships/image" Target="../media/image24.png"/><Relationship Id="rId9" Type="http://schemas.openxmlformats.org/officeDocument/2006/relationships/image" Target="../media/image42.svg"/><Relationship Id="rId14" Type="http://schemas.openxmlformats.org/officeDocument/2006/relationships/image" Target="../media/image47.svg"/><Relationship Id="rId22"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0.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8.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svg"/><Relationship Id="rId5" Type="http://schemas.openxmlformats.org/officeDocument/2006/relationships/image" Target="../media/image62.svg"/><Relationship Id="rId1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37.png"/><Relationship Id="rId9" Type="http://schemas.openxmlformats.org/officeDocument/2006/relationships/image" Target="../media/image66.svg"/><Relationship Id="rId1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8.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svg"/><Relationship Id="rId5" Type="http://schemas.openxmlformats.org/officeDocument/2006/relationships/image" Target="../media/image62.svg"/><Relationship Id="rId1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37.png"/><Relationship Id="rId9" Type="http://schemas.openxmlformats.org/officeDocument/2006/relationships/image" Target="../media/image66.svg"/><Relationship Id="rId1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2" name="Freeform 2"/>
          <p:cNvSpPr/>
          <p:nvPr/>
        </p:nvSpPr>
        <p:spPr>
          <a:xfrm>
            <a:off x="0" y="0"/>
            <a:ext cx="2970481" cy="3147948"/>
          </a:xfrm>
          <a:custGeom>
            <a:avLst/>
            <a:gdLst/>
            <a:ahLst/>
            <a:cxnLst/>
            <a:rect l="l" t="t" r="r" b="b"/>
            <a:pathLst>
              <a:path w="2970481" h="3147948">
                <a:moveTo>
                  <a:pt x="0" y="0"/>
                </a:moveTo>
                <a:lnTo>
                  <a:pt x="2970481" y="0"/>
                </a:lnTo>
                <a:lnTo>
                  <a:pt x="2970481" y="3147948"/>
                </a:lnTo>
                <a:lnTo>
                  <a:pt x="0" y="3147948"/>
                </a:lnTo>
                <a:lnTo>
                  <a:pt x="0" y="0"/>
                </a:lnTo>
                <a:close/>
              </a:path>
            </a:pathLst>
          </a:custGeom>
          <a:blipFill>
            <a:blip r:embed="rId2">
              <a:extLst>
                <a:ext uri="{96DAC541-7B7A-43D3-8B79-37D633B846F1}">
                  <asvg:svgBlip xmlns="" xmlns:asvg="http://schemas.microsoft.com/office/drawing/2016/SVG/main" r:embed="rId3"/>
                </a:ext>
              </a:extLst>
            </a:blip>
            <a:stretch>
              <a:fillRect l="-10389"/>
            </a:stretch>
          </a:blipFill>
        </p:spPr>
      </p:sp>
      <p:sp>
        <p:nvSpPr>
          <p:cNvPr id="3" name="Freeform 3"/>
          <p:cNvSpPr/>
          <p:nvPr/>
        </p:nvSpPr>
        <p:spPr>
          <a:xfrm>
            <a:off x="1784608" y="-36612"/>
            <a:ext cx="7295172" cy="8321448"/>
          </a:xfrm>
          <a:custGeom>
            <a:avLst/>
            <a:gdLst/>
            <a:ahLst/>
            <a:cxnLst/>
            <a:rect l="l" t="t" r="r" b="b"/>
            <a:pathLst>
              <a:path w="7295172" h="8321448">
                <a:moveTo>
                  <a:pt x="0" y="0"/>
                </a:moveTo>
                <a:lnTo>
                  <a:pt x="7295173" y="0"/>
                </a:lnTo>
                <a:lnTo>
                  <a:pt x="7295173" y="8321448"/>
                </a:lnTo>
                <a:lnTo>
                  <a:pt x="0" y="8321448"/>
                </a:lnTo>
                <a:lnTo>
                  <a:pt x="0" y="0"/>
                </a:lnTo>
                <a:close/>
              </a:path>
            </a:pathLst>
          </a:custGeom>
          <a:blipFill>
            <a:blip r:embed="rId4">
              <a:extLst>
                <a:ext uri="{96DAC541-7B7A-43D3-8B79-37D633B846F1}">
                  <asvg:svgBlip xmlns="" xmlns:asvg="http://schemas.microsoft.com/office/drawing/2016/SVG/main" r:embed="rId5"/>
                </a:ext>
              </a:extLst>
            </a:blip>
            <a:stretch>
              <a:fillRect t="-20896" r="-26872"/>
            </a:stretch>
          </a:blipFill>
        </p:spPr>
      </p:sp>
      <p:sp>
        <p:nvSpPr>
          <p:cNvPr id="4" name="Freeform 4"/>
          <p:cNvSpPr/>
          <p:nvPr/>
        </p:nvSpPr>
        <p:spPr>
          <a:xfrm>
            <a:off x="8889281" y="-93762"/>
            <a:ext cx="7614111" cy="8378598"/>
          </a:xfrm>
          <a:custGeom>
            <a:avLst/>
            <a:gdLst/>
            <a:ahLst/>
            <a:cxnLst/>
            <a:rect l="l" t="t" r="r" b="b"/>
            <a:pathLst>
              <a:path w="7614111" h="8378598">
                <a:moveTo>
                  <a:pt x="0" y="0"/>
                </a:moveTo>
                <a:lnTo>
                  <a:pt x="7614111" y="0"/>
                </a:lnTo>
                <a:lnTo>
                  <a:pt x="7614111" y="8378598"/>
                </a:lnTo>
                <a:lnTo>
                  <a:pt x="0" y="8378598"/>
                </a:lnTo>
                <a:lnTo>
                  <a:pt x="0" y="0"/>
                </a:lnTo>
                <a:close/>
              </a:path>
            </a:pathLst>
          </a:custGeom>
          <a:blipFill>
            <a:blip r:embed="rId4">
              <a:extLst>
                <a:ext uri="{96DAC541-7B7A-43D3-8B79-37D633B846F1}">
                  <asvg:svgBlip xmlns="" xmlns:asvg="http://schemas.microsoft.com/office/drawing/2016/SVG/main" r:embed="rId5"/>
                </a:ext>
              </a:extLst>
            </a:blip>
            <a:stretch>
              <a:fillRect l="-21557" t="-20072"/>
            </a:stretch>
          </a:blipFill>
        </p:spPr>
      </p:sp>
      <p:sp>
        <p:nvSpPr>
          <p:cNvPr id="5" name="TextBox 5"/>
          <p:cNvSpPr txBox="1"/>
          <p:nvPr/>
        </p:nvSpPr>
        <p:spPr>
          <a:xfrm>
            <a:off x="2020688" y="2777449"/>
            <a:ext cx="14246624" cy="1918335"/>
          </a:xfrm>
          <a:prstGeom prst="rect">
            <a:avLst/>
          </a:prstGeom>
        </p:spPr>
        <p:txBody>
          <a:bodyPr lIns="0" tIns="0" rIns="0" bIns="0" rtlCol="0" anchor="t">
            <a:spAutoFit/>
          </a:bodyPr>
          <a:lstStyle/>
          <a:p>
            <a:pPr marL="0" lvl="0" indent="0" algn="ctr">
              <a:lnSpc>
                <a:spcPts val="14400"/>
              </a:lnSpc>
              <a:spcBef>
                <a:spcPct val="0"/>
              </a:spcBef>
            </a:pPr>
            <a:r>
              <a:rPr lang="en-US" sz="14400" dirty="0">
                <a:solidFill>
                  <a:srgbClr val="7B211E"/>
                </a:solidFill>
                <a:latin typeface="Mali Bold"/>
              </a:rPr>
              <a:t>KHỞI ĐỘNG</a:t>
            </a:r>
          </a:p>
        </p:txBody>
      </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sp>
        <p:nvSpPr>
          <p:cNvPr id="8" name="Freeform 8"/>
          <p:cNvSpPr/>
          <p:nvPr/>
        </p:nvSpPr>
        <p:spPr>
          <a:xfrm>
            <a:off x="1186143" y="4573581"/>
            <a:ext cx="1196930" cy="1119130"/>
          </a:xfrm>
          <a:custGeom>
            <a:avLst/>
            <a:gdLst/>
            <a:ahLst/>
            <a:cxnLst/>
            <a:rect l="l" t="t" r="r" b="b"/>
            <a:pathLst>
              <a:path w="1196930" h="1119130">
                <a:moveTo>
                  <a:pt x="0" y="0"/>
                </a:moveTo>
                <a:lnTo>
                  <a:pt x="1196931" y="0"/>
                </a:lnTo>
                <a:lnTo>
                  <a:pt x="1196931" y="1119130"/>
                </a:lnTo>
                <a:lnTo>
                  <a:pt x="0" y="11191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rot="605585">
            <a:off x="16863430" y="1739945"/>
            <a:ext cx="791740" cy="1336270"/>
          </a:xfrm>
          <a:custGeom>
            <a:avLst/>
            <a:gdLst/>
            <a:ahLst/>
            <a:cxnLst/>
            <a:rect l="l" t="t" r="r" b="b"/>
            <a:pathLst>
              <a:path w="791740" h="1336270">
                <a:moveTo>
                  <a:pt x="0" y="0"/>
                </a:moveTo>
                <a:lnTo>
                  <a:pt x="791740" y="0"/>
                </a:lnTo>
                <a:lnTo>
                  <a:pt x="791740" y="1336270"/>
                </a:lnTo>
                <a:lnTo>
                  <a:pt x="0" y="13362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241250">
            <a:off x="7086600" y="4944400"/>
            <a:ext cx="4114800" cy="319395"/>
          </a:xfrm>
          <a:custGeom>
            <a:avLst/>
            <a:gdLst/>
            <a:ahLst/>
            <a:cxnLst/>
            <a:rect l="l" t="t" r="r" b="b"/>
            <a:pathLst>
              <a:path w="4114800" h="319395">
                <a:moveTo>
                  <a:pt x="0" y="0"/>
                </a:moveTo>
                <a:lnTo>
                  <a:pt x="4114800" y="0"/>
                </a:lnTo>
                <a:lnTo>
                  <a:pt x="4114800" y="319395"/>
                </a:lnTo>
                <a:lnTo>
                  <a:pt x="0" y="31939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6727855" y="6826089"/>
            <a:ext cx="4832291" cy="2917495"/>
          </a:xfrm>
          <a:custGeom>
            <a:avLst/>
            <a:gdLst/>
            <a:ahLst/>
            <a:cxnLst/>
            <a:rect l="l" t="t" r="r" b="b"/>
            <a:pathLst>
              <a:path w="4832291" h="2917495">
                <a:moveTo>
                  <a:pt x="0" y="0"/>
                </a:moveTo>
                <a:lnTo>
                  <a:pt x="4832290" y="0"/>
                </a:lnTo>
                <a:lnTo>
                  <a:pt x="4832290" y="2917495"/>
                </a:lnTo>
                <a:lnTo>
                  <a:pt x="0" y="291749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15306461" y="7725271"/>
            <a:ext cx="1196930" cy="1119130"/>
          </a:xfrm>
          <a:custGeom>
            <a:avLst/>
            <a:gdLst/>
            <a:ahLst/>
            <a:cxnLst/>
            <a:rect l="l" t="t" r="r" b="b"/>
            <a:pathLst>
              <a:path w="1196930" h="1119130">
                <a:moveTo>
                  <a:pt x="0" y="0"/>
                </a:moveTo>
                <a:lnTo>
                  <a:pt x="1196931" y="0"/>
                </a:lnTo>
                <a:lnTo>
                  <a:pt x="1196931" y="1119130"/>
                </a:lnTo>
                <a:lnTo>
                  <a:pt x="0" y="111913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13522200" y="-3414427"/>
            <a:ext cx="8886254" cy="8886254"/>
          </a:xfrm>
          <a:custGeom>
            <a:avLst/>
            <a:gdLst/>
            <a:ahLst/>
            <a:cxnLst/>
            <a:rect l="l" t="t" r="r" b="b"/>
            <a:pathLst>
              <a:path w="8886254" h="8886254">
                <a:moveTo>
                  <a:pt x="0" y="0"/>
                </a:moveTo>
                <a:lnTo>
                  <a:pt x="8886254" y="0"/>
                </a:lnTo>
                <a:lnTo>
                  <a:pt x="8886254" y="8886254"/>
                </a:lnTo>
                <a:lnTo>
                  <a:pt x="0" y="8886254"/>
                </a:lnTo>
                <a:lnTo>
                  <a:pt x="0" y="0"/>
                </a:lnTo>
                <a:close/>
              </a:path>
            </a:pathLst>
          </a:custGeom>
          <a:blipFill>
            <a:blip r:embed="rId2">
              <a:alphaModFix amt="27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866563" y="912814"/>
            <a:ext cx="16554874" cy="1295396"/>
          </a:xfrm>
          <a:prstGeom prst="rect">
            <a:avLst/>
          </a:prstGeom>
        </p:spPr>
        <p:txBody>
          <a:bodyPr lIns="0" tIns="0" rIns="0" bIns="0" rtlCol="0" anchor="t">
            <a:spAutoFit/>
          </a:bodyPr>
          <a:lstStyle/>
          <a:p>
            <a:pPr algn="ctr">
              <a:lnSpc>
                <a:spcPts val="10500"/>
              </a:lnSpc>
              <a:spcBef>
                <a:spcPct val="0"/>
              </a:spcBef>
            </a:pPr>
            <a:r>
              <a:rPr lang="en-US" sz="7500">
                <a:solidFill>
                  <a:srgbClr val="000000"/>
                </a:solidFill>
                <a:latin typeface="Sansita"/>
              </a:rPr>
              <a:t>PHIẾU HỌC TẬP SỐ 1</a:t>
            </a:r>
          </a:p>
        </p:txBody>
      </p:sp>
      <p:sp>
        <p:nvSpPr>
          <p:cNvPr id="4" name="Freeform 4"/>
          <p:cNvSpPr/>
          <p:nvPr/>
        </p:nvSpPr>
        <p:spPr>
          <a:xfrm>
            <a:off x="-3112392" y="4306541"/>
            <a:ext cx="8886254" cy="8886254"/>
          </a:xfrm>
          <a:custGeom>
            <a:avLst/>
            <a:gdLst/>
            <a:ahLst/>
            <a:cxnLst/>
            <a:rect l="l" t="t" r="r" b="b"/>
            <a:pathLst>
              <a:path w="8886254" h="8886254">
                <a:moveTo>
                  <a:pt x="0" y="0"/>
                </a:moveTo>
                <a:lnTo>
                  <a:pt x="8886254" y="0"/>
                </a:lnTo>
                <a:lnTo>
                  <a:pt x="8886254" y="8886254"/>
                </a:lnTo>
                <a:lnTo>
                  <a:pt x="0" y="8886254"/>
                </a:lnTo>
                <a:lnTo>
                  <a:pt x="0" y="0"/>
                </a:lnTo>
                <a:close/>
              </a:path>
            </a:pathLst>
          </a:custGeom>
          <a:blipFill>
            <a:blip r:embed="rId2">
              <a:alphaModFix amt="27000"/>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500251" y="3304405"/>
            <a:ext cx="3970104" cy="5953895"/>
            <a:chOff x="0" y="0"/>
            <a:chExt cx="1495373" cy="2242585"/>
          </a:xfrm>
        </p:grpSpPr>
        <p:sp>
          <p:nvSpPr>
            <p:cNvPr id="6" name="Freeform 6"/>
            <p:cNvSpPr/>
            <p:nvPr/>
          </p:nvSpPr>
          <p:spPr>
            <a:xfrm>
              <a:off x="0" y="0"/>
              <a:ext cx="1495373" cy="2242585"/>
            </a:xfrm>
            <a:custGeom>
              <a:avLst/>
              <a:gdLst/>
              <a:ahLst/>
              <a:cxnLst/>
              <a:rect l="l" t="t" r="r" b="b"/>
              <a:pathLst>
                <a:path w="1495373" h="2242585">
                  <a:moveTo>
                    <a:pt x="0" y="0"/>
                  </a:moveTo>
                  <a:lnTo>
                    <a:pt x="1495373" y="0"/>
                  </a:lnTo>
                  <a:lnTo>
                    <a:pt x="1495373" y="2242585"/>
                  </a:lnTo>
                  <a:lnTo>
                    <a:pt x="0" y="2242585"/>
                  </a:lnTo>
                  <a:close/>
                </a:path>
              </a:pathLst>
            </a:custGeom>
            <a:solidFill>
              <a:srgbClr val="F4EDE7"/>
            </a:solidFill>
            <a:ln w="19050">
              <a:solidFill>
                <a:srgbClr val="000000"/>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067332" y="3304405"/>
            <a:ext cx="3894815" cy="5953895"/>
            <a:chOff x="0" y="0"/>
            <a:chExt cx="1467015" cy="2242585"/>
          </a:xfrm>
        </p:grpSpPr>
        <p:sp>
          <p:nvSpPr>
            <p:cNvPr id="9" name="Freeform 9"/>
            <p:cNvSpPr/>
            <p:nvPr/>
          </p:nvSpPr>
          <p:spPr>
            <a:xfrm>
              <a:off x="0" y="0"/>
              <a:ext cx="1467015" cy="2242585"/>
            </a:xfrm>
            <a:custGeom>
              <a:avLst/>
              <a:gdLst/>
              <a:ahLst/>
              <a:cxnLst/>
              <a:rect l="l" t="t" r="r" b="b"/>
              <a:pathLst>
                <a:path w="1467015" h="2242585">
                  <a:moveTo>
                    <a:pt x="0" y="0"/>
                  </a:moveTo>
                  <a:lnTo>
                    <a:pt x="1467015" y="0"/>
                  </a:lnTo>
                  <a:lnTo>
                    <a:pt x="1467015" y="2242585"/>
                  </a:lnTo>
                  <a:lnTo>
                    <a:pt x="0" y="2242585"/>
                  </a:lnTo>
                  <a:close/>
                </a:path>
              </a:pathLst>
            </a:custGeom>
            <a:solidFill>
              <a:srgbClr val="F4EDE7"/>
            </a:solidFill>
            <a:ln w="19050">
              <a:solidFill>
                <a:srgbClr val="000000"/>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181775" y="3304405"/>
            <a:ext cx="3951286" cy="5953895"/>
            <a:chOff x="0" y="0"/>
            <a:chExt cx="1488285" cy="2242585"/>
          </a:xfrm>
        </p:grpSpPr>
        <p:sp>
          <p:nvSpPr>
            <p:cNvPr id="12" name="Freeform 12"/>
            <p:cNvSpPr/>
            <p:nvPr/>
          </p:nvSpPr>
          <p:spPr>
            <a:xfrm>
              <a:off x="0" y="0"/>
              <a:ext cx="1488285" cy="2242585"/>
            </a:xfrm>
            <a:custGeom>
              <a:avLst/>
              <a:gdLst/>
              <a:ahLst/>
              <a:cxnLst/>
              <a:rect l="l" t="t" r="r" b="b"/>
              <a:pathLst>
                <a:path w="1488285" h="2242585">
                  <a:moveTo>
                    <a:pt x="0" y="0"/>
                  </a:moveTo>
                  <a:lnTo>
                    <a:pt x="1488285" y="0"/>
                  </a:lnTo>
                  <a:lnTo>
                    <a:pt x="1488285" y="2242585"/>
                  </a:lnTo>
                  <a:lnTo>
                    <a:pt x="0" y="2242585"/>
                  </a:lnTo>
                  <a:close/>
                </a:path>
              </a:pathLst>
            </a:custGeom>
            <a:solidFill>
              <a:srgbClr val="F4EDE7"/>
            </a:solidFill>
            <a:ln w="19050">
              <a:solidFill>
                <a:srgbClr val="000000"/>
              </a:solidFill>
            </a:ln>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2386577" y="2871480"/>
            <a:ext cx="513968" cy="508828"/>
          </a:xfrm>
          <a:custGeom>
            <a:avLst/>
            <a:gdLst/>
            <a:ahLst/>
            <a:cxnLst/>
            <a:rect l="l" t="t" r="r" b="b"/>
            <a:pathLst>
              <a:path w="513968" h="508828">
                <a:moveTo>
                  <a:pt x="0" y="0"/>
                </a:moveTo>
                <a:lnTo>
                  <a:pt x="513968" y="0"/>
                </a:lnTo>
                <a:lnTo>
                  <a:pt x="513968" y="508828"/>
                </a:lnTo>
                <a:lnTo>
                  <a:pt x="0" y="5088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a:off x="6569081" y="2795577"/>
            <a:ext cx="513968" cy="508828"/>
          </a:xfrm>
          <a:custGeom>
            <a:avLst/>
            <a:gdLst/>
            <a:ahLst/>
            <a:cxnLst/>
            <a:rect l="l" t="t" r="r" b="b"/>
            <a:pathLst>
              <a:path w="513968" h="508828">
                <a:moveTo>
                  <a:pt x="0" y="0"/>
                </a:moveTo>
                <a:lnTo>
                  <a:pt x="513968" y="0"/>
                </a:lnTo>
                <a:lnTo>
                  <a:pt x="513968" y="508828"/>
                </a:lnTo>
                <a:lnTo>
                  <a:pt x="0" y="5088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a:off x="15556182" y="2786078"/>
            <a:ext cx="513968" cy="508828"/>
          </a:xfrm>
          <a:custGeom>
            <a:avLst/>
            <a:gdLst/>
            <a:ahLst/>
            <a:cxnLst/>
            <a:rect l="l" t="t" r="r" b="b"/>
            <a:pathLst>
              <a:path w="513968" h="508828">
                <a:moveTo>
                  <a:pt x="0" y="0"/>
                </a:moveTo>
                <a:lnTo>
                  <a:pt x="513968" y="0"/>
                </a:lnTo>
                <a:lnTo>
                  <a:pt x="513968" y="508828"/>
                </a:lnTo>
                <a:lnTo>
                  <a:pt x="0" y="508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816767" y="3457162"/>
            <a:ext cx="3387575" cy="1616740"/>
          </a:xfrm>
          <a:prstGeom prst="rect">
            <a:avLst/>
          </a:prstGeom>
        </p:spPr>
        <p:txBody>
          <a:bodyPr lIns="0" tIns="0" rIns="0" bIns="0" rtlCol="0" anchor="t">
            <a:spAutoFit/>
          </a:bodyPr>
          <a:lstStyle/>
          <a:p>
            <a:pPr algn="ctr">
              <a:lnSpc>
                <a:spcPts val="4338"/>
              </a:lnSpc>
              <a:spcBef>
                <a:spcPct val="0"/>
              </a:spcBef>
            </a:pPr>
            <a:r>
              <a:rPr lang="en-US" sz="3098">
                <a:solidFill>
                  <a:srgbClr val="000000"/>
                </a:solidFill>
                <a:latin typeface="Sansita"/>
              </a:rPr>
              <a:t>Em hãy tóm tắt văn bản Tiễn dặn người yêu</a:t>
            </a:r>
          </a:p>
        </p:txBody>
      </p:sp>
      <p:sp>
        <p:nvSpPr>
          <p:cNvPr id="18" name="TextBox 18"/>
          <p:cNvSpPr txBox="1"/>
          <p:nvPr/>
        </p:nvSpPr>
        <p:spPr>
          <a:xfrm>
            <a:off x="5580779" y="3457221"/>
            <a:ext cx="2672635" cy="1616711"/>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Sansita"/>
              </a:rPr>
              <a:t>Hãy nêu vị trí, nội dung đoạn trích</a:t>
            </a:r>
          </a:p>
        </p:txBody>
      </p:sp>
      <p:sp>
        <p:nvSpPr>
          <p:cNvPr id="19" name="TextBox 19"/>
          <p:cNvSpPr txBox="1"/>
          <p:nvPr/>
        </p:nvSpPr>
        <p:spPr>
          <a:xfrm>
            <a:off x="9345497" y="3457192"/>
            <a:ext cx="3623842" cy="1616711"/>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Sansita"/>
              </a:rPr>
              <a:t>Qua hai lời tiễn dặn, hãy nêu bối cảnh câu chuyện?</a:t>
            </a:r>
          </a:p>
        </p:txBody>
      </p:sp>
      <p:grpSp>
        <p:nvGrpSpPr>
          <p:cNvPr id="20" name="Group 20"/>
          <p:cNvGrpSpPr/>
          <p:nvPr/>
        </p:nvGrpSpPr>
        <p:grpSpPr>
          <a:xfrm>
            <a:off x="13352136" y="3304405"/>
            <a:ext cx="4613191" cy="5953895"/>
            <a:chOff x="0" y="0"/>
            <a:chExt cx="1737597" cy="2242585"/>
          </a:xfrm>
        </p:grpSpPr>
        <p:sp>
          <p:nvSpPr>
            <p:cNvPr id="21" name="Freeform 21"/>
            <p:cNvSpPr/>
            <p:nvPr/>
          </p:nvSpPr>
          <p:spPr>
            <a:xfrm>
              <a:off x="0" y="0"/>
              <a:ext cx="1737597" cy="2242585"/>
            </a:xfrm>
            <a:custGeom>
              <a:avLst/>
              <a:gdLst/>
              <a:ahLst/>
              <a:cxnLst/>
              <a:rect l="l" t="t" r="r" b="b"/>
              <a:pathLst>
                <a:path w="1737597" h="2242585">
                  <a:moveTo>
                    <a:pt x="0" y="0"/>
                  </a:moveTo>
                  <a:lnTo>
                    <a:pt x="1737597" y="0"/>
                  </a:lnTo>
                  <a:lnTo>
                    <a:pt x="1737597" y="2242585"/>
                  </a:lnTo>
                  <a:lnTo>
                    <a:pt x="0" y="2242585"/>
                  </a:lnTo>
                  <a:close/>
                </a:path>
              </a:pathLst>
            </a:custGeom>
            <a:solidFill>
              <a:srgbClr val="F4EDE7"/>
            </a:solidFill>
            <a:ln w="19050">
              <a:solidFill>
                <a:srgbClr val="000000"/>
              </a:solidFill>
            </a:ln>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0595036" y="2747647"/>
            <a:ext cx="562381" cy="556758"/>
          </a:xfrm>
          <a:custGeom>
            <a:avLst/>
            <a:gdLst/>
            <a:ahLst/>
            <a:cxnLst/>
            <a:rect l="l" t="t" r="r" b="b"/>
            <a:pathLst>
              <a:path w="562381" h="556758">
                <a:moveTo>
                  <a:pt x="0" y="0"/>
                </a:moveTo>
                <a:lnTo>
                  <a:pt x="562382" y="0"/>
                </a:lnTo>
                <a:lnTo>
                  <a:pt x="562382" y="556758"/>
                </a:lnTo>
                <a:lnTo>
                  <a:pt x="0" y="55675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4" name="TextBox 24"/>
          <p:cNvSpPr txBox="1"/>
          <p:nvPr/>
        </p:nvSpPr>
        <p:spPr>
          <a:xfrm>
            <a:off x="13522200" y="3457221"/>
            <a:ext cx="4443127" cy="2159636"/>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Sansita"/>
              </a:rPr>
              <a:t>Lời kể trong câu chuyện là ai? So với tác phẩm viết bằng văn xuôi đã học, lời kể ở đây có điểm gì đặc biệt?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2" name="TextBox 2"/>
          <p:cNvSpPr txBox="1"/>
          <p:nvPr/>
        </p:nvSpPr>
        <p:spPr>
          <a:xfrm>
            <a:off x="2407534" y="1162050"/>
            <a:ext cx="13763294" cy="963930"/>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7B211E"/>
                </a:solidFill>
                <a:latin typeface="Mali Bold"/>
              </a:rPr>
              <a:t>TÓM TẮT</a:t>
            </a:r>
          </a:p>
        </p:txBody>
      </p:sp>
      <p:sp>
        <p:nvSpPr>
          <p:cNvPr id="3" name="Freeform 3"/>
          <p:cNvSpPr/>
          <p:nvPr/>
        </p:nvSpPr>
        <p:spPr>
          <a:xfrm rot="1239082">
            <a:off x="16460587" y="989380"/>
            <a:ext cx="2108060" cy="689911"/>
          </a:xfrm>
          <a:custGeom>
            <a:avLst/>
            <a:gdLst/>
            <a:ahLst/>
            <a:cxnLst/>
            <a:rect l="l" t="t" r="r" b="b"/>
            <a:pathLst>
              <a:path w="2108060" h="689911">
                <a:moveTo>
                  <a:pt x="0" y="0"/>
                </a:moveTo>
                <a:lnTo>
                  <a:pt x="2108061" y="0"/>
                </a:lnTo>
                <a:lnTo>
                  <a:pt x="2108061" y="689911"/>
                </a:lnTo>
                <a:lnTo>
                  <a:pt x="0" y="68991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5458339" y="8070964"/>
            <a:ext cx="2829661" cy="2267605"/>
          </a:xfrm>
          <a:custGeom>
            <a:avLst/>
            <a:gdLst/>
            <a:ahLst/>
            <a:cxnLst/>
            <a:rect l="l" t="t" r="r" b="b"/>
            <a:pathLst>
              <a:path w="2829661" h="2267605">
                <a:moveTo>
                  <a:pt x="0" y="0"/>
                </a:moveTo>
                <a:lnTo>
                  <a:pt x="2829661" y="0"/>
                </a:lnTo>
                <a:lnTo>
                  <a:pt x="2829661" y="2267605"/>
                </a:lnTo>
                <a:lnTo>
                  <a:pt x="0" y="2267605"/>
                </a:lnTo>
                <a:lnTo>
                  <a:pt x="0" y="0"/>
                </a:lnTo>
                <a:close/>
              </a:path>
            </a:pathLst>
          </a:custGeom>
          <a:blipFill>
            <a:blip r:embed="rId4">
              <a:extLst>
                <a:ext uri="{96DAC541-7B7A-43D3-8B79-37D633B846F1}">
                  <asvg:svgBlip xmlns="" xmlns:asvg="http://schemas.microsoft.com/office/drawing/2016/SVG/main" r:embed="rId5"/>
                </a:ext>
              </a:extLst>
            </a:blip>
            <a:stretch>
              <a:fillRect r="-14808" b="-37534"/>
            </a:stretch>
          </a:blipFill>
        </p:spPr>
      </p:sp>
      <p:sp>
        <p:nvSpPr>
          <p:cNvPr id="5" name="Freeform 5"/>
          <p:cNvSpPr/>
          <p:nvPr/>
        </p:nvSpPr>
        <p:spPr>
          <a:xfrm>
            <a:off x="12590797" y="6222012"/>
            <a:ext cx="5904210" cy="3240126"/>
          </a:xfrm>
          <a:custGeom>
            <a:avLst/>
            <a:gdLst/>
            <a:ahLst/>
            <a:cxnLst/>
            <a:rect l="l" t="t" r="r" b="b"/>
            <a:pathLst>
              <a:path w="5904210" h="3240126">
                <a:moveTo>
                  <a:pt x="0" y="0"/>
                </a:moveTo>
                <a:lnTo>
                  <a:pt x="5904210" y="0"/>
                </a:lnTo>
                <a:lnTo>
                  <a:pt x="5904210" y="3240126"/>
                </a:lnTo>
                <a:lnTo>
                  <a:pt x="0" y="3240126"/>
                </a:lnTo>
                <a:lnTo>
                  <a:pt x="0" y="0"/>
                </a:lnTo>
                <a:close/>
              </a:path>
            </a:pathLst>
          </a:custGeom>
          <a:blipFill>
            <a:blip r:embed="rId6">
              <a:extLst>
                <a:ext uri="{96DAC541-7B7A-43D3-8B79-37D633B846F1}">
                  <asvg:svgBlip xmlns="" xmlns:asvg="http://schemas.microsoft.com/office/drawing/2016/SVG/main" r:embed="rId7"/>
                </a:ext>
              </a:extLst>
            </a:blip>
            <a:stretch>
              <a:fillRect b="-150046"/>
            </a:stretch>
          </a:blipFill>
        </p:spPr>
      </p:sp>
      <p:sp>
        <p:nvSpPr>
          <p:cNvPr id="6" name="Freeform 6"/>
          <p:cNvSpPr/>
          <p:nvPr/>
        </p:nvSpPr>
        <p:spPr>
          <a:xfrm rot="3489966">
            <a:off x="-136939" y="120511"/>
            <a:ext cx="2125827" cy="1240710"/>
          </a:xfrm>
          <a:custGeom>
            <a:avLst/>
            <a:gdLst/>
            <a:ahLst/>
            <a:cxnLst/>
            <a:rect l="l" t="t" r="r" b="b"/>
            <a:pathLst>
              <a:path w="2125827" h="1240710">
                <a:moveTo>
                  <a:pt x="0" y="0"/>
                </a:moveTo>
                <a:lnTo>
                  <a:pt x="2125828" y="0"/>
                </a:lnTo>
                <a:lnTo>
                  <a:pt x="2125828" y="1240710"/>
                </a:lnTo>
                <a:lnTo>
                  <a:pt x="0" y="124071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720510" y="6138065"/>
            <a:ext cx="6365370" cy="3324073"/>
          </a:xfrm>
          <a:custGeom>
            <a:avLst/>
            <a:gdLst/>
            <a:ahLst/>
            <a:cxnLst/>
            <a:rect l="l" t="t" r="r" b="b"/>
            <a:pathLst>
              <a:path w="6057180" h="3324073">
                <a:moveTo>
                  <a:pt x="0" y="0"/>
                </a:moveTo>
                <a:lnTo>
                  <a:pt x="6057180" y="0"/>
                </a:lnTo>
                <a:lnTo>
                  <a:pt x="6057180" y="3324073"/>
                </a:lnTo>
                <a:lnTo>
                  <a:pt x="0" y="3324073"/>
                </a:lnTo>
                <a:lnTo>
                  <a:pt x="0" y="0"/>
                </a:lnTo>
                <a:close/>
              </a:path>
            </a:pathLst>
          </a:custGeom>
          <a:blipFill>
            <a:blip r:embed="rId6">
              <a:extLst>
                <a:ext uri="{96DAC541-7B7A-43D3-8B79-37D633B846F1}">
                  <asvg:svgBlip xmlns="" xmlns:asvg="http://schemas.microsoft.com/office/drawing/2016/SVG/main" r:embed="rId7"/>
                </a:ext>
              </a:extLst>
            </a:blip>
            <a:stretch>
              <a:fillRect b="-150046"/>
            </a:stretch>
          </a:blipFill>
        </p:spPr>
      </p:sp>
      <p:sp>
        <p:nvSpPr>
          <p:cNvPr id="8" name="Freeform 8"/>
          <p:cNvSpPr/>
          <p:nvPr/>
        </p:nvSpPr>
        <p:spPr>
          <a:xfrm rot="-2700000">
            <a:off x="30192" y="8953087"/>
            <a:ext cx="1811560" cy="1869997"/>
          </a:xfrm>
          <a:custGeom>
            <a:avLst/>
            <a:gdLst/>
            <a:ahLst/>
            <a:cxnLst/>
            <a:rect l="l" t="t" r="r" b="b"/>
            <a:pathLst>
              <a:path w="1811560" h="1869997">
                <a:moveTo>
                  <a:pt x="0" y="0"/>
                </a:moveTo>
                <a:lnTo>
                  <a:pt x="1811560" y="0"/>
                </a:lnTo>
                <a:lnTo>
                  <a:pt x="1811560" y="1869997"/>
                </a:lnTo>
                <a:lnTo>
                  <a:pt x="0" y="18699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10799999">
            <a:off x="-330919" y="2028862"/>
            <a:ext cx="1828605" cy="1927957"/>
          </a:xfrm>
          <a:custGeom>
            <a:avLst/>
            <a:gdLst/>
            <a:ahLst/>
            <a:cxnLst/>
            <a:rect l="l" t="t" r="r" b="b"/>
            <a:pathLst>
              <a:path w="1828605" h="1927957">
                <a:moveTo>
                  <a:pt x="0" y="0"/>
                </a:moveTo>
                <a:lnTo>
                  <a:pt x="1828605" y="0"/>
                </a:lnTo>
                <a:lnTo>
                  <a:pt x="1828605" y="1927957"/>
                </a:lnTo>
                <a:lnTo>
                  <a:pt x="0" y="1927957"/>
                </a:lnTo>
                <a:lnTo>
                  <a:pt x="0" y="0"/>
                </a:lnTo>
                <a:close/>
              </a:path>
            </a:pathLst>
          </a:custGeom>
          <a:blipFill>
            <a:blip r:embed="rId12">
              <a:extLst>
                <a:ext uri="{96DAC541-7B7A-43D3-8B79-37D633B846F1}">
                  <asvg:svgBlip xmlns="" xmlns:asvg="http://schemas.microsoft.com/office/drawing/2016/SVG/main" r:embed="rId13"/>
                </a:ext>
              </a:extLst>
            </a:blip>
            <a:stretch>
              <a:fillRect t="-42105" r="-47204"/>
            </a:stretch>
          </a:blipFill>
        </p:spPr>
      </p:sp>
      <p:sp>
        <p:nvSpPr>
          <p:cNvPr id="10" name="Freeform 10"/>
          <p:cNvSpPr/>
          <p:nvPr/>
        </p:nvSpPr>
        <p:spPr>
          <a:xfrm rot="-7262247">
            <a:off x="1764472" y="-74727"/>
            <a:ext cx="1825488" cy="831952"/>
          </a:xfrm>
          <a:custGeom>
            <a:avLst/>
            <a:gdLst/>
            <a:ahLst/>
            <a:cxnLst/>
            <a:rect l="l" t="t" r="r" b="b"/>
            <a:pathLst>
              <a:path w="1825488" h="831952">
                <a:moveTo>
                  <a:pt x="0" y="0"/>
                </a:moveTo>
                <a:lnTo>
                  <a:pt x="1825488" y="0"/>
                </a:lnTo>
                <a:lnTo>
                  <a:pt x="1825488" y="831952"/>
                </a:lnTo>
                <a:lnTo>
                  <a:pt x="0" y="831952"/>
                </a:lnTo>
                <a:lnTo>
                  <a:pt x="0" y="0"/>
                </a:lnTo>
                <a:close/>
              </a:path>
            </a:pathLst>
          </a:custGeom>
          <a:blipFill>
            <a:blip r:embed="rId14">
              <a:extLst>
                <a:ext uri="{96DAC541-7B7A-43D3-8B79-37D633B846F1}">
                  <asvg:svgBlip xmlns="" xmlns:asvg="http://schemas.microsoft.com/office/drawing/2016/SVG/main" r:embed="rId15"/>
                </a:ext>
              </a:extLst>
            </a:blip>
            <a:stretch>
              <a:fillRect r="-125818"/>
            </a:stretch>
          </a:blipFill>
        </p:spPr>
      </p:sp>
      <p:sp>
        <p:nvSpPr>
          <p:cNvPr id="11" name="Freeform 11"/>
          <p:cNvSpPr/>
          <p:nvPr/>
        </p:nvSpPr>
        <p:spPr>
          <a:xfrm>
            <a:off x="6967799" y="6160915"/>
            <a:ext cx="6015542" cy="3301223"/>
          </a:xfrm>
          <a:custGeom>
            <a:avLst/>
            <a:gdLst/>
            <a:ahLst/>
            <a:cxnLst/>
            <a:rect l="l" t="t" r="r" b="b"/>
            <a:pathLst>
              <a:path w="6015542" h="3301223">
                <a:moveTo>
                  <a:pt x="0" y="0"/>
                </a:moveTo>
                <a:lnTo>
                  <a:pt x="6015541" y="0"/>
                </a:lnTo>
                <a:lnTo>
                  <a:pt x="6015541" y="3301223"/>
                </a:lnTo>
                <a:lnTo>
                  <a:pt x="0" y="3301223"/>
                </a:lnTo>
                <a:lnTo>
                  <a:pt x="0" y="0"/>
                </a:lnTo>
                <a:close/>
              </a:path>
            </a:pathLst>
          </a:custGeom>
          <a:blipFill>
            <a:blip r:embed="rId6">
              <a:extLst>
                <a:ext uri="{96DAC541-7B7A-43D3-8B79-37D633B846F1}">
                  <asvg:svgBlip xmlns="" xmlns:asvg="http://schemas.microsoft.com/office/drawing/2016/SVG/main" r:embed="rId7"/>
                </a:ext>
              </a:extLst>
            </a:blip>
            <a:stretch>
              <a:fillRect b="-150046"/>
            </a:stretch>
          </a:blipFill>
        </p:spPr>
      </p:sp>
      <p:sp>
        <p:nvSpPr>
          <p:cNvPr id="12" name="Freeform 12"/>
          <p:cNvSpPr/>
          <p:nvPr/>
        </p:nvSpPr>
        <p:spPr>
          <a:xfrm>
            <a:off x="12398485" y="2585216"/>
            <a:ext cx="5978197" cy="3280728"/>
          </a:xfrm>
          <a:custGeom>
            <a:avLst/>
            <a:gdLst/>
            <a:ahLst/>
            <a:cxnLst/>
            <a:rect l="l" t="t" r="r" b="b"/>
            <a:pathLst>
              <a:path w="5978197" h="3280728">
                <a:moveTo>
                  <a:pt x="0" y="0"/>
                </a:moveTo>
                <a:lnTo>
                  <a:pt x="5978197" y="0"/>
                </a:lnTo>
                <a:lnTo>
                  <a:pt x="5978197" y="3280728"/>
                </a:lnTo>
                <a:lnTo>
                  <a:pt x="0" y="3280728"/>
                </a:lnTo>
                <a:lnTo>
                  <a:pt x="0" y="0"/>
                </a:lnTo>
                <a:close/>
              </a:path>
            </a:pathLst>
          </a:custGeom>
          <a:blipFill>
            <a:blip r:embed="rId6">
              <a:extLst>
                <a:ext uri="{96DAC541-7B7A-43D3-8B79-37D633B846F1}">
                  <asvg:svgBlip xmlns="" xmlns:asvg="http://schemas.microsoft.com/office/drawing/2016/SVG/main" r:embed="rId7"/>
                </a:ext>
              </a:extLst>
            </a:blip>
            <a:stretch>
              <a:fillRect b="-150046"/>
            </a:stretch>
          </a:blipFill>
        </p:spPr>
      </p:sp>
      <p:sp>
        <p:nvSpPr>
          <p:cNvPr id="13" name="Freeform 13"/>
          <p:cNvSpPr/>
          <p:nvPr/>
        </p:nvSpPr>
        <p:spPr>
          <a:xfrm>
            <a:off x="583383" y="2585216"/>
            <a:ext cx="5923278" cy="3250590"/>
          </a:xfrm>
          <a:custGeom>
            <a:avLst/>
            <a:gdLst/>
            <a:ahLst/>
            <a:cxnLst/>
            <a:rect l="l" t="t" r="r" b="b"/>
            <a:pathLst>
              <a:path w="5923278" h="3250590">
                <a:moveTo>
                  <a:pt x="0" y="0"/>
                </a:moveTo>
                <a:lnTo>
                  <a:pt x="5923279" y="0"/>
                </a:lnTo>
                <a:lnTo>
                  <a:pt x="5923279" y="3250590"/>
                </a:lnTo>
                <a:lnTo>
                  <a:pt x="0" y="3250590"/>
                </a:lnTo>
                <a:lnTo>
                  <a:pt x="0" y="0"/>
                </a:lnTo>
                <a:close/>
              </a:path>
            </a:pathLst>
          </a:custGeom>
          <a:blipFill>
            <a:blip r:embed="rId6">
              <a:extLst>
                <a:ext uri="{96DAC541-7B7A-43D3-8B79-37D633B846F1}">
                  <asvg:svgBlip xmlns="" xmlns:asvg="http://schemas.microsoft.com/office/drawing/2016/SVG/main" r:embed="rId7"/>
                </a:ext>
              </a:extLst>
            </a:blip>
            <a:stretch>
              <a:fillRect b="-150046"/>
            </a:stretch>
          </a:blipFill>
        </p:spPr>
      </p:sp>
      <p:sp>
        <p:nvSpPr>
          <p:cNvPr id="14" name="Freeform 14"/>
          <p:cNvSpPr/>
          <p:nvPr/>
        </p:nvSpPr>
        <p:spPr>
          <a:xfrm>
            <a:off x="6506662" y="2585216"/>
            <a:ext cx="5923278" cy="3250590"/>
          </a:xfrm>
          <a:custGeom>
            <a:avLst/>
            <a:gdLst/>
            <a:ahLst/>
            <a:cxnLst/>
            <a:rect l="l" t="t" r="r" b="b"/>
            <a:pathLst>
              <a:path w="5923278" h="3250590">
                <a:moveTo>
                  <a:pt x="0" y="0"/>
                </a:moveTo>
                <a:lnTo>
                  <a:pt x="5923278" y="0"/>
                </a:lnTo>
                <a:lnTo>
                  <a:pt x="5923278" y="3250590"/>
                </a:lnTo>
                <a:lnTo>
                  <a:pt x="0" y="3250590"/>
                </a:lnTo>
                <a:lnTo>
                  <a:pt x="0" y="0"/>
                </a:lnTo>
                <a:close/>
              </a:path>
            </a:pathLst>
          </a:custGeom>
          <a:blipFill>
            <a:blip r:embed="rId6">
              <a:extLst>
                <a:ext uri="{96DAC541-7B7A-43D3-8B79-37D633B846F1}">
                  <asvg:svgBlip xmlns="" xmlns:asvg="http://schemas.microsoft.com/office/drawing/2016/SVG/main" r:embed="rId7"/>
                </a:ext>
              </a:extLst>
            </a:blip>
            <a:stretch>
              <a:fillRect b="-150046"/>
            </a:stretch>
          </a:blipFill>
        </p:spPr>
      </p:sp>
      <p:sp>
        <p:nvSpPr>
          <p:cNvPr id="15" name="Freeform 15"/>
          <p:cNvSpPr/>
          <p:nvPr/>
        </p:nvSpPr>
        <p:spPr>
          <a:xfrm>
            <a:off x="6133433" y="5503932"/>
            <a:ext cx="1258344" cy="1176551"/>
          </a:xfrm>
          <a:custGeom>
            <a:avLst/>
            <a:gdLst/>
            <a:ahLst/>
            <a:cxnLst/>
            <a:rect l="l" t="t" r="r" b="b"/>
            <a:pathLst>
              <a:path w="1258344" h="1176551">
                <a:moveTo>
                  <a:pt x="0" y="0"/>
                </a:moveTo>
                <a:lnTo>
                  <a:pt x="1258344" y="0"/>
                </a:lnTo>
                <a:lnTo>
                  <a:pt x="1258344" y="1176551"/>
                </a:lnTo>
                <a:lnTo>
                  <a:pt x="0" y="117655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6" name="Freeform 16"/>
          <p:cNvSpPr/>
          <p:nvPr/>
        </p:nvSpPr>
        <p:spPr>
          <a:xfrm rot="605585">
            <a:off x="16013401" y="2814333"/>
            <a:ext cx="786511" cy="1327444"/>
          </a:xfrm>
          <a:custGeom>
            <a:avLst/>
            <a:gdLst/>
            <a:ahLst/>
            <a:cxnLst/>
            <a:rect l="l" t="t" r="r" b="b"/>
            <a:pathLst>
              <a:path w="786511" h="1327444">
                <a:moveTo>
                  <a:pt x="0" y="0"/>
                </a:moveTo>
                <a:lnTo>
                  <a:pt x="786511" y="0"/>
                </a:lnTo>
                <a:lnTo>
                  <a:pt x="786511" y="1327445"/>
                </a:lnTo>
                <a:lnTo>
                  <a:pt x="0" y="132744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7" name="TextBox 17"/>
          <p:cNvSpPr txBox="1"/>
          <p:nvPr/>
        </p:nvSpPr>
        <p:spPr>
          <a:xfrm>
            <a:off x="720510" y="2926165"/>
            <a:ext cx="5595652" cy="2702561"/>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Sansita"/>
              </a:rPr>
              <a:t>Đôi nam nữ dân tộc Thái: gắn bó từ ấu thơ. Trưởng thành: tình cảm mặn nồng mong ước kết duyên vợ chồng. Cha mẹ cô gái chê anh nghèo, gả cô cho con nhà giàu có</a:t>
            </a:r>
          </a:p>
        </p:txBody>
      </p:sp>
      <p:sp>
        <p:nvSpPr>
          <p:cNvPr id="18" name="TextBox 18"/>
          <p:cNvSpPr txBox="1"/>
          <p:nvPr/>
        </p:nvSpPr>
        <p:spPr>
          <a:xfrm>
            <a:off x="13137690" y="6613808"/>
            <a:ext cx="4921709" cy="2757165"/>
          </a:xfrm>
          <a:prstGeom prst="rect">
            <a:avLst/>
          </a:prstGeom>
        </p:spPr>
        <p:txBody>
          <a:bodyPr wrap="square" lIns="0" tIns="0" rIns="0" bIns="0" rtlCol="0" anchor="t">
            <a:spAutoFit/>
          </a:bodyPr>
          <a:lstStyle/>
          <a:p>
            <a:pPr algn="ctr">
              <a:lnSpc>
                <a:spcPts val="4339"/>
              </a:lnSpc>
              <a:spcBef>
                <a:spcPct val="0"/>
              </a:spcBef>
            </a:pPr>
            <a:r>
              <a:rPr lang="en-US" sz="3099" dirty="0" err="1">
                <a:solidFill>
                  <a:srgbClr val="000000"/>
                </a:solidFill>
                <a:latin typeface="Sansita"/>
              </a:rPr>
              <a:t>Một</a:t>
            </a:r>
            <a:r>
              <a:rPr lang="en-US" sz="3099" dirty="0">
                <a:solidFill>
                  <a:srgbClr val="000000"/>
                </a:solidFill>
                <a:latin typeface="Sansita"/>
              </a:rPr>
              <a:t> </a:t>
            </a:r>
            <a:r>
              <a:rPr lang="en-US" sz="3099" dirty="0" err="1">
                <a:solidFill>
                  <a:srgbClr val="000000"/>
                </a:solidFill>
                <a:latin typeface="Sansita"/>
              </a:rPr>
              <a:t>ngày</a:t>
            </a:r>
            <a:r>
              <a:rPr lang="en-US" sz="3099" dirty="0">
                <a:solidFill>
                  <a:srgbClr val="000000"/>
                </a:solidFill>
                <a:latin typeface="Sansita"/>
              </a:rPr>
              <a:t>, </a:t>
            </a:r>
            <a:r>
              <a:rPr lang="en-US" sz="3099" dirty="0" err="1">
                <a:solidFill>
                  <a:srgbClr val="000000"/>
                </a:solidFill>
                <a:latin typeface="Sansita"/>
              </a:rPr>
              <a:t>tủi</a:t>
            </a:r>
            <a:r>
              <a:rPr lang="en-US" sz="3099" dirty="0">
                <a:solidFill>
                  <a:srgbClr val="000000"/>
                </a:solidFill>
                <a:latin typeface="Sansita"/>
              </a:rPr>
              <a:t> </a:t>
            </a:r>
            <a:r>
              <a:rPr lang="en-US" sz="3099" dirty="0" err="1">
                <a:solidFill>
                  <a:srgbClr val="000000"/>
                </a:solidFill>
                <a:latin typeface="Sansita"/>
              </a:rPr>
              <a:t>phận</a:t>
            </a:r>
            <a:r>
              <a:rPr lang="en-US" sz="3099" dirty="0">
                <a:solidFill>
                  <a:srgbClr val="000000"/>
                </a:solidFill>
                <a:latin typeface="Sansita"/>
              </a:rPr>
              <a:t> </a:t>
            </a:r>
            <a:r>
              <a:rPr lang="en-US" sz="3099" dirty="0" err="1">
                <a:solidFill>
                  <a:srgbClr val="000000"/>
                </a:solidFill>
                <a:latin typeface="Sansita"/>
              </a:rPr>
              <a:t>cô</a:t>
            </a:r>
            <a:r>
              <a:rPr lang="en-US" sz="3099" dirty="0">
                <a:solidFill>
                  <a:srgbClr val="000000"/>
                </a:solidFill>
                <a:latin typeface="Sansita"/>
              </a:rPr>
              <a:t> </a:t>
            </a:r>
            <a:r>
              <a:rPr lang="en-US" sz="3099" dirty="0" err="1">
                <a:solidFill>
                  <a:srgbClr val="000000"/>
                </a:solidFill>
                <a:latin typeface="Sansita"/>
              </a:rPr>
              <a:t>đem</a:t>
            </a:r>
            <a:r>
              <a:rPr lang="en-US" sz="3099" dirty="0">
                <a:solidFill>
                  <a:srgbClr val="000000"/>
                </a:solidFill>
                <a:latin typeface="Sansita"/>
              </a:rPr>
              <a:t> </a:t>
            </a:r>
            <a:r>
              <a:rPr lang="en-US" sz="3099" dirty="0" err="1">
                <a:solidFill>
                  <a:srgbClr val="000000"/>
                </a:solidFill>
                <a:latin typeface="Sansita"/>
              </a:rPr>
              <a:t>đàn</a:t>
            </a:r>
            <a:r>
              <a:rPr lang="en-US" sz="3099" dirty="0">
                <a:solidFill>
                  <a:srgbClr val="000000"/>
                </a:solidFill>
                <a:latin typeface="Sansita"/>
              </a:rPr>
              <a:t> </a:t>
            </a:r>
            <a:r>
              <a:rPr lang="en-US" sz="3099" dirty="0" err="1">
                <a:solidFill>
                  <a:srgbClr val="000000"/>
                </a:solidFill>
                <a:latin typeface="Sansita"/>
              </a:rPr>
              <a:t>môi</a:t>
            </a:r>
            <a:r>
              <a:rPr lang="en-US" sz="3099" dirty="0">
                <a:solidFill>
                  <a:srgbClr val="000000"/>
                </a:solidFill>
                <a:latin typeface="Sansita"/>
              </a:rPr>
              <a:t> </a:t>
            </a:r>
            <a:r>
              <a:rPr lang="en-US" sz="3099" dirty="0" err="1">
                <a:solidFill>
                  <a:srgbClr val="000000"/>
                </a:solidFill>
                <a:latin typeface="Sansita"/>
              </a:rPr>
              <a:t>ra</a:t>
            </a:r>
            <a:r>
              <a:rPr lang="en-US" sz="3099" dirty="0">
                <a:solidFill>
                  <a:srgbClr val="000000"/>
                </a:solidFill>
                <a:latin typeface="Sansita"/>
              </a:rPr>
              <a:t> </a:t>
            </a:r>
            <a:r>
              <a:rPr lang="en-US" sz="3099" dirty="0" err="1">
                <a:solidFill>
                  <a:srgbClr val="000000"/>
                </a:solidFill>
                <a:latin typeface="Sansita"/>
              </a:rPr>
              <a:t>thổi</a:t>
            </a:r>
            <a:r>
              <a:rPr lang="en-US" sz="3099" dirty="0">
                <a:solidFill>
                  <a:srgbClr val="000000"/>
                </a:solidFill>
                <a:latin typeface="Sansita"/>
              </a:rPr>
              <a:t>- </a:t>
            </a:r>
            <a:r>
              <a:rPr lang="en-US" sz="3099" dirty="0" err="1">
                <a:solidFill>
                  <a:srgbClr val="000000"/>
                </a:solidFill>
                <a:latin typeface="Sansita"/>
              </a:rPr>
              <a:t>kỉ</a:t>
            </a:r>
            <a:r>
              <a:rPr lang="en-US" sz="3099" dirty="0">
                <a:solidFill>
                  <a:srgbClr val="000000"/>
                </a:solidFill>
                <a:latin typeface="Sansita"/>
              </a:rPr>
              <a:t> </a:t>
            </a:r>
            <a:r>
              <a:rPr lang="en-US" sz="3099" dirty="0" err="1">
                <a:solidFill>
                  <a:srgbClr val="000000"/>
                </a:solidFill>
                <a:latin typeface="Sansita"/>
              </a:rPr>
              <a:t>vật</a:t>
            </a:r>
            <a:r>
              <a:rPr lang="en-US" sz="3099" dirty="0">
                <a:solidFill>
                  <a:srgbClr val="000000"/>
                </a:solidFill>
                <a:latin typeface="Sansita"/>
              </a:rPr>
              <a:t> </a:t>
            </a:r>
            <a:r>
              <a:rPr lang="en-US" sz="3099" dirty="0" err="1">
                <a:solidFill>
                  <a:srgbClr val="000000"/>
                </a:solidFill>
                <a:latin typeface="Sansita"/>
              </a:rPr>
              <a:t>tình</a:t>
            </a:r>
            <a:r>
              <a:rPr lang="en-US" sz="3099" dirty="0">
                <a:solidFill>
                  <a:srgbClr val="000000"/>
                </a:solidFill>
                <a:latin typeface="Sansita"/>
              </a:rPr>
              <a:t> </a:t>
            </a:r>
            <a:r>
              <a:rPr lang="en-US" sz="3099" dirty="0" err="1">
                <a:solidFill>
                  <a:srgbClr val="000000"/>
                </a:solidFill>
                <a:latin typeface="Sansita"/>
              </a:rPr>
              <a:t>yêu</a:t>
            </a:r>
            <a:r>
              <a:rPr lang="en-US" sz="3099" dirty="0">
                <a:solidFill>
                  <a:srgbClr val="000000"/>
                </a:solidFill>
                <a:latin typeface="Sansita"/>
              </a:rPr>
              <a:t> </a:t>
            </a:r>
            <a:r>
              <a:rPr lang="en-US" sz="3099" dirty="0" err="1">
                <a:solidFill>
                  <a:srgbClr val="000000"/>
                </a:solidFill>
                <a:latin typeface="Sansita"/>
              </a:rPr>
              <a:t>năm</a:t>
            </a:r>
            <a:r>
              <a:rPr lang="en-US" sz="3099" dirty="0">
                <a:solidFill>
                  <a:srgbClr val="000000"/>
                </a:solidFill>
                <a:latin typeface="Sansita"/>
              </a:rPr>
              <a:t> </a:t>
            </a:r>
            <a:r>
              <a:rPr lang="en-US" sz="3099" dirty="0" err="1">
                <a:solidFill>
                  <a:srgbClr val="000000"/>
                </a:solidFill>
                <a:latin typeface="Sansita"/>
              </a:rPr>
              <a:t>xưa</a:t>
            </a:r>
            <a:r>
              <a:rPr lang="en-US" sz="3099" dirty="0">
                <a:solidFill>
                  <a:srgbClr val="000000"/>
                </a:solidFill>
                <a:latin typeface="Sansita"/>
              </a:rPr>
              <a:t>. </a:t>
            </a:r>
            <a:r>
              <a:rPr lang="en-US" sz="3099" dirty="0" err="1">
                <a:solidFill>
                  <a:srgbClr val="000000"/>
                </a:solidFill>
                <a:latin typeface="Sansita"/>
              </a:rPr>
              <a:t>Chàng</a:t>
            </a:r>
            <a:r>
              <a:rPr lang="en-US" sz="3099" dirty="0">
                <a:solidFill>
                  <a:srgbClr val="000000"/>
                </a:solidFill>
                <a:latin typeface="Sansita"/>
              </a:rPr>
              <a:t> </a:t>
            </a:r>
            <a:r>
              <a:rPr lang="en-US" sz="3099" dirty="0" err="1">
                <a:solidFill>
                  <a:srgbClr val="000000"/>
                </a:solidFill>
                <a:latin typeface="Sansita"/>
              </a:rPr>
              <a:t>trai</a:t>
            </a:r>
            <a:r>
              <a:rPr lang="en-US" sz="3099" dirty="0">
                <a:solidFill>
                  <a:srgbClr val="000000"/>
                </a:solidFill>
                <a:latin typeface="Sansita"/>
              </a:rPr>
              <a:t> </a:t>
            </a:r>
            <a:r>
              <a:rPr lang="en-US" sz="3099" dirty="0" err="1">
                <a:solidFill>
                  <a:srgbClr val="000000"/>
                </a:solidFill>
                <a:latin typeface="Sansita"/>
              </a:rPr>
              <a:t>nhận</a:t>
            </a:r>
            <a:r>
              <a:rPr lang="en-US" sz="3099" dirty="0">
                <a:solidFill>
                  <a:srgbClr val="000000"/>
                </a:solidFill>
                <a:latin typeface="Sansita"/>
              </a:rPr>
              <a:t> </a:t>
            </a:r>
            <a:r>
              <a:rPr lang="en-US" sz="3099" dirty="0" err="1">
                <a:solidFill>
                  <a:srgbClr val="000000"/>
                </a:solidFill>
                <a:latin typeface="Sansita"/>
              </a:rPr>
              <a:t>ra</a:t>
            </a:r>
            <a:r>
              <a:rPr lang="en-US" sz="3099" dirty="0">
                <a:solidFill>
                  <a:srgbClr val="000000"/>
                </a:solidFill>
                <a:latin typeface="Sansita"/>
              </a:rPr>
              <a:t> </a:t>
            </a:r>
            <a:r>
              <a:rPr lang="en-US" sz="3099" dirty="0" err="1">
                <a:solidFill>
                  <a:srgbClr val="000000"/>
                </a:solidFill>
                <a:latin typeface="Sansita"/>
              </a:rPr>
              <a:t>quyết</a:t>
            </a:r>
            <a:r>
              <a:rPr lang="en-US" sz="3099" dirty="0">
                <a:solidFill>
                  <a:srgbClr val="000000"/>
                </a:solidFill>
                <a:latin typeface="Sansita"/>
              </a:rPr>
              <a:t> </a:t>
            </a:r>
            <a:r>
              <a:rPr lang="en-US" sz="3099" dirty="0" err="1">
                <a:solidFill>
                  <a:srgbClr val="000000"/>
                </a:solidFill>
                <a:latin typeface="Sansita"/>
              </a:rPr>
              <a:t>định</a:t>
            </a:r>
            <a:r>
              <a:rPr lang="en-US" sz="3099" dirty="0">
                <a:solidFill>
                  <a:srgbClr val="000000"/>
                </a:solidFill>
                <a:latin typeface="Sansita"/>
              </a:rPr>
              <a:t> chia </a:t>
            </a:r>
            <a:r>
              <a:rPr lang="en-US" sz="3099" dirty="0" err="1">
                <a:solidFill>
                  <a:srgbClr val="000000"/>
                </a:solidFill>
                <a:latin typeface="Sansita"/>
              </a:rPr>
              <a:t>tay</a:t>
            </a:r>
            <a:r>
              <a:rPr lang="en-US" sz="3099" dirty="0">
                <a:solidFill>
                  <a:srgbClr val="000000"/>
                </a:solidFill>
                <a:latin typeface="Sansita"/>
              </a:rPr>
              <a:t> </a:t>
            </a:r>
            <a:r>
              <a:rPr lang="en-US" sz="3099" dirty="0" err="1">
                <a:solidFill>
                  <a:srgbClr val="000000"/>
                </a:solidFill>
                <a:latin typeface="Sansita"/>
              </a:rPr>
              <a:t>người</a:t>
            </a:r>
            <a:r>
              <a:rPr lang="en-US" sz="3099" dirty="0">
                <a:solidFill>
                  <a:srgbClr val="000000"/>
                </a:solidFill>
                <a:latin typeface="Sansita"/>
              </a:rPr>
              <a:t> </a:t>
            </a:r>
            <a:r>
              <a:rPr lang="en-US" sz="3099" dirty="0" err="1">
                <a:solidFill>
                  <a:srgbClr val="000000"/>
                </a:solidFill>
                <a:latin typeface="Sansita"/>
              </a:rPr>
              <a:t>vợ</a:t>
            </a:r>
            <a:r>
              <a:rPr lang="en-US" sz="3099" dirty="0">
                <a:solidFill>
                  <a:srgbClr val="000000"/>
                </a:solidFill>
                <a:latin typeface="Sansita"/>
              </a:rPr>
              <a:t> </a:t>
            </a:r>
            <a:r>
              <a:rPr lang="en-US" sz="3099" dirty="0" err="1">
                <a:solidFill>
                  <a:srgbClr val="000000"/>
                </a:solidFill>
                <a:latin typeface="Sansita"/>
              </a:rPr>
              <a:t>hiện</a:t>
            </a:r>
            <a:r>
              <a:rPr lang="en-US" sz="3099" dirty="0">
                <a:solidFill>
                  <a:srgbClr val="000000"/>
                </a:solidFill>
                <a:latin typeface="Sansita"/>
              </a:rPr>
              <a:t> </a:t>
            </a:r>
            <a:r>
              <a:rPr lang="en-US" sz="3099" dirty="0" err="1">
                <a:solidFill>
                  <a:srgbClr val="000000"/>
                </a:solidFill>
                <a:latin typeface="Sansita"/>
              </a:rPr>
              <a:t>tại</a:t>
            </a:r>
            <a:r>
              <a:rPr lang="en-US" sz="3099" dirty="0">
                <a:solidFill>
                  <a:srgbClr val="000000"/>
                </a:solidFill>
                <a:latin typeface="Sansita"/>
              </a:rPr>
              <a:t> </a:t>
            </a:r>
            <a:r>
              <a:rPr lang="en-US" sz="3099" dirty="0" err="1">
                <a:solidFill>
                  <a:srgbClr val="000000"/>
                </a:solidFill>
                <a:latin typeface="Sansita"/>
              </a:rPr>
              <a:t>và</a:t>
            </a:r>
            <a:r>
              <a:rPr lang="en-US" sz="3099" dirty="0">
                <a:solidFill>
                  <a:srgbClr val="000000"/>
                </a:solidFill>
                <a:latin typeface="Sansita"/>
              </a:rPr>
              <a:t> </a:t>
            </a:r>
            <a:r>
              <a:rPr lang="en-US" sz="3099" dirty="0" err="1">
                <a:solidFill>
                  <a:srgbClr val="000000"/>
                </a:solidFill>
                <a:latin typeface="Sansita"/>
              </a:rPr>
              <a:t>cưới</a:t>
            </a:r>
            <a:r>
              <a:rPr lang="en-US" sz="3099" dirty="0">
                <a:solidFill>
                  <a:srgbClr val="000000"/>
                </a:solidFill>
                <a:latin typeface="Sansita"/>
              </a:rPr>
              <a:t> </a:t>
            </a:r>
            <a:r>
              <a:rPr lang="en-US" sz="3099" dirty="0" err="1" smtClean="0">
                <a:solidFill>
                  <a:srgbClr val="000000"/>
                </a:solidFill>
                <a:latin typeface="Sansita"/>
              </a:rPr>
              <a:t>cô</a:t>
            </a:r>
            <a:r>
              <a:rPr lang="en-US" sz="3099" dirty="0">
                <a:solidFill>
                  <a:srgbClr val="000000"/>
                </a:solidFill>
                <a:latin typeface="Sansita"/>
              </a:rPr>
              <a:t>.</a:t>
            </a:r>
          </a:p>
        </p:txBody>
      </p:sp>
      <p:sp>
        <p:nvSpPr>
          <p:cNvPr id="19" name="TextBox 19"/>
          <p:cNvSpPr txBox="1"/>
          <p:nvPr/>
        </p:nvSpPr>
        <p:spPr>
          <a:xfrm>
            <a:off x="6967799" y="3290329"/>
            <a:ext cx="5112496" cy="1616711"/>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Sansita"/>
              </a:rPr>
              <a:t>Đau khổ, chàng trao ra đi quyết tâm làm giàu với hi vọng giành lại người yêu</a:t>
            </a:r>
          </a:p>
        </p:txBody>
      </p:sp>
      <p:sp>
        <p:nvSpPr>
          <p:cNvPr id="20" name="TextBox 20"/>
          <p:cNvSpPr txBox="1"/>
          <p:nvPr/>
        </p:nvSpPr>
        <p:spPr>
          <a:xfrm>
            <a:off x="12590797" y="3411381"/>
            <a:ext cx="5667560" cy="2159636"/>
          </a:xfrm>
          <a:prstGeom prst="rect">
            <a:avLst/>
          </a:prstGeom>
        </p:spPr>
        <p:txBody>
          <a:bodyPr lIns="0" tIns="0" rIns="0" bIns="0" rtlCol="0" anchor="t">
            <a:spAutoFit/>
          </a:bodyPr>
          <a:lstStyle/>
          <a:p>
            <a:pPr algn="ctr">
              <a:lnSpc>
                <a:spcPts val="4339"/>
              </a:lnSpc>
              <a:spcBef>
                <a:spcPct val="0"/>
              </a:spcBef>
            </a:pPr>
            <a:r>
              <a:rPr lang="en-US" sz="3099">
                <a:solidFill>
                  <a:srgbClr val="000000"/>
                </a:solidFill>
                <a:latin typeface="Sansita"/>
              </a:rPr>
              <a:t>Ngày anh trở về giàu có cũng là ngày cô phải về nhà chống. Anh chỉ biết đưa chân để nói những lời tiễn dặn tha thiết</a:t>
            </a:r>
          </a:p>
        </p:txBody>
      </p:sp>
      <p:sp>
        <p:nvSpPr>
          <p:cNvPr id="21" name="TextBox 21"/>
          <p:cNvSpPr txBox="1"/>
          <p:nvPr/>
        </p:nvSpPr>
        <p:spPr>
          <a:xfrm>
            <a:off x="934413" y="6378731"/>
            <a:ext cx="5599204" cy="2757165"/>
          </a:xfrm>
          <a:prstGeom prst="rect">
            <a:avLst/>
          </a:prstGeom>
        </p:spPr>
        <p:txBody>
          <a:bodyPr wrap="square" lIns="0" tIns="0" rIns="0" bIns="0" rtlCol="0" anchor="t">
            <a:spAutoFit/>
          </a:bodyPr>
          <a:lstStyle/>
          <a:p>
            <a:pPr algn="ctr">
              <a:lnSpc>
                <a:spcPts val="4339"/>
              </a:lnSpc>
              <a:spcBef>
                <a:spcPct val="0"/>
              </a:spcBef>
            </a:pPr>
            <a:r>
              <a:rPr lang="en-US" sz="3099" dirty="0">
                <a:solidFill>
                  <a:srgbClr val="000000"/>
                </a:solidFill>
                <a:latin typeface="Sansita"/>
              </a:rPr>
              <a:t>Ở </a:t>
            </a:r>
            <a:r>
              <a:rPr lang="en-US" sz="3099" dirty="0" err="1">
                <a:solidFill>
                  <a:srgbClr val="000000"/>
                </a:solidFill>
                <a:latin typeface="Sansita"/>
              </a:rPr>
              <a:t>nhà</a:t>
            </a:r>
            <a:r>
              <a:rPr lang="en-US" sz="3099" dirty="0">
                <a:solidFill>
                  <a:srgbClr val="000000"/>
                </a:solidFill>
                <a:latin typeface="Sansita"/>
              </a:rPr>
              <a:t> </a:t>
            </a:r>
            <a:r>
              <a:rPr lang="en-US" sz="3099" dirty="0" err="1">
                <a:solidFill>
                  <a:srgbClr val="000000"/>
                </a:solidFill>
                <a:latin typeface="Sansita"/>
              </a:rPr>
              <a:t>chồng</a:t>
            </a:r>
            <a:r>
              <a:rPr lang="en-US" sz="3099" dirty="0">
                <a:solidFill>
                  <a:srgbClr val="000000"/>
                </a:solidFill>
                <a:latin typeface="Sansita"/>
              </a:rPr>
              <a:t> </a:t>
            </a:r>
            <a:r>
              <a:rPr lang="en-US" sz="3099" dirty="0" err="1">
                <a:solidFill>
                  <a:srgbClr val="000000"/>
                </a:solidFill>
                <a:latin typeface="Sansita"/>
              </a:rPr>
              <a:t>ít</a:t>
            </a:r>
            <a:r>
              <a:rPr lang="en-US" sz="3099" dirty="0">
                <a:solidFill>
                  <a:srgbClr val="000000"/>
                </a:solidFill>
                <a:latin typeface="Sansita"/>
              </a:rPr>
              <a:t> </a:t>
            </a:r>
            <a:r>
              <a:rPr lang="en-US" sz="3099" dirty="0" err="1">
                <a:solidFill>
                  <a:srgbClr val="000000"/>
                </a:solidFill>
                <a:latin typeface="Sansita"/>
              </a:rPr>
              <a:t>lâu</a:t>
            </a:r>
            <a:r>
              <a:rPr lang="en-US" sz="3099" dirty="0">
                <a:solidFill>
                  <a:srgbClr val="000000"/>
                </a:solidFill>
                <a:latin typeface="Sansita"/>
              </a:rPr>
              <a:t> </a:t>
            </a:r>
            <a:r>
              <a:rPr lang="en-US" sz="3099" dirty="0" err="1">
                <a:solidFill>
                  <a:srgbClr val="000000"/>
                </a:solidFill>
                <a:latin typeface="Sansita"/>
              </a:rPr>
              <a:t>cô</a:t>
            </a:r>
            <a:r>
              <a:rPr lang="en-US" sz="3099" dirty="0">
                <a:solidFill>
                  <a:srgbClr val="000000"/>
                </a:solidFill>
                <a:latin typeface="Sansita"/>
              </a:rPr>
              <a:t> </a:t>
            </a:r>
            <a:r>
              <a:rPr lang="en-US" sz="3099" dirty="0" err="1">
                <a:solidFill>
                  <a:srgbClr val="000000"/>
                </a:solidFill>
                <a:latin typeface="Sansita"/>
              </a:rPr>
              <a:t>bị</a:t>
            </a:r>
            <a:r>
              <a:rPr lang="en-US" sz="3099" dirty="0">
                <a:solidFill>
                  <a:srgbClr val="000000"/>
                </a:solidFill>
                <a:latin typeface="Sansita"/>
              </a:rPr>
              <a:t> </a:t>
            </a:r>
            <a:r>
              <a:rPr lang="en-US" sz="3099" dirty="0" err="1">
                <a:solidFill>
                  <a:srgbClr val="000000"/>
                </a:solidFill>
                <a:latin typeface="Sansita"/>
              </a:rPr>
              <a:t>đuổi</a:t>
            </a:r>
            <a:r>
              <a:rPr lang="en-US" sz="3099" dirty="0">
                <a:solidFill>
                  <a:srgbClr val="000000"/>
                </a:solidFill>
                <a:latin typeface="Sansita"/>
              </a:rPr>
              <a:t> </a:t>
            </a:r>
            <a:r>
              <a:rPr lang="en-US" sz="3099" dirty="0" err="1">
                <a:solidFill>
                  <a:srgbClr val="000000"/>
                </a:solidFill>
                <a:latin typeface="Sansita"/>
              </a:rPr>
              <a:t>về</a:t>
            </a:r>
            <a:r>
              <a:rPr lang="en-US" sz="3099" dirty="0">
                <a:solidFill>
                  <a:srgbClr val="000000"/>
                </a:solidFill>
                <a:latin typeface="Sansita"/>
              </a:rPr>
              <a:t>, </a:t>
            </a:r>
            <a:r>
              <a:rPr lang="en-US" sz="3099" dirty="0" err="1">
                <a:solidFill>
                  <a:srgbClr val="000000"/>
                </a:solidFill>
                <a:latin typeface="Sansita"/>
              </a:rPr>
              <a:t>sau</a:t>
            </a:r>
            <a:r>
              <a:rPr lang="en-US" sz="3099" dirty="0">
                <a:solidFill>
                  <a:srgbClr val="000000"/>
                </a:solidFill>
                <a:latin typeface="Sansita"/>
              </a:rPr>
              <a:t> </a:t>
            </a:r>
            <a:r>
              <a:rPr lang="en-US" sz="3099" dirty="0" err="1">
                <a:solidFill>
                  <a:srgbClr val="000000"/>
                </a:solidFill>
                <a:latin typeface="Sansita"/>
              </a:rPr>
              <a:t>những</a:t>
            </a:r>
            <a:r>
              <a:rPr lang="en-US" sz="3099" dirty="0">
                <a:solidFill>
                  <a:srgbClr val="000000"/>
                </a:solidFill>
                <a:latin typeface="Sansita"/>
              </a:rPr>
              <a:t> </a:t>
            </a:r>
            <a:r>
              <a:rPr lang="en-US" sz="3099" dirty="0" err="1">
                <a:solidFill>
                  <a:srgbClr val="000000"/>
                </a:solidFill>
                <a:latin typeface="Sansita"/>
              </a:rPr>
              <a:t>hành</a:t>
            </a:r>
            <a:r>
              <a:rPr lang="en-US" sz="3099" dirty="0">
                <a:solidFill>
                  <a:srgbClr val="000000"/>
                </a:solidFill>
                <a:latin typeface="Sansita"/>
              </a:rPr>
              <a:t> </a:t>
            </a:r>
            <a:r>
              <a:rPr lang="en-US" sz="3099" dirty="0" err="1">
                <a:solidFill>
                  <a:srgbClr val="000000"/>
                </a:solidFill>
                <a:latin typeface="Sansita"/>
              </a:rPr>
              <a:t>hạ</a:t>
            </a:r>
            <a:r>
              <a:rPr lang="en-US" sz="3099" dirty="0">
                <a:solidFill>
                  <a:srgbClr val="000000"/>
                </a:solidFill>
                <a:latin typeface="Sansita"/>
              </a:rPr>
              <a:t> </a:t>
            </a:r>
            <a:r>
              <a:rPr lang="en-US" sz="3099" dirty="0" err="1">
                <a:solidFill>
                  <a:srgbClr val="000000"/>
                </a:solidFill>
                <a:latin typeface="Sansita"/>
              </a:rPr>
              <a:t>tàn</a:t>
            </a:r>
            <a:r>
              <a:rPr lang="en-US" sz="3099" dirty="0">
                <a:solidFill>
                  <a:srgbClr val="000000"/>
                </a:solidFill>
                <a:latin typeface="Sansita"/>
              </a:rPr>
              <a:t> </a:t>
            </a:r>
            <a:r>
              <a:rPr lang="en-US" sz="3099" dirty="0" err="1">
                <a:solidFill>
                  <a:srgbClr val="000000"/>
                </a:solidFill>
                <a:latin typeface="Sansita"/>
              </a:rPr>
              <a:t>tệ</a:t>
            </a:r>
            <a:r>
              <a:rPr lang="en-US" sz="3099" dirty="0">
                <a:solidFill>
                  <a:srgbClr val="000000"/>
                </a:solidFill>
                <a:latin typeface="Sansita"/>
              </a:rPr>
              <a:t>. </a:t>
            </a:r>
            <a:r>
              <a:rPr lang="en-US" sz="3099" dirty="0" err="1">
                <a:solidFill>
                  <a:srgbClr val="000000"/>
                </a:solidFill>
                <a:latin typeface="Sansita"/>
              </a:rPr>
              <a:t>Bố</a:t>
            </a:r>
            <a:r>
              <a:rPr lang="en-US" sz="3099" dirty="0">
                <a:solidFill>
                  <a:srgbClr val="000000"/>
                </a:solidFill>
                <a:latin typeface="Sansita"/>
              </a:rPr>
              <a:t> </a:t>
            </a:r>
            <a:r>
              <a:rPr lang="en-US" sz="3099" dirty="0" err="1">
                <a:solidFill>
                  <a:srgbClr val="000000"/>
                </a:solidFill>
                <a:latin typeface="Sansita"/>
              </a:rPr>
              <a:t>mẹ</a:t>
            </a:r>
            <a:r>
              <a:rPr lang="en-US" sz="3099" dirty="0">
                <a:solidFill>
                  <a:srgbClr val="000000"/>
                </a:solidFill>
                <a:latin typeface="Sansita"/>
              </a:rPr>
              <a:t>  </a:t>
            </a:r>
            <a:r>
              <a:rPr lang="en-US" sz="3099" dirty="0" err="1">
                <a:solidFill>
                  <a:srgbClr val="000000"/>
                </a:solidFill>
                <a:latin typeface="Sansita"/>
              </a:rPr>
              <a:t>bán</a:t>
            </a:r>
            <a:r>
              <a:rPr lang="en-US" sz="3099" dirty="0">
                <a:solidFill>
                  <a:srgbClr val="000000"/>
                </a:solidFill>
                <a:latin typeface="Sansita"/>
              </a:rPr>
              <a:t> </a:t>
            </a:r>
            <a:r>
              <a:rPr lang="en-US" sz="3099" dirty="0" err="1">
                <a:solidFill>
                  <a:srgbClr val="000000"/>
                </a:solidFill>
                <a:latin typeface="Sansita"/>
              </a:rPr>
              <a:t>cô</a:t>
            </a:r>
            <a:r>
              <a:rPr lang="en-US" sz="3099" dirty="0">
                <a:solidFill>
                  <a:srgbClr val="000000"/>
                </a:solidFill>
                <a:latin typeface="Sansita"/>
              </a:rPr>
              <a:t> </a:t>
            </a:r>
            <a:r>
              <a:rPr lang="en-US" sz="3099" dirty="0" err="1">
                <a:solidFill>
                  <a:srgbClr val="000000"/>
                </a:solidFill>
                <a:latin typeface="Sansita"/>
              </a:rPr>
              <a:t>cho</a:t>
            </a:r>
            <a:r>
              <a:rPr lang="en-US" sz="3099" dirty="0">
                <a:solidFill>
                  <a:srgbClr val="000000"/>
                </a:solidFill>
                <a:latin typeface="Sansita"/>
              </a:rPr>
              <a:t> </a:t>
            </a:r>
            <a:r>
              <a:rPr lang="en-US" sz="3099" dirty="0" err="1">
                <a:solidFill>
                  <a:srgbClr val="000000"/>
                </a:solidFill>
                <a:latin typeface="Sansita"/>
              </a:rPr>
              <a:t>nhà</a:t>
            </a:r>
            <a:r>
              <a:rPr lang="en-US" sz="3099" dirty="0">
                <a:solidFill>
                  <a:srgbClr val="000000"/>
                </a:solidFill>
                <a:latin typeface="Sansita"/>
              </a:rPr>
              <a:t> </a:t>
            </a:r>
            <a:r>
              <a:rPr lang="en-US" sz="3099" dirty="0" err="1">
                <a:solidFill>
                  <a:srgbClr val="000000"/>
                </a:solidFill>
                <a:latin typeface="Sansita"/>
              </a:rPr>
              <a:t>quan</a:t>
            </a:r>
            <a:r>
              <a:rPr lang="en-US" sz="3099" dirty="0">
                <a:solidFill>
                  <a:srgbClr val="000000"/>
                </a:solidFill>
                <a:latin typeface="Sansita"/>
              </a:rPr>
              <a:t>, </a:t>
            </a:r>
            <a:r>
              <a:rPr lang="en-US" sz="3099" dirty="0" err="1">
                <a:solidFill>
                  <a:srgbClr val="000000"/>
                </a:solidFill>
                <a:latin typeface="Sansita"/>
              </a:rPr>
              <a:t>cô</a:t>
            </a:r>
            <a:r>
              <a:rPr lang="en-US" sz="3099" dirty="0">
                <a:solidFill>
                  <a:srgbClr val="000000"/>
                </a:solidFill>
                <a:latin typeface="Sansita"/>
              </a:rPr>
              <a:t> </a:t>
            </a:r>
            <a:r>
              <a:rPr lang="en-US" sz="3099" dirty="0" err="1">
                <a:solidFill>
                  <a:srgbClr val="000000"/>
                </a:solidFill>
                <a:latin typeface="Sansita"/>
              </a:rPr>
              <a:t>đau</a:t>
            </a:r>
            <a:r>
              <a:rPr lang="en-US" sz="3099" dirty="0">
                <a:solidFill>
                  <a:srgbClr val="000000"/>
                </a:solidFill>
                <a:latin typeface="Sansita"/>
              </a:rPr>
              <a:t> </a:t>
            </a:r>
            <a:r>
              <a:rPr lang="en-US" sz="3099" dirty="0" err="1">
                <a:solidFill>
                  <a:srgbClr val="000000"/>
                </a:solidFill>
                <a:latin typeface="Sansita"/>
              </a:rPr>
              <a:t>đớn</a:t>
            </a:r>
            <a:r>
              <a:rPr lang="en-US" sz="3099" dirty="0">
                <a:solidFill>
                  <a:srgbClr val="000000"/>
                </a:solidFill>
                <a:latin typeface="Sansita"/>
              </a:rPr>
              <a:t>, </a:t>
            </a:r>
            <a:r>
              <a:rPr lang="en-US" sz="3099" dirty="0" err="1">
                <a:solidFill>
                  <a:srgbClr val="000000"/>
                </a:solidFill>
                <a:latin typeface="Sansita"/>
              </a:rPr>
              <a:t>ương</a:t>
            </a:r>
            <a:r>
              <a:rPr lang="en-US" sz="3099" dirty="0">
                <a:solidFill>
                  <a:srgbClr val="000000"/>
                </a:solidFill>
                <a:latin typeface="Sansita"/>
              </a:rPr>
              <a:t> </a:t>
            </a:r>
            <a:r>
              <a:rPr lang="en-US" sz="3099" dirty="0" err="1">
                <a:solidFill>
                  <a:srgbClr val="000000"/>
                </a:solidFill>
                <a:latin typeface="Sansita"/>
              </a:rPr>
              <a:t>ngạnh</a:t>
            </a:r>
            <a:r>
              <a:rPr lang="en-US" sz="3099" dirty="0">
                <a:solidFill>
                  <a:srgbClr val="000000"/>
                </a:solidFill>
                <a:latin typeface="Sansita"/>
              </a:rPr>
              <a:t> </a:t>
            </a:r>
            <a:r>
              <a:rPr lang="en-US" sz="3099" dirty="0" err="1">
                <a:solidFill>
                  <a:srgbClr val="000000"/>
                </a:solidFill>
                <a:latin typeface="Sansita"/>
              </a:rPr>
              <a:t>bị</a:t>
            </a:r>
            <a:r>
              <a:rPr lang="en-US" sz="3099" dirty="0">
                <a:solidFill>
                  <a:srgbClr val="000000"/>
                </a:solidFill>
                <a:latin typeface="Sansita"/>
              </a:rPr>
              <a:t> </a:t>
            </a:r>
            <a:r>
              <a:rPr lang="en-US" sz="3099" dirty="0" err="1">
                <a:solidFill>
                  <a:srgbClr val="000000"/>
                </a:solidFill>
                <a:latin typeface="Sansita"/>
              </a:rPr>
              <a:t>đem</a:t>
            </a:r>
            <a:r>
              <a:rPr lang="en-US" sz="3099" dirty="0">
                <a:solidFill>
                  <a:srgbClr val="000000"/>
                </a:solidFill>
                <a:latin typeface="Sansita"/>
              </a:rPr>
              <a:t> </a:t>
            </a:r>
            <a:r>
              <a:rPr lang="en-US" sz="3099" dirty="0" err="1">
                <a:solidFill>
                  <a:srgbClr val="000000"/>
                </a:solidFill>
                <a:latin typeface="Sansita"/>
              </a:rPr>
              <a:t>ra</a:t>
            </a:r>
            <a:r>
              <a:rPr lang="en-US" sz="3099" dirty="0">
                <a:solidFill>
                  <a:srgbClr val="000000"/>
                </a:solidFill>
                <a:latin typeface="Sansita"/>
              </a:rPr>
              <a:t> </a:t>
            </a:r>
            <a:r>
              <a:rPr lang="en-US" sz="3099" dirty="0" err="1">
                <a:solidFill>
                  <a:srgbClr val="000000"/>
                </a:solidFill>
                <a:latin typeface="Sansita"/>
              </a:rPr>
              <a:t>chợ</a:t>
            </a:r>
            <a:r>
              <a:rPr lang="en-US" sz="3099" dirty="0">
                <a:solidFill>
                  <a:srgbClr val="000000"/>
                </a:solidFill>
                <a:latin typeface="Sansita"/>
              </a:rPr>
              <a:t> </a:t>
            </a:r>
            <a:r>
              <a:rPr lang="en-US" sz="3099" dirty="0" err="1">
                <a:solidFill>
                  <a:srgbClr val="000000"/>
                </a:solidFill>
                <a:latin typeface="Sansita"/>
              </a:rPr>
              <a:t>bán</a:t>
            </a:r>
            <a:r>
              <a:rPr lang="en-US" sz="3099" dirty="0">
                <a:solidFill>
                  <a:srgbClr val="000000"/>
                </a:solidFill>
                <a:latin typeface="Sansita"/>
              </a:rPr>
              <a:t> </a:t>
            </a:r>
            <a:r>
              <a:rPr lang="en-US" sz="3099" dirty="0" err="1">
                <a:solidFill>
                  <a:srgbClr val="000000"/>
                </a:solidFill>
                <a:latin typeface="Sansita"/>
              </a:rPr>
              <a:t>với</a:t>
            </a:r>
            <a:r>
              <a:rPr lang="en-US" sz="3099" dirty="0">
                <a:solidFill>
                  <a:srgbClr val="000000"/>
                </a:solidFill>
                <a:latin typeface="Sansita"/>
              </a:rPr>
              <a:t> </a:t>
            </a:r>
            <a:r>
              <a:rPr lang="en-US" sz="3099" dirty="0" err="1">
                <a:solidFill>
                  <a:srgbClr val="000000"/>
                </a:solidFill>
                <a:latin typeface="Sansita"/>
              </a:rPr>
              <a:t>giá</a:t>
            </a:r>
            <a:r>
              <a:rPr lang="en-US" sz="3099" dirty="0">
                <a:solidFill>
                  <a:srgbClr val="000000"/>
                </a:solidFill>
                <a:latin typeface="Sansita"/>
              </a:rPr>
              <a:t> 1 </a:t>
            </a:r>
            <a:r>
              <a:rPr lang="en-US" sz="3099" dirty="0" err="1">
                <a:solidFill>
                  <a:srgbClr val="000000"/>
                </a:solidFill>
                <a:latin typeface="Sansita"/>
              </a:rPr>
              <a:t>cuộn</a:t>
            </a:r>
            <a:r>
              <a:rPr lang="en-US" sz="3099" dirty="0">
                <a:solidFill>
                  <a:srgbClr val="000000"/>
                </a:solidFill>
                <a:latin typeface="Sansita"/>
              </a:rPr>
              <a:t> </a:t>
            </a:r>
            <a:r>
              <a:rPr lang="en-US" sz="3099" dirty="0" err="1">
                <a:solidFill>
                  <a:srgbClr val="000000"/>
                </a:solidFill>
                <a:latin typeface="Sansita"/>
              </a:rPr>
              <a:t>lá</a:t>
            </a:r>
            <a:r>
              <a:rPr lang="en-US" sz="3099" dirty="0">
                <a:solidFill>
                  <a:srgbClr val="000000"/>
                </a:solidFill>
                <a:latin typeface="Sansita"/>
              </a:rPr>
              <a:t> dong</a:t>
            </a:r>
          </a:p>
        </p:txBody>
      </p:sp>
      <p:sp>
        <p:nvSpPr>
          <p:cNvPr id="22" name="TextBox 22"/>
          <p:cNvSpPr txBox="1"/>
          <p:nvPr/>
        </p:nvSpPr>
        <p:spPr>
          <a:xfrm>
            <a:off x="6967799" y="6613808"/>
            <a:ext cx="5735710" cy="2757165"/>
          </a:xfrm>
          <a:prstGeom prst="rect">
            <a:avLst/>
          </a:prstGeom>
        </p:spPr>
        <p:txBody>
          <a:bodyPr wrap="square" lIns="0" tIns="0" rIns="0" bIns="0" rtlCol="0" anchor="t">
            <a:spAutoFit/>
          </a:bodyPr>
          <a:lstStyle/>
          <a:p>
            <a:pPr algn="ctr">
              <a:lnSpc>
                <a:spcPts val="4339"/>
              </a:lnSpc>
              <a:spcBef>
                <a:spcPct val="0"/>
              </a:spcBef>
            </a:pPr>
            <a:r>
              <a:rPr lang="en-US" sz="3099" dirty="0" err="1">
                <a:solidFill>
                  <a:srgbClr val="000000"/>
                </a:solidFill>
                <a:latin typeface="Sansita"/>
              </a:rPr>
              <a:t>Người</a:t>
            </a:r>
            <a:r>
              <a:rPr lang="en-US" sz="3099" dirty="0">
                <a:solidFill>
                  <a:srgbClr val="000000"/>
                </a:solidFill>
                <a:latin typeface="Sansita"/>
              </a:rPr>
              <a:t> </a:t>
            </a:r>
            <a:r>
              <a:rPr lang="en-US" sz="3099" dirty="0" err="1">
                <a:solidFill>
                  <a:srgbClr val="000000"/>
                </a:solidFill>
                <a:latin typeface="Sansita"/>
              </a:rPr>
              <a:t>đổi</a:t>
            </a:r>
            <a:r>
              <a:rPr lang="en-US" sz="3099" dirty="0">
                <a:solidFill>
                  <a:srgbClr val="000000"/>
                </a:solidFill>
                <a:latin typeface="Sansita"/>
              </a:rPr>
              <a:t> </a:t>
            </a:r>
            <a:r>
              <a:rPr lang="en-US" sz="3099" dirty="0" err="1">
                <a:solidFill>
                  <a:srgbClr val="000000"/>
                </a:solidFill>
                <a:latin typeface="Sansita"/>
              </a:rPr>
              <a:t>được</a:t>
            </a:r>
            <a:r>
              <a:rPr lang="en-US" sz="3099" dirty="0">
                <a:solidFill>
                  <a:srgbClr val="000000"/>
                </a:solidFill>
                <a:latin typeface="Sansita"/>
              </a:rPr>
              <a:t> </a:t>
            </a:r>
            <a:r>
              <a:rPr lang="en-US" sz="3099" dirty="0" err="1">
                <a:solidFill>
                  <a:srgbClr val="000000"/>
                </a:solidFill>
                <a:latin typeface="Sansita"/>
              </a:rPr>
              <a:t>cô</a:t>
            </a:r>
            <a:r>
              <a:rPr lang="en-US" sz="3099" dirty="0">
                <a:solidFill>
                  <a:srgbClr val="000000"/>
                </a:solidFill>
                <a:latin typeface="Sansita"/>
              </a:rPr>
              <a:t> </a:t>
            </a:r>
            <a:r>
              <a:rPr lang="en-US" sz="3099" dirty="0" err="1">
                <a:solidFill>
                  <a:srgbClr val="000000"/>
                </a:solidFill>
                <a:latin typeface="Sansita"/>
              </a:rPr>
              <a:t>là</a:t>
            </a:r>
            <a:r>
              <a:rPr lang="en-US" sz="3099" dirty="0">
                <a:solidFill>
                  <a:srgbClr val="000000"/>
                </a:solidFill>
                <a:latin typeface="Sansita"/>
              </a:rPr>
              <a:t> </a:t>
            </a:r>
            <a:r>
              <a:rPr lang="en-US" sz="3099" dirty="0" err="1">
                <a:solidFill>
                  <a:srgbClr val="000000"/>
                </a:solidFill>
                <a:latin typeface="Sansita"/>
              </a:rPr>
              <a:t>chàng</a:t>
            </a:r>
            <a:r>
              <a:rPr lang="en-US" sz="3099" dirty="0">
                <a:solidFill>
                  <a:srgbClr val="000000"/>
                </a:solidFill>
                <a:latin typeface="Sansita"/>
              </a:rPr>
              <a:t> </a:t>
            </a:r>
            <a:r>
              <a:rPr lang="en-US" sz="3099" dirty="0" err="1">
                <a:solidFill>
                  <a:srgbClr val="000000"/>
                </a:solidFill>
                <a:latin typeface="Sansita"/>
              </a:rPr>
              <a:t>trai</a:t>
            </a:r>
            <a:r>
              <a:rPr lang="en-US" sz="3099" dirty="0">
                <a:solidFill>
                  <a:srgbClr val="000000"/>
                </a:solidFill>
                <a:latin typeface="Sansita"/>
              </a:rPr>
              <a:t>, </a:t>
            </a:r>
            <a:r>
              <a:rPr lang="en-US" sz="3099" dirty="0" err="1">
                <a:solidFill>
                  <a:srgbClr val="000000"/>
                </a:solidFill>
                <a:latin typeface="Sansita"/>
              </a:rPr>
              <a:t>người</a:t>
            </a:r>
            <a:r>
              <a:rPr lang="en-US" sz="3099" dirty="0">
                <a:solidFill>
                  <a:srgbClr val="000000"/>
                </a:solidFill>
                <a:latin typeface="Sansita"/>
              </a:rPr>
              <a:t> </a:t>
            </a:r>
            <a:r>
              <a:rPr lang="en-US" sz="3099" dirty="0" err="1">
                <a:solidFill>
                  <a:srgbClr val="000000"/>
                </a:solidFill>
                <a:latin typeface="Sansita"/>
              </a:rPr>
              <a:t>đã</a:t>
            </a:r>
            <a:r>
              <a:rPr lang="en-US" sz="3099" dirty="0">
                <a:solidFill>
                  <a:srgbClr val="000000"/>
                </a:solidFill>
                <a:latin typeface="Sansita"/>
              </a:rPr>
              <a:t> </a:t>
            </a:r>
            <a:r>
              <a:rPr lang="en-US" sz="3099" dirty="0" err="1">
                <a:solidFill>
                  <a:srgbClr val="000000"/>
                </a:solidFill>
                <a:latin typeface="Sansita"/>
              </a:rPr>
              <a:t>có</a:t>
            </a:r>
            <a:r>
              <a:rPr lang="en-US" sz="3099" dirty="0">
                <a:solidFill>
                  <a:srgbClr val="000000"/>
                </a:solidFill>
                <a:latin typeface="Sansita"/>
              </a:rPr>
              <a:t> </a:t>
            </a:r>
            <a:r>
              <a:rPr lang="en-US" sz="3099" dirty="0" err="1">
                <a:solidFill>
                  <a:srgbClr val="000000"/>
                </a:solidFill>
                <a:latin typeface="Sansita"/>
              </a:rPr>
              <a:t>cửa</a:t>
            </a:r>
            <a:r>
              <a:rPr lang="en-US" sz="3099" dirty="0">
                <a:solidFill>
                  <a:srgbClr val="000000"/>
                </a:solidFill>
                <a:latin typeface="Sansita"/>
              </a:rPr>
              <a:t> </a:t>
            </a:r>
            <a:r>
              <a:rPr lang="en-US" sz="3099" dirty="0" err="1">
                <a:solidFill>
                  <a:srgbClr val="000000"/>
                </a:solidFill>
                <a:latin typeface="Sansita"/>
              </a:rPr>
              <a:t>cao</a:t>
            </a:r>
            <a:r>
              <a:rPr lang="en-US" sz="3099" dirty="0">
                <a:solidFill>
                  <a:srgbClr val="000000"/>
                </a:solidFill>
                <a:latin typeface="Sansita"/>
              </a:rPr>
              <a:t> </a:t>
            </a:r>
            <a:r>
              <a:rPr lang="en-US" sz="3099" dirty="0" err="1">
                <a:solidFill>
                  <a:srgbClr val="000000"/>
                </a:solidFill>
                <a:latin typeface="Sansita"/>
              </a:rPr>
              <a:t>nhà</a:t>
            </a:r>
            <a:r>
              <a:rPr lang="en-US" sz="3099" dirty="0">
                <a:solidFill>
                  <a:srgbClr val="000000"/>
                </a:solidFill>
                <a:latin typeface="Sansita"/>
              </a:rPr>
              <a:t> </a:t>
            </a:r>
            <a:r>
              <a:rPr lang="en-US" sz="3099" dirty="0" err="1">
                <a:solidFill>
                  <a:srgbClr val="000000"/>
                </a:solidFill>
                <a:latin typeface="Sansita"/>
              </a:rPr>
              <a:t>rộng</a:t>
            </a:r>
            <a:r>
              <a:rPr lang="en-US" sz="3099" dirty="0">
                <a:solidFill>
                  <a:srgbClr val="000000"/>
                </a:solidFill>
                <a:latin typeface="Sansita"/>
              </a:rPr>
              <a:t> </a:t>
            </a:r>
            <a:r>
              <a:rPr lang="en-US" sz="3099" dirty="0" err="1">
                <a:solidFill>
                  <a:srgbClr val="000000"/>
                </a:solidFill>
                <a:latin typeface="Sansita"/>
              </a:rPr>
              <a:t>và</a:t>
            </a:r>
            <a:r>
              <a:rPr lang="en-US" sz="3099" dirty="0">
                <a:solidFill>
                  <a:srgbClr val="000000"/>
                </a:solidFill>
                <a:latin typeface="Sansita"/>
              </a:rPr>
              <a:t> </a:t>
            </a:r>
            <a:r>
              <a:rPr lang="en-US" sz="3099" dirty="0" err="1">
                <a:solidFill>
                  <a:srgbClr val="000000"/>
                </a:solidFill>
                <a:latin typeface="Sansita"/>
              </a:rPr>
              <a:t>gia</a:t>
            </a:r>
            <a:r>
              <a:rPr lang="en-US" sz="3099" dirty="0">
                <a:solidFill>
                  <a:srgbClr val="000000"/>
                </a:solidFill>
                <a:latin typeface="Sansita"/>
              </a:rPr>
              <a:t> </a:t>
            </a:r>
            <a:r>
              <a:rPr lang="en-US" sz="3099" dirty="0" err="1">
                <a:solidFill>
                  <a:srgbClr val="000000"/>
                </a:solidFill>
                <a:latin typeface="Sansita"/>
              </a:rPr>
              <a:t>đình</a:t>
            </a:r>
            <a:r>
              <a:rPr lang="en-US" sz="3099" dirty="0">
                <a:solidFill>
                  <a:srgbClr val="000000"/>
                </a:solidFill>
                <a:latin typeface="Sansita"/>
              </a:rPr>
              <a:t> </a:t>
            </a:r>
            <a:r>
              <a:rPr lang="en-US" sz="3099" dirty="0" err="1">
                <a:solidFill>
                  <a:srgbClr val="000000"/>
                </a:solidFill>
                <a:latin typeface="Sansita"/>
              </a:rPr>
              <a:t>riêng</a:t>
            </a:r>
            <a:r>
              <a:rPr lang="en-US" sz="3099" dirty="0">
                <a:solidFill>
                  <a:srgbClr val="000000"/>
                </a:solidFill>
                <a:latin typeface="Sansita"/>
              </a:rPr>
              <a:t> </a:t>
            </a:r>
            <a:r>
              <a:rPr lang="en-US" sz="3099" dirty="0" err="1">
                <a:solidFill>
                  <a:srgbClr val="000000"/>
                </a:solidFill>
                <a:latin typeface="Sansita"/>
              </a:rPr>
              <a:t>nhưng</a:t>
            </a:r>
            <a:r>
              <a:rPr lang="en-US" sz="3099" dirty="0">
                <a:solidFill>
                  <a:srgbClr val="000000"/>
                </a:solidFill>
                <a:latin typeface="Sansita"/>
              </a:rPr>
              <a:t> </a:t>
            </a:r>
            <a:r>
              <a:rPr lang="en-US" sz="3099" dirty="0" err="1">
                <a:solidFill>
                  <a:srgbClr val="000000"/>
                </a:solidFill>
                <a:latin typeface="Sansita"/>
              </a:rPr>
              <a:t>không</a:t>
            </a:r>
            <a:r>
              <a:rPr lang="en-US" sz="3099" dirty="0">
                <a:solidFill>
                  <a:srgbClr val="000000"/>
                </a:solidFill>
                <a:latin typeface="Sansita"/>
              </a:rPr>
              <a:t> </a:t>
            </a:r>
            <a:r>
              <a:rPr lang="en-US" sz="3099" dirty="0" err="1">
                <a:solidFill>
                  <a:srgbClr val="000000"/>
                </a:solidFill>
                <a:latin typeface="Sansita"/>
              </a:rPr>
              <a:t>nhận</a:t>
            </a:r>
            <a:r>
              <a:rPr lang="en-US" sz="3099" dirty="0">
                <a:solidFill>
                  <a:srgbClr val="000000"/>
                </a:solidFill>
                <a:latin typeface="Sansita"/>
              </a:rPr>
              <a:t> </a:t>
            </a:r>
            <a:r>
              <a:rPr lang="en-US" sz="3099" dirty="0" err="1">
                <a:solidFill>
                  <a:srgbClr val="000000"/>
                </a:solidFill>
                <a:latin typeface="Sansita"/>
              </a:rPr>
              <a:t>ra</a:t>
            </a:r>
            <a:r>
              <a:rPr lang="en-US" sz="3099" dirty="0">
                <a:solidFill>
                  <a:srgbClr val="000000"/>
                </a:solidFill>
                <a:latin typeface="Sansita"/>
              </a:rPr>
              <a:t> </a:t>
            </a:r>
            <a:r>
              <a:rPr lang="en-US" sz="3099" dirty="0" err="1">
                <a:solidFill>
                  <a:srgbClr val="000000"/>
                </a:solidFill>
                <a:latin typeface="Sansita"/>
              </a:rPr>
              <a:t>cô</a:t>
            </a:r>
            <a:r>
              <a:rPr lang="en-US" sz="3099" dirty="0">
                <a:solidFill>
                  <a:srgbClr val="000000"/>
                </a:solidFill>
                <a:latin typeface="Sansita"/>
              </a:rPr>
              <a:t> </a:t>
            </a:r>
            <a:r>
              <a:rPr lang="en-US" sz="3099" dirty="0" err="1">
                <a:solidFill>
                  <a:srgbClr val="000000"/>
                </a:solidFill>
                <a:latin typeface="Sansita"/>
              </a:rPr>
              <a:t>trong</a:t>
            </a:r>
            <a:r>
              <a:rPr lang="en-US" sz="3099" dirty="0">
                <a:solidFill>
                  <a:srgbClr val="000000"/>
                </a:solidFill>
                <a:latin typeface="Sansita"/>
              </a:rPr>
              <a:t> </a:t>
            </a:r>
            <a:r>
              <a:rPr lang="en-US" sz="3099" dirty="0" err="1">
                <a:solidFill>
                  <a:srgbClr val="000000"/>
                </a:solidFill>
                <a:latin typeface="Sansita"/>
              </a:rPr>
              <a:t>hình</a:t>
            </a:r>
            <a:r>
              <a:rPr lang="en-US" sz="3099" dirty="0">
                <a:solidFill>
                  <a:srgbClr val="000000"/>
                </a:solidFill>
                <a:latin typeface="Sansita"/>
              </a:rPr>
              <a:t> </a:t>
            </a:r>
            <a:r>
              <a:rPr lang="en-US" sz="3099" dirty="0" err="1">
                <a:solidFill>
                  <a:srgbClr val="000000"/>
                </a:solidFill>
                <a:latin typeface="Sansita"/>
              </a:rPr>
              <a:t>dáng</a:t>
            </a:r>
            <a:r>
              <a:rPr lang="en-US" sz="3099" dirty="0">
                <a:solidFill>
                  <a:srgbClr val="000000"/>
                </a:solidFill>
                <a:latin typeface="Sansita"/>
              </a:rPr>
              <a:t> </a:t>
            </a:r>
            <a:r>
              <a:rPr lang="en-US" sz="3099" dirty="0" err="1">
                <a:solidFill>
                  <a:srgbClr val="000000"/>
                </a:solidFill>
                <a:latin typeface="Sansita"/>
              </a:rPr>
              <a:t>một</a:t>
            </a:r>
            <a:r>
              <a:rPr lang="en-US" sz="3099" dirty="0">
                <a:solidFill>
                  <a:srgbClr val="000000"/>
                </a:solidFill>
                <a:latin typeface="Sansita"/>
              </a:rPr>
              <a:t> </a:t>
            </a:r>
            <a:r>
              <a:rPr lang="en-US" sz="3099" dirty="0" err="1">
                <a:solidFill>
                  <a:srgbClr val="000000"/>
                </a:solidFill>
                <a:latin typeface="Sansita"/>
              </a:rPr>
              <a:t>kẻ</a:t>
            </a:r>
            <a:r>
              <a:rPr lang="en-US" sz="3099" dirty="0">
                <a:solidFill>
                  <a:srgbClr val="000000"/>
                </a:solidFill>
                <a:latin typeface="Sansita"/>
              </a:rPr>
              <a:t> </a:t>
            </a:r>
            <a:r>
              <a:rPr lang="en-US" sz="3099" dirty="0" err="1">
                <a:solidFill>
                  <a:srgbClr val="000000"/>
                </a:solidFill>
                <a:latin typeface="Sansita"/>
              </a:rPr>
              <a:t>tôi</a:t>
            </a:r>
            <a:r>
              <a:rPr lang="en-US" sz="3099" dirty="0">
                <a:solidFill>
                  <a:srgbClr val="000000"/>
                </a:solidFill>
                <a:latin typeface="Sansita"/>
              </a:rPr>
              <a:t> </a:t>
            </a:r>
            <a:r>
              <a:rPr lang="en-US" sz="3099" dirty="0" err="1">
                <a:solidFill>
                  <a:srgbClr val="000000"/>
                </a:solidFill>
                <a:latin typeface="Sansita"/>
              </a:rPr>
              <a:t>đòi</a:t>
            </a:r>
            <a:r>
              <a:rPr lang="en-US" sz="3099" dirty="0">
                <a:solidFill>
                  <a:srgbClr val="000000"/>
                </a:solidFill>
                <a:latin typeface="Sansita"/>
              </a:rPr>
              <a:t> </a:t>
            </a:r>
            <a:r>
              <a:rPr lang="en-US" sz="3099" dirty="0" err="1">
                <a:solidFill>
                  <a:srgbClr val="000000"/>
                </a:solidFill>
                <a:latin typeface="Sansita"/>
              </a:rPr>
              <a:t>tiều</a:t>
            </a:r>
            <a:r>
              <a:rPr lang="en-US" sz="3099" dirty="0">
                <a:solidFill>
                  <a:srgbClr val="000000"/>
                </a:solidFill>
                <a:latin typeface="Sansita"/>
              </a:rPr>
              <a:t> </a:t>
            </a:r>
            <a:r>
              <a:rPr lang="en-US" sz="3099" dirty="0" err="1">
                <a:solidFill>
                  <a:srgbClr val="000000"/>
                </a:solidFill>
                <a:latin typeface="Sansita"/>
              </a:rPr>
              <a:t>tụy</a:t>
            </a:r>
            <a:r>
              <a:rPr lang="en-US" sz="3099" dirty="0">
                <a:solidFill>
                  <a:srgbClr val="000000"/>
                </a:solidFill>
                <a:latin typeface="Sansita"/>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EDE7"/>
        </a:solidFill>
        <a:effectLst/>
      </p:bgPr>
    </p:bg>
    <p:spTree>
      <p:nvGrpSpPr>
        <p:cNvPr id="1" name=""/>
        <p:cNvGrpSpPr/>
        <p:nvPr/>
      </p:nvGrpSpPr>
      <p:grpSpPr>
        <a:xfrm>
          <a:off x="0" y="0"/>
          <a:ext cx="0" cy="0"/>
          <a:chOff x="0" y="0"/>
          <a:chExt cx="0" cy="0"/>
        </a:xfrm>
      </p:grpSpPr>
      <p:sp>
        <p:nvSpPr>
          <p:cNvPr id="2" name="Freeform 2"/>
          <p:cNvSpPr/>
          <p:nvPr/>
        </p:nvSpPr>
        <p:spPr>
          <a:xfrm>
            <a:off x="13522200" y="-3414427"/>
            <a:ext cx="8886254" cy="8886254"/>
          </a:xfrm>
          <a:custGeom>
            <a:avLst/>
            <a:gdLst/>
            <a:ahLst/>
            <a:cxnLst/>
            <a:rect l="l" t="t" r="r" b="b"/>
            <a:pathLst>
              <a:path w="8886254" h="8886254">
                <a:moveTo>
                  <a:pt x="0" y="0"/>
                </a:moveTo>
                <a:lnTo>
                  <a:pt x="8886254" y="0"/>
                </a:lnTo>
                <a:lnTo>
                  <a:pt x="8886254" y="8886254"/>
                </a:lnTo>
                <a:lnTo>
                  <a:pt x="0" y="8886254"/>
                </a:lnTo>
                <a:lnTo>
                  <a:pt x="0" y="0"/>
                </a:lnTo>
                <a:close/>
              </a:path>
            </a:pathLst>
          </a:custGeom>
          <a:blipFill>
            <a:blip r:embed="rId2">
              <a:alphaModFix amt="27000"/>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866563" y="912814"/>
            <a:ext cx="16554874" cy="1295396"/>
          </a:xfrm>
          <a:prstGeom prst="rect">
            <a:avLst/>
          </a:prstGeom>
        </p:spPr>
        <p:txBody>
          <a:bodyPr lIns="0" tIns="0" rIns="0" bIns="0" rtlCol="0" anchor="t">
            <a:spAutoFit/>
          </a:bodyPr>
          <a:lstStyle/>
          <a:p>
            <a:pPr algn="ctr">
              <a:lnSpc>
                <a:spcPts val="10500"/>
              </a:lnSpc>
              <a:spcBef>
                <a:spcPct val="0"/>
              </a:spcBef>
            </a:pPr>
            <a:r>
              <a:rPr lang="en-US" sz="7500">
                <a:solidFill>
                  <a:srgbClr val="000000"/>
                </a:solidFill>
                <a:latin typeface="Sansita"/>
              </a:rPr>
              <a:t>PHIẾU HỌC TẬP SỐ 1</a:t>
            </a:r>
          </a:p>
        </p:txBody>
      </p:sp>
      <p:sp>
        <p:nvSpPr>
          <p:cNvPr id="4" name="Freeform 4"/>
          <p:cNvSpPr/>
          <p:nvPr/>
        </p:nvSpPr>
        <p:spPr>
          <a:xfrm>
            <a:off x="-3112392" y="4306541"/>
            <a:ext cx="8886254" cy="8886254"/>
          </a:xfrm>
          <a:custGeom>
            <a:avLst/>
            <a:gdLst/>
            <a:ahLst/>
            <a:cxnLst/>
            <a:rect l="l" t="t" r="r" b="b"/>
            <a:pathLst>
              <a:path w="8886254" h="8886254">
                <a:moveTo>
                  <a:pt x="0" y="0"/>
                </a:moveTo>
                <a:lnTo>
                  <a:pt x="8886254" y="0"/>
                </a:lnTo>
                <a:lnTo>
                  <a:pt x="8886254" y="8886254"/>
                </a:lnTo>
                <a:lnTo>
                  <a:pt x="0" y="8886254"/>
                </a:lnTo>
                <a:lnTo>
                  <a:pt x="0" y="0"/>
                </a:lnTo>
                <a:close/>
              </a:path>
            </a:pathLst>
          </a:custGeom>
          <a:blipFill>
            <a:blip r:embed="rId2">
              <a:alphaModFix amt="27000"/>
              <a:extLst>
                <a:ext uri="{96DAC541-7B7A-43D3-8B79-37D633B846F1}">
                  <asvg:svgBlip xmlns="" xmlns:asvg="http://schemas.microsoft.com/office/drawing/2016/SVG/main" r:embed="rId3"/>
                </a:ext>
              </a:extLst>
            </a:blip>
            <a:stretch>
              <a:fillRect/>
            </a:stretch>
          </a:blipFill>
        </p:spPr>
      </p:sp>
      <p:grpSp>
        <p:nvGrpSpPr>
          <p:cNvPr id="5" name="Group 5"/>
          <p:cNvGrpSpPr/>
          <p:nvPr/>
        </p:nvGrpSpPr>
        <p:grpSpPr>
          <a:xfrm>
            <a:off x="500251" y="3304405"/>
            <a:ext cx="3970104" cy="5953895"/>
            <a:chOff x="0" y="0"/>
            <a:chExt cx="1495373" cy="2242585"/>
          </a:xfrm>
        </p:grpSpPr>
        <p:sp>
          <p:nvSpPr>
            <p:cNvPr id="6" name="Freeform 6"/>
            <p:cNvSpPr/>
            <p:nvPr/>
          </p:nvSpPr>
          <p:spPr>
            <a:xfrm>
              <a:off x="0" y="0"/>
              <a:ext cx="1495373" cy="2242585"/>
            </a:xfrm>
            <a:custGeom>
              <a:avLst/>
              <a:gdLst/>
              <a:ahLst/>
              <a:cxnLst/>
              <a:rect l="l" t="t" r="r" b="b"/>
              <a:pathLst>
                <a:path w="1495373" h="2242585">
                  <a:moveTo>
                    <a:pt x="0" y="0"/>
                  </a:moveTo>
                  <a:lnTo>
                    <a:pt x="1495373" y="0"/>
                  </a:lnTo>
                  <a:lnTo>
                    <a:pt x="1495373" y="2242585"/>
                  </a:lnTo>
                  <a:lnTo>
                    <a:pt x="0" y="2242585"/>
                  </a:lnTo>
                  <a:close/>
                </a:path>
              </a:pathLst>
            </a:custGeom>
            <a:solidFill>
              <a:srgbClr val="F4EDE7"/>
            </a:solidFill>
            <a:ln w="19050">
              <a:solidFill>
                <a:srgbClr val="000000"/>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067332" y="3304405"/>
            <a:ext cx="3894815" cy="5953895"/>
            <a:chOff x="0" y="0"/>
            <a:chExt cx="1467015" cy="2242585"/>
          </a:xfrm>
        </p:grpSpPr>
        <p:sp>
          <p:nvSpPr>
            <p:cNvPr id="9" name="Freeform 9"/>
            <p:cNvSpPr/>
            <p:nvPr/>
          </p:nvSpPr>
          <p:spPr>
            <a:xfrm>
              <a:off x="0" y="0"/>
              <a:ext cx="1467015" cy="2242585"/>
            </a:xfrm>
            <a:custGeom>
              <a:avLst/>
              <a:gdLst/>
              <a:ahLst/>
              <a:cxnLst/>
              <a:rect l="l" t="t" r="r" b="b"/>
              <a:pathLst>
                <a:path w="1467015" h="2242585">
                  <a:moveTo>
                    <a:pt x="0" y="0"/>
                  </a:moveTo>
                  <a:lnTo>
                    <a:pt x="1467015" y="0"/>
                  </a:lnTo>
                  <a:lnTo>
                    <a:pt x="1467015" y="2242585"/>
                  </a:lnTo>
                  <a:lnTo>
                    <a:pt x="0" y="2242585"/>
                  </a:lnTo>
                  <a:close/>
                </a:path>
              </a:pathLst>
            </a:custGeom>
            <a:solidFill>
              <a:srgbClr val="F4EDE7"/>
            </a:solidFill>
            <a:ln w="19050">
              <a:solidFill>
                <a:srgbClr val="000000"/>
              </a:solidFill>
            </a:ln>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181775" y="3304405"/>
            <a:ext cx="3951286" cy="5953895"/>
            <a:chOff x="0" y="0"/>
            <a:chExt cx="1488285" cy="2242585"/>
          </a:xfrm>
        </p:grpSpPr>
        <p:sp>
          <p:nvSpPr>
            <p:cNvPr id="12" name="Freeform 12"/>
            <p:cNvSpPr/>
            <p:nvPr/>
          </p:nvSpPr>
          <p:spPr>
            <a:xfrm>
              <a:off x="0" y="0"/>
              <a:ext cx="1488285" cy="2242585"/>
            </a:xfrm>
            <a:custGeom>
              <a:avLst/>
              <a:gdLst/>
              <a:ahLst/>
              <a:cxnLst/>
              <a:rect l="l" t="t" r="r" b="b"/>
              <a:pathLst>
                <a:path w="1488285" h="2242585">
                  <a:moveTo>
                    <a:pt x="0" y="0"/>
                  </a:moveTo>
                  <a:lnTo>
                    <a:pt x="1488285" y="0"/>
                  </a:lnTo>
                  <a:lnTo>
                    <a:pt x="1488285" y="2242585"/>
                  </a:lnTo>
                  <a:lnTo>
                    <a:pt x="0" y="2242585"/>
                  </a:lnTo>
                  <a:close/>
                </a:path>
              </a:pathLst>
            </a:custGeom>
            <a:solidFill>
              <a:srgbClr val="F4EDE7"/>
            </a:solidFill>
            <a:ln w="19050">
              <a:solidFill>
                <a:srgbClr val="000000"/>
              </a:solidFill>
            </a:ln>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2386577" y="2871480"/>
            <a:ext cx="513968" cy="508828"/>
          </a:xfrm>
          <a:custGeom>
            <a:avLst/>
            <a:gdLst/>
            <a:ahLst/>
            <a:cxnLst/>
            <a:rect l="l" t="t" r="r" b="b"/>
            <a:pathLst>
              <a:path w="513968" h="508828">
                <a:moveTo>
                  <a:pt x="0" y="0"/>
                </a:moveTo>
                <a:lnTo>
                  <a:pt x="513968" y="0"/>
                </a:lnTo>
                <a:lnTo>
                  <a:pt x="513968" y="508828"/>
                </a:lnTo>
                <a:lnTo>
                  <a:pt x="0" y="5088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5" name="Freeform 15"/>
          <p:cNvSpPr/>
          <p:nvPr/>
        </p:nvSpPr>
        <p:spPr>
          <a:xfrm>
            <a:off x="6569081" y="2795577"/>
            <a:ext cx="513968" cy="508828"/>
          </a:xfrm>
          <a:custGeom>
            <a:avLst/>
            <a:gdLst/>
            <a:ahLst/>
            <a:cxnLst/>
            <a:rect l="l" t="t" r="r" b="b"/>
            <a:pathLst>
              <a:path w="513968" h="508828">
                <a:moveTo>
                  <a:pt x="0" y="0"/>
                </a:moveTo>
                <a:lnTo>
                  <a:pt x="513968" y="0"/>
                </a:lnTo>
                <a:lnTo>
                  <a:pt x="513968" y="508828"/>
                </a:lnTo>
                <a:lnTo>
                  <a:pt x="0" y="50882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Freeform 16"/>
          <p:cNvSpPr/>
          <p:nvPr/>
        </p:nvSpPr>
        <p:spPr>
          <a:xfrm>
            <a:off x="15400011" y="2871480"/>
            <a:ext cx="513968" cy="508828"/>
          </a:xfrm>
          <a:custGeom>
            <a:avLst/>
            <a:gdLst/>
            <a:ahLst/>
            <a:cxnLst/>
            <a:rect l="l" t="t" r="r" b="b"/>
            <a:pathLst>
              <a:path w="513968" h="508828">
                <a:moveTo>
                  <a:pt x="0" y="0"/>
                </a:moveTo>
                <a:lnTo>
                  <a:pt x="513968" y="0"/>
                </a:lnTo>
                <a:lnTo>
                  <a:pt x="513968" y="508828"/>
                </a:lnTo>
                <a:lnTo>
                  <a:pt x="0" y="508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7" name="TextBox 17"/>
          <p:cNvSpPr txBox="1"/>
          <p:nvPr/>
        </p:nvSpPr>
        <p:spPr>
          <a:xfrm>
            <a:off x="692790" y="3457192"/>
            <a:ext cx="3387575" cy="547400"/>
          </a:xfrm>
          <a:prstGeom prst="rect">
            <a:avLst/>
          </a:prstGeom>
        </p:spPr>
        <p:txBody>
          <a:bodyPr lIns="0" tIns="0" rIns="0" bIns="0" rtlCol="0" anchor="t">
            <a:spAutoFit/>
          </a:bodyPr>
          <a:lstStyle/>
          <a:p>
            <a:pPr algn="ctr">
              <a:lnSpc>
                <a:spcPts val="4478"/>
              </a:lnSpc>
              <a:spcBef>
                <a:spcPct val="0"/>
              </a:spcBef>
            </a:pPr>
            <a:r>
              <a:rPr lang="en-US" sz="3198">
                <a:solidFill>
                  <a:srgbClr val="000000"/>
                </a:solidFill>
                <a:latin typeface="Sansita"/>
              </a:rPr>
              <a:t>Tóm Tắt</a:t>
            </a:r>
          </a:p>
        </p:txBody>
      </p:sp>
      <p:sp>
        <p:nvSpPr>
          <p:cNvPr id="18" name="TextBox 18"/>
          <p:cNvSpPr txBox="1"/>
          <p:nvPr/>
        </p:nvSpPr>
        <p:spPr>
          <a:xfrm>
            <a:off x="5298939" y="3457221"/>
            <a:ext cx="3501835" cy="2795271"/>
          </a:xfrm>
          <a:prstGeom prst="rect">
            <a:avLst/>
          </a:prstGeom>
        </p:spPr>
        <p:txBody>
          <a:bodyPr lIns="0" tIns="0" rIns="0" bIns="0" rtlCol="0" anchor="t">
            <a:spAutoFit/>
          </a:bodyPr>
          <a:lstStyle/>
          <a:p>
            <a:pPr algn="just">
              <a:lnSpc>
                <a:spcPts val="4479"/>
              </a:lnSpc>
            </a:pPr>
            <a:r>
              <a:rPr lang="en-US" sz="3199">
                <a:solidFill>
                  <a:srgbClr val="000000"/>
                </a:solidFill>
                <a:latin typeface="Sansita"/>
              </a:rPr>
              <a:t>- Vị trí: ghép từ hai lời tiễn dặn.</a:t>
            </a:r>
          </a:p>
          <a:p>
            <a:pPr algn="just">
              <a:lnSpc>
                <a:spcPts val="4479"/>
              </a:lnSpc>
              <a:spcBef>
                <a:spcPct val="0"/>
              </a:spcBef>
            </a:pPr>
            <a:r>
              <a:rPr lang="en-US" sz="3199">
                <a:solidFill>
                  <a:srgbClr val="000000"/>
                </a:solidFill>
                <a:latin typeface="Sansita"/>
              </a:rPr>
              <a:t>- Nội dung:  Tình yêu sắt son của đôi nam nữ</a:t>
            </a:r>
          </a:p>
        </p:txBody>
      </p:sp>
      <p:sp>
        <p:nvSpPr>
          <p:cNvPr id="19" name="TextBox 19"/>
          <p:cNvSpPr txBox="1"/>
          <p:nvPr/>
        </p:nvSpPr>
        <p:spPr>
          <a:xfrm>
            <a:off x="9345497" y="3457192"/>
            <a:ext cx="3623842" cy="3320416"/>
          </a:xfrm>
          <a:prstGeom prst="rect">
            <a:avLst/>
          </a:prstGeom>
        </p:spPr>
        <p:txBody>
          <a:bodyPr lIns="0" tIns="0" rIns="0" bIns="0" rtlCol="0" anchor="t">
            <a:spAutoFit/>
          </a:bodyPr>
          <a:lstStyle/>
          <a:p>
            <a:pPr>
              <a:lnSpc>
                <a:spcPts val="4479"/>
              </a:lnSpc>
            </a:pPr>
            <a:r>
              <a:rPr lang="en-US" sz="3199">
                <a:solidFill>
                  <a:srgbClr val="000000"/>
                </a:solidFill>
                <a:latin typeface="Sansita"/>
              </a:rPr>
              <a:t>Bối cảnh: Những trở ngại ngăn đôi trai gái yêu nhau kết thành vợ chồng....</a:t>
            </a:r>
          </a:p>
          <a:p>
            <a:pPr>
              <a:lnSpc>
                <a:spcPts val="4339"/>
              </a:lnSpc>
            </a:pPr>
            <a:endParaRPr lang="en-US" sz="3199">
              <a:solidFill>
                <a:srgbClr val="000000"/>
              </a:solidFill>
              <a:latin typeface="Sansita"/>
            </a:endParaRPr>
          </a:p>
          <a:p>
            <a:pPr>
              <a:lnSpc>
                <a:spcPts val="4339"/>
              </a:lnSpc>
              <a:spcBef>
                <a:spcPct val="0"/>
              </a:spcBef>
            </a:pPr>
            <a:endParaRPr lang="en-US" sz="3199">
              <a:solidFill>
                <a:srgbClr val="000000"/>
              </a:solidFill>
              <a:latin typeface="Sansita"/>
            </a:endParaRPr>
          </a:p>
        </p:txBody>
      </p:sp>
      <p:grpSp>
        <p:nvGrpSpPr>
          <p:cNvPr id="20" name="Group 20"/>
          <p:cNvGrpSpPr/>
          <p:nvPr/>
        </p:nvGrpSpPr>
        <p:grpSpPr>
          <a:xfrm>
            <a:off x="13352136" y="3304405"/>
            <a:ext cx="4613191" cy="5953895"/>
            <a:chOff x="0" y="0"/>
            <a:chExt cx="1737597" cy="2242585"/>
          </a:xfrm>
        </p:grpSpPr>
        <p:sp>
          <p:nvSpPr>
            <p:cNvPr id="21" name="Freeform 21"/>
            <p:cNvSpPr/>
            <p:nvPr/>
          </p:nvSpPr>
          <p:spPr>
            <a:xfrm>
              <a:off x="0" y="0"/>
              <a:ext cx="1737597" cy="2242585"/>
            </a:xfrm>
            <a:custGeom>
              <a:avLst/>
              <a:gdLst/>
              <a:ahLst/>
              <a:cxnLst/>
              <a:rect l="l" t="t" r="r" b="b"/>
              <a:pathLst>
                <a:path w="1737597" h="2242585">
                  <a:moveTo>
                    <a:pt x="0" y="0"/>
                  </a:moveTo>
                  <a:lnTo>
                    <a:pt x="1737597" y="0"/>
                  </a:lnTo>
                  <a:lnTo>
                    <a:pt x="1737597" y="2242585"/>
                  </a:lnTo>
                  <a:lnTo>
                    <a:pt x="0" y="2242585"/>
                  </a:lnTo>
                  <a:close/>
                </a:path>
              </a:pathLst>
            </a:custGeom>
            <a:solidFill>
              <a:srgbClr val="F4EDE7"/>
            </a:solidFill>
            <a:ln w="19050">
              <a:solidFill>
                <a:srgbClr val="000000"/>
              </a:solidFill>
            </a:ln>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a:off x="10595036" y="2747647"/>
            <a:ext cx="562381" cy="556758"/>
          </a:xfrm>
          <a:custGeom>
            <a:avLst/>
            <a:gdLst/>
            <a:ahLst/>
            <a:cxnLst/>
            <a:rect l="l" t="t" r="r" b="b"/>
            <a:pathLst>
              <a:path w="562381" h="556758">
                <a:moveTo>
                  <a:pt x="0" y="0"/>
                </a:moveTo>
                <a:lnTo>
                  <a:pt x="562382" y="0"/>
                </a:lnTo>
                <a:lnTo>
                  <a:pt x="562382" y="556758"/>
                </a:lnTo>
                <a:lnTo>
                  <a:pt x="0" y="55675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4" name="TextBox 24"/>
          <p:cNvSpPr txBox="1"/>
          <p:nvPr/>
        </p:nvSpPr>
        <p:spPr>
          <a:xfrm>
            <a:off x="13522200" y="3457221"/>
            <a:ext cx="4443127" cy="2795271"/>
          </a:xfrm>
          <a:prstGeom prst="rect">
            <a:avLst/>
          </a:prstGeom>
        </p:spPr>
        <p:txBody>
          <a:bodyPr lIns="0" tIns="0" rIns="0" bIns="0" rtlCol="0" anchor="t">
            <a:spAutoFit/>
          </a:bodyPr>
          <a:lstStyle/>
          <a:p>
            <a:pPr>
              <a:lnSpc>
                <a:spcPts val="4479"/>
              </a:lnSpc>
            </a:pPr>
            <a:r>
              <a:rPr lang="en-US" sz="3199">
                <a:solidFill>
                  <a:srgbClr val="000000"/>
                </a:solidFill>
                <a:latin typeface="Sansita"/>
              </a:rPr>
              <a:t>Lời kể:</a:t>
            </a:r>
          </a:p>
          <a:p>
            <a:pPr>
              <a:lnSpc>
                <a:spcPts val="4479"/>
              </a:lnSpc>
            </a:pPr>
            <a:r>
              <a:rPr lang="en-US" sz="3199">
                <a:solidFill>
                  <a:srgbClr val="000000"/>
                </a:solidFill>
                <a:latin typeface="Sansita"/>
              </a:rPr>
              <a:t>- Của chàng trai</a:t>
            </a:r>
          </a:p>
          <a:p>
            <a:pPr>
              <a:lnSpc>
                <a:spcPts val="4479"/>
              </a:lnSpc>
              <a:spcBef>
                <a:spcPct val="0"/>
              </a:spcBef>
            </a:pPr>
            <a:r>
              <a:rPr lang="en-US" sz="3199">
                <a:solidFill>
                  <a:srgbClr val="000000"/>
                </a:solidFill>
                <a:latin typeface="Sansita"/>
              </a:rPr>
              <a:t>- Ngôi thứ nhất, bằng hình thức thơ nên tính trữ tình gia tăng...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95E32F-D69E-4A40-937F-37A4A04C0A81}"/>
              </a:ext>
            </a:extLst>
          </p:cNvPr>
          <p:cNvPicPr>
            <a:picLocks noChangeAspect="1"/>
          </p:cNvPicPr>
          <p:nvPr/>
        </p:nvPicPr>
        <p:blipFill>
          <a:blip r:embed="rId2"/>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EDC279B9-92B1-4606-9A2B-876B86A06E00}"/>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3D1DAD1B-8DD5-4169-931E-DC93790C85C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80678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389" y="2"/>
            <a:ext cx="16748312" cy="2536032"/>
          </a:xfrm>
        </p:spPr>
        <p:txBody>
          <a:bodyPr/>
          <a:lstStyle/>
          <a:p>
            <a:r>
              <a:rPr lang="vi-VN" b="1" dirty="0">
                <a:solidFill>
                  <a:srgbClr val="FF0000"/>
                </a:solidFill>
              </a:rPr>
              <a:t>II. Đọc- hiểu chi tiết</a:t>
            </a:r>
            <a:endParaRPr lang="en-US" b="1" dirty="0">
              <a:solidFill>
                <a:srgbClr val="FF0000"/>
              </a:solidFill>
            </a:endParaRPr>
          </a:p>
        </p:txBody>
      </p:sp>
      <p:sp>
        <p:nvSpPr>
          <p:cNvPr id="3" name="Content Placeholder 2"/>
          <p:cNvSpPr>
            <a:spLocks noGrp="1"/>
          </p:cNvSpPr>
          <p:nvPr>
            <p:ph idx="1"/>
          </p:nvPr>
        </p:nvSpPr>
        <p:spPr>
          <a:xfrm>
            <a:off x="564777" y="1734671"/>
            <a:ext cx="16465923" cy="7530774"/>
          </a:xfrm>
        </p:spPr>
        <p:txBody>
          <a:bodyPr/>
          <a:lstStyle/>
          <a:p>
            <a:pPr marL="0" indent="0">
              <a:buNone/>
            </a:pPr>
            <a:r>
              <a:rPr lang="vi-VN" b="1" dirty="0">
                <a:latin typeface="+mj-lt"/>
              </a:rPr>
              <a:t>1</a:t>
            </a:r>
            <a:r>
              <a:rPr lang="vi-VN" b="1" u="sng" dirty="0">
                <a:latin typeface="+mj-lt"/>
              </a:rPr>
              <a:t>.Tâm sự của chàng trai khi chạy theo tiễn đưa cô gái về nhà chồng</a:t>
            </a:r>
            <a:r>
              <a:rPr lang="vi-VN" b="1" dirty="0">
                <a:latin typeface="+mj-lt"/>
              </a:rPr>
              <a:t>:</a:t>
            </a:r>
            <a:endParaRPr lang="en-US" dirty="0">
              <a:latin typeface="+mj-lt"/>
            </a:endParaRPr>
          </a:p>
        </p:txBody>
      </p:sp>
      <p:graphicFrame>
        <p:nvGraphicFramePr>
          <p:cNvPr id="4" name="Table 3">
            <a:extLst>
              <a:ext uri="{FF2B5EF4-FFF2-40B4-BE49-F238E27FC236}">
                <a16:creationId xmlns:a16="http://schemas.microsoft.com/office/drawing/2014/main" id="{38848897-F189-4000-80E8-1EB01D878701}"/>
              </a:ext>
            </a:extLst>
          </p:cNvPr>
          <p:cNvGraphicFramePr>
            <a:graphicFrameLocks noGrp="1"/>
          </p:cNvGraphicFramePr>
          <p:nvPr>
            <p:extLst/>
          </p:nvPr>
        </p:nvGraphicFramePr>
        <p:xfrm>
          <a:off x="81245" y="2640842"/>
          <a:ext cx="17626726" cy="6878468"/>
        </p:xfrm>
        <a:graphic>
          <a:graphicData uri="http://schemas.openxmlformats.org/drawingml/2006/table">
            <a:tbl>
              <a:tblPr firstRow="1" bandRow="1">
                <a:tableStyleId>{5C22544A-7EE6-4342-B048-85BDC9FD1C3A}</a:tableStyleId>
              </a:tblPr>
              <a:tblGrid>
                <a:gridCol w="8813363">
                  <a:extLst>
                    <a:ext uri="{9D8B030D-6E8A-4147-A177-3AD203B41FA5}">
                      <a16:colId xmlns:a16="http://schemas.microsoft.com/office/drawing/2014/main" val="3656335773"/>
                    </a:ext>
                  </a:extLst>
                </a:gridCol>
                <a:gridCol w="8813363">
                  <a:extLst>
                    <a:ext uri="{9D8B030D-6E8A-4147-A177-3AD203B41FA5}">
                      <a16:colId xmlns:a16="http://schemas.microsoft.com/office/drawing/2014/main" val="1741261590"/>
                    </a:ext>
                  </a:extLst>
                </a:gridCol>
              </a:tblGrid>
              <a:tr h="1269464">
                <a:tc>
                  <a:txBody>
                    <a:bodyPr/>
                    <a:lstStyle/>
                    <a:p>
                      <a:r>
                        <a:rPr lang="vi-VN" sz="4200" dirty="0">
                          <a:latin typeface="Times New Roman" panose="02020603050405020304" pitchFamily="18" charset="0"/>
                          <a:cs typeface="Times New Roman" panose="02020603050405020304" pitchFamily="18" charset="0"/>
                        </a:rPr>
                        <a:t>Hành động, tâm trạng cô gái</a:t>
                      </a:r>
                      <a:endParaRPr lang="en-US" sz="4200" dirty="0">
                        <a:latin typeface="Times New Roman" panose="02020603050405020304" pitchFamily="18" charset="0"/>
                        <a:cs typeface="Times New Roman" panose="02020603050405020304" pitchFamily="18" charset="0"/>
                      </a:endParaRPr>
                    </a:p>
                  </a:txBody>
                  <a:tcPr marL="138747" marR="138747" marT="69374" marB="69374"/>
                </a:tc>
                <a:tc>
                  <a:txBody>
                    <a:bodyPr/>
                    <a:lstStyle/>
                    <a:p>
                      <a:r>
                        <a:rPr lang="vi-VN" sz="4200" dirty="0">
                          <a:latin typeface="Times New Roman" panose="02020603050405020304" pitchFamily="18" charset="0"/>
                          <a:cs typeface="Times New Roman" panose="02020603050405020304" pitchFamily="18" charset="0"/>
                        </a:rPr>
                        <a:t>Hành động tâm trạng chàng trai</a:t>
                      </a:r>
                      <a:endParaRPr lang="en-US" sz="4200" dirty="0">
                        <a:latin typeface="Times New Roman" panose="02020603050405020304" pitchFamily="18" charset="0"/>
                        <a:cs typeface="Times New Roman" panose="02020603050405020304" pitchFamily="18" charset="0"/>
                      </a:endParaRPr>
                    </a:p>
                  </a:txBody>
                  <a:tcPr marL="138747" marR="138747" marT="69374" marB="69374"/>
                </a:tc>
                <a:extLst>
                  <a:ext uri="{0D108BD9-81ED-4DB2-BD59-A6C34878D82A}">
                    <a16:rowId xmlns:a16="http://schemas.microsoft.com/office/drawing/2014/main" val="4224886241"/>
                  </a:ext>
                </a:extLst>
              </a:tr>
              <a:tr h="5609004">
                <a:tc>
                  <a:txBody>
                    <a:bodyPr/>
                    <a:lstStyle/>
                    <a:p>
                      <a:endParaRPr lang="en-US" sz="2700" dirty="0"/>
                    </a:p>
                  </a:txBody>
                  <a:tcPr marL="138747" marR="138747" marT="69374" marB="69374"/>
                </a:tc>
                <a:tc>
                  <a:txBody>
                    <a:bodyPr/>
                    <a:lstStyle/>
                    <a:p>
                      <a:endParaRPr lang="en-US" sz="2700" dirty="0"/>
                    </a:p>
                  </a:txBody>
                  <a:tcPr marL="138747" marR="138747" marT="69374" marB="69374"/>
                </a:tc>
                <a:extLst>
                  <a:ext uri="{0D108BD9-81ED-4DB2-BD59-A6C34878D82A}">
                    <a16:rowId xmlns:a16="http://schemas.microsoft.com/office/drawing/2014/main" val="1811997753"/>
                  </a:ext>
                </a:extLst>
              </a:tr>
            </a:tbl>
          </a:graphicData>
        </a:graphic>
      </p:graphicFrame>
      <p:sp>
        <p:nvSpPr>
          <p:cNvPr id="29" name="Scroll: Vertical 28">
            <a:extLst>
              <a:ext uri="{FF2B5EF4-FFF2-40B4-BE49-F238E27FC236}">
                <a16:creationId xmlns:a16="http://schemas.microsoft.com/office/drawing/2014/main" id="{E4E3D44E-E58E-43EB-BE8A-CAADAF27F237}"/>
              </a:ext>
            </a:extLst>
          </p:cNvPr>
          <p:cNvSpPr/>
          <p:nvPr/>
        </p:nvSpPr>
        <p:spPr>
          <a:xfrm>
            <a:off x="3086456" y="2536034"/>
            <a:ext cx="11130804" cy="680295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200" dirty="0">
              <a:solidFill>
                <a:prstClr val="white"/>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FD5DE4CB-7A22-4105-B818-0FDF59B0BD1A}"/>
              </a:ext>
            </a:extLst>
          </p:cNvPr>
          <p:cNvSpPr txBox="1"/>
          <p:nvPr/>
        </p:nvSpPr>
        <p:spPr>
          <a:xfrm>
            <a:off x="4703113" y="2299452"/>
            <a:ext cx="8189252" cy="5262979"/>
          </a:xfrm>
          <a:prstGeom prst="rect">
            <a:avLst/>
          </a:prstGeom>
          <a:noFill/>
        </p:spPr>
        <p:txBody>
          <a:bodyPr wrap="square" rtlCol="0">
            <a:spAutoFit/>
          </a:bodyPr>
          <a:lstStyle/>
          <a:p>
            <a:pPr algn="ctr" defTabSz="1371600"/>
            <a:r>
              <a:rPr lang="vi-VN" sz="4200" b="1" dirty="0">
                <a:solidFill>
                  <a:srgbClr val="FF0000"/>
                </a:solidFill>
                <a:highlight>
                  <a:srgbClr val="FFFF00"/>
                </a:highlight>
                <a:latin typeface="Times New Roman" panose="02020603050405020304" pitchFamily="18" charset="0"/>
                <a:cs typeface="Times New Roman" panose="02020603050405020304" pitchFamily="18" charset="0"/>
              </a:rPr>
              <a:t>THẢO LUẬN NHÓM</a:t>
            </a:r>
          </a:p>
          <a:p>
            <a:pPr algn="ctr" defTabSz="1371600"/>
            <a:r>
              <a:rPr lang="vi-VN" sz="4200" dirty="0">
                <a:solidFill>
                  <a:prstClr val="white"/>
                </a:solidFill>
                <a:latin typeface="Times New Roman" panose="02020603050405020304" pitchFamily="18" charset="0"/>
                <a:cs typeface="Times New Roman" panose="02020603050405020304" pitchFamily="18" charset="0"/>
              </a:rPr>
              <a:t>Thời gian: 5 phút</a:t>
            </a:r>
          </a:p>
          <a:p>
            <a:pPr algn="just" defTabSz="1371600"/>
            <a:r>
              <a:rPr lang="vi-VN" sz="4200" b="1" u="sng" dirty="0">
                <a:solidFill>
                  <a:srgbClr val="FF0000"/>
                </a:solidFill>
                <a:latin typeface="Times New Roman" panose="02020603050405020304" pitchFamily="18" charset="0"/>
                <a:cs typeface="Times New Roman" panose="02020603050405020304" pitchFamily="18" charset="0"/>
              </a:rPr>
              <a:t>Nhóm 1,2</a:t>
            </a:r>
            <a:r>
              <a:rPr lang="vi-VN" sz="4200" b="1" u="sng" dirty="0">
                <a:solidFill>
                  <a:srgbClr val="FFC000"/>
                </a:solidFill>
                <a:latin typeface="Times New Roman" panose="02020603050405020304" pitchFamily="18" charset="0"/>
                <a:cs typeface="Times New Roman" panose="02020603050405020304" pitchFamily="18" charset="0"/>
              </a:rPr>
              <a:t>:</a:t>
            </a:r>
            <a:r>
              <a:rPr lang="vi-VN" sz="4200" dirty="0">
                <a:solidFill>
                  <a:srgbClr val="FFC000"/>
                </a:solidFill>
                <a:latin typeface="Times New Roman" panose="02020603050405020304" pitchFamily="18" charset="0"/>
                <a:cs typeface="Times New Roman" panose="02020603050405020304" pitchFamily="18" charset="0"/>
              </a:rPr>
              <a:t> </a:t>
            </a:r>
            <a:r>
              <a:rPr lang="vi-VN" sz="4200" dirty="0">
                <a:solidFill>
                  <a:schemeClr val="bg1"/>
                </a:solidFill>
                <a:latin typeface="Times New Roman" panose="02020603050405020304" pitchFamily="18" charset="0"/>
                <a:cs typeface="Times New Roman" panose="02020603050405020304" pitchFamily="18" charset="0"/>
              </a:rPr>
              <a:t>Tìm hiểu diễn biến sự việc, hành động, tâm trạng của cô gái trên đường đến nhà chồng</a:t>
            </a:r>
          </a:p>
          <a:p>
            <a:pPr algn="just" defTabSz="1371600"/>
            <a:r>
              <a:rPr lang="vi-VN" sz="4200" b="1" u="sng" dirty="0">
                <a:solidFill>
                  <a:srgbClr val="FF0000"/>
                </a:solidFill>
                <a:latin typeface="Times New Roman" panose="02020603050405020304" pitchFamily="18" charset="0"/>
                <a:cs typeface="Times New Roman" panose="02020603050405020304" pitchFamily="18" charset="0"/>
              </a:rPr>
              <a:t>Nhóm 3,4:</a:t>
            </a:r>
            <a:r>
              <a:rPr lang="vi-VN" sz="4200" dirty="0">
                <a:solidFill>
                  <a:srgbClr val="FF0000"/>
                </a:solidFill>
                <a:latin typeface="Times New Roman" panose="02020603050405020304" pitchFamily="18" charset="0"/>
                <a:cs typeface="Times New Roman" panose="02020603050405020304" pitchFamily="18" charset="0"/>
              </a:rPr>
              <a:t> </a:t>
            </a:r>
            <a:r>
              <a:rPr lang="vi-VN" sz="4200" dirty="0">
                <a:solidFill>
                  <a:prstClr val="white"/>
                </a:solidFill>
                <a:latin typeface="Times New Roman" panose="02020603050405020304" pitchFamily="18" charset="0"/>
                <a:cs typeface="Times New Roman" panose="02020603050405020304" pitchFamily="18" charset="0"/>
              </a:rPr>
              <a:t>Hành động, tâm trạng của chàng trai khi chạy theo tiễn cô gái về nhà chồng</a:t>
            </a:r>
            <a:endParaRPr lang="en-US" sz="4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8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barn(inVertical)">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barn(inVertical)">
                                      <p:cBhvr>
                                        <p:cTn id="27" dur="500"/>
                                        <p:tgtEl>
                                          <p:spTgt spid="3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
                                            <p:txEl>
                                              <p:pRg st="2" end="2"/>
                                            </p:txEl>
                                          </p:spTgt>
                                        </p:tgtEl>
                                        <p:attrNameLst>
                                          <p:attrName>style.visibility</p:attrName>
                                        </p:attrNameLst>
                                      </p:cBhvr>
                                      <p:to>
                                        <p:strVal val="visible"/>
                                      </p:to>
                                    </p:set>
                                    <p:animEffect transition="in" filter="barn(inVertical)">
                                      <p:cBhvr>
                                        <p:cTn id="32" dur="500"/>
                                        <p:tgtEl>
                                          <p:spTgt spid="3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9"/>
                                        </p:tgtEl>
                                      </p:cBhvr>
                                    </p:animEffect>
                                    <p:set>
                                      <p:cBhvr>
                                        <p:cTn id="42" dur="1" fill="hold">
                                          <p:stCondLst>
                                            <p:cond delay="499"/>
                                          </p:stCondLst>
                                        </p:cTn>
                                        <p:tgtEl>
                                          <p:spTgt spid="29"/>
                                        </p:tgtEl>
                                        <p:attrNameLst>
                                          <p:attrName>style.visibility</p:attrName>
                                        </p:attrNameLst>
                                      </p:cBhvr>
                                      <p:to>
                                        <p:strVal val="hidden"/>
                                      </p:to>
                                    </p:set>
                                  </p:childTnLst>
                                </p:cTn>
                              </p:par>
                              <p:par>
                                <p:cTn id="43" presetID="3" presetClass="exit" presetSubtype="10" fill="hold" grpId="0" nodeType="withEffect">
                                  <p:stCondLst>
                                    <p:cond delay="0"/>
                                  </p:stCondLst>
                                  <p:childTnLst>
                                    <p:animEffect transition="out" filter="blinds(horizontal)">
                                      <p:cBhvr>
                                        <p:cTn id="44" dur="500"/>
                                        <p:tgtEl>
                                          <p:spTgt spid="30">
                                            <p:txEl>
                                              <p:pRg st="0" end="0"/>
                                            </p:txEl>
                                          </p:spTgt>
                                        </p:tgtEl>
                                      </p:cBhvr>
                                    </p:animEffect>
                                    <p:set>
                                      <p:cBhvr>
                                        <p:cTn id="45" dur="1" fill="hold">
                                          <p:stCondLst>
                                            <p:cond delay="499"/>
                                          </p:stCondLst>
                                        </p:cTn>
                                        <p:tgtEl>
                                          <p:spTgt spid="30">
                                            <p:txEl>
                                              <p:pRg st="0" end="0"/>
                                            </p:txEl>
                                          </p:spTgt>
                                        </p:tgtEl>
                                        <p:attrNameLst>
                                          <p:attrName>style.visibility</p:attrName>
                                        </p:attrNameLst>
                                      </p:cBhvr>
                                      <p:to>
                                        <p:strVal val="hidden"/>
                                      </p:to>
                                    </p:set>
                                  </p:childTnLst>
                                </p:cTn>
                              </p:par>
                              <p:par>
                                <p:cTn id="46" presetID="3" presetClass="exit" presetSubtype="10" fill="hold" grpId="0" nodeType="withEffect">
                                  <p:stCondLst>
                                    <p:cond delay="0"/>
                                  </p:stCondLst>
                                  <p:childTnLst>
                                    <p:animEffect transition="out" filter="blinds(horizontal)">
                                      <p:cBhvr>
                                        <p:cTn id="47" dur="500"/>
                                        <p:tgtEl>
                                          <p:spTgt spid="30">
                                            <p:txEl>
                                              <p:pRg st="1" end="1"/>
                                            </p:txEl>
                                          </p:spTgt>
                                        </p:tgtEl>
                                      </p:cBhvr>
                                    </p:animEffect>
                                    <p:set>
                                      <p:cBhvr>
                                        <p:cTn id="48" dur="1" fill="hold">
                                          <p:stCondLst>
                                            <p:cond delay="499"/>
                                          </p:stCondLst>
                                        </p:cTn>
                                        <p:tgtEl>
                                          <p:spTgt spid="30">
                                            <p:txEl>
                                              <p:pRg st="1" end="1"/>
                                            </p:txEl>
                                          </p:spTgt>
                                        </p:tgtEl>
                                        <p:attrNameLst>
                                          <p:attrName>style.visibility</p:attrName>
                                        </p:attrNameLst>
                                      </p:cBhvr>
                                      <p:to>
                                        <p:strVal val="hidden"/>
                                      </p:to>
                                    </p:set>
                                  </p:childTnLst>
                                </p:cTn>
                              </p:par>
                              <p:par>
                                <p:cTn id="49" presetID="3" presetClass="exit" presetSubtype="10" fill="hold" grpId="0" nodeType="withEffect">
                                  <p:stCondLst>
                                    <p:cond delay="0"/>
                                  </p:stCondLst>
                                  <p:childTnLst>
                                    <p:animEffect transition="out" filter="blinds(horizontal)">
                                      <p:cBhvr>
                                        <p:cTn id="50" dur="500"/>
                                        <p:tgtEl>
                                          <p:spTgt spid="30">
                                            <p:txEl>
                                              <p:pRg st="2" end="2"/>
                                            </p:txEl>
                                          </p:spTgt>
                                        </p:tgtEl>
                                      </p:cBhvr>
                                    </p:animEffect>
                                    <p:set>
                                      <p:cBhvr>
                                        <p:cTn id="51" dur="1" fill="hold">
                                          <p:stCondLst>
                                            <p:cond delay="499"/>
                                          </p:stCondLst>
                                        </p:cTn>
                                        <p:tgtEl>
                                          <p:spTgt spid="30">
                                            <p:txEl>
                                              <p:pRg st="2" end="2"/>
                                            </p:txEl>
                                          </p:spTgt>
                                        </p:tgtEl>
                                        <p:attrNameLst>
                                          <p:attrName>style.visibility</p:attrName>
                                        </p:attrNameLst>
                                      </p:cBhvr>
                                      <p:to>
                                        <p:strVal val="hidden"/>
                                      </p:to>
                                    </p:set>
                                  </p:childTnLst>
                                </p:cTn>
                              </p:par>
                              <p:par>
                                <p:cTn id="52" presetID="3" presetClass="exit" presetSubtype="10" fill="hold" grpId="0" nodeType="withEffect">
                                  <p:stCondLst>
                                    <p:cond delay="0"/>
                                  </p:stCondLst>
                                  <p:childTnLst>
                                    <p:animEffect transition="out" filter="blinds(horizontal)">
                                      <p:cBhvr>
                                        <p:cTn id="53" dur="500"/>
                                        <p:tgtEl>
                                          <p:spTgt spid="30">
                                            <p:txEl>
                                              <p:pRg st="3" end="3"/>
                                            </p:txEl>
                                          </p:spTgt>
                                        </p:tgtEl>
                                      </p:cBhvr>
                                    </p:animEffect>
                                    <p:set>
                                      <p:cBhvr>
                                        <p:cTn id="54" dur="1" fill="hold">
                                          <p:stCondLst>
                                            <p:cond delay="499"/>
                                          </p:stCondLst>
                                        </p:cTn>
                                        <p:tgtEl>
                                          <p:spTgt spid="30">
                                            <p:txEl>
                                              <p:pRg st="3" end="3"/>
                                            </p:txEl>
                                          </p:spTgt>
                                        </p:tgtEl>
                                        <p:attrNameLst>
                                          <p:attrName>style.visibility</p:attrName>
                                        </p:attrNameLst>
                                      </p:cBhvr>
                                      <p:to>
                                        <p:strVal val="hidden"/>
                                      </p:to>
                                    </p:set>
                                  </p:childTnLst>
                                </p:cTn>
                              </p:par>
                              <p:par>
                                <p:cTn id="55" presetID="16" presetClass="entr" presetSubtype="21"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barn(inVertical)">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29" grpId="1" animBg="1"/>
      <p:bldP spid="30"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587830" y="181509"/>
          <a:ext cx="17412305" cy="6492790"/>
        </p:xfrm>
        <a:graphic>
          <a:graphicData uri="http://schemas.openxmlformats.org/drawingml/2006/table">
            <a:tbl>
              <a:tblPr firstRow="1" bandRow="1">
                <a:tableStyleId>{5C22544A-7EE6-4342-B048-85BDC9FD1C3A}</a:tableStyleId>
              </a:tblPr>
              <a:tblGrid>
                <a:gridCol w="8482088">
                  <a:extLst>
                    <a:ext uri="{9D8B030D-6E8A-4147-A177-3AD203B41FA5}">
                      <a16:colId xmlns:a16="http://schemas.microsoft.com/office/drawing/2014/main" val="2558810812"/>
                    </a:ext>
                  </a:extLst>
                </a:gridCol>
                <a:gridCol w="8930217">
                  <a:extLst>
                    <a:ext uri="{9D8B030D-6E8A-4147-A177-3AD203B41FA5}">
                      <a16:colId xmlns:a16="http://schemas.microsoft.com/office/drawing/2014/main" val="2491276412"/>
                    </a:ext>
                  </a:extLst>
                </a:gridCol>
              </a:tblGrid>
              <a:tr h="1173264">
                <a:tc>
                  <a:txBody>
                    <a:bodyPr/>
                    <a:lstStyle/>
                    <a:p>
                      <a:endParaRPr lang="en-US" sz="3600" dirty="0">
                        <a:latin typeface="+mn-lt"/>
                      </a:endParaRPr>
                    </a:p>
                  </a:txBody>
                  <a:tcPr marL="137160" marR="137160" marT="68580" marB="68580">
                    <a:lnB w="38100" cmpd="sng">
                      <a:noFill/>
                    </a:lnB>
                  </a:tcPr>
                </a:tc>
                <a:tc>
                  <a:txBody>
                    <a:bodyPr/>
                    <a:lstStyle/>
                    <a:p>
                      <a:endParaRPr lang="en-US" sz="3600" dirty="0">
                        <a:latin typeface="+mn-lt"/>
                      </a:endParaRPr>
                    </a:p>
                  </a:txBody>
                  <a:tcPr marL="137160" marR="137160" marT="68580" marB="68580"/>
                </a:tc>
                <a:extLst>
                  <a:ext uri="{0D108BD9-81ED-4DB2-BD59-A6C34878D82A}">
                    <a16:rowId xmlns:a16="http://schemas.microsoft.com/office/drawing/2014/main" val="2324139093"/>
                  </a:ext>
                </a:extLst>
              </a:tr>
              <a:tr h="3102263">
                <a:tc>
                  <a:txBody>
                    <a:bodyPr/>
                    <a:lstStyle/>
                    <a:p>
                      <a:endParaRPr lang="en-US" sz="4100"/>
                    </a:p>
                  </a:txBody>
                  <a:tcPr marL="137160" marR="137160" marT="68580" marB="68580">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US" sz="3600" dirty="0">
                        <a:latin typeface="+mj-lt"/>
                      </a:endParaRPr>
                    </a:p>
                  </a:txBody>
                  <a:tcPr marL="137160" marR="137160" marT="68580" marB="68580">
                    <a:lnL w="12700" cmpd="sng">
                      <a:noFill/>
                    </a:lnL>
                  </a:tcPr>
                </a:tc>
                <a:extLst>
                  <a:ext uri="{0D108BD9-81ED-4DB2-BD59-A6C34878D82A}">
                    <a16:rowId xmlns:a16="http://schemas.microsoft.com/office/drawing/2014/main" val="3945758875"/>
                  </a:ext>
                </a:extLst>
              </a:tr>
              <a:tr h="2217263">
                <a:tc>
                  <a:txBody>
                    <a:bodyPr/>
                    <a:lstStyle/>
                    <a:p>
                      <a:endParaRPr lang="en-US" sz="4100" dirty="0"/>
                    </a:p>
                  </a:txBody>
                  <a:tcPr marL="137160" marR="137160" marT="68580" marB="68580">
                    <a:lnT w="12700" cmpd="sng">
                      <a:noFill/>
                    </a:lnT>
                  </a:tcPr>
                </a:tc>
                <a:tc>
                  <a:txBody>
                    <a:bodyPr/>
                    <a:lstStyle/>
                    <a:p>
                      <a:endParaRPr lang="en-US" sz="3600" dirty="0">
                        <a:latin typeface="+mj-lt"/>
                      </a:endParaRPr>
                    </a:p>
                  </a:txBody>
                  <a:tcPr marL="137160" marR="137160" marT="68580" marB="68580"/>
                </a:tc>
                <a:extLst>
                  <a:ext uri="{0D108BD9-81ED-4DB2-BD59-A6C34878D82A}">
                    <a16:rowId xmlns:a16="http://schemas.microsoft.com/office/drawing/2014/main" val="1769164638"/>
                  </a:ext>
                </a:extLst>
              </a:tr>
            </a:tbl>
          </a:graphicData>
        </a:graphic>
      </p:graphicFrame>
      <p:sp>
        <p:nvSpPr>
          <p:cNvPr id="5" name="Rectangle 4"/>
          <p:cNvSpPr/>
          <p:nvPr/>
        </p:nvSpPr>
        <p:spPr>
          <a:xfrm>
            <a:off x="491066" y="7164572"/>
            <a:ext cx="17509067" cy="1754326"/>
          </a:xfrm>
          <a:prstGeom prst="rect">
            <a:avLst/>
          </a:prstGeom>
          <a:ln w="57150">
            <a:solidFill>
              <a:srgbClr val="FF0000"/>
            </a:solidFill>
          </a:ln>
        </p:spPr>
        <p:txBody>
          <a:bodyPr wrap="square">
            <a:spAutoFit/>
          </a:bodyPr>
          <a:lstStyle/>
          <a:p>
            <a:pPr defTabSz="1371600"/>
            <a:r>
              <a:rPr lang="en-US" sz="3600" i="1" dirty="0" smtClean="0">
                <a:solidFill>
                  <a:prstClr val="black"/>
                </a:solidFill>
                <a:latin typeface="Times New Roman" panose="02020603050405020304" pitchFamily="18" charset="0"/>
              </a:rPr>
              <a:t>=&gt; </a:t>
            </a:r>
            <a:r>
              <a:rPr lang="vi-VN" sz="3600" i="1" dirty="0" smtClean="0">
                <a:solidFill>
                  <a:prstClr val="black"/>
                </a:solidFill>
                <a:latin typeface="Times New Roman" panose="02020603050405020304" pitchFamily="18" charset="0"/>
              </a:rPr>
              <a:t>Qua </a:t>
            </a:r>
            <a:r>
              <a:rPr lang="vi-VN" sz="3600" i="1" dirty="0">
                <a:solidFill>
                  <a:prstClr val="black"/>
                </a:solidFill>
                <a:latin typeface="Times New Roman" panose="02020603050405020304" pitchFamily="18" charset="0"/>
              </a:rPr>
              <a:t>cái nhìn và cảm nhận của chàng trai có thể thấy: dù bước chân theo chồng nhưng mọi tâm tư, tình cảm của cô đều hướng về người cô yêu </a:t>
            </a:r>
          </a:p>
          <a:p>
            <a:pPr defTabSz="1371600"/>
            <a:r>
              <a:rPr lang="vi-VN" sz="3600" i="1" dirty="0">
                <a:solidFill>
                  <a:prstClr val="black"/>
                </a:solidFill>
                <a:latin typeface="Times New Roman" panose="02020603050405020304" pitchFamily="18" charset="0"/>
                <a:sym typeface="Wingdings" panose="05000000000000000000" pitchFamily="2" charset="2"/>
              </a:rPr>
              <a:t></a:t>
            </a:r>
            <a:r>
              <a:rPr lang="vi-VN" sz="3600" i="1" dirty="0">
                <a:solidFill>
                  <a:prstClr val="black"/>
                </a:solidFill>
                <a:latin typeface="Times New Roman" panose="02020603050405020304" pitchFamily="18" charset="0"/>
              </a:rPr>
              <a:t> tình cảnh đáng thương của cô gái trong một cuộc hôn nhân gả bán</a:t>
            </a:r>
            <a:endParaRPr lang="en-US" sz="3600" dirty="0">
              <a:solidFill>
                <a:prstClr val="black"/>
              </a:solidFill>
              <a:latin typeface="Calibri Light" panose="020F0302020204030204"/>
            </a:endParaRPr>
          </a:p>
        </p:txBody>
      </p:sp>
      <p:cxnSp>
        <p:nvCxnSpPr>
          <p:cNvPr id="3" name="Straight Connector 2">
            <a:extLst>
              <a:ext uri="{FF2B5EF4-FFF2-40B4-BE49-F238E27FC236}">
                <a16:creationId xmlns:a16="http://schemas.microsoft.com/office/drawing/2014/main" id="{26682163-4FE2-4DB3-8DC5-3A176B5C58F7}"/>
              </a:ext>
            </a:extLst>
          </p:cNvPr>
          <p:cNvCxnSpPr>
            <a:cxnSpLocks/>
          </p:cNvCxnSpPr>
          <p:nvPr/>
        </p:nvCxnSpPr>
        <p:spPr>
          <a:xfrm>
            <a:off x="9069465" y="283046"/>
            <a:ext cx="74535" cy="65057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BA6489-27C9-4931-B61D-DA93DCD54EF2}"/>
              </a:ext>
            </a:extLst>
          </p:cNvPr>
          <p:cNvSpPr txBox="1"/>
          <p:nvPr/>
        </p:nvSpPr>
        <p:spPr>
          <a:xfrm>
            <a:off x="491066" y="283046"/>
            <a:ext cx="8413449" cy="646331"/>
          </a:xfrm>
          <a:prstGeom prst="rect">
            <a:avLst/>
          </a:prstGeom>
          <a:noFill/>
        </p:spPr>
        <p:txBody>
          <a:bodyPr wrap="square" rtlCol="0">
            <a:spAutoFit/>
          </a:bodyPr>
          <a:lstStyle/>
          <a:p>
            <a:pPr defTabSz="1371600">
              <a:defRPr/>
            </a:pPr>
            <a:r>
              <a:rPr lang="vi-VN" sz="3600" b="1" dirty="0">
                <a:solidFill>
                  <a:prstClr val="white"/>
                </a:solidFill>
                <a:latin typeface="Times New Roman" panose="02020603050405020304" pitchFamily="18" charset="0"/>
              </a:rPr>
              <a:t>Trước khi gặp lại người mình yêu:</a:t>
            </a:r>
            <a:endParaRPr lang="en-US" sz="3600" b="1" dirty="0">
              <a:solidFill>
                <a:prstClr val="white"/>
              </a:solidFill>
              <a:latin typeface="Calibri Light" panose="020F0302020204030204"/>
            </a:endParaRPr>
          </a:p>
        </p:txBody>
      </p:sp>
      <p:sp>
        <p:nvSpPr>
          <p:cNvPr id="8" name="TextBox 7">
            <a:extLst>
              <a:ext uri="{FF2B5EF4-FFF2-40B4-BE49-F238E27FC236}">
                <a16:creationId xmlns:a16="http://schemas.microsoft.com/office/drawing/2014/main" id="{750D4B86-AE09-4C95-998E-AB20B6288B36}"/>
              </a:ext>
            </a:extLst>
          </p:cNvPr>
          <p:cNvSpPr txBox="1"/>
          <p:nvPr/>
        </p:nvSpPr>
        <p:spPr>
          <a:xfrm>
            <a:off x="9862457" y="370123"/>
            <a:ext cx="7581599" cy="646331"/>
          </a:xfrm>
          <a:prstGeom prst="rect">
            <a:avLst/>
          </a:prstGeom>
          <a:noFill/>
        </p:spPr>
        <p:txBody>
          <a:bodyPr wrap="square" rtlCol="0">
            <a:spAutoFit/>
          </a:bodyPr>
          <a:lstStyle/>
          <a:p>
            <a:pPr defTabSz="1371600">
              <a:defRPr/>
            </a:pPr>
            <a:r>
              <a:rPr lang="vi-VN" sz="3600" b="1" dirty="0">
                <a:solidFill>
                  <a:prstClr val="white"/>
                </a:solidFill>
                <a:latin typeface="Times New Roman" panose="02020603050405020304" pitchFamily="18" charset="0"/>
              </a:rPr>
              <a:t>Khi gặp người yêu: </a:t>
            </a:r>
            <a:r>
              <a:rPr lang="vi-VN" sz="3600" b="1" i="1" dirty="0">
                <a:solidFill>
                  <a:prstClr val="white"/>
                </a:solidFill>
                <a:latin typeface="Times New Roman" panose="02020603050405020304" pitchFamily="18" charset="0"/>
              </a:rPr>
              <a:t>Anh tới nơi</a:t>
            </a:r>
            <a:endParaRPr lang="en-US" sz="3600" b="1" dirty="0">
              <a:solidFill>
                <a:prstClr val="white"/>
              </a:solidFill>
              <a:latin typeface="Calibri Light" panose="020F0302020204030204"/>
            </a:endParaRPr>
          </a:p>
        </p:txBody>
      </p:sp>
      <p:sp>
        <p:nvSpPr>
          <p:cNvPr id="9" name="TextBox 8">
            <a:extLst>
              <a:ext uri="{FF2B5EF4-FFF2-40B4-BE49-F238E27FC236}">
                <a16:creationId xmlns:a16="http://schemas.microsoft.com/office/drawing/2014/main" id="{FD92C5F0-064A-42D6-B6A3-D4B506193787}"/>
              </a:ext>
            </a:extLst>
          </p:cNvPr>
          <p:cNvSpPr txBox="1"/>
          <p:nvPr/>
        </p:nvSpPr>
        <p:spPr>
          <a:xfrm>
            <a:off x="653153" y="1415162"/>
            <a:ext cx="8251362" cy="4524315"/>
          </a:xfrm>
          <a:prstGeom prst="rect">
            <a:avLst/>
          </a:prstGeom>
          <a:noFill/>
        </p:spPr>
        <p:txBody>
          <a:bodyPr wrap="square" rtlCol="0">
            <a:spAutoFit/>
          </a:bodyPr>
          <a:lstStyle/>
          <a:p>
            <a:pPr defTabSz="1371600" fontAlgn="t"/>
            <a:r>
              <a:rPr lang="vi-VN" sz="3600" b="1" dirty="0">
                <a:solidFill>
                  <a:prstClr val="black"/>
                </a:solidFill>
                <a:latin typeface="Times New Roman" panose="02020603050405020304" pitchFamily="18" charset="0"/>
              </a:rPr>
              <a:t>+ Hành động </a:t>
            </a:r>
            <a:r>
              <a:rPr lang="vi-VN" sz="3600" b="1" dirty="0">
                <a:solidFill>
                  <a:prstClr val="black"/>
                </a:solidFill>
                <a:latin typeface="Times New Roman" panose="02020603050405020304" pitchFamily="18" charset="0"/>
                <a:sym typeface="Wingdings" panose="05000000000000000000" pitchFamily="2" charset="2"/>
              </a:rPr>
              <a:t></a:t>
            </a:r>
            <a:r>
              <a:rPr lang="vi-VN" sz="3600" b="1" dirty="0">
                <a:solidFill>
                  <a:prstClr val="black"/>
                </a:solidFill>
                <a:latin typeface="Times New Roman" panose="02020603050405020304" pitchFamily="18" charset="0"/>
              </a:rPr>
              <a:t>trông, ngóng, chờ đợi</a:t>
            </a:r>
            <a:r>
              <a:rPr lang="en-US" sz="3600" b="1" dirty="0">
                <a:solidFill>
                  <a:prstClr val="black"/>
                </a:solidFill>
                <a:latin typeface="Calibri Light" panose="020F0302020204030204"/>
              </a:rPr>
              <a:t> </a:t>
            </a:r>
            <a:endParaRPr lang="vi-VN" sz="3600" b="1" dirty="0">
              <a:solidFill>
                <a:prstClr val="black"/>
              </a:solidFill>
              <a:latin typeface="Times New Roman" panose="02020603050405020304" pitchFamily="18" charset="0"/>
            </a:endParaRPr>
          </a:p>
          <a:p>
            <a:pPr defTabSz="1371600" fontAlgn="t"/>
            <a:r>
              <a:rPr lang="vi-VN" sz="3600" b="1" dirty="0">
                <a:solidFill>
                  <a:prstClr val="black"/>
                </a:solidFill>
                <a:latin typeface="Times New Roman" panose="02020603050405020304" pitchFamily="18" charset="0"/>
              </a:rPr>
              <a:t>+ </a:t>
            </a:r>
            <a:r>
              <a:rPr lang="vi-VN" sz="3600" b="1" i="1" dirty="0">
                <a:solidFill>
                  <a:prstClr val="black"/>
                </a:solidFill>
                <a:latin typeface="Times New Roman" panose="02020603050405020304" pitchFamily="18" charset="0"/>
              </a:rPr>
              <a:t>Nhà chồng gần lại  &gt;&lt; đau nhớ  </a:t>
            </a:r>
            <a:endParaRPr lang="en-US" sz="3600" dirty="0">
              <a:solidFill>
                <a:prstClr val="black"/>
              </a:solidFill>
              <a:latin typeface="Calibri Light" panose="020F0302020204030204"/>
            </a:endParaRPr>
          </a:p>
          <a:p>
            <a:pPr defTabSz="1371600"/>
            <a:r>
              <a:rPr lang="vi-VN" sz="3600" b="1" dirty="0">
                <a:solidFill>
                  <a:prstClr val="black"/>
                </a:solidFill>
                <a:latin typeface="Times New Roman" panose="02020603050405020304" pitchFamily="18" charset="0"/>
              </a:rPr>
              <a:t>+ </a:t>
            </a:r>
            <a:r>
              <a:rPr lang="en-US" sz="3600" b="1" dirty="0" smtClean="0">
                <a:solidFill>
                  <a:prstClr val="black"/>
                </a:solidFill>
                <a:latin typeface="Times New Roman" panose="02020603050405020304" pitchFamily="18" charset="0"/>
              </a:rPr>
              <a:t>“</a:t>
            </a:r>
            <a:r>
              <a:rPr lang="vi-VN" sz="3600" b="1" dirty="0" smtClean="0">
                <a:solidFill>
                  <a:prstClr val="black"/>
                </a:solidFill>
                <a:latin typeface="Times New Roman" panose="02020603050405020304" pitchFamily="18" charset="0"/>
              </a:rPr>
              <a:t>ngắt</a:t>
            </a:r>
            <a:r>
              <a:rPr lang="en-US" sz="3600" b="1" dirty="0" smtClean="0">
                <a:solidFill>
                  <a:prstClr val="black"/>
                </a:solidFill>
                <a:latin typeface="Times New Roman" panose="02020603050405020304" pitchFamily="18" charset="0"/>
              </a:rPr>
              <a:t>”</a:t>
            </a:r>
            <a:r>
              <a:rPr lang="vi-VN" sz="3600" b="1" dirty="0" smtClean="0">
                <a:solidFill>
                  <a:prstClr val="black"/>
                </a:solidFill>
                <a:latin typeface="Times New Roman" panose="02020603050405020304" pitchFamily="18" charset="0"/>
              </a:rPr>
              <a:t>:  </a:t>
            </a:r>
            <a:r>
              <a:rPr lang="vi-VN" sz="3600" b="1" dirty="0">
                <a:solidFill>
                  <a:prstClr val="black"/>
                </a:solidFill>
                <a:latin typeface="Times New Roman" panose="02020603050405020304" pitchFamily="18" charset="0"/>
              </a:rPr>
              <a:t>lá ớt, lá cà, lá ngón (hình ảnh tượng trưng)  + đứng trông -&gt;</a:t>
            </a:r>
            <a:r>
              <a:rPr lang="en-US" sz="3600" b="1" dirty="0">
                <a:solidFill>
                  <a:prstClr val="black"/>
                </a:solidFill>
                <a:latin typeface="Calibri Light" panose="020F0302020204030204"/>
              </a:rPr>
              <a:t> </a:t>
            </a:r>
            <a:r>
              <a:rPr lang="vi-VN" sz="3600" b="1" dirty="0">
                <a:solidFill>
                  <a:prstClr val="black"/>
                </a:solidFill>
                <a:latin typeface="Times New Roman" panose="02020603050405020304" pitchFamily="18" charset="0"/>
              </a:rPr>
              <a:t>đắng cay, vô vọng</a:t>
            </a:r>
            <a:endParaRPr lang="en-US" sz="3600" dirty="0">
              <a:solidFill>
                <a:prstClr val="black"/>
              </a:solidFill>
              <a:latin typeface="Calibri Light" panose="020F0302020204030204"/>
            </a:endParaRPr>
          </a:p>
          <a:p>
            <a:pPr marL="521208" indent="-521208" defTabSz="1371600" fontAlgn="t"/>
            <a:endParaRPr lang="vi-VN" sz="3600" dirty="0">
              <a:solidFill>
                <a:srgbClr val="FF0000"/>
              </a:solidFill>
              <a:latin typeface="Times New Roman" panose="02020603050405020304" pitchFamily="18" charset="0"/>
              <a:cs typeface="Times New Roman" panose="02020603050405020304" pitchFamily="18" charset="0"/>
            </a:endParaRPr>
          </a:p>
          <a:p>
            <a:pPr marL="521208" indent="-521208" defTabSz="1371600" fontAlgn="t"/>
            <a:r>
              <a:rPr lang="en-US" sz="3600" dirty="0">
                <a:solidFill>
                  <a:srgbClr val="C00000"/>
                </a:solidFill>
                <a:latin typeface="Times New Roman" panose="02020603050405020304" pitchFamily="18" charset="0"/>
                <a:cs typeface="Times New Roman" panose="02020603050405020304" pitchFamily="18" charset="0"/>
              </a:rPr>
              <a:t>Bi </a:t>
            </a:r>
            <a:r>
              <a:rPr lang="en-US" sz="3600" dirty="0" err="1">
                <a:solidFill>
                  <a:srgbClr val="C00000"/>
                </a:solidFill>
                <a:latin typeface="Times New Roman" panose="02020603050405020304" pitchFamily="18" charset="0"/>
                <a:cs typeface="Times New Roman" panose="02020603050405020304" pitchFamily="18" charset="0"/>
              </a:rPr>
              <a:t>kịch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tình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yêu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đau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khổ</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tuyệt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vọng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khi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không</a:t>
            </a:r>
            <a:r>
              <a:rPr lang="en-US" sz="3600" dirty="0">
                <a:solidFill>
                  <a:srgbClr val="C00000"/>
                </a:solidFill>
                <a:latin typeface="Times New Roman" panose="02020603050405020304" pitchFamily="18" charset="0"/>
                <a:cs typeface="Times New Roman" panose="02020603050405020304" pitchFamily="18" charset="0"/>
              </a:rPr>
              <a:t> </a:t>
            </a:r>
            <a:r>
              <a:rPr lang="vi-VN" sz="3600" dirty="0">
                <a:solidFill>
                  <a:srgbClr val="C00000"/>
                </a:solidFill>
                <a:latin typeface="Times New Roman" panose="02020603050405020304" pitchFamily="18" charset="0"/>
                <a:cs typeface="Times New Roman" panose="02020603050405020304" pitchFamily="18" charset="0"/>
              </a:rPr>
              <a:t> được</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lấy</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người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mình</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yêu</a:t>
            </a:r>
            <a:r>
              <a:rPr lang="en-US" sz="3600" dirty="0">
                <a:solidFill>
                  <a:srgbClr val="FF0000"/>
                </a:solidFill>
                <a:latin typeface="Calibri Light" panose="020F0302020204030204"/>
                <a:cs typeface="Times New Roman" panose="02020603050405020304" pitchFamily="18" charset="0"/>
              </a:rPr>
              <a:t>. </a:t>
            </a:r>
            <a:endParaRPr lang="en-US" sz="3600" dirty="0">
              <a:solidFill>
                <a:srgbClr val="FF0000"/>
              </a:solidFill>
              <a:latin typeface="Calibri Light" panose="020F0302020204030204"/>
            </a:endParaRPr>
          </a:p>
        </p:txBody>
      </p:sp>
      <p:sp>
        <p:nvSpPr>
          <p:cNvPr id="12" name="TextBox 11">
            <a:extLst>
              <a:ext uri="{FF2B5EF4-FFF2-40B4-BE49-F238E27FC236}">
                <a16:creationId xmlns:a16="http://schemas.microsoft.com/office/drawing/2014/main" id="{9051E676-68B2-4A70-B785-6F067445F2BB}"/>
              </a:ext>
            </a:extLst>
          </p:cNvPr>
          <p:cNvSpPr txBox="1"/>
          <p:nvPr/>
        </p:nvSpPr>
        <p:spPr>
          <a:xfrm>
            <a:off x="9383486" y="1676401"/>
            <a:ext cx="8616647" cy="5078313"/>
          </a:xfrm>
          <a:prstGeom prst="rect">
            <a:avLst/>
          </a:prstGeom>
          <a:noFill/>
        </p:spPr>
        <p:txBody>
          <a:bodyPr wrap="square" rtlCol="0">
            <a:spAutoFit/>
          </a:bodyPr>
          <a:lstStyle/>
          <a:p>
            <a:pPr defTabSz="1371600"/>
            <a:r>
              <a:rPr lang="vi-VN" sz="3600" dirty="0">
                <a:solidFill>
                  <a:prstClr val="black"/>
                </a:solidFill>
                <a:latin typeface="Times New Roman" panose="02020603050405020304" pitchFamily="18" charset="0"/>
              </a:rPr>
              <a:t> + </a:t>
            </a:r>
            <a:r>
              <a:rPr lang="en-US" sz="3600" dirty="0" smtClean="0">
                <a:solidFill>
                  <a:prstClr val="black"/>
                </a:solidFill>
                <a:latin typeface="Times New Roman" panose="02020603050405020304" pitchFamily="18" charset="0"/>
              </a:rPr>
              <a:t>H</a:t>
            </a:r>
            <a:r>
              <a:rPr lang="vi-VN" sz="3600" dirty="0" smtClean="0">
                <a:solidFill>
                  <a:prstClr val="black"/>
                </a:solidFill>
                <a:latin typeface="Times New Roman" panose="02020603050405020304" pitchFamily="18" charset="0"/>
              </a:rPr>
              <a:t>ành </a:t>
            </a:r>
            <a:r>
              <a:rPr lang="vi-VN" sz="3600" dirty="0">
                <a:solidFill>
                  <a:prstClr val="black"/>
                </a:solidFill>
                <a:latin typeface="Times New Roman" panose="02020603050405020304" pitchFamily="18" charset="0"/>
              </a:rPr>
              <a:t>động </a:t>
            </a:r>
            <a:r>
              <a:rPr lang="vi-VN" sz="3600" b="1" i="1" dirty="0">
                <a:solidFill>
                  <a:prstClr val="black"/>
                </a:solidFill>
                <a:latin typeface="Times New Roman" panose="02020603050405020304" pitchFamily="18" charset="0"/>
              </a:rPr>
              <a:t> ngắt </a:t>
            </a:r>
            <a:r>
              <a:rPr lang="vi-VN" sz="3600" b="1" i="1" dirty="0">
                <a:solidFill>
                  <a:prstClr val="black"/>
                </a:solidFill>
                <a:latin typeface="Times New Roman" panose="02020603050405020304" pitchFamily="18" charset="0"/>
                <a:sym typeface="Wingdings" panose="05000000000000000000" pitchFamily="2" charset="2"/>
              </a:rPr>
              <a:t> bẻ </a:t>
            </a:r>
            <a:r>
              <a:rPr lang="vi-VN" sz="3600" b="1" i="1" dirty="0">
                <a:solidFill>
                  <a:prstClr val="black"/>
                </a:solidFill>
                <a:latin typeface="Times New Roman" panose="02020603050405020304" pitchFamily="18" charset="0"/>
              </a:rPr>
              <a:t> </a:t>
            </a:r>
            <a:r>
              <a:rPr lang="vi-VN" sz="3600" dirty="0">
                <a:solidFill>
                  <a:prstClr val="black"/>
                </a:solidFill>
                <a:latin typeface="Times New Roman" panose="02020603050405020304" pitchFamily="18" charset="0"/>
                <a:sym typeface="Wingdings" panose="05000000000000000000" pitchFamily="2" charset="2"/>
              </a:rPr>
              <a:t></a:t>
            </a:r>
            <a:r>
              <a:rPr lang="vi-VN" sz="3600" dirty="0">
                <a:solidFill>
                  <a:prstClr val="black"/>
                </a:solidFill>
                <a:latin typeface="Times New Roman" panose="02020603050405020304" pitchFamily="18" charset="0"/>
              </a:rPr>
              <a:t> Mạnh mẽ, đầy sinh lực</a:t>
            </a:r>
            <a:endParaRPr lang="en-US" sz="3600" dirty="0">
              <a:solidFill>
                <a:prstClr val="black"/>
              </a:solidFill>
              <a:latin typeface="Calibri Light" panose="020F0302020204030204"/>
            </a:endParaRPr>
          </a:p>
          <a:p>
            <a:pPr defTabSz="1371600"/>
            <a:r>
              <a:rPr lang="vi-VN" sz="3600" dirty="0">
                <a:solidFill>
                  <a:prstClr val="black"/>
                </a:solidFill>
                <a:latin typeface="Times New Roman" panose="02020603050405020304" pitchFamily="18" charset="0"/>
              </a:rPr>
              <a:t>+ </a:t>
            </a:r>
            <a:r>
              <a:rPr lang="en-US" sz="3600" dirty="0" smtClean="0">
                <a:solidFill>
                  <a:prstClr val="black"/>
                </a:solidFill>
                <a:latin typeface="Times New Roman" panose="02020603050405020304" pitchFamily="18" charset="0"/>
              </a:rPr>
              <a:t>H</a:t>
            </a:r>
            <a:r>
              <a:rPr lang="vi-VN" sz="3600" dirty="0" smtClean="0">
                <a:solidFill>
                  <a:prstClr val="black"/>
                </a:solidFill>
                <a:latin typeface="Times New Roman" panose="02020603050405020304" pitchFamily="18" charset="0"/>
              </a:rPr>
              <a:t>ình </a:t>
            </a:r>
            <a:r>
              <a:rPr lang="vi-VN" sz="3600" dirty="0">
                <a:solidFill>
                  <a:prstClr val="black"/>
                </a:solidFill>
                <a:latin typeface="Times New Roman" panose="02020603050405020304" pitchFamily="18" charset="0"/>
              </a:rPr>
              <a:t>ảnh</a:t>
            </a:r>
            <a:r>
              <a:rPr lang="vi-VN" sz="3600" b="1" i="1" dirty="0">
                <a:solidFill>
                  <a:prstClr val="black"/>
                </a:solidFill>
                <a:latin typeface="Times New Roman" panose="02020603050405020304" pitchFamily="18" charset="0"/>
              </a:rPr>
              <a:t> lá xanh</a:t>
            </a:r>
            <a:r>
              <a:rPr lang="vi-VN" sz="3600" b="1" dirty="0">
                <a:solidFill>
                  <a:prstClr val="black"/>
                </a:solidFill>
                <a:latin typeface="Times New Roman" panose="02020603050405020304" pitchFamily="18" charset="0"/>
              </a:rPr>
              <a:t>: </a:t>
            </a:r>
            <a:r>
              <a:rPr lang="vi-VN" sz="3600" dirty="0">
                <a:solidFill>
                  <a:prstClr val="black"/>
                </a:solidFill>
                <a:latin typeface="Times New Roman" panose="02020603050405020304" pitchFamily="18" charset="0"/>
              </a:rPr>
              <a:t>sức sống, hi vọng</a:t>
            </a:r>
          </a:p>
          <a:p>
            <a:pPr defTabSz="1371600"/>
            <a:endParaRPr lang="vi-VN" sz="3600" dirty="0">
              <a:solidFill>
                <a:prstClr val="black"/>
              </a:solidFill>
              <a:latin typeface="Times New Roman" panose="02020603050405020304" pitchFamily="18" charset="0"/>
              <a:sym typeface="Wingdings" panose="05000000000000000000" pitchFamily="2" charset="2"/>
            </a:endParaRPr>
          </a:p>
          <a:p>
            <a:pPr defTabSz="1371600"/>
            <a:endParaRPr lang="vi-VN" sz="3600" dirty="0">
              <a:solidFill>
                <a:prstClr val="black"/>
              </a:solidFill>
              <a:latin typeface="Times New Roman" panose="02020603050405020304" pitchFamily="18" charset="0"/>
              <a:sym typeface="Wingdings" panose="05000000000000000000" pitchFamily="2" charset="2"/>
            </a:endParaRPr>
          </a:p>
          <a:p>
            <a:pPr defTabSz="1371600"/>
            <a:r>
              <a:rPr lang="vi-VN" sz="3600" b="1" dirty="0">
                <a:solidFill>
                  <a:srgbClr val="00B050"/>
                </a:solidFill>
                <a:latin typeface="Times New Roman" panose="02020603050405020304" pitchFamily="18" charset="0"/>
                <a:sym typeface="Wingdings" panose="05000000000000000000" pitchFamily="2" charset="2"/>
              </a:rPr>
              <a:t></a:t>
            </a:r>
            <a:r>
              <a:rPr lang="vi-VN" sz="3600" b="1" dirty="0">
                <a:solidFill>
                  <a:srgbClr val="00B050"/>
                </a:solidFill>
                <a:latin typeface="Times New Roman" panose="02020603050405020304" pitchFamily="18" charset="0"/>
              </a:rPr>
              <a:t> Tình yêu khiến cô gái như được hồi sinh sẵn sàng lắng nghe, tâm sự sau bao tháng ngày xa cách.</a:t>
            </a:r>
            <a:endParaRPr lang="en-US" sz="3600" b="1" dirty="0">
              <a:solidFill>
                <a:srgbClr val="00B050"/>
              </a:solidFill>
              <a:latin typeface="Calibri Light" panose="020F0302020204030204"/>
            </a:endParaRPr>
          </a:p>
          <a:p>
            <a:pPr defTabSz="1371600"/>
            <a:endParaRPr lang="en-US" sz="3600" dirty="0">
              <a:solidFill>
                <a:prstClr val="black"/>
              </a:solidFill>
              <a:latin typeface="Calibri Light" panose="020F0302020204030204"/>
            </a:endParaRPr>
          </a:p>
        </p:txBody>
      </p:sp>
    </p:spTree>
    <p:extLst>
      <p:ext uri="{BB962C8B-B14F-4D97-AF65-F5344CB8AC3E}">
        <p14:creationId xmlns:p14="http://schemas.microsoft.com/office/powerpoint/2010/main" val="115470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barn(inVertical)">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barn(inVertical)">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barn(inVertical)">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barn(inVertical)">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barn(inVertical)">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barn(inVertical)">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xEl>
                                              <p:pRg st="4" end="4"/>
                                            </p:txEl>
                                          </p:spTgt>
                                        </p:tgtEl>
                                        <p:attrNameLst>
                                          <p:attrName>style.visibility</p:attrName>
                                        </p:attrNameLst>
                                      </p:cBhvr>
                                      <p:to>
                                        <p:strVal val="visible"/>
                                      </p:to>
                                    </p:set>
                                    <p:animEffect transition="in" filter="barn(inVertical)">
                                      <p:cBhvr>
                                        <p:cTn id="52" dur="500"/>
                                        <p:tgtEl>
                                          <p:spTgt spid="12">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arn(inVertical)">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72533"/>
            <a:ext cx="16759767" cy="8977578"/>
          </a:xfrm>
        </p:spPr>
        <p:txBody>
          <a:bodyPr/>
          <a:lstStyle/>
          <a:p>
            <a:pPr marL="0" indent="0">
              <a:buNone/>
            </a:pPr>
            <a:r>
              <a:rPr lang="vi-VN" b="1" dirty="0">
                <a:latin typeface="+mj-lt"/>
              </a:rPr>
              <a:t>b, Tâm trạng của chàng trai trên đường tiễn người yêu về nhà chồng</a:t>
            </a:r>
            <a:endParaRPr lang="en-US" dirty="0">
              <a:latin typeface="+mj-lt"/>
            </a:endParaRPr>
          </a:p>
          <a:p>
            <a:pPr marL="0" indent="0">
              <a:buNone/>
            </a:pPr>
            <a:endParaRPr lang="en-US" dirty="0"/>
          </a:p>
        </p:txBody>
      </p:sp>
      <p:sp>
        <p:nvSpPr>
          <p:cNvPr id="4" name="Rectangle 3"/>
          <p:cNvSpPr/>
          <p:nvPr/>
        </p:nvSpPr>
        <p:spPr>
          <a:xfrm>
            <a:off x="558796" y="2121279"/>
            <a:ext cx="4961468" cy="2308324"/>
          </a:xfrm>
          <a:prstGeom prst="rect">
            <a:avLst/>
          </a:prstGeom>
          <a:solidFill>
            <a:schemeClr val="accent5">
              <a:lumMod val="40000"/>
              <a:lumOff val="60000"/>
            </a:schemeClr>
          </a:solidFill>
          <a:ln w="38100">
            <a:solidFill>
              <a:schemeClr val="tx1"/>
            </a:solidFill>
          </a:ln>
        </p:spPr>
        <p:txBody>
          <a:bodyPr wrap="square">
            <a:spAutoFit/>
          </a:bodyPr>
          <a:lstStyle/>
          <a:p>
            <a:pPr marL="428625" indent="-428625" defTabSz="1371600">
              <a:buFontTx/>
              <a:buChar char="-"/>
            </a:pPr>
            <a:r>
              <a:rPr lang="vi-VN" sz="3600" dirty="0">
                <a:solidFill>
                  <a:prstClr val="black"/>
                </a:solidFill>
                <a:latin typeface="Times New Roman" panose="02020603050405020304" pitchFamily="18" charset="0"/>
              </a:rPr>
              <a:t>Gọi cô gái là </a:t>
            </a:r>
            <a:r>
              <a:rPr lang="vi-VN" sz="3600" b="1" i="1" dirty="0">
                <a:solidFill>
                  <a:prstClr val="black"/>
                </a:solidFill>
                <a:latin typeface="Times New Roman" panose="02020603050405020304" pitchFamily="18" charset="0"/>
              </a:rPr>
              <a:t>Người đẹp anh yêu</a:t>
            </a:r>
            <a:endParaRPr lang="en-US" sz="3600" b="1" i="1" dirty="0">
              <a:solidFill>
                <a:prstClr val="black"/>
              </a:solidFill>
              <a:latin typeface="Calibri Light" panose="020F0302020204030204"/>
            </a:endParaRPr>
          </a:p>
          <a:p>
            <a:pPr defTabSz="1371600"/>
            <a:r>
              <a:rPr lang="vi-VN" sz="3600" b="1" dirty="0">
                <a:solidFill>
                  <a:prstClr val="black"/>
                </a:solidFill>
                <a:latin typeface="Times New Roman" panose="02020603050405020304" pitchFamily="18" charset="0"/>
              </a:rPr>
              <a:t>-</a:t>
            </a:r>
            <a:r>
              <a:rPr lang="en-US" sz="3600" b="1" dirty="0">
                <a:solidFill>
                  <a:prstClr val="black"/>
                </a:solidFill>
                <a:latin typeface="Calibri Light" panose="020F0302020204030204"/>
              </a:rPr>
              <a:t>&gt; </a:t>
            </a:r>
            <a:r>
              <a:rPr lang="vi-VN" sz="3600" dirty="0" smtClean="0">
                <a:solidFill>
                  <a:prstClr val="black"/>
                </a:solidFill>
                <a:latin typeface="Times New Roman" panose="02020603050405020304" pitchFamily="18" charset="0"/>
              </a:rPr>
              <a:t>T</a:t>
            </a:r>
            <a:r>
              <a:rPr lang="en-US" sz="3600" dirty="0" err="1" smtClean="0">
                <a:solidFill>
                  <a:prstClr val="black"/>
                </a:solidFill>
                <a:latin typeface="Times New Roman" panose="02020603050405020304" pitchFamily="18" charset="0"/>
              </a:rPr>
              <a:t>ình</a:t>
            </a:r>
            <a:r>
              <a:rPr lang="en-US" sz="3600" dirty="0" smtClean="0">
                <a:solidFill>
                  <a:prstClr val="black"/>
                </a:solidFill>
                <a:latin typeface="Times New Roman" panose="02020603050405020304" pitchFamily="18" charset="0"/>
              </a:rPr>
              <a:t> </a:t>
            </a:r>
            <a:r>
              <a:rPr lang="en-US" sz="3600" dirty="0" err="1" smtClean="0">
                <a:solidFill>
                  <a:prstClr val="black"/>
                </a:solidFill>
                <a:latin typeface="Times New Roman" panose="02020603050405020304" pitchFamily="18" charset="0"/>
              </a:rPr>
              <a:t>yêu</a:t>
            </a:r>
            <a:r>
              <a:rPr lang="vi-VN" sz="3600" dirty="0" smtClean="0">
                <a:solidFill>
                  <a:prstClr val="black"/>
                </a:solidFill>
                <a:latin typeface="Times New Roman" panose="02020603050405020304" pitchFamily="18" charset="0"/>
              </a:rPr>
              <a:t> </a:t>
            </a:r>
            <a:r>
              <a:rPr lang="vi-VN" sz="3600" dirty="0">
                <a:solidFill>
                  <a:prstClr val="black"/>
                </a:solidFill>
                <a:latin typeface="Times New Roman" panose="02020603050405020304" pitchFamily="18" charset="0"/>
              </a:rPr>
              <a:t>vẫn thắm thiết</a:t>
            </a:r>
            <a:endParaRPr lang="en-US" sz="3600" dirty="0">
              <a:solidFill>
                <a:prstClr val="black"/>
              </a:solidFill>
              <a:latin typeface="Calibri Light" panose="020F0302020204030204"/>
            </a:endParaRPr>
          </a:p>
        </p:txBody>
      </p:sp>
      <p:sp>
        <p:nvSpPr>
          <p:cNvPr id="5" name="Rectangle 4"/>
          <p:cNvSpPr/>
          <p:nvPr/>
        </p:nvSpPr>
        <p:spPr>
          <a:xfrm>
            <a:off x="558796" y="5148716"/>
            <a:ext cx="4961468" cy="4524315"/>
          </a:xfrm>
          <a:prstGeom prst="rect">
            <a:avLst/>
          </a:prstGeom>
          <a:solidFill>
            <a:schemeClr val="accent6">
              <a:lumMod val="60000"/>
              <a:lumOff val="40000"/>
            </a:schemeClr>
          </a:solidFill>
          <a:ln w="38100">
            <a:solidFill>
              <a:schemeClr val="tx1"/>
            </a:solidFill>
          </a:ln>
        </p:spPr>
        <p:txBody>
          <a:bodyPr wrap="square">
            <a:spAutoFit/>
          </a:bodyPr>
          <a:lstStyle/>
          <a:p>
            <a:pPr defTabSz="1371600"/>
            <a:r>
              <a:rPr lang="en-US" sz="3600" dirty="0">
                <a:solidFill>
                  <a:prstClr val="black"/>
                </a:solidFill>
                <a:latin typeface="Times New Roman" panose="02020603050405020304" pitchFamily="18" charset="0"/>
                <a:cs typeface="Times New Roman" panose="02020603050405020304" pitchFamily="18" charset="0"/>
              </a:rPr>
              <a:t>-</a:t>
            </a:r>
            <a:r>
              <a:rPr lang="vi-VN" sz="3600" dirty="0">
                <a:solidFill>
                  <a:prstClr val="black"/>
                </a:solidFill>
                <a:latin typeface="Times New Roman" panose="02020603050405020304" pitchFamily="18" charset="0"/>
                <a:cs typeface="Times New Roman" panose="02020603050405020304" pitchFamily="18" charset="0"/>
              </a:rPr>
              <a:t>Thấu hiểu, xót </a:t>
            </a:r>
            <a:r>
              <a:rPr lang="vi-VN" sz="3600">
                <a:solidFill>
                  <a:prstClr val="black"/>
                </a:solidFill>
                <a:latin typeface="Times New Roman" panose="02020603050405020304" pitchFamily="18" charset="0"/>
                <a:cs typeface="Times New Roman" panose="02020603050405020304" pitchFamily="18" charset="0"/>
              </a:rPr>
              <a:t>xa </a:t>
            </a:r>
            <a:r>
              <a:rPr lang="en-US" sz="3600">
                <a:solidFill>
                  <a:prstClr val="black"/>
                </a:solidFill>
                <a:latin typeface="Times New Roman" panose="02020603050405020304" pitchFamily="18" charset="0"/>
                <a:cs typeface="Times New Roman" panose="02020603050405020304" pitchFamily="18" charset="0"/>
              </a:rPr>
              <a:t>cho cảnh ngộ của cô gái</a:t>
            </a:r>
            <a:endParaRPr lang="en-US" sz="3600" dirty="0">
              <a:solidFill>
                <a:prstClr val="black"/>
              </a:solidFill>
              <a:latin typeface="Times New Roman" panose="02020603050405020304" pitchFamily="18" charset="0"/>
              <a:cs typeface="Times New Roman" panose="02020603050405020304" pitchFamily="18" charset="0"/>
            </a:endParaRPr>
          </a:p>
          <a:p>
            <a:pPr defTabSz="1371600"/>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3600" dirty="0">
                <a:solidFill>
                  <a:prstClr val="black"/>
                </a:solidFill>
                <a:latin typeface="Times New Roman" panose="02020603050405020304" pitchFamily="18" charset="0"/>
                <a:cs typeface="Times New Roman" panose="02020603050405020304" pitchFamily="18" charset="0"/>
              </a:rPr>
              <a:t> không đành lòng nên chàng trai quyết đinh: </a:t>
            </a:r>
            <a:r>
              <a:rPr lang="vi-VN" sz="3600" b="1" i="1" dirty="0">
                <a:solidFill>
                  <a:prstClr val="black"/>
                </a:solidFill>
                <a:latin typeface="Times New Roman" panose="02020603050405020304" pitchFamily="18" charset="0"/>
                <a:cs typeface="Times New Roman" panose="02020603050405020304" pitchFamily="18" charset="0"/>
              </a:rPr>
              <a:t>Được nhủ đôi câu...Được dặn đôi lời..mới quay lại, mới quay đi</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6316131" y="1871140"/>
            <a:ext cx="10854267" cy="5078313"/>
          </a:xfrm>
          <a:prstGeom prst="rect">
            <a:avLst/>
          </a:prstGeom>
          <a:solidFill>
            <a:schemeClr val="accent2">
              <a:lumMod val="40000"/>
              <a:lumOff val="60000"/>
            </a:schemeClr>
          </a:solidFill>
          <a:ln w="38100">
            <a:solidFill>
              <a:schemeClr val="tx1"/>
            </a:solidFill>
          </a:ln>
        </p:spPr>
        <p:txBody>
          <a:bodyPr wrap="square">
            <a:spAutoFit/>
          </a:bodyPr>
          <a:lstStyle/>
          <a:p>
            <a:pPr defTabSz="1371600"/>
            <a:r>
              <a:rPr lang="vi-VN" sz="3600" dirty="0">
                <a:solidFill>
                  <a:prstClr val="black"/>
                </a:solidFill>
                <a:latin typeface="Arial" panose="020B0604020202020204" pitchFamily="34" charset="0"/>
              </a:rPr>
              <a:t>- </a:t>
            </a:r>
            <a:r>
              <a:rPr lang="vi-VN" sz="3600" dirty="0">
                <a:solidFill>
                  <a:prstClr val="black"/>
                </a:solidFill>
                <a:latin typeface="Times New Roman" panose="02020603050405020304" pitchFamily="18" charset="0"/>
              </a:rPr>
              <a:t>Bày tỏ mong muốn:</a:t>
            </a:r>
            <a:endParaRPr lang="en-US" sz="3600" dirty="0">
              <a:solidFill>
                <a:prstClr val="black"/>
              </a:solidFill>
              <a:latin typeface="Calibri Light" panose="020F0302020204030204"/>
            </a:endParaRPr>
          </a:p>
          <a:p>
            <a:pPr defTabSz="1371600"/>
            <a:r>
              <a:rPr lang="vi-VN" sz="3600" dirty="0">
                <a:solidFill>
                  <a:prstClr val="black"/>
                </a:solidFill>
                <a:latin typeface="Times New Roman" panose="02020603050405020304" pitchFamily="18" charset="0"/>
              </a:rPr>
              <a:t>+ </a:t>
            </a:r>
            <a:r>
              <a:rPr lang="vi-VN" sz="3600" b="1" i="1" dirty="0">
                <a:solidFill>
                  <a:prstClr val="black"/>
                </a:solidFill>
                <a:latin typeface="Times New Roman" panose="02020603050405020304" pitchFamily="18" charset="0"/>
              </a:rPr>
              <a:t>kề vóc mảnh</a:t>
            </a:r>
            <a:r>
              <a:rPr lang="vi-VN" sz="3600" dirty="0">
                <a:solidFill>
                  <a:prstClr val="black"/>
                </a:solidFill>
                <a:latin typeface="Times New Roman" panose="02020603050405020304" pitchFamily="18" charset="0"/>
              </a:rPr>
              <a:t>, để </a:t>
            </a:r>
            <a:r>
              <a:rPr lang="vi-VN" sz="3600" b="1" i="1" dirty="0">
                <a:solidFill>
                  <a:prstClr val="black"/>
                </a:solidFill>
                <a:latin typeface="Times New Roman" panose="02020603050405020304" pitchFamily="18" charset="0"/>
              </a:rPr>
              <a:t>ủ lấy hương người...lửa xác đượm hơi.</a:t>
            </a:r>
            <a:endParaRPr lang="en-US" sz="3600" dirty="0">
              <a:solidFill>
                <a:prstClr val="black"/>
              </a:solidFill>
              <a:latin typeface="Calibri Light" panose="020F0302020204030204"/>
            </a:endParaRPr>
          </a:p>
          <a:p>
            <a:pPr defTabSz="1371600"/>
            <a:r>
              <a:rPr lang="vi-VN" sz="3600" dirty="0">
                <a:solidFill>
                  <a:prstClr val="black"/>
                </a:solidFill>
                <a:latin typeface="Times New Roman" panose="02020603050405020304" pitchFamily="18" charset="0"/>
                <a:sym typeface="Wingdings" panose="05000000000000000000" pitchFamily="2" charset="2"/>
              </a:rPr>
              <a:t></a:t>
            </a:r>
            <a:r>
              <a:rPr lang="vi-VN" sz="3600" dirty="0">
                <a:solidFill>
                  <a:prstClr val="black"/>
                </a:solidFill>
                <a:latin typeface="Times New Roman" panose="02020603050405020304" pitchFamily="18" charset="0"/>
              </a:rPr>
              <a:t> bày tỏ một tình yêu duy nhất, yêu đến trọn đời.</a:t>
            </a:r>
            <a:endParaRPr lang="en-US" sz="3600" dirty="0">
              <a:solidFill>
                <a:prstClr val="black"/>
              </a:solidFill>
              <a:latin typeface="Calibri Light" panose="020F0302020204030204"/>
            </a:endParaRPr>
          </a:p>
          <a:p>
            <a:pPr defTabSz="1371600"/>
            <a:r>
              <a:rPr lang="vi-VN" sz="3600" dirty="0">
                <a:solidFill>
                  <a:prstClr val="black"/>
                </a:solidFill>
                <a:latin typeface="Times New Roman" panose="02020603050405020304" pitchFamily="18" charset="0"/>
              </a:rPr>
              <a:t>+ </a:t>
            </a:r>
            <a:r>
              <a:rPr lang="vi-VN" sz="3600" b="1" i="1" dirty="0">
                <a:solidFill>
                  <a:prstClr val="black"/>
                </a:solidFill>
                <a:latin typeface="Times New Roman" panose="02020603050405020304" pitchFamily="18" charset="0"/>
              </a:rPr>
              <a:t>Con nhỏ đưa anh ẵm, bé xinh đưa anh bồng</a:t>
            </a:r>
            <a:r>
              <a:rPr lang="vi-VN" sz="3600" i="1" dirty="0">
                <a:solidFill>
                  <a:prstClr val="black"/>
                </a:solidFill>
                <a:latin typeface="Times New Roman" panose="02020603050405020304" pitchFamily="18" charset="0"/>
              </a:rPr>
              <a:t> </a:t>
            </a:r>
            <a:r>
              <a:rPr lang="vi-VN" sz="3600" dirty="0">
                <a:solidFill>
                  <a:prstClr val="black"/>
                </a:solidFill>
                <a:latin typeface="Times New Roman" panose="02020603050405020304" pitchFamily="18" charset="0"/>
              </a:rPr>
              <a:t>(sẵn sàng sẻ chia, đỡ đần)</a:t>
            </a:r>
            <a:r>
              <a:rPr lang="vi-VN" sz="3600" i="1" dirty="0">
                <a:solidFill>
                  <a:prstClr val="black"/>
                </a:solidFill>
                <a:latin typeface="Times New Roman" panose="02020603050405020304" pitchFamily="18" charset="0"/>
              </a:rPr>
              <a:t> </a:t>
            </a:r>
            <a:r>
              <a:rPr lang="vi-VN" sz="3600" b="1" i="1" dirty="0">
                <a:solidFill>
                  <a:prstClr val="black"/>
                </a:solidFill>
                <a:latin typeface="Times New Roman" panose="02020603050405020304" pitchFamily="18" charset="0"/>
              </a:rPr>
              <a:t>.. con dòng, con rồng, con phượng</a:t>
            </a:r>
            <a:r>
              <a:rPr lang="vi-VN" sz="3600" i="1" dirty="0">
                <a:solidFill>
                  <a:prstClr val="black"/>
                </a:solidFill>
                <a:latin typeface="Times New Roman" panose="02020603050405020304" pitchFamily="18" charset="0"/>
              </a:rPr>
              <a:t> </a:t>
            </a:r>
            <a:r>
              <a:rPr lang="vi-VN" sz="3600" dirty="0">
                <a:solidFill>
                  <a:prstClr val="black"/>
                </a:solidFill>
                <a:latin typeface="Times New Roman" panose="02020603050405020304" pitchFamily="18" charset="0"/>
              </a:rPr>
              <a:t>(nâng niu, trân trọng tất cả những gì thuộc về người mình yêu), </a:t>
            </a:r>
            <a:r>
              <a:rPr lang="vi-VN" sz="3600" b="1" i="1" dirty="0">
                <a:solidFill>
                  <a:prstClr val="black"/>
                </a:solidFill>
                <a:latin typeface="Times New Roman" panose="02020603050405020304" pitchFamily="18" charset="0"/>
              </a:rPr>
              <a:t>đừng ngượng, đừng buồn</a:t>
            </a:r>
            <a:r>
              <a:rPr lang="vi-VN" sz="3600" dirty="0">
                <a:solidFill>
                  <a:prstClr val="black"/>
                </a:solidFill>
                <a:latin typeface="Times New Roman" panose="02020603050405020304" pitchFamily="18" charset="0"/>
              </a:rPr>
              <a:t> (an ủi, động viên)</a:t>
            </a:r>
            <a:endParaRPr lang="en-US" sz="3600" dirty="0">
              <a:solidFill>
                <a:prstClr val="black"/>
              </a:solidFill>
              <a:latin typeface="Calibri Light" panose="020F0302020204030204"/>
            </a:endParaRPr>
          </a:p>
          <a:p>
            <a:pPr defTabSz="1371600"/>
            <a:r>
              <a:rPr lang="vi-VN" sz="3600" dirty="0">
                <a:solidFill>
                  <a:prstClr val="black"/>
                </a:solidFill>
                <a:latin typeface="Arial" panose="020B0604020202020204" pitchFamily="34" charset="0"/>
              </a:rPr>
              <a:t> </a:t>
            </a:r>
            <a:endParaRPr lang="en-US" sz="3600" dirty="0">
              <a:solidFill>
                <a:prstClr val="black"/>
              </a:solidFill>
              <a:latin typeface="Calibri" panose="020F0502020204030204"/>
            </a:endParaRPr>
          </a:p>
        </p:txBody>
      </p:sp>
      <p:sp>
        <p:nvSpPr>
          <p:cNvPr id="7" name="Rectangle 6"/>
          <p:cNvSpPr/>
          <p:nvPr/>
        </p:nvSpPr>
        <p:spPr>
          <a:xfrm>
            <a:off x="6316131" y="7918704"/>
            <a:ext cx="10854267" cy="1754326"/>
          </a:xfrm>
          <a:prstGeom prst="rect">
            <a:avLst/>
          </a:prstGeom>
          <a:solidFill>
            <a:schemeClr val="accent4">
              <a:lumMod val="60000"/>
              <a:lumOff val="40000"/>
            </a:schemeClr>
          </a:solidFill>
          <a:ln w="38100">
            <a:solidFill>
              <a:schemeClr val="tx1"/>
            </a:solidFill>
          </a:ln>
        </p:spPr>
        <p:txBody>
          <a:bodyPr wrap="square">
            <a:spAutoFit/>
          </a:bodyPr>
          <a:lstStyle/>
          <a:p>
            <a:pPr defTabSz="1371600"/>
            <a:r>
              <a:rPr lang="vi-VN" sz="3600" dirty="0">
                <a:solidFill>
                  <a:prstClr val="black"/>
                </a:solidFill>
                <a:latin typeface="Times New Roman" panose="02020603050405020304" pitchFamily="18" charset="0"/>
                <a:sym typeface="Wingdings" panose="05000000000000000000" pitchFamily="2" charset="2"/>
              </a:rPr>
              <a:t></a:t>
            </a:r>
            <a:r>
              <a:rPr lang="vi-VN" sz="3600" dirty="0">
                <a:solidFill>
                  <a:prstClr val="black"/>
                </a:solidFill>
                <a:latin typeface="Times New Roman" panose="02020603050405020304" pitchFamily="18" charset="0"/>
              </a:rPr>
              <a:t> </a:t>
            </a:r>
            <a:r>
              <a:rPr lang="en-US" sz="3600" dirty="0" smtClean="0">
                <a:solidFill>
                  <a:prstClr val="black"/>
                </a:solidFill>
                <a:latin typeface="Times New Roman" panose="02020603050405020304" pitchFamily="18" charset="0"/>
              </a:rPr>
              <a:t>N</a:t>
            </a:r>
            <a:r>
              <a:rPr lang="vi-VN" sz="3600" dirty="0" smtClean="0">
                <a:solidFill>
                  <a:prstClr val="black"/>
                </a:solidFill>
                <a:latin typeface="Times New Roman" panose="02020603050405020304" pitchFamily="18" charset="0"/>
              </a:rPr>
              <a:t>gôn </a:t>
            </a:r>
            <a:r>
              <a:rPr lang="vi-VN" sz="3600" dirty="0">
                <a:solidFill>
                  <a:prstClr val="black"/>
                </a:solidFill>
                <a:latin typeface="Times New Roman" panose="02020603050405020304" pitchFamily="18" charset="0"/>
              </a:rPr>
              <a:t>ngữ nhẹ nhàng, cử chỉ vỗ về, hành động ân cần, chu đáo cho thấy một tình yêu chân thành, vị tha, cao thượng</a:t>
            </a:r>
            <a:endParaRPr lang="en-US" sz="3600" dirty="0">
              <a:solidFill>
                <a:prstClr val="black"/>
              </a:solidFill>
              <a:latin typeface="Calibri Light" panose="020F0302020204030204"/>
            </a:endParaRPr>
          </a:p>
        </p:txBody>
      </p:sp>
    </p:spTree>
    <p:extLst>
      <p:ext uri="{BB962C8B-B14F-4D97-AF65-F5344CB8AC3E}">
        <p14:creationId xmlns:p14="http://schemas.microsoft.com/office/powerpoint/2010/main" val="248664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a:extLst/>
          </p:cNvPr>
          <p:cNvSpPr/>
          <p:nvPr/>
        </p:nvSpPr>
        <p:spPr>
          <a:xfrm>
            <a:off x="2302934" y="0"/>
            <a:ext cx="13191066" cy="10287000"/>
          </a:xfrm>
          <a:prstGeom prst="hear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defTabSz="1371600">
              <a:buFontTx/>
              <a:buChar char="-"/>
            </a:pPr>
            <a:r>
              <a:rPr lang="vi-VN" sz="3600" dirty="0" smtClean="0">
                <a:solidFill>
                  <a:schemeClr val="bg1"/>
                </a:solidFill>
                <a:latin typeface="Times New Roman" panose="02020603050405020304" pitchFamily="18" charset="0"/>
              </a:rPr>
              <a:t>Khẳng </a:t>
            </a:r>
            <a:r>
              <a:rPr lang="vi-VN" sz="3600" dirty="0">
                <a:solidFill>
                  <a:schemeClr val="bg1"/>
                </a:solidFill>
                <a:latin typeface="Times New Roman" panose="02020603050405020304" pitchFamily="18" charset="0"/>
              </a:rPr>
              <a:t>định tình yêu sắt son, chung thủy</a:t>
            </a:r>
            <a:r>
              <a:rPr lang="vi-VN" sz="3600" dirty="0" smtClean="0">
                <a:solidFill>
                  <a:schemeClr val="bg1"/>
                </a:solidFill>
                <a:latin typeface="Times New Roman" panose="02020603050405020304" pitchFamily="18" charset="0"/>
              </a:rPr>
              <a:t>:</a:t>
            </a:r>
            <a:endParaRPr lang="en-US" sz="3600" dirty="0" smtClean="0">
              <a:solidFill>
                <a:schemeClr val="bg1"/>
              </a:solidFill>
              <a:latin typeface="Calibri Light" panose="020F0302020204030204"/>
            </a:endParaRPr>
          </a:p>
          <a:p>
            <a:pPr defTabSz="1371600"/>
            <a:r>
              <a:rPr lang="vi-VN" sz="3600" i="1" dirty="0" smtClean="0">
                <a:solidFill>
                  <a:schemeClr val="bg1"/>
                </a:solidFill>
                <a:latin typeface="Times New Roman" panose="02020603050405020304" pitchFamily="18" charset="0"/>
              </a:rPr>
              <a:t>+“ Đôi ta yêu nhau.....khi góa bụa về già”</a:t>
            </a:r>
            <a:endParaRPr lang="en-US" sz="3600" i="1" dirty="0" smtClean="0">
              <a:solidFill>
                <a:schemeClr val="bg1"/>
              </a:solidFill>
              <a:latin typeface="Times New Roman" panose="02020603050405020304" pitchFamily="18" charset="0"/>
            </a:endParaRPr>
          </a:p>
          <a:p>
            <a:pPr defTabSz="1371600"/>
            <a:r>
              <a:rPr lang="vi-VN" sz="3600" dirty="0" smtClean="0">
                <a:solidFill>
                  <a:schemeClr val="bg1"/>
                </a:solidFill>
                <a:latin typeface="Times New Roman" panose="02020603050405020304" pitchFamily="18" charset="0"/>
              </a:rPr>
              <a:t>+ </a:t>
            </a:r>
            <a:r>
              <a:rPr lang="vi-VN" sz="3600" dirty="0">
                <a:solidFill>
                  <a:schemeClr val="bg1"/>
                </a:solidFill>
                <a:latin typeface="Times New Roman" panose="02020603050405020304" pitchFamily="18" charset="0"/>
              </a:rPr>
              <a:t>Điệp từ </a:t>
            </a:r>
            <a:r>
              <a:rPr lang="vi-VN" sz="3600" i="1" dirty="0">
                <a:solidFill>
                  <a:schemeClr val="bg1"/>
                </a:solidFill>
                <a:latin typeface="Times New Roman" panose="02020603050405020304" pitchFamily="18" charset="0"/>
              </a:rPr>
              <a:t>“Đợi</a:t>
            </a:r>
            <a:r>
              <a:rPr lang="vi-VN" sz="3600" dirty="0">
                <a:solidFill>
                  <a:schemeClr val="bg1"/>
                </a:solidFill>
                <a:latin typeface="Times New Roman" panose="02020603050405020304" pitchFamily="18" charset="0"/>
              </a:rPr>
              <a:t>” </a:t>
            </a:r>
            <a:endParaRPr lang="en-US" sz="3600" dirty="0" smtClean="0">
              <a:solidFill>
                <a:schemeClr val="bg1"/>
              </a:solidFill>
              <a:latin typeface="Times New Roman" panose="02020603050405020304" pitchFamily="18" charset="0"/>
            </a:endParaRPr>
          </a:p>
          <a:p>
            <a:pPr algn="ctr" defTabSz="1371600"/>
            <a:r>
              <a:rPr lang="vi-VN" sz="3600" dirty="0" smtClean="0">
                <a:solidFill>
                  <a:schemeClr val="bg1"/>
                </a:solidFill>
                <a:latin typeface="Times New Roman" panose="02020603050405020304" pitchFamily="18" charset="0"/>
              </a:rPr>
              <a:t>=&gt; </a:t>
            </a:r>
            <a:r>
              <a:rPr lang="vi-VN" sz="3600" dirty="0">
                <a:solidFill>
                  <a:schemeClr val="bg1"/>
                </a:solidFill>
                <a:latin typeface="Times New Roman" panose="02020603050405020304" pitchFamily="18" charset="0"/>
              </a:rPr>
              <a:t>Vừa khẳng định tình yêu bền bỉ, vừa cho thấy thái độ  cam chịu, chấp nhận hoàn cảnh.</a:t>
            </a:r>
            <a:endParaRPr lang="en-US" sz="3600" dirty="0">
              <a:solidFill>
                <a:schemeClr val="bg1"/>
              </a:solidFill>
              <a:latin typeface="Calibri Light" panose="020F0302020204030204"/>
            </a:endParaRPr>
          </a:p>
        </p:txBody>
      </p:sp>
      <p:sp>
        <p:nvSpPr>
          <p:cNvPr id="6" name="Rectangle 5"/>
          <p:cNvSpPr/>
          <p:nvPr/>
        </p:nvSpPr>
        <p:spPr>
          <a:xfrm>
            <a:off x="1862669" y="7593843"/>
            <a:ext cx="13631331" cy="1754326"/>
          </a:xfrm>
          <a:prstGeom prst="rect">
            <a:avLst/>
          </a:prstGeom>
          <a:solidFill>
            <a:srgbClr val="D5B8EA"/>
          </a:solidFill>
          <a:ln w="38100">
            <a:solidFill>
              <a:srgbClr val="FF0000"/>
            </a:solidFill>
          </a:ln>
        </p:spPr>
        <p:txBody>
          <a:bodyPr wrap="square">
            <a:spAutoFit/>
          </a:bodyPr>
          <a:lstStyle/>
          <a:p>
            <a:pPr defTabSz="1371600"/>
            <a:r>
              <a:rPr lang="vi-VN" sz="3600" dirty="0">
                <a:latin typeface="Times New Roman" panose="02020603050405020304" pitchFamily="18" charset="0"/>
              </a:rPr>
              <a:t>Qua </a:t>
            </a:r>
            <a:r>
              <a:rPr lang="vi-VN" sz="3600" i="1" dirty="0">
                <a:latin typeface="Times New Roman" panose="02020603050405020304" pitchFamily="18" charset="0"/>
              </a:rPr>
              <a:t>lời tiễn dặn </a:t>
            </a:r>
            <a:r>
              <a:rPr lang="vi-VN" sz="3600" dirty="0">
                <a:latin typeface="Times New Roman" panose="02020603050405020304" pitchFamily="18" charset="0"/>
              </a:rPr>
              <a:t>thấy: nỗi khổ đau của cô gái, tấm lòng  của chàng trai, tình yêu sâu đậm , thủy chung và khát vọng hạnh phúc của họ trong hoàn cảnh trái ngang, nghiệt ngã.</a:t>
            </a:r>
            <a:endParaRPr lang="en-US" sz="3600" dirty="0">
              <a:latin typeface="Calibri Light" panose="020F0302020204030204"/>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99500" l="250" r="98750">
                        <a14:foregroundMark x1="58000" y1="67167" x2="58000" y2="67167"/>
                        <a14:foregroundMark x1="46167" y1="80750" x2="46167" y2="80750"/>
                        <a14:foregroundMark x1="65667" y1="92250" x2="65667" y2="92250"/>
                      </a14:backgroundRemoval>
                    </a14:imgEffect>
                  </a14:imgLayer>
                </a14:imgProps>
              </a:ext>
            </a:extLst>
          </a:blip>
          <a:stretch>
            <a:fillRect/>
          </a:stretch>
        </p:blipFill>
        <p:spPr>
          <a:xfrm>
            <a:off x="304800" y="342900"/>
            <a:ext cx="5054597" cy="5054597"/>
          </a:xfrm>
          <a:prstGeom prst="rect">
            <a:avLst/>
          </a:prstGeom>
        </p:spPr>
      </p:pic>
    </p:spTree>
    <p:extLst>
      <p:ext uri="{BB962C8B-B14F-4D97-AF65-F5344CB8AC3E}">
        <p14:creationId xmlns:p14="http://schemas.microsoft.com/office/powerpoint/2010/main" val="410282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45F20-A040-43DB-B30A-2D951B403FFC}"/>
              </a:ext>
            </a:extLst>
          </p:cNvPr>
          <p:cNvPicPr>
            <a:picLocks noChangeAspect="1"/>
          </p:cNvPicPr>
          <p:nvPr/>
        </p:nvPicPr>
        <p:blipFill>
          <a:blip r:embed="rId2"/>
          <a:stretch>
            <a:fillRect/>
          </a:stretch>
        </p:blipFill>
        <p:spPr>
          <a:xfrm>
            <a:off x="762000" y="1181100"/>
            <a:ext cx="16992600" cy="9105900"/>
          </a:xfrm>
          <a:prstGeom prst="rect">
            <a:avLst/>
          </a:prstGeom>
        </p:spPr>
      </p:pic>
      <p:sp>
        <p:nvSpPr>
          <p:cNvPr id="2" name="Title 1">
            <a:extLst>
              <a:ext uri="{FF2B5EF4-FFF2-40B4-BE49-F238E27FC236}">
                <a16:creationId xmlns:a16="http://schemas.microsoft.com/office/drawing/2014/main" id="{26B5DA5E-3C2E-481B-B51B-8B42038942C1}"/>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6BF1A34A-0E6C-49C5-8A5A-317430DCD4B8}"/>
              </a:ext>
            </a:extLst>
          </p:cNvPr>
          <p:cNvSpPr>
            <a:spLocks noGrp="1"/>
          </p:cNvSpPr>
          <p:nvPr>
            <p:ph type="subTitle" idx="1"/>
          </p:nvPr>
        </p:nvSpPr>
        <p:spPr/>
        <p:txBody>
          <a:bodyPr/>
          <a:lstStyle/>
          <a:p>
            <a:endParaRPr lang="en-US"/>
          </a:p>
        </p:txBody>
      </p:sp>
      <p:sp>
        <p:nvSpPr>
          <p:cNvPr id="5" name="Title 1">
            <a:extLst>
              <a:ext uri="{FF2B5EF4-FFF2-40B4-BE49-F238E27FC236}">
                <a16:creationId xmlns:a16="http://schemas.microsoft.com/office/drawing/2014/main" id="{80E026CF-3D4F-4D25-B36C-ACEE21AA46DF}"/>
              </a:ext>
            </a:extLst>
          </p:cNvPr>
          <p:cNvSpPr txBox="1">
            <a:spLocks/>
          </p:cNvSpPr>
          <p:nvPr/>
        </p:nvSpPr>
        <p:spPr>
          <a:xfrm>
            <a:off x="0" y="54768"/>
            <a:ext cx="18288000" cy="997745"/>
          </a:xfrm>
          <a:prstGeom prst="rect">
            <a:avLst/>
          </a:prstGeom>
        </p:spPr>
        <p:txBody>
          <a:bodyPr vert="horz" lIns="91440" tIns="45720" rIns="91440" bIns="45720" rtlCol="0" anchor="b">
            <a:normAutofit/>
          </a:bodyPr>
          <a:lstStyle>
            <a:lvl1pPr algn="ctr" defTabSz="1371600" rtl="0" eaLnBrk="1" latinLnBrk="0" hangingPunct="1">
              <a:lnSpc>
                <a:spcPct val="90000"/>
              </a:lnSpc>
              <a:spcBef>
                <a:spcPct val="0"/>
              </a:spcBef>
              <a:buNone/>
              <a:defRPr sz="9000" kern="1200">
                <a:solidFill>
                  <a:schemeClr val="tx1"/>
                </a:solidFill>
                <a:latin typeface="+mj-lt"/>
                <a:ea typeface="+mj-ea"/>
                <a:cs typeface="+mj-cs"/>
              </a:defRPr>
            </a:lvl1pPr>
          </a:lstStyle>
          <a:p>
            <a:r>
              <a:rPr lang="vi-VN" sz="4000" b="1" dirty="0" smtClean="0">
                <a:latin typeface="+mn-lt"/>
              </a:rPr>
              <a:t>2. Nỗi lòng chàng trai khi chứng kiến cảnh cô gái bị nhà chồng hành hạ</a:t>
            </a:r>
            <a:endParaRPr lang="en-US" sz="7200" dirty="0">
              <a:latin typeface="+mn-lt"/>
            </a:endParaRPr>
          </a:p>
        </p:txBody>
      </p:sp>
    </p:spTree>
    <p:extLst>
      <p:ext uri="{BB962C8B-B14F-4D97-AF65-F5344CB8AC3E}">
        <p14:creationId xmlns:p14="http://schemas.microsoft.com/office/powerpoint/2010/main" val="42124547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Horizontal 3">
            <a:extLst>
              <a:ext uri="{FF2B5EF4-FFF2-40B4-BE49-F238E27FC236}">
                <a16:creationId xmlns:a16="http://schemas.microsoft.com/office/drawing/2014/main" id="{20756FB8-38F0-4571-A6F3-757130AA7B8F}"/>
              </a:ext>
            </a:extLst>
          </p:cNvPr>
          <p:cNvSpPr/>
          <p:nvPr/>
        </p:nvSpPr>
        <p:spPr>
          <a:xfrm>
            <a:off x="1246910" y="2628284"/>
            <a:ext cx="15794180" cy="743683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defTabSz="1371600">
              <a:buFontTx/>
              <a:buChar char="-"/>
            </a:pPr>
            <a:r>
              <a:rPr lang="vi-VN" sz="3600" dirty="0">
                <a:solidFill>
                  <a:schemeClr val="bg1"/>
                </a:solidFill>
                <a:cs typeface="Times New Roman" panose="02020603050405020304" pitchFamily="18" charset="0"/>
              </a:rPr>
              <a:t>Khi chứng kiến cảnh người yêu bị đánh đập chàng trai đã nói với cô gái điều gì?  </a:t>
            </a:r>
          </a:p>
          <a:p>
            <a:pPr marL="514350" indent="-514350" algn="just" defTabSz="1371600">
              <a:buFontTx/>
              <a:buChar char="-"/>
            </a:pPr>
            <a:r>
              <a:rPr lang="vi-VN" sz="3600" dirty="0">
                <a:solidFill>
                  <a:schemeClr val="bg1"/>
                </a:solidFill>
                <a:cs typeface="Times New Roman" panose="02020603050405020304" pitchFamily="18" charset="0"/>
              </a:rPr>
              <a:t>Qua nội dung lời nói, anh chị hình dung như thế nào về tình cảm, thái độ và hành động của chàng trai? </a:t>
            </a:r>
          </a:p>
          <a:p>
            <a:pPr marL="514350" indent="-514350" algn="just" defTabSz="1371600">
              <a:buFontTx/>
              <a:buChar char="-"/>
            </a:pPr>
            <a:r>
              <a:rPr lang="vi-VN" sz="3600" dirty="0">
                <a:solidFill>
                  <a:schemeClr val="bg1"/>
                </a:solidFill>
                <a:cs typeface="Times New Roman" panose="02020603050405020304" pitchFamily="18" charset="0"/>
              </a:rPr>
              <a:t>Những yếu tố nào giúp anh chị hiểu được tình cảm, thái độ, hành động đó? (Từ nhữ, hình ảnh, các biện pháp tu từ....)</a:t>
            </a:r>
            <a:endParaRPr lang="en-US" sz="3600" dirty="0">
              <a:solidFill>
                <a:schemeClr val="bg1"/>
              </a:solidFill>
              <a:cs typeface="Times New Roman" panose="02020603050405020304" pitchFamily="18" charset="0"/>
            </a:endParaRPr>
          </a:p>
        </p:txBody>
      </p:sp>
      <p:sp>
        <p:nvSpPr>
          <p:cNvPr id="7" name="Oval 6">
            <a:extLst>
              <a:ext uri="{FF2B5EF4-FFF2-40B4-BE49-F238E27FC236}">
                <a16:creationId xmlns:a16="http://schemas.microsoft.com/office/drawing/2014/main" id="{3522B664-0FAA-4C35-99AF-AC2EF1597BA9}"/>
              </a:ext>
            </a:extLst>
          </p:cNvPr>
          <p:cNvSpPr/>
          <p:nvPr/>
        </p:nvSpPr>
        <p:spPr>
          <a:xfrm>
            <a:off x="3948545" y="463932"/>
            <a:ext cx="10390910" cy="2803713"/>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0000"/>
                </a:solidFill>
                <a:latin typeface="Times New Roman" panose="02020603050405020304" pitchFamily="18" charset="0"/>
                <a:cs typeface="Times New Roman" panose="02020603050405020304" pitchFamily="18" charset="0"/>
              </a:rPr>
              <a:t>THẢO LUẬN CẶP</a:t>
            </a:r>
          </a:p>
          <a:p>
            <a:pPr algn="ctr" defTabSz="1371600"/>
            <a:r>
              <a:rPr lang="vi-VN" sz="4800" b="1" dirty="0">
                <a:solidFill>
                  <a:srgbClr val="FF0000"/>
                </a:solidFill>
                <a:latin typeface="Times New Roman" panose="02020603050405020304" pitchFamily="18" charset="0"/>
                <a:cs typeface="Times New Roman" panose="02020603050405020304" pitchFamily="18" charset="0"/>
              </a:rPr>
              <a:t>Thời gian 7 phút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78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barn(inVertical)">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90" r="-9780" b="-4890"/>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026CF-3D4F-4D25-B36C-ACEE21AA46DF}"/>
              </a:ext>
            </a:extLst>
          </p:cNvPr>
          <p:cNvSpPr>
            <a:spLocks noGrp="1"/>
          </p:cNvSpPr>
          <p:nvPr>
            <p:ph type="title"/>
          </p:nvPr>
        </p:nvSpPr>
        <p:spPr>
          <a:xfrm>
            <a:off x="0" y="547688"/>
            <a:ext cx="18288000" cy="1988345"/>
          </a:xfrm>
        </p:spPr>
        <p:txBody>
          <a:bodyPr>
            <a:normAutofit fontScale="90000"/>
          </a:bodyPr>
          <a:lstStyle/>
          <a:p>
            <a:r>
              <a:rPr lang="vi-VN" sz="4950" b="1" dirty="0"/>
              <a:t>2. Nỗi lòng chàng trai khi chứng kiến cảnh cô gái bị nhà chồng hành hạ</a:t>
            </a:r>
            <a:r>
              <a:rPr lang="en-US" dirty="0"/>
              <a:t/>
            </a:r>
            <a:br>
              <a:rPr lang="en-US" dirty="0"/>
            </a:br>
            <a:endParaRPr lang="en-US" dirty="0"/>
          </a:p>
        </p:txBody>
      </p:sp>
      <p:sp>
        <p:nvSpPr>
          <p:cNvPr id="6" name="Oval 5">
            <a:extLst>
              <a:ext uri="{FF2B5EF4-FFF2-40B4-BE49-F238E27FC236}">
                <a16:creationId xmlns:a16="http://schemas.microsoft.com/office/drawing/2014/main" id="{109411E7-BDEC-4960-B1EF-5BA9B276813D}"/>
              </a:ext>
            </a:extLst>
          </p:cNvPr>
          <p:cNvSpPr/>
          <p:nvPr/>
        </p:nvSpPr>
        <p:spPr>
          <a:xfrm>
            <a:off x="84041" y="3710642"/>
            <a:ext cx="2924736" cy="3792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srgbClr val="FF0000"/>
                </a:solidFill>
                <a:latin typeface="Times New Roman" panose="02020603050405020304" pitchFamily="18" charset="0"/>
                <a:cs typeface="Times New Roman" panose="02020603050405020304" pitchFamily="18" charset="0"/>
              </a:rPr>
              <a:t>Lời nói – hành động</a:t>
            </a:r>
            <a:endParaRPr lang="en-US" sz="3600"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C0C3A038-65AE-4981-9FEC-353D550EE355}"/>
              </a:ext>
            </a:extLst>
          </p:cNvPr>
          <p:cNvCxnSpPr>
            <a:cxnSpLocks/>
            <a:stCxn id="6" idx="6"/>
          </p:cNvCxnSpPr>
          <p:nvPr/>
        </p:nvCxnSpPr>
        <p:spPr>
          <a:xfrm flipV="1">
            <a:off x="3008777" y="1981532"/>
            <a:ext cx="2316257" cy="362551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0BDE76AF-1D80-49FF-A0B6-3AD1D0271F73}"/>
              </a:ext>
            </a:extLst>
          </p:cNvPr>
          <p:cNvSpPr/>
          <p:nvPr/>
        </p:nvSpPr>
        <p:spPr>
          <a:xfrm>
            <a:off x="5325038" y="1573306"/>
            <a:ext cx="5405715" cy="10488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srgbClr val="FF0000"/>
                </a:solidFill>
                <a:latin typeface="Times New Roman" panose="02020603050405020304" pitchFamily="18" charset="0"/>
                <a:cs typeface="Times New Roman" panose="02020603050405020304" pitchFamily="18" charset="0"/>
              </a:rPr>
              <a:t>Lay gọi, nâng đỡ dậy</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D26E31C3-0824-4002-B51F-37A2582D1E5A}"/>
              </a:ext>
            </a:extLst>
          </p:cNvPr>
          <p:cNvSpPr/>
          <p:nvPr/>
        </p:nvSpPr>
        <p:spPr>
          <a:xfrm>
            <a:off x="5325035" y="2844047"/>
            <a:ext cx="5446058" cy="1149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srgbClr val="FF0000"/>
                </a:solidFill>
                <a:latin typeface="Times New Roman" panose="02020603050405020304" pitchFamily="18" charset="0"/>
                <a:cs typeface="Times New Roman" panose="02020603050405020304" pitchFamily="18" charset="0"/>
              </a:rPr>
              <a:t>Phủi bụi trên áo váy, chải tóc, làm thuốc khỏi đau</a:t>
            </a:r>
            <a:endParaRPr lang="en-US" sz="3600" dirty="0">
              <a:solidFill>
                <a:srgbClr val="FF0000"/>
              </a:solidFill>
              <a:latin typeface="Times New Roman" panose="020206030504050203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63E9CADF-CB20-499C-AC97-A27738919A34}"/>
              </a:ext>
            </a:extLst>
          </p:cNvPr>
          <p:cNvCxnSpPr>
            <a:cxnSpLocks/>
            <a:stCxn id="6" idx="6"/>
          </p:cNvCxnSpPr>
          <p:nvPr/>
        </p:nvCxnSpPr>
        <p:spPr>
          <a:xfrm flipV="1">
            <a:off x="3008777" y="3224951"/>
            <a:ext cx="2316258" cy="238209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FB40665-E430-4688-ACFE-95CF38DC22A4}"/>
              </a:ext>
            </a:extLst>
          </p:cNvPr>
          <p:cNvCxnSpPr>
            <a:cxnSpLocks/>
            <a:stCxn id="6" idx="6"/>
          </p:cNvCxnSpPr>
          <p:nvPr/>
        </p:nvCxnSpPr>
        <p:spPr>
          <a:xfrm flipV="1">
            <a:off x="3008777" y="4724140"/>
            <a:ext cx="2282640" cy="88290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7C21FB7C-5CA7-42C7-A1B4-11D842AC179A}"/>
              </a:ext>
            </a:extLst>
          </p:cNvPr>
          <p:cNvSpPr/>
          <p:nvPr/>
        </p:nvSpPr>
        <p:spPr>
          <a:xfrm>
            <a:off x="5325034" y="4217537"/>
            <a:ext cx="5446058" cy="10671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srgbClr val="FF0000"/>
                </a:solidFill>
                <a:latin typeface="Times New Roman" panose="02020603050405020304" pitchFamily="18" charset="0"/>
                <a:cs typeface="Times New Roman" panose="02020603050405020304" pitchFamily="18" charset="0"/>
              </a:rPr>
              <a:t>Động viên, hứa cùng nhau tháo gỡ, giải thoát cho cô</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DBCABC89-95A2-4C80-A3C1-52C4B8AFC76B}"/>
              </a:ext>
            </a:extLst>
          </p:cNvPr>
          <p:cNvSpPr/>
          <p:nvPr/>
        </p:nvSpPr>
        <p:spPr>
          <a:xfrm>
            <a:off x="5291417" y="5627596"/>
            <a:ext cx="5446058" cy="13312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spcAft>
                <a:spcPts val="1200"/>
              </a:spcAft>
            </a:pPr>
            <a:r>
              <a:rPr lang="vi-VN"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Khẳng định quyết tâm hành động</a:t>
            </a:r>
            <a:endParaRPr lang="en-US" sz="27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5E7404AE-91A8-4C7B-B784-832CD2D07751}"/>
              </a:ext>
            </a:extLst>
          </p:cNvPr>
          <p:cNvCxnSpPr>
            <a:cxnSpLocks/>
            <a:stCxn id="6" idx="6"/>
            <a:endCxn id="20" idx="1"/>
          </p:cNvCxnSpPr>
          <p:nvPr/>
        </p:nvCxnSpPr>
        <p:spPr>
          <a:xfrm>
            <a:off x="3008777" y="5607047"/>
            <a:ext cx="2282640" cy="6861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A23B7B75-FB4A-4F96-94E2-217DE26E097B}"/>
              </a:ext>
            </a:extLst>
          </p:cNvPr>
          <p:cNvSpPr/>
          <p:nvPr/>
        </p:nvSpPr>
        <p:spPr>
          <a:xfrm>
            <a:off x="5291417" y="7302876"/>
            <a:ext cx="5540190" cy="13906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lnSpc>
                <a:spcPct val="107000"/>
              </a:lnSpc>
              <a:spcAft>
                <a:spcPts val="1200"/>
              </a:spcAft>
            </a:pPr>
            <a:r>
              <a:rPr lang="vi-VN"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Thề nguyền sống chết bên nhau, sắt son, một lòng</a:t>
            </a:r>
            <a:endParaRPr lang="en-US" sz="27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32" name="Straight Arrow Connector 31">
            <a:extLst>
              <a:ext uri="{FF2B5EF4-FFF2-40B4-BE49-F238E27FC236}">
                <a16:creationId xmlns:a16="http://schemas.microsoft.com/office/drawing/2014/main" id="{8F6EAA59-1FB0-47D6-B77A-67835537666F}"/>
              </a:ext>
            </a:extLst>
          </p:cNvPr>
          <p:cNvCxnSpPr>
            <a:cxnSpLocks/>
            <a:stCxn id="6" idx="6"/>
          </p:cNvCxnSpPr>
          <p:nvPr/>
        </p:nvCxnSpPr>
        <p:spPr>
          <a:xfrm>
            <a:off x="3008777" y="5607047"/>
            <a:ext cx="2282640" cy="230496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5" name="Right Brace 44">
            <a:extLst>
              <a:ext uri="{FF2B5EF4-FFF2-40B4-BE49-F238E27FC236}">
                <a16:creationId xmlns:a16="http://schemas.microsoft.com/office/drawing/2014/main" id="{C19DFCF0-A052-4124-9AD1-3D2B84C76CCF}"/>
              </a:ext>
            </a:extLst>
          </p:cNvPr>
          <p:cNvSpPr/>
          <p:nvPr/>
        </p:nvSpPr>
        <p:spPr>
          <a:xfrm>
            <a:off x="10730754" y="1981532"/>
            <a:ext cx="786654" cy="1729112"/>
          </a:xfrm>
          <a:prstGeom prst="rightBrace">
            <a:avLst>
              <a:gd name="adj1" fmla="val 8333"/>
              <a:gd name="adj2" fmla="val 55718"/>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en-US" sz="2700">
              <a:solidFill>
                <a:prstClr val="black"/>
              </a:solidFill>
              <a:latin typeface="Calibri" panose="020F0502020204030204"/>
            </a:endParaRPr>
          </a:p>
        </p:txBody>
      </p:sp>
      <p:sp>
        <p:nvSpPr>
          <p:cNvPr id="46" name="TextBox 45">
            <a:extLst>
              <a:ext uri="{FF2B5EF4-FFF2-40B4-BE49-F238E27FC236}">
                <a16:creationId xmlns:a16="http://schemas.microsoft.com/office/drawing/2014/main" id="{187F1E5B-3F14-44AE-8459-E22D2F482D71}"/>
              </a:ext>
            </a:extLst>
          </p:cNvPr>
          <p:cNvSpPr txBox="1"/>
          <p:nvPr/>
        </p:nvSpPr>
        <p:spPr>
          <a:xfrm>
            <a:off x="11779624" y="1688872"/>
            <a:ext cx="6111689" cy="2617383"/>
          </a:xfrm>
          <a:prstGeom prst="rect">
            <a:avLst/>
          </a:prstGeom>
          <a:noFill/>
          <a:ln w="38100">
            <a:solidFill>
              <a:srgbClr val="FF0000"/>
            </a:solidFill>
          </a:ln>
        </p:spPr>
        <p:txBody>
          <a:bodyPr wrap="square" rtlCol="0">
            <a:spAutoFit/>
          </a:bodyPr>
          <a:lstStyle/>
          <a:p>
            <a:pPr defTabSz="1371600">
              <a:lnSpc>
                <a:spcPct val="107000"/>
              </a:lnSpc>
              <a:spcAft>
                <a:spcPts val="1200"/>
              </a:spcAft>
            </a:pP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Giọng điệu nhẹ nhàng, cử chỉ ân cần, đầy xót xa, thương cảm </a:t>
            </a:r>
          </a:p>
          <a:p>
            <a:pPr defTabSz="1371600">
              <a:lnSpc>
                <a:spcPct val="107000"/>
              </a:lnSpc>
              <a:spcAft>
                <a:spcPts val="1200"/>
              </a:spcAft>
            </a:pP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-&gt; muốn xoa dịu nỗi đau cho người mình yêu</a:t>
            </a:r>
            <a:endParaRPr lang="en-US" sz="2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7" name="Right Brace 46">
            <a:extLst>
              <a:ext uri="{FF2B5EF4-FFF2-40B4-BE49-F238E27FC236}">
                <a16:creationId xmlns:a16="http://schemas.microsoft.com/office/drawing/2014/main" id="{59112369-72E7-4C64-A606-A3852C7597E7}"/>
              </a:ext>
            </a:extLst>
          </p:cNvPr>
          <p:cNvSpPr/>
          <p:nvPr/>
        </p:nvSpPr>
        <p:spPr>
          <a:xfrm>
            <a:off x="10831607" y="4751114"/>
            <a:ext cx="504264" cy="335746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defTabSz="1371600"/>
            <a:endParaRPr lang="en-US" sz="2700">
              <a:solidFill>
                <a:prstClr val="black"/>
              </a:solidFill>
              <a:latin typeface="Calibri" panose="020F0502020204030204"/>
            </a:endParaRPr>
          </a:p>
        </p:txBody>
      </p:sp>
      <p:sp>
        <p:nvSpPr>
          <p:cNvPr id="49" name="Rectangle 48">
            <a:extLst>
              <a:ext uri="{FF2B5EF4-FFF2-40B4-BE49-F238E27FC236}">
                <a16:creationId xmlns:a16="http://schemas.microsoft.com/office/drawing/2014/main" id="{6260532F-9BF7-490B-BB8B-80A66C30A96F}"/>
              </a:ext>
            </a:extLst>
          </p:cNvPr>
          <p:cNvSpPr/>
          <p:nvPr/>
        </p:nvSpPr>
        <p:spPr>
          <a:xfrm>
            <a:off x="11779624" y="4466997"/>
            <a:ext cx="6111689" cy="4395755"/>
          </a:xfrm>
          <a:prstGeom prst="rect">
            <a:avLst/>
          </a:prstGeom>
          <a:ln w="38100">
            <a:solidFill>
              <a:srgbClr val="FF0000"/>
            </a:solidFill>
          </a:ln>
        </p:spPr>
        <p:txBody>
          <a:bodyPr wrap="square">
            <a:spAutoFit/>
          </a:bodyPr>
          <a:lstStyle/>
          <a:p>
            <a:pPr defTabSz="1371600">
              <a:lnSpc>
                <a:spcPct val="107000"/>
              </a:lnSpc>
              <a:spcAft>
                <a:spcPts val="1200"/>
              </a:spcAft>
            </a:pP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Điệp từ, điệp cấu trúc trùng điệp + Từ ngữ, hình ảnh  so sánh, đậm màu sắc văn hóa dân tộc, giàu sức biểu cảm .</a:t>
            </a:r>
          </a:p>
          <a:p>
            <a:pPr defTabSz="1371600">
              <a:lnSpc>
                <a:spcPct val="107000"/>
              </a:lnSpc>
              <a:spcAft>
                <a:spcPts val="1200"/>
              </a:spcAft>
            </a:pP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600" dirty="0">
                <a:solidFill>
                  <a:prstClr val="black"/>
                </a:solidFill>
                <a:latin typeface="Times New Roman" panose="02020603050405020304" pitchFamily="18" charset="0"/>
                <a:ea typeface="Calibri" panose="020F0502020204030204" pitchFamily="34" charset="0"/>
              </a:rPr>
              <a:t>quyết tâm sắt đá: Không cam chịu, chờ đợi. Cùng nhau đấu tranh đến cùng.</a:t>
            </a:r>
            <a:endParaRPr lang="en-US" sz="36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sp>
        <p:nvSpPr>
          <p:cNvPr id="51" name="Arrow: Curved Right 50">
            <a:extLst>
              <a:ext uri="{FF2B5EF4-FFF2-40B4-BE49-F238E27FC236}">
                <a16:creationId xmlns:a16="http://schemas.microsoft.com/office/drawing/2014/main" id="{D50DC6F3-3E77-4C2C-97DF-565B2A3E166D}"/>
              </a:ext>
            </a:extLst>
          </p:cNvPr>
          <p:cNvSpPr/>
          <p:nvPr/>
        </p:nvSpPr>
        <p:spPr>
          <a:xfrm>
            <a:off x="40344" y="8975912"/>
            <a:ext cx="726141" cy="114972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black"/>
              </a:solidFill>
              <a:latin typeface="Calibri" panose="020F0502020204030204"/>
            </a:endParaRPr>
          </a:p>
        </p:txBody>
      </p:sp>
      <p:sp>
        <p:nvSpPr>
          <p:cNvPr id="52" name="Rectangle: Rounded Corners 51">
            <a:extLst>
              <a:ext uri="{FF2B5EF4-FFF2-40B4-BE49-F238E27FC236}">
                <a16:creationId xmlns:a16="http://schemas.microsoft.com/office/drawing/2014/main" id="{F2F84687-C5AB-4017-A947-1E2720E9A91B}"/>
              </a:ext>
            </a:extLst>
          </p:cNvPr>
          <p:cNvSpPr/>
          <p:nvPr/>
        </p:nvSpPr>
        <p:spPr>
          <a:xfrm>
            <a:off x="968190" y="9157448"/>
            <a:ext cx="16923123" cy="12212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schemeClr val="bg1"/>
                </a:solidFill>
                <a:latin typeface="Times New Roman" panose="02020603050405020304" pitchFamily="18" charset="0"/>
                <a:cs typeface="Times New Roman" panose="02020603050405020304" pitchFamily="18" charset="0"/>
              </a:rPr>
              <a:t>Không tiếp tục cam chịu mà quyết tâm đấu tranh cho hạnh phúc của người mình yêu</a:t>
            </a:r>
          </a:p>
          <a:p>
            <a:pPr algn="ctr" defTabSz="1371600"/>
            <a:r>
              <a:rPr lang="vi-VN" sz="36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sức mạnh của tình yêu</a:t>
            </a:r>
            <a:r>
              <a:rPr lang="vi-VN" sz="3600" dirty="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5" name="Thought Bubble: Cloud 54">
            <a:extLst>
              <a:ext uri="{FF2B5EF4-FFF2-40B4-BE49-F238E27FC236}">
                <a16:creationId xmlns:a16="http://schemas.microsoft.com/office/drawing/2014/main" id="{8C257661-8E6B-4F3B-80DB-541CE4D31640}"/>
              </a:ext>
            </a:extLst>
          </p:cNvPr>
          <p:cNvSpPr/>
          <p:nvPr/>
        </p:nvSpPr>
        <p:spPr>
          <a:xfrm>
            <a:off x="2412066" y="1225834"/>
            <a:ext cx="13463868" cy="7467689"/>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srgbClr val="FF0000"/>
                </a:solidFill>
                <a:latin typeface="Times New Roman" panose="02020603050405020304" pitchFamily="18" charset="0"/>
                <a:cs typeface="Times New Roman" panose="02020603050405020304" pitchFamily="18" charset="0"/>
              </a:rPr>
              <a:t>Hãy chỉ ra sự khác biệt trong thái độ hành động của chàng trai trong 2 đoạn trên?</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98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barn(inVertical)">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arn(inVertic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6">
                                            <p:txEl>
                                              <p:pRg st="0" end="0"/>
                                            </p:txEl>
                                          </p:spTgt>
                                        </p:tgtEl>
                                        <p:attrNameLst>
                                          <p:attrName>style.visibility</p:attrName>
                                        </p:attrNameLst>
                                      </p:cBhvr>
                                      <p:to>
                                        <p:strVal val="visible"/>
                                      </p:to>
                                    </p:set>
                                    <p:animEffect transition="in" filter="barn(inVertical)">
                                      <p:cBhvr>
                                        <p:cTn id="77" dur="500"/>
                                        <p:tgtEl>
                                          <p:spTgt spid="46">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46">
                                            <p:txEl>
                                              <p:pRg st="1" end="1"/>
                                            </p:txEl>
                                          </p:spTgt>
                                        </p:tgtEl>
                                        <p:attrNameLst>
                                          <p:attrName>style.visibility</p:attrName>
                                        </p:attrNameLst>
                                      </p:cBhvr>
                                      <p:to>
                                        <p:strVal val="visible"/>
                                      </p:to>
                                    </p:set>
                                    <p:animEffect transition="in" filter="barn(inVertical)">
                                      <p:cBhvr>
                                        <p:cTn id="82" dur="500"/>
                                        <p:tgtEl>
                                          <p:spTgt spid="46">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barn(inVertical)">
                                      <p:cBhvr>
                                        <p:cTn id="87" dur="500"/>
                                        <p:tgtEl>
                                          <p:spTgt spid="47"/>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barn(inVertical)">
                                      <p:cBhvr>
                                        <p:cTn id="92" dur="500"/>
                                        <p:tgtEl>
                                          <p:spTgt spid="49"/>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49">
                                            <p:txEl>
                                              <p:pRg st="0" end="0"/>
                                            </p:txEl>
                                          </p:spTgt>
                                        </p:tgtEl>
                                        <p:attrNameLst>
                                          <p:attrName>style.visibility</p:attrName>
                                        </p:attrNameLst>
                                      </p:cBhvr>
                                      <p:to>
                                        <p:strVal val="visible"/>
                                      </p:to>
                                    </p:set>
                                    <p:animEffect transition="in" filter="barn(inVertical)">
                                      <p:cBhvr>
                                        <p:cTn id="97" dur="500"/>
                                        <p:tgtEl>
                                          <p:spTgt spid="49">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49">
                                            <p:txEl>
                                              <p:pRg st="1" end="1"/>
                                            </p:txEl>
                                          </p:spTgt>
                                        </p:tgtEl>
                                        <p:attrNameLst>
                                          <p:attrName>style.visibility</p:attrName>
                                        </p:attrNameLst>
                                      </p:cBhvr>
                                      <p:to>
                                        <p:strVal val="visible"/>
                                      </p:to>
                                    </p:set>
                                    <p:animEffect transition="in" filter="barn(inVertical)">
                                      <p:cBhvr>
                                        <p:cTn id="102" dur="500"/>
                                        <p:tgtEl>
                                          <p:spTgt spid="49">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 presetClass="exit" presetSubtype="10" fill="hold" grpId="1" nodeType="clickEffect">
                                  <p:stCondLst>
                                    <p:cond delay="0"/>
                                  </p:stCondLst>
                                  <p:childTnLst>
                                    <p:animEffect transition="out" filter="blinds(horizontal)">
                                      <p:cBhvr>
                                        <p:cTn id="113" dur="500"/>
                                        <p:tgtEl>
                                          <p:spTgt spid="55"/>
                                        </p:tgtEl>
                                      </p:cBhvr>
                                    </p:animEffect>
                                    <p:set>
                                      <p:cBhvr>
                                        <p:cTn id="114" dur="1" fill="hold">
                                          <p:stCondLst>
                                            <p:cond delay="499"/>
                                          </p:stCondLst>
                                        </p:cTn>
                                        <p:tgtEl>
                                          <p:spTgt spid="55"/>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51"/>
                                        </p:tgtEl>
                                        <p:attrNameLst>
                                          <p:attrName>style.visibility</p:attrName>
                                        </p:attrNameLst>
                                      </p:cBhvr>
                                      <p:to>
                                        <p:strVal val="visible"/>
                                      </p:to>
                                    </p:set>
                                    <p:animEffect transition="in" filter="barn(inVertical)">
                                      <p:cBhvr>
                                        <p:cTn id="119" dur="500"/>
                                        <p:tgtEl>
                                          <p:spTgt spid="51"/>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52"/>
                                        </p:tgtEl>
                                        <p:attrNameLst>
                                          <p:attrName>style.visibility</p:attrName>
                                        </p:attrNameLst>
                                      </p:cBhvr>
                                      <p:to>
                                        <p:strVal val="visible"/>
                                      </p:to>
                                    </p:set>
                                    <p:animEffect transition="in" filter="barn(inVertical)">
                                      <p:cBhvr>
                                        <p:cTn id="12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0" grpId="0" animBg="1"/>
      <p:bldP spid="11" grpId="0" animBg="1"/>
      <p:bldP spid="19" grpId="0" animBg="1"/>
      <p:bldP spid="20" grpId="0" animBg="1"/>
      <p:bldP spid="31" grpId="0" animBg="1"/>
      <p:bldP spid="45" grpId="0" animBg="1"/>
      <p:bldP spid="46" grpId="0" animBg="1"/>
      <p:bldP spid="47" grpId="0" animBg="1"/>
      <p:bldP spid="49" grpId="0" animBg="1"/>
      <p:bldP spid="51" grpId="0" animBg="1"/>
      <p:bldP spid="52" grpId="0" animBg="1"/>
      <p:bldP spid="55" grpId="0" animBg="1"/>
      <p:bldP spid="5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A54AC7A5-32BA-406C-A0BC-E4C97E9B0EE1}"/>
              </a:ext>
            </a:extLst>
          </p:cNvPr>
          <p:cNvSpPr/>
          <p:nvPr/>
        </p:nvSpPr>
        <p:spPr>
          <a:xfrm>
            <a:off x="3429000" y="1021556"/>
            <a:ext cx="9892146" cy="670928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FF0000"/>
                </a:solidFill>
                <a:latin typeface="Times New Roman" panose="02020603050405020304" pitchFamily="18" charset="0"/>
                <a:cs typeface="Times New Roman" panose="02020603050405020304" pitchFamily="18" charset="0"/>
              </a:rPr>
              <a:t>Qua đoạn trích, anh/ chị có cảm nhận gì về nhân vật chàng trai? (Là người như thế nào ? Có những phẩm chất gì?</a:t>
            </a:r>
            <a:endParaRPr lang="en-US" sz="4800" dirty="0">
              <a:solidFill>
                <a:srgbClr val="FF0000"/>
              </a:solidFill>
              <a:latin typeface="Times New Roman" panose="02020603050405020304" pitchFamily="18" charset="0"/>
              <a:cs typeface="Times New Roman" panose="02020603050405020304" pitchFamily="18" charset="0"/>
            </a:endParaRPr>
          </a:p>
        </p:txBody>
      </p:sp>
      <p:sp>
        <p:nvSpPr>
          <p:cNvPr id="5" name="Heart 4">
            <a:extLst>
              <a:ext uri="{FF2B5EF4-FFF2-40B4-BE49-F238E27FC236}">
                <a16:creationId xmlns:a16="http://schemas.microsoft.com/office/drawing/2014/main" id="{091A404E-99F0-4912-BD31-9C8337875E3D}"/>
              </a:ext>
            </a:extLst>
          </p:cNvPr>
          <p:cNvSpPr/>
          <p:nvPr/>
        </p:nvSpPr>
        <p:spPr>
          <a:xfrm>
            <a:off x="3005418" y="547688"/>
            <a:ext cx="11853582" cy="8717757"/>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5400" b="1" i="1" dirty="0">
                <a:solidFill>
                  <a:prstClr val="white"/>
                </a:solidFill>
                <a:latin typeface="Times New Roman" panose="02020603050405020304" pitchFamily="18" charset="0"/>
                <a:ea typeface="Calibri" panose="020F0502020204030204" pitchFamily="34" charset="0"/>
              </a:rPr>
              <a:t>Chàng trai là người chân thành, nhân hậu, luôn hết lòng vì người mình yêu, thủy chung và cao thượng</a:t>
            </a:r>
            <a:r>
              <a:rPr lang="vi-VN" sz="5400" i="1" dirty="0">
                <a:solidFill>
                  <a:prstClr val="white"/>
                </a:solidFill>
                <a:latin typeface="Times New Roman" panose="02020603050405020304" pitchFamily="18" charset="0"/>
                <a:ea typeface="Calibri" panose="020F0502020204030204" pitchFamily="34" charset="0"/>
              </a:rPr>
              <a:t>.</a:t>
            </a:r>
            <a:endParaRPr lang="en-US" sz="5400"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7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F25F2E-E791-4240-ACD5-47ACC4EE8E6A}"/>
              </a:ext>
            </a:extLst>
          </p:cNvPr>
          <p:cNvSpPr txBox="1"/>
          <p:nvPr/>
        </p:nvSpPr>
        <p:spPr>
          <a:xfrm>
            <a:off x="269538" y="123137"/>
            <a:ext cx="14692746" cy="882678"/>
          </a:xfrm>
          <a:prstGeom prst="rect">
            <a:avLst/>
          </a:prstGeom>
          <a:noFill/>
        </p:spPr>
        <p:txBody>
          <a:bodyPr wrap="square" rtlCol="0">
            <a:spAutoFit/>
          </a:bodyPr>
          <a:lstStyle/>
          <a:p>
            <a:pPr algn="just" defTabSz="1371600">
              <a:lnSpc>
                <a:spcPct val="107000"/>
              </a:lnSpc>
              <a:spcAft>
                <a:spcPts val="1200"/>
              </a:spcAft>
            </a:pPr>
            <a:r>
              <a:rPr lang="vi-VN" sz="4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II. TỔNG KẾT</a:t>
            </a:r>
            <a:endPar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78599225-8015-4838-AC44-EC65F05C42DC}"/>
              </a:ext>
            </a:extLst>
          </p:cNvPr>
          <p:cNvGraphicFramePr>
            <a:graphicFrameLocks noGrp="1"/>
          </p:cNvGraphicFramePr>
          <p:nvPr>
            <p:extLst/>
          </p:nvPr>
        </p:nvGraphicFramePr>
        <p:xfrm>
          <a:off x="1064526" y="1079498"/>
          <a:ext cx="16459200" cy="7623194"/>
        </p:xfrm>
        <a:graphic>
          <a:graphicData uri="http://schemas.openxmlformats.org/drawingml/2006/table">
            <a:tbl>
              <a:tblPr firstRow="1" bandRow="1">
                <a:tableStyleId>{5C22544A-7EE6-4342-B048-85BDC9FD1C3A}</a:tableStyleId>
              </a:tblPr>
              <a:tblGrid>
                <a:gridCol w="8147712">
                  <a:extLst>
                    <a:ext uri="{9D8B030D-6E8A-4147-A177-3AD203B41FA5}">
                      <a16:colId xmlns:a16="http://schemas.microsoft.com/office/drawing/2014/main" val="926526744"/>
                    </a:ext>
                  </a:extLst>
                </a:gridCol>
                <a:gridCol w="8311488">
                  <a:extLst>
                    <a:ext uri="{9D8B030D-6E8A-4147-A177-3AD203B41FA5}">
                      <a16:colId xmlns:a16="http://schemas.microsoft.com/office/drawing/2014/main" val="150924961"/>
                    </a:ext>
                  </a:extLst>
                </a:gridCol>
              </a:tblGrid>
              <a:tr h="1070025">
                <a:tc>
                  <a:txBody>
                    <a:bodyPr/>
                    <a:lstStyle/>
                    <a:p>
                      <a:pPr algn="ctr"/>
                      <a:r>
                        <a:rPr lang="vi-VN" sz="3600" dirty="0">
                          <a:latin typeface="Times New Roman" panose="02020603050405020304" pitchFamily="18" charset="0"/>
                          <a:cs typeface="Times New Roman" panose="02020603050405020304" pitchFamily="18" charset="0"/>
                        </a:rPr>
                        <a:t>NỘI DUNG</a:t>
                      </a:r>
                      <a:endParaRPr 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vi-VN" sz="3600" dirty="0">
                          <a:latin typeface="Times New Roman" panose="02020603050405020304" pitchFamily="18" charset="0"/>
                          <a:cs typeface="Times New Roman" panose="02020603050405020304" pitchFamily="18" charset="0"/>
                        </a:rPr>
                        <a:t>NGHỆ THUẬT</a:t>
                      </a:r>
                      <a:endParaRPr lang="en-US" sz="3600" dirty="0">
                        <a:latin typeface="Times New Roman" panose="02020603050405020304" pitchFamily="18" charset="0"/>
                        <a:cs typeface="Times New Roman" panose="02020603050405020304" pitchFamily="18" charset="0"/>
                      </a:endParaRPr>
                    </a:p>
                  </a:txBody>
                  <a:tcPr marL="137160" marR="137160" marT="68580" marB="68580"/>
                </a:tc>
                <a:extLst>
                  <a:ext uri="{0D108BD9-81ED-4DB2-BD59-A6C34878D82A}">
                    <a16:rowId xmlns:a16="http://schemas.microsoft.com/office/drawing/2014/main" val="1572102584"/>
                  </a:ext>
                </a:extLst>
              </a:tr>
              <a:tr h="6553169">
                <a:tc>
                  <a:txBody>
                    <a:bodyPr/>
                    <a:lstStyle/>
                    <a:p>
                      <a:endParaRPr lang="en-US" sz="4100" dirty="0"/>
                    </a:p>
                  </a:txBody>
                  <a:tcPr marL="137160" marR="137160" marT="68580" marB="68580"/>
                </a:tc>
                <a:tc>
                  <a:txBody>
                    <a:bodyPr/>
                    <a:lstStyle/>
                    <a:p>
                      <a:endParaRPr lang="en-US" sz="4100" dirty="0"/>
                    </a:p>
                  </a:txBody>
                  <a:tcPr marL="137160" marR="137160" marT="68580" marB="68580"/>
                </a:tc>
                <a:extLst>
                  <a:ext uri="{0D108BD9-81ED-4DB2-BD59-A6C34878D82A}">
                    <a16:rowId xmlns:a16="http://schemas.microsoft.com/office/drawing/2014/main" val="1998891275"/>
                  </a:ext>
                </a:extLst>
              </a:tr>
            </a:tbl>
          </a:graphicData>
        </a:graphic>
      </p:graphicFrame>
      <p:sp>
        <p:nvSpPr>
          <p:cNvPr id="3" name="TextBox 2">
            <a:extLst>
              <a:ext uri="{FF2B5EF4-FFF2-40B4-BE49-F238E27FC236}">
                <a16:creationId xmlns:a16="http://schemas.microsoft.com/office/drawing/2014/main" id="{85C1CC44-A19D-492D-BDAF-D425D5B87173}"/>
              </a:ext>
            </a:extLst>
          </p:cNvPr>
          <p:cNvSpPr txBox="1"/>
          <p:nvPr/>
        </p:nvSpPr>
        <p:spPr>
          <a:xfrm>
            <a:off x="1392072" y="2354227"/>
            <a:ext cx="7751928" cy="3970318"/>
          </a:xfrm>
          <a:prstGeom prst="rect">
            <a:avLst/>
          </a:prstGeom>
          <a:noFill/>
        </p:spPr>
        <p:txBody>
          <a:bodyPr wrap="square" rtlCol="0">
            <a:spAutoFit/>
          </a:bodyPr>
          <a:lstStyle/>
          <a:p>
            <a:pPr algn="just" defTabSz="1371600"/>
            <a:r>
              <a:rPr lang="vi-VN" sz="3600" i="1" dirty="0">
                <a:solidFill>
                  <a:prstClr val="black"/>
                </a:solidFill>
                <a:latin typeface="Times New Roman" panose="02020603050405020304" pitchFamily="18" charset="0"/>
                <a:ea typeface="Calibri" panose="020F0502020204030204" pitchFamily="34" charset="0"/>
              </a:rPr>
              <a:t>-Tâm trạng, nỗi lòng của chàng trai, cô gái trong hoàn cảnh trớ trêu, yêu nhau mà không thể đến được với nhau.</a:t>
            </a:r>
          </a:p>
          <a:p>
            <a:pPr algn="just" defTabSz="1371600"/>
            <a:r>
              <a:rPr lang="en-US" sz="3600" i="1" dirty="0" smtClean="0">
                <a:solidFill>
                  <a:prstClr val="black"/>
                </a:solidFill>
                <a:latin typeface="Times New Roman" panose="02020603050405020304" pitchFamily="18" charset="0"/>
                <a:cs typeface="Times New Roman" panose="02020603050405020304" pitchFamily="18" charset="0"/>
              </a:rPr>
              <a:t>- </a:t>
            </a:r>
            <a:r>
              <a:rPr lang="vi-VN" sz="3600" i="1" dirty="0" smtClean="0">
                <a:solidFill>
                  <a:prstClr val="black"/>
                </a:solidFill>
                <a:latin typeface="Times New Roman" panose="02020603050405020304" pitchFamily="18" charset="0"/>
                <a:cs typeface="Times New Roman" panose="02020603050405020304" pitchFamily="18" charset="0"/>
              </a:rPr>
              <a:t>T</a:t>
            </a:r>
            <a:r>
              <a:rPr lang="vi-VN" sz="3600" i="1" dirty="0" smtClean="0">
                <a:solidFill>
                  <a:prstClr val="black"/>
                </a:solidFill>
                <a:latin typeface="Times New Roman" panose="02020603050405020304" pitchFamily="18" charset="0"/>
                <a:ea typeface="Calibri" panose="020F0502020204030204" pitchFamily="34" charset="0"/>
              </a:rPr>
              <a:t>âm </a:t>
            </a:r>
            <a:r>
              <a:rPr lang="vi-VN" sz="3600" i="1" dirty="0">
                <a:solidFill>
                  <a:prstClr val="black"/>
                </a:solidFill>
                <a:latin typeface="Times New Roman" panose="02020603050405020304" pitchFamily="18" charset="0"/>
                <a:ea typeface="Calibri" panose="020F0502020204030204" pitchFamily="34" charset="0"/>
              </a:rPr>
              <a:t>trạng, nỗi lòng của chàng trai, cô gái trong hoàn cảnh trớ trêu, yêu nhau mà không thể đến được với nhau.</a:t>
            </a:r>
          </a:p>
          <a:p>
            <a:pPr algn="just" defTabSz="1371600"/>
            <a:r>
              <a:rPr lang="vi-VN" sz="36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Giá trị nhân văn sâu sắc.</a:t>
            </a:r>
            <a:endParaRPr lang="en-US" sz="3600" i="1"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D80CF51-2BDD-447B-93CF-F02BC6CCD8E0}"/>
              </a:ext>
            </a:extLst>
          </p:cNvPr>
          <p:cNvSpPr txBox="1"/>
          <p:nvPr/>
        </p:nvSpPr>
        <p:spPr>
          <a:xfrm>
            <a:off x="9144000" y="2251879"/>
            <a:ext cx="8413842" cy="5735224"/>
          </a:xfrm>
          <a:prstGeom prst="rect">
            <a:avLst/>
          </a:prstGeom>
          <a:noFill/>
        </p:spPr>
        <p:txBody>
          <a:bodyPr wrap="square" rtlCol="0">
            <a:spAutoFit/>
          </a:bodyPr>
          <a:lstStyle/>
          <a:p>
            <a:pPr marL="514350" indent="-514350" algn="just" defTabSz="1371600">
              <a:lnSpc>
                <a:spcPct val="107000"/>
              </a:lnSpc>
              <a:spcAft>
                <a:spcPts val="1200"/>
              </a:spcAft>
              <a:buFontTx/>
              <a:buChar char="-"/>
            </a:pPr>
            <a:r>
              <a:rPr lang="vi-VN" sz="3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Sư</a:t>
            </a:r>
            <a:r>
              <a:rPr lang="en-US" sz="3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kết</a:t>
            </a:r>
            <a:r>
              <a:rPr lang="vi-VN" sz="3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hợp hài hòa giữa yếu tố tự sự và trữ tình.</a:t>
            </a:r>
          </a:p>
          <a:p>
            <a:pPr marL="514350" indent="-514350" algn="just" defTabSz="1371600">
              <a:lnSpc>
                <a:spcPct val="107000"/>
              </a:lnSpc>
              <a:spcAft>
                <a:spcPts val="1200"/>
              </a:spcAft>
              <a:buFontTx/>
              <a:buChar char="-"/>
            </a:pPr>
            <a:r>
              <a:rPr lang="vi-VN" sz="3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Từ ngữ, hình ảnh , cách diễn đạt với trùng điệp các phép điệp từ, điệp cấu trúc, so sánh  đã gợi ra không gian đặc trưng, bản sắc văn hóa, tâm hồn của người dân tộc Thái </a:t>
            </a:r>
            <a:r>
              <a:rPr lang="vi-VN" sz="3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3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màu sắc riêng.</a:t>
            </a:r>
            <a:endParaRPr lang="en-US" sz="3600" i="1" dirty="0">
              <a:solidFill>
                <a:prstClr val="black"/>
              </a:solidFill>
              <a:latin typeface="Calibri Light" panose="020F0302020204030204"/>
              <a:ea typeface="Calibri" panose="020F0502020204030204" pitchFamily="34" charset="0"/>
              <a:cs typeface="Times New Roman" panose="02020603050405020304" pitchFamily="18" charset="0"/>
            </a:endParaRPr>
          </a:p>
          <a:p>
            <a:pPr algn="just" defTabSz="1371600">
              <a:lnSpc>
                <a:spcPct val="107000"/>
              </a:lnSpc>
              <a:spcAft>
                <a:spcPts val="1200"/>
              </a:spcAft>
            </a:pPr>
            <a:r>
              <a:rPr lang="vi-VN" sz="36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Nghệ thuật miêu tả tâm lí nhân vật tinh tế, đặc sắc</a:t>
            </a:r>
            <a:endParaRPr lang="en-US" sz="4200" dirty="0">
              <a:solidFill>
                <a:prstClr val="black"/>
              </a:solidFill>
              <a:latin typeface="Calibri Light" panose="020F03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065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arn(inVertic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arn(inVertical)">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8125898E-7802-4744-9873-BF89C3C934EB}"/>
              </a:ext>
            </a:extLst>
          </p:cNvPr>
          <p:cNvSpPr/>
          <p:nvPr/>
        </p:nvSpPr>
        <p:spPr>
          <a:xfrm>
            <a:off x="3995536" y="377688"/>
            <a:ext cx="10873409" cy="2981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prstClr val="white"/>
                </a:solidFill>
                <a:latin typeface="Times New Roman" panose="02020603050405020304" pitchFamily="18" charset="0"/>
                <a:cs typeface="Times New Roman" panose="02020603050405020304" pitchFamily="18" charset="0"/>
              </a:rPr>
              <a:t>LUYỆN TẬP_ VẬN DỤNG</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34F2BE89-6AA7-4CB6-B548-493911CB7A30}"/>
              </a:ext>
            </a:extLst>
          </p:cNvPr>
          <p:cNvSpPr/>
          <p:nvPr/>
        </p:nvSpPr>
        <p:spPr>
          <a:xfrm>
            <a:off x="2266124" y="4711148"/>
            <a:ext cx="6877878" cy="3955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07000"/>
              </a:lnSpc>
              <a:spcAft>
                <a:spcPts val="1200"/>
              </a:spcAft>
            </a:pPr>
            <a:r>
              <a:rPr lang="vi-VN"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Sự khác nhau giữa bài thơ trữ tình và truyện </a:t>
            </a:r>
            <a:r>
              <a:rPr lang="vi-VN" sz="4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a:t>
            </a:r>
            <a:endParaRPr lang="en-US" sz="4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744254A2-B0CF-44E1-B976-A95ECC1A317C}"/>
              </a:ext>
            </a:extLst>
          </p:cNvPr>
          <p:cNvSpPr/>
          <p:nvPr/>
        </p:nvSpPr>
        <p:spPr>
          <a:xfrm>
            <a:off x="10485791" y="4542188"/>
            <a:ext cx="6877878" cy="39557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07000"/>
              </a:lnSpc>
              <a:spcAft>
                <a:spcPts val="1200"/>
              </a:spcAft>
            </a:pPr>
            <a:r>
              <a:rPr lang="vi-VN"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 việc </a:t>
            </a:r>
            <a:r>
              <a:rPr lang="vi-VN" sz="4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đ</a:t>
            </a:r>
            <a:r>
              <a:rPr lang="en-US"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ọ</a:t>
            </a:r>
            <a:r>
              <a:rPr lang="vi-VN" sz="4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 </a:t>
            </a:r>
            <a:r>
              <a:rPr lang="vi-VN" sz="4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hiểu đoạn trích em có những hiểu biết gì về không gian tồn tại và đời sống văn hóa tinh thần của đồng bào dân tộc </a:t>
            </a:r>
            <a:r>
              <a:rPr lang="vi-VN" sz="42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Thái?</a:t>
            </a:r>
            <a:endParaRPr lang="en-US" sz="4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Arrow: Down 7">
            <a:extLst>
              <a:ext uri="{FF2B5EF4-FFF2-40B4-BE49-F238E27FC236}">
                <a16:creationId xmlns:a16="http://schemas.microsoft.com/office/drawing/2014/main" id="{3FC9DE6E-B3F9-4E21-ABB8-06F139C631E9}"/>
              </a:ext>
            </a:extLst>
          </p:cNvPr>
          <p:cNvSpPr/>
          <p:nvPr/>
        </p:nvSpPr>
        <p:spPr>
          <a:xfrm>
            <a:off x="7036907" y="3359428"/>
            <a:ext cx="1152939" cy="11827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9" name="Arrow: Right 8">
            <a:extLst>
              <a:ext uri="{FF2B5EF4-FFF2-40B4-BE49-F238E27FC236}">
                <a16:creationId xmlns:a16="http://schemas.microsoft.com/office/drawing/2014/main" id="{BCD6DCD8-7B0A-4FB6-AD0F-62817F227433}"/>
              </a:ext>
            </a:extLst>
          </p:cNvPr>
          <p:cNvSpPr/>
          <p:nvPr/>
        </p:nvSpPr>
        <p:spPr>
          <a:xfrm>
            <a:off x="9422295" y="6559826"/>
            <a:ext cx="834888"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Tree>
    <p:extLst>
      <p:ext uri="{BB962C8B-B14F-4D97-AF65-F5344CB8AC3E}">
        <p14:creationId xmlns:p14="http://schemas.microsoft.com/office/powerpoint/2010/main" val="176484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a:solidFill>
                <a:srgbClr val="825445"/>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 xmlns:asvg="http://schemas.microsoft.com/office/drawing/2016/SVG/main"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8" name="Freeform 18"/>
          <p:cNvSpPr/>
          <p:nvPr/>
        </p:nvSpPr>
        <p:spPr>
          <a:xfrm>
            <a:off x="1919409" y="1944937"/>
            <a:ext cx="6554515" cy="7048472"/>
          </a:xfrm>
          <a:custGeom>
            <a:avLst/>
            <a:gdLst/>
            <a:ahLst/>
            <a:cxnLst/>
            <a:rect l="l" t="t" r="r" b="b"/>
            <a:pathLst>
              <a:path w="6554515" h="7048472">
                <a:moveTo>
                  <a:pt x="0" y="0"/>
                </a:moveTo>
                <a:lnTo>
                  <a:pt x="6554515" y="0"/>
                </a:lnTo>
                <a:lnTo>
                  <a:pt x="6554515" y="7048472"/>
                </a:lnTo>
                <a:lnTo>
                  <a:pt x="0" y="7048472"/>
                </a:lnTo>
                <a:lnTo>
                  <a:pt x="0" y="0"/>
                </a:lnTo>
                <a:close/>
              </a:path>
            </a:pathLst>
          </a:custGeom>
          <a:blipFill>
            <a:blip r:embed="rId11"/>
            <a:stretch>
              <a:fillRect r="-61304"/>
            </a:stretch>
          </a:blipFill>
        </p:spPr>
      </p:sp>
      <p:sp>
        <p:nvSpPr>
          <p:cNvPr id="19" name="Freeform 19"/>
          <p:cNvSpPr/>
          <p:nvPr/>
        </p:nvSpPr>
        <p:spPr>
          <a:xfrm>
            <a:off x="10293154" y="1764537"/>
            <a:ext cx="6464474" cy="6993953"/>
          </a:xfrm>
          <a:custGeom>
            <a:avLst/>
            <a:gdLst/>
            <a:ahLst/>
            <a:cxnLst/>
            <a:rect l="l" t="t" r="r" b="b"/>
            <a:pathLst>
              <a:path w="6464474" h="6993953">
                <a:moveTo>
                  <a:pt x="0" y="0"/>
                </a:moveTo>
                <a:lnTo>
                  <a:pt x="6464474" y="0"/>
                </a:lnTo>
                <a:lnTo>
                  <a:pt x="6464474" y="6993953"/>
                </a:lnTo>
                <a:lnTo>
                  <a:pt x="0" y="6993953"/>
                </a:lnTo>
                <a:lnTo>
                  <a:pt x="0" y="0"/>
                </a:lnTo>
                <a:close/>
              </a:path>
            </a:pathLst>
          </a:custGeom>
          <a:blipFill>
            <a:blip r:embed="rId12"/>
            <a:stretch>
              <a:fillRect t="-17376" b="-11013"/>
            </a:stretch>
          </a:blipFill>
        </p:spPr>
      </p:sp>
      <p:sp>
        <p:nvSpPr>
          <p:cNvPr id="20" name="TextBox 20"/>
          <p:cNvSpPr txBox="1"/>
          <p:nvPr/>
        </p:nvSpPr>
        <p:spPr>
          <a:xfrm rot="-336527">
            <a:off x="11629331" y="7172739"/>
            <a:ext cx="6323488" cy="1481175"/>
          </a:xfrm>
          <a:prstGeom prst="rect">
            <a:avLst/>
          </a:prstGeom>
        </p:spPr>
        <p:txBody>
          <a:bodyPr lIns="0" tIns="0" rIns="0" bIns="0" rtlCol="0" anchor="t">
            <a:spAutoFit/>
          </a:bodyPr>
          <a:lstStyle/>
          <a:p>
            <a:pPr algn="ctr">
              <a:lnSpc>
                <a:spcPts val="12995"/>
              </a:lnSpc>
            </a:pPr>
            <a:r>
              <a:rPr lang="en-US" sz="6000" dirty="0" err="1">
                <a:solidFill>
                  <a:srgbClr val="000000"/>
                </a:solidFill>
                <a:latin typeface="Better Together Script"/>
              </a:rPr>
              <a:t>Xinh</a:t>
            </a:r>
            <a:r>
              <a:rPr lang="en-US" sz="6000" dirty="0">
                <a:solidFill>
                  <a:srgbClr val="000000"/>
                </a:solidFill>
                <a:latin typeface="Better Together Script"/>
              </a:rPr>
              <a:t> </a:t>
            </a:r>
            <a:r>
              <a:rPr lang="en-US" sz="6000" dirty="0" err="1">
                <a:solidFill>
                  <a:srgbClr val="000000"/>
                </a:solidFill>
                <a:latin typeface="Better Together Script"/>
              </a:rPr>
              <a:t>quá</a:t>
            </a:r>
            <a:endParaRPr lang="en-US" sz="6000" dirty="0">
              <a:solidFill>
                <a:srgbClr val="000000"/>
              </a:solidFill>
              <a:latin typeface="Better Together Script"/>
            </a:endParaRPr>
          </a:p>
        </p:txBody>
      </p:sp>
      <p:sp>
        <p:nvSpPr>
          <p:cNvPr id="21" name="TextBox 21"/>
          <p:cNvSpPr txBox="1"/>
          <p:nvPr/>
        </p:nvSpPr>
        <p:spPr>
          <a:xfrm rot="-336527">
            <a:off x="6084856" y="-381326"/>
            <a:ext cx="6686492" cy="1503297"/>
          </a:xfrm>
          <a:prstGeom prst="rect">
            <a:avLst/>
          </a:prstGeom>
        </p:spPr>
        <p:txBody>
          <a:bodyPr lIns="0" tIns="0" rIns="0" bIns="0" rtlCol="0" anchor="t">
            <a:spAutoFit/>
          </a:bodyPr>
          <a:lstStyle/>
          <a:p>
            <a:pPr algn="ctr">
              <a:lnSpc>
                <a:spcPts val="13344"/>
              </a:lnSpc>
            </a:pPr>
            <a:r>
              <a:rPr lang="en-US" sz="5400" dirty="0" err="1">
                <a:solidFill>
                  <a:srgbClr val="000000"/>
                </a:solidFill>
                <a:latin typeface="Better Together Script"/>
              </a:rPr>
              <a:t>Truyện</a:t>
            </a:r>
            <a:r>
              <a:rPr lang="en-US" sz="5400" dirty="0">
                <a:solidFill>
                  <a:srgbClr val="000000"/>
                </a:solidFill>
                <a:latin typeface="Better Together Script"/>
              </a:rPr>
              <a:t> </a:t>
            </a:r>
            <a:r>
              <a:rPr lang="en-US" sz="5400" dirty="0" err="1">
                <a:solidFill>
                  <a:srgbClr val="000000"/>
                </a:solidFill>
                <a:latin typeface="Better Together Script"/>
              </a:rPr>
              <a:t>Kiều</a:t>
            </a:r>
            <a:endParaRPr lang="en-US" sz="5400" dirty="0">
              <a:solidFill>
                <a:srgbClr val="000000"/>
              </a:solidFill>
              <a:latin typeface="Better Together Scrip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32827"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7377804" y="428494"/>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98028" y="428494"/>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367368" y="938490"/>
            <a:ext cx="5576581" cy="8506112"/>
            <a:chOff x="0" y="0"/>
            <a:chExt cx="1468729" cy="2240293"/>
          </a:xfrm>
        </p:grpSpPr>
        <p:sp>
          <p:nvSpPr>
            <p:cNvPr id="12" name="Freeform 12"/>
            <p:cNvSpPr/>
            <p:nvPr/>
          </p:nvSpPr>
          <p:spPr>
            <a:xfrm>
              <a:off x="0" y="0"/>
              <a:ext cx="1468729" cy="2240293"/>
            </a:xfrm>
            <a:custGeom>
              <a:avLst/>
              <a:gdLst/>
              <a:ahLst/>
              <a:cxnLst/>
              <a:rect l="l" t="t" r="r" b="b"/>
              <a:pathLst>
                <a:path w="1468729" h="2240293">
                  <a:moveTo>
                    <a:pt x="70803" y="0"/>
                  </a:moveTo>
                  <a:lnTo>
                    <a:pt x="1397926" y="0"/>
                  </a:lnTo>
                  <a:cubicBezTo>
                    <a:pt x="1416704" y="0"/>
                    <a:pt x="1434713" y="7460"/>
                    <a:pt x="1447991" y="20738"/>
                  </a:cubicBezTo>
                  <a:cubicBezTo>
                    <a:pt x="1461270" y="34016"/>
                    <a:pt x="1468729" y="52025"/>
                    <a:pt x="1468729" y="70803"/>
                  </a:cubicBezTo>
                  <a:lnTo>
                    <a:pt x="1468729" y="2169490"/>
                  </a:lnTo>
                  <a:cubicBezTo>
                    <a:pt x="1468729" y="2188268"/>
                    <a:pt x="1461270" y="2206277"/>
                    <a:pt x="1447991" y="2219555"/>
                  </a:cubicBezTo>
                  <a:cubicBezTo>
                    <a:pt x="1434713" y="2232833"/>
                    <a:pt x="1416704" y="2240293"/>
                    <a:pt x="1397926" y="2240293"/>
                  </a:cubicBezTo>
                  <a:lnTo>
                    <a:pt x="70803" y="2240293"/>
                  </a:lnTo>
                  <a:cubicBezTo>
                    <a:pt x="52025" y="2240293"/>
                    <a:pt x="34016" y="2232833"/>
                    <a:pt x="20738" y="2219555"/>
                  </a:cubicBezTo>
                  <a:cubicBezTo>
                    <a:pt x="7460" y="2206277"/>
                    <a:pt x="0" y="2188268"/>
                    <a:pt x="0" y="2169490"/>
                  </a:cubicBezTo>
                  <a:lnTo>
                    <a:pt x="0" y="70803"/>
                  </a:lnTo>
                  <a:cubicBezTo>
                    <a:pt x="0" y="52025"/>
                    <a:pt x="7460" y="34016"/>
                    <a:pt x="20738" y="20738"/>
                  </a:cubicBezTo>
                  <a:cubicBezTo>
                    <a:pt x="34016" y="7460"/>
                    <a:pt x="52025" y="0"/>
                    <a:pt x="70803" y="0"/>
                  </a:cubicBezTo>
                  <a:close/>
                </a:path>
              </a:pathLst>
            </a:custGeom>
            <a:solidFill>
              <a:srgbClr val="F7EFE2"/>
            </a:solidFill>
            <a:ln w="38100">
              <a:solidFill>
                <a:srgbClr val="8A5F36"/>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438617" y="938490"/>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a:solidFill>
                <a:srgbClr val="8A5F36"/>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1715393">
            <a:off x="16030748" y="7592844"/>
            <a:ext cx="1546786"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8" name="Freeform 18"/>
          <p:cNvSpPr/>
          <p:nvPr/>
        </p:nvSpPr>
        <p:spPr>
          <a:xfrm>
            <a:off x="6651729" y="150865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6">
              <a:extLst>
                <a:ext uri="{96DAC541-7B7A-43D3-8B79-37D633B846F1}">
                  <asvg:svgBlip xmlns="" xmlns:asvg="http://schemas.microsoft.com/office/drawing/2016/SVG/main" r:embed="rId7"/>
                </a:ext>
              </a:extLst>
            </a:blip>
            <a:stretch>
              <a:fillRect b="-56269"/>
            </a:stretch>
          </a:blipFill>
        </p:spPr>
      </p:sp>
      <p:sp>
        <p:nvSpPr>
          <p:cNvPr id="19" name="Freeform 19"/>
          <p:cNvSpPr/>
          <p:nvPr/>
        </p:nvSpPr>
        <p:spPr>
          <a:xfrm>
            <a:off x="367368" y="745762"/>
            <a:ext cx="5995795" cy="8512538"/>
          </a:xfrm>
          <a:custGeom>
            <a:avLst/>
            <a:gdLst/>
            <a:ahLst/>
            <a:cxnLst/>
            <a:rect l="l" t="t" r="r" b="b"/>
            <a:pathLst>
              <a:path w="5995795" h="8512538">
                <a:moveTo>
                  <a:pt x="0" y="0"/>
                </a:moveTo>
                <a:lnTo>
                  <a:pt x="5995794" y="0"/>
                </a:lnTo>
                <a:lnTo>
                  <a:pt x="5995794" y="8512538"/>
                </a:lnTo>
                <a:lnTo>
                  <a:pt x="0" y="8512538"/>
                </a:lnTo>
                <a:lnTo>
                  <a:pt x="0" y="0"/>
                </a:lnTo>
                <a:close/>
              </a:path>
            </a:pathLst>
          </a:custGeom>
          <a:blipFill>
            <a:blip r:embed="rId8"/>
            <a:stretch>
              <a:fillRect l="-20987" r="-20987"/>
            </a:stretch>
          </a:blipFill>
        </p:spPr>
      </p:sp>
      <p:sp>
        <p:nvSpPr>
          <p:cNvPr id="20" name="Freeform 20"/>
          <p:cNvSpPr/>
          <p:nvPr/>
        </p:nvSpPr>
        <p:spPr>
          <a:xfrm>
            <a:off x="8438617" y="938490"/>
            <a:ext cx="4113482" cy="8506112"/>
          </a:xfrm>
          <a:custGeom>
            <a:avLst/>
            <a:gdLst/>
            <a:ahLst/>
            <a:cxnLst/>
            <a:rect l="l" t="t" r="r" b="b"/>
            <a:pathLst>
              <a:path w="4113482" h="8506112">
                <a:moveTo>
                  <a:pt x="0" y="0"/>
                </a:moveTo>
                <a:lnTo>
                  <a:pt x="4113482" y="0"/>
                </a:lnTo>
                <a:lnTo>
                  <a:pt x="4113482" y="8506112"/>
                </a:lnTo>
                <a:lnTo>
                  <a:pt x="0" y="8506112"/>
                </a:lnTo>
                <a:lnTo>
                  <a:pt x="0" y="0"/>
                </a:lnTo>
                <a:close/>
              </a:path>
            </a:pathLst>
          </a:custGeom>
          <a:blipFill>
            <a:blip r:embed="rId9"/>
            <a:stretch>
              <a:fillRect l="-42754" r="-146120"/>
            </a:stretch>
          </a:blipFill>
        </p:spPr>
      </p:sp>
      <p:sp>
        <p:nvSpPr>
          <p:cNvPr id="21" name="Freeform 21"/>
          <p:cNvSpPr/>
          <p:nvPr/>
        </p:nvSpPr>
        <p:spPr>
          <a:xfrm>
            <a:off x="12603970" y="938490"/>
            <a:ext cx="4305309" cy="8506112"/>
          </a:xfrm>
          <a:custGeom>
            <a:avLst/>
            <a:gdLst/>
            <a:ahLst/>
            <a:cxnLst/>
            <a:rect l="l" t="t" r="r" b="b"/>
            <a:pathLst>
              <a:path w="4305309" h="8506112">
                <a:moveTo>
                  <a:pt x="0" y="0"/>
                </a:moveTo>
                <a:lnTo>
                  <a:pt x="4305310" y="0"/>
                </a:lnTo>
                <a:lnTo>
                  <a:pt x="4305310" y="8506112"/>
                </a:lnTo>
                <a:lnTo>
                  <a:pt x="0" y="8506112"/>
                </a:lnTo>
                <a:lnTo>
                  <a:pt x="0" y="0"/>
                </a:lnTo>
                <a:close/>
              </a:path>
            </a:pathLst>
          </a:custGeom>
          <a:blipFill>
            <a:blip r:embed="rId10"/>
            <a:stretch>
              <a:fillRect l="-17133" r="-22748"/>
            </a:stretch>
          </a:blipFill>
        </p:spPr>
      </p:sp>
      <p:sp>
        <p:nvSpPr>
          <p:cNvPr id="22" name="TextBox 22"/>
          <p:cNvSpPr txBox="1"/>
          <p:nvPr/>
        </p:nvSpPr>
        <p:spPr>
          <a:xfrm>
            <a:off x="7552" y="8368296"/>
            <a:ext cx="7370252" cy="857250"/>
          </a:xfrm>
          <a:prstGeom prst="rect">
            <a:avLst/>
          </a:prstGeom>
        </p:spPr>
        <p:txBody>
          <a:bodyPr lIns="0" tIns="0" rIns="0" bIns="0" rtlCol="0" anchor="t">
            <a:spAutoFit/>
          </a:bodyPr>
          <a:lstStyle/>
          <a:p>
            <a:pPr algn="ctr">
              <a:lnSpc>
                <a:spcPts val="6720"/>
              </a:lnSpc>
            </a:pPr>
            <a:r>
              <a:rPr lang="en-US" sz="5600" spc="392" dirty="0" err="1">
                <a:solidFill>
                  <a:srgbClr val="000000"/>
                </a:solidFill>
                <a:latin typeface="Aliengo"/>
              </a:rPr>
              <a:t>Lục</a:t>
            </a:r>
            <a:r>
              <a:rPr lang="en-US" sz="5600" spc="392" dirty="0">
                <a:solidFill>
                  <a:srgbClr val="000000"/>
                </a:solidFill>
                <a:latin typeface="Aliengo"/>
              </a:rPr>
              <a:t> </a:t>
            </a:r>
            <a:r>
              <a:rPr lang="en-US" sz="5600" spc="392" dirty="0" err="1">
                <a:solidFill>
                  <a:srgbClr val="000000"/>
                </a:solidFill>
                <a:latin typeface="Aliengo"/>
              </a:rPr>
              <a:t>Vân</a:t>
            </a:r>
            <a:r>
              <a:rPr lang="en-US" sz="5600" spc="392" dirty="0">
                <a:solidFill>
                  <a:srgbClr val="000000"/>
                </a:solidFill>
                <a:latin typeface="Aliengo"/>
              </a:rPr>
              <a:t> </a:t>
            </a:r>
            <a:r>
              <a:rPr lang="en-US" sz="5600" spc="392" dirty="0" err="1">
                <a:solidFill>
                  <a:srgbClr val="000000"/>
                </a:solidFill>
                <a:latin typeface="Aliengo"/>
              </a:rPr>
              <a:t>Tiên</a:t>
            </a:r>
            <a:endParaRPr lang="en-US" sz="5600" spc="392" dirty="0">
              <a:solidFill>
                <a:srgbClr val="000000"/>
              </a:solidFill>
              <a:latin typeface="Alieng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432044"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rot="-10800000">
            <a:off x="1028700" y="419841"/>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1223816" y="419841"/>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0800000">
            <a:off x="12344052" y="851051"/>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a:solidFill>
                <a:srgbClr val="8A5F36"/>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1518677" y="851051"/>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a:solidFill>
                <a:srgbClr val="8A5F36"/>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10800000">
            <a:off x="10557163" y="1421214"/>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4">
              <a:extLst>
                <a:ext uri="{96DAC541-7B7A-43D3-8B79-37D633B846F1}">
                  <asvg:svgBlip xmlns="" xmlns:asvg="http://schemas.microsoft.com/office/drawing/2016/SVG/main" r:embed="rId5"/>
                </a:ext>
              </a:extLst>
            </a:blip>
            <a:stretch>
              <a:fillRect b="-56269"/>
            </a:stretch>
          </a:blipFill>
        </p:spPr>
      </p:sp>
      <p:sp>
        <p:nvSpPr>
          <p:cNvPr id="18" name="Freeform 18"/>
          <p:cNvSpPr/>
          <p:nvPr/>
        </p:nvSpPr>
        <p:spPr>
          <a:xfrm rot="-342970">
            <a:off x="13131151" y="2432767"/>
            <a:ext cx="5374029" cy="5421467"/>
          </a:xfrm>
          <a:custGeom>
            <a:avLst/>
            <a:gdLst/>
            <a:ahLst/>
            <a:cxnLst/>
            <a:rect l="l" t="t" r="r" b="b"/>
            <a:pathLst>
              <a:path w="5374029" h="5421467">
                <a:moveTo>
                  <a:pt x="0" y="0"/>
                </a:moveTo>
                <a:lnTo>
                  <a:pt x="5374029" y="0"/>
                </a:lnTo>
                <a:lnTo>
                  <a:pt x="5374029" y="5421466"/>
                </a:lnTo>
                <a:lnTo>
                  <a:pt x="0" y="5421466"/>
                </a:lnTo>
                <a:lnTo>
                  <a:pt x="0" y="0"/>
                </a:lnTo>
                <a:close/>
              </a:path>
            </a:pathLst>
          </a:custGeom>
          <a:blipFill>
            <a:blip r:embed="rId6"/>
            <a:stretch>
              <a:fillRect/>
            </a:stretch>
          </a:blipFill>
        </p:spPr>
      </p:sp>
      <p:sp>
        <p:nvSpPr>
          <p:cNvPr id="19" name="Freeform 19"/>
          <p:cNvSpPr/>
          <p:nvPr/>
        </p:nvSpPr>
        <p:spPr>
          <a:xfrm>
            <a:off x="16955546" y="7146113"/>
            <a:ext cx="2147018" cy="1188911"/>
          </a:xfrm>
          <a:custGeom>
            <a:avLst/>
            <a:gdLst/>
            <a:ahLst/>
            <a:cxnLst/>
            <a:rect l="l" t="t" r="r" b="b"/>
            <a:pathLst>
              <a:path w="2147018" h="1188911">
                <a:moveTo>
                  <a:pt x="0" y="0"/>
                </a:moveTo>
                <a:lnTo>
                  <a:pt x="2147018" y="0"/>
                </a:lnTo>
                <a:lnTo>
                  <a:pt x="2147018" y="1188911"/>
                </a:lnTo>
                <a:lnTo>
                  <a:pt x="0" y="11889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0" name="Freeform 20"/>
          <p:cNvSpPr/>
          <p:nvPr/>
        </p:nvSpPr>
        <p:spPr>
          <a:xfrm>
            <a:off x="1518677" y="3036393"/>
            <a:ext cx="8330706" cy="6221907"/>
          </a:xfrm>
          <a:custGeom>
            <a:avLst/>
            <a:gdLst/>
            <a:ahLst/>
            <a:cxnLst/>
            <a:rect l="l" t="t" r="r" b="b"/>
            <a:pathLst>
              <a:path w="8330706" h="6221907">
                <a:moveTo>
                  <a:pt x="0" y="0"/>
                </a:moveTo>
                <a:lnTo>
                  <a:pt x="8330706" y="0"/>
                </a:lnTo>
                <a:lnTo>
                  <a:pt x="8330706" y="6221907"/>
                </a:lnTo>
                <a:lnTo>
                  <a:pt x="0" y="6221907"/>
                </a:lnTo>
                <a:lnTo>
                  <a:pt x="0" y="0"/>
                </a:lnTo>
                <a:close/>
              </a:path>
            </a:pathLst>
          </a:custGeom>
          <a:blipFill>
            <a:blip r:embed="rId9"/>
            <a:stretch>
              <a:fillRect l="-6042" r="-13456"/>
            </a:stretch>
          </a:blipFill>
        </p:spPr>
      </p:sp>
      <p:sp>
        <p:nvSpPr>
          <p:cNvPr id="21" name="Freeform 21"/>
          <p:cNvSpPr/>
          <p:nvPr/>
        </p:nvSpPr>
        <p:spPr>
          <a:xfrm>
            <a:off x="12341121" y="3270905"/>
            <a:ext cx="5946879" cy="6086258"/>
          </a:xfrm>
          <a:custGeom>
            <a:avLst/>
            <a:gdLst/>
            <a:ahLst/>
            <a:cxnLst/>
            <a:rect l="l" t="t" r="r" b="b"/>
            <a:pathLst>
              <a:path w="5946879" h="6086258">
                <a:moveTo>
                  <a:pt x="0" y="0"/>
                </a:moveTo>
                <a:lnTo>
                  <a:pt x="5946879" y="0"/>
                </a:lnTo>
                <a:lnTo>
                  <a:pt x="5946879" y="6086259"/>
                </a:lnTo>
                <a:lnTo>
                  <a:pt x="0" y="6086259"/>
                </a:lnTo>
                <a:lnTo>
                  <a:pt x="0" y="0"/>
                </a:lnTo>
                <a:close/>
              </a:path>
            </a:pathLst>
          </a:custGeom>
          <a:blipFill>
            <a:blip r:embed="rId10"/>
            <a:stretch>
              <a:fillRect l="-50529" r="-44676"/>
            </a:stretch>
          </a:blipFill>
        </p:spPr>
      </p:sp>
      <p:sp>
        <p:nvSpPr>
          <p:cNvPr id="22" name="TextBox 22"/>
          <p:cNvSpPr txBox="1"/>
          <p:nvPr/>
        </p:nvSpPr>
        <p:spPr>
          <a:xfrm>
            <a:off x="11383036" y="1536632"/>
            <a:ext cx="7378773" cy="821055"/>
          </a:xfrm>
          <a:prstGeom prst="rect">
            <a:avLst/>
          </a:prstGeom>
        </p:spPr>
        <p:txBody>
          <a:bodyPr lIns="0" tIns="0" rIns="0" bIns="0" rtlCol="0" anchor="t">
            <a:spAutoFit/>
          </a:bodyPr>
          <a:lstStyle/>
          <a:p>
            <a:pPr algn="ctr">
              <a:lnSpc>
                <a:spcPts val="6719"/>
              </a:lnSpc>
              <a:spcBef>
                <a:spcPct val="0"/>
              </a:spcBef>
            </a:pPr>
            <a:r>
              <a:rPr lang="en-US" sz="4800" spc="744">
                <a:solidFill>
                  <a:srgbClr val="000000"/>
                </a:solidFill>
                <a:latin typeface="Happy Font TH"/>
              </a:rPr>
              <a:t>Nhớ nhé</a:t>
            </a:r>
          </a:p>
        </p:txBody>
      </p:sp>
      <p:sp>
        <p:nvSpPr>
          <p:cNvPr id="23" name="TextBox 23"/>
          <p:cNvSpPr txBox="1"/>
          <p:nvPr/>
        </p:nvSpPr>
        <p:spPr>
          <a:xfrm>
            <a:off x="1518677" y="1325964"/>
            <a:ext cx="7378773" cy="854075"/>
          </a:xfrm>
          <a:prstGeom prst="rect">
            <a:avLst/>
          </a:prstGeom>
        </p:spPr>
        <p:txBody>
          <a:bodyPr lIns="0" tIns="0" rIns="0" bIns="0" rtlCol="0" anchor="t">
            <a:spAutoFit/>
          </a:bodyPr>
          <a:lstStyle/>
          <a:p>
            <a:pPr algn="ctr">
              <a:lnSpc>
                <a:spcPts val="6999"/>
              </a:lnSpc>
              <a:spcBef>
                <a:spcPct val="0"/>
              </a:spcBef>
            </a:pPr>
            <a:r>
              <a:rPr lang="en-US" sz="4999" spc="774" dirty="0" err="1">
                <a:solidFill>
                  <a:srgbClr val="000000"/>
                </a:solidFill>
                <a:latin typeface="Alatsi"/>
              </a:rPr>
              <a:t>Tiễn</a:t>
            </a:r>
            <a:r>
              <a:rPr lang="en-US" sz="4999" spc="774" dirty="0">
                <a:solidFill>
                  <a:srgbClr val="000000"/>
                </a:solidFill>
                <a:latin typeface="Alatsi"/>
              </a:rPr>
              <a:t> </a:t>
            </a:r>
            <a:r>
              <a:rPr lang="en-US" sz="4999" spc="774" dirty="0" err="1">
                <a:solidFill>
                  <a:srgbClr val="000000"/>
                </a:solidFill>
                <a:latin typeface="Alatsi"/>
              </a:rPr>
              <a:t>dặn</a:t>
            </a:r>
            <a:r>
              <a:rPr lang="en-US" sz="4999" spc="774" dirty="0">
                <a:solidFill>
                  <a:srgbClr val="000000"/>
                </a:solidFill>
                <a:latin typeface="Alatsi"/>
              </a:rPr>
              <a:t> </a:t>
            </a:r>
            <a:r>
              <a:rPr lang="en-US" sz="4999" spc="774" dirty="0" err="1">
                <a:solidFill>
                  <a:srgbClr val="000000"/>
                </a:solidFill>
                <a:latin typeface="Alatsi"/>
              </a:rPr>
              <a:t>người</a:t>
            </a:r>
            <a:r>
              <a:rPr lang="en-US" sz="4999" spc="774" dirty="0">
                <a:solidFill>
                  <a:srgbClr val="000000"/>
                </a:solidFill>
                <a:latin typeface="Alatsi"/>
              </a:rPr>
              <a:t> </a:t>
            </a:r>
            <a:r>
              <a:rPr lang="en-US" sz="4999" spc="774" dirty="0" err="1">
                <a:solidFill>
                  <a:srgbClr val="000000"/>
                </a:solidFill>
                <a:latin typeface="Alatsi"/>
              </a:rPr>
              <a:t>yêu</a:t>
            </a:r>
            <a:endParaRPr lang="en-US" sz="4999" spc="774" dirty="0">
              <a:solidFill>
                <a:srgbClr val="000000"/>
              </a:solidFill>
              <a:latin typeface="Alats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7070195" y="-107567"/>
            <a:ext cx="4103280" cy="4148537"/>
          </a:xfrm>
          <a:custGeom>
            <a:avLst/>
            <a:gdLst/>
            <a:ahLst/>
            <a:cxnLst/>
            <a:rect l="l" t="t" r="r" b="b"/>
            <a:pathLst>
              <a:path w="4103280" h="4148537">
                <a:moveTo>
                  <a:pt x="0" y="0"/>
                </a:moveTo>
                <a:lnTo>
                  <a:pt x="4103280" y="0"/>
                </a:lnTo>
                <a:lnTo>
                  <a:pt x="4103280" y="4148537"/>
                </a:lnTo>
                <a:lnTo>
                  <a:pt x="0" y="414853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1430650" y="-107567"/>
            <a:ext cx="4103280" cy="4148537"/>
          </a:xfrm>
          <a:custGeom>
            <a:avLst/>
            <a:gdLst/>
            <a:ahLst/>
            <a:cxnLst/>
            <a:rect l="l" t="t" r="r" b="b"/>
            <a:pathLst>
              <a:path w="4103280" h="4148537">
                <a:moveTo>
                  <a:pt x="0" y="0"/>
                </a:moveTo>
                <a:lnTo>
                  <a:pt x="4103280" y="0"/>
                </a:lnTo>
                <a:lnTo>
                  <a:pt x="4103280" y="4148537"/>
                </a:lnTo>
                <a:lnTo>
                  <a:pt x="0" y="41485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9567847" y="4040970"/>
            <a:ext cx="4103280" cy="4148537"/>
          </a:xfrm>
          <a:custGeom>
            <a:avLst/>
            <a:gdLst/>
            <a:ahLst/>
            <a:cxnLst/>
            <a:rect l="l" t="t" r="r" b="b"/>
            <a:pathLst>
              <a:path w="4103280" h="4148537">
                <a:moveTo>
                  <a:pt x="0" y="0"/>
                </a:moveTo>
                <a:lnTo>
                  <a:pt x="4103280" y="0"/>
                </a:lnTo>
                <a:lnTo>
                  <a:pt x="4103280" y="4148536"/>
                </a:lnTo>
                <a:lnTo>
                  <a:pt x="0" y="414853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4184720" y="4040970"/>
            <a:ext cx="4103280" cy="4148537"/>
          </a:xfrm>
          <a:custGeom>
            <a:avLst/>
            <a:gdLst/>
            <a:ahLst/>
            <a:cxnLst/>
            <a:rect l="l" t="t" r="r" b="b"/>
            <a:pathLst>
              <a:path w="4103280" h="4148537">
                <a:moveTo>
                  <a:pt x="0" y="0"/>
                </a:moveTo>
                <a:lnTo>
                  <a:pt x="4103280" y="0"/>
                </a:lnTo>
                <a:lnTo>
                  <a:pt x="4103280" y="4148536"/>
                </a:lnTo>
                <a:lnTo>
                  <a:pt x="0" y="41485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a:off x="15895944" y="1394594"/>
            <a:ext cx="6790879" cy="3455375"/>
          </a:xfrm>
          <a:custGeom>
            <a:avLst/>
            <a:gdLst/>
            <a:ahLst/>
            <a:cxnLst/>
            <a:rect l="l" t="t" r="r" b="b"/>
            <a:pathLst>
              <a:path w="8276347" h="3455375">
                <a:moveTo>
                  <a:pt x="0" y="0"/>
                </a:moveTo>
                <a:lnTo>
                  <a:pt x="8276347" y="0"/>
                </a:lnTo>
                <a:lnTo>
                  <a:pt x="8276347" y="3455375"/>
                </a:lnTo>
                <a:lnTo>
                  <a:pt x="0" y="3455375"/>
                </a:lnTo>
                <a:lnTo>
                  <a:pt x="0" y="0"/>
                </a:lnTo>
                <a:close/>
              </a:path>
            </a:pathLst>
          </a:custGeom>
          <a:blipFill>
            <a:blip r:embed="rId12"/>
            <a:stretch>
              <a:fillRect/>
            </a:stretch>
          </a:blipFill>
        </p:spPr>
      </p:sp>
      <p:sp>
        <p:nvSpPr>
          <p:cNvPr id="9" name="Freeform 9"/>
          <p:cNvSpPr/>
          <p:nvPr/>
        </p:nvSpPr>
        <p:spPr>
          <a:xfrm>
            <a:off x="7759837" y="-220447"/>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a:off x="12325873" y="-107567"/>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Freeform 11"/>
          <p:cNvSpPr/>
          <p:nvPr/>
        </p:nvSpPr>
        <p:spPr>
          <a:xfrm>
            <a:off x="10463070" y="4040970"/>
            <a:ext cx="2312835" cy="1198820"/>
          </a:xfrm>
          <a:custGeom>
            <a:avLst/>
            <a:gdLst/>
            <a:ahLst/>
            <a:cxnLst/>
            <a:rect l="l" t="t" r="r" b="b"/>
            <a:pathLst>
              <a:path w="2312835" h="1198820">
                <a:moveTo>
                  <a:pt x="0" y="0"/>
                </a:moveTo>
                <a:lnTo>
                  <a:pt x="2312835" y="0"/>
                </a:lnTo>
                <a:lnTo>
                  <a:pt x="2312835" y="1198819"/>
                </a:lnTo>
                <a:lnTo>
                  <a:pt x="0" y="119881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a:off x="14895360" y="3945294"/>
            <a:ext cx="2682000" cy="1390170"/>
          </a:xfrm>
          <a:custGeom>
            <a:avLst/>
            <a:gdLst/>
            <a:ahLst/>
            <a:cxnLst/>
            <a:rect l="l" t="t" r="r" b="b"/>
            <a:pathLst>
              <a:path w="2682000" h="1390170">
                <a:moveTo>
                  <a:pt x="0" y="0"/>
                </a:moveTo>
                <a:lnTo>
                  <a:pt x="2682000" y="0"/>
                </a:lnTo>
                <a:lnTo>
                  <a:pt x="2682000" y="1390171"/>
                </a:lnTo>
                <a:lnTo>
                  <a:pt x="0" y="139017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3" name="Freeform 13"/>
          <p:cNvSpPr/>
          <p:nvPr/>
        </p:nvSpPr>
        <p:spPr>
          <a:xfrm rot="-1332252">
            <a:off x="-962384" y="7334072"/>
            <a:ext cx="3729241" cy="399821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4" name="Freeform 14"/>
          <p:cNvSpPr/>
          <p:nvPr/>
        </p:nvSpPr>
        <p:spPr>
          <a:xfrm>
            <a:off x="2626776" y="199161"/>
            <a:ext cx="4136537" cy="3841808"/>
          </a:xfrm>
          <a:custGeom>
            <a:avLst/>
            <a:gdLst/>
            <a:ahLst/>
            <a:cxnLst/>
            <a:rect l="l" t="t" r="r" b="b"/>
            <a:pathLst>
              <a:path w="4136537" h="3841808">
                <a:moveTo>
                  <a:pt x="0" y="0"/>
                </a:moveTo>
                <a:lnTo>
                  <a:pt x="4136537" y="0"/>
                </a:lnTo>
                <a:lnTo>
                  <a:pt x="4136537" y="3841809"/>
                </a:lnTo>
                <a:lnTo>
                  <a:pt x="0" y="384180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6" name="Freeform 16"/>
          <p:cNvSpPr/>
          <p:nvPr/>
        </p:nvSpPr>
        <p:spPr>
          <a:xfrm rot="-5983020">
            <a:off x="-1346807" y="-698399"/>
            <a:ext cx="3444464" cy="1958670"/>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3">
              <a:extLst>
                <a:ext uri="{96DAC541-7B7A-43D3-8B79-37D633B846F1}">
                  <asvg:svgBlip xmlns="" xmlns:asvg="http://schemas.microsoft.com/office/drawing/2016/SVG/main" r:embed="rId24"/>
                </a:ext>
              </a:extLst>
            </a:blip>
            <a:stretch>
              <a:fillRect l="-26797"/>
            </a:stretch>
          </a:blipFill>
        </p:spPr>
      </p:sp>
      <p:sp>
        <p:nvSpPr>
          <p:cNvPr id="17" name="TextBox 17"/>
          <p:cNvSpPr txBox="1"/>
          <p:nvPr/>
        </p:nvSpPr>
        <p:spPr>
          <a:xfrm>
            <a:off x="52902" y="2757909"/>
            <a:ext cx="3800907" cy="6151780"/>
          </a:xfrm>
          <a:prstGeom prst="rect">
            <a:avLst/>
          </a:prstGeom>
        </p:spPr>
        <p:txBody>
          <a:bodyPr lIns="0" tIns="0" rIns="0" bIns="0" rtlCol="0" anchor="t">
            <a:spAutoFit/>
          </a:bodyPr>
          <a:lstStyle/>
          <a:p>
            <a:pPr>
              <a:lnSpc>
                <a:spcPts val="11870"/>
              </a:lnSpc>
            </a:pPr>
            <a:r>
              <a:rPr lang="en-US" sz="13189">
                <a:solidFill>
                  <a:srgbClr val="4F3B20"/>
                </a:solidFill>
                <a:latin typeface="Alata"/>
              </a:rPr>
              <a:t>Cấu trúc  bài học</a:t>
            </a:r>
          </a:p>
        </p:txBody>
      </p:sp>
      <p:sp>
        <p:nvSpPr>
          <p:cNvPr id="18" name="TextBox 18"/>
          <p:cNvSpPr txBox="1"/>
          <p:nvPr/>
        </p:nvSpPr>
        <p:spPr>
          <a:xfrm>
            <a:off x="7654419" y="44833"/>
            <a:ext cx="2523672" cy="480060"/>
          </a:xfrm>
          <a:prstGeom prst="rect">
            <a:avLst/>
          </a:prstGeom>
        </p:spPr>
        <p:txBody>
          <a:bodyPr lIns="0" tIns="0" rIns="0" bIns="0" rtlCol="0" anchor="t">
            <a:spAutoFit/>
          </a:bodyPr>
          <a:lstStyle/>
          <a:p>
            <a:pPr algn="ctr">
              <a:lnSpc>
                <a:spcPts val="3360"/>
              </a:lnSpc>
            </a:pPr>
            <a:r>
              <a:rPr lang="en-US" sz="4200" dirty="0">
                <a:solidFill>
                  <a:srgbClr val="4F3B20"/>
                </a:solidFill>
                <a:latin typeface="Alatsi"/>
              </a:rPr>
              <a:t>I.</a:t>
            </a:r>
          </a:p>
        </p:txBody>
      </p:sp>
      <p:sp>
        <p:nvSpPr>
          <p:cNvPr id="19" name="TextBox 19"/>
          <p:cNvSpPr txBox="1"/>
          <p:nvPr/>
        </p:nvSpPr>
        <p:spPr>
          <a:xfrm>
            <a:off x="12220454" y="261338"/>
            <a:ext cx="2523672" cy="480060"/>
          </a:xfrm>
          <a:prstGeom prst="rect">
            <a:avLst/>
          </a:prstGeom>
        </p:spPr>
        <p:txBody>
          <a:bodyPr lIns="0" tIns="0" rIns="0" bIns="0" rtlCol="0" anchor="t">
            <a:spAutoFit/>
          </a:bodyPr>
          <a:lstStyle/>
          <a:p>
            <a:pPr algn="ctr">
              <a:lnSpc>
                <a:spcPts val="3360"/>
              </a:lnSpc>
            </a:pPr>
            <a:r>
              <a:rPr lang="en-US" sz="4200" dirty="0">
                <a:solidFill>
                  <a:srgbClr val="4F3B20"/>
                </a:solidFill>
                <a:latin typeface="Alatsi"/>
              </a:rPr>
              <a:t>II.</a:t>
            </a:r>
          </a:p>
        </p:txBody>
      </p:sp>
      <p:sp>
        <p:nvSpPr>
          <p:cNvPr id="20" name="TextBox 20"/>
          <p:cNvSpPr txBox="1"/>
          <p:nvPr/>
        </p:nvSpPr>
        <p:spPr>
          <a:xfrm>
            <a:off x="10357651" y="4419400"/>
            <a:ext cx="2523672" cy="470535"/>
          </a:xfrm>
          <a:prstGeom prst="rect">
            <a:avLst/>
          </a:prstGeom>
        </p:spPr>
        <p:txBody>
          <a:bodyPr lIns="0" tIns="0" rIns="0" bIns="0" rtlCol="0" anchor="t">
            <a:spAutoFit/>
          </a:bodyPr>
          <a:lstStyle/>
          <a:p>
            <a:pPr algn="ctr">
              <a:lnSpc>
                <a:spcPts val="3360"/>
              </a:lnSpc>
            </a:pPr>
            <a:r>
              <a:rPr lang="en-US" sz="4200" dirty="0">
                <a:solidFill>
                  <a:srgbClr val="4F3B20"/>
                </a:solidFill>
                <a:latin typeface="Marykate"/>
              </a:rPr>
              <a:t>1.</a:t>
            </a:r>
          </a:p>
        </p:txBody>
      </p:sp>
      <p:sp>
        <p:nvSpPr>
          <p:cNvPr id="21" name="TextBox 21"/>
          <p:cNvSpPr txBox="1"/>
          <p:nvPr/>
        </p:nvSpPr>
        <p:spPr>
          <a:xfrm rot="60000">
            <a:off x="14973111" y="4419388"/>
            <a:ext cx="2523672" cy="470535"/>
          </a:xfrm>
          <a:prstGeom prst="rect">
            <a:avLst/>
          </a:prstGeom>
        </p:spPr>
        <p:txBody>
          <a:bodyPr lIns="0" tIns="0" rIns="0" bIns="0" rtlCol="0" anchor="t">
            <a:spAutoFit/>
          </a:bodyPr>
          <a:lstStyle/>
          <a:p>
            <a:pPr algn="ctr">
              <a:lnSpc>
                <a:spcPts val="3360"/>
              </a:lnSpc>
            </a:pPr>
            <a:r>
              <a:rPr lang="en-US" sz="4200" dirty="0">
                <a:solidFill>
                  <a:srgbClr val="4F3B20"/>
                </a:solidFill>
                <a:latin typeface="Marykate"/>
              </a:rPr>
              <a:t>2.</a:t>
            </a:r>
          </a:p>
        </p:txBody>
      </p:sp>
      <p:sp>
        <p:nvSpPr>
          <p:cNvPr id="22" name="TextBox 22"/>
          <p:cNvSpPr txBox="1"/>
          <p:nvPr/>
        </p:nvSpPr>
        <p:spPr>
          <a:xfrm>
            <a:off x="7432210" y="1594293"/>
            <a:ext cx="3379252" cy="424180"/>
          </a:xfrm>
          <a:prstGeom prst="rect">
            <a:avLst/>
          </a:prstGeom>
        </p:spPr>
        <p:txBody>
          <a:bodyPr lIns="0" tIns="0" rIns="0" bIns="0" rtlCol="0" anchor="t">
            <a:spAutoFit/>
          </a:bodyPr>
          <a:lstStyle/>
          <a:p>
            <a:pPr algn="ctr">
              <a:lnSpc>
                <a:spcPts val="3200"/>
              </a:lnSpc>
            </a:pPr>
            <a:r>
              <a:rPr lang="en-US" sz="3200">
                <a:solidFill>
                  <a:srgbClr val="603813"/>
                </a:solidFill>
                <a:latin typeface="Alata"/>
              </a:rPr>
              <a:t>Tìm hiểu chung</a:t>
            </a:r>
          </a:p>
        </p:txBody>
      </p:sp>
      <p:sp>
        <p:nvSpPr>
          <p:cNvPr id="23" name="TextBox 23"/>
          <p:cNvSpPr txBox="1"/>
          <p:nvPr/>
        </p:nvSpPr>
        <p:spPr>
          <a:xfrm>
            <a:off x="11792664" y="1388986"/>
            <a:ext cx="3379252" cy="424180"/>
          </a:xfrm>
          <a:prstGeom prst="rect">
            <a:avLst/>
          </a:prstGeom>
        </p:spPr>
        <p:txBody>
          <a:bodyPr lIns="0" tIns="0" rIns="0" bIns="0" rtlCol="0" anchor="t">
            <a:spAutoFit/>
          </a:bodyPr>
          <a:lstStyle/>
          <a:p>
            <a:pPr algn="ctr">
              <a:lnSpc>
                <a:spcPts val="3200"/>
              </a:lnSpc>
            </a:pPr>
            <a:r>
              <a:rPr lang="en-US" sz="3200">
                <a:solidFill>
                  <a:srgbClr val="603813"/>
                </a:solidFill>
                <a:latin typeface="Alatsi"/>
              </a:rPr>
              <a:t>Đọc hiểu chi tiết</a:t>
            </a:r>
          </a:p>
        </p:txBody>
      </p:sp>
      <p:sp>
        <p:nvSpPr>
          <p:cNvPr id="24" name="TextBox 24"/>
          <p:cNvSpPr txBox="1"/>
          <p:nvPr/>
        </p:nvSpPr>
        <p:spPr>
          <a:xfrm>
            <a:off x="9929862" y="5537523"/>
            <a:ext cx="3379252" cy="1624330"/>
          </a:xfrm>
          <a:prstGeom prst="rect">
            <a:avLst/>
          </a:prstGeom>
        </p:spPr>
        <p:txBody>
          <a:bodyPr lIns="0" tIns="0" rIns="0" bIns="0" rtlCol="0" anchor="t">
            <a:spAutoFit/>
          </a:bodyPr>
          <a:lstStyle/>
          <a:p>
            <a:pPr algn="ctr">
              <a:lnSpc>
                <a:spcPts val="3200"/>
              </a:lnSpc>
            </a:pPr>
            <a:r>
              <a:rPr lang="en-US" sz="3200">
                <a:solidFill>
                  <a:srgbClr val="603813"/>
                </a:solidFill>
                <a:latin typeface="Alatsi"/>
              </a:rPr>
              <a:t>Tâm sự của chàng trai khi chạy theo tiễn cô gái về nhà chống</a:t>
            </a:r>
          </a:p>
        </p:txBody>
      </p:sp>
      <p:sp>
        <p:nvSpPr>
          <p:cNvPr id="25" name="TextBox 25"/>
          <p:cNvSpPr txBox="1"/>
          <p:nvPr/>
        </p:nvSpPr>
        <p:spPr>
          <a:xfrm>
            <a:off x="14546734" y="5537523"/>
            <a:ext cx="3379252" cy="1624330"/>
          </a:xfrm>
          <a:prstGeom prst="rect">
            <a:avLst/>
          </a:prstGeom>
        </p:spPr>
        <p:txBody>
          <a:bodyPr lIns="0" tIns="0" rIns="0" bIns="0" rtlCol="0" anchor="t">
            <a:spAutoFit/>
          </a:bodyPr>
          <a:lstStyle/>
          <a:p>
            <a:pPr algn="ctr">
              <a:lnSpc>
                <a:spcPts val="3200"/>
              </a:lnSpc>
            </a:pPr>
            <a:r>
              <a:rPr lang="en-US" sz="3200">
                <a:solidFill>
                  <a:srgbClr val="603813"/>
                </a:solidFill>
                <a:latin typeface="Alatsi"/>
              </a:rPr>
              <a:t>Nỗi lòng chàng trao khi chứng kiến cảnh cô gái bị nhà chồng hành hạ</a:t>
            </a:r>
          </a:p>
        </p:txBody>
      </p:sp>
      <p:sp>
        <p:nvSpPr>
          <p:cNvPr id="27" name="Freeform 27"/>
          <p:cNvSpPr/>
          <p:nvPr/>
        </p:nvSpPr>
        <p:spPr>
          <a:xfrm rot="-5983020" flipH="1" flipV="1">
            <a:off x="15885386" y="8653912"/>
            <a:ext cx="2907808" cy="2834052"/>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3">
              <a:extLst>
                <a:ext uri="{96DAC541-7B7A-43D3-8B79-37D633B846F1}">
                  <asvg:svgBlip xmlns="" xmlns:asvg="http://schemas.microsoft.com/office/drawing/2016/SVG/main" r:embed="rId24"/>
                </a:ext>
              </a:extLst>
            </a:blip>
            <a:stretch>
              <a:fillRect l="-26797"/>
            </a:stretch>
          </a:blipFill>
        </p:spPr>
      </p:sp>
      <p:sp>
        <p:nvSpPr>
          <p:cNvPr id="28" name="TextBox 28"/>
          <p:cNvSpPr txBox="1"/>
          <p:nvPr/>
        </p:nvSpPr>
        <p:spPr>
          <a:xfrm>
            <a:off x="2773784" y="794549"/>
            <a:ext cx="3379252" cy="824230"/>
          </a:xfrm>
          <a:prstGeom prst="rect">
            <a:avLst/>
          </a:prstGeom>
        </p:spPr>
        <p:txBody>
          <a:bodyPr lIns="0" tIns="0" rIns="0" bIns="0" rtlCol="0" anchor="t">
            <a:spAutoFit/>
          </a:bodyPr>
          <a:lstStyle/>
          <a:p>
            <a:pPr algn="ctr">
              <a:lnSpc>
                <a:spcPts val="3200"/>
              </a:lnSpc>
            </a:pPr>
            <a:r>
              <a:rPr lang="en-US" sz="3200" dirty="0">
                <a:solidFill>
                  <a:srgbClr val="603813"/>
                </a:solidFill>
                <a:latin typeface="Alatsi"/>
              </a:rPr>
              <a:t>A. TRI THỨC NGỮ VĂN</a:t>
            </a:r>
          </a:p>
        </p:txBody>
      </p:sp>
      <p:sp>
        <p:nvSpPr>
          <p:cNvPr id="29" name="TextBox 29"/>
          <p:cNvSpPr txBox="1"/>
          <p:nvPr/>
        </p:nvSpPr>
        <p:spPr>
          <a:xfrm>
            <a:off x="3005419" y="2177215"/>
            <a:ext cx="3379252" cy="824230"/>
          </a:xfrm>
          <a:prstGeom prst="rect">
            <a:avLst/>
          </a:prstGeom>
        </p:spPr>
        <p:txBody>
          <a:bodyPr lIns="0" tIns="0" rIns="0" bIns="0" rtlCol="0" anchor="t">
            <a:spAutoFit/>
          </a:bodyPr>
          <a:lstStyle/>
          <a:p>
            <a:pPr algn="ctr">
              <a:lnSpc>
                <a:spcPts val="3200"/>
              </a:lnSpc>
            </a:pPr>
            <a:r>
              <a:rPr lang="en-US" sz="3200" dirty="0">
                <a:solidFill>
                  <a:srgbClr val="603813"/>
                </a:solidFill>
                <a:latin typeface="Alatsi"/>
              </a:rPr>
              <a:t>B. ĐỌC HIỂU VĂN BẢN</a:t>
            </a:r>
          </a:p>
        </p:txBody>
      </p:sp>
      <p:sp>
        <p:nvSpPr>
          <p:cNvPr id="30" name="Freeform 30"/>
          <p:cNvSpPr/>
          <p:nvPr/>
        </p:nvSpPr>
        <p:spPr>
          <a:xfrm>
            <a:off x="4240984" y="4911908"/>
            <a:ext cx="4103280" cy="4148537"/>
          </a:xfrm>
          <a:custGeom>
            <a:avLst/>
            <a:gdLst/>
            <a:ahLst/>
            <a:cxnLst/>
            <a:rect l="l" t="t" r="r" b="b"/>
            <a:pathLst>
              <a:path w="4103280" h="4148537">
                <a:moveTo>
                  <a:pt x="0" y="0"/>
                </a:moveTo>
                <a:lnTo>
                  <a:pt x="4103280" y="0"/>
                </a:lnTo>
                <a:lnTo>
                  <a:pt x="4103280" y="4148537"/>
                </a:lnTo>
                <a:lnTo>
                  <a:pt x="0" y="41485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1" name="Freeform 31"/>
          <p:cNvSpPr/>
          <p:nvPr/>
        </p:nvSpPr>
        <p:spPr>
          <a:xfrm>
            <a:off x="5136206" y="4911908"/>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2" name="TextBox 32"/>
          <p:cNvSpPr txBox="1"/>
          <p:nvPr/>
        </p:nvSpPr>
        <p:spPr>
          <a:xfrm>
            <a:off x="5030788" y="5280813"/>
            <a:ext cx="2523672" cy="480060"/>
          </a:xfrm>
          <a:prstGeom prst="rect">
            <a:avLst/>
          </a:prstGeom>
        </p:spPr>
        <p:txBody>
          <a:bodyPr lIns="0" tIns="0" rIns="0" bIns="0" rtlCol="0" anchor="t">
            <a:spAutoFit/>
          </a:bodyPr>
          <a:lstStyle/>
          <a:p>
            <a:pPr algn="ctr">
              <a:lnSpc>
                <a:spcPts val="3360"/>
              </a:lnSpc>
            </a:pPr>
            <a:r>
              <a:rPr lang="en-US" sz="4200" dirty="0">
                <a:solidFill>
                  <a:srgbClr val="4F3B20"/>
                </a:solidFill>
                <a:latin typeface="Alatsi"/>
              </a:rPr>
              <a:t>III.</a:t>
            </a:r>
          </a:p>
        </p:txBody>
      </p:sp>
      <p:sp>
        <p:nvSpPr>
          <p:cNvPr id="33" name="TextBox 33"/>
          <p:cNvSpPr txBox="1"/>
          <p:nvPr/>
        </p:nvSpPr>
        <p:spPr>
          <a:xfrm>
            <a:off x="4602998" y="6408461"/>
            <a:ext cx="3379252" cy="1224280"/>
          </a:xfrm>
          <a:prstGeom prst="rect">
            <a:avLst/>
          </a:prstGeom>
        </p:spPr>
        <p:txBody>
          <a:bodyPr lIns="0" tIns="0" rIns="0" bIns="0" rtlCol="0" anchor="t">
            <a:spAutoFit/>
          </a:bodyPr>
          <a:lstStyle/>
          <a:p>
            <a:pPr algn="ctr">
              <a:lnSpc>
                <a:spcPts val="3200"/>
              </a:lnSpc>
            </a:pPr>
            <a:r>
              <a:rPr lang="en-US" sz="3200">
                <a:solidFill>
                  <a:srgbClr val="603813"/>
                </a:solidFill>
                <a:latin typeface="Alatsi"/>
              </a:rPr>
              <a:t>Tổng kết</a:t>
            </a:r>
          </a:p>
          <a:p>
            <a:pPr>
              <a:lnSpc>
                <a:spcPts val="3200"/>
              </a:lnSpc>
            </a:pPr>
            <a:r>
              <a:rPr lang="en-US" sz="3200">
                <a:solidFill>
                  <a:srgbClr val="603813"/>
                </a:solidFill>
                <a:latin typeface="Alatsi"/>
              </a:rPr>
              <a:t>- Nội dung</a:t>
            </a:r>
          </a:p>
          <a:p>
            <a:pPr algn="l">
              <a:lnSpc>
                <a:spcPts val="3200"/>
              </a:lnSpc>
            </a:pPr>
            <a:r>
              <a:rPr lang="en-US" sz="3200">
                <a:solidFill>
                  <a:srgbClr val="603813"/>
                </a:solidFill>
                <a:latin typeface="Alatsi"/>
              </a:rPr>
              <a:t>- Nghệ Thuật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8" grpId="0"/>
      <p:bldP spid="29"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81293"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 xmlns:asvg="http://schemas.microsoft.com/office/drawing/2016/SVG/main" r:embed="rId3"/>
                  </a:ext>
                </a:extLst>
              </a:blip>
              <a:stretch>
                <a:fillRect/>
              </a:stretch>
            </a:blipFill>
          </p:spPr>
        </p:sp>
      </p:grpSp>
      <p:grpSp>
        <p:nvGrpSpPr>
          <p:cNvPr id="5" name="Group 5"/>
          <p:cNvGrpSpPr/>
          <p:nvPr/>
        </p:nvGrpSpPr>
        <p:grpSpPr>
          <a:xfrm>
            <a:off x="500618" y="1358878"/>
            <a:ext cx="17456396" cy="8550690"/>
            <a:chOff x="0" y="0"/>
            <a:chExt cx="4597569" cy="2252034"/>
          </a:xfrm>
        </p:grpSpPr>
        <p:sp>
          <p:nvSpPr>
            <p:cNvPr id="6" name="Freeform 6"/>
            <p:cNvSpPr/>
            <p:nvPr/>
          </p:nvSpPr>
          <p:spPr>
            <a:xfrm>
              <a:off x="0" y="0"/>
              <a:ext cx="4597569" cy="2252034"/>
            </a:xfrm>
            <a:custGeom>
              <a:avLst/>
              <a:gdLst/>
              <a:ahLst/>
              <a:cxnLst/>
              <a:rect l="l" t="t" r="r" b="b"/>
              <a:pathLst>
                <a:path w="4597569" h="2252034">
                  <a:moveTo>
                    <a:pt x="22619" y="0"/>
                  </a:moveTo>
                  <a:lnTo>
                    <a:pt x="4574951" y="0"/>
                  </a:lnTo>
                  <a:cubicBezTo>
                    <a:pt x="4580950" y="0"/>
                    <a:pt x="4586703" y="2383"/>
                    <a:pt x="4590945" y="6625"/>
                  </a:cubicBezTo>
                  <a:cubicBezTo>
                    <a:pt x="4595186" y="10867"/>
                    <a:pt x="4597569" y="16620"/>
                    <a:pt x="4597569" y="22619"/>
                  </a:cubicBezTo>
                  <a:lnTo>
                    <a:pt x="4597569" y="2229415"/>
                  </a:lnTo>
                  <a:cubicBezTo>
                    <a:pt x="4597569" y="2235414"/>
                    <a:pt x="4595186" y="2241167"/>
                    <a:pt x="4590945" y="2245409"/>
                  </a:cubicBezTo>
                  <a:cubicBezTo>
                    <a:pt x="4586703" y="2249651"/>
                    <a:pt x="4580950" y="2252034"/>
                    <a:pt x="4574951" y="2252034"/>
                  </a:cubicBezTo>
                  <a:lnTo>
                    <a:pt x="22619" y="2252034"/>
                  </a:lnTo>
                  <a:cubicBezTo>
                    <a:pt x="16620" y="2252034"/>
                    <a:pt x="10867" y="2249651"/>
                    <a:pt x="6625" y="2245409"/>
                  </a:cubicBezTo>
                  <a:cubicBezTo>
                    <a:pt x="2383" y="2241167"/>
                    <a:pt x="0" y="2235414"/>
                    <a:pt x="0" y="2229415"/>
                  </a:cubicBezTo>
                  <a:lnTo>
                    <a:pt x="0" y="22619"/>
                  </a:lnTo>
                  <a:cubicBezTo>
                    <a:pt x="0" y="16620"/>
                    <a:pt x="2383" y="10867"/>
                    <a:pt x="6625" y="6625"/>
                  </a:cubicBezTo>
                  <a:cubicBezTo>
                    <a:pt x="10867" y="2383"/>
                    <a:pt x="16620" y="0"/>
                    <a:pt x="22619"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18953" y="4695662"/>
            <a:ext cx="4467996" cy="4709350"/>
          </a:xfrm>
          <a:custGeom>
            <a:avLst/>
            <a:gdLst/>
            <a:ahLst/>
            <a:cxnLst/>
            <a:rect l="l" t="t" r="r" b="b"/>
            <a:pathLst>
              <a:path w="4467996" h="4709350">
                <a:moveTo>
                  <a:pt x="0" y="0"/>
                </a:moveTo>
                <a:lnTo>
                  <a:pt x="4467996" y="0"/>
                </a:lnTo>
                <a:lnTo>
                  <a:pt x="4467996" y="4709350"/>
                </a:lnTo>
                <a:lnTo>
                  <a:pt x="0" y="4709350"/>
                </a:lnTo>
                <a:lnTo>
                  <a:pt x="0" y="0"/>
                </a:lnTo>
                <a:close/>
              </a:path>
            </a:pathLst>
          </a:custGeom>
          <a:blipFill>
            <a:blip r:embed="rId4"/>
            <a:stretch>
              <a:fillRect/>
            </a:stretch>
          </a:blipFill>
        </p:spPr>
      </p:sp>
      <p:sp>
        <p:nvSpPr>
          <p:cNvPr id="9" name="Freeform 9"/>
          <p:cNvSpPr/>
          <p:nvPr/>
        </p:nvSpPr>
        <p:spPr>
          <a:xfrm>
            <a:off x="6994818" y="4681448"/>
            <a:ext cx="4467996" cy="4709350"/>
          </a:xfrm>
          <a:custGeom>
            <a:avLst/>
            <a:gdLst/>
            <a:ahLst/>
            <a:cxnLst/>
            <a:rect l="l" t="t" r="r" b="b"/>
            <a:pathLst>
              <a:path w="4467996" h="4709350">
                <a:moveTo>
                  <a:pt x="0" y="0"/>
                </a:moveTo>
                <a:lnTo>
                  <a:pt x="4467996" y="0"/>
                </a:lnTo>
                <a:lnTo>
                  <a:pt x="4467996" y="4709351"/>
                </a:lnTo>
                <a:lnTo>
                  <a:pt x="0" y="4709351"/>
                </a:lnTo>
                <a:lnTo>
                  <a:pt x="0" y="0"/>
                </a:lnTo>
                <a:close/>
              </a:path>
            </a:pathLst>
          </a:custGeom>
          <a:blipFill>
            <a:blip r:embed="rId4"/>
            <a:stretch>
              <a:fillRect/>
            </a:stretch>
          </a:blipFill>
        </p:spPr>
      </p:sp>
      <p:sp>
        <p:nvSpPr>
          <p:cNvPr id="10" name="Freeform 10"/>
          <p:cNvSpPr/>
          <p:nvPr/>
        </p:nvSpPr>
        <p:spPr>
          <a:xfrm>
            <a:off x="12298516" y="4695662"/>
            <a:ext cx="4467996" cy="4709350"/>
          </a:xfrm>
          <a:custGeom>
            <a:avLst/>
            <a:gdLst/>
            <a:ahLst/>
            <a:cxnLst/>
            <a:rect l="l" t="t" r="r" b="b"/>
            <a:pathLst>
              <a:path w="4467996" h="4709350">
                <a:moveTo>
                  <a:pt x="0" y="0"/>
                </a:moveTo>
                <a:lnTo>
                  <a:pt x="4467996" y="0"/>
                </a:lnTo>
                <a:lnTo>
                  <a:pt x="4467996" y="4709350"/>
                </a:lnTo>
                <a:lnTo>
                  <a:pt x="0" y="4709350"/>
                </a:lnTo>
                <a:lnTo>
                  <a:pt x="0" y="0"/>
                </a:lnTo>
                <a:close/>
              </a:path>
            </a:pathLst>
          </a:custGeom>
          <a:blipFill>
            <a:blip r:embed="rId4"/>
            <a:stretch>
              <a:fillRect/>
            </a:stretch>
          </a:blipFill>
        </p:spPr>
      </p:sp>
      <p:grpSp>
        <p:nvGrpSpPr>
          <p:cNvPr id="11" name="Group 11"/>
          <p:cNvGrpSpPr/>
          <p:nvPr/>
        </p:nvGrpSpPr>
        <p:grpSpPr>
          <a:xfrm>
            <a:off x="500618" y="-318330"/>
            <a:ext cx="17456396" cy="1347030"/>
            <a:chOff x="0" y="0"/>
            <a:chExt cx="4597569" cy="354773"/>
          </a:xfrm>
        </p:grpSpPr>
        <p:sp>
          <p:nvSpPr>
            <p:cNvPr id="12" name="Freeform 12"/>
            <p:cNvSpPr/>
            <p:nvPr/>
          </p:nvSpPr>
          <p:spPr>
            <a:xfrm>
              <a:off x="0" y="0"/>
              <a:ext cx="4597569" cy="354773"/>
            </a:xfrm>
            <a:custGeom>
              <a:avLst/>
              <a:gdLst/>
              <a:ahLst/>
              <a:cxnLst/>
              <a:rect l="l" t="t" r="r" b="b"/>
              <a:pathLst>
                <a:path w="4597569" h="354773">
                  <a:moveTo>
                    <a:pt x="22619" y="0"/>
                  </a:moveTo>
                  <a:lnTo>
                    <a:pt x="4574951" y="0"/>
                  </a:lnTo>
                  <a:cubicBezTo>
                    <a:pt x="4580950" y="0"/>
                    <a:pt x="4586703" y="2383"/>
                    <a:pt x="4590945" y="6625"/>
                  </a:cubicBezTo>
                  <a:cubicBezTo>
                    <a:pt x="4595186" y="10867"/>
                    <a:pt x="4597569" y="16620"/>
                    <a:pt x="4597569" y="22619"/>
                  </a:cubicBezTo>
                  <a:lnTo>
                    <a:pt x="4597569" y="332155"/>
                  </a:lnTo>
                  <a:cubicBezTo>
                    <a:pt x="4597569" y="338154"/>
                    <a:pt x="4595186" y="343907"/>
                    <a:pt x="4590945" y="348149"/>
                  </a:cubicBezTo>
                  <a:cubicBezTo>
                    <a:pt x="4586703" y="352390"/>
                    <a:pt x="4580950" y="354773"/>
                    <a:pt x="4574951" y="354773"/>
                  </a:cubicBezTo>
                  <a:lnTo>
                    <a:pt x="22619" y="354773"/>
                  </a:lnTo>
                  <a:cubicBezTo>
                    <a:pt x="16620" y="354773"/>
                    <a:pt x="10867" y="352390"/>
                    <a:pt x="6625" y="348149"/>
                  </a:cubicBezTo>
                  <a:cubicBezTo>
                    <a:pt x="2383" y="343907"/>
                    <a:pt x="0" y="338154"/>
                    <a:pt x="0" y="332155"/>
                  </a:cubicBezTo>
                  <a:lnTo>
                    <a:pt x="0" y="22619"/>
                  </a:lnTo>
                  <a:cubicBezTo>
                    <a:pt x="0" y="16620"/>
                    <a:pt x="2383" y="10867"/>
                    <a:pt x="6625" y="6625"/>
                  </a:cubicBezTo>
                  <a:cubicBezTo>
                    <a:pt x="10867" y="2383"/>
                    <a:pt x="16620" y="0"/>
                    <a:pt x="22619" y="0"/>
                  </a:cubicBezTo>
                  <a:close/>
                </a:path>
              </a:pathLst>
            </a:custGeom>
            <a:solidFill>
              <a:srgbClr val="825445"/>
            </a:solidFill>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5400000">
            <a:off x="8604446" y="-4647449"/>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15"/>
          <p:cNvSpPr txBox="1"/>
          <p:nvPr/>
        </p:nvSpPr>
        <p:spPr>
          <a:xfrm>
            <a:off x="1968260" y="5883161"/>
            <a:ext cx="3453285" cy="1607185"/>
          </a:xfrm>
          <a:prstGeom prst="rect">
            <a:avLst/>
          </a:prstGeom>
        </p:spPr>
        <p:txBody>
          <a:bodyPr lIns="0" tIns="0" rIns="0" bIns="0" rtlCol="0" anchor="t">
            <a:spAutoFit/>
          </a:bodyPr>
          <a:lstStyle/>
          <a:p>
            <a:pPr marL="669288" lvl="1" indent="-334644" algn="ctr">
              <a:lnSpc>
                <a:spcPts val="4339"/>
              </a:lnSpc>
              <a:spcBef>
                <a:spcPct val="0"/>
              </a:spcBef>
              <a:buFont typeface="Arial"/>
              <a:buChar char="•"/>
            </a:pPr>
            <a:r>
              <a:rPr lang="en-US" sz="3099" dirty="0" err="1">
                <a:solidFill>
                  <a:srgbClr val="000000"/>
                </a:solidFill>
                <a:latin typeface="Alata"/>
              </a:rPr>
              <a:t>Khái</a:t>
            </a:r>
            <a:r>
              <a:rPr lang="en-US" sz="3099" dirty="0">
                <a:solidFill>
                  <a:srgbClr val="000000"/>
                </a:solidFill>
                <a:latin typeface="Alata"/>
              </a:rPr>
              <a:t> </a:t>
            </a:r>
            <a:r>
              <a:rPr lang="en-US" sz="3099" dirty="0" err="1">
                <a:solidFill>
                  <a:srgbClr val="000000"/>
                </a:solidFill>
                <a:latin typeface="Alata"/>
              </a:rPr>
              <a:t>niệm</a:t>
            </a:r>
            <a:r>
              <a:rPr lang="en-US" sz="3099" dirty="0">
                <a:solidFill>
                  <a:srgbClr val="000000"/>
                </a:solidFill>
                <a:latin typeface="Alata"/>
              </a:rPr>
              <a:t> </a:t>
            </a:r>
            <a:r>
              <a:rPr lang="en-US" sz="3099" dirty="0" err="1">
                <a:solidFill>
                  <a:srgbClr val="000000"/>
                </a:solidFill>
                <a:latin typeface="Alata"/>
              </a:rPr>
              <a:t>và</a:t>
            </a:r>
            <a:r>
              <a:rPr lang="en-US" sz="3099" dirty="0">
                <a:solidFill>
                  <a:srgbClr val="000000"/>
                </a:solidFill>
                <a:latin typeface="Alata"/>
              </a:rPr>
              <a:t> </a:t>
            </a:r>
            <a:r>
              <a:rPr lang="en-US" sz="3099" dirty="0" err="1">
                <a:solidFill>
                  <a:srgbClr val="000000"/>
                </a:solidFill>
                <a:latin typeface="Alata"/>
              </a:rPr>
              <a:t>đặc</a:t>
            </a:r>
            <a:r>
              <a:rPr lang="en-US" sz="3099" dirty="0">
                <a:solidFill>
                  <a:srgbClr val="000000"/>
                </a:solidFill>
                <a:latin typeface="Alata"/>
              </a:rPr>
              <a:t> </a:t>
            </a:r>
            <a:r>
              <a:rPr lang="en-US" sz="3099" dirty="0" err="1">
                <a:solidFill>
                  <a:srgbClr val="000000"/>
                </a:solidFill>
                <a:latin typeface="Alata"/>
              </a:rPr>
              <a:t>điểm</a:t>
            </a:r>
            <a:r>
              <a:rPr lang="en-US" sz="3099" dirty="0">
                <a:solidFill>
                  <a:srgbClr val="000000"/>
                </a:solidFill>
                <a:latin typeface="Alata"/>
              </a:rPr>
              <a:t> </a:t>
            </a:r>
            <a:r>
              <a:rPr lang="en-US" sz="3099" dirty="0" err="1">
                <a:solidFill>
                  <a:srgbClr val="000000"/>
                </a:solidFill>
                <a:latin typeface="Alata"/>
              </a:rPr>
              <a:t>truyện</a:t>
            </a:r>
            <a:r>
              <a:rPr lang="en-US" sz="3099" dirty="0">
                <a:solidFill>
                  <a:srgbClr val="000000"/>
                </a:solidFill>
                <a:latin typeface="Alata"/>
              </a:rPr>
              <a:t> </a:t>
            </a:r>
            <a:r>
              <a:rPr lang="en-US" sz="3099" dirty="0" err="1">
                <a:solidFill>
                  <a:srgbClr val="000000"/>
                </a:solidFill>
                <a:latin typeface="Alata"/>
              </a:rPr>
              <a:t>thơ</a:t>
            </a:r>
            <a:endParaRPr lang="en-US" sz="3099" dirty="0">
              <a:solidFill>
                <a:srgbClr val="000000"/>
              </a:solidFill>
              <a:latin typeface="Alata"/>
            </a:endParaRPr>
          </a:p>
        </p:txBody>
      </p:sp>
      <p:sp>
        <p:nvSpPr>
          <p:cNvPr id="16" name="TextBox 16"/>
          <p:cNvSpPr txBox="1"/>
          <p:nvPr/>
        </p:nvSpPr>
        <p:spPr>
          <a:xfrm rot="60000">
            <a:off x="7381440" y="5883228"/>
            <a:ext cx="3538101" cy="1135380"/>
          </a:xfrm>
          <a:prstGeom prst="rect">
            <a:avLst/>
          </a:prstGeom>
        </p:spPr>
        <p:txBody>
          <a:bodyPr lIns="0" tIns="0" rIns="0" bIns="0" rtlCol="0" anchor="t">
            <a:spAutoFit/>
          </a:bodyPr>
          <a:lstStyle/>
          <a:p>
            <a:pPr algn="ctr">
              <a:lnSpc>
                <a:spcPts val="4619"/>
              </a:lnSpc>
              <a:spcBef>
                <a:spcPct val="0"/>
              </a:spcBef>
            </a:pPr>
            <a:r>
              <a:rPr lang="en-US" sz="3299">
                <a:solidFill>
                  <a:srgbClr val="000000"/>
                </a:solidFill>
                <a:latin typeface="Alata"/>
              </a:rPr>
              <a:t>2. Truyện thơ dân gian</a:t>
            </a:r>
          </a:p>
        </p:txBody>
      </p:sp>
      <p:sp>
        <p:nvSpPr>
          <p:cNvPr id="17" name="TextBox 17"/>
          <p:cNvSpPr txBox="1"/>
          <p:nvPr/>
        </p:nvSpPr>
        <p:spPr>
          <a:xfrm rot="60000">
            <a:off x="12775854" y="5883269"/>
            <a:ext cx="3538101" cy="1099820"/>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Alata"/>
              </a:rPr>
              <a:t>3. Yếu tố tự sự trong thơ trữ tình</a:t>
            </a:r>
          </a:p>
        </p:txBody>
      </p:sp>
      <p:sp>
        <p:nvSpPr>
          <p:cNvPr id="18" name="TextBox 18"/>
          <p:cNvSpPr txBox="1"/>
          <p:nvPr/>
        </p:nvSpPr>
        <p:spPr>
          <a:xfrm>
            <a:off x="4927870" y="2201274"/>
            <a:ext cx="7535466" cy="723900"/>
          </a:xfrm>
          <a:prstGeom prst="rect">
            <a:avLst/>
          </a:prstGeom>
        </p:spPr>
        <p:txBody>
          <a:bodyPr lIns="0" tIns="0" rIns="0" bIns="0" rtlCol="0" anchor="t">
            <a:spAutoFit/>
          </a:bodyPr>
          <a:lstStyle/>
          <a:p>
            <a:pPr algn="ctr">
              <a:lnSpc>
                <a:spcPts val="5760"/>
              </a:lnSpc>
            </a:pPr>
            <a:r>
              <a:rPr lang="en-US" sz="4800" spc="772" dirty="0" err="1">
                <a:solidFill>
                  <a:srgbClr val="FAF9F0"/>
                </a:solidFill>
                <a:latin typeface="Paytone One"/>
              </a:rPr>
              <a:t>A.Tri</a:t>
            </a:r>
            <a:r>
              <a:rPr lang="en-US" sz="4800" spc="772" dirty="0">
                <a:solidFill>
                  <a:srgbClr val="FAF9F0"/>
                </a:solidFill>
                <a:latin typeface="Paytone One"/>
              </a:rPr>
              <a:t> </a:t>
            </a:r>
            <a:r>
              <a:rPr lang="en-US" sz="4800" spc="772" dirty="0" err="1">
                <a:solidFill>
                  <a:srgbClr val="FAF9F0"/>
                </a:solidFill>
                <a:latin typeface="Paytone One"/>
              </a:rPr>
              <a:t>thức</a:t>
            </a:r>
            <a:r>
              <a:rPr lang="en-US" sz="4800" spc="772" dirty="0">
                <a:solidFill>
                  <a:srgbClr val="FAF9F0"/>
                </a:solidFill>
                <a:latin typeface="Paytone One"/>
              </a:rPr>
              <a:t> </a:t>
            </a:r>
            <a:r>
              <a:rPr lang="en-US" sz="4800" spc="772" dirty="0" err="1">
                <a:solidFill>
                  <a:srgbClr val="FAF9F0"/>
                </a:solidFill>
                <a:latin typeface="Paytone One"/>
              </a:rPr>
              <a:t>ngữ</a:t>
            </a:r>
            <a:r>
              <a:rPr lang="en-US" sz="4800" spc="772" dirty="0">
                <a:solidFill>
                  <a:srgbClr val="FAF9F0"/>
                </a:solidFill>
                <a:latin typeface="Paytone One"/>
              </a:rPr>
              <a:t> </a:t>
            </a:r>
            <a:r>
              <a:rPr lang="en-US" sz="4800" spc="772" dirty="0" err="1">
                <a:solidFill>
                  <a:srgbClr val="FAF9F0"/>
                </a:solidFill>
                <a:latin typeface="Paytone One"/>
              </a:rPr>
              <a:t>văn</a:t>
            </a:r>
            <a:endParaRPr lang="en-US" sz="4800" spc="772" dirty="0">
              <a:solidFill>
                <a:srgbClr val="FAF9F0"/>
              </a:solidFill>
              <a:latin typeface="Paytone One"/>
            </a:endParaRPr>
          </a:p>
        </p:txBody>
      </p:sp>
      <p:sp>
        <p:nvSpPr>
          <p:cNvPr id="19" name="TextBox 6"/>
          <p:cNvSpPr txBox="1"/>
          <p:nvPr/>
        </p:nvSpPr>
        <p:spPr>
          <a:xfrm>
            <a:off x="3917659" y="3257655"/>
            <a:ext cx="9775128" cy="1513235"/>
          </a:xfrm>
          <a:prstGeom prst="rect">
            <a:avLst/>
          </a:prstGeom>
        </p:spPr>
        <p:txBody>
          <a:bodyPr lIns="0" tIns="0" rIns="0" bIns="0" rtlCol="0" anchor="t">
            <a:spAutoFit/>
          </a:bodyPr>
          <a:lstStyle/>
          <a:p>
            <a:pPr marL="0" lvl="0" indent="0" algn="ctr">
              <a:lnSpc>
                <a:spcPts val="5880"/>
              </a:lnSpc>
              <a:spcBef>
                <a:spcPct val="0"/>
              </a:spcBef>
            </a:pPr>
            <a:r>
              <a:rPr lang="en-US" sz="4200" spc="210" dirty="0" smtClean="0">
                <a:solidFill>
                  <a:schemeClr val="bg1"/>
                </a:solidFill>
                <a:latin typeface="Mali Bold"/>
              </a:rPr>
              <a:t>THẢO LUẬN THEO CẶP ĐÔI</a:t>
            </a:r>
          </a:p>
          <a:p>
            <a:pPr marL="0" lvl="0" indent="0" algn="ctr">
              <a:lnSpc>
                <a:spcPts val="5880"/>
              </a:lnSpc>
              <a:spcBef>
                <a:spcPct val="0"/>
              </a:spcBef>
            </a:pPr>
            <a:r>
              <a:rPr lang="en-US" sz="4200" spc="210" dirty="0" smtClean="0">
                <a:solidFill>
                  <a:schemeClr val="bg1"/>
                </a:solidFill>
                <a:latin typeface="Mali Bold"/>
              </a:rPr>
              <a:t>THỜI GIAN 2 PHÚT</a:t>
            </a:r>
            <a:endParaRPr lang="en-US" sz="4200" spc="210" dirty="0">
              <a:solidFill>
                <a:schemeClr val="bg1"/>
              </a:solidFill>
              <a:latin typeface="Mali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sp>
        <p:nvSpPr>
          <p:cNvPr id="4" name="Freeform 4"/>
          <p:cNvSpPr/>
          <p:nvPr/>
        </p:nvSpPr>
        <p:spPr>
          <a:xfrm>
            <a:off x="3992743" y="-384241"/>
            <a:ext cx="10302513" cy="8241303"/>
          </a:xfrm>
          <a:custGeom>
            <a:avLst/>
            <a:gdLst/>
            <a:ahLst/>
            <a:cxnLst/>
            <a:rect l="l" t="t" r="r" b="b"/>
            <a:pathLst>
              <a:path w="10302513" h="8241303">
                <a:moveTo>
                  <a:pt x="0" y="0"/>
                </a:moveTo>
                <a:lnTo>
                  <a:pt x="10302514" y="0"/>
                </a:lnTo>
                <a:lnTo>
                  <a:pt x="10302514" y="8241303"/>
                </a:lnTo>
                <a:lnTo>
                  <a:pt x="0" y="8241303"/>
                </a:lnTo>
                <a:lnTo>
                  <a:pt x="0" y="0"/>
                </a:lnTo>
                <a:close/>
              </a:path>
            </a:pathLst>
          </a:custGeom>
          <a:blipFill>
            <a:blip r:embed="rId2">
              <a:extLst>
                <a:ext uri="{96DAC541-7B7A-43D3-8B79-37D633B846F1}">
                  <asvg:svgBlip xmlns="" xmlns:asvg="http://schemas.microsoft.com/office/drawing/2016/SVG/main" r:embed="rId3"/>
                </a:ext>
              </a:extLst>
            </a:blip>
            <a:stretch>
              <a:fillRect b="-35881"/>
            </a:stretch>
          </a:blipFill>
        </p:spPr>
      </p:sp>
      <p:sp>
        <p:nvSpPr>
          <p:cNvPr id="5" name="TextBox 5"/>
          <p:cNvSpPr txBox="1"/>
          <p:nvPr/>
        </p:nvSpPr>
        <p:spPr>
          <a:xfrm>
            <a:off x="630959" y="1064577"/>
            <a:ext cx="17026082" cy="1024271"/>
          </a:xfrm>
          <a:prstGeom prst="rect">
            <a:avLst/>
          </a:prstGeom>
        </p:spPr>
        <p:txBody>
          <a:bodyPr lIns="0" tIns="0" rIns="0" bIns="0" rtlCol="0" anchor="t">
            <a:spAutoFit/>
          </a:bodyPr>
          <a:lstStyle/>
          <a:p>
            <a:pPr marL="0" lvl="0" indent="0" algn="ctr">
              <a:lnSpc>
                <a:spcPts val="7700"/>
              </a:lnSpc>
              <a:spcBef>
                <a:spcPct val="0"/>
              </a:spcBef>
            </a:pPr>
            <a:r>
              <a:rPr lang="en-US" sz="7700">
                <a:solidFill>
                  <a:srgbClr val="FFFFFF"/>
                </a:solidFill>
                <a:latin typeface="Mali Bold"/>
              </a:rPr>
              <a:t>B. ĐỌC HIỂU VĂN BẢN</a:t>
            </a:r>
          </a:p>
        </p:txBody>
      </p:sp>
      <p:sp>
        <p:nvSpPr>
          <p:cNvPr id="6" name="TextBox 6"/>
          <p:cNvSpPr txBox="1"/>
          <p:nvPr/>
        </p:nvSpPr>
        <p:spPr>
          <a:xfrm>
            <a:off x="4190488" y="4083649"/>
            <a:ext cx="9775128" cy="712470"/>
          </a:xfrm>
          <a:prstGeom prst="rect">
            <a:avLst/>
          </a:prstGeom>
        </p:spPr>
        <p:txBody>
          <a:bodyPr lIns="0" tIns="0" rIns="0" bIns="0" rtlCol="0" anchor="t">
            <a:spAutoFit/>
          </a:bodyPr>
          <a:lstStyle/>
          <a:p>
            <a:pPr marL="0" lvl="0" indent="0" algn="ctr">
              <a:lnSpc>
                <a:spcPts val="5880"/>
              </a:lnSpc>
              <a:spcBef>
                <a:spcPct val="0"/>
              </a:spcBef>
            </a:pPr>
            <a:r>
              <a:rPr lang="en-US" sz="4200" spc="210" dirty="0">
                <a:solidFill>
                  <a:srgbClr val="7B211E"/>
                </a:solidFill>
                <a:latin typeface="Mali Bold"/>
              </a:rPr>
              <a:t>I. TÌM HIỂU CHUNG</a:t>
            </a:r>
          </a:p>
        </p:txBody>
      </p:sp>
      <p:sp>
        <p:nvSpPr>
          <p:cNvPr id="7" name="TextBox 7"/>
          <p:cNvSpPr txBox="1"/>
          <p:nvPr/>
        </p:nvSpPr>
        <p:spPr>
          <a:xfrm>
            <a:off x="3992743" y="5737764"/>
            <a:ext cx="10302513" cy="655955"/>
          </a:xfrm>
          <a:prstGeom prst="rect">
            <a:avLst/>
          </a:prstGeom>
        </p:spPr>
        <p:txBody>
          <a:bodyPr lIns="0" tIns="0" rIns="0" bIns="0" rtlCol="0" anchor="t">
            <a:spAutoFit/>
          </a:bodyPr>
          <a:lstStyle/>
          <a:p>
            <a:pPr marL="410210" lvl="1" algn="ctr">
              <a:lnSpc>
                <a:spcPts val="5319"/>
              </a:lnSpc>
              <a:spcBef>
                <a:spcPct val="0"/>
              </a:spcBef>
            </a:pPr>
            <a:r>
              <a:rPr lang="en-US" sz="3799" spc="189" dirty="0" smtClean="0">
                <a:solidFill>
                  <a:srgbClr val="7B211E"/>
                </a:solidFill>
                <a:latin typeface="Alatsi"/>
              </a:rPr>
              <a:t>1. </a:t>
            </a:r>
            <a:r>
              <a:rPr lang="en-US" sz="3799" spc="189" dirty="0" err="1" smtClean="0">
                <a:solidFill>
                  <a:srgbClr val="7B211E"/>
                </a:solidFill>
                <a:latin typeface="Alatsi"/>
              </a:rPr>
              <a:t>Đọc</a:t>
            </a:r>
            <a:r>
              <a:rPr lang="en-US" sz="3799" spc="189" dirty="0" smtClean="0">
                <a:solidFill>
                  <a:srgbClr val="7B211E"/>
                </a:solidFill>
                <a:latin typeface="Alatsi"/>
              </a:rPr>
              <a:t> </a:t>
            </a:r>
            <a:r>
              <a:rPr lang="en-US" sz="3799" spc="189" dirty="0" err="1">
                <a:solidFill>
                  <a:srgbClr val="7B211E"/>
                </a:solidFill>
                <a:latin typeface="Alatsi"/>
              </a:rPr>
              <a:t>và</a:t>
            </a:r>
            <a:r>
              <a:rPr lang="en-US" sz="3799" spc="189" dirty="0">
                <a:solidFill>
                  <a:srgbClr val="7B211E"/>
                </a:solidFill>
                <a:latin typeface="Alatsi"/>
              </a:rPr>
              <a:t> </a:t>
            </a:r>
            <a:r>
              <a:rPr lang="en-US" sz="3799" spc="189" dirty="0" err="1">
                <a:solidFill>
                  <a:srgbClr val="7B211E"/>
                </a:solidFill>
                <a:latin typeface="Alatsi"/>
              </a:rPr>
              <a:t>tìm</a:t>
            </a:r>
            <a:r>
              <a:rPr lang="en-US" sz="3799" spc="189" dirty="0">
                <a:solidFill>
                  <a:srgbClr val="7B211E"/>
                </a:solidFill>
                <a:latin typeface="Alatsi"/>
              </a:rPr>
              <a:t> </a:t>
            </a:r>
            <a:r>
              <a:rPr lang="en-US" sz="3799" spc="189" dirty="0" err="1">
                <a:solidFill>
                  <a:srgbClr val="7B211E"/>
                </a:solidFill>
                <a:latin typeface="Alatsi"/>
              </a:rPr>
              <a:t>hiểu</a:t>
            </a:r>
            <a:r>
              <a:rPr lang="en-US" sz="3799" spc="189" dirty="0">
                <a:solidFill>
                  <a:srgbClr val="7B211E"/>
                </a:solidFill>
                <a:latin typeface="Alatsi"/>
              </a:rPr>
              <a:t> </a:t>
            </a:r>
            <a:r>
              <a:rPr lang="en-US" sz="3799" spc="189" dirty="0" err="1">
                <a:solidFill>
                  <a:srgbClr val="7B211E"/>
                </a:solidFill>
                <a:latin typeface="Alatsi"/>
              </a:rPr>
              <a:t>chú</a:t>
            </a:r>
            <a:r>
              <a:rPr lang="en-US" sz="3799" spc="189" dirty="0">
                <a:solidFill>
                  <a:srgbClr val="7B211E"/>
                </a:solidFill>
                <a:latin typeface="Alatsi"/>
              </a:rPr>
              <a:t> </a:t>
            </a:r>
            <a:r>
              <a:rPr lang="en-US" sz="3799" spc="189" dirty="0" err="1">
                <a:solidFill>
                  <a:srgbClr val="7B211E"/>
                </a:solidFill>
                <a:latin typeface="Alatsi"/>
              </a:rPr>
              <a:t>thích</a:t>
            </a:r>
            <a:endParaRPr lang="en-US" sz="3799" spc="189" dirty="0">
              <a:solidFill>
                <a:srgbClr val="7B211E"/>
              </a:solidFill>
              <a:latin typeface="Alatsi"/>
            </a:endParaRPr>
          </a:p>
        </p:txBody>
      </p:sp>
      <p:sp>
        <p:nvSpPr>
          <p:cNvPr id="8" name="Freeform 8"/>
          <p:cNvSpPr/>
          <p:nvPr/>
        </p:nvSpPr>
        <p:spPr>
          <a:xfrm rot="-5547">
            <a:off x="1955" y="2716871"/>
            <a:ext cx="2200006" cy="2424856"/>
          </a:xfrm>
          <a:custGeom>
            <a:avLst/>
            <a:gdLst/>
            <a:ahLst/>
            <a:cxnLst/>
            <a:rect l="l" t="t" r="r" b="b"/>
            <a:pathLst>
              <a:path w="2200006" h="2424856">
                <a:moveTo>
                  <a:pt x="0" y="0"/>
                </a:moveTo>
                <a:lnTo>
                  <a:pt x="2200006" y="0"/>
                </a:lnTo>
                <a:lnTo>
                  <a:pt x="2200006" y="2424856"/>
                </a:lnTo>
                <a:lnTo>
                  <a:pt x="0" y="24248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5744998" y="5133975"/>
            <a:ext cx="2562167" cy="3147948"/>
          </a:xfrm>
          <a:custGeom>
            <a:avLst/>
            <a:gdLst/>
            <a:ahLst/>
            <a:cxnLst/>
            <a:rect l="l" t="t" r="r" b="b"/>
            <a:pathLst>
              <a:path w="2562167" h="3147948">
                <a:moveTo>
                  <a:pt x="0" y="0"/>
                </a:moveTo>
                <a:lnTo>
                  <a:pt x="2562167" y="0"/>
                </a:lnTo>
                <a:lnTo>
                  <a:pt x="2562167" y="3147948"/>
                </a:lnTo>
                <a:lnTo>
                  <a:pt x="0" y="3147948"/>
                </a:lnTo>
                <a:lnTo>
                  <a:pt x="0" y="0"/>
                </a:lnTo>
                <a:close/>
              </a:path>
            </a:pathLst>
          </a:custGeom>
          <a:blipFill>
            <a:blip r:embed="rId6">
              <a:extLst>
                <a:ext uri="{96DAC541-7B7A-43D3-8B79-37D633B846F1}">
                  <asvg:svgBlip xmlns="" xmlns:asvg="http://schemas.microsoft.com/office/drawing/2016/SVG/main" r:embed="rId7"/>
                </a:ext>
              </a:extLst>
            </a:blip>
            <a:stretch>
              <a:fillRect t="-23661"/>
            </a:stretch>
          </a:blipFill>
        </p:spPr>
      </p:sp>
      <p:sp>
        <p:nvSpPr>
          <p:cNvPr id="10" name="Freeform 10"/>
          <p:cNvSpPr/>
          <p:nvPr/>
        </p:nvSpPr>
        <p:spPr>
          <a:xfrm rot="55457">
            <a:off x="788880" y="3209819"/>
            <a:ext cx="649653" cy="618795"/>
          </a:xfrm>
          <a:custGeom>
            <a:avLst/>
            <a:gdLst/>
            <a:ahLst/>
            <a:cxnLst/>
            <a:rect l="l" t="t" r="r" b="b"/>
            <a:pathLst>
              <a:path w="649653" h="618795">
                <a:moveTo>
                  <a:pt x="0" y="0"/>
                </a:moveTo>
                <a:lnTo>
                  <a:pt x="649653" y="0"/>
                </a:lnTo>
                <a:lnTo>
                  <a:pt x="649653" y="618795"/>
                </a:lnTo>
                <a:lnTo>
                  <a:pt x="0" y="61879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0" y="7997412"/>
            <a:ext cx="4190488" cy="2289588"/>
          </a:xfrm>
          <a:custGeom>
            <a:avLst/>
            <a:gdLst/>
            <a:ahLst/>
            <a:cxnLst/>
            <a:rect l="l" t="t" r="r" b="b"/>
            <a:pathLst>
              <a:path w="4190488" h="2289588">
                <a:moveTo>
                  <a:pt x="0" y="0"/>
                </a:moveTo>
                <a:lnTo>
                  <a:pt x="4190488" y="0"/>
                </a:lnTo>
                <a:lnTo>
                  <a:pt x="4190488" y="2289588"/>
                </a:lnTo>
                <a:lnTo>
                  <a:pt x="0" y="2289588"/>
                </a:lnTo>
                <a:lnTo>
                  <a:pt x="0" y="0"/>
                </a:lnTo>
                <a:close/>
              </a:path>
            </a:pathLst>
          </a:custGeom>
          <a:blipFill>
            <a:blip r:embed="rId10">
              <a:extLst>
                <a:ext uri="{96DAC541-7B7A-43D3-8B79-37D633B846F1}">
                  <asvg:svgBlip xmlns="" xmlns:asvg="http://schemas.microsoft.com/office/drawing/2016/SVG/main" r:embed="rId11"/>
                </a:ext>
              </a:extLst>
            </a:blip>
            <a:stretch>
              <a:fillRect b="-75702"/>
            </a:stretch>
          </a:blipFill>
        </p:spPr>
      </p:sp>
      <p:sp>
        <p:nvSpPr>
          <p:cNvPr id="12" name="Freeform 12"/>
          <p:cNvSpPr/>
          <p:nvPr/>
        </p:nvSpPr>
        <p:spPr>
          <a:xfrm>
            <a:off x="7816711" y="7422676"/>
            <a:ext cx="2654578" cy="868771"/>
          </a:xfrm>
          <a:custGeom>
            <a:avLst/>
            <a:gdLst/>
            <a:ahLst/>
            <a:cxnLst/>
            <a:rect l="l" t="t" r="r" b="b"/>
            <a:pathLst>
              <a:path w="2654578" h="868771">
                <a:moveTo>
                  <a:pt x="0" y="0"/>
                </a:moveTo>
                <a:lnTo>
                  <a:pt x="2654578" y="0"/>
                </a:lnTo>
                <a:lnTo>
                  <a:pt x="2654578" y="868772"/>
                </a:lnTo>
                <a:lnTo>
                  <a:pt x="0" y="86877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rot="605585">
            <a:off x="16226189" y="2439963"/>
            <a:ext cx="906118" cy="1529312"/>
          </a:xfrm>
          <a:custGeom>
            <a:avLst/>
            <a:gdLst/>
            <a:ahLst/>
            <a:cxnLst/>
            <a:rect l="l" t="t" r="r" b="b"/>
            <a:pathLst>
              <a:path w="906118" h="1529312">
                <a:moveTo>
                  <a:pt x="0" y="0"/>
                </a:moveTo>
                <a:lnTo>
                  <a:pt x="906118" y="0"/>
                </a:lnTo>
                <a:lnTo>
                  <a:pt x="906118" y="1529312"/>
                </a:lnTo>
                <a:lnTo>
                  <a:pt x="0" y="152931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sp>
        <p:nvSpPr>
          <p:cNvPr id="4" name="Freeform 4"/>
          <p:cNvSpPr/>
          <p:nvPr/>
        </p:nvSpPr>
        <p:spPr>
          <a:xfrm>
            <a:off x="3992743" y="-384241"/>
            <a:ext cx="10302513" cy="8241303"/>
          </a:xfrm>
          <a:custGeom>
            <a:avLst/>
            <a:gdLst/>
            <a:ahLst/>
            <a:cxnLst/>
            <a:rect l="l" t="t" r="r" b="b"/>
            <a:pathLst>
              <a:path w="10302513" h="8241303">
                <a:moveTo>
                  <a:pt x="0" y="0"/>
                </a:moveTo>
                <a:lnTo>
                  <a:pt x="10302514" y="0"/>
                </a:lnTo>
                <a:lnTo>
                  <a:pt x="10302514" y="8241303"/>
                </a:lnTo>
                <a:lnTo>
                  <a:pt x="0" y="8241303"/>
                </a:lnTo>
                <a:lnTo>
                  <a:pt x="0" y="0"/>
                </a:lnTo>
                <a:close/>
              </a:path>
            </a:pathLst>
          </a:custGeom>
          <a:blipFill>
            <a:blip r:embed="rId2">
              <a:extLst>
                <a:ext uri="{96DAC541-7B7A-43D3-8B79-37D633B846F1}">
                  <asvg:svgBlip xmlns="" xmlns:asvg="http://schemas.microsoft.com/office/drawing/2016/SVG/main" r:embed="rId3"/>
                </a:ext>
              </a:extLst>
            </a:blip>
            <a:stretch>
              <a:fillRect b="-35881"/>
            </a:stretch>
          </a:blipFill>
        </p:spPr>
      </p:sp>
      <p:sp>
        <p:nvSpPr>
          <p:cNvPr id="5" name="TextBox 5"/>
          <p:cNvSpPr txBox="1"/>
          <p:nvPr/>
        </p:nvSpPr>
        <p:spPr>
          <a:xfrm>
            <a:off x="630959" y="1064577"/>
            <a:ext cx="17026082" cy="1024271"/>
          </a:xfrm>
          <a:prstGeom prst="rect">
            <a:avLst/>
          </a:prstGeom>
        </p:spPr>
        <p:txBody>
          <a:bodyPr lIns="0" tIns="0" rIns="0" bIns="0" rtlCol="0" anchor="t">
            <a:spAutoFit/>
          </a:bodyPr>
          <a:lstStyle/>
          <a:p>
            <a:pPr marL="0" lvl="0" indent="0" algn="ctr">
              <a:lnSpc>
                <a:spcPts val="7700"/>
              </a:lnSpc>
              <a:spcBef>
                <a:spcPct val="0"/>
              </a:spcBef>
            </a:pPr>
            <a:r>
              <a:rPr lang="en-US" sz="7700">
                <a:solidFill>
                  <a:srgbClr val="FFFFFF"/>
                </a:solidFill>
                <a:latin typeface="Mali Bold"/>
              </a:rPr>
              <a:t>B. ĐỌC HIỂU VĂN BẢN</a:t>
            </a:r>
          </a:p>
        </p:txBody>
      </p:sp>
      <p:sp>
        <p:nvSpPr>
          <p:cNvPr id="6" name="TextBox 6"/>
          <p:cNvSpPr txBox="1"/>
          <p:nvPr/>
        </p:nvSpPr>
        <p:spPr>
          <a:xfrm>
            <a:off x="4190488" y="3757613"/>
            <a:ext cx="9775128" cy="712470"/>
          </a:xfrm>
          <a:prstGeom prst="rect">
            <a:avLst/>
          </a:prstGeom>
        </p:spPr>
        <p:txBody>
          <a:bodyPr lIns="0" tIns="0" rIns="0" bIns="0" rtlCol="0" anchor="t">
            <a:spAutoFit/>
          </a:bodyPr>
          <a:lstStyle/>
          <a:p>
            <a:pPr marL="0" lvl="0" indent="0" algn="ctr">
              <a:lnSpc>
                <a:spcPts val="5880"/>
              </a:lnSpc>
              <a:spcBef>
                <a:spcPct val="0"/>
              </a:spcBef>
            </a:pPr>
            <a:r>
              <a:rPr lang="en-US" sz="4200" spc="210">
                <a:solidFill>
                  <a:srgbClr val="7B211E"/>
                </a:solidFill>
                <a:latin typeface="Mali Bold"/>
              </a:rPr>
              <a:t>I. TÌM HIỂU CHUNG</a:t>
            </a:r>
          </a:p>
        </p:txBody>
      </p:sp>
      <p:sp>
        <p:nvSpPr>
          <p:cNvPr id="7" name="TextBox 7"/>
          <p:cNvSpPr txBox="1"/>
          <p:nvPr/>
        </p:nvSpPr>
        <p:spPr>
          <a:xfrm>
            <a:off x="3926796" y="4672290"/>
            <a:ext cx="10302513" cy="655955"/>
          </a:xfrm>
          <a:prstGeom prst="rect">
            <a:avLst/>
          </a:prstGeom>
        </p:spPr>
        <p:txBody>
          <a:bodyPr lIns="0" tIns="0" rIns="0" bIns="0" rtlCol="0" anchor="t">
            <a:spAutoFit/>
          </a:bodyPr>
          <a:lstStyle/>
          <a:p>
            <a:pPr marL="410210" lvl="1">
              <a:lnSpc>
                <a:spcPts val="5319"/>
              </a:lnSpc>
              <a:spcBef>
                <a:spcPct val="0"/>
              </a:spcBef>
            </a:pPr>
            <a:r>
              <a:rPr lang="en-US" sz="3799" spc="189" dirty="0" smtClean="0">
                <a:solidFill>
                  <a:srgbClr val="7B211E"/>
                </a:solidFill>
                <a:latin typeface="Alatsi"/>
              </a:rPr>
              <a:t>1. </a:t>
            </a:r>
            <a:r>
              <a:rPr lang="en-US" sz="3799" spc="189" dirty="0" err="1" smtClean="0">
                <a:solidFill>
                  <a:srgbClr val="7B211E"/>
                </a:solidFill>
                <a:latin typeface="Alatsi"/>
              </a:rPr>
              <a:t>Đọc</a:t>
            </a:r>
            <a:r>
              <a:rPr lang="en-US" sz="3799" spc="189" dirty="0" smtClean="0">
                <a:solidFill>
                  <a:srgbClr val="7B211E"/>
                </a:solidFill>
                <a:latin typeface="Alatsi"/>
              </a:rPr>
              <a:t> </a:t>
            </a:r>
            <a:r>
              <a:rPr lang="en-US" sz="3799" spc="189" dirty="0" err="1">
                <a:solidFill>
                  <a:srgbClr val="7B211E"/>
                </a:solidFill>
                <a:latin typeface="Alatsi"/>
              </a:rPr>
              <a:t>và</a:t>
            </a:r>
            <a:r>
              <a:rPr lang="en-US" sz="3799" spc="189" dirty="0">
                <a:solidFill>
                  <a:srgbClr val="7B211E"/>
                </a:solidFill>
                <a:latin typeface="Alatsi"/>
              </a:rPr>
              <a:t> </a:t>
            </a:r>
            <a:r>
              <a:rPr lang="en-US" sz="3799" spc="189" dirty="0" err="1">
                <a:solidFill>
                  <a:srgbClr val="7B211E"/>
                </a:solidFill>
                <a:latin typeface="Alatsi"/>
              </a:rPr>
              <a:t>tìm</a:t>
            </a:r>
            <a:r>
              <a:rPr lang="en-US" sz="3799" spc="189" dirty="0">
                <a:solidFill>
                  <a:srgbClr val="7B211E"/>
                </a:solidFill>
                <a:latin typeface="Alatsi"/>
              </a:rPr>
              <a:t> </a:t>
            </a:r>
            <a:r>
              <a:rPr lang="en-US" sz="3799" spc="189" dirty="0" err="1">
                <a:solidFill>
                  <a:srgbClr val="7B211E"/>
                </a:solidFill>
                <a:latin typeface="Alatsi"/>
              </a:rPr>
              <a:t>hiểu</a:t>
            </a:r>
            <a:r>
              <a:rPr lang="en-US" sz="3799" spc="189" dirty="0">
                <a:solidFill>
                  <a:srgbClr val="7B211E"/>
                </a:solidFill>
                <a:latin typeface="Alatsi"/>
              </a:rPr>
              <a:t> </a:t>
            </a:r>
            <a:r>
              <a:rPr lang="en-US" sz="3799" spc="189" dirty="0" err="1">
                <a:solidFill>
                  <a:srgbClr val="7B211E"/>
                </a:solidFill>
                <a:latin typeface="Alatsi"/>
              </a:rPr>
              <a:t>chú</a:t>
            </a:r>
            <a:r>
              <a:rPr lang="en-US" sz="3799" spc="189" dirty="0">
                <a:solidFill>
                  <a:srgbClr val="7B211E"/>
                </a:solidFill>
                <a:latin typeface="Alatsi"/>
              </a:rPr>
              <a:t> </a:t>
            </a:r>
            <a:r>
              <a:rPr lang="en-US" sz="3799" spc="189" dirty="0" err="1">
                <a:solidFill>
                  <a:srgbClr val="7B211E"/>
                </a:solidFill>
                <a:latin typeface="Alatsi"/>
              </a:rPr>
              <a:t>thích</a:t>
            </a:r>
            <a:endParaRPr lang="en-US" sz="3799" spc="189" dirty="0">
              <a:solidFill>
                <a:srgbClr val="7B211E"/>
              </a:solidFill>
              <a:latin typeface="Alatsi"/>
            </a:endParaRPr>
          </a:p>
        </p:txBody>
      </p:sp>
      <p:sp>
        <p:nvSpPr>
          <p:cNvPr id="8" name="Freeform 8"/>
          <p:cNvSpPr/>
          <p:nvPr/>
        </p:nvSpPr>
        <p:spPr>
          <a:xfrm rot="-5547">
            <a:off x="1955" y="2716871"/>
            <a:ext cx="2200006" cy="2424856"/>
          </a:xfrm>
          <a:custGeom>
            <a:avLst/>
            <a:gdLst/>
            <a:ahLst/>
            <a:cxnLst/>
            <a:rect l="l" t="t" r="r" b="b"/>
            <a:pathLst>
              <a:path w="2200006" h="2424856">
                <a:moveTo>
                  <a:pt x="0" y="0"/>
                </a:moveTo>
                <a:lnTo>
                  <a:pt x="2200006" y="0"/>
                </a:lnTo>
                <a:lnTo>
                  <a:pt x="2200006" y="2424856"/>
                </a:lnTo>
                <a:lnTo>
                  <a:pt x="0" y="24248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5744998" y="5133975"/>
            <a:ext cx="2562167" cy="3147948"/>
          </a:xfrm>
          <a:custGeom>
            <a:avLst/>
            <a:gdLst/>
            <a:ahLst/>
            <a:cxnLst/>
            <a:rect l="l" t="t" r="r" b="b"/>
            <a:pathLst>
              <a:path w="2562167" h="3147948">
                <a:moveTo>
                  <a:pt x="0" y="0"/>
                </a:moveTo>
                <a:lnTo>
                  <a:pt x="2562167" y="0"/>
                </a:lnTo>
                <a:lnTo>
                  <a:pt x="2562167" y="3147948"/>
                </a:lnTo>
                <a:lnTo>
                  <a:pt x="0" y="3147948"/>
                </a:lnTo>
                <a:lnTo>
                  <a:pt x="0" y="0"/>
                </a:lnTo>
                <a:close/>
              </a:path>
            </a:pathLst>
          </a:custGeom>
          <a:blipFill>
            <a:blip r:embed="rId6">
              <a:extLst>
                <a:ext uri="{96DAC541-7B7A-43D3-8B79-37D633B846F1}">
                  <asvg:svgBlip xmlns="" xmlns:asvg="http://schemas.microsoft.com/office/drawing/2016/SVG/main" r:embed="rId7"/>
                </a:ext>
              </a:extLst>
            </a:blip>
            <a:stretch>
              <a:fillRect t="-23661"/>
            </a:stretch>
          </a:blipFill>
        </p:spPr>
      </p:sp>
      <p:sp>
        <p:nvSpPr>
          <p:cNvPr id="10" name="Freeform 10"/>
          <p:cNvSpPr/>
          <p:nvPr/>
        </p:nvSpPr>
        <p:spPr>
          <a:xfrm rot="55457">
            <a:off x="788880" y="3209819"/>
            <a:ext cx="649653" cy="618795"/>
          </a:xfrm>
          <a:custGeom>
            <a:avLst/>
            <a:gdLst/>
            <a:ahLst/>
            <a:cxnLst/>
            <a:rect l="l" t="t" r="r" b="b"/>
            <a:pathLst>
              <a:path w="649653" h="618795">
                <a:moveTo>
                  <a:pt x="0" y="0"/>
                </a:moveTo>
                <a:lnTo>
                  <a:pt x="649653" y="0"/>
                </a:lnTo>
                <a:lnTo>
                  <a:pt x="649653" y="618795"/>
                </a:lnTo>
                <a:lnTo>
                  <a:pt x="0" y="61879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1" name="Freeform 11"/>
          <p:cNvSpPr/>
          <p:nvPr/>
        </p:nvSpPr>
        <p:spPr>
          <a:xfrm>
            <a:off x="0" y="7997412"/>
            <a:ext cx="4190488" cy="2289588"/>
          </a:xfrm>
          <a:custGeom>
            <a:avLst/>
            <a:gdLst/>
            <a:ahLst/>
            <a:cxnLst/>
            <a:rect l="l" t="t" r="r" b="b"/>
            <a:pathLst>
              <a:path w="4190488" h="2289588">
                <a:moveTo>
                  <a:pt x="0" y="0"/>
                </a:moveTo>
                <a:lnTo>
                  <a:pt x="4190488" y="0"/>
                </a:lnTo>
                <a:lnTo>
                  <a:pt x="4190488" y="2289588"/>
                </a:lnTo>
                <a:lnTo>
                  <a:pt x="0" y="2289588"/>
                </a:lnTo>
                <a:lnTo>
                  <a:pt x="0" y="0"/>
                </a:lnTo>
                <a:close/>
              </a:path>
            </a:pathLst>
          </a:custGeom>
          <a:blipFill>
            <a:blip r:embed="rId10">
              <a:extLst>
                <a:ext uri="{96DAC541-7B7A-43D3-8B79-37D633B846F1}">
                  <asvg:svgBlip xmlns="" xmlns:asvg="http://schemas.microsoft.com/office/drawing/2016/SVG/main" r:embed="rId11"/>
                </a:ext>
              </a:extLst>
            </a:blip>
            <a:stretch>
              <a:fillRect b="-75702"/>
            </a:stretch>
          </a:blipFill>
        </p:spPr>
      </p:sp>
      <p:sp>
        <p:nvSpPr>
          <p:cNvPr id="12" name="Freeform 12"/>
          <p:cNvSpPr/>
          <p:nvPr/>
        </p:nvSpPr>
        <p:spPr>
          <a:xfrm>
            <a:off x="7816711" y="7422676"/>
            <a:ext cx="2654578" cy="868771"/>
          </a:xfrm>
          <a:custGeom>
            <a:avLst/>
            <a:gdLst/>
            <a:ahLst/>
            <a:cxnLst/>
            <a:rect l="l" t="t" r="r" b="b"/>
            <a:pathLst>
              <a:path w="2654578" h="868771">
                <a:moveTo>
                  <a:pt x="0" y="0"/>
                </a:moveTo>
                <a:lnTo>
                  <a:pt x="2654578" y="0"/>
                </a:lnTo>
                <a:lnTo>
                  <a:pt x="2654578" y="868772"/>
                </a:lnTo>
                <a:lnTo>
                  <a:pt x="0" y="86877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rot="605585">
            <a:off x="16226189" y="2439963"/>
            <a:ext cx="906118" cy="1529312"/>
          </a:xfrm>
          <a:custGeom>
            <a:avLst/>
            <a:gdLst/>
            <a:ahLst/>
            <a:cxnLst/>
            <a:rect l="l" t="t" r="r" b="b"/>
            <a:pathLst>
              <a:path w="906118" h="1529312">
                <a:moveTo>
                  <a:pt x="0" y="0"/>
                </a:moveTo>
                <a:lnTo>
                  <a:pt x="906118" y="0"/>
                </a:lnTo>
                <a:lnTo>
                  <a:pt x="906118" y="1529312"/>
                </a:lnTo>
                <a:lnTo>
                  <a:pt x="0" y="152931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TextBox 14"/>
          <p:cNvSpPr txBox="1"/>
          <p:nvPr/>
        </p:nvSpPr>
        <p:spPr>
          <a:xfrm>
            <a:off x="3992743" y="5575540"/>
            <a:ext cx="10302513" cy="655955"/>
          </a:xfrm>
          <a:prstGeom prst="rect">
            <a:avLst/>
          </a:prstGeom>
        </p:spPr>
        <p:txBody>
          <a:bodyPr lIns="0" tIns="0" rIns="0" bIns="0" rtlCol="0" anchor="t">
            <a:spAutoFit/>
          </a:bodyPr>
          <a:lstStyle/>
          <a:p>
            <a:pPr algn="ctr">
              <a:lnSpc>
                <a:spcPts val="5319"/>
              </a:lnSpc>
              <a:spcBef>
                <a:spcPct val="0"/>
              </a:spcBef>
            </a:pPr>
            <a:r>
              <a:rPr lang="en-US" sz="3799" spc="189">
                <a:solidFill>
                  <a:srgbClr val="7B211E"/>
                </a:solidFill>
                <a:latin typeface="Alatsi"/>
              </a:rPr>
              <a:t>2. Tóm tắt, vị trí, nội dung, bối cảnh, lời kể</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1614</Words>
  <Application>Microsoft Office PowerPoint</Application>
  <PresentationFormat>Custom</PresentationFormat>
  <Paragraphs>126</Paragraphs>
  <Slides>23</Slides>
  <Notes>0</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23</vt:i4>
      </vt:variant>
    </vt:vector>
  </HeadingPairs>
  <TitlesOfParts>
    <vt:vector size="49" baseType="lpstr">
      <vt:lpstr>Sansita</vt:lpstr>
      <vt:lpstr>Aliengo</vt:lpstr>
      <vt:lpstr>Alatsi</vt:lpstr>
      <vt:lpstr>Better Together Script</vt:lpstr>
      <vt:lpstr>Alata</vt:lpstr>
      <vt:lpstr>Happy Font TH</vt:lpstr>
      <vt:lpstr>Calibri Light</vt:lpstr>
      <vt:lpstr>Mali Bold</vt:lpstr>
      <vt:lpstr>Times New Roman</vt:lpstr>
      <vt:lpstr>Wingdings</vt:lpstr>
      <vt:lpstr>Calibri</vt:lpstr>
      <vt:lpstr>Arial</vt:lpstr>
      <vt:lpstr>Paytone One</vt:lpstr>
      <vt:lpstr>Marykate</vt:lpstr>
      <vt:lpstr>Office Theme</vt:lpstr>
      <vt:lpstr>1_Office Theme</vt:lpstr>
      <vt:lpstr>2_Office Theme</vt:lpstr>
      <vt:lpstr>3_Office Theme</vt:lpstr>
      <vt:lpstr>4_Office Theme</vt:lpstr>
      <vt:lpstr>5_Office Theme</vt:lpstr>
      <vt:lpstr>7_Office Theme</vt:lpstr>
      <vt:lpstr>6_Office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Đọc- hiểu chi tiết</vt:lpstr>
      <vt:lpstr>PowerPoint Presentation</vt:lpstr>
      <vt:lpstr>PowerPoint Presentation</vt:lpstr>
      <vt:lpstr>PowerPoint Presentation</vt:lpstr>
      <vt:lpstr>PowerPoint Presentation</vt:lpstr>
      <vt:lpstr>PowerPoint Presentation</vt:lpstr>
      <vt:lpstr>2. Nỗi lòng chàng trai khi chứng kiến cảnh cô gái bị nhà chồng hành hạ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4 - LỜI TIỄN DẶN</dc:title>
  <dc:creator>DELL</dc:creator>
  <cp:lastModifiedBy>DELL</cp:lastModifiedBy>
  <cp:revision>8</cp:revision>
  <dcterms:created xsi:type="dcterms:W3CDTF">2006-08-16T00:00:00Z</dcterms:created>
  <dcterms:modified xsi:type="dcterms:W3CDTF">2023-08-07T09:46:37Z</dcterms:modified>
  <dc:identifier>DAFqrfWM75A</dc:identifier>
</cp:coreProperties>
</file>