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832" r:id="rId2"/>
    <p:sldId id="833" r:id="rId3"/>
    <p:sldId id="268" r:id="rId4"/>
    <p:sldId id="10098" r:id="rId5"/>
    <p:sldId id="10097" r:id="rId6"/>
    <p:sldId id="10096" r:id="rId7"/>
    <p:sldId id="839" r:id="rId8"/>
    <p:sldId id="777" r:id="rId9"/>
    <p:sldId id="778" r:id="rId10"/>
    <p:sldId id="834" r:id="rId11"/>
    <p:sldId id="780" r:id="rId12"/>
    <p:sldId id="781" r:id="rId13"/>
    <p:sldId id="277" r:id="rId14"/>
    <p:sldId id="835" r:id="rId15"/>
    <p:sldId id="10057" r:id="rId16"/>
    <p:sldId id="10075" r:id="rId17"/>
    <p:sldId id="10076" r:id="rId18"/>
    <p:sldId id="10078" r:id="rId19"/>
    <p:sldId id="660" r:id="rId20"/>
    <p:sldId id="10102" r:id="rId21"/>
    <p:sldId id="10109" r:id="rId22"/>
    <p:sldId id="10101" r:id="rId23"/>
    <p:sldId id="10103" r:id="rId24"/>
    <p:sldId id="10104" r:id="rId25"/>
    <p:sldId id="10106" r:id="rId26"/>
    <p:sldId id="826" r:id="rId27"/>
    <p:sldId id="10094" r:id="rId28"/>
    <p:sldId id="10108" r:id="rId29"/>
    <p:sldId id="10107" r:id="rId30"/>
  </p:sldIdLst>
  <p:sldSz cx="24387175" cy="13716000"/>
  <p:notesSz cx="7010400" cy="9296400"/>
  <p:defaultTextStyle>
    <a:defPPr>
      <a:defRPr lang="en-US"/>
    </a:defPPr>
    <a:lvl1pPr marL="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39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415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805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83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22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61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635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025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12">
          <p15:clr>
            <a:srgbClr val="A4A3A4"/>
          </p15:clr>
        </p15:guide>
        <p15:guide id="2" pos="76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ần Văn Cường" initials="TVC" lastIdx="1" clrIdx="0">
    <p:extLst>
      <p:ext uri="{19B8F6BF-5375-455C-9EA6-DF929625EA0E}">
        <p15:presenceInfo xmlns:p15="http://schemas.microsoft.com/office/powerpoint/2012/main" userId="Trần Văn Cườ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913533"/>
    <a:srgbClr val="6C0E0E"/>
    <a:srgbClr val="0000CC"/>
    <a:srgbClr val="FFFF00"/>
    <a:srgbClr val="D7AF1B"/>
    <a:srgbClr val="250E0D"/>
    <a:srgbClr val="861024"/>
    <a:srgbClr val="CDC25B"/>
    <a:srgbClr val="FD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9" autoAdjust="0"/>
    <p:restoredTop sz="94434" autoAdjust="0"/>
  </p:normalViewPr>
  <p:slideViewPr>
    <p:cSldViewPr>
      <p:cViewPr varScale="1">
        <p:scale>
          <a:sx n="33" d="100"/>
          <a:sy n="33" d="100"/>
        </p:scale>
        <p:origin x="1050" y="72"/>
      </p:cViewPr>
      <p:guideLst>
        <p:guide orient="horz" pos="4512"/>
        <p:guide pos="763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32" y="-9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46A884-97D7-436F-898C-5097283908A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A2451A-527C-4443-B32D-1C9B8D84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77D0DA-3412-4369-A630-8EBA302CD1E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F2D422-0331-4A9A-9AC6-1209F231DE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39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520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25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33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42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6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6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3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986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485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7401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5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5"/>
            <a:ext cx="18290381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2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828823">
                <a:defRPr/>
              </a:pPr>
              <a:t>07/08/2023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2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2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82882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8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7FE5A9CD-1CA5-4BB6-ABF6-C3DB2F9C09D1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E9E3A461-C528-4C33-83FA-271D1850C3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219359" y="584200"/>
            <a:ext cx="21948458" cy="2768600"/>
          </a:xfrm>
          <a:prstGeom prst="rect">
            <a:avLst/>
          </a:prstGeom>
        </p:spPr>
        <p:txBody>
          <a:bodyPr lIns="217728" tIns="108864" rIns="217728" bIns="108864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1219359" y="3810000"/>
            <a:ext cx="21948458" cy="8229600"/>
          </a:xfrm>
          <a:prstGeom prst="rect">
            <a:avLst/>
          </a:prstGeom>
        </p:spPr>
        <p:txBody>
          <a:bodyPr lIns="217728" tIns="108864" rIns="217728" bIns="108864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359" y="12490450"/>
            <a:ext cx="5690341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332285" y="12490450"/>
            <a:ext cx="7722605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477475" y="12490450"/>
            <a:ext cx="5690341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fld id="{E979D15E-7C97-46BA-A533-0FCFA23F605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490450"/>
            <a:ext cx="5690341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490450"/>
            <a:ext cx="7722605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490450"/>
            <a:ext cx="5690341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fld id="{A890BEB3-7ECE-4454-BD48-73539E4ED80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7FE5A9CD-1CA5-4BB6-ABF6-C3DB2F9C09D1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E9E3A461-C528-4C33-83FA-271D1850C3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0" anchor="ctr"/>
          <a:lstStyle/>
          <a:p>
            <a:pPr algn="ctr" defTabSz="1828396" latinLnBrk="1"/>
            <a:endParaRPr lang="ko-KR" altLang="en-US" sz="8600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29309"/>
            <a:ext cx="24387175" cy="1536170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72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865479"/>
            <a:ext cx="24387175" cy="768086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28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7398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7822975" y="457200"/>
            <a:ext cx="111524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70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70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623489" y="457200"/>
            <a:ext cx="2016899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3000" b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>
              <a:spcBef>
                <a:spcPts val="800"/>
              </a:spcBef>
            </a:pPr>
            <a:r>
              <a:rPr lang="en-US" sz="3000" b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249487" y="334890"/>
            <a:ext cx="939680" cy="60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239068" y="795040"/>
            <a:ext cx="960519" cy="839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12</a:t>
            </a:r>
            <a:endParaRPr lang="en-US" sz="480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" y="-32725"/>
            <a:ext cx="24348951" cy="143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2123248" y="143138"/>
            <a:ext cx="939680" cy="60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2058987" y="614534"/>
            <a:ext cx="9605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  <a:endParaRPr lang="en-US" sz="4800"/>
          </a:p>
        </p:txBody>
      </p:sp>
      <p:sp>
        <p:nvSpPr>
          <p:cNvPr id="14" name="Rectangle 13"/>
          <p:cNvSpPr/>
          <p:nvPr userDrawn="1"/>
        </p:nvSpPr>
        <p:spPr>
          <a:xfrm>
            <a:off x="3278187" y="218182"/>
            <a:ext cx="220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</a:t>
            </a:r>
            <a:r>
              <a:rPr lang="en-US" sz="32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học</a:t>
            </a:r>
          </a:p>
          <a:p>
            <a:pPr algn="ctr"/>
            <a:r>
              <a:rPr lang="en-US" sz="32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  <a:endParaRPr lang="en-US" sz="32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524623" y="174197"/>
            <a:ext cx="117852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err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32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>
              <a:lnSpc>
                <a:spcPts val="4500"/>
              </a:lnSpc>
            </a:pPr>
            <a:r>
              <a:rPr lang="en-US" sz="44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1/2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8149536" y="235752"/>
            <a:ext cx="9361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CÁO BÌNH NGÔ </a:t>
            </a:r>
            <a:endParaRPr lang="en-US" sz="72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</p:sldLayoutIdLst>
  <p:txStyles>
    <p:titleStyle>
      <a:lvl1pPr algn="ctr" defTabSz="2176780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610" indent="-816610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110" indent="-680085" algn="l" defTabSz="2176780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61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00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9025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415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44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83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22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39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41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80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83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22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61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63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02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8.jpg"/><Relationship Id="rId15" Type="http://schemas.openxmlformats.org/officeDocument/2006/relationships/slide" Target="slide8.xml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8.jp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8.jpg"/><Relationship Id="rId15" Type="http://schemas.openxmlformats.org/officeDocument/2006/relationships/slide" Target="slide8.xml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slide" Target="slide8.xml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8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3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slide" Target="slide13.xml"/><Relationship Id="rId5" Type="http://schemas.openxmlformats.org/officeDocument/2006/relationships/image" Target="../media/image8.jpg"/><Relationship Id="rId15" Type="http://schemas.openxmlformats.org/officeDocument/2006/relationships/image" Target="../media/image12.gif"/><Relationship Id="rId10" Type="http://schemas.openxmlformats.org/officeDocument/2006/relationships/slide" Target="slide12.xml"/><Relationship Id="rId4" Type="http://schemas.openxmlformats.org/officeDocument/2006/relationships/notesSlide" Target="../notesSlides/notesSlide5.xml"/><Relationship Id="rId9" Type="http://schemas.openxmlformats.org/officeDocument/2006/relationships/slide" Target="slide11.xml"/><Relationship Id="rId1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8.jpg"/><Relationship Id="rId15" Type="http://schemas.openxmlformats.org/officeDocument/2006/relationships/slide" Target="slide8.xml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830239" y="755039"/>
            <a:ext cx="23431176" cy="1938991"/>
            <a:chOff x="899179" y="2009905"/>
            <a:chExt cx="23261839" cy="167511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Rounded Rectangle 22"/>
            <p:cNvSpPr/>
            <p:nvPr/>
          </p:nvSpPr>
          <p:spPr>
            <a:xfrm>
              <a:off x="899179" y="2084578"/>
              <a:ext cx="3963982" cy="1411315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02042" y="2165144"/>
              <a:ext cx="2958254" cy="11433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BÀI 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66024" y="2009905"/>
              <a:ext cx="18794994" cy="16751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TỰ SỰ TRONG TRUYỆN TH</a:t>
              </a:r>
              <a:r>
                <a:rPr lang="vi-VN" sz="6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Ơ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DÂN GIAN </a:t>
              </a:r>
            </a:p>
            <a:p>
              <a:pPr lvl="0" algn="ctr"/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 TRONG TH</a:t>
              </a:r>
              <a:r>
                <a:rPr lang="vi-VN" sz="6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Ơ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TRỮ TÌNH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2315365-E902-4593-BDCC-CF4A104D0A3D}"/>
              </a:ext>
            </a:extLst>
          </p:cNvPr>
          <p:cNvSpPr/>
          <p:nvPr/>
        </p:nvSpPr>
        <p:spPr>
          <a:xfrm>
            <a:off x="6288931" y="4409728"/>
            <a:ext cx="13609512" cy="6056710"/>
          </a:xfrm>
          <a:prstGeom prst="rect">
            <a:avLst/>
          </a:prstGeom>
          <a:solidFill>
            <a:schemeClr val="bg2"/>
          </a:solidFill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Văn</a:t>
            </a:r>
            <a:r>
              <a:rPr lang="en-US" sz="96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bản</a:t>
            </a:r>
            <a:r>
              <a:rPr lang="en-US" sz="96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13200" i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13200" i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200" i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3200" i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200" i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3200" i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n-US" sz="96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(Cao </a:t>
            </a:r>
            <a:r>
              <a:rPr lang="en-US" sz="960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Bá</a:t>
            </a:r>
            <a:r>
              <a:rPr lang="en-US" sz="96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Quát</a:t>
            </a:r>
            <a:r>
              <a:rPr lang="en-US" sz="96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049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4623" y="839842"/>
            <a:ext cx="23176268" cy="2101285"/>
          </a:xfrm>
          <a:prstGeom prst="snip2Diag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endParaRPr lang="en-US" sz="6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 là thông tin chính xác về cuộc đời Cao Bá Quát?</a:t>
            </a:r>
          </a:p>
          <a:p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4623" y="3898693"/>
            <a:ext cx="11281001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b="1" dirty="0" err="1">
                <a:solidFill>
                  <a:schemeClr val="tx1"/>
                </a:solidFill>
              </a:rPr>
              <a:t>Ông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học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rộng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tài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cao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đỗ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cử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nhân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sớm</a:t>
            </a:r>
            <a:r>
              <a:rPr lang="en-US" b="1" dirty="0">
                <a:solidFill>
                  <a:schemeClr val="tx1"/>
                </a:solidFill>
              </a:rPr>
              <a:t>.</a:t>
            </a:r>
            <a:endParaRPr lang="en-US" sz="4800" b="1" dirty="0">
              <a:solidFill>
                <a:schemeClr val="tx1"/>
              </a:solidFill>
            </a:endParaRPr>
          </a:p>
          <a:p>
            <a:pPr defTabSz="1828823">
              <a:defRPr/>
            </a:pPr>
            <a:endParaRPr lang="vi-VN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2818" y="3977680"/>
            <a:ext cx="11668073" cy="15500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83372" y="5703341"/>
            <a:ext cx="11252252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b="1" dirty="0" err="1">
                <a:solidFill>
                  <a:schemeClr val="tx1"/>
                </a:solidFill>
              </a:rPr>
              <a:t>Ông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đận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trên</a:t>
            </a:r>
            <a:r>
              <a:rPr lang="en-US" b="1" dirty="0">
                <a:solidFill>
                  <a:schemeClr val="tx1"/>
                </a:solidFill>
              </a:rPr>
              <a:t> con </a:t>
            </a:r>
            <a:r>
              <a:rPr lang="en-US" b="1" dirty="0" err="1">
                <a:solidFill>
                  <a:schemeClr val="tx1"/>
                </a:solidFill>
              </a:rPr>
              <a:t>đường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làm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quan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r>
              <a:rPr lang="vi-VN" sz="4800" b="1" kern="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  <a:t/>
            </a:r>
            <a:br>
              <a:rPr lang="vi-VN" sz="4800" b="1" kern="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</a:b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262818" y="5685413"/>
            <a:ext cx="11668073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vi-VN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861" y="3988722"/>
            <a:ext cx="161144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26552" y="5766960"/>
            <a:ext cx="1609072" cy="14081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156" y="5998228"/>
            <a:ext cx="1609485" cy="14143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414" y="3947281"/>
            <a:ext cx="1609485" cy="1287587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25544" y="12962967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23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66859" y="399739"/>
            <a:ext cx="21053456" cy="2906800"/>
          </a:xfrm>
          <a:prstGeom prst="snip2Diag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en-US" sz="54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828823">
              <a:defRPr/>
            </a:pPr>
            <a:endParaRPr lang="en-US" sz="54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828823">
              <a:defRPr/>
            </a:pP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Cao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828823">
              <a:defRPr/>
            </a:pPr>
            <a:r>
              <a:rPr lang="vi-VN" sz="5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vi-VN" sz="5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vi-VN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22029" y="3898693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Mỹ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Lương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endParaRPr lang="vi-VN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2818" y="3907069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Bãi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Sậy</a:t>
            </a:r>
            <a:endParaRPr lang="vi-VN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22029" y="5677037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Yên 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endParaRPr lang="vi-VN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262818" y="5685413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endParaRPr lang="vi-VN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41868" y="3915315"/>
            <a:ext cx="177027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26552" y="5743765"/>
            <a:ext cx="1609072" cy="14081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5766960"/>
            <a:ext cx="1609485" cy="14143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3989584"/>
            <a:ext cx="1609485" cy="1414395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725544" y="12962967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8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66859" y="399739"/>
            <a:ext cx="21053456" cy="2335264"/>
          </a:xfrm>
          <a:prstGeom prst="snip2Diag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err="1">
                <a:solidFill>
                  <a:schemeClr val="bg1"/>
                </a:solidFill>
              </a:rPr>
              <a:t>Câu</a:t>
            </a:r>
            <a:r>
              <a:rPr lang="en-US" sz="5400" b="1" dirty="0">
                <a:solidFill>
                  <a:schemeClr val="bg1"/>
                </a:solidFill>
              </a:rPr>
              <a:t> 4: </a:t>
            </a:r>
            <a:r>
              <a:rPr lang="en-US" sz="5400" b="1" dirty="0" err="1">
                <a:solidFill>
                  <a:schemeClr val="bg1"/>
                </a:solidFill>
              </a:rPr>
              <a:t>Đâu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phải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là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đặc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điểm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của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thơ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văn</a:t>
            </a:r>
            <a:r>
              <a:rPr lang="en-US" sz="5400" b="1" dirty="0">
                <a:solidFill>
                  <a:schemeClr val="bg1"/>
                </a:solidFill>
              </a:rPr>
              <a:t> Cao </a:t>
            </a:r>
            <a:r>
              <a:rPr lang="en-US" sz="5400" b="1" dirty="0" err="1">
                <a:solidFill>
                  <a:schemeClr val="bg1"/>
                </a:solidFill>
              </a:rPr>
              <a:t>Bá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Quát</a:t>
            </a:r>
            <a:r>
              <a:rPr lang="en-US" sz="5400" b="1" dirty="0">
                <a:solidFill>
                  <a:schemeClr val="bg1"/>
                </a:solidFill>
              </a:rPr>
              <a:t>?</a:t>
            </a:r>
          </a:p>
          <a:p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3113437"/>
            <a:ext cx="12034037" cy="23352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</a:rPr>
              <a:t>Phong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phú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đề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tài</a:t>
            </a:r>
            <a:endParaRPr lang="en-US" sz="4400" b="1" dirty="0">
              <a:solidFill>
                <a:schemeClr val="tx1"/>
              </a:solidFill>
            </a:endParaRPr>
          </a:p>
          <a:p>
            <a:pPr defTabSz="1828823">
              <a:defRPr/>
            </a:pPr>
            <a:endParaRPr lang="en-US" sz="4400" b="1" dirty="0">
              <a:solidFill>
                <a:schemeClr val="tx1"/>
              </a:solidFill>
              <a:latin typeface="+mj-lt"/>
            </a:endParaRPr>
          </a:p>
          <a:p>
            <a:pPr defTabSz="1828823">
              <a:defRPr/>
            </a:pPr>
            <a:endParaRPr lang="vi-VN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2818" y="3079840"/>
            <a:ext cx="12034037" cy="23688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</a:rPr>
              <a:t>Thể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hiện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cảm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thiết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tha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gắn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bó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với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gia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đình</a:t>
            </a:r>
            <a:r>
              <a:rPr lang="en-US" sz="4400" b="1" dirty="0">
                <a:solidFill>
                  <a:schemeClr val="tx1"/>
                </a:solidFill>
              </a:rPr>
              <a:t>, </a:t>
            </a:r>
            <a:r>
              <a:rPr lang="en-US" sz="4400" b="1" dirty="0" err="1">
                <a:solidFill>
                  <a:schemeClr val="tx1"/>
                </a:solidFill>
              </a:rPr>
              <a:t>quê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hương</a:t>
            </a:r>
            <a:r>
              <a:rPr lang="en-US" sz="4400" b="1" dirty="0">
                <a:solidFill>
                  <a:schemeClr val="tx1"/>
                </a:solidFill>
              </a:rPr>
              <a:t>, </a:t>
            </a:r>
            <a:r>
              <a:rPr lang="en-US" sz="4400" b="1" dirty="0" err="1">
                <a:solidFill>
                  <a:schemeClr val="tx1"/>
                </a:solidFill>
              </a:rPr>
              <a:t>những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thân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phận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cùng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khổ</a:t>
            </a:r>
            <a:r>
              <a:rPr lang="en-US" sz="44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4400" b="1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vi-VN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90" y="5677037"/>
            <a:ext cx="12034037" cy="23658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4400" b="1" dirty="0" smtClean="0">
                <a:solidFill>
                  <a:schemeClr val="tx1"/>
                </a:solidFill>
                <a:sym typeface="Arial"/>
              </a:rPr>
              <a:t>Thể hiện tình yêu thiên nhiên, yêu cái đẹp.</a:t>
            </a:r>
            <a:endParaRPr lang="en-US" sz="4400" b="1" dirty="0">
              <a:solidFill>
                <a:schemeClr val="tx1"/>
              </a:solidFill>
            </a:endParaRPr>
          </a:p>
          <a:p>
            <a:pPr defTabSz="1828823">
              <a:defRPr/>
            </a:pPr>
            <a:endParaRPr lang="vi-VN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262818" y="5685412"/>
            <a:ext cx="11916582" cy="23574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4400" b="1" dirty="0" err="1">
                <a:solidFill>
                  <a:schemeClr val="tx1"/>
                </a:solidFill>
              </a:rPr>
              <a:t>Có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cái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nhìn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nhân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văn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và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tinh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thần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dân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chủ</a:t>
            </a:r>
            <a:r>
              <a:rPr lang="en-US" sz="4400" b="1" dirty="0">
                <a:solidFill>
                  <a:schemeClr val="tx1"/>
                </a:solidFill>
              </a:rPr>
              <a:t>.</a:t>
            </a:r>
          </a:p>
          <a:p>
            <a:endParaRPr lang="en-US" sz="4400" b="1" dirty="0">
              <a:solidFill>
                <a:schemeClr val="tx1"/>
              </a:solidFill>
            </a:endParaRPr>
          </a:p>
          <a:p>
            <a:pPr defTabSz="1828823">
              <a:defRPr/>
            </a:pPr>
            <a:endParaRPr lang="vi-VN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9" y="3949643"/>
            <a:ext cx="161144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783" y="6576241"/>
            <a:ext cx="1609072" cy="12872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2435" y="6382768"/>
            <a:ext cx="1646966" cy="144733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803" y="4013907"/>
            <a:ext cx="1465184" cy="1287587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25544" y="12936074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95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08896" y="414819"/>
            <a:ext cx="21053456" cy="3209195"/>
          </a:xfrm>
          <a:prstGeom prst="snip2Diag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</a:rPr>
              <a:t>Câu</a:t>
            </a:r>
            <a:r>
              <a:rPr lang="en-US" sz="5400" b="1" dirty="0">
                <a:solidFill>
                  <a:schemeClr val="bg1"/>
                </a:solidFill>
              </a:rPr>
              <a:t> 5: </a:t>
            </a:r>
            <a:r>
              <a:rPr lang="en-US" sz="5400" b="1" i="1" dirty="0" err="1">
                <a:solidFill>
                  <a:schemeClr val="bg1"/>
                </a:solidFill>
              </a:rPr>
              <a:t>Dương</a:t>
            </a:r>
            <a:r>
              <a:rPr lang="en-US" sz="5400" b="1" i="1" dirty="0">
                <a:solidFill>
                  <a:schemeClr val="bg1"/>
                </a:solidFill>
              </a:rPr>
              <a:t> </a:t>
            </a:r>
            <a:r>
              <a:rPr lang="en-US" sz="5400" b="1" i="1" dirty="0" err="1">
                <a:solidFill>
                  <a:schemeClr val="bg1"/>
                </a:solidFill>
              </a:rPr>
              <a:t>phụ</a:t>
            </a:r>
            <a:r>
              <a:rPr lang="en-US" sz="5400" b="1" i="1" dirty="0">
                <a:solidFill>
                  <a:schemeClr val="bg1"/>
                </a:solidFill>
              </a:rPr>
              <a:t> </a:t>
            </a:r>
            <a:r>
              <a:rPr lang="en-US" sz="5400" b="1" i="1" dirty="0" err="1">
                <a:solidFill>
                  <a:schemeClr val="bg1"/>
                </a:solidFill>
              </a:rPr>
              <a:t>hành</a:t>
            </a:r>
            <a:r>
              <a:rPr lang="en-US" sz="5400" b="1" i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được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sáng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tác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vào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năm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nào</a:t>
            </a:r>
            <a:r>
              <a:rPr lang="en-US" sz="5400" b="1" dirty="0">
                <a:solidFill>
                  <a:schemeClr val="bg1"/>
                </a:solidFill>
              </a:rPr>
              <a:t>?</a:t>
            </a:r>
          </a:p>
          <a:p>
            <a:pPr lvl="0" algn="ctr"/>
            <a:endParaRPr lang="en-US" sz="5400" b="1" kern="0" dirty="0">
              <a:solidFill>
                <a:schemeClr val="bg1"/>
              </a:solidFill>
              <a:latin typeface="Calibri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22029" y="3898693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1845</a:t>
            </a:r>
          </a:p>
          <a:p>
            <a:pPr defTabSz="1828823">
              <a:defRPr/>
            </a:pP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endParaRPr lang="en-US" sz="4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828823">
              <a:defRPr/>
            </a:pP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2818" y="3907069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1844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endParaRPr lang="en-US" sz="4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828823">
              <a:defRPr/>
            </a:pP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22028" y="6968430"/>
            <a:ext cx="9813597" cy="23658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  <a:r>
              <a:rPr lang="en-US" sz="74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1856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endParaRPr lang="en-US" sz="4800" b="1" dirty="0">
              <a:solidFill>
                <a:schemeClr val="tx1"/>
              </a:solidFill>
            </a:endParaRPr>
          </a:p>
          <a:p>
            <a:pPr defTabSz="1828823">
              <a:defRPr/>
            </a:pPr>
            <a:endParaRPr lang="en-US" sz="4267" b="1" kern="0" dirty="0">
              <a:solidFill>
                <a:schemeClr val="tx1"/>
              </a:solidFill>
              <a:latin typeface="Calibri"/>
              <a:sym typeface="Arial"/>
            </a:endParaRPr>
          </a:p>
          <a:p>
            <a:pPr defTabSz="1828823">
              <a:defRPr/>
            </a:pP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445925" y="6904043"/>
            <a:ext cx="9902331" cy="24326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</a:t>
            </a:r>
            <a:r>
              <a:rPr lang="en-US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1847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endParaRPr lang="en-US" sz="4267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9" y="3949643"/>
            <a:ext cx="161144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86715" y="7551712"/>
            <a:ext cx="1609072" cy="14081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7511227"/>
            <a:ext cx="1609485" cy="14143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4052988"/>
            <a:ext cx="1609485" cy="1287587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725544" y="13016756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3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42883" y="399740"/>
            <a:ext cx="21777435" cy="2514488"/>
          </a:xfrm>
          <a:prstGeom prst="snip2Diag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bg1"/>
                </a:solidFill>
              </a:rPr>
              <a:t>Câu</a:t>
            </a:r>
            <a:r>
              <a:rPr lang="en-US" sz="6000" b="1" dirty="0">
                <a:solidFill>
                  <a:schemeClr val="bg1"/>
                </a:solidFill>
              </a:rPr>
              <a:t> 6: </a:t>
            </a:r>
            <a:r>
              <a:rPr lang="en-US" sz="6000" b="1" i="1" dirty="0" err="1">
                <a:solidFill>
                  <a:schemeClr val="bg1"/>
                </a:solidFill>
              </a:rPr>
              <a:t>Dương</a:t>
            </a:r>
            <a:r>
              <a:rPr lang="en-US" sz="6000" b="1" i="1" dirty="0">
                <a:solidFill>
                  <a:schemeClr val="bg1"/>
                </a:solidFill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</a:rPr>
              <a:t>phụ</a:t>
            </a:r>
            <a:r>
              <a:rPr lang="en-US" sz="6000" b="1" i="1" dirty="0">
                <a:solidFill>
                  <a:schemeClr val="bg1"/>
                </a:solidFill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</a:rPr>
              <a:t>hành</a:t>
            </a:r>
            <a:r>
              <a:rPr lang="en-US" sz="6000" b="1" i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được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viết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theo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thể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loại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gì</a:t>
            </a:r>
            <a:r>
              <a:rPr lang="en-US" sz="6000" b="1" dirty="0">
                <a:solidFill>
                  <a:schemeClr val="bg1"/>
                </a:solidFill>
              </a:rPr>
              <a:t>?</a:t>
            </a:r>
          </a:p>
          <a:p>
            <a:pPr algn="ctr"/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07982" y="3898693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endParaRPr lang="vi-VN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8086" y="3981347"/>
            <a:ext cx="11943477" cy="15503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5400" b="1" dirty="0" err="1">
                <a:solidFill>
                  <a:schemeClr val="tx1"/>
                </a:solidFill>
                <a:sym typeface="Arial"/>
              </a:rPr>
              <a:t>Thơ</a:t>
            </a:r>
            <a:r>
              <a:rPr lang="en-US" sz="54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sym typeface="Arial"/>
              </a:rPr>
              <a:t>thất</a:t>
            </a:r>
            <a:r>
              <a:rPr lang="en-US" sz="54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sym typeface="Arial"/>
              </a:rPr>
              <a:t>ngôn</a:t>
            </a:r>
            <a:r>
              <a:rPr lang="en-US" sz="54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sym typeface="Arial"/>
              </a:rPr>
              <a:t>tứ</a:t>
            </a:r>
            <a:r>
              <a:rPr lang="en-US" sz="54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sym typeface="Arial"/>
              </a:rPr>
              <a:t>tuyệt</a:t>
            </a:r>
            <a:endParaRPr lang="en-US" sz="5400" b="1" kern="0" dirty="0">
              <a:solidFill>
                <a:schemeClr val="tx1"/>
              </a:solidFill>
              <a:latin typeface="Calibri"/>
              <a:sym typeface="Arial"/>
            </a:endParaRPr>
          </a:p>
          <a:p>
            <a:pPr defTabSz="1828823">
              <a:defRPr/>
            </a:pPr>
            <a:endParaRPr lang="vi-VN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22029" y="5677037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lục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bát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endParaRPr lang="vi-VN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238867" y="5712701"/>
            <a:ext cx="1194347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</a:t>
            </a:r>
            <a:r>
              <a:rPr lang="vi-VN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endParaRPr lang="vi-VN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9" y="3949643"/>
            <a:ext cx="161144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818" y="5804225"/>
            <a:ext cx="1464808" cy="12872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5830364"/>
            <a:ext cx="1609485" cy="12875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592" y="4052988"/>
            <a:ext cx="1465184" cy="1287587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52438" y="12989860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22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_燕尾形箭头 30"/>
          <p:cNvSpPr/>
          <p:nvPr>
            <p:custDataLst>
              <p:tags r:id="rId1"/>
            </p:custDataLst>
          </p:nvPr>
        </p:nvSpPr>
        <p:spPr>
          <a:xfrm>
            <a:off x="1248371" y="6473958"/>
            <a:ext cx="21890432" cy="60960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6" tIns="121910" rIns="243816" bIns="121910" anchor="ctr"/>
          <a:lstStyle/>
          <a:p>
            <a:pPr algn="ctr" defTabSz="2438400">
              <a:defRPr/>
            </a:pPr>
            <a:endParaRPr lang="zh-CN" altLang="en-US" sz="664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663677" y="4622789"/>
            <a:ext cx="6279202" cy="548048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PA_同心圆 39"/>
            <p:cNvSpPr/>
            <p:nvPr>
              <p:custDataLst>
                <p:tags r:id="rId8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2" name="PA_椭圆 40"/>
            <p:cNvSpPr/>
            <p:nvPr>
              <p:custDataLst>
                <p:tags r:id="rId9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4493921" y="4439374"/>
            <a:ext cx="5953986" cy="56646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PA_同心圆 49"/>
            <p:cNvSpPr/>
            <p:nvPr>
              <p:custDataLst>
                <p:tags r:id="rId6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7" name="PA_椭圆 50"/>
            <p:cNvSpPr/>
            <p:nvPr>
              <p:custDataLst>
                <p:tags r:id="rId7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34" name="PA_椭圆 57"/>
          <p:cNvSpPr/>
          <p:nvPr>
            <p:custDataLst>
              <p:tags r:id="rId2"/>
            </p:custDataLst>
          </p:nvPr>
        </p:nvSpPr>
        <p:spPr>
          <a:xfrm>
            <a:off x="6268179" y="3828452"/>
            <a:ext cx="1720970" cy="1720970"/>
          </a:xfrm>
          <a:prstGeom prst="ellipse">
            <a:avLst/>
          </a:prstGeom>
          <a:solidFill>
            <a:srgbClr val="FCEC2D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35" name="PA_椭圆 58"/>
          <p:cNvSpPr/>
          <p:nvPr>
            <p:custDataLst>
              <p:tags r:id="rId3"/>
            </p:custDataLst>
          </p:nvPr>
        </p:nvSpPr>
        <p:spPr>
          <a:xfrm>
            <a:off x="13923235" y="3726378"/>
            <a:ext cx="1720970" cy="1720970"/>
          </a:xfrm>
          <a:prstGeom prst="ellipse">
            <a:avLst/>
          </a:prstGeom>
          <a:solidFill>
            <a:srgbClr val="4188C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38" name="PA_任意多边形 26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56372" y="4286161"/>
            <a:ext cx="815434" cy="805552"/>
          </a:xfrm>
          <a:custGeom>
            <a:avLst/>
            <a:gdLst>
              <a:gd name="T0" fmla="*/ 351 w 389"/>
              <a:gd name="T1" fmla="*/ 332 h 385"/>
              <a:gd name="T2" fmla="*/ 311 w 389"/>
              <a:gd name="T3" fmla="*/ 332 h 385"/>
              <a:gd name="T4" fmla="*/ 255 w 389"/>
              <a:gd name="T5" fmla="*/ 224 h 385"/>
              <a:gd name="T6" fmla="*/ 249 w 389"/>
              <a:gd name="T7" fmla="*/ 245 h 385"/>
              <a:gd name="T8" fmla="*/ 218 w 389"/>
              <a:gd name="T9" fmla="*/ 269 h 385"/>
              <a:gd name="T10" fmla="*/ 319 w 389"/>
              <a:gd name="T11" fmla="*/ 380 h 385"/>
              <a:gd name="T12" fmla="*/ 384 w 389"/>
              <a:gd name="T13" fmla="*/ 337 h 385"/>
              <a:gd name="T14" fmla="*/ 336 w 389"/>
              <a:gd name="T15" fmla="*/ 287 h 385"/>
              <a:gd name="T16" fmla="*/ 265 w 389"/>
              <a:gd name="T17" fmla="*/ 229 h 385"/>
              <a:gd name="T18" fmla="*/ 140 w 389"/>
              <a:gd name="T19" fmla="*/ 137 h 385"/>
              <a:gd name="T20" fmla="*/ 162 w 389"/>
              <a:gd name="T21" fmla="*/ 131 h 385"/>
              <a:gd name="T22" fmla="*/ 167 w 389"/>
              <a:gd name="T23" fmla="*/ 110 h 385"/>
              <a:gd name="T24" fmla="*/ 172 w 389"/>
              <a:gd name="T25" fmla="*/ 90 h 385"/>
              <a:gd name="T26" fmla="*/ 75 w 389"/>
              <a:gd name="T27" fmla="*/ 9 h 385"/>
              <a:gd name="T28" fmla="*/ 61 w 389"/>
              <a:gd name="T29" fmla="*/ 109 h 385"/>
              <a:gd name="T30" fmla="*/ 0 w 389"/>
              <a:gd name="T31" fmla="*/ 84 h 385"/>
              <a:gd name="T32" fmla="*/ 115 w 389"/>
              <a:gd name="T33" fmla="*/ 166 h 385"/>
              <a:gd name="T34" fmla="*/ 130 w 389"/>
              <a:gd name="T35" fmla="*/ 147 h 385"/>
              <a:gd name="T36" fmla="*/ 375 w 389"/>
              <a:gd name="T37" fmla="*/ 37 h 385"/>
              <a:gd name="T38" fmla="*/ 322 w 389"/>
              <a:gd name="T39" fmla="*/ 0 h 385"/>
              <a:gd name="T40" fmla="*/ 183 w 389"/>
              <a:gd name="T41" fmla="*/ 125 h 385"/>
              <a:gd name="T42" fmla="*/ 163 w 389"/>
              <a:gd name="T43" fmla="*/ 154 h 385"/>
              <a:gd name="T44" fmla="*/ 146 w 389"/>
              <a:gd name="T45" fmla="*/ 162 h 385"/>
              <a:gd name="T46" fmla="*/ 147 w 389"/>
              <a:gd name="T47" fmla="*/ 215 h 385"/>
              <a:gd name="T48" fmla="*/ 34 w 389"/>
              <a:gd name="T49" fmla="*/ 313 h 385"/>
              <a:gd name="T50" fmla="*/ 22 w 389"/>
              <a:gd name="T51" fmla="*/ 385 h 385"/>
              <a:gd name="T52" fmla="*/ 80 w 389"/>
              <a:gd name="T53" fmla="*/ 327 h 385"/>
              <a:gd name="T54" fmla="*/ 172 w 389"/>
              <a:gd name="T55" fmla="*/ 240 h 385"/>
              <a:gd name="T56" fmla="*/ 224 w 389"/>
              <a:gd name="T57" fmla="*/ 240 h 385"/>
              <a:gd name="T58" fmla="*/ 238 w 389"/>
              <a:gd name="T59" fmla="*/ 208 h 385"/>
              <a:gd name="T60" fmla="*/ 261 w 389"/>
              <a:gd name="T61" fmla="*/ 203 h 385"/>
              <a:gd name="T62" fmla="*/ 375 w 389"/>
              <a:gd name="T63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243840" tIns="121920" rIns="243840" bIns="121920" numCol="1" anchor="t" anchorCtr="0" compatLnSpc="1"/>
          <a:lstStyle/>
          <a:p>
            <a:endParaRPr lang="zh-CN" altLang="en-US" sz="400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40" name="PA_任意多边形 20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14400168" y="4104250"/>
            <a:ext cx="767104" cy="965226"/>
          </a:xfrm>
          <a:custGeom>
            <a:avLst/>
            <a:gdLst>
              <a:gd name="T0" fmla="*/ 41 w 355"/>
              <a:gd name="T1" fmla="*/ 121 h 447"/>
              <a:gd name="T2" fmla="*/ 60 w 355"/>
              <a:gd name="T3" fmla="*/ 238 h 447"/>
              <a:gd name="T4" fmla="*/ 174 w 355"/>
              <a:gd name="T5" fmla="*/ 22 h 447"/>
              <a:gd name="T6" fmla="*/ 291 w 355"/>
              <a:gd name="T7" fmla="*/ 235 h 447"/>
              <a:gd name="T8" fmla="*/ 213 w 355"/>
              <a:gd name="T9" fmla="*/ 296 h 447"/>
              <a:gd name="T10" fmla="*/ 217 w 355"/>
              <a:gd name="T11" fmla="*/ 310 h 447"/>
              <a:gd name="T12" fmla="*/ 304 w 355"/>
              <a:gd name="T13" fmla="*/ 236 h 447"/>
              <a:gd name="T14" fmla="*/ 312 w 355"/>
              <a:gd name="T15" fmla="*/ 122 h 447"/>
              <a:gd name="T16" fmla="*/ 167 w 355"/>
              <a:gd name="T17" fmla="*/ 0 h 447"/>
              <a:gd name="T18" fmla="*/ 175 w 355"/>
              <a:gd name="T19" fmla="*/ 57 h 447"/>
              <a:gd name="T20" fmla="*/ 213 w 355"/>
              <a:gd name="T21" fmla="*/ 96 h 447"/>
              <a:gd name="T22" fmla="*/ 175 w 355"/>
              <a:gd name="T23" fmla="*/ 57 h 447"/>
              <a:gd name="T24" fmla="*/ 132 w 355"/>
              <a:gd name="T25" fmla="*/ 173 h 447"/>
              <a:gd name="T26" fmla="*/ 132 w 355"/>
              <a:gd name="T27" fmla="*/ 209 h 447"/>
              <a:gd name="T28" fmla="*/ 132 w 355"/>
              <a:gd name="T29" fmla="*/ 173 h 447"/>
              <a:gd name="T30" fmla="*/ 223 w 355"/>
              <a:gd name="T31" fmla="*/ 173 h 447"/>
              <a:gd name="T32" fmla="*/ 223 w 355"/>
              <a:gd name="T33" fmla="*/ 209 h 447"/>
              <a:gd name="T34" fmla="*/ 223 w 355"/>
              <a:gd name="T35" fmla="*/ 173 h 447"/>
              <a:gd name="T36" fmla="*/ 190 w 355"/>
              <a:gd name="T37" fmla="*/ 292 h 447"/>
              <a:gd name="T38" fmla="*/ 157 w 355"/>
              <a:gd name="T39" fmla="*/ 303 h 447"/>
              <a:gd name="T40" fmla="*/ 171 w 355"/>
              <a:gd name="T41" fmla="*/ 325 h 447"/>
              <a:gd name="T42" fmla="*/ 204 w 355"/>
              <a:gd name="T43" fmla="*/ 313 h 447"/>
              <a:gd name="T44" fmla="*/ 190 w 355"/>
              <a:gd name="T45" fmla="*/ 292 h 447"/>
              <a:gd name="T46" fmla="*/ 252 w 355"/>
              <a:gd name="T47" fmla="*/ 312 h 447"/>
              <a:gd name="T48" fmla="*/ 223 w 355"/>
              <a:gd name="T49" fmla="*/ 447 h 447"/>
              <a:gd name="T50" fmla="*/ 252 w 355"/>
              <a:gd name="T51" fmla="*/ 312 h 447"/>
              <a:gd name="T52" fmla="*/ 108 w 355"/>
              <a:gd name="T53" fmla="*/ 315 h 447"/>
              <a:gd name="T54" fmla="*/ 132 w 355"/>
              <a:gd name="T55" fmla="*/ 447 h 447"/>
              <a:gd name="T56" fmla="*/ 108 w 355"/>
              <a:gd name="T57" fmla="*/ 315 h 447"/>
              <a:gd name="T58" fmla="*/ 156 w 355"/>
              <a:gd name="T59" fmla="*/ 341 h 447"/>
              <a:gd name="T60" fmla="*/ 157 w 355"/>
              <a:gd name="T61" fmla="*/ 447 h 447"/>
              <a:gd name="T62" fmla="*/ 205 w 355"/>
              <a:gd name="T63" fmla="*/ 344 h 447"/>
              <a:gd name="T64" fmla="*/ 156 w 355"/>
              <a:gd name="T65" fmla="*/ 341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243840" tIns="121920" rIns="243840" bIns="121920" numCol="1" anchor="t" anchorCtr="0" compatLnSpc="1"/>
          <a:lstStyle/>
          <a:p>
            <a:endParaRPr lang="zh-CN" altLang="en-US" sz="400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CE6782-5F58-4144-BFFC-918EB89B2904}"/>
              </a:ext>
            </a:extLst>
          </p:cNvPr>
          <p:cNvSpPr txBox="1"/>
          <p:nvPr/>
        </p:nvSpPr>
        <p:spPr>
          <a:xfrm>
            <a:off x="2188086" y="295590"/>
            <a:ext cx="18140536" cy="1748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8000" b="1" dirty="0">
                <a:latin typeface="#9Slide03 Ample" panose="020000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I. TÌM HIỂU CHUNG</a:t>
            </a:r>
            <a:endParaRPr lang="en-US" sz="8000" dirty="0">
              <a:latin typeface="#9Slide03 Ample" panose="020000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9D2055-5C16-403D-BB47-D01EEB3129C6}"/>
              </a:ext>
            </a:extLst>
          </p:cNvPr>
          <p:cNvSpPr txBox="1"/>
          <p:nvPr/>
        </p:nvSpPr>
        <p:spPr>
          <a:xfrm>
            <a:off x="7825399" y="6166186"/>
            <a:ext cx="12195672" cy="1225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en-US" sz="5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EF31A8-E389-4BEB-9EA1-BA0D695C1BCD}"/>
              </a:ext>
            </a:extLst>
          </p:cNvPr>
          <p:cNvSpPr txBox="1"/>
          <p:nvPr/>
        </p:nvSpPr>
        <p:spPr>
          <a:xfrm>
            <a:off x="14947912" y="5957700"/>
            <a:ext cx="12195672" cy="1225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endParaRPr lang="en-US" sz="5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 animBg="1"/>
      <p:bldP spid="35" grpId="0" animBg="1"/>
      <p:bldP spid="38" grpId="0" animBg="1"/>
      <p:bldP spid="40" grpId="0" animBg="1"/>
      <p:bldP spid="41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5588172" y="3217843"/>
            <a:ext cx="4035562" cy="7970230"/>
            <a:chOff x="4858159" y="1363057"/>
            <a:chExt cx="2447515" cy="398511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858159" y="1363057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>
            <a:xfrm>
              <a:off x="5548312" y="2732088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>
            <a:xfrm>
              <a:off x="5548312" y="4125913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>
              <a:off x="4878207" y="5348172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4022045" y="2739604"/>
            <a:ext cx="1657352" cy="1657348"/>
            <a:chOff x="4995862" y="923926"/>
            <a:chExt cx="828676" cy="828674"/>
          </a:xfrm>
        </p:grpSpPr>
        <p:sp>
          <p:nvSpPr>
            <p:cNvPr id="20" name="椭圆 19"/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08542" y="1152030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01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31422" y="8474705"/>
            <a:ext cx="1657352" cy="1657348"/>
            <a:chOff x="4995862" y="5105401"/>
            <a:chExt cx="828676" cy="828674"/>
          </a:xfrm>
        </p:grpSpPr>
        <p:sp>
          <p:nvSpPr>
            <p:cNvPr id="25" name="椭圆 24"/>
            <p:cNvSpPr/>
            <p:nvPr/>
          </p:nvSpPr>
          <p:spPr>
            <a:xfrm>
              <a:off x="4995862" y="510540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208542" y="5282882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04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014390" y="6626367"/>
            <a:ext cx="1657352" cy="1657348"/>
            <a:chOff x="5548312" y="3711576"/>
            <a:chExt cx="828676" cy="828674"/>
          </a:xfrm>
        </p:grpSpPr>
        <p:sp>
          <p:nvSpPr>
            <p:cNvPr id="30" name="椭圆 29"/>
            <p:cNvSpPr/>
            <p:nvPr/>
          </p:nvSpPr>
          <p:spPr>
            <a:xfrm>
              <a:off x="5548312" y="371157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760992" y="3895081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03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646267" y="4573889"/>
            <a:ext cx="1657352" cy="1657348"/>
            <a:chOff x="5548312" y="2317751"/>
            <a:chExt cx="828676" cy="828674"/>
          </a:xfrm>
        </p:grpSpPr>
        <p:sp>
          <p:nvSpPr>
            <p:cNvPr id="35" name="椭圆 34"/>
            <p:cNvSpPr/>
            <p:nvPr/>
          </p:nvSpPr>
          <p:spPr>
            <a:xfrm>
              <a:off x="5548312" y="231775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60992" y="2497436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02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5" name="标题 4"/>
          <p:cNvSpPr txBox="1"/>
          <p:nvPr/>
        </p:nvSpPr>
        <p:spPr>
          <a:xfrm>
            <a:off x="6726123" y="402103"/>
            <a:ext cx="11084087" cy="153806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182832" tIns="91416" rIns="182832" bIns="914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9600" b="1" dirty="0">
                <a:solidFill>
                  <a:schemeClr val="bg1"/>
                </a:solidFill>
                <a:latin typeface="#9Slide03 Ample" panose="02000000000000000000" pitchFamily="2" charset="0"/>
                <a:ea typeface="+mn-ea"/>
              </a:rPr>
              <a:t>1. </a:t>
            </a:r>
            <a:r>
              <a:rPr lang="en-US" altLang="zh-CN" sz="9600" b="1" dirty="0" err="1">
                <a:solidFill>
                  <a:schemeClr val="bg1"/>
                </a:solidFill>
                <a:latin typeface="#9Slide03 Ample" panose="02000000000000000000" pitchFamily="2" charset="0"/>
                <a:ea typeface="+mn-ea"/>
              </a:rPr>
              <a:t>Tác</a:t>
            </a:r>
            <a:r>
              <a:rPr lang="en-US" altLang="zh-CN" sz="9600" b="1" dirty="0">
                <a:solidFill>
                  <a:schemeClr val="bg1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9600" b="1" dirty="0" err="1">
                <a:solidFill>
                  <a:schemeClr val="bg1"/>
                </a:solidFill>
                <a:latin typeface="#9Slide03 Ample" panose="02000000000000000000" pitchFamily="2" charset="0"/>
                <a:ea typeface="+mn-ea"/>
              </a:rPr>
              <a:t>giả</a:t>
            </a:r>
            <a:endParaRPr lang="zh-CN" altLang="en-US" sz="9600" b="1" dirty="0">
              <a:solidFill>
                <a:schemeClr val="bg1"/>
              </a:solidFill>
              <a:latin typeface="#9Slide03 Ample" panose="02000000000000000000" pitchFamily="2" charset="0"/>
              <a:ea typeface="+mn-e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934DBD-10C7-41E7-8A4B-C788AE7C8735}"/>
              </a:ext>
            </a:extLst>
          </p:cNvPr>
          <p:cNvSpPr txBox="1"/>
          <p:nvPr/>
        </p:nvSpPr>
        <p:spPr>
          <a:xfrm>
            <a:off x="6013532" y="3139237"/>
            <a:ext cx="16937671" cy="9823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b="1" dirty="0"/>
              <a:t>- Cao </a:t>
            </a:r>
            <a:r>
              <a:rPr lang="en-US" b="1" dirty="0" err="1"/>
              <a:t>Bá</a:t>
            </a:r>
            <a:r>
              <a:rPr lang="en-US" b="1" dirty="0"/>
              <a:t> </a:t>
            </a:r>
            <a:r>
              <a:rPr lang="en-US" b="1" dirty="0" err="1"/>
              <a:t>Quát</a:t>
            </a:r>
            <a:r>
              <a:rPr lang="en-US" b="1" dirty="0"/>
              <a:t> (1808 – 1855), </a:t>
            </a:r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Hà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6540162" y="4396952"/>
            <a:ext cx="17847013" cy="9823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b="1" dirty="0"/>
              <a:t>- </a:t>
            </a:r>
            <a:r>
              <a:rPr lang="en-US" b="1" dirty="0" err="1"/>
              <a:t>Nổi</a:t>
            </a:r>
            <a:r>
              <a:rPr lang="en-US" b="1" dirty="0"/>
              <a:t> </a:t>
            </a:r>
            <a:r>
              <a:rPr lang="en-US" b="1" dirty="0" err="1"/>
              <a:t>tiếng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hay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dirty="0" err="1"/>
              <a:t>tốt</a:t>
            </a:r>
            <a:r>
              <a:rPr lang="en-US" b="1" dirty="0"/>
              <a:t> (</a:t>
            </a:r>
            <a:r>
              <a:rPr lang="en-US" b="1" dirty="0" err="1"/>
              <a:t>Thánh</a:t>
            </a:r>
            <a:r>
              <a:rPr lang="en-US" b="1" dirty="0"/>
              <a:t> </a:t>
            </a:r>
            <a:r>
              <a:rPr lang="en-US" b="1" dirty="0" err="1"/>
              <a:t>Quát</a:t>
            </a:r>
            <a:r>
              <a:rPr lang="en-US" b="1" dirty="0"/>
              <a:t>),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phách</a:t>
            </a:r>
            <a:r>
              <a:rPr lang="en-US" b="1" dirty="0"/>
              <a:t> </a:t>
            </a:r>
            <a:r>
              <a:rPr lang="en-US" b="1" dirty="0" err="1"/>
              <a:t>ngang</a:t>
            </a:r>
            <a:r>
              <a:rPr lang="en-US" b="1" dirty="0"/>
              <a:t> </a:t>
            </a:r>
            <a:r>
              <a:rPr lang="en-US" b="1" dirty="0" err="1"/>
              <a:t>tàng</a:t>
            </a:r>
            <a:r>
              <a:rPr lang="en-US" b="1" dirty="0"/>
              <a:t>, </a:t>
            </a:r>
            <a:r>
              <a:rPr lang="en-US" b="1" dirty="0" err="1"/>
              <a:t>phóng</a:t>
            </a:r>
            <a:r>
              <a:rPr lang="en-US" b="1" dirty="0"/>
              <a:t> </a:t>
            </a:r>
            <a:r>
              <a:rPr lang="en-US" b="1" dirty="0" err="1"/>
              <a:t>túng</a:t>
            </a:r>
            <a:r>
              <a:rPr lang="en-US" b="1" dirty="0"/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22B018-9B05-4950-ACD4-75C980193D7A}"/>
              </a:ext>
            </a:extLst>
          </p:cNvPr>
          <p:cNvSpPr txBox="1"/>
          <p:nvPr/>
        </p:nvSpPr>
        <p:spPr>
          <a:xfrm>
            <a:off x="6870578" y="6708683"/>
            <a:ext cx="16988743" cy="14927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b="1" dirty="0"/>
              <a:t>- 1841,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phục</a:t>
            </a:r>
            <a:r>
              <a:rPr lang="en-US" b="1" dirty="0"/>
              <a:t> </a:t>
            </a:r>
            <a:r>
              <a:rPr lang="en-US" b="1" dirty="0" err="1"/>
              <a:t>dịch</a:t>
            </a:r>
            <a:r>
              <a:rPr lang="en-US" b="1" dirty="0"/>
              <a:t> ở </a:t>
            </a:r>
            <a:r>
              <a:rPr lang="en-US" b="1" dirty="0" err="1"/>
              <a:t>vùng</a:t>
            </a:r>
            <a:r>
              <a:rPr lang="en-US" b="1" dirty="0"/>
              <a:t> </a:t>
            </a:r>
            <a:r>
              <a:rPr lang="en-US" b="1" dirty="0" err="1"/>
              <a:t>Hạ</a:t>
            </a:r>
            <a:r>
              <a:rPr lang="en-US" b="1" dirty="0"/>
              <a:t> </a:t>
            </a:r>
            <a:r>
              <a:rPr lang="en-US" b="1" dirty="0" err="1"/>
              <a:t>Châu</a:t>
            </a:r>
            <a:r>
              <a:rPr lang="en-US" b="1" dirty="0"/>
              <a:t> -&gt;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xúc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minh</a:t>
            </a:r>
            <a:r>
              <a:rPr lang="en-US" b="1" dirty="0"/>
              <a:t> </a:t>
            </a:r>
            <a:r>
              <a:rPr lang="en-US" b="1" dirty="0" err="1"/>
              <a:t>xứ</a:t>
            </a:r>
            <a:r>
              <a:rPr lang="en-US" b="1" dirty="0"/>
              <a:t> </a:t>
            </a:r>
            <a:r>
              <a:rPr lang="en-US" b="1" dirty="0" err="1"/>
              <a:t>lạ</a:t>
            </a:r>
            <a:r>
              <a:rPr lang="en-US" b="1" dirty="0"/>
              <a:t>, 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đổi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r>
              <a:rPr lang="en-US" b="1" dirty="0"/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4826E1-7920-4CB2-8191-C8A0752C1162}"/>
              </a:ext>
            </a:extLst>
          </p:cNvPr>
          <p:cNvSpPr txBox="1"/>
          <p:nvPr/>
        </p:nvSpPr>
        <p:spPr>
          <a:xfrm>
            <a:off x="7231648" y="8865967"/>
            <a:ext cx="16874108" cy="14157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b="1" dirty="0" smtClean="0"/>
              <a:t>1854</a:t>
            </a:r>
            <a:r>
              <a:rPr lang="en-US" b="1" dirty="0"/>
              <a:t>, lãnh đạo khởi nghĩa </a:t>
            </a:r>
            <a:r>
              <a:rPr lang="en-US" b="1" dirty="0" err="1"/>
              <a:t>Mỹ</a:t>
            </a:r>
            <a:r>
              <a:rPr lang="en-US" b="1" dirty="0"/>
              <a:t> Lương chống nhà </a:t>
            </a:r>
            <a:r>
              <a:rPr lang="en-US" b="1" dirty="0" err="1"/>
              <a:t>Nguyễn</a:t>
            </a:r>
            <a:r>
              <a:rPr lang="en-US" b="1" dirty="0" smtClean="0"/>
              <a:t>.</a:t>
            </a:r>
          </a:p>
          <a:p>
            <a:pPr marL="571500" indent="-571500" algn="just">
              <a:buFontTx/>
              <a:buChar char="-"/>
            </a:pPr>
            <a:endParaRPr lang="en-US" b="1" dirty="0"/>
          </a:p>
        </p:txBody>
      </p:sp>
      <p:grpSp>
        <p:nvGrpSpPr>
          <p:cNvPr id="31" name="组合 23">
            <a:extLst>
              <a:ext uri="{FF2B5EF4-FFF2-40B4-BE49-F238E27FC236}">
                <a16:creationId xmlns:a16="http://schemas.microsoft.com/office/drawing/2014/main" id="{B662CC14-9D16-4632-83BA-93ECE1CE53AB}"/>
              </a:ext>
            </a:extLst>
          </p:cNvPr>
          <p:cNvGrpSpPr/>
          <p:nvPr/>
        </p:nvGrpSpPr>
        <p:grpSpPr>
          <a:xfrm>
            <a:off x="3596685" y="10509221"/>
            <a:ext cx="1657352" cy="1657348"/>
            <a:chOff x="4995862" y="5105401"/>
            <a:chExt cx="828676" cy="828674"/>
          </a:xfrm>
        </p:grpSpPr>
        <p:sp>
          <p:nvSpPr>
            <p:cNvPr id="32" name="椭圆 24">
              <a:extLst>
                <a:ext uri="{FF2B5EF4-FFF2-40B4-BE49-F238E27FC236}">
                  <a16:creationId xmlns:a16="http://schemas.microsoft.com/office/drawing/2014/main" id="{5617B8DB-0199-44EA-858A-98FACB5B2E76}"/>
                </a:ext>
              </a:extLst>
            </p:cNvPr>
            <p:cNvSpPr/>
            <p:nvPr/>
          </p:nvSpPr>
          <p:spPr>
            <a:xfrm>
              <a:off x="4995862" y="510540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6" name="文本框 27">
              <a:extLst>
                <a:ext uri="{FF2B5EF4-FFF2-40B4-BE49-F238E27FC236}">
                  <a16:creationId xmlns:a16="http://schemas.microsoft.com/office/drawing/2014/main" id="{128B7805-8124-4C6D-9723-9C80DCAFAA9C}"/>
                </a:ext>
              </a:extLst>
            </p:cNvPr>
            <p:cNvSpPr txBox="1"/>
            <p:nvPr/>
          </p:nvSpPr>
          <p:spPr>
            <a:xfrm>
              <a:off x="5208543" y="5282882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05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8FEF447-BFB9-41D4-9627-EC6E03EA4421}"/>
              </a:ext>
            </a:extLst>
          </p:cNvPr>
          <p:cNvSpPr txBox="1"/>
          <p:nvPr/>
        </p:nvSpPr>
        <p:spPr>
          <a:xfrm>
            <a:off x="5502525" y="10654706"/>
            <a:ext cx="18637437" cy="14157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ea typeface="Cambria" panose="02040503050406030204" pitchFamily="18" charset="0"/>
              </a:rPr>
              <a:t>Đặc điểm thơ văn: phong phú về đề tài, </a:t>
            </a:r>
            <a:r>
              <a:rPr lang="en-US" b="1" dirty="0" smtClean="0">
                <a:ea typeface="Cambria" panose="02040503050406030204" pitchFamily="18" charset="0"/>
              </a:rPr>
              <a:t>tình </a:t>
            </a:r>
            <a:r>
              <a:rPr lang="en-US" b="1" dirty="0">
                <a:ea typeface="Cambria" panose="02040503050406030204" pitchFamily="18" charset="0"/>
              </a:rPr>
              <a:t>cảm thiết tha gắn </a:t>
            </a:r>
            <a:r>
              <a:rPr lang="en-US" b="1" dirty="0" smtClean="0">
                <a:ea typeface="Cambria" panose="02040503050406030204" pitchFamily="18" charset="0"/>
              </a:rPr>
              <a:t>bó, </a:t>
            </a:r>
            <a:r>
              <a:rPr lang="en-US" b="1" dirty="0">
                <a:ea typeface="Cambria" panose="02040503050406030204" pitchFamily="18" charset="0"/>
              </a:rPr>
              <a:t>mang cái nhìn nhân văn và tinh thần dân chủ.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D05AE65-D2D4-48C5-929A-04CB5740B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" y="4774120"/>
            <a:ext cx="4010430" cy="488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 animBg="1"/>
      <p:bldP spid="41" grpId="0" animBg="1"/>
      <p:bldP spid="42" grpId="0" animBg="1"/>
      <p:bldP spid="43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5588172" y="3217843"/>
            <a:ext cx="4035562" cy="7970230"/>
            <a:chOff x="4858159" y="1363057"/>
            <a:chExt cx="2447515" cy="398511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858159" y="1363057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>
            <a:xfrm>
              <a:off x="5548312" y="2732088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>
            <a:xfrm>
              <a:off x="5548312" y="4125913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>
              <a:off x="4878207" y="5348172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3963875" y="2339531"/>
            <a:ext cx="1657352" cy="1657348"/>
            <a:chOff x="4995862" y="923926"/>
            <a:chExt cx="828676" cy="828674"/>
          </a:xfrm>
        </p:grpSpPr>
        <p:sp>
          <p:nvSpPr>
            <p:cNvPr id="20" name="椭圆 19"/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08542" y="1152030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01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635315" y="6093023"/>
            <a:ext cx="1657352" cy="1657348"/>
            <a:chOff x="5548312" y="3711576"/>
            <a:chExt cx="828676" cy="828674"/>
          </a:xfrm>
        </p:grpSpPr>
        <p:sp>
          <p:nvSpPr>
            <p:cNvPr id="30" name="椭圆 29"/>
            <p:cNvSpPr/>
            <p:nvPr/>
          </p:nvSpPr>
          <p:spPr>
            <a:xfrm>
              <a:off x="5548312" y="371157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760992" y="3895081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03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541669" y="4271658"/>
            <a:ext cx="1657352" cy="1657348"/>
            <a:chOff x="5548312" y="2317751"/>
            <a:chExt cx="828676" cy="828674"/>
          </a:xfrm>
        </p:grpSpPr>
        <p:sp>
          <p:nvSpPr>
            <p:cNvPr id="35" name="椭圆 34"/>
            <p:cNvSpPr/>
            <p:nvPr/>
          </p:nvSpPr>
          <p:spPr>
            <a:xfrm>
              <a:off x="5548312" y="231775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60992" y="2497436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02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5" name="标题 4"/>
          <p:cNvSpPr txBox="1"/>
          <p:nvPr/>
        </p:nvSpPr>
        <p:spPr>
          <a:xfrm>
            <a:off x="5210629" y="601839"/>
            <a:ext cx="15044527" cy="153806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182832" tIns="91416" rIns="182832" bIns="914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9600" b="1" dirty="0">
                <a:solidFill>
                  <a:schemeClr val="bg1"/>
                </a:solidFill>
                <a:latin typeface="#9Slide03 Ample" panose="02000000000000000000" pitchFamily="2" charset="0"/>
                <a:ea typeface="+mn-ea"/>
              </a:rPr>
              <a:t>2.  </a:t>
            </a:r>
            <a:r>
              <a:rPr lang="en-US" altLang="zh-CN" sz="9600" b="1" dirty="0" err="1">
                <a:solidFill>
                  <a:schemeClr val="bg1"/>
                </a:solidFill>
                <a:latin typeface="#9Slide03 Ample" panose="02000000000000000000" pitchFamily="2" charset="0"/>
                <a:ea typeface="+mn-ea"/>
              </a:rPr>
              <a:t>Văn</a:t>
            </a:r>
            <a:r>
              <a:rPr lang="en-US" altLang="zh-CN" sz="9600" b="1" dirty="0">
                <a:solidFill>
                  <a:schemeClr val="bg1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9600" b="1" dirty="0" err="1">
                <a:solidFill>
                  <a:schemeClr val="bg1"/>
                </a:solidFill>
                <a:latin typeface="#9Slide03 Ample" panose="02000000000000000000" pitchFamily="2" charset="0"/>
                <a:ea typeface="+mn-ea"/>
              </a:rPr>
              <a:t>bản</a:t>
            </a:r>
            <a:endParaRPr lang="zh-CN" altLang="en-US" sz="9600" b="1" dirty="0">
              <a:solidFill>
                <a:schemeClr val="bg1"/>
              </a:solidFill>
              <a:latin typeface="#9Slide03 Ample" panose="02000000000000000000" pitchFamily="2" charset="0"/>
              <a:ea typeface="+mn-e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934DBD-10C7-41E7-8A4B-C788AE7C8735}"/>
              </a:ext>
            </a:extLst>
          </p:cNvPr>
          <p:cNvSpPr txBox="1"/>
          <p:nvPr/>
        </p:nvSpPr>
        <p:spPr>
          <a:xfrm>
            <a:off x="6199021" y="2508232"/>
            <a:ext cx="15698584" cy="1081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loại</a:t>
            </a:r>
            <a:r>
              <a:rPr lang="en-US" sz="4800" b="1" dirty="0"/>
              <a:t>: </a:t>
            </a:r>
            <a:r>
              <a:rPr lang="en-US" sz="4800" b="1" dirty="0" err="1"/>
              <a:t>hành</a:t>
            </a:r>
            <a:r>
              <a:rPr lang="en-US" sz="4800" b="1" dirty="0"/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6614161" y="4291588"/>
            <a:ext cx="1456063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Hoàn cảnh ra </a:t>
            </a:r>
            <a:r>
              <a:rPr lang="en-US" b="1" dirty="0" smtClean="0"/>
              <a:t>đời</a:t>
            </a:r>
            <a:r>
              <a:rPr lang="en-US" b="1" dirty="0"/>
              <a:t>:</a:t>
            </a:r>
            <a:r>
              <a:rPr lang="en-US" b="1" dirty="0" smtClean="0"/>
              <a:t> </a:t>
            </a:r>
            <a:r>
              <a:rPr lang="en-US" b="1" dirty="0"/>
              <a:t>1884, trong chuyến xuất dương hiệu lực.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22B018-9B05-4950-ACD4-75C980193D7A}"/>
              </a:ext>
            </a:extLst>
          </p:cNvPr>
          <p:cNvSpPr txBox="1"/>
          <p:nvPr/>
        </p:nvSpPr>
        <p:spPr>
          <a:xfrm>
            <a:off x="6558033" y="6506199"/>
            <a:ext cx="145606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800" b="1" dirty="0" err="1"/>
              <a:t>Điểm</a:t>
            </a:r>
            <a:r>
              <a:rPr lang="en-US" sz="4800" b="1" dirty="0"/>
              <a:t> </a:t>
            </a:r>
            <a:r>
              <a:rPr lang="en-US" sz="4800" b="1" dirty="0" err="1"/>
              <a:t>khác</a:t>
            </a:r>
            <a:r>
              <a:rPr lang="en-US" sz="4800" b="1" dirty="0"/>
              <a:t> </a:t>
            </a:r>
            <a:r>
              <a:rPr lang="en-US" sz="4800" b="1" dirty="0" err="1"/>
              <a:t>biệt</a:t>
            </a:r>
            <a:r>
              <a:rPr lang="en-US" sz="4800" b="1" dirty="0"/>
              <a:t> </a:t>
            </a:r>
            <a:r>
              <a:rPr lang="en-US" sz="4800" b="1" dirty="0" err="1"/>
              <a:t>giữa</a:t>
            </a:r>
            <a:r>
              <a:rPr lang="en-US" sz="4800" b="1" dirty="0"/>
              <a:t> </a:t>
            </a:r>
            <a:r>
              <a:rPr lang="en-US" sz="4800" b="1" dirty="0" err="1"/>
              <a:t>bản</a:t>
            </a:r>
            <a:r>
              <a:rPr lang="en-US" sz="4800" b="1" dirty="0"/>
              <a:t> </a:t>
            </a:r>
            <a:r>
              <a:rPr lang="en-US" sz="4800" b="1" dirty="0" err="1"/>
              <a:t>dịch</a:t>
            </a:r>
            <a:r>
              <a:rPr lang="en-US" sz="4800" b="1" dirty="0"/>
              <a:t> </a:t>
            </a:r>
            <a:r>
              <a:rPr lang="en-US" sz="4800" b="1" dirty="0" err="1"/>
              <a:t>thơ</a:t>
            </a:r>
            <a:r>
              <a:rPr lang="en-US" sz="4800" b="1" dirty="0"/>
              <a:t> </a:t>
            </a:r>
            <a:r>
              <a:rPr lang="en-US" sz="4800" b="1" dirty="0" err="1"/>
              <a:t>với</a:t>
            </a:r>
            <a:r>
              <a:rPr lang="en-US" sz="4800" b="1" dirty="0"/>
              <a:t> </a:t>
            </a:r>
            <a:r>
              <a:rPr lang="en-US" sz="4800" b="1" dirty="0" err="1"/>
              <a:t>nguyên</a:t>
            </a:r>
            <a:r>
              <a:rPr lang="en-US" sz="4800" b="1" dirty="0"/>
              <a:t> </a:t>
            </a:r>
            <a:r>
              <a:rPr lang="en-US" sz="4800" b="1" dirty="0" err="1"/>
              <a:t>tác</a:t>
            </a:r>
            <a:endParaRPr lang="en-US" sz="4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6F1B5E-819A-4D5B-9F8B-AAAA20C4A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92691"/>
              </p:ext>
            </p:extLst>
          </p:nvPr>
        </p:nvGraphicFramePr>
        <p:xfrm>
          <a:off x="3552627" y="7750371"/>
          <a:ext cx="19305758" cy="4742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2879">
                  <a:extLst>
                    <a:ext uri="{9D8B030D-6E8A-4147-A177-3AD203B41FA5}">
                      <a16:colId xmlns:a16="http://schemas.microsoft.com/office/drawing/2014/main" val="2692990748"/>
                    </a:ext>
                  </a:extLst>
                </a:gridCol>
                <a:gridCol w="9652879">
                  <a:extLst>
                    <a:ext uri="{9D8B030D-6E8A-4147-A177-3AD203B41FA5}">
                      <a16:colId xmlns:a16="http://schemas.microsoft.com/office/drawing/2014/main" val="4045537960"/>
                    </a:ext>
                  </a:extLst>
                </a:gridCol>
              </a:tblGrid>
              <a:tr h="1283473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5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633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3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n-US" sz="43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3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tuyết</a:t>
                      </a:r>
                      <a:r>
                        <a:rPr lang="en-US" sz="43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thuần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khiết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6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3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43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43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phau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83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3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phiên</a:t>
                      </a:r>
                      <a:r>
                        <a:rPr lang="en-US" sz="43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43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nghiêng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nũng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nịu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duyên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3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uốn</a:t>
                      </a:r>
                      <a:r>
                        <a:rPr lang="en-US" sz="43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éo</a:t>
                      </a:r>
                      <a:r>
                        <a:rPr lang="en-US" sz="43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28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>
            <a:extLst>
              <a:ext uri="{FF2B5EF4-FFF2-40B4-BE49-F238E27FC236}">
                <a16:creationId xmlns:a16="http://schemas.microsoft.com/office/drawing/2014/main" id="{26D1544D-E704-4F32-82E2-8B3AAAD79C0A}"/>
              </a:ext>
            </a:extLst>
          </p:cNvPr>
          <p:cNvSpPr/>
          <p:nvPr/>
        </p:nvSpPr>
        <p:spPr>
          <a:xfrm>
            <a:off x="1464395" y="1961456"/>
            <a:ext cx="9649072" cy="640871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4-6 ng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6C9C2-2BC2-4749-8C42-3A89106298E6}"/>
              </a:ext>
            </a:extLst>
          </p:cNvPr>
          <p:cNvSpPr txBox="1"/>
          <p:nvPr/>
        </p:nvSpPr>
        <p:spPr>
          <a:xfrm>
            <a:off x="1032347" y="26318"/>
            <a:ext cx="10945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II. KHÁM PHÁ VĂN BẢN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96938CE-D938-43D8-A3F0-DA61F44B1C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169063"/>
              </p:ext>
            </p:extLst>
          </p:nvPr>
        </p:nvGraphicFramePr>
        <p:xfrm>
          <a:off x="12193585" y="1529408"/>
          <a:ext cx="11953330" cy="11253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7066">
                  <a:extLst>
                    <a:ext uri="{9D8B030D-6E8A-4147-A177-3AD203B41FA5}">
                      <a16:colId xmlns:a16="http://schemas.microsoft.com/office/drawing/2014/main" val="482270798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564685948"/>
                    </a:ext>
                  </a:extLst>
                </a:gridCol>
              </a:tblGrid>
              <a:tr h="1652042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NHÓM…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481424"/>
                  </a:ext>
                </a:extLst>
              </a:tr>
              <a:tr h="991225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088307"/>
                  </a:ext>
                </a:extLst>
              </a:tr>
              <a:tr h="8373957">
                <a:tc>
                  <a:txBody>
                    <a:bodyPr/>
                    <a:lstStyle/>
                    <a:p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7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endParaRPr lang="en-US" sz="43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endParaRPr lang="en-US" sz="43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43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D</a:t>
                      </a:r>
                      <a:r>
                        <a:rPr lang="vi-VN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ới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vi-VN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ơng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3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227415"/>
                  </a:ext>
                </a:extLst>
              </a:tr>
            </a:tbl>
          </a:graphicData>
        </a:graphic>
      </p:graphicFrame>
      <p:pic>
        <p:nvPicPr>
          <p:cNvPr id="9" name="7 Minute Timer (Nho)">
            <a:hlinkClick r:id="" action="ppaction://media"/>
            <a:extLst>
              <a:ext uri="{FF2B5EF4-FFF2-40B4-BE49-F238E27FC236}">
                <a16:creationId xmlns:a16="http://schemas.microsoft.com/office/drawing/2014/main" id="{6F52D0C2-BB5F-4CF5-8A0F-F14B5820CD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307" y="9144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6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8">
            <a:extLst>
              <a:ext uri="{FF2B5EF4-FFF2-40B4-BE49-F238E27FC236}">
                <a16:creationId xmlns:a16="http://schemas.microsoft.com/office/drawing/2014/main" id="{4FCE7797-55E1-4C33-8808-4C3F518144D3}"/>
              </a:ext>
            </a:extLst>
          </p:cNvPr>
          <p:cNvSpPr/>
          <p:nvPr/>
        </p:nvSpPr>
        <p:spPr>
          <a:xfrm>
            <a:off x="1035783" y="1244645"/>
            <a:ext cx="147582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Tx/>
              <a:buAutoNum type="arabicPeriod"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tượng người thiếu phụ phương Tây (bảy câu đầu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ảnh ng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ời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thiếu phụ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Tây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93843E78-A04E-4D52-A11A-8A6DB86BE830}"/>
              </a:ext>
            </a:extLst>
          </p:cNvPr>
          <p:cNvGrpSpPr/>
          <p:nvPr/>
        </p:nvGrpSpPr>
        <p:grpSpPr>
          <a:xfrm>
            <a:off x="1156702" y="2444709"/>
            <a:ext cx="14358507" cy="1588706"/>
            <a:chOff x="2428842" y="4396400"/>
            <a:chExt cx="14358507" cy="1588706"/>
          </a:xfrm>
        </p:grpSpPr>
        <p:sp>
          <p:nvSpPr>
            <p:cNvPr id="22" name="Rectangle 31">
              <a:extLst>
                <a:ext uri="{FF2B5EF4-FFF2-40B4-BE49-F238E27FC236}">
                  <a16:creationId xmlns:a16="http://schemas.microsoft.com/office/drawing/2014/main" id="{8876CB7D-4F3D-4B25-A23E-C26BA8557678}"/>
                </a:ext>
              </a:extLst>
            </p:cNvPr>
            <p:cNvSpPr/>
            <p:nvPr/>
          </p:nvSpPr>
          <p:spPr>
            <a:xfrm>
              <a:off x="3102045" y="4917506"/>
              <a:ext cx="13685304" cy="1067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trăng</a:t>
              </a:r>
              <a:endPara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58">
              <a:extLst>
                <a:ext uri="{FF2B5EF4-FFF2-40B4-BE49-F238E27FC236}">
                  <a16:creationId xmlns:a16="http://schemas.microsoft.com/office/drawing/2014/main" id="{C4647A90-F549-4CD0-A375-007327B90227}"/>
                </a:ext>
              </a:extLst>
            </p:cNvPr>
            <p:cNvGrpSpPr/>
            <p:nvPr/>
          </p:nvGrpSpPr>
          <p:grpSpPr>
            <a:xfrm>
              <a:off x="2428842" y="4396400"/>
              <a:ext cx="468313" cy="468313"/>
              <a:chOff x="2204908" y="4489707"/>
              <a:chExt cx="468313" cy="468313"/>
            </a:xfrm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457B55E0-FCF5-466D-A526-3F3D3727CE40}"/>
                  </a:ext>
                </a:extLst>
              </p:cNvPr>
              <p:cNvSpPr/>
              <p:nvPr/>
            </p:nvSpPr>
            <p:spPr bwMode="auto">
              <a:xfrm>
                <a:off x="2298571" y="4572256"/>
                <a:ext cx="373063" cy="282574"/>
              </a:xfrm>
              <a:custGeom>
                <a:avLst/>
                <a:gdLst>
                  <a:gd name="T0" fmla="*/ 272 w 276"/>
                  <a:gd name="T1" fmla="*/ 29 h 210"/>
                  <a:gd name="T2" fmla="*/ 245 w 276"/>
                  <a:gd name="T3" fmla="*/ 3 h 210"/>
                  <a:gd name="T4" fmla="*/ 237 w 276"/>
                  <a:gd name="T5" fmla="*/ 0 h 210"/>
                  <a:gd name="T6" fmla="*/ 230 w 276"/>
                  <a:gd name="T7" fmla="*/ 3 h 210"/>
                  <a:gd name="T8" fmla="*/ 102 w 276"/>
                  <a:gd name="T9" fmla="*/ 130 h 210"/>
                  <a:gd name="T10" fmla="*/ 47 w 276"/>
                  <a:gd name="T11" fmla="*/ 74 h 210"/>
                  <a:gd name="T12" fmla="*/ 39 w 276"/>
                  <a:gd name="T13" fmla="*/ 71 h 210"/>
                  <a:gd name="T14" fmla="*/ 31 w 276"/>
                  <a:gd name="T15" fmla="*/ 74 h 210"/>
                  <a:gd name="T16" fmla="*/ 4 w 276"/>
                  <a:gd name="T17" fmla="*/ 101 h 210"/>
                  <a:gd name="T18" fmla="*/ 4 w 276"/>
                  <a:gd name="T19" fmla="*/ 117 h 210"/>
                  <a:gd name="T20" fmla="*/ 94 w 276"/>
                  <a:gd name="T21" fmla="*/ 207 h 210"/>
                  <a:gd name="T22" fmla="*/ 101 w 276"/>
                  <a:gd name="T23" fmla="*/ 210 h 210"/>
                  <a:gd name="T24" fmla="*/ 102 w 276"/>
                  <a:gd name="T25" fmla="*/ 210 h 210"/>
                  <a:gd name="T26" fmla="*/ 102 w 276"/>
                  <a:gd name="T27" fmla="*/ 210 h 210"/>
                  <a:gd name="T28" fmla="*/ 102 w 276"/>
                  <a:gd name="T29" fmla="*/ 210 h 210"/>
                  <a:gd name="T30" fmla="*/ 110 w 276"/>
                  <a:gd name="T31" fmla="*/ 207 h 210"/>
                  <a:gd name="T32" fmla="*/ 272 w 276"/>
                  <a:gd name="T33" fmla="*/ 45 h 210"/>
                  <a:gd name="T34" fmla="*/ 272 w 276"/>
                  <a:gd name="T35" fmla="*/ 2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6" h="210">
                    <a:moveTo>
                      <a:pt x="272" y="29"/>
                    </a:moveTo>
                    <a:cubicBezTo>
                      <a:pt x="245" y="3"/>
                      <a:pt x="245" y="3"/>
                      <a:pt x="245" y="3"/>
                    </a:cubicBezTo>
                    <a:cubicBezTo>
                      <a:pt x="243" y="1"/>
                      <a:pt x="240" y="0"/>
                      <a:pt x="237" y="0"/>
                    </a:cubicBezTo>
                    <a:cubicBezTo>
                      <a:pt x="234" y="0"/>
                      <a:pt x="232" y="1"/>
                      <a:pt x="230" y="3"/>
                    </a:cubicBezTo>
                    <a:cubicBezTo>
                      <a:pt x="102" y="130"/>
                      <a:pt x="102" y="130"/>
                      <a:pt x="102" y="130"/>
                    </a:cubicBezTo>
                    <a:cubicBezTo>
                      <a:pt x="47" y="74"/>
                      <a:pt x="47" y="74"/>
                      <a:pt x="47" y="74"/>
                    </a:cubicBezTo>
                    <a:cubicBezTo>
                      <a:pt x="45" y="72"/>
                      <a:pt x="42" y="71"/>
                      <a:pt x="39" y="71"/>
                    </a:cubicBezTo>
                    <a:cubicBezTo>
                      <a:pt x="36" y="71"/>
                      <a:pt x="33" y="72"/>
                      <a:pt x="31" y="74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0" y="105"/>
                      <a:pt x="0" y="112"/>
                      <a:pt x="4" y="117"/>
                    </a:cubicBezTo>
                    <a:cubicBezTo>
                      <a:pt x="94" y="207"/>
                      <a:pt x="94" y="207"/>
                      <a:pt x="94" y="207"/>
                    </a:cubicBezTo>
                    <a:cubicBezTo>
                      <a:pt x="96" y="209"/>
                      <a:pt x="98" y="210"/>
                      <a:pt x="101" y="210"/>
                    </a:cubicBezTo>
                    <a:cubicBezTo>
                      <a:pt x="101" y="210"/>
                      <a:pt x="102" y="210"/>
                      <a:pt x="102" y="210"/>
                    </a:cubicBezTo>
                    <a:cubicBezTo>
                      <a:pt x="102" y="210"/>
                      <a:pt x="102" y="210"/>
                      <a:pt x="102" y="210"/>
                    </a:cubicBezTo>
                    <a:cubicBezTo>
                      <a:pt x="102" y="210"/>
                      <a:pt x="102" y="210"/>
                      <a:pt x="102" y="210"/>
                    </a:cubicBezTo>
                    <a:cubicBezTo>
                      <a:pt x="105" y="210"/>
                      <a:pt x="108" y="209"/>
                      <a:pt x="110" y="207"/>
                    </a:cubicBezTo>
                    <a:cubicBezTo>
                      <a:pt x="272" y="45"/>
                      <a:pt x="272" y="45"/>
                      <a:pt x="272" y="45"/>
                    </a:cubicBezTo>
                    <a:cubicBezTo>
                      <a:pt x="276" y="41"/>
                      <a:pt x="276" y="34"/>
                      <a:pt x="272" y="29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FEB56686-3587-426C-8BED-DC4C49D0D0E7}"/>
                  </a:ext>
                </a:extLst>
              </p:cNvPr>
              <p:cNvSpPr/>
              <p:nvPr/>
            </p:nvSpPr>
            <p:spPr bwMode="auto">
              <a:xfrm>
                <a:off x="2204908" y="4489707"/>
                <a:ext cx="468313" cy="468313"/>
              </a:xfrm>
              <a:custGeom>
                <a:avLst/>
                <a:gdLst>
                  <a:gd name="T0" fmla="*/ 332 w 348"/>
                  <a:gd name="T1" fmla="*/ 145 h 348"/>
                  <a:gd name="T2" fmla="*/ 195 w 348"/>
                  <a:gd name="T3" fmla="*/ 282 h 348"/>
                  <a:gd name="T4" fmla="*/ 173 w 348"/>
                  <a:gd name="T5" fmla="*/ 291 h 348"/>
                  <a:gd name="T6" fmla="*/ 167 w 348"/>
                  <a:gd name="T7" fmla="*/ 291 h 348"/>
                  <a:gd name="T8" fmla="*/ 166 w 348"/>
                  <a:gd name="T9" fmla="*/ 290 h 348"/>
                  <a:gd name="T10" fmla="*/ 151 w 348"/>
                  <a:gd name="T11" fmla="*/ 282 h 348"/>
                  <a:gd name="T12" fmla="*/ 61 w 348"/>
                  <a:gd name="T13" fmla="*/ 192 h 348"/>
                  <a:gd name="T14" fmla="*/ 52 w 348"/>
                  <a:gd name="T15" fmla="*/ 170 h 348"/>
                  <a:gd name="T16" fmla="*/ 61 w 348"/>
                  <a:gd name="T17" fmla="*/ 148 h 348"/>
                  <a:gd name="T18" fmla="*/ 87 w 348"/>
                  <a:gd name="T19" fmla="*/ 121 h 348"/>
                  <a:gd name="T20" fmla="*/ 109 w 348"/>
                  <a:gd name="T21" fmla="*/ 112 h 348"/>
                  <a:gd name="T22" fmla="*/ 131 w 348"/>
                  <a:gd name="T23" fmla="*/ 121 h 348"/>
                  <a:gd name="T24" fmla="*/ 173 w 348"/>
                  <a:gd name="T25" fmla="*/ 163 h 348"/>
                  <a:gd name="T26" fmla="*/ 261 w 348"/>
                  <a:gd name="T27" fmla="*/ 74 h 348"/>
                  <a:gd name="T28" fmla="*/ 202 w 348"/>
                  <a:gd name="T29" fmla="*/ 16 h 348"/>
                  <a:gd name="T30" fmla="*/ 146 w 348"/>
                  <a:gd name="T31" fmla="*/ 16 h 348"/>
                  <a:gd name="T32" fmla="*/ 16 w 348"/>
                  <a:gd name="T33" fmla="*/ 146 h 348"/>
                  <a:gd name="T34" fmla="*/ 16 w 348"/>
                  <a:gd name="T35" fmla="*/ 202 h 348"/>
                  <a:gd name="T36" fmla="*/ 146 w 348"/>
                  <a:gd name="T37" fmla="*/ 333 h 348"/>
                  <a:gd name="T38" fmla="*/ 202 w 348"/>
                  <a:gd name="T39" fmla="*/ 333 h 348"/>
                  <a:gd name="T40" fmla="*/ 333 w 348"/>
                  <a:gd name="T41" fmla="*/ 202 h 348"/>
                  <a:gd name="T42" fmla="*/ 333 w 348"/>
                  <a:gd name="T43" fmla="*/ 146 h 348"/>
                  <a:gd name="T44" fmla="*/ 332 w 348"/>
                  <a:gd name="T45" fmla="*/ 145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8" h="348">
                    <a:moveTo>
                      <a:pt x="332" y="145"/>
                    </a:moveTo>
                    <a:cubicBezTo>
                      <a:pt x="195" y="282"/>
                      <a:pt x="195" y="282"/>
                      <a:pt x="195" y="282"/>
                    </a:cubicBezTo>
                    <a:cubicBezTo>
                      <a:pt x="189" y="288"/>
                      <a:pt x="181" y="291"/>
                      <a:pt x="173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6" y="290"/>
                      <a:pt x="166" y="290"/>
                      <a:pt x="166" y="290"/>
                    </a:cubicBezTo>
                    <a:cubicBezTo>
                      <a:pt x="160" y="289"/>
                      <a:pt x="155" y="286"/>
                      <a:pt x="151" y="282"/>
                    </a:cubicBezTo>
                    <a:cubicBezTo>
                      <a:pt x="61" y="192"/>
                      <a:pt x="61" y="192"/>
                      <a:pt x="61" y="192"/>
                    </a:cubicBezTo>
                    <a:cubicBezTo>
                      <a:pt x="55" y="186"/>
                      <a:pt x="52" y="178"/>
                      <a:pt x="52" y="170"/>
                    </a:cubicBezTo>
                    <a:cubicBezTo>
                      <a:pt x="52" y="161"/>
                      <a:pt x="55" y="154"/>
                      <a:pt x="61" y="148"/>
                    </a:cubicBezTo>
                    <a:cubicBezTo>
                      <a:pt x="87" y="121"/>
                      <a:pt x="87" y="121"/>
                      <a:pt x="87" y="121"/>
                    </a:cubicBezTo>
                    <a:cubicBezTo>
                      <a:pt x="93" y="115"/>
                      <a:pt x="101" y="112"/>
                      <a:pt x="109" y="112"/>
                    </a:cubicBezTo>
                    <a:cubicBezTo>
                      <a:pt x="118" y="112"/>
                      <a:pt x="126" y="115"/>
                      <a:pt x="131" y="121"/>
                    </a:cubicBezTo>
                    <a:cubicBezTo>
                      <a:pt x="173" y="163"/>
                      <a:pt x="173" y="163"/>
                      <a:pt x="173" y="163"/>
                    </a:cubicBezTo>
                    <a:cubicBezTo>
                      <a:pt x="261" y="74"/>
                      <a:pt x="261" y="74"/>
                      <a:pt x="261" y="74"/>
                    </a:cubicBezTo>
                    <a:cubicBezTo>
                      <a:pt x="202" y="16"/>
                      <a:pt x="202" y="16"/>
                      <a:pt x="202" y="16"/>
                    </a:cubicBezTo>
                    <a:cubicBezTo>
                      <a:pt x="187" y="0"/>
                      <a:pt x="161" y="0"/>
                      <a:pt x="146" y="16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0" y="161"/>
                      <a:pt x="0" y="187"/>
                      <a:pt x="16" y="202"/>
                    </a:cubicBezTo>
                    <a:cubicBezTo>
                      <a:pt x="146" y="333"/>
                      <a:pt x="146" y="333"/>
                      <a:pt x="146" y="333"/>
                    </a:cubicBezTo>
                    <a:cubicBezTo>
                      <a:pt x="161" y="348"/>
                      <a:pt x="187" y="348"/>
                      <a:pt x="202" y="333"/>
                    </a:cubicBezTo>
                    <a:cubicBezTo>
                      <a:pt x="333" y="202"/>
                      <a:pt x="333" y="202"/>
                      <a:pt x="333" y="202"/>
                    </a:cubicBezTo>
                    <a:cubicBezTo>
                      <a:pt x="348" y="187"/>
                      <a:pt x="348" y="161"/>
                      <a:pt x="333" y="146"/>
                    </a:cubicBezTo>
                    <a:lnTo>
                      <a:pt x="332" y="145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7" name="Group 13">
            <a:extLst>
              <a:ext uri="{FF2B5EF4-FFF2-40B4-BE49-F238E27FC236}">
                <a16:creationId xmlns:a16="http://schemas.microsoft.com/office/drawing/2014/main" id="{0E164CF8-6D25-4D57-9F0C-C4E45DD62ED4}"/>
              </a:ext>
            </a:extLst>
          </p:cNvPr>
          <p:cNvGrpSpPr/>
          <p:nvPr/>
        </p:nvGrpSpPr>
        <p:grpSpPr>
          <a:xfrm>
            <a:off x="1156702" y="4011521"/>
            <a:ext cx="14381203" cy="1067600"/>
            <a:chOff x="2428842" y="4007853"/>
            <a:chExt cx="14381203" cy="1067600"/>
          </a:xfrm>
        </p:grpSpPr>
        <p:sp>
          <p:nvSpPr>
            <p:cNvPr id="28" name="Rectangle 43">
              <a:extLst>
                <a:ext uri="{FF2B5EF4-FFF2-40B4-BE49-F238E27FC236}">
                  <a16:creationId xmlns:a16="http://schemas.microsoft.com/office/drawing/2014/main" id="{5C2EB5B7-549C-4217-8464-F9B2903CF99E}"/>
                </a:ext>
              </a:extLst>
            </p:cNvPr>
            <p:cNvSpPr/>
            <p:nvPr/>
          </p:nvSpPr>
          <p:spPr>
            <a:xfrm>
              <a:off x="3124741" y="4007853"/>
              <a:ext cx="13685304" cy="1067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9" name="Group 58">
              <a:extLst>
                <a:ext uri="{FF2B5EF4-FFF2-40B4-BE49-F238E27FC236}">
                  <a16:creationId xmlns:a16="http://schemas.microsoft.com/office/drawing/2014/main" id="{0A0662B3-6EB1-4098-9F64-4909467AA5F9}"/>
                </a:ext>
              </a:extLst>
            </p:cNvPr>
            <p:cNvGrpSpPr/>
            <p:nvPr/>
          </p:nvGrpSpPr>
          <p:grpSpPr>
            <a:xfrm>
              <a:off x="2428842" y="4396400"/>
              <a:ext cx="468313" cy="468313"/>
              <a:chOff x="2204908" y="4489707"/>
              <a:chExt cx="468313" cy="468313"/>
            </a:xfrm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F30804FB-6E81-4900-89FB-B33F45EA7EE9}"/>
                  </a:ext>
                </a:extLst>
              </p:cNvPr>
              <p:cNvSpPr/>
              <p:nvPr/>
            </p:nvSpPr>
            <p:spPr bwMode="auto">
              <a:xfrm>
                <a:off x="2298571" y="4572257"/>
                <a:ext cx="373063" cy="282575"/>
              </a:xfrm>
              <a:custGeom>
                <a:avLst/>
                <a:gdLst>
                  <a:gd name="T0" fmla="*/ 272 w 276"/>
                  <a:gd name="T1" fmla="*/ 29 h 210"/>
                  <a:gd name="T2" fmla="*/ 245 w 276"/>
                  <a:gd name="T3" fmla="*/ 3 h 210"/>
                  <a:gd name="T4" fmla="*/ 237 w 276"/>
                  <a:gd name="T5" fmla="*/ 0 h 210"/>
                  <a:gd name="T6" fmla="*/ 230 w 276"/>
                  <a:gd name="T7" fmla="*/ 3 h 210"/>
                  <a:gd name="T8" fmla="*/ 102 w 276"/>
                  <a:gd name="T9" fmla="*/ 130 h 210"/>
                  <a:gd name="T10" fmla="*/ 47 w 276"/>
                  <a:gd name="T11" fmla="*/ 74 h 210"/>
                  <a:gd name="T12" fmla="*/ 39 w 276"/>
                  <a:gd name="T13" fmla="*/ 71 h 210"/>
                  <a:gd name="T14" fmla="*/ 31 w 276"/>
                  <a:gd name="T15" fmla="*/ 74 h 210"/>
                  <a:gd name="T16" fmla="*/ 4 w 276"/>
                  <a:gd name="T17" fmla="*/ 101 h 210"/>
                  <a:gd name="T18" fmla="*/ 4 w 276"/>
                  <a:gd name="T19" fmla="*/ 117 h 210"/>
                  <a:gd name="T20" fmla="*/ 94 w 276"/>
                  <a:gd name="T21" fmla="*/ 207 h 210"/>
                  <a:gd name="T22" fmla="*/ 101 w 276"/>
                  <a:gd name="T23" fmla="*/ 210 h 210"/>
                  <a:gd name="T24" fmla="*/ 102 w 276"/>
                  <a:gd name="T25" fmla="*/ 210 h 210"/>
                  <a:gd name="T26" fmla="*/ 102 w 276"/>
                  <a:gd name="T27" fmla="*/ 210 h 210"/>
                  <a:gd name="T28" fmla="*/ 102 w 276"/>
                  <a:gd name="T29" fmla="*/ 210 h 210"/>
                  <a:gd name="T30" fmla="*/ 110 w 276"/>
                  <a:gd name="T31" fmla="*/ 207 h 210"/>
                  <a:gd name="T32" fmla="*/ 272 w 276"/>
                  <a:gd name="T33" fmla="*/ 45 h 210"/>
                  <a:gd name="T34" fmla="*/ 272 w 276"/>
                  <a:gd name="T35" fmla="*/ 2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6" h="210">
                    <a:moveTo>
                      <a:pt x="272" y="29"/>
                    </a:moveTo>
                    <a:cubicBezTo>
                      <a:pt x="245" y="3"/>
                      <a:pt x="245" y="3"/>
                      <a:pt x="245" y="3"/>
                    </a:cubicBezTo>
                    <a:cubicBezTo>
                      <a:pt x="243" y="1"/>
                      <a:pt x="240" y="0"/>
                      <a:pt x="237" y="0"/>
                    </a:cubicBezTo>
                    <a:cubicBezTo>
                      <a:pt x="234" y="0"/>
                      <a:pt x="232" y="1"/>
                      <a:pt x="230" y="3"/>
                    </a:cubicBezTo>
                    <a:cubicBezTo>
                      <a:pt x="102" y="130"/>
                      <a:pt x="102" y="130"/>
                      <a:pt x="102" y="130"/>
                    </a:cubicBezTo>
                    <a:cubicBezTo>
                      <a:pt x="47" y="74"/>
                      <a:pt x="47" y="74"/>
                      <a:pt x="47" y="74"/>
                    </a:cubicBezTo>
                    <a:cubicBezTo>
                      <a:pt x="45" y="72"/>
                      <a:pt x="42" y="71"/>
                      <a:pt x="39" y="71"/>
                    </a:cubicBezTo>
                    <a:cubicBezTo>
                      <a:pt x="36" y="71"/>
                      <a:pt x="33" y="72"/>
                      <a:pt x="31" y="74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0" y="105"/>
                      <a:pt x="0" y="112"/>
                      <a:pt x="4" y="117"/>
                    </a:cubicBezTo>
                    <a:cubicBezTo>
                      <a:pt x="94" y="207"/>
                      <a:pt x="94" y="207"/>
                      <a:pt x="94" y="207"/>
                    </a:cubicBezTo>
                    <a:cubicBezTo>
                      <a:pt x="96" y="209"/>
                      <a:pt x="98" y="210"/>
                      <a:pt x="101" y="210"/>
                    </a:cubicBezTo>
                    <a:cubicBezTo>
                      <a:pt x="101" y="210"/>
                      <a:pt x="102" y="210"/>
                      <a:pt x="102" y="210"/>
                    </a:cubicBezTo>
                    <a:cubicBezTo>
                      <a:pt x="102" y="210"/>
                      <a:pt x="102" y="210"/>
                      <a:pt x="102" y="210"/>
                    </a:cubicBezTo>
                    <a:cubicBezTo>
                      <a:pt x="102" y="210"/>
                      <a:pt x="102" y="210"/>
                      <a:pt x="102" y="210"/>
                    </a:cubicBezTo>
                    <a:cubicBezTo>
                      <a:pt x="105" y="210"/>
                      <a:pt x="108" y="209"/>
                      <a:pt x="110" y="207"/>
                    </a:cubicBezTo>
                    <a:cubicBezTo>
                      <a:pt x="272" y="45"/>
                      <a:pt x="272" y="45"/>
                      <a:pt x="272" y="45"/>
                    </a:cubicBezTo>
                    <a:cubicBezTo>
                      <a:pt x="276" y="41"/>
                      <a:pt x="276" y="34"/>
                      <a:pt x="272" y="29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1198F93F-1F29-44C9-9A7C-64E97462FD47}"/>
                  </a:ext>
                </a:extLst>
              </p:cNvPr>
              <p:cNvSpPr/>
              <p:nvPr/>
            </p:nvSpPr>
            <p:spPr bwMode="auto">
              <a:xfrm>
                <a:off x="2204908" y="4489707"/>
                <a:ext cx="468313" cy="468313"/>
              </a:xfrm>
              <a:custGeom>
                <a:avLst/>
                <a:gdLst>
                  <a:gd name="T0" fmla="*/ 332 w 348"/>
                  <a:gd name="T1" fmla="*/ 145 h 348"/>
                  <a:gd name="T2" fmla="*/ 195 w 348"/>
                  <a:gd name="T3" fmla="*/ 282 h 348"/>
                  <a:gd name="T4" fmla="*/ 173 w 348"/>
                  <a:gd name="T5" fmla="*/ 291 h 348"/>
                  <a:gd name="T6" fmla="*/ 167 w 348"/>
                  <a:gd name="T7" fmla="*/ 291 h 348"/>
                  <a:gd name="T8" fmla="*/ 166 w 348"/>
                  <a:gd name="T9" fmla="*/ 290 h 348"/>
                  <a:gd name="T10" fmla="*/ 151 w 348"/>
                  <a:gd name="T11" fmla="*/ 282 h 348"/>
                  <a:gd name="T12" fmla="*/ 61 w 348"/>
                  <a:gd name="T13" fmla="*/ 192 h 348"/>
                  <a:gd name="T14" fmla="*/ 52 w 348"/>
                  <a:gd name="T15" fmla="*/ 170 h 348"/>
                  <a:gd name="T16" fmla="*/ 61 w 348"/>
                  <a:gd name="T17" fmla="*/ 148 h 348"/>
                  <a:gd name="T18" fmla="*/ 87 w 348"/>
                  <a:gd name="T19" fmla="*/ 121 h 348"/>
                  <a:gd name="T20" fmla="*/ 109 w 348"/>
                  <a:gd name="T21" fmla="*/ 112 h 348"/>
                  <a:gd name="T22" fmla="*/ 131 w 348"/>
                  <a:gd name="T23" fmla="*/ 121 h 348"/>
                  <a:gd name="T24" fmla="*/ 173 w 348"/>
                  <a:gd name="T25" fmla="*/ 163 h 348"/>
                  <a:gd name="T26" fmla="*/ 261 w 348"/>
                  <a:gd name="T27" fmla="*/ 74 h 348"/>
                  <a:gd name="T28" fmla="*/ 202 w 348"/>
                  <a:gd name="T29" fmla="*/ 16 h 348"/>
                  <a:gd name="T30" fmla="*/ 146 w 348"/>
                  <a:gd name="T31" fmla="*/ 16 h 348"/>
                  <a:gd name="T32" fmla="*/ 16 w 348"/>
                  <a:gd name="T33" fmla="*/ 146 h 348"/>
                  <a:gd name="T34" fmla="*/ 16 w 348"/>
                  <a:gd name="T35" fmla="*/ 202 h 348"/>
                  <a:gd name="T36" fmla="*/ 146 w 348"/>
                  <a:gd name="T37" fmla="*/ 333 h 348"/>
                  <a:gd name="T38" fmla="*/ 202 w 348"/>
                  <a:gd name="T39" fmla="*/ 333 h 348"/>
                  <a:gd name="T40" fmla="*/ 333 w 348"/>
                  <a:gd name="T41" fmla="*/ 202 h 348"/>
                  <a:gd name="T42" fmla="*/ 333 w 348"/>
                  <a:gd name="T43" fmla="*/ 146 h 348"/>
                  <a:gd name="T44" fmla="*/ 332 w 348"/>
                  <a:gd name="T45" fmla="*/ 145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8" h="348">
                    <a:moveTo>
                      <a:pt x="332" y="145"/>
                    </a:moveTo>
                    <a:cubicBezTo>
                      <a:pt x="195" y="282"/>
                      <a:pt x="195" y="282"/>
                      <a:pt x="195" y="282"/>
                    </a:cubicBezTo>
                    <a:cubicBezTo>
                      <a:pt x="189" y="288"/>
                      <a:pt x="181" y="291"/>
                      <a:pt x="173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6" y="290"/>
                      <a:pt x="166" y="290"/>
                      <a:pt x="166" y="290"/>
                    </a:cubicBezTo>
                    <a:cubicBezTo>
                      <a:pt x="160" y="289"/>
                      <a:pt x="155" y="286"/>
                      <a:pt x="151" y="282"/>
                    </a:cubicBezTo>
                    <a:cubicBezTo>
                      <a:pt x="61" y="192"/>
                      <a:pt x="61" y="192"/>
                      <a:pt x="61" y="192"/>
                    </a:cubicBezTo>
                    <a:cubicBezTo>
                      <a:pt x="55" y="186"/>
                      <a:pt x="52" y="178"/>
                      <a:pt x="52" y="170"/>
                    </a:cubicBezTo>
                    <a:cubicBezTo>
                      <a:pt x="52" y="161"/>
                      <a:pt x="55" y="154"/>
                      <a:pt x="61" y="148"/>
                    </a:cubicBezTo>
                    <a:cubicBezTo>
                      <a:pt x="87" y="121"/>
                      <a:pt x="87" y="121"/>
                      <a:pt x="87" y="121"/>
                    </a:cubicBezTo>
                    <a:cubicBezTo>
                      <a:pt x="93" y="115"/>
                      <a:pt x="101" y="112"/>
                      <a:pt x="109" y="112"/>
                    </a:cubicBezTo>
                    <a:cubicBezTo>
                      <a:pt x="118" y="112"/>
                      <a:pt x="126" y="115"/>
                      <a:pt x="131" y="121"/>
                    </a:cubicBezTo>
                    <a:cubicBezTo>
                      <a:pt x="173" y="163"/>
                      <a:pt x="173" y="163"/>
                      <a:pt x="173" y="163"/>
                    </a:cubicBezTo>
                    <a:cubicBezTo>
                      <a:pt x="261" y="74"/>
                      <a:pt x="261" y="74"/>
                      <a:pt x="261" y="74"/>
                    </a:cubicBezTo>
                    <a:cubicBezTo>
                      <a:pt x="202" y="16"/>
                      <a:pt x="202" y="16"/>
                      <a:pt x="202" y="16"/>
                    </a:cubicBezTo>
                    <a:cubicBezTo>
                      <a:pt x="187" y="0"/>
                      <a:pt x="161" y="0"/>
                      <a:pt x="146" y="16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0" y="161"/>
                      <a:pt x="0" y="187"/>
                      <a:pt x="16" y="202"/>
                    </a:cubicBezTo>
                    <a:cubicBezTo>
                      <a:pt x="146" y="333"/>
                      <a:pt x="146" y="333"/>
                      <a:pt x="146" y="333"/>
                    </a:cubicBezTo>
                    <a:cubicBezTo>
                      <a:pt x="161" y="348"/>
                      <a:pt x="187" y="348"/>
                      <a:pt x="202" y="333"/>
                    </a:cubicBezTo>
                    <a:cubicBezTo>
                      <a:pt x="333" y="202"/>
                      <a:pt x="333" y="202"/>
                      <a:pt x="333" y="202"/>
                    </a:cubicBezTo>
                    <a:cubicBezTo>
                      <a:pt x="348" y="187"/>
                      <a:pt x="348" y="161"/>
                      <a:pt x="333" y="146"/>
                    </a:cubicBezTo>
                    <a:lnTo>
                      <a:pt x="332" y="145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43" name="Picture 18">
            <a:extLst>
              <a:ext uri="{FF2B5EF4-FFF2-40B4-BE49-F238E27FC236}">
                <a16:creationId xmlns:a16="http://schemas.microsoft.com/office/drawing/2014/main" id="{767ECBE9-60AB-4CE0-B997-936650037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84675" y="12145193"/>
            <a:ext cx="762000" cy="717156"/>
          </a:xfrm>
          <a:prstGeom prst="rect">
            <a:avLst/>
          </a:prstGeom>
        </p:spPr>
      </p:pic>
      <p:sp>
        <p:nvSpPr>
          <p:cNvPr id="44" name="Rectangle 17">
            <a:extLst>
              <a:ext uri="{FF2B5EF4-FFF2-40B4-BE49-F238E27FC236}">
                <a16:creationId xmlns:a16="http://schemas.microsoft.com/office/drawing/2014/main" id="{3BD490D4-EC75-4A12-92D5-D9F1A9DB567C}"/>
              </a:ext>
            </a:extLst>
          </p:cNvPr>
          <p:cNvSpPr/>
          <p:nvPr/>
        </p:nvSpPr>
        <p:spPr>
          <a:xfrm>
            <a:off x="5208811" y="11745305"/>
            <a:ext cx="1219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4800" dirty="0" err="1"/>
              <a:t>Vẻ</a:t>
            </a:r>
            <a:r>
              <a:rPr lang="en-US" sz="4800" dirty="0"/>
              <a:t> </a:t>
            </a:r>
            <a:r>
              <a:rPr lang="en-US" sz="4800" dirty="0" err="1"/>
              <a:t>đẹp</a:t>
            </a:r>
            <a:r>
              <a:rPr lang="en-US" sz="4800" dirty="0"/>
              <a:t> sang </a:t>
            </a:r>
            <a:r>
              <a:rPr lang="en-US" sz="4800" dirty="0" err="1"/>
              <a:t>trọng</a:t>
            </a:r>
            <a:r>
              <a:rPr lang="en-US" sz="4800" dirty="0"/>
              <a:t>, </a:t>
            </a:r>
            <a:r>
              <a:rPr lang="en-US" sz="4800" dirty="0" err="1"/>
              <a:t>trẻ</a:t>
            </a:r>
            <a:r>
              <a:rPr lang="en-US" sz="4800" dirty="0"/>
              <a:t> </a:t>
            </a:r>
            <a:r>
              <a:rPr lang="en-US" sz="4800" dirty="0" err="1"/>
              <a:t>trung</a:t>
            </a:r>
            <a:r>
              <a:rPr lang="en-US" sz="4800" dirty="0"/>
              <a:t>, </a:t>
            </a:r>
            <a:r>
              <a:rPr lang="en-US" sz="4800" dirty="0" err="1"/>
              <a:t>duyên</a:t>
            </a:r>
            <a:r>
              <a:rPr lang="en-US" sz="4800" dirty="0"/>
              <a:t> </a:t>
            </a:r>
            <a:r>
              <a:rPr lang="en-US" sz="4800" dirty="0" err="1"/>
              <a:t>dáng</a:t>
            </a:r>
            <a:r>
              <a:rPr lang="en-US" sz="4800" dirty="0"/>
              <a:t>; </a:t>
            </a:r>
            <a:r>
              <a:rPr lang="en-US" sz="4800" dirty="0" err="1"/>
              <a:t>cuộc</a:t>
            </a:r>
            <a:r>
              <a:rPr lang="en-US" sz="4800" dirty="0"/>
              <a:t> </a:t>
            </a:r>
            <a:r>
              <a:rPr lang="en-US" sz="4800" dirty="0" err="1"/>
              <a:t>sống</a:t>
            </a:r>
            <a:r>
              <a:rPr lang="en-US" sz="4800" dirty="0"/>
              <a:t> </a:t>
            </a:r>
            <a:r>
              <a:rPr lang="en-US" sz="4800" dirty="0" err="1"/>
              <a:t>đầm</a:t>
            </a:r>
            <a:r>
              <a:rPr lang="en-US" sz="4800" dirty="0"/>
              <a:t> </a:t>
            </a:r>
            <a:r>
              <a:rPr lang="en-US" sz="4800" dirty="0" err="1"/>
              <a:t>ấm</a:t>
            </a:r>
            <a:r>
              <a:rPr lang="en-US" sz="4800" dirty="0"/>
              <a:t>, </a:t>
            </a:r>
            <a:r>
              <a:rPr lang="en-US" sz="4800" dirty="0" err="1"/>
              <a:t>hạnh</a:t>
            </a:r>
            <a:r>
              <a:rPr lang="en-US" sz="4800" dirty="0"/>
              <a:t> </a:t>
            </a:r>
            <a:r>
              <a:rPr lang="en-US" sz="4800" dirty="0" err="1"/>
              <a:t>phúc</a:t>
            </a:r>
            <a:r>
              <a:rPr lang="en-US" sz="4800" dirty="0"/>
              <a:t>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E27BDC-2878-4EBE-BC1C-9417662D7628}"/>
              </a:ext>
            </a:extLst>
          </p:cNvPr>
          <p:cNvSpPr txBox="1"/>
          <p:nvPr/>
        </p:nvSpPr>
        <p:spPr>
          <a:xfrm>
            <a:off x="1032347" y="26318"/>
            <a:ext cx="10945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II.KHÁM PHÁ VĂN BẢN</a:t>
            </a:r>
          </a:p>
        </p:txBody>
      </p:sp>
      <p:sp>
        <p:nvSpPr>
          <p:cNvPr id="32" name="Rectangle 43">
            <a:extLst>
              <a:ext uri="{FF2B5EF4-FFF2-40B4-BE49-F238E27FC236}">
                <a16:creationId xmlns:a16="http://schemas.microsoft.com/office/drawing/2014/main" id="{B9B13A7D-1D15-417B-8169-51156CE32BFB}"/>
              </a:ext>
            </a:extLst>
          </p:cNvPr>
          <p:cNvSpPr/>
          <p:nvPr/>
        </p:nvSpPr>
        <p:spPr>
          <a:xfrm>
            <a:off x="1852601" y="5371020"/>
            <a:ext cx="13685304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43">
            <a:extLst>
              <a:ext uri="{FF2B5EF4-FFF2-40B4-BE49-F238E27FC236}">
                <a16:creationId xmlns:a16="http://schemas.microsoft.com/office/drawing/2014/main" id="{4A50534C-06CF-4AEC-9C9B-92EF100D280B}"/>
              </a:ext>
            </a:extLst>
          </p:cNvPr>
          <p:cNvSpPr/>
          <p:nvPr/>
        </p:nvSpPr>
        <p:spPr>
          <a:xfrm>
            <a:off x="1829905" y="6438620"/>
            <a:ext cx="19014416" cy="773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Trang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/>
              <a:t>y </a:t>
            </a:r>
            <a:r>
              <a:rPr lang="en-US" sz="4800" dirty="0" err="1"/>
              <a:t>như</a:t>
            </a:r>
            <a:r>
              <a:rPr lang="en-US" sz="4800" dirty="0"/>
              <a:t> </a:t>
            </a:r>
            <a:r>
              <a:rPr lang="en-US" sz="4800" dirty="0" err="1"/>
              <a:t>tuyết</a:t>
            </a:r>
            <a:r>
              <a:rPr lang="en-US" sz="4800" dirty="0"/>
              <a:t> (</a:t>
            </a:r>
            <a:r>
              <a:rPr lang="en-US" sz="4800" dirty="0" err="1"/>
              <a:t>màu</a:t>
            </a:r>
            <a:r>
              <a:rPr lang="en-US" sz="4800" dirty="0"/>
              <a:t> </a:t>
            </a:r>
            <a:r>
              <a:rPr lang="en-US" sz="4800" dirty="0" err="1"/>
              <a:t>áo</a:t>
            </a:r>
            <a:r>
              <a:rPr lang="en-US" sz="4800" dirty="0"/>
              <a:t> </a:t>
            </a:r>
            <a:r>
              <a:rPr lang="en-US" sz="4800" dirty="0" err="1"/>
              <a:t>trắng</a:t>
            </a:r>
            <a:r>
              <a:rPr lang="en-US" sz="4800" dirty="0"/>
              <a:t>, </a:t>
            </a:r>
            <a:r>
              <a:rPr lang="en-US" sz="4800" dirty="0" err="1"/>
              <a:t>vẻ</a:t>
            </a:r>
            <a:r>
              <a:rPr lang="en-US" sz="4800" dirty="0"/>
              <a:t> </a:t>
            </a:r>
            <a:r>
              <a:rPr lang="en-US" sz="4800" dirty="0" err="1"/>
              <a:t>đẹp</a:t>
            </a:r>
            <a:r>
              <a:rPr lang="en-US" sz="4800" dirty="0"/>
              <a:t> </a:t>
            </a:r>
            <a:r>
              <a:rPr lang="en-US" sz="4800" dirty="0" err="1"/>
              <a:t>thanh</a:t>
            </a:r>
            <a:r>
              <a:rPr lang="en-US" sz="4800" dirty="0"/>
              <a:t> </a:t>
            </a:r>
            <a:r>
              <a:rPr lang="en-US" sz="4800" dirty="0" err="1"/>
              <a:t>khiết</a:t>
            </a:r>
            <a:r>
              <a:rPr lang="en-US" sz="4800" dirty="0"/>
              <a:t> </a:t>
            </a:r>
            <a:r>
              <a:rPr lang="en-US" sz="4800" dirty="0" err="1"/>
              <a:t>hòa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</a:t>
            </a:r>
            <a:r>
              <a:rPr lang="en-US" sz="4800" dirty="0" err="1"/>
              <a:t>ánh</a:t>
            </a:r>
            <a:r>
              <a:rPr lang="en-US" sz="4800" dirty="0"/>
              <a:t> </a:t>
            </a:r>
            <a:r>
              <a:rPr lang="en-US" sz="4800" dirty="0" err="1"/>
              <a:t>trăng</a:t>
            </a:r>
            <a:r>
              <a:rPr lang="en-US" sz="4800" dirty="0"/>
              <a:t>).</a:t>
            </a:r>
          </a:p>
          <a:p>
            <a:pPr>
              <a:lnSpc>
                <a:spcPct val="150000"/>
              </a:lnSpc>
              <a:defRPr/>
            </a:pPr>
            <a:r>
              <a:rPr lang="en-US" sz="4800" dirty="0"/>
              <a:t>  + </a:t>
            </a:r>
            <a:r>
              <a:rPr lang="en-US" sz="4800" b="1" dirty="0" err="1"/>
              <a:t>Cử</a:t>
            </a:r>
            <a:r>
              <a:rPr lang="en-US" sz="4800" b="1" dirty="0"/>
              <a:t> </a:t>
            </a:r>
            <a:r>
              <a:rPr lang="en-US" sz="4800" b="1" dirty="0" err="1"/>
              <a:t>chỉ</a:t>
            </a:r>
            <a:r>
              <a:rPr lang="en-US" sz="4800" b="1" dirty="0"/>
              <a:t>, </a:t>
            </a:r>
            <a:r>
              <a:rPr lang="en-US" sz="4800" b="1" dirty="0" err="1"/>
              <a:t>điệu</a:t>
            </a:r>
            <a:r>
              <a:rPr lang="en-US" sz="4800" b="1" dirty="0"/>
              <a:t> </a:t>
            </a:r>
            <a:r>
              <a:rPr lang="en-US" sz="4800" b="1" dirty="0" err="1"/>
              <a:t>bộ</a:t>
            </a:r>
            <a:r>
              <a:rPr lang="en-US" sz="4800" dirty="0"/>
              <a:t>: </a:t>
            </a:r>
            <a:r>
              <a:rPr lang="en-US" sz="4800" dirty="0" err="1"/>
              <a:t>kéo</a:t>
            </a:r>
            <a:r>
              <a:rPr lang="en-US" sz="4800" dirty="0"/>
              <a:t> </a:t>
            </a:r>
            <a:r>
              <a:rPr lang="en-US" sz="4800" dirty="0" err="1"/>
              <a:t>áo</a:t>
            </a:r>
            <a:r>
              <a:rPr lang="en-US" sz="4800" dirty="0"/>
              <a:t> </a:t>
            </a:r>
            <a:r>
              <a:rPr lang="en-US" sz="4800" dirty="0" err="1"/>
              <a:t>chồng</a:t>
            </a:r>
            <a:r>
              <a:rPr lang="en-US" sz="4800" dirty="0"/>
              <a:t>, </a:t>
            </a:r>
            <a:r>
              <a:rPr lang="en-US" sz="4800" dirty="0" err="1"/>
              <a:t>tựa</a:t>
            </a:r>
            <a:r>
              <a:rPr lang="en-US" sz="4800" dirty="0"/>
              <a:t> </a:t>
            </a:r>
            <a:r>
              <a:rPr lang="en-US" sz="4800" dirty="0" err="1"/>
              <a:t>vai</a:t>
            </a:r>
            <a:r>
              <a:rPr lang="en-US" sz="4800" dirty="0"/>
              <a:t> </a:t>
            </a:r>
            <a:r>
              <a:rPr lang="en-US" sz="4800" dirty="0" err="1"/>
              <a:t>chồng</a:t>
            </a:r>
            <a:r>
              <a:rPr lang="en-US" sz="4800" dirty="0"/>
              <a:t>, </a:t>
            </a:r>
            <a:r>
              <a:rPr lang="en-US" sz="4800" dirty="0" err="1"/>
              <a:t>nghiêng</a:t>
            </a:r>
            <a:r>
              <a:rPr lang="en-US" sz="4800" dirty="0"/>
              <a:t> </a:t>
            </a:r>
            <a:r>
              <a:rPr lang="en-US" sz="4800" dirty="0" err="1"/>
              <a:t>mình</a:t>
            </a:r>
            <a:r>
              <a:rPr lang="en-US" sz="4800" dirty="0"/>
              <a:t> </a:t>
            </a:r>
            <a:r>
              <a:rPr lang="en-US" sz="4800" dirty="0" err="1"/>
              <a:t>đòi</a:t>
            </a:r>
            <a:r>
              <a:rPr lang="en-US" sz="4800" dirty="0"/>
              <a:t> </a:t>
            </a:r>
            <a:r>
              <a:rPr lang="en-US" sz="4800" dirty="0" err="1"/>
              <a:t>chồng</a:t>
            </a:r>
            <a:r>
              <a:rPr lang="en-US" sz="4800" dirty="0"/>
              <a:t> </a:t>
            </a:r>
            <a:r>
              <a:rPr lang="en-US" sz="4800" dirty="0" err="1"/>
              <a:t>nâng</a:t>
            </a:r>
            <a:r>
              <a:rPr lang="en-US" sz="4800" dirty="0"/>
              <a:t> </a:t>
            </a:r>
            <a:r>
              <a:rPr lang="en-US" sz="4800" dirty="0" err="1"/>
              <a:t>dậy</a:t>
            </a:r>
            <a:r>
              <a:rPr lang="en-US" sz="4800" dirty="0"/>
              <a:t>…</a:t>
            </a:r>
          </a:p>
          <a:p>
            <a:pPr>
              <a:lnSpc>
                <a:spcPct val="150000"/>
              </a:lnSpc>
              <a:defRPr/>
            </a:pPr>
            <a:r>
              <a:rPr lang="en-US" sz="4800" dirty="0"/>
              <a:t>  </a:t>
            </a:r>
          </a:p>
          <a:p>
            <a:pPr>
              <a:lnSpc>
                <a:spcPct val="150000"/>
              </a:lnSpc>
              <a:defRPr/>
            </a:pP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2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635477" y="2819400"/>
            <a:ext cx="5934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35477" y="2819400"/>
            <a:ext cx="5934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18824" y="2049198"/>
            <a:ext cx="4347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315365-E902-4593-BDCC-CF4A104D0A3D}"/>
              </a:ext>
            </a:extLst>
          </p:cNvPr>
          <p:cNvSpPr/>
          <p:nvPr/>
        </p:nvSpPr>
        <p:spPr>
          <a:xfrm>
            <a:off x="6648971" y="4049688"/>
            <a:ext cx="10303100" cy="3090930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11799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8">
            <a:extLst>
              <a:ext uri="{FF2B5EF4-FFF2-40B4-BE49-F238E27FC236}">
                <a16:creationId xmlns:a16="http://schemas.microsoft.com/office/drawing/2014/main" id="{4FCE7797-55E1-4C33-8808-4C3F518144D3}"/>
              </a:ext>
            </a:extLst>
          </p:cNvPr>
          <p:cNvSpPr/>
          <p:nvPr/>
        </p:nvSpPr>
        <p:spPr>
          <a:xfrm>
            <a:off x="1333461" y="1000267"/>
            <a:ext cx="132460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nhìn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93843E78-A04E-4D52-A11A-8A6DB86BE830}"/>
              </a:ext>
            </a:extLst>
          </p:cNvPr>
          <p:cNvGrpSpPr/>
          <p:nvPr/>
        </p:nvGrpSpPr>
        <p:grpSpPr>
          <a:xfrm>
            <a:off x="578350" y="1959699"/>
            <a:ext cx="22896416" cy="7794308"/>
            <a:chOff x="2428842" y="4396400"/>
            <a:chExt cx="14152030" cy="7794308"/>
          </a:xfrm>
        </p:grpSpPr>
        <p:sp>
          <p:nvSpPr>
            <p:cNvPr id="22" name="Rectangle 31">
              <a:extLst>
                <a:ext uri="{FF2B5EF4-FFF2-40B4-BE49-F238E27FC236}">
                  <a16:creationId xmlns:a16="http://schemas.microsoft.com/office/drawing/2014/main" id="{8876CB7D-4F3D-4B25-A23E-C26BA8557678}"/>
                </a:ext>
              </a:extLst>
            </p:cNvPr>
            <p:cNvSpPr/>
            <p:nvPr/>
          </p:nvSpPr>
          <p:spPr>
            <a:xfrm>
              <a:off x="2895568" y="6558397"/>
              <a:ext cx="13685304" cy="563231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-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Điểm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nhìn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của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nhà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Nho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: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quan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niệm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người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phụ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nữ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là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người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nâng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khăn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sửa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túi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,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chăm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sóc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chồng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,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lễ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phép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,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khiêm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nhường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=&gt;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ngạc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nhiên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,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không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kì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thị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,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khách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quan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,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tôn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trọng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những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điều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mới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mẻ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với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văn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hoá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phương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50000"/>
                    </a:schemeClr>
                  </a:solidFill>
                </a:rPr>
                <a:t>Đông</a:t>
              </a: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</a:p>
            <a:p>
              <a:pPr>
                <a:lnSpc>
                  <a:spcPct val="150000"/>
                </a:lnSpc>
                <a:defRPr/>
              </a:pPr>
              <a:endPara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58">
              <a:extLst>
                <a:ext uri="{FF2B5EF4-FFF2-40B4-BE49-F238E27FC236}">
                  <a16:creationId xmlns:a16="http://schemas.microsoft.com/office/drawing/2014/main" id="{C4647A90-F549-4CD0-A375-007327B90227}"/>
                </a:ext>
              </a:extLst>
            </p:cNvPr>
            <p:cNvGrpSpPr/>
            <p:nvPr/>
          </p:nvGrpSpPr>
          <p:grpSpPr>
            <a:xfrm>
              <a:off x="2428842" y="4396400"/>
              <a:ext cx="468313" cy="468313"/>
              <a:chOff x="2204908" y="4489707"/>
              <a:chExt cx="468313" cy="468313"/>
            </a:xfrm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457B55E0-FCF5-466D-A526-3F3D3727CE40}"/>
                  </a:ext>
                </a:extLst>
              </p:cNvPr>
              <p:cNvSpPr/>
              <p:nvPr/>
            </p:nvSpPr>
            <p:spPr bwMode="auto">
              <a:xfrm>
                <a:off x="2298571" y="4572256"/>
                <a:ext cx="373063" cy="282574"/>
              </a:xfrm>
              <a:custGeom>
                <a:avLst/>
                <a:gdLst>
                  <a:gd name="T0" fmla="*/ 272 w 276"/>
                  <a:gd name="T1" fmla="*/ 29 h 210"/>
                  <a:gd name="T2" fmla="*/ 245 w 276"/>
                  <a:gd name="T3" fmla="*/ 3 h 210"/>
                  <a:gd name="T4" fmla="*/ 237 w 276"/>
                  <a:gd name="T5" fmla="*/ 0 h 210"/>
                  <a:gd name="T6" fmla="*/ 230 w 276"/>
                  <a:gd name="T7" fmla="*/ 3 h 210"/>
                  <a:gd name="T8" fmla="*/ 102 w 276"/>
                  <a:gd name="T9" fmla="*/ 130 h 210"/>
                  <a:gd name="T10" fmla="*/ 47 w 276"/>
                  <a:gd name="T11" fmla="*/ 74 h 210"/>
                  <a:gd name="T12" fmla="*/ 39 w 276"/>
                  <a:gd name="T13" fmla="*/ 71 h 210"/>
                  <a:gd name="T14" fmla="*/ 31 w 276"/>
                  <a:gd name="T15" fmla="*/ 74 h 210"/>
                  <a:gd name="T16" fmla="*/ 4 w 276"/>
                  <a:gd name="T17" fmla="*/ 101 h 210"/>
                  <a:gd name="T18" fmla="*/ 4 w 276"/>
                  <a:gd name="T19" fmla="*/ 117 h 210"/>
                  <a:gd name="T20" fmla="*/ 94 w 276"/>
                  <a:gd name="T21" fmla="*/ 207 h 210"/>
                  <a:gd name="T22" fmla="*/ 101 w 276"/>
                  <a:gd name="T23" fmla="*/ 210 h 210"/>
                  <a:gd name="T24" fmla="*/ 102 w 276"/>
                  <a:gd name="T25" fmla="*/ 210 h 210"/>
                  <a:gd name="T26" fmla="*/ 102 w 276"/>
                  <a:gd name="T27" fmla="*/ 210 h 210"/>
                  <a:gd name="T28" fmla="*/ 102 w 276"/>
                  <a:gd name="T29" fmla="*/ 210 h 210"/>
                  <a:gd name="T30" fmla="*/ 110 w 276"/>
                  <a:gd name="T31" fmla="*/ 207 h 210"/>
                  <a:gd name="T32" fmla="*/ 272 w 276"/>
                  <a:gd name="T33" fmla="*/ 45 h 210"/>
                  <a:gd name="T34" fmla="*/ 272 w 276"/>
                  <a:gd name="T35" fmla="*/ 2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6" h="210">
                    <a:moveTo>
                      <a:pt x="272" y="29"/>
                    </a:moveTo>
                    <a:cubicBezTo>
                      <a:pt x="245" y="3"/>
                      <a:pt x="245" y="3"/>
                      <a:pt x="245" y="3"/>
                    </a:cubicBezTo>
                    <a:cubicBezTo>
                      <a:pt x="243" y="1"/>
                      <a:pt x="240" y="0"/>
                      <a:pt x="237" y="0"/>
                    </a:cubicBezTo>
                    <a:cubicBezTo>
                      <a:pt x="234" y="0"/>
                      <a:pt x="232" y="1"/>
                      <a:pt x="230" y="3"/>
                    </a:cubicBezTo>
                    <a:cubicBezTo>
                      <a:pt x="102" y="130"/>
                      <a:pt x="102" y="130"/>
                      <a:pt x="102" y="130"/>
                    </a:cubicBezTo>
                    <a:cubicBezTo>
                      <a:pt x="47" y="74"/>
                      <a:pt x="47" y="74"/>
                      <a:pt x="47" y="74"/>
                    </a:cubicBezTo>
                    <a:cubicBezTo>
                      <a:pt x="45" y="72"/>
                      <a:pt x="42" y="71"/>
                      <a:pt x="39" y="71"/>
                    </a:cubicBezTo>
                    <a:cubicBezTo>
                      <a:pt x="36" y="71"/>
                      <a:pt x="33" y="72"/>
                      <a:pt x="31" y="74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0" y="105"/>
                      <a:pt x="0" y="112"/>
                      <a:pt x="4" y="117"/>
                    </a:cubicBezTo>
                    <a:cubicBezTo>
                      <a:pt x="94" y="207"/>
                      <a:pt x="94" y="207"/>
                      <a:pt x="94" y="207"/>
                    </a:cubicBezTo>
                    <a:cubicBezTo>
                      <a:pt x="96" y="209"/>
                      <a:pt x="98" y="210"/>
                      <a:pt x="101" y="210"/>
                    </a:cubicBezTo>
                    <a:cubicBezTo>
                      <a:pt x="101" y="210"/>
                      <a:pt x="102" y="210"/>
                      <a:pt x="102" y="210"/>
                    </a:cubicBezTo>
                    <a:cubicBezTo>
                      <a:pt x="102" y="210"/>
                      <a:pt x="102" y="210"/>
                      <a:pt x="102" y="210"/>
                    </a:cubicBezTo>
                    <a:cubicBezTo>
                      <a:pt x="102" y="210"/>
                      <a:pt x="102" y="210"/>
                      <a:pt x="102" y="210"/>
                    </a:cubicBezTo>
                    <a:cubicBezTo>
                      <a:pt x="105" y="210"/>
                      <a:pt x="108" y="209"/>
                      <a:pt x="110" y="207"/>
                    </a:cubicBezTo>
                    <a:cubicBezTo>
                      <a:pt x="272" y="45"/>
                      <a:pt x="272" y="45"/>
                      <a:pt x="272" y="45"/>
                    </a:cubicBezTo>
                    <a:cubicBezTo>
                      <a:pt x="276" y="41"/>
                      <a:pt x="276" y="34"/>
                      <a:pt x="272" y="29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48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FEB56686-3587-426C-8BED-DC4C49D0D0E7}"/>
                  </a:ext>
                </a:extLst>
              </p:cNvPr>
              <p:cNvSpPr/>
              <p:nvPr/>
            </p:nvSpPr>
            <p:spPr bwMode="auto">
              <a:xfrm>
                <a:off x="2204908" y="4489707"/>
                <a:ext cx="468313" cy="468313"/>
              </a:xfrm>
              <a:custGeom>
                <a:avLst/>
                <a:gdLst>
                  <a:gd name="T0" fmla="*/ 332 w 348"/>
                  <a:gd name="T1" fmla="*/ 145 h 348"/>
                  <a:gd name="T2" fmla="*/ 195 w 348"/>
                  <a:gd name="T3" fmla="*/ 282 h 348"/>
                  <a:gd name="T4" fmla="*/ 173 w 348"/>
                  <a:gd name="T5" fmla="*/ 291 h 348"/>
                  <a:gd name="T6" fmla="*/ 167 w 348"/>
                  <a:gd name="T7" fmla="*/ 291 h 348"/>
                  <a:gd name="T8" fmla="*/ 166 w 348"/>
                  <a:gd name="T9" fmla="*/ 290 h 348"/>
                  <a:gd name="T10" fmla="*/ 151 w 348"/>
                  <a:gd name="T11" fmla="*/ 282 h 348"/>
                  <a:gd name="T12" fmla="*/ 61 w 348"/>
                  <a:gd name="T13" fmla="*/ 192 h 348"/>
                  <a:gd name="T14" fmla="*/ 52 w 348"/>
                  <a:gd name="T15" fmla="*/ 170 h 348"/>
                  <a:gd name="T16" fmla="*/ 61 w 348"/>
                  <a:gd name="T17" fmla="*/ 148 h 348"/>
                  <a:gd name="T18" fmla="*/ 87 w 348"/>
                  <a:gd name="T19" fmla="*/ 121 h 348"/>
                  <a:gd name="T20" fmla="*/ 109 w 348"/>
                  <a:gd name="T21" fmla="*/ 112 h 348"/>
                  <a:gd name="T22" fmla="*/ 131 w 348"/>
                  <a:gd name="T23" fmla="*/ 121 h 348"/>
                  <a:gd name="T24" fmla="*/ 173 w 348"/>
                  <a:gd name="T25" fmla="*/ 163 h 348"/>
                  <a:gd name="T26" fmla="*/ 261 w 348"/>
                  <a:gd name="T27" fmla="*/ 74 h 348"/>
                  <a:gd name="T28" fmla="*/ 202 w 348"/>
                  <a:gd name="T29" fmla="*/ 16 h 348"/>
                  <a:gd name="T30" fmla="*/ 146 w 348"/>
                  <a:gd name="T31" fmla="*/ 16 h 348"/>
                  <a:gd name="T32" fmla="*/ 16 w 348"/>
                  <a:gd name="T33" fmla="*/ 146 h 348"/>
                  <a:gd name="T34" fmla="*/ 16 w 348"/>
                  <a:gd name="T35" fmla="*/ 202 h 348"/>
                  <a:gd name="T36" fmla="*/ 146 w 348"/>
                  <a:gd name="T37" fmla="*/ 333 h 348"/>
                  <a:gd name="T38" fmla="*/ 202 w 348"/>
                  <a:gd name="T39" fmla="*/ 333 h 348"/>
                  <a:gd name="T40" fmla="*/ 333 w 348"/>
                  <a:gd name="T41" fmla="*/ 202 h 348"/>
                  <a:gd name="T42" fmla="*/ 333 w 348"/>
                  <a:gd name="T43" fmla="*/ 146 h 348"/>
                  <a:gd name="T44" fmla="*/ 332 w 348"/>
                  <a:gd name="T45" fmla="*/ 145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8" h="348">
                    <a:moveTo>
                      <a:pt x="332" y="145"/>
                    </a:moveTo>
                    <a:cubicBezTo>
                      <a:pt x="195" y="282"/>
                      <a:pt x="195" y="282"/>
                      <a:pt x="195" y="282"/>
                    </a:cubicBezTo>
                    <a:cubicBezTo>
                      <a:pt x="189" y="288"/>
                      <a:pt x="181" y="291"/>
                      <a:pt x="173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6" y="290"/>
                      <a:pt x="166" y="290"/>
                      <a:pt x="166" y="290"/>
                    </a:cubicBezTo>
                    <a:cubicBezTo>
                      <a:pt x="160" y="289"/>
                      <a:pt x="155" y="286"/>
                      <a:pt x="151" y="282"/>
                    </a:cubicBezTo>
                    <a:cubicBezTo>
                      <a:pt x="61" y="192"/>
                      <a:pt x="61" y="192"/>
                      <a:pt x="61" y="192"/>
                    </a:cubicBezTo>
                    <a:cubicBezTo>
                      <a:pt x="55" y="186"/>
                      <a:pt x="52" y="178"/>
                      <a:pt x="52" y="170"/>
                    </a:cubicBezTo>
                    <a:cubicBezTo>
                      <a:pt x="52" y="161"/>
                      <a:pt x="55" y="154"/>
                      <a:pt x="61" y="148"/>
                    </a:cubicBezTo>
                    <a:cubicBezTo>
                      <a:pt x="87" y="121"/>
                      <a:pt x="87" y="121"/>
                      <a:pt x="87" y="121"/>
                    </a:cubicBezTo>
                    <a:cubicBezTo>
                      <a:pt x="93" y="115"/>
                      <a:pt x="101" y="112"/>
                      <a:pt x="109" y="112"/>
                    </a:cubicBezTo>
                    <a:cubicBezTo>
                      <a:pt x="118" y="112"/>
                      <a:pt x="126" y="115"/>
                      <a:pt x="131" y="121"/>
                    </a:cubicBezTo>
                    <a:cubicBezTo>
                      <a:pt x="173" y="163"/>
                      <a:pt x="173" y="163"/>
                      <a:pt x="173" y="163"/>
                    </a:cubicBezTo>
                    <a:cubicBezTo>
                      <a:pt x="261" y="74"/>
                      <a:pt x="261" y="74"/>
                      <a:pt x="261" y="74"/>
                    </a:cubicBezTo>
                    <a:cubicBezTo>
                      <a:pt x="202" y="16"/>
                      <a:pt x="202" y="16"/>
                      <a:pt x="202" y="16"/>
                    </a:cubicBezTo>
                    <a:cubicBezTo>
                      <a:pt x="187" y="0"/>
                      <a:pt x="161" y="0"/>
                      <a:pt x="146" y="16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0" y="161"/>
                      <a:pt x="0" y="187"/>
                      <a:pt x="16" y="202"/>
                    </a:cubicBezTo>
                    <a:cubicBezTo>
                      <a:pt x="146" y="333"/>
                      <a:pt x="146" y="333"/>
                      <a:pt x="146" y="333"/>
                    </a:cubicBezTo>
                    <a:cubicBezTo>
                      <a:pt x="161" y="348"/>
                      <a:pt x="187" y="348"/>
                      <a:pt x="202" y="333"/>
                    </a:cubicBezTo>
                    <a:cubicBezTo>
                      <a:pt x="333" y="202"/>
                      <a:pt x="333" y="202"/>
                      <a:pt x="333" y="202"/>
                    </a:cubicBezTo>
                    <a:cubicBezTo>
                      <a:pt x="348" y="187"/>
                      <a:pt x="348" y="161"/>
                      <a:pt x="333" y="146"/>
                    </a:cubicBezTo>
                    <a:lnTo>
                      <a:pt x="332" y="145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48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6E27BDC-2878-4EBE-BC1C-9417662D7628}"/>
              </a:ext>
            </a:extLst>
          </p:cNvPr>
          <p:cNvSpPr txBox="1"/>
          <p:nvPr/>
        </p:nvSpPr>
        <p:spPr>
          <a:xfrm>
            <a:off x="1032347" y="26318"/>
            <a:ext cx="10945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II.KHÁM 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405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8">
            <a:extLst>
              <a:ext uri="{FF2B5EF4-FFF2-40B4-BE49-F238E27FC236}">
                <a16:creationId xmlns:a16="http://schemas.microsoft.com/office/drawing/2014/main" id="{4FCE7797-55E1-4C33-8808-4C3F518144D3}"/>
              </a:ext>
            </a:extLst>
          </p:cNvPr>
          <p:cNvSpPr/>
          <p:nvPr/>
        </p:nvSpPr>
        <p:spPr>
          <a:xfrm>
            <a:off x="1035784" y="1244645"/>
            <a:ext cx="113018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nhìn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9" name="Group 58">
            <a:extLst>
              <a:ext uri="{FF2B5EF4-FFF2-40B4-BE49-F238E27FC236}">
                <a16:creationId xmlns:a16="http://schemas.microsoft.com/office/drawing/2014/main" id="{0A0662B3-6EB1-4098-9F64-4909467AA5F9}"/>
              </a:ext>
            </a:extLst>
          </p:cNvPr>
          <p:cNvGrpSpPr/>
          <p:nvPr/>
        </p:nvGrpSpPr>
        <p:grpSpPr>
          <a:xfrm>
            <a:off x="1260857" y="5226498"/>
            <a:ext cx="468313" cy="468313"/>
            <a:chOff x="2204908" y="4489707"/>
            <a:chExt cx="468313" cy="468313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F30804FB-6E81-4900-89FB-B33F45EA7EE9}"/>
                </a:ext>
              </a:extLst>
            </p:cNvPr>
            <p:cNvSpPr/>
            <p:nvPr/>
          </p:nvSpPr>
          <p:spPr bwMode="auto">
            <a:xfrm>
              <a:off x="2298571" y="4572257"/>
              <a:ext cx="373063" cy="282575"/>
            </a:xfrm>
            <a:custGeom>
              <a:avLst/>
              <a:gdLst>
                <a:gd name="T0" fmla="*/ 272 w 276"/>
                <a:gd name="T1" fmla="*/ 29 h 210"/>
                <a:gd name="T2" fmla="*/ 245 w 276"/>
                <a:gd name="T3" fmla="*/ 3 h 210"/>
                <a:gd name="T4" fmla="*/ 237 w 276"/>
                <a:gd name="T5" fmla="*/ 0 h 210"/>
                <a:gd name="T6" fmla="*/ 230 w 276"/>
                <a:gd name="T7" fmla="*/ 3 h 210"/>
                <a:gd name="T8" fmla="*/ 102 w 276"/>
                <a:gd name="T9" fmla="*/ 130 h 210"/>
                <a:gd name="T10" fmla="*/ 47 w 276"/>
                <a:gd name="T11" fmla="*/ 74 h 210"/>
                <a:gd name="T12" fmla="*/ 39 w 276"/>
                <a:gd name="T13" fmla="*/ 71 h 210"/>
                <a:gd name="T14" fmla="*/ 31 w 276"/>
                <a:gd name="T15" fmla="*/ 74 h 210"/>
                <a:gd name="T16" fmla="*/ 4 w 276"/>
                <a:gd name="T17" fmla="*/ 101 h 210"/>
                <a:gd name="T18" fmla="*/ 4 w 276"/>
                <a:gd name="T19" fmla="*/ 117 h 210"/>
                <a:gd name="T20" fmla="*/ 94 w 276"/>
                <a:gd name="T21" fmla="*/ 207 h 210"/>
                <a:gd name="T22" fmla="*/ 101 w 276"/>
                <a:gd name="T23" fmla="*/ 210 h 210"/>
                <a:gd name="T24" fmla="*/ 102 w 276"/>
                <a:gd name="T25" fmla="*/ 210 h 210"/>
                <a:gd name="T26" fmla="*/ 102 w 276"/>
                <a:gd name="T27" fmla="*/ 210 h 210"/>
                <a:gd name="T28" fmla="*/ 102 w 276"/>
                <a:gd name="T29" fmla="*/ 210 h 210"/>
                <a:gd name="T30" fmla="*/ 110 w 276"/>
                <a:gd name="T31" fmla="*/ 207 h 210"/>
                <a:gd name="T32" fmla="*/ 272 w 276"/>
                <a:gd name="T33" fmla="*/ 45 h 210"/>
                <a:gd name="T34" fmla="*/ 272 w 276"/>
                <a:gd name="T35" fmla="*/ 29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6" h="210">
                  <a:moveTo>
                    <a:pt x="272" y="29"/>
                  </a:moveTo>
                  <a:cubicBezTo>
                    <a:pt x="245" y="3"/>
                    <a:pt x="245" y="3"/>
                    <a:pt x="245" y="3"/>
                  </a:cubicBezTo>
                  <a:cubicBezTo>
                    <a:pt x="243" y="1"/>
                    <a:pt x="240" y="0"/>
                    <a:pt x="237" y="0"/>
                  </a:cubicBezTo>
                  <a:cubicBezTo>
                    <a:pt x="234" y="0"/>
                    <a:pt x="232" y="1"/>
                    <a:pt x="230" y="3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5" y="72"/>
                    <a:pt x="42" y="71"/>
                    <a:pt x="39" y="71"/>
                  </a:cubicBezTo>
                  <a:cubicBezTo>
                    <a:pt x="36" y="71"/>
                    <a:pt x="33" y="72"/>
                    <a:pt x="31" y="74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0" y="105"/>
                    <a:pt x="0" y="112"/>
                    <a:pt x="4" y="117"/>
                  </a:cubicBezTo>
                  <a:cubicBezTo>
                    <a:pt x="94" y="207"/>
                    <a:pt x="94" y="207"/>
                    <a:pt x="94" y="207"/>
                  </a:cubicBezTo>
                  <a:cubicBezTo>
                    <a:pt x="96" y="209"/>
                    <a:pt x="98" y="210"/>
                    <a:pt x="101" y="210"/>
                  </a:cubicBezTo>
                  <a:cubicBezTo>
                    <a:pt x="101" y="210"/>
                    <a:pt x="102" y="210"/>
                    <a:pt x="102" y="210"/>
                  </a:cubicBezTo>
                  <a:cubicBezTo>
                    <a:pt x="102" y="210"/>
                    <a:pt x="102" y="210"/>
                    <a:pt x="102" y="210"/>
                  </a:cubicBezTo>
                  <a:cubicBezTo>
                    <a:pt x="102" y="210"/>
                    <a:pt x="102" y="210"/>
                    <a:pt x="102" y="210"/>
                  </a:cubicBezTo>
                  <a:cubicBezTo>
                    <a:pt x="105" y="210"/>
                    <a:pt x="108" y="209"/>
                    <a:pt x="110" y="207"/>
                  </a:cubicBezTo>
                  <a:cubicBezTo>
                    <a:pt x="272" y="45"/>
                    <a:pt x="272" y="45"/>
                    <a:pt x="272" y="45"/>
                  </a:cubicBezTo>
                  <a:cubicBezTo>
                    <a:pt x="276" y="41"/>
                    <a:pt x="276" y="34"/>
                    <a:pt x="272" y="2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1198F93F-1F29-44C9-9A7C-64E97462FD47}"/>
                </a:ext>
              </a:extLst>
            </p:cNvPr>
            <p:cNvSpPr/>
            <p:nvPr/>
          </p:nvSpPr>
          <p:spPr bwMode="auto">
            <a:xfrm>
              <a:off x="2204908" y="4489707"/>
              <a:ext cx="468313" cy="468313"/>
            </a:xfrm>
            <a:custGeom>
              <a:avLst/>
              <a:gdLst>
                <a:gd name="T0" fmla="*/ 332 w 348"/>
                <a:gd name="T1" fmla="*/ 145 h 348"/>
                <a:gd name="T2" fmla="*/ 195 w 348"/>
                <a:gd name="T3" fmla="*/ 282 h 348"/>
                <a:gd name="T4" fmla="*/ 173 w 348"/>
                <a:gd name="T5" fmla="*/ 291 h 348"/>
                <a:gd name="T6" fmla="*/ 167 w 348"/>
                <a:gd name="T7" fmla="*/ 291 h 348"/>
                <a:gd name="T8" fmla="*/ 166 w 348"/>
                <a:gd name="T9" fmla="*/ 290 h 348"/>
                <a:gd name="T10" fmla="*/ 151 w 348"/>
                <a:gd name="T11" fmla="*/ 282 h 348"/>
                <a:gd name="T12" fmla="*/ 61 w 348"/>
                <a:gd name="T13" fmla="*/ 192 h 348"/>
                <a:gd name="T14" fmla="*/ 52 w 348"/>
                <a:gd name="T15" fmla="*/ 170 h 348"/>
                <a:gd name="T16" fmla="*/ 61 w 348"/>
                <a:gd name="T17" fmla="*/ 148 h 348"/>
                <a:gd name="T18" fmla="*/ 87 w 348"/>
                <a:gd name="T19" fmla="*/ 121 h 348"/>
                <a:gd name="T20" fmla="*/ 109 w 348"/>
                <a:gd name="T21" fmla="*/ 112 h 348"/>
                <a:gd name="T22" fmla="*/ 131 w 348"/>
                <a:gd name="T23" fmla="*/ 121 h 348"/>
                <a:gd name="T24" fmla="*/ 173 w 348"/>
                <a:gd name="T25" fmla="*/ 163 h 348"/>
                <a:gd name="T26" fmla="*/ 261 w 348"/>
                <a:gd name="T27" fmla="*/ 74 h 348"/>
                <a:gd name="T28" fmla="*/ 202 w 348"/>
                <a:gd name="T29" fmla="*/ 16 h 348"/>
                <a:gd name="T30" fmla="*/ 146 w 348"/>
                <a:gd name="T31" fmla="*/ 16 h 348"/>
                <a:gd name="T32" fmla="*/ 16 w 348"/>
                <a:gd name="T33" fmla="*/ 146 h 348"/>
                <a:gd name="T34" fmla="*/ 16 w 348"/>
                <a:gd name="T35" fmla="*/ 202 h 348"/>
                <a:gd name="T36" fmla="*/ 146 w 348"/>
                <a:gd name="T37" fmla="*/ 333 h 348"/>
                <a:gd name="T38" fmla="*/ 202 w 348"/>
                <a:gd name="T39" fmla="*/ 333 h 348"/>
                <a:gd name="T40" fmla="*/ 333 w 348"/>
                <a:gd name="T41" fmla="*/ 202 h 348"/>
                <a:gd name="T42" fmla="*/ 333 w 348"/>
                <a:gd name="T43" fmla="*/ 146 h 348"/>
                <a:gd name="T44" fmla="*/ 332 w 348"/>
                <a:gd name="T45" fmla="*/ 145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8" h="348">
                  <a:moveTo>
                    <a:pt x="332" y="145"/>
                  </a:moveTo>
                  <a:cubicBezTo>
                    <a:pt x="195" y="282"/>
                    <a:pt x="195" y="282"/>
                    <a:pt x="195" y="282"/>
                  </a:cubicBezTo>
                  <a:cubicBezTo>
                    <a:pt x="189" y="288"/>
                    <a:pt x="181" y="291"/>
                    <a:pt x="173" y="291"/>
                  </a:cubicBezTo>
                  <a:cubicBezTo>
                    <a:pt x="167" y="291"/>
                    <a:pt x="167" y="291"/>
                    <a:pt x="167" y="291"/>
                  </a:cubicBezTo>
                  <a:cubicBezTo>
                    <a:pt x="166" y="290"/>
                    <a:pt x="166" y="290"/>
                    <a:pt x="166" y="290"/>
                  </a:cubicBezTo>
                  <a:cubicBezTo>
                    <a:pt x="160" y="289"/>
                    <a:pt x="155" y="286"/>
                    <a:pt x="151" y="282"/>
                  </a:cubicBezTo>
                  <a:cubicBezTo>
                    <a:pt x="61" y="192"/>
                    <a:pt x="61" y="192"/>
                    <a:pt x="61" y="192"/>
                  </a:cubicBezTo>
                  <a:cubicBezTo>
                    <a:pt x="55" y="186"/>
                    <a:pt x="52" y="178"/>
                    <a:pt x="52" y="170"/>
                  </a:cubicBezTo>
                  <a:cubicBezTo>
                    <a:pt x="52" y="161"/>
                    <a:pt x="55" y="154"/>
                    <a:pt x="61" y="148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93" y="115"/>
                    <a:pt x="101" y="112"/>
                    <a:pt x="109" y="112"/>
                  </a:cubicBezTo>
                  <a:cubicBezTo>
                    <a:pt x="118" y="112"/>
                    <a:pt x="126" y="115"/>
                    <a:pt x="131" y="121"/>
                  </a:cubicBezTo>
                  <a:cubicBezTo>
                    <a:pt x="173" y="163"/>
                    <a:pt x="173" y="163"/>
                    <a:pt x="173" y="163"/>
                  </a:cubicBezTo>
                  <a:cubicBezTo>
                    <a:pt x="261" y="74"/>
                    <a:pt x="261" y="74"/>
                    <a:pt x="261" y="74"/>
                  </a:cubicBezTo>
                  <a:cubicBezTo>
                    <a:pt x="202" y="16"/>
                    <a:pt x="202" y="16"/>
                    <a:pt x="202" y="16"/>
                  </a:cubicBezTo>
                  <a:cubicBezTo>
                    <a:pt x="187" y="0"/>
                    <a:pt x="161" y="0"/>
                    <a:pt x="146" y="16"/>
                  </a:cubicBezTo>
                  <a:cubicBezTo>
                    <a:pt x="16" y="146"/>
                    <a:pt x="16" y="146"/>
                    <a:pt x="16" y="146"/>
                  </a:cubicBezTo>
                  <a:cubicBezTo>
                    <a:pt x="0" y="161"/>
                    <a:pt x="0" y="187"/>
                    <a:pt x="16" y="202"/>
                  </a:cubicBezTo>
                  <a:cubicBezTo>
                    <a:pt x="146" y="333"/>
                    <a:pt x="146" y="333"/>
                    <a:pt x="146" y="333"/>
                  </a:cubicBezTo>
                  <a:cubicBezTo>
                    <a:pt x="161" y="348"/>
                    <a:pt x="187" y="348"/>
                    <a:pt x="202" y="333"/>
                  </a:cubicBezTo>
                  <a:cubicBezTo>
                    <a:pt x="333" y="202"/>
                    <a:pt x="333" y="202"/>
                    <a:pt x="333" y="202"/>
                  </a:cubicBezTo>
                  <a:cubicBezTo>
                    <a:pt x="348" y="187"/>
                    <a:pt x="348" y="161"/>
                    <a:pt x="333" y="146"/>
                  </a:cubicBezTo>
                  <a:lnTo>
                    <a:pt x="332" y="14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6E27BDC-2878-4EBE-BC1C-9417662D7628}"/>
              </a:ext>
            </a:extLst>
          </p:cNvPr>
          <p:cNvSpPr txBox="1"/>
          <p:nvPr/>
        </p:nvSpPr>
        <p:spPr>
          <a:xfrm>
            <a:off x="1032347" y="26318"/>
            <a:ext cx="10945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II.KHÁM PHÁ VĂN BẢN</a:t>
            </a:r>
          </a:p>
        </p:txBody>
      </p:sp>
      <p:sp>
        <p:nvSpPr>
          <p:cNvPr id="18" name="Rectangle 31">
            <a:extLst>
              <a:ext uri="{FF2B5EF4-FFF2-40B4-BE49-F238E27FC236}">
                <a16:creationId xmlns:a16="http://schemas.microsoft.com/office/drawing/2014/main" id="{2484ECFB-EC20-4AD3-B5EB-D857D98B35C3}"/>
              </a:ext>
            </a:extLst>
          </p:cNvPr>
          <p:cNvSpPr/>
          <p:nvPr/>
        </p:nvSpPr>
        <p:spPr>
          <a:xfrm>
            <a:off x="1354520" y="3977680"/>
            <a:ext cx="22141306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Điểm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nhìn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của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nhà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thơ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sự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tương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phản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của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thời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tiết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lạnh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giá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&gt;&lt;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vẻ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đẹp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cuộc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sống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ấm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áp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yêu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thương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của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người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thiếu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</a:rPr>
              <a:t>phụ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=&gt;đồng cảm, tán thưởng. </a:t>
            </a:r>
            <a:endParaRPr lang="en-US" sz="4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</a:rPr>
              <a:t>Thơ 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trung đại: giai nhân –mệnh bạc; CBQ: giai nhân – hạnh phúc, sum họp.</a:t>
            </a:r>
          </a:p>
          <a:p>
            <a:pPr>
              <a:lnSpc>
                <a:spcPct val="150000"/>
              </a:lnSpc>
              <a:defRPr/>
            </a:pPr>
            <a:endParaRPr lang="en-US" sz="4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E9DE822-CBAE-4BA4-95EC-72FE3244D5DD}"/>
              </a:ext>
            </a:extLst>
          </p:cNvPr>
          <p:cNvSpPr/>
          <p:nvPr/>
        </p:nvSpPr>
        <p:spPr>
          <a:xfrm>
            <a:off x="4416723" y="103463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0FFB7-1697-4F4C-9C18-BE12C52B1453}"/>
              </a:ext>
            </a:extLst>
          </p:cNvPr>
          <p:cNvSpPr txBox="1"/>
          <p:nvPr/>
        </p:nvSpPr>
        <p:spPr>
          <a:xfrm>
            <a:off x="5928891" y="10123130"/>
            <a:ext cx="15481720" cy="14157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Quan </a:t>
            </a:r>
            <a:r>
              <a:rPr lang="en-US" b="1" dirty="0" err="1"/>
              <a:t>niệm</a:t>
            </a:r>
            <a:r>
              <a:rPr lang="en-US" b="1" dirty="0"/>
              <a:t> </a:t>
            </a:r>
            <a:r>
              <a:rPr lang="en-US" b="1" dirty="0" err="1"/>
              <a:t>tiến</a:t>
            </a:r>
            <a:r>
              <a:rPr lang="en-US" b="1" dirty="0"/>
              <a:t> </a:t>
            </a:r>
            <a:r>
              <a:rPr lang="en-US" b="1" dirty="0" err="1"/>
              <a:t>bộ</a:t>
            </a:r>
            <a:r>
              <a:rPr lang="en-US" b="1" dirty="0"/>
              <a:t>,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đại</a:t>
            </a:r>
            <a:r>
              <a:rPr lang="en-US" b="1" dirty="0"/>
              <a:t>, </a:t>
            </a:r>
            <a:r>
              <a:rPr lang="en-US" b="1" dirty="0" err="1"/>
              <a:t>sâu</a:t>
            </a:r>
            <a:r>
              <a:rPr lang="en-US" b="1" dirty="0"/>
              <a:t> </a:t>
            </a:r>
            <a:r>
              <a:rPr lang="en-US" b="1" dirty="0" err="1"/>
              <a:t>sắc</a:t>
            </a:r>
            <a:r>
              <a:rPr lang="en-US" b="1" dirty="0"/>
              <a:t>, 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cuộc</a:t>
            </a:r>
            <a:r>
              <a:rPr lang="en-US" b="1" dirty="0"/>
              <a:t> </a:t>
            </a:r>
            <a:r>
              <a:rPr lang="en-US" b="1" dirty="0" err="1"/>
              <a:t>sống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chương</a:t>
            </a:r>
            <a:r>
              <a:rPr lang="en-US" b="1" dirty="0"/>
              <a:t>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526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>
            <a:extLst>
              <a:ext uri="{FF2B5EF4-FFF2-40B4-BE49-F238E27FC236}">
                <a16:creationId xmlns:a16="http://schemas.microsoft.com/office/drawing/2014/main" id="{26D1544D-E704-4F32-82E2-8B3AAAD79C0A}"/>
              </a:ext>
            </a:extLst>
          </p:cNvPr>
          <p:cNvSpPr/>
          <p:nvPr/>
        </p:nvSpPr>
        <p:spPr>
          <a:xfrm>
            <a:off x="1464395" y="1961456"/>
            <a:ext cx="9649072" cy="640871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Học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sinh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làm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việc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cặp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đôi</a:t>
            </a:r>
            <a:r>
              <a:rPr lang="en-US" sz="4800" b="1" dirty="0">
                <a:solidFill>
                  <a:schemeClr val="tx1"/>
                </a:solidFill>
              </a:rPr>
              <a:t>: </a:t>
            </a:r>
            <a:r>
              <a:rPr lang="en-US" sz="4800" b="1" dirty="0" err="1">
                <a:solidFill>
                  <a:schemeClr val="tx1"/>
                </a:solidFill>
              </a:rPr>
              <a:t>Hoàn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thiện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phiếu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học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tập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số</a:t>
            </a:r>
            <a:r>
              <a:rPr lang="en-US" sz="4800" b="1" dirty="0">
                <a:solidFill>
                  <a:schemeClr val="tx1"/>
                </a:solidFill>
              </a:rPr>
              <a:t> 4, </a:t>
            </a:r>
            <a:r>
              <a:rPr lang="en-US" sz="4800" b="1" dirty="0" err="1">
                <a:solidFill>
                  <a:schemeClr val="tx1"/>
                </a:solidFill>
              </a:rPr>
              <a:t>thời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gian</a:t>
            </a:r>
            <a:r>
              <a:rPr lang="en-US" sz="4800" b="1" dirty="0">
                <a:solidFill>
                  <a:schemeClr val="tx1"/>
                </a:solidFill>
              </a:rPr>
              <a:t>: 5 </a:t>
            </a:r>
            <a:r>
              <a:rPr lang="en-US" sz="4800" b="1" dirty="0" err="1">
                <a:solidFill>
                  <a:schemeClr val="tx1"/>
                </a:solidFill>
              </a:rPr>
              <a:t>phút</a:t>
            </a:r>
            <a:r>
              <a:rPr lang="en-US" sz="4800" b="1" dirty="0">
                <a:solidFill>
                  <a:schemeClr val="tx1"/>
                </a:solidFill>
              </a:rPr>
              <a:t>.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25" name="Dong ho dem nguoc 5 phut">
            <a:hlinkClick r:id="" action="ppaction://media"/>
            <a:extLst>
              <a:ext uri="{FF2B5EF4-FFF2-40B4-BE49-F238E27FC236}">
                <a16:creationId xmlns:a16="http://schemas.microsoft.com/office/drawing/2014/main" id="{EE68332C-E8FD-483A-9338-F62197C0BF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6843" y="9081170"/>
            <a:ext cx="6192688" cy="4608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86C9C2-2BC2-4749-8C42-3A89106298E6}"/>
              </a:ext>
            </a:extLst>
          </p:cNvPr>
          <p:cNvSpPr txBox="1"/>
          <p:nvPr/>
        </p:nvSpPr>
        <p:spPr>
          <a:xfrm>
            <a:off x="1032347" y="26318"/>
            <a:ext cx="10945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II. KHÁM PHÁ VĂN BẢN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96938CE-D938-43D8-A3F0-DA61F44B1C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026081"/>
              </p:ext>
            </p:extLst>
          </p:nvPr>
        </p:nvGraphicFramePr>
        <p:xfrm>
          <a:off x="12193585" y="1529408"/>
          <a:ext cx="11953330" cy="11102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5">
                  <a:extLst>
                    <a:ext uri="{9D8B030D-6E8A-4147-A177-3AD203B41FA5}">
                      <a16:colId xmlns:a16="http://schemas.microsoft.com/office/drawing/2014/main" val="482270798"/>
                    </a:ext>
                  </a:extLst>
                </a:gridCol>
                <a:gridCol w="5976665">
                  <a:extLst>
                    <a:ext uri="{9D8B030D-6E8A-4147-A177-3AD203B41FA5}">
                      <a16:colId xmlns:a16="http://schemas.microsoft.com/office/drawing/2014/main" val="2564685948"/>
                    </a:ext>
                  </a:extLst>
                </a:gridCol>
              </a:tblGrid>
              <a:tr h="1652042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PHIẾU HỌC TẬP SỐ 2</a:t>
                      </a:r>
                    </a:p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HỌ TÊN HS:…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481424"/>
                  </a:ext>
                </a:extLst>
              </a:tr>
              <a:tr h="991225">
                <a:tc>
                  <a:txBody>
                    <a:bodyPr/>
                    <a:lstStyle/>
                    <a:p>
                      <a:r>
                        <a:rPr lang="en-US" sz="5400" b="1" dirty="0" err="1">
                          <a:solidFill>
                            <a:schemeClr val="tx1"/>
                          </a:solidFill>
                        </a:rPr>
                        <a:t>Câu</a:t>
                      </a:r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chemeClr val="tx1"/>
                          </a:solidFill>
                        </a:rPr>
                        <a:t>hỏi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b="1" dirty="0" err="1">
                          <a:solidFill>
                            <a:schemeClr val="tx1"/>
                          </a:solidFill>
                        </a:rPr>
                        <a:t>Trả</a:t>
                      </a:r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chemeClr val="tx1"/>
                          </a:solidFill>
                        </a:rPr>
                        <a:t>lời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088307"/>
                  </a:ext>
                </a:extLst>
              </a:tr>
              <a:tr h="8373957">
                <a:tc>
                  <a:txBody>
                    <a:bodyPr/>
                    <a:lstStyle/>
                    <a:p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Phân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tích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tâm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trạng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nhân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vật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trữ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tình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câu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kết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những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ý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tứ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được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mở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ra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câu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5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này</a:t>
                      </a:r>
                      <a:r>
                        <a:rPr lang="en-US" sz="5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227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25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8">
            <a:extLst>
              <a:ext uri="{FF2B5EF4-FFF2-40B4-BE49-F238E27FC236}">
                <a16:creationId xmlns:a16="http://schemas.microsoft.com/office/drawing/2014/main" id="{4FCE7797-55E1-4C33-8808-4C3F518144D3}"/>
              </a:ext>
            </a:extLst>
          </p:cNvPr>
          <p:cNvSpPr/>
          <p:nvPr/>
        </p:nvSpPr>
        <p:spPr>
          <a:xfrm>
            <a:off x="1035783" y="1244645"/>
            <a:ext cx="134620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Tâm trạng nhân vật trữ tình (câu kết)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93843E78-A04E-4D52-A11A-8A6DB86BE830}"/>
              </a:ext>
            </a:extLst>
          </p:cNvPr>
          <p:cNvGrpSpPr/>
          <p:nvPr/>
        </p:nvGrpSpPr>
        <p:grpSpPr>
          <a:xfrm>
            <a:off x="362325" y="2029475"/>
            <a:ext cx="23230475" cy="7075378"/>
            <a:chOff x="2428842" y="4396400"/>
            <a:chExt cx="14358508" cy="7075378"/>
          </a:xfrm>
        </p:grpSpPr>
        <p:sp>
          <p:nvSpPr>
            <p:cNvPr id="22" name="Rectangle 31">
              <a:extLst>
                <a:ext uri="{FF2B5EF4-FFF2-40B4-BE49-F238E27FC236}">
                  <a16:creationId xmlns:a16="http://schemas.microsoft.com/office/drawing/2014/main" id="{8876CB7D-4F3D-4B25-A23E-C26BA8557678}"/>
                </a:ext>
              </a:extLst>
            </p:cNvPr>
            <p:cNvSpPr/>
            <p:nvPr/>
          </p:nvSpPr>
          <p:spPr>
            <a:xfrm>
              <a:off x="3102046" y="4864713"/>
              <a:ext cx="13685304" cy="66070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  <a:buFontTx/>
                <a:buChar char="-"/>
                <a:defRPr/>
              </a:pP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+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phúc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dang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dở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fontAlgn="base"/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+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trân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phúc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fontAlgn="base"/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+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=&gt;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58">
              <a:extLst>
                <a:ext uri="{FF2B5EF4-FFF2-40B4-BE49-F238E27FC236}">
                  <a16:creationId xmlns:a16="http://schemas.microsoft.com/office/drawing/2014/main" id="{C4647A90-F549-4CD0-A375-007327B90227}"/>
                </a:ext>
              </a:extLst>
            </p:cNvPr>
            <p:cNvGrpSpPr/>
            <p:nvPr/>
          </p:nvGrpSpPr>
          <p:grpSpPr>
            <a:xfrm>
              <a:off x="2428842" y="4396400"/>
              <a:ext cx="468313" cy="468313"/>
              <a:chOff x="2204908" y="4489707"/>
              <a:chExt cx="468313" cy="468313"/>
            </a:xfrm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457B55E0-FCF5-466D-A526-3F3D3727CE40}"/>
                  </a:ext>
                </a:extLst>
              </p:cNvPr>
              <p:cNvSpPr/>
              <p:nvPr/>
            </p:nvSpPr>
            <p:spPr bwMode="auto">
              <a:xfrm>
                <a:off x="2298571" y="4572256"/>
                <a:ext cx="373063" cy="282574"/>
              </a:xfrm>
              <a:custGeom>
                <a:avLst/>
                <a:gdLst>
                  <a:gd name="T0" fmla="*/ 272 w 276"/>
                  <a:gd name="T1" fmla="*/ 29 h 210"/>
                  <a:gd name="T2" fmla="*/ 245 w 276"/>
                  <a:gd name="T3" fmla="*/ 3 h 210"/>
                  <a:gd name="T4" fmla="*/ 237 w 276"/>
                  <a:gd name="T5" fmla="*/ 0 h 210"/>
                  <a:gd name="T6" fmla="*/ 230 w 276"/>
                  <a:gd name="T7" fmla="*/ 3 h 210"/>
                  <a:gd name="T8" fmla="*/ 102 w 276"/>
                  <a:gd name="T9" fmla="*/ 130 h 210"/>
                  <a:gd name="T10" fmla="*/ 47 w 276"/>
                  <a:gd name="T11" fmla="*/ 74 h 210"/>
                  <a:gd name="T12" fmla="*/ 39 w 276"/>
                  <a:gd name="T13" fmla="*/ 71 h 210"/>
                  <a:gd name="T14" fmla="*/ 31 w 276"/>
                  <a:gd name="T15" fmla="*/ 74 h 210"/>
                  <a:gd name="T16" fmla="*/ 4 w 276"/>
                  <a:gd name="T17" fmla="*/ 101 h 210"/>
                  <a:gd name="T18" fmla="*/ 4 w 276"/>
                  <a:gd name="T19" fmla="*/ 117 h 210"/>
                  <a:gd name="T20" fmla="*/ 94 w 276"/>
                  <a:gd name="T21" fmla="*/ 207 h 210"/>
                  <a:gd name="T22" fmla="*/ 101 w 276"/>
                  <a:gd name="T23" fmla="*/ 210 h 210"/>
                  <a:gd name="T24" fmla="*/ 102 w 276"/>
                  <a:gd name="T25" fmla="*/ 210 h 210"/>
                  <a:gd name="T26" fmla="*/ 102 w 276"/>
                  <a:gd name="T27" fmla="*/ 210 h 210"/>
                  <a:gd name="T28" fmla="*/ 102 w 276"/>
                  <a:gd name="T29" fmla="*/ 210 h 210"/>
                  <a:gd name="T30" fmla="*/ 110 w 276"/>
                  <a:gd name="T31" fmla="*/ 207 h 210"/>
                  <a:gd name="T32" fmla="*/ 272 w 276"/>
                  <a:gd name="T33" fmla="*/ 45 h 210"/>
                  <a:gd name="T34" fmla="*/ 272 w 276"/>
                  <a:gd name="T35" fmla="*/ 2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6" h="210">
                    <a:moveTo>
                      <a:pt x="272" y="29"/>
                    </a:moveTo>
                    <a:cubicBezTo>
                      <a:pt x="245" y="3"/>
                      <a:pt x="245" y="3"/>
                      <a:pt x="245" y="3"/>
                    </a:cubicBezTo>
                    <a:cubicBezTo>
                      <a:pt x="243" y="1"/>
                      <a:pt x="240" y="0"/>
                      <a:pt x="237" y="0"/>
                    </a:cubicBezTo>
                    <a:cubicBezTo>
                      <a:pt x="234" y="0"/>
                      <a:pt x="232" y="1"/>
                      <a:pt x="230" y="3"/>
                    </a:cubicBezTo>
                    <a:cubicBezTo>
                      <a:pt x="102" y="130"/>
                      <a:pt x="102" y="130"/>
                      <a:pt x="102" y="130"/>
                    </a:cubicBezTo>
                    <a:cubicBezTo>
                      <a:pt x="47" y="74"/>
                      <a:pt x="47" y="74"/>
                      <a:pt x="47" y="74"/>
                    </a:cubicBezTo>
                    <a:cubicBezTo>
                      <a:pt x="45" y="72"/>
                      <a:pt x="42" y="71"/>
                      <a:pt x="39" y="71"/>
                    </a:cubicBezTo>
                    <a:cubicBezTo>
                      <a:pt x="36" y="71"/>
                      <a:pt x="33" y="72"/>
                      <a:pt x="31" y="74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0" y="105"/>
                      <a:pt x="0" y="112"/>
                      <a:pt x="4" y="117"/>
                    </a:cubicBezTo>
                    <a:cubicBezTo>
                      <a:pt x="94" y="207"/>
                      <a:pt x="94" y="207"/>
                      <a:pt x="94" y="207"/>
                    </a:cubicBezTo>
                    <a:cubicBezTo>
                      <a:pt x="96" y="209"/>
                      <a:pt x="98" y="210"/>
                      <a:pt x="101" y="210"/>
                    </a:cubicBezTo>
                    <a:cubicBezTo>
                      <a:pt x="101" y="210"/>
                      <a:pt x="102" y="210"/>
                      <a:pt x="102" y="210"/>
                    </a:cubicBezTo>
                    <a:cubicBezTo>
                      <a:pt x="102" y="210"/>
                      <a:pt x="102" y="210"/>
                      <a:pt x="102" y="210"/>
                    </a:cubicBezTo>
                    <a:cubicBezTo>
                      <a:pt x="102" y="210"/>
                      <a:pt x="102" y="210"/>
                      <a:pt x="102" y="210"/>
                    </a:cubicBezTo>
                    <a:cubicBezTo>
                      <a:pt x="105" y="210"/>
                      <a:pt x="108" y="209"/>
                      <a:pt x="110" y="207"/>
                    </a:cubicBezTo>
                    <a:cubicBezTo>
                      <a:pt x="272" y="45"/>
                      <a:pt x="272" y="45"/>
                      <a:pt x="272" y="45"/>
                    </a:cubicBezTo>
                    <a:cubicBezTo>
                      <a:pt x="276" y="41"/>
                      <a:pt x="276" y="34"/>
                      <a:pt x="272" y="29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FEB56686-3587-426C-8BED-DC4C49D0D0E7}"/>
                  </a:ext>
                </a:extLst>
              </p:cNvPr>
              <p:cNvSpPr/>
              <p:nvPr/>
            </p:nvSpPr>
            <p:spPr bwMode="auto">
              <a:xfrm>
                <a:off x="2204908" y="4489707"/>
                <a:ext cx="468313" cy="468313"/>
              </a:xfrm>
              <a:custGeom>
                <a:avLst/>
                <a:gdLst>
                  <a:gd name="T0" fmla="*/ 332 w 348"/>
                  <a:gd name="T1" fmla="*/ 145 h 348"/>
                  <a:gd name="T2" fmla="*/ 195 w 348"/>
                  <a:gd name="T3" fmla="*/ 282 h 348"/>
                  <a:gd name="T4" fmla="*/ 173 w 348"/>
                  <a:gd name="T5" fmla="*/ 291 h 348"/>
                  <a:gd name="T6" fmla="*/ 167 w 348"/>
                  <a:gd name="T7" fmla="*/ 291 h 348"/>
                  <a:gd name="T8" fmla="*/ 166 w 348"/>
                  <a:gd name="T9" fmla="*/ 290 h 348"/>
                  <a:gd name="T10" fmla="*/ 151 w 348"/>
                  <a:gd name="T11" fmla="*/ 282 h 348"/>
                  <a:gd name="T12" fmla="*/ 61 w 348"/>
                  <a:gd name="T13" fmla="*/ 192 h 348"/>
                  <a:gd name="T14" fmla="*/ 52 w 348"/>
                  <a:gd name="T15" fmla="*/ 170 h 348"/>
                  <a:gd name="T16" fmla="*/ 61 w 348"/>
                  <a:gd name="T17" fmla="*/ 148 h 348"/>
                  <a:gd name="T18" fmla="*/ 87 w 348"/>
                  <a:gd name="T19" fmla="*/ 121 h 348"/>
                  <a:gd name="T20" fmla="*/ 109 w 348"/>
                  <a:gd name="T21" fmla="*/ 112 h 348"/>
                  <a:gd name="T22" fmla="*/ 131 w 348"/>
                  <a:gd name="T23" fmla="*/ 121 h 348"/>
                  <a:gd name="T24" fmla="*/ 173 w 348"/>
                  <a:gd name="T25" fmla="*/ 163 h 348"/>
                  <a:gd name="T26" fmla="*/ 261 w 348"/>
                  <a:gd name="T27" fmla="*/ 74 h 348"/>
                  <a:gd name="T28" fmla="*/ 202 w 348"/>
                  <a:gd name="T29" fmla="*/ 16 h 348"/>
                  <a:gd name="T30" fmla="*/ 146 w 348"/>
                  <a:gd name="T31" fmla="*/ 16 h 348"/>
                  <a:gd name="T32" fmla="*/ 16 w 348"/>
                  <a:gd name="T33" fmla="*/ 146 h 348"/>
                  <a:gd name="T34" fmla="*/ 16 w 348"/>
                  <a:gd name="T35" fmla="*/ 202 h 348"/>
                  <a:gd name="T36" fmla="*/ 146 w 348"/>
                  <a:gd name="T37" fmla="*/ 333 h 348"/>
                  <a:gd name="T38" fmla="*/ 202 w 348"/>
                  <a:gd name="T39" fmla="*/ 333 h 348"/>
                  <a:gd name="T40" fmla="*/ 333 w 348"/>
                  <a:gd name="T41" fmla="*/ 202 h 348"/>
                  <a:gd name="T42" fmla="*/ 333 w 348"/>
                  <a:gd name="T43" fmla="*/ 146 h 348"/>
                  <a:gd name="T44" fmla="*/ 332 w 348"/>
                  <a:gd name="T45" fmla="*/ 145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8" h="348">
                    <a:moveTo>
                      <a:pt x="332" y="145"/>
                    </a:moveTo>
                    <a:cubicBezTo>
                      <a:pt x="195" y="282"/>
                      <a:pt x="195" y="282"/>
                      <a:pt x="195" y="282"/>
                    </a:cubicBezTo>
                    <a:cubicBezTo>
                      <a:pt x="189" y="288"/>
                      <a:pt x="181" y="291"/>
                      <a:pt x="173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6" y="290"/>
                      <a:pt x="166" y="290"/>
                      <a:pt x="166" y="290"/>
                    </a:cubicBezTo>
                    <a:cubicBezTo>
                      <a:pt x="160" y="289"/>
                      <a:pt x="155" y="286"/>
                      <a:pt x="151" y="282"/>
                    </a:cubicBezTo>
                    <a:cubicBezTo>
                      <a:pt x="61" y="192"/>
                      <a:pt x="61" y="192"/>
                      <a:pt x="61" y="192"/>
                    </a:cubicBezTo>
                    <a:cubicBezTo>
                      <a:pt x="55" y="186"/>
                      <a:pt x="52" y="178"/>
                      <a:pt x="52" y="170"/>
                    </a:cubicBezTo>
                    <a:cubicBezTo>
                      <a:pt x="52" y="161"/>
                      <a:pt x="55" y="154"/>
                      <a:pt x="61" y="148"/>
                    </a:cubicBezTo>
                    <a:cubicBezTo>
                      <a:pt x="87" y="121"/>
                      <a:pt x="87" y="121"/>
                      <a:pt x="87" y="121"/>
                    </a:cubicBezTo>
                    <a:cubicBezTo>
                      <a:pt x="93" y="115"/>
                      <a:pt x="101" y="112"/>
                      <a:pt x="109" y="112"/>
                    </a:cubicBezTo>
                    <a:cubicBezTo>
                      <a:pt x="118" y="112"/>
                      <a:pt x="126" y="115"/>
                      <a:pt x="131" y="121"/>
                    </a:cubicBezTo>
                    <a:cubicBezTo>
                      <a:pt x="173" y="163"/>
                      <a:pt x="173" y="163"/>
                      <a:pt x="173" y="163"/>
                    </a:cubicBezTo>
                    <a:cubicBezTo>
                      <a:pt x="261" y="74"/>
                      <a:pt x="261" y="74"/>
                      <a:pt x="261" y="74"/>
                    </a:cubicBezTo>
                    <a:cubicBezTo>
                      <a:pt x="202" y="16"/>
                      <a:pt x="202" y="16"/>
                      <a:pt x="202" y="16"/>
                    </a:cubicBezTo>
                    <a:cubicBezTo>
                      <a:pt x="187" y="0"/>
                      <a:pt x="161" y="0"/>
                      <a:pt x="146" y="16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0" y="161"/>
                      <a:pt x="0" y="187"/>
                      <a:pt x="16" y="202"/>
                    </a:cubicBezTo>
                    <a:cubicBezTo>
                      <a:pt x="146" y="333"/>
                      <a:pt x="146" y="333"/>
                      <a:pt x="146" y="333"/>
                    </a:cubicBezTo>
                    <a:cubicBezTo>
                      <a:pt x="161" y="348"/>
                      <a:pt x="187" y="348"/>
                      <a:pt x="202" y="333"/>
                    </a:cubicBezTo>
                    <a:cubicBezTo>
                      <a:pt x="333" y="202"/>
                      <a:pt x="333" y="202"/>
                      <a:pt x="333" y="202"/>
                    </a:cubicBezTo>
                    <a:cubicBezTo>
                      <a:pt x="348" y="187"/>
                      <a:pt x="348" y="161"/>
                      <a:pt x="333" y="146"/>
                    </a:cubicBezTo>
                    <a:lnTo>
                      <a:pt x="332" y="145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6E27BDC-2878-4EBE-BC1C-9417662D7628}"/>
              </a:ext>
            </a:extLst>
          </p:cNvPr>
          <p:cNvSpPr txBox="1"/>
          <p:nvPr/>
        </p:nvSpPr>
        <p:spPr>
          <a:xfrm>
            <a:off x="1032347" y="26318"/>
            <a:ext cx="10945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II.KHÁM PHÁ VĂN BẢN</a:t>
            </a:r>
          </a:p>
        </p:txBody>
      </p:sp>
      <p:sp>
        <p:nvSpPr>
          <p:cNvPr id="18" name="Rectangle 31">
            <a:extLst>
              <a:ext uri="{FF2B5EF4-FFF2-40B4-BE49-F238E27FC236}">
                <a16:creationId xmlns:a16="http://schemas.microsoft.com/office/drawing/2014/main" id="{2484ECFB-EC20-4AD3-B5EB-D857D98B35C3}"/>
              </a:ext>
            </a:extLst>
          </p:cNvPr>
          <p:cNvSpPr/>
          <p:nvPr/>
        </p:nvSpPr>
        <p:spPr>
          <a:xfrm>
            <a:off x="1667519" y="9395024"/>
            <a:ext cx="22141306" cy="24359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5400" b="1" dirty="0"/>
              <a:t>- </a:t>
            </a:r>
            <a:r>
              <a:rPr lang="en-US" sz="5400" b="1" dirty="0" err="1"/>
              <a:t>Mạch</a:t>
            </a:r>
            <a:r>
              <a:rPr lang="en-US" sz="5400" b="1" dirty="0"/>
              <a:t> </a:t>
            </a:r>
            <a:r>
              <a:rPr lang="en-US" sz="5400" b="1" dirty="0" err="1"/>
              <a:t>cảm</a:t>
            </a:r>
            <a:r>
              <a:rPr lang="en-US" sz="5400" b="1" dirty="0"/>
              <a:t> </a:t>
            </a:r>
            <a:r>
              <a:rPr lang="en-US" sz="5400" b="1" dirty="0" err="1"/>
              <a:t>xúc</a:t>
            </a:r>
            <a:r>
              <a:rPr lang="en-US" sz="5400" b="1" dirty="0"/>
              <a:t> </a:t>
            </a:r>
            <a:r>
              <a:rPr lang="en-US" sz="5400" b="1" dirty="0" err="1"/>
              <a:t>mở</a:t>
            </a:r>
            <a:r>
              <a:rPr lang="en-US" sz="5400" b="1" dirty="0"/>
              <a:t>: </a:t>
            </a:r>
            <a:r>
              <a:rPr lang="en-US" sz="5400" b="1" dirty="0" err="1"/>
              <a:t>giai</a:t>
            </a:r>
            <a:r>
              <a:rPr lang="en-US" sz="5400" b="1" dirty="0"/>
              <a:t> </a:t>
            </a:r>
            <a:r>
              <a:rPr lang="en-US" sz="5400" b="1" dirty="0" err="1"/>
              <a:t>nhân</a:t>
            </a:r>
            <a:r>
              <a:rPr lang="en-US" sz="5400" b="1" dirty="0"/>
              <a:t> – </a:t>
            </a:r>
            <a:r>
              <a:rPr lang="en-US" sz="5400" b="1" dirty="0" err="1"/>
              <a:t>tài</a:t>
            </a:r>
            <a:r>
              <a:rPr lang="en-US" sz="5400" b="1" dirty="0"/>
              <a:t> </a:t>
            </a:r>
            <a:r>
              <a:rPr lang="en-US" sz="5400" b="1" dirty="0" err="1"/>
              <a:t>tử</a:t>
            </a:r>
            <a:r>
              <a:rPr lang="en-US" sz="5400" b="1" dirty="0"/>
              <a:t>; </a:t>
            </a:r>
            <a:r>
              <a:rPr lang="en-US" sz="5400" b="1" dirty="0" err="1"/>
              <a:t>hạnh</a:t>
            </a:r>
            <a:r>
              <a:rPr lang="en-US" sz="5400" b="1" dirty="0"/>
              <a:t> </a:t>
            </a:r>
            <a:r>
              <a:rPr lang="en-US" sz="5400" b="1" dirty="0" err="1"/>
              <a:t>phúc</a:t>
            </a:r>
            <a:r>
              <a:rPr lang="en-US" sz="5400" b="1" dirty="0"/>
              <a:t> sum </a:t>
            </a:r>
            <a:r>
              <a:rPr lang="en-US" sz="5400" b="1" dirty="0" err="1"/>
              <a:t>họp</a:t>
            </a:r>
            <a:r>
              <a:rPr lang="en-US" sz="5400" b="1" dirty="0"/>
              <a:t> – </a:t>
            </a:r>
            <a:r>
              <a:rPr lang="en-US" sz="5400" b="1" dirty="0" err="1"/>
              <a:t>đau</a:t>
            </a:r>
            <a:r>
              <a:rPr lang="en-US" sz="5400" b="1" dirty="0"/>
              <a:t> </a:t>
            </a:r>
            <a:r>
              <a:rPr lang="en-US" sz="5400" b="1" dirty="0" err="1"/>
              <a:t>khổ</a:t>
            </a:r>
            <a:r>
              <a:rPr lang="en-US" sz="5400" b="1" dirty="0"/>
              <a:t> </a:t>
            </a:r>
            <a:r>
              <a:rPr lang="en-US" sz="5400" b="1" dirty="0" err="1"/>
              <a:t>biệt</a:t>
            </a:r>
            <a:r>
              <a:rPr lang="en-US" sz="5400" b="1" dirty="0"/>
              <a:t> li.</a:t>
            </a:r>
          </a:p>
          <a:p>
            <a:pPr>
              <a:lnSpc>
                <a:spcPct val="150000"/>
              </a:lnSpc>
              <a:defRPr/>
            </a:pP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408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961" y="5513850"/>
            <a:ext cx="8064896" cy="69127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8609" y="377280"/>
            <a:ext cx="17049600" cy="554461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0" anchor="ctr"/>
          <a:lstStyle/>
          <a:p>
            <a:pPr marL="685800" indent="-685800" algn="ctr" defTabSz="1828396" latinLnBrk="1">
              <a:buFontTx/>
              <a:buChar char="-"/>
            </a:pP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 algn="ctr" defTabSz="1828396" latinLnBrk="1">
              <a:buFontTx/>
              <a:buChar char="-"/>
            </a:pP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1828396" latinLnBrk="1"/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5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5588172" y="3217843"/>
            <a:ext cx="4035562" cy="7970230"/>
            <a:chOff x="4858159" y="1363057"/>
            <a:chExt cx="2447515" cy="398511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858159" y="1363057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>
            <a:xfrm>
              <a:off x="5548312" y="2732088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>
            <a:xfrm>
              <a:off x="5548312" y="4125913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>
              <a:off x="4878207" y="5348172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3963875" y="2339531"/>
            <a:ext cx="1657352" cy="1657348"/>
            <a:chOff x="4995862" y="923926"/>
            <a:chExt cx="828676" cy="828674"/>
          </a:xfrm>
        </p:grpSpPr>
        <p:sp>
          <p:nvSpPr>
            <p:cNvPr id="20" name="椭圆 19"/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08542" y="1152030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01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389235" y="11000145"/>
            <a:ext cx="1657352" cy="1657348"/>
            <a:chOff x="4995862" y="5105401"/>
            <a:chExt cx="828676" cy="828674"/>
          </a:xfrm>
        </p:grpSpPr>
        <p:sp>
          <p:nvSpPr>
            <p:cNvPr id="25" name="椭圆 24"/>
            <p:cNvSpPr/>
            <p:nvPr/>
          </p:nvSpPr>
          <p:spPr>
            <a:xfrm>
              <a:off x="4995862" y="510540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208544" y="5282882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02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759496" y="9059337"/>
            <a:ext cx="1657352" cy="1657348"/>
            <a:chOff x="5548312" y="3711576"/>
            <a:chExt cx="828676" cy="828674"/>
          </a:xfrm>
        </p:grpSpPr>
        <p:sp>
          <p:nvSpPr>
            <p:cNvPr id="30" name="椭圆 29"/>
            <p:cNvSpPr/>
            <p:nvPr/>
          </p:nvSpPr>
          <p:spPr>
            <a:xfrm>
              <a:off x="5548312" y="371157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760994" y="3895081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01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8775" y="5012880"/>
            <a:ext cx="1657352" cy="1657348"/>
            <a:chOff x="5548312" y="2317751"/>
            <a:chExt cx="828676" cy="828674"/>
          </a:xfrm>
        </p:grpSpPr>
        <p:sp>
          <p:nvSpPr>
            <p:cNvPr id="35" name="椭圆 34"/>
            <p:cNvSpPr/>
            <p:nvPr/>
          </p:nvSpPr>
          <p:spPr>
            <a:xfrm>
              <a:off x="5548312" y="231775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60992" y="2497436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02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B934DBD-10C7-41E7-8A4B-C788AE7C8735}"/>
              </a:ext>
            </a:extLst>
          </p:cNvPr>
          <p:cNvSpPr txBox="1"/>
          <p:nvPr/>
        </p:nvSpPr>
        <p:spPr>
          <a:xfrm>
            <a:off x="6046587" y="2620370"/>
            <a:ext cx="15698584" cy="10633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b="1" dirty="0"/>
              <a:t>Quan </a:t>
            </a:r>
            <a:r>
              <a:rPr lang="en-US" b="1" dirty="0" err="1"/>
              <a:t>niệm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r>
              <a:rPr lang="en-US" b="1" dirty="0" err="1"/>
              <a:t>mẻ</a:t>
            </a:r>
            <a:r>
              <a:rPr lang="en-US" b="1" dirty="0"/>
              <a:t>, </a:t>
            </a:r>
            <a:r>
              <a:rPr lang="en-US" b="1" dirty="0" err="1"/>
              <a:t>sâu</a:t>
            </a:r>
            <a:r>
              <a:rPr lang="en-US" b="1" dirty="0"/>
              <a:t> </a:t>
            </a:r>
            <a:r>
              <a:rPr lang="en-US" b="1" dirty="0" err="1"/>
              <a:t>sắc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cuộc</a:t>
            </a:r>
            <a:r>
              <a:rPr lang="en-US" b="1" dirty="0"/>
              <a:t> </a:t>
            </a:r>
            <a:r>
              <a:rPr lang="en-US" b="1" dirty="0" err="1"/>
              <a:t>sống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chương</a:t>
            </a:r>
            <a:r>
              <a:rPr lang="en-US" b="1" dirty="0"/>
              <a:t>.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8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7023264" y="5446008"/>
            <a:ext cx="14560632" cy="978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b="1" dirty="0" err="1"/>
              <a:t>Trân</a:t>
            </a:r>
            <a:r>
              <a:rPr lang="en-US" b="1" dirty="0"/>
              <a:t> </a:t>
            </a:r>
            <a:r>
              <a:rPr lang="en-US" b="1" dirty="0" err="1"/>
              <a:t>trọng</a:t>
            </a:r>
            <a:r>
              <a:rPr lang="en-US" b="1" dirty="0"/>
              <a:t>, </a:t>
            </a:r>
            <a:r>
              <a:rPr lang="en-US" b="1" dirty="0" err="1"/>
              <a:t>đề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</a:t>
            </a:r>
            <a:r>
              <a:rPr lang="en-US" b="1" dirty="0" err="1"/>
              <a:t>tình</a:t>
            </a:r>
            <a:r>
              <a:rPr lang="en-US" b="1" dirty="0"/>
              <a:t> </a:t>
            </a:r>
            <a:r>
              <a:rPr lang="en-US" b="1" dirty="0" err="1"/>
              <a:t>yêu</a:t>
            </a:r>
            <a:r>
              <a:rPr lang="en-US" b="1" dirty="0"/>
              <a:t>, </a:t>
            </a:r>
            <a:r>
              <a:rPr lang="en-US" b="1" dirty="0" err="1"/>
              <a:t>hạnh</a:t>
            </a:r>
            <a:r>
              <a:rPr lang="en-US" b="1" dirty="0"/>
              <a:t> </a:t>
            </a:r>
            <a:r>
              <a:rPr lang="en-US" b="1" dirty="0" err="1"/>
              <a:t>phúc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con </a:t>
            </a:r>
            <a:r>
              <a:rPr lang="en-US" b="1" dirty="0" err="1"/>
              <a:t>người</a:t>
            </a:r>
            <a:r>
              <a:rPr lang="en-US" b="1" dirty="0"/>
              <a:t>.</a:t>
            </a:r>
            <a:endParaRPr lang="en-US" sz="8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22B018-9B05-4950-ACD4-75C980193D7A}"/>
              </a:ext>
            </a:extLst>
          </p:cNvPr>
          <p:cNvSpPr txBox="1"/>
          <p:nvPr/>
        </p:nvSpPr>
        <p:spPr>
          <a:xfrm>
            <a:off x="6842212" y="9242922"/>
            <a:ext cx="14560632" cy="14927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nl-NL" b="1" dirty="0"/>
              <a:t>Câu chuyện về người thiếu phụ được kể qua 1 vài chi tiết (không gian, thời gian, trang phục, cử chỉ, điệu bộ)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4826E1-7920-4CB2-8191-C8A0752C1162}"/>
              </a:ext>
            </a:extLst>
          </p:cNvPr>
          <p:cNvSpPr txBox="1"/>
          <p:nvPr/>
        </p:nvSpPr>
        <p:spPr>
          <a:xfrm>
            <a:off x="6561946" y="11620224"/>
            <a:ext cx="14840897" cy="14157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nl-NL" b="1" dirty="0"/>
              <a:t>Làm nền cho cảm xúc, tâm trạng nhà thơ được bộc lộ trọn vẹn</a:t>
            </a:r>
            <a:r>
              <a:rPr lang="nl-NL" b="1" dirty="0" smtClean="0"/>
              <a:t>.</a:t>
            </a:r>
          </a:p>
          <a:p>
            <a:endParaRPr lang="en-US" b="1" dirty="0"/>
          </a:p>
        </p:txBody>
      </p:sp>
      <p:pic>
        <p:nvPicPr>
          <p:cNvPr id="44" name="Picture 7">
            <a:extLst>
              <a:ext uri="{FF2B5EF4-FFF2-40B4-BE49-F238E27FC236}">
                <a16:creationId xmlns:a16="http://schemas.microsoft.com/office/drawing/2014/main" id="{04D5A5BE-F9CF-4664-B647-6E597A24F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187" y="4592057"/>
            <a:ext cx="4009008" cy="36732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8B38C90-1B9C-4F7F-92E3-98CC7C9303A7}"/>
              </a:ext>
            </a:extLst>
          </p:cNvPr>
          <p:cNvSpPr txBox="1"/>
          <p:nvPr/>
        </p:nvSpPr>
        <p:spPr>
          <a:xfrm>
            <a:off x="1032347" y="180213"/>
            <a:ext cx="206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III. TỔNG KẾT</a:t>
            </a:r>
            <a:endParaRPr lang="en-US" sz="48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41221B0-8561-451B-8CDB-8446D368DA99}"/>
              </a:ext>
            </a:extLst>
          </p:cNvPr>
          <p:cNvSpPr/>
          <p:nvPr/>
        </p:nvSpPr>
        <p:spPr>
          <a:xfrm>
            <a:off x="1183191" y="881470"/>
            <a:ext cx="6185860" cy="14465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GIÁ TRỊ NHÂN ĐẠO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E22F1D-E005-42DC-84AF-7D1589CEE12A}"/>
              </a:ext>
            </a:extLst>
          </p:cNvPr>
          <p:cNvSpPr/>
          <p:nvPr/>
        </p:nvSpPr>
        <p:spPr>
          <a:xfrm>
            <a:off x="1120551" y="7603911"/>
            <a:ext cx="8913358" cy="14465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VAI TRÒ CỦA YẾU TỐ TỰ SỰ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303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26D9B97D-7B9F-4DD8-B43A-2393E48B153D}"/>
              </a:ext>
            </a:extLst>
          </p:cNvPr>
          <p:cNvSpPr/>
          <p:nvPr/>
        </p:nvSpPr>
        <p:spPr>
          <a:xfrm>
            <a:off x="3984675" y="2609528"/>
            <a:ext cx="16201800" cy="6790015"/>
          </a:xfrm>
          <a:prstGeom prst="cloudCallout">
            <a:avLst>
              <a:gd name="adj1" fmla="val 23163"/>
              <a:gd name="adj2" fmla="val 70463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/>
              <a:t>Viết</a:t>
            </a:r>
            <a:r>
              <a:rPr lang="en-US" sz="5400" b="1" dirty="0"/>
              <a:t> </a:t>
            </a:r>
            <a:r>
              <a:rPr lang="en-US" sz="5400" b="1" dirty="0" err="1"/>
              <a:t>đoạn</a:t>
            </a:r>
            <a:r>
              <a:rPr lang="en-US" sz="5400" b="1" dirty="0"/>
              <a:t> </a:t>
            </a:r>
            <a:r>
              <a:rPr lang="en-US" sz="5400" b="1" dirty="0" err="1"/>
              <a:t>văn</a:t>
            </a:r>
            <a:r>
              <a:rPr lang="en-US" sz="5400" b="1" dirty="0"/>
              <a:t> (</a:t>
            </a:r>
            <a:r>
              <a:rPr lang="en-US" sz="5400" b="1" dirty="0" err="1"/>
              <a:t>khoảng</a:t>
            </a:r>
            <a:r>
              <a:rPr lang="en-US" sz="5400" b="1" dirty="0"/>
              <a:t> 150 </a:t>
            </a:r>
            <a:r>
              <a:rPr lang="en-US" sz="5400" b="1" dirty="0" err="1"/>
              <a:t>chữ</a:t>
            </a:r>
            <a:r>
              <a:rPr lang="en-US" sz="5400" b="1" dirty="0"/>
              <a:t>), </a:t>
            </a:r>
            <a:r>
              <a:rPr lang="en-US" sz="5400" b="1" dirty="0" err="1"/>
              <a:t>trình</a:t>
            </a:r>
            <a:r>
              <a:rPr lang="en-US" sz="5400" b="1" dirty="0"/>
              <a:t> </a:t>
            </a:r>
            <a:r>
              <a:rPr lang="en-US" sz="5400" b="1" dirty="0" err="1"/>
              <a:t>bày</a:t>
            </a:r>
            <a:r>
              <a:rPr lang="en-US" sz="5400" b="1" dirty="0"/>
              <a:t> </a:t>
            </a:r>
            <a:r>
              <a:rPr lang="en-US" sz="5400" b="1" dirty="0" err="1"/>
              <a:t>suy</a:t>
            </a:r>
            <a:r>
              <a:rPr lang="en-US" sz="5400" b="1" dirty="0"/>
              <a:t> </a:t>
            </a:r>
            <a:r>
              <a:rPr lang="en-US" sz="5400" b="1" dirty="0" err="1"/>
              <a:t>nghĩ</a:t>
            </a:r>
            <a:r>
              <a:rPr lang="en-US" sz="5400" b="1" dirty="0"/>
              <a:t> </a:t>
            </a:r>
            <a:r>
              <a:rPr lang="en-US" sz="5400" b="1" dirty="0" err="1"/>
              <a:t>về</a:t>
            </a:r>
            <a:r>
              <a:rPr lang="en-US" sz="5400" b="1" dirty="0"/>
              <a:t> </a:t>
            </a:r>
            <a:r>
              <a:rPr lang="en-US" sz="5400" b="1" i="1" dirty="0" err="1"/>
              <a:t>một</a:t>
            </a:r>
            <a:r>
              <a:rPr lang="en-US" sz="5400" b="1" i="1" dirty="0"/>
              <a:t> </a:t>
            </a:r>
            <a:r>
              <a:rPr lang="en-US" sz="5400" b="1" i="1" dirty="0" err="1"/>
              <a:t>điều</a:t>
            </a:r>
            <a:r>
              <a:rPr lang="en-US" sz="5400" b="1" i="1" dirty="0"/>
              <a:t> </a:t>
            </a:r>
            <a:r>
              <a:rPr lang="en-US" sz="5400" b="1" i="1" dirty="0" err="1"/>
              <a:t>anh</a:t>
            </a:r>
            <a:r>
              <a:rPr lang="en-US" sz="5400" b="1" i="1" dirty="0"/>
              <a:t>/</a:t>
            </a:r>
            <a:r>
              <a:rPr lang="en-US" sz="5400" b="1" i="1" dirty="0" err="1"/>
              <a:t>chị</a:t>
            </a:r>
            <a:r>
              <a:rPr lang="en-US" sz="5400" b="1" i="1" dirty="0"/>
              <a:t> </a:t>
            </a:r>
            <a:r>
              <a:rPr lang="en-US" sz="5400" b="1" i="1" dirty="0" err="1"/>
              <a:t>tâm</a:t>
            </a:r>
            <a:r>
              <a:rPr lang="en-US" sz="5400" b="1" i="1" dirty="0"/>
              <a:t> </a:t>
            </a:r>
            <a:r>
              <a:rPr lang="en-US" sz="5400" b="1" i="1" dirty="0" err="1"/>
              <a:t>đắc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i="1" dirty="0" err="1"/>
              <a:t>Dương</a:t>
            </a:r>
            <a:r>
              <a:rPr lang="en-US" sz="5400" b="1" i="1" dirty="0"/>
              <a:t> </a:t>
            </a:r>
            <a:r>
              <a:rPr lang="en-US" sz="5400" b="1" i="1" dirty="0" err="1"/>
              <a:t>phụ</a:t>
            </a:r>
            <a:r>
              <a:rPr lang="en-US" sz="5400" b="1" i="1" dirty="0"/>
              <a:t> </a:t>
            </a:r>
            <a:r>
              <a:rPr lang="en-US" sz="5400" b="1" i="1" dirty="0" err="1"/>
              <a:t>hành</a:t>
            </a:r>
            <a:r>
              <a:rPr lang="en-US" sz="5400" b="1" i="1" dirty="0"/>
              <a:t>.</a:t>
            </a:r>
          </a:p>
          <a:p>
            <a:pPr algn="ctr"/>
            <a:endParaRPr lang="en-US" sz="5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6E447A-E050-44AF-8F3A-F9203E6A7342}"/>
              </a:ext>
            </a:extLst>
          </p:cNvPr>
          <p:cNvSpPr txBox="1"/>
          <p:nvPr/>
        </p:nvSpPr>
        <p:spPr>
          <a:xfrm>
            <a:off x="8593187" y="953344"/>
            <a:ext cx="10870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61867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8C5F83C-4D12-4B73-85D7-A99A20CB6F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785536"/>
              </p:ext>
            </p:extLst>
          </p:nvPr>
        </p:nvGraphicFramePr>
        <p:xfrm>
          <a:off x="3120579" y="1961456"/>
          <a:ext cx="17497943" cy="10006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1304">
                  <a:extLst>
                    <a:ext uri="{9D8B030D-6E8A-4147-A177-3AD203B41FA5}">
                      <a16:colId xmlns:a16="http://schemas.microsoft.com/office/drawing/2014/main" val="1561162346"/>
                    </a:ext>
                  </a:extLst>
                </a:gridCol>
                <a:gridCol w="12606507">
                  <a:extLst>
                    <a:ext uri="{9D8B030D-6E8A-4147-A177-3AD203B41FA5}">
                      <a16:colId xmlns:a16="http://schemas.microsoft.com/office/drawing/2014/main" val="2770822446"/>
                    </a:ext>
                  </a:extLst>
                </a:gridCol>
                <a:gridCol w="3570132">
                  <a:extLst>
                    <a:ext uri="{9D8B030D-6E8A-4147-A177-3AD203B41FA5}">
                      <a16:colId xmlns:a16="http://schemas.microsoft.com/office/drawing/2014/main" val="3247053478"/>
                    </a:ext>
                  </a:extLst>
                </a:gridCol>
              </a:tblGrid>
              <a:tr h="122068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Đạt/ Chưa đạt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87958"/>
                  </a:ext>
                </a:extLst>
              </a:tr>
              <a:tr h="122068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Đảm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bảo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hình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thức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đoạn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văn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và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dung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lượng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150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chữ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385735"/>
                  </a:ext>
                </a:extLst>
              </a:tr>
              <a:tr h="127413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Đoạn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văn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đúng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chủ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đề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một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điều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tâm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đắc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về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nội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dung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hoặc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nghệ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thuật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bài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  <a:effectLst/>
                        </a:rPr>
                        <a:t>ơ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377574"/>
                  </a:ext>
                </a:extLst>
              </a:tr>
              <a:tr h="18442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Đoạn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văn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phân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tích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được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những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nét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chính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về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nội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dung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hoặc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nghệ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thuật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bài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  <a:effectLst/>
                        </a:rPr>
                        <a:t>ơ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1807"/>
                  </a:ext>
                </a:extLst>
              </a:tr>
              <a:tr h="18442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Đoạn văn đảm bảo tính liên kết giữa các câu, có sự kết hợp các thao tác lập luận phù hợp.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595333"/>
                  </a:ext>
                </a:extLst>
              </a:tr>
              <a:tr h="127413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Đoạn văn đảm bảo yêu cầu về chính tả, cách sử dụng từ ngữ, ngữ pháp.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317425"/>
                  </a:ext>
                </a:extLst>
              </a:tr>
              <a:tr h="127413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</a:rPr>
                        <a:t>Đoạn văn thể hiện sự sáng tạo: cách diễn đạt mới mẻ, giàu hình ảnh.</a:t>
                      </a:r>
                      <a:endParaRPr lang="en-US" sz="4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5206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DD1DFE6-6D46-45E8-953C-C3133D259857}"/>
              </a:ext>
            </a:extLst>
          </p:cNvPr>
          <p:cNvSpPr txBox="1"/>
          <p:nvPr/>
        </p:nvSpPr>
        <p:spPr>
          <a:xfrm>
            <a:off x="5640859" y="593304"/>
            <a:ext cx="10441160" cy="1015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</a:rPr>
              <a:t>Bảng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kiểm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kĩ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năng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viết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đoạn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văn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6E86653-02BB-47A4-A65D-48A8B62434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484781"/>
              </p:ext>
            </p:extLst>
          </p:nvPr>
        </p:nvGraphicFramePr>
        <p:xfrm>
          <a:off x="1219199" y="2465512"/>
          <a:ext cx="21948775" cy="1069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6195">
                  <a:extLst>
                    <a:ext uri="{9D8B030D-6E8A-4147-A177-3AD203B41FA5}">
                      <a16:colId xmlns:a16="http://schemas.microsoft.com/office/drawing/2014/main" val="1295286339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1244848515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341704103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385885859"/>
                    </a:ext>
                  </a:extLst>
                </a:gridCol>
                <a:gridCol w="3485556">
                  <a:extLst>
                    <a:ext uri="{9D8B030D-6E8A-4147-A177-3AD203B41FA5}">
                      <a16:colId xmlns:a16="http://schemas.microsoft.com/office/drawing/2014/main" val="2882044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858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03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758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vi-VN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61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681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156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</a:t>
                      </a:r>
                      <a:r>
                        <a:rPr lang="vi-VN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loát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614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AF2D239-F142-4CF8-950F-6E98D3DC0267}"/>
              </a:ext>
            </a:extLst>
          </p:cNvPr>
          <p:cNvSpPr txBox="1"/>
          <p:nvPr/>
        </p:nvSpPr>
        <p:spPr>
          <a:xfrm>
            <a:off x="2544515" y="1131128"/>
            <a:ext cx="18506056" cy="1015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TIÊU CHÍ ĐÁNH GIÁ PHẦN THUYẾT TRÌNH CỦA CÁC NHÓM</a:t>
            </a:r>
          </a:p>
        </p:txBody>
      </p:sp>
    </p:spTree>
    <p:extLst>
      <p:ext uri="{BB962C8B-B14F-4D97-AF65-F5344CB8AC3E}">
        <p14:creationId xmlns:p14="http://schemas.microsoft.com/office/powerpoint/2010/main" val="4318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7C73AE-B7B0-4678-937F-22F0EC10A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67" y="329866"/>
            <a:ext cx="21948458" cy="9051926"/>
          </a:xfrm>
        </p:spPr>
        <p:txBody>
          <a:bodyPr/>
          <a:lstStyle/>
          <a:p>
            <a:pPr marL="0" indent="0">
              <a:buNone/>
            </a:pPr>
            <a:r>
              <a:rPr lang="en-US" sz="6600" dirty="0"/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DD3CA-29F9-4937-976B-A5201726E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31" y="28540"/>
            <a:ext cx="16921880" cy="1312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0299" y="233264"/>
            <a:ext cx="16489832" cy="46005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0" anchor="ctr"/>
          <a:lstStyle/>
          <a:p>
            <a:pPr algn="just" defTabSz="1828396" latinLnBrk="1"/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828396" latinLnBrk="1"/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828396" latinLnBrk="1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1828396" latinLnBrk="1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19 ? </a:t>
            </a:r>
          </a:p>
          <a:p>
            <a:pPr algn="just" defTabSz="1828396" latinLnBrk="1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 defTabSz="1828396" latinLnBrk="1"/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828396" latinLnBrk="1"/>
            <a:endParaRPr lang="en-US" sz="4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0ABC18-4740-4269-B304-F9A490765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59" y="1025352"/>
            <a:ext cx="8924428" cy="1090523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94C6CB-3E84-483C-84C2-E8BE91B07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731" y="593304"/>
            <a:ext cx="10225136" cy="1166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635477" y="2819400"/>
            <a:ext cx="5934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35477" y="2819400"/>
            <a:ext cx="5934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315365-E902-4593-BDCC-CF4A104D0A3D}"/>
              </a:ext>
            </a:extLst>
          </p:cNvPr>
          <p:cNvSpPr/>
          <p:nvPr/>
        </p:nvSpPr>
        <p:spPr>
          <a:xfrm>
            <a:off x="744315" y="1704822"/>
            <a:ext cx="21026336" cy="3090930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406696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5588172" y="3217843"/>
            <a:ext cx="4035562" cy="7970230"/>
            <a:chOff x="4858159" y="1363057"/>
            <a:chExt cx="2447515" cy="398511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858159" y="1363057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>
            <a:xfrm>
              <a:off x="5548312" y="2732088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>
            <a:xfrm>
              <a:off x="5548312" y="4125913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>
              <a:off x="4878207" y="5348172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3963875" y="2339531"/>
            <a:ext cx="1657352" cy="1657348"/>
            <a:chOff x="4995862" y="923926"/>
            <a:chExt cx="828676" cy="828674"/>
          </a:xfrm>
        </p:grpSpPr>
        <p:sp>
          <p:nvSpPr>
            <p:cNvPr id="20" name="椭圆 19"/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86290" y="1152030"/>
              <a:ext cx="247825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1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650814" y="6329952"/>
            <a:ext cx="1657352" cy="1657348"/>
            <a:chOff x="5548312" y="3711576"/>
            <a:chExt cx="828676" cy="828674"/>
          </a:xfrm>
        </p:grpSpPr>
        <p:sp>
          <p:nvSpPr>
            <p:cNvPr id="30" name="椭圆 29"/>
            <p:cNvSpPr/>
            <p:nvPr/>
          </p:nvSpPr>
          <p:spPr>
            <a:xfrm>
              <a:off x="5548312" y="371157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838742" y="3895081"/>
              <a:ext cx="247825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3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820956" y="4046517"/>
            <a:ext cx="1657352" cy="1657348"/>
            <a:chOff x="5548312" y="2317751"/>
            <a:chExt cx="828676" cy="828674"/>
          </a:xfrm>
        </p:grpSpPr>
        <p:sp>
          <p:nvSpPr>
            <p:cNvPr id="35" name="椭圆 34"/>
            <p:cNvSpPr/>
            <p:nvPr/>
          </p:nvSpPr>
          <p:spPr>
            <a:xfrm>
              <a:off x="5548312" y="231775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838743" y="2497436"/>
              <a:ext cx="247825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2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5" name="标题 4"/>
          <p:cNvSpPr txBox="1"/>
          <p:nvPr/>
        </p:nvSpPr>
        <p:spPr>
          <a:xfrm>
            <a:off x="6308165" y="457523"/>
            <a:ext cx="13590277" cy="15380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182832" tIns="91416" rIns="182832" bIns="914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9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BÀI HỌC</a:t>
            </a:r>
            <a:endParaRPr lang="zh-CN" altLang="en-US" sz="9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934DBD-10C7-41E7-8A4B-C788AE7C8735}"/>
              </a:ext>
            </a:extLst>
          </p:cNvPr>
          <p:cNvSpPr txBox="1"/>
          <p:nvPr/>
        </p:nvSpPr>
        <p:spPr>
          <a:xfrm>
            <a:off x="6503973" y="2736202"/>
            <a:ext cx="11954310" cy="13388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7036977" y="4321725"/>
            <a:ext cx="11421306" cy="13388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22B018-9B05-4950-ACD4-75C980193D7A}"/>
              </a:ext>
            </a:extLst>
          </p:cNvPr>
          <p:cNvSpPr txBox="1"/>
          <p:nvPr/>
        </p:nvSpPr>
        <p:spPr>
          <a:xfrm>
            <a:off x="6657704" y="6438726"/>
            <a:ext cx="11421306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7">
            <a:extLst>
              <a:ext uri="{FF2B5EF4-FFF2-40B4-BE49-F238E27FC236}">
                <a16:creationId xmlns:a16="http://schemas.microsoft.com/office/drawing/2014/main" id="{04D5A5BE-F9CF-4664-B647-6E597A24F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187" y="4592057"/>
            <a:ext cx="4009008" cy="36732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1E2E59-4DF4-4EF8-AB54-D1B99471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699" y="3113584"/>
            <a:ext cx="18218024" cy="9051926"/>
          </a:xfrm>
        </p:spPr>
        <p:txBody>
          <a:bodyPr/>
          <a:lstStyle/>
          <a:p>
            <a:pPr marL="0" indent="0">
              <a:buNone/>
            </a:pP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ĐỌC VĂN BẢN</a:t>
            </a:r>
          </a:p>
          <a:p>
            <a:pPr marL="0" indent="0">
              <a:buNone/>
            </a:pP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45B327-FA10-40EA-8FB8-B3B0694D8F99}"/>
              </a:ext>
            </a:extLst>
          </p:cNvPr>
          <p:cNvSpPr txBox="1"/>
          <p:nvPr/>
        </p:nvSpPr>
        <p:spPr>
          <a:xfrm>
            <a:off x="5280819" y="5201816"/>
            <a:ext cx="16057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417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11653555" y="1497938"/>
            <a:ext cx="10084251" cy="10073709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95997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lang="vi-VN" sz="6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11584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lang="vi-VN" sz="6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93071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lang="vi-VN" sz="6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16188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6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51376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6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9707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lang="vi-VN" sz="6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1800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lang="vi-VN" sz="6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82886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lang="vi-VN" sz="6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9440395" y="11550507"/>
            <a:ext cx="3499227" cy="204533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lang="vi-VN" sz="4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717198" y="4373952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4713032" y="4373952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7708864" y="4373952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718712" y="7466099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14547" y="7466099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7710379" y="7466099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12053" y="190221"/>
            <a:ext cx="10232609" cy="3877985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 defTabSz="1828823">
              <a:defRPr/>
            </a:pPr>
            <a:r>
              <a:rPr lang="en-US" sz="12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algn="ctr" defTabSz="1828823">
              <a:defRPr/>
            </a:pPr>
            <a:r>
              <a:rPr lang="en-US" sz="12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VĂN HỌC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02" y="1691063"/>
            <a:ext cx="990600" cy="8763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66" y="2414946"/>
            <a:ext cx="990600" cy="8763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90" y="1360556"/>
            <a:ext cx="990600" cy="8763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5555" y="61301"/>
            <a:ext cx="3614507" cy="27917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975" y="5335608"/>
            <a:ext cx="2708429" cy="231012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429891" y="-1387467"/>
            <a:ext cx="1219200" cy="1219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22704831" y="5172899"/>
            <a:ext cx="1567544" cy="156754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534" y="11464496"/>
            <a:ext cx="2498821" cy="2131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030910" y="11550507"/>
            <a:ext cx="3263067" cy="2045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74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11433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66859" y="399740"/>
            <a:ext cx="21053456" cy="2514488"/>
          </a:xfrm>
          <a:prstGeom prst="snip2Diag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Cao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79990" y="3992004"/>
            <a:ext cx="9813597" cy="17517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6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Hà</a:t>
            </a: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6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Nội</a:t>
            </a: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2818" y="4081672"/>
            <a:ext cx="9813597" cy="15917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anose="02020603050405020304" pitchFamily="18" charset="0"/>
              <a:sym typeface="Arial"/>
            </a:endParaRPr>
          </a:p>
          <a:p>
            <a:pPr defTabSz="1828823">
              <a:defRPr/>
            </a:pPr>
            <a:r>
              <a:rPr lang="vi-VN" sz="6400" b="1" dirty="0">
                <a:solidFill>
                  <a:schemeClr val="tx1"/>
                </a:solidFill>
                <a:latin typeface="Times New Roman" panose="02020603050405020304" pitchFamily="18" charset="0"/>
                <a:sym typeface="Arial"/>
              </a:rPr>
              <a:t>B.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sz="6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64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828823">
              <a:defRPr/>
            </a:pPr>
            <a:endParaRPr lang="vi-VN" sz="6400" b="1" dirty="0">
              <a:solidFill>
                <a:schemeClr val="tx1"/>
              </a:solidFill>
              <a:latin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79989" y="6496377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r>
              <a:rPr lang="en-US" b="1" dirty="0">
                <a:solidFill>
                  <a:schemeClr val="tx1"/>
                </a:solidFill>
              </a:rPr>
              <a:t>      </a:t>
            </a:r>
            <a:endParaRPr lang="en-US" sz="64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vi-VN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</a:t>
            </a:r>
            <a:r>
              <a:rPr lang="en-US" sz="6400" b="1" dirty="0">
                <a:solidFill>
                  <a:schemeClr val="tx1"/>
                </a:solidFill>
                <a:latin typeface="Calibri Light"/>
                <a:cs typeface="Times New Roman" pitchFamily="18" charset="0"/>
                <a:sym typeface="Arial"/>
              </a:rPr>
              <a:t> </a:t>
            </a:r>
            <a:r>
              <a:rPr lang="en-US" sz="6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endParaRPr lang="en-US" sz="6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28823">
              <a:defRPr/>
            </a:pPr>
            <a:r>
              <a:rPr lang="vi-VN" sz="4267" b="1" kern="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  <a:t/>
            </a:r>
            <a:br>
              <a:rPr lang="vi-VN" sz="4267" b="1" kern="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</a:br>
            <a:endParaRPr lang="vi-VN" sz="7467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351550" y="6430276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r>
              <a:rPr lang="vi-VN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6400" b="1" dirty="0" err="1">
                <a:solidFill>
                  <a:schemeClr val="tx1"/>
                </a:solidFill>
                <a:sym typeface="Arial"/>
              </a:rPr>
              <a:t>Hưng</a:t>
            </a:r>
            <a:r>
              <a:rPr lang="en-US" sz="64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6400" b="1" dirty="0" err="1">
                <a:solidFill>
                  <a:schemeClr val="tx1"/>
                </a:solidFill>
                <a:sym typeface="Arial"/>
              </a:rPr>
              <a:t>Yên</a:t>
            </a:r>
            <a:endParaRPr lang="vi-VN" sz="64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65351" y="3949643"/>
            <a:ext cx="177027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26554" y="6213856"/>
            <a:ext cx="1609072" cy="14081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193" y="6474401"/>
            <a:ext cx="1609485" cy="14143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29" y="4072828"/>
            <a:ext cx="1609485" cy="1414395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25544" y="12989860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1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1636</Words>
  <Application>Microsoft Office PowerPoint</Application>
  <PresentationFormat>Custom</PresentationFormat>
  <Paragraphs>265</Paragraphs>
  <Slides>29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맑은 고딕</vt:lpstr>
      <vt:lpstr>宋体</vt:lpstr>
      <vt:lpstr>#9Slide03 Ample</vt:lpstr>
      <vt:lpstr>Arial</vt:lpstr>
      <vt:lpstr>AvantGarde-Demi</vt:lpstr>
      <vt:lpstr>Calibri</vt:lpstr>
      <vt:lpstr>Calibri Light</vt:lpstr>
      <vt:lpstr>Cambria</vt:lpstr>
      <vt:lpstr>Tahoma</vt:lpstr>
      <vt:lpstr>Times New Roman</vt:lpstr>
      <vt:lpstr>UVN Banh Mi</vt:lpstr>
      <vt:lpstr>Yu Mincho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TriThuc Vang</dc:creator>
  <cp:lastModifiedBy>Windows User</cp:lastModifiedBy>
  <cp:revision>237</cp:revision>
  <dcterms:created xsi:type="dcterms:W3CDTF">2020-03-04T23:22:19Z</dcterms:created>
  <dcterms:modified xsi:type="dcterms:W3CDTF">2023-08-07T14:47:36Z</dcterms:modified>
</cp:coreProperties>
</file>