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832" r:id="rId2"/>
    <p:sldId id="833" r:id="rId3"/>
    <p:sldId id="10107" r:id="rId4"/>
    <p:sldId id="10106" r:id="rId5"/>
    <p:sldId id="10097" r:id="rId6"/>
    <p:sldId id="10096" r:id="rId7"/>
    <p:sldId id="839" r:id="rId8"/>
    <p:sldId id="10098" r:id="rId9"/>
    <p:sldId id="10078" r:id="rId10"/>
    <p:sldId id="10102" r:id="rId11"/>
    <p:sldId id="10103" r:id="rId12"/>
    <p:sldId id="826" r:id="rId13"/>
    <p:sldId id="10094" r:id="rId14"/>
    <p:sldId id="824" r:id="rId15"/>
    <p:sldId id="277" r:id="rId16"/>
  </p:sldIdLst>
  <p:sldSz cx="24387175" cy="13716000"/>
  <p:notesSz cx="7010400" cy="9296400"/>
  <p:defaultTextStyle>
    <a:defPPr>
      <a:defRPr lang="en-US"/>
    </a:defPPr>
    <a:lvl1pPr marL="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39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7415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805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483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322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1610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20635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9025" algn="l" defTabSz="2176780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512">
          <p15:clr>
            <a:srgbClr val="A4A3A4"/>
          </p15:clr>
        </p15:guide>
        <p15:guide id="2" pos="763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ần Văn Cường" initials="TVC" lastIdx="1" clrIdx="0">
    <p:extLst>
      <p:ext uri="{19B8F6BF-5375-455C-9EA6-DF929625EA0E}">
        <p15:presenceInfo xmlns="" xmlns:p15="http://schemas.microsoft.com/office/powerpoint/2012/main" userId="Trần Văn Cườ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FF00"/>
    <a:srgbClr val="CC00FF"/>
    <a:srgbClr val="0000CC"/>
    <a:srgbClr val="6C0E0E"/>
    <a:srgbClr val="913533"/>
    <a:srgbClr val="D7AF1B"/>
    <a:srgbClr val="0D0D0D"/>
    <a:srgbClr val="250E0D"/>
    <a:srgbClr val="861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9" autoAdjust="0"/>
    <p:restoredTop sz="94434" autoAdjust="0"/>
  </p:normalViewPr>
  <p:slideViewPr>
    <p:cSldViewPr>
      <p:cViewPr varScale="1">
        <p:scale>
          <a:sx n="35" d="100"/>
          <a:sy n="35" d="100"/>
        </p:scale>
        <p:origin x="-810" y="-66"/>
      </p:cViewPr>
      <p:guideLst>
        <p:guide orient="horz" pos="4512"/>
        <p:guide pos="763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832" y="-90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E46A884-97D7-436F-898C-5097283908A6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3A2451A-527C-4443-B32D-1C9B8D84B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877D0DA-3412-4369-A630-8EBA302CD1E9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3F2D422-0331-4A9A-9AC6-1209F231DE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43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39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161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6197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00858C-38A1-4133-A3F1-2EBD5AEF025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732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8929E6-DC25-4898-A4EF-52F3CED60BD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915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7FE5A9CD-1CA5-4BB6-ABF6-C3DB2F9C09D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E9E3A461-C528-4C33-83FA-271D1850C3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19359" y="12490450"/>
            <a:ext cx="5690341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332285" y="12490450"/>
            <a:ext cx="7722605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7477475" y="12490450"/>
            <a:ext cx="5690341" cy="952500"/>
          </a:xfrm>
          <a:prstGeom prst="rect">
            <a:avLst/>
          </a:prstGeom>
        </p:spPr>
        <p:txBody>
          <a:bodyPr lIns="217728" tIns="108864" rIns="217728" bIns="108864"/>
          <a:lstStyle>
            <a:lvl1pPr>
              <a:defRPr/>
            </a:lvl1pPr>
          </a:lstStyle>
          <a:p>
            <a:fld id="{A890BEB3-7ECE-4454-BD48-73539E4ED80D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9359" y="3200401"/>
            <a:ext cx="21948458" cy="9051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359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7FE5A9CD-1CA5-4BB6-ABF6-C3DB2F9C09D1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2285" y="12712701"/>
            <a:ext cx="7722605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7475" y="12712701"/>
            <a:ext cx="5690341" cy="730250"/>
          </a:xfrm>
          <a:prstGeom prst="rect">
            <a:avLst/>
          </a:prstGeom>
        </p:spPr>
        <p:txBody>
          <a:bodyPr/>
          <a:lstStyle/>
          <a:p>
            <a:fld id="{E9E3A461-C528-4C33-83FA-271D1850C3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24387175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7822975" y="457200"/>
            <a:ext cx="111524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70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NGƯỜI LÁI ĐÒ SÔNG ĐÀ </a:t>
            </a:r>
            <a:endParaRPr lang="en-US" sz="70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3623489" y="457200"/>
            <a:ext cx="2016899" cy="11182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800"/>
              </a:spcBef>
            </a:pPr>
            <a:r>
              <a:rPr lang="en-US" sz="3000" b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 HỌC</a:t>
            </a:r>
          </a:p>
          <a:p>
            <a:pPr algn="ctr">
              <a:spcBef>
                <a:spcPts val="800"/>
              </a:spcBef>
            </a:pPr>
            <a:r>
              <a:rPr lang="en-US" sz="3000" b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2249487" y="334890"/>
            <a:ext cx="939680" cy="60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2239068" y="795040"/>
            <a:ext cx="960519" cy="8393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12</a:t>
            </a:r>
            <a:endParaRPr lang="en-US" sz="4800"/>
          </a:p>
        </p:txBody>
      </p:sp>
      <p:pic>
        <p:nvPicPr>
          <p:cNvPr id="11" name="Picture 3"/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36" y="-32725"/>
            <a:ext cx="24348951" cy="1436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 userDrawn="1"/>
        </p:nvSpPr>
        <p:spPr>
          <a:xfrm>
            <a:off x="2123248" y="143138"/>
            <a:ext cx="939680" cy="6017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32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LỚP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2058987" y="614534"/>
            <a:ext cx="96051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10</a:t>
            </a:r>
            <a:endParaRPr lang="en-US" sz="4800"/>
          </a:p>
        </p:txBody>
      </p:sp>
      <p:sp>
        <p:nvSpPr>
          <p:cNvPr id="14" name="Rectangle 13"/>
          <p:cNvSpPr/>
          <p:nvPr userDrawn="1"/>
        </p:nvSpPr>
        <p:spPr>
          <a:xfrm>
            <a:off x="3278187" y="218182"/>
            <a:ext cx="2209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Văn</a:t>
            </a:r>
            <a:r>
              <a:rPr lang="en-US" sz="32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 học</a:t>
            </a:r>
          </a:p>
          <a:p>
            <a:pPr algn="ctr"/>
            <a:r>
              <a:rPr lang="en-US" sz="32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Việt Nam</a:t>
            </a:r>
            <a:endParaRPr lang="en-US" sz="32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5524623" y="174197"/>
            <a:ext cx="117852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err="1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Phần</a:t>
            </a:r>
            <a:endParaRPr lang="en-US" sz="32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  <a:p>
            <a:pPr algn="ctr">
              <a:lnSpc>
                <a:spcPts val="4500"/>
              </a:lnSpc>
            </a:pPr>
            <a:r>
              <a:rPr lang="en-US" sz="440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1/2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8149536" y="235752"/>
            <a:ext cx="9361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7200" baseline="0">
                <a:solidFill>
                  <a:schemeClr val="bg1"/>
                </a:solidFill>
                <a:latin typeface="AvantGarde-Demi" pitchFamily="18" charset="0"/>
                <a:ea typeface="AvantGarde-Demi" pitchFamily="18" charset="0"/>
                <a:cs typeface="AvantGarde-Demi" pitchFamily="18" charset="0"/>
              </a:rPr>
              <a:t>ĐẠI CÁO BÌNH NGÔ </a:t>
            </a:r>
            <a:endParaRPr lang="en-US" sz="7200">
              <a:solidFill>
                <a:schemeClr val="bg1"/>
              </a:solidFill>
              <a:latin typeface="AvantGarde-Demi" pitchFamily="18" charset="0"/>
              <a:ea typeface="AvantGarde-Demi" pitchFamily="18" charset="0"/>
              <a:cs typeface="AvantGarde-Demi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</p:sldLayoutIdLst>
  <p:txStyles>
    <p:titleStyle>
      <a:lvl1pPr algn="ctr" defTabSz="2176780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610" indent="-816610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9110" indent="-680085" algn="l" defTabSz="2176780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161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1000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9025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7415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644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483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3220" indent="-544195" algn="l" defTabSz="217678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39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741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80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483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322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1610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2063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9025" algn="l" defTabSz="2176780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C10CFB37-5C5F-4FA2-81F7-D020FAC027BD}"/>
              </a:ext>
            </a:extLst>
          </p:cNvPr>
          <p:cNvSpPr txBox="1"/>
          <p:nvPr/>
        </p:nvSpPr>
        <p:spPr>
          <a:xfrm>
            <a:off x="0" y="1529408"/>
            <a:ext cx="24387175" cy="7427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BÀI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4: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TỰ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SỰ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TRUYỆN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DÂN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GIAN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VÀ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TRONG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THƠ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TRỮ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TÌNH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PHẦN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3. 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VIẾT</a:t>
            </a:r>
            <a:endParaRPr lang="en-US" sz="7200" b="1" dirty="0">
              <a:solidFill>
                <a:srgbClr val="FF0066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Tiết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…..:  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TRẢ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BÀI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VIẾT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NHÀ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THEO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HƯỚNG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DẪN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Ở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TIẾT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TRƯỚC</a:t>
            </a:r>
            <a:endParaRPr lang="en-US" sz="7200" b="1" dirty="0">
              <a:solidFill>
                <a:srgbClr val="FF0066"/>
              </a:solidFill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(1 </a:t>
            </a:r>
            <a:r>
              <a:rPr lang="en-US" sz="7200" b="1" dirty="0" err="1">
                <a:solidFill>
                  <a:srgbClr val="FF0066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</a:t>
            </a:r>
            <a:r>
              <a:rPr lang="en-US" sz="7200" b="1" dirty="0">
                <a:solidFill>
                  <a:srgbClr val="FF0066"/>
                </a:solidFill>
                <a:effectLst/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7049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>
            <a:extLst>
              <a:ext uri="{FF2B5EF4-FFF2-40B4-BE49-F238E27FC236}">
                <a16:creationId xmlns="" xmlns:a16="http://schemas.microsoft.com/office/drawing/2014/main" id="{26D1544D-E704-4F32-82E2-8B3AAAD79C0A}"/>
              </a:ext>
            </a:extLst>
          </p:cNvPr>
          <p:cNvSpPr/>
          <p:nvPr/>
        </p:nvSpPr>
        <p:spPr>
          <a:xfrm>
            <a:off x="-479821" y="1448780"/>
            <a:ext cx="8424936" cy="1081844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13816" algn="ctr">
              <a:spcBef>
                <a:spcPts val="1152"/>
              </a:spcBef>
            </a:pP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Sau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khi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trao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đổi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cặp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đôi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đọc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chính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mình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nhận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xét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ưu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điểm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hạn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chế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bạn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mình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dựa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theo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tiêu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chí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viên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</a:rPr>
              <a:t>cho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</a:rPr>
              <a:t>?</a:t>
            </a:r>
            <a:endParaRPr lang="en-US" sz="4800" dirty="0">
              <a:solidFill>
                <a:srgbClr val="FF0000"/>
              </a:solidFill>
            </a:endParaRPr>
          </a:p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7">
            <a:extLst>
              <a:ext uri="{FF2B5EF4-FFF2-40B4-BE49-F238E27FC236}">
                <a16:creationId xmlns="" xmlns:a16="http://schemas.microsoft.com/office/drawing/2014/main" id="{C28DCAE4-8EDA-496C-B629-8DB90F1DE5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0836325"/>
              </p:ext>
            </p:extLst>
          </p:nvPr>
        </p:nvGraphicFramePr>
        <p:xfrm>
          <a:off x="8161139" y="1169368"/>
          <a:ext cx="15985776" cy="12385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92888">
                  <a:extLst>
                    <a:ext uri="{9D8B030D-6E8A-4147-A177-3AD203B41FA5}">
                      <a16:colId xmlns="" xmlns:a16="http://schemas.microsoft.com/office/drawing/2014/main" val="3192730257"/>
                    </a:ext>
                  </a:extLst>
                </a:gridCol>
                <a:gridCol w="7992888">
                  <a:extLst>
                    <a:ext uri="{9D8B030D-6E8A-4147-A177-3AD203B41FA5}">
                      <a16:colId xmlns="" xmlns:a16="http://schemas.microsoft.com/office/drawing/2014/main" val="3675558123"/>
                    </a:ext>
                  </a:extLst>
                </a:gridCol>
              </a:tblGrid>
              <a:tr h="16944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b="1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1. </a:t>
                      </a:r>
                      <a:r>
                        <a:rPr lang="en-US" sz="4400" b="1" dirty="0" err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Ưu</a:t>
                      </a:r>
                      <a:r>
                        <a:rPr lang="en-US" sz="4400" b="1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điểm</a:t>
                      </a:r>
                      <a:r>
                        <a:rPr lang="en-US" sz="4400" b="1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b="1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2. </a:t>
                      </a:r>
                      <a:r>
                        <a:rPr lang="en-US" sz="4400" b="1" dirty="0" err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Tồn</a:t>
                      </a:r>
                      <a:r>
                        <a:rPr lang="en-US" sz="4400" b="1" dirty="0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FF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tại</a:t>
                      </a:r>
                      <a:endParaRPr lang="en-US" sz="3600" dirty="0">
                        <a:solidFill>
                          <a:srgbClr val="FFFF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73785720"/>
                  </a:ext>
                </a:extLst>
              </a:tr>
              <a:tr h="1069090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Đa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đảm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bảo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bố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cục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3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phần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văn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biết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cách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hiểu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được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yêu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cầu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đề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luận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điểm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luận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cứ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rõ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ràng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lập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luận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chặt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chẽ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dẫn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chứng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xác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thực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Biết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tách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đoạn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chuyển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ý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khéo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léo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phù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hợp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lôi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cuốn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Biết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đưa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yếu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tố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biểu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cảm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vào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để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bộc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lộ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chứng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kiến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mình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Trình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bày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khoa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Một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học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chưa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hiểu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yêu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cầu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của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đề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sơ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sài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Vẫn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một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vài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bạn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lạc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đề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Làm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bài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cho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có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xấu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gạch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xóa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lỗi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chính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tả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viết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hoa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tùy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tiện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Diễn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đạt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lủng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củng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,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lặp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từ</a:t>
                      </a:r>
                      <a:r>
                        <a:rPr lang="en-US" sz="4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…</a:t>
                      </a:r>
                      <a:endParaRPr lang="en-US" sz="3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34761663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795A93F9-6534-457B-880E-17FAD6765A9C}"/>
              </a:ext>
            </a:extLst>
          </p:cNvPr>
          <p:cNvSpPr txBox="1"/>
          <p:nvPr/>
        </p:nvSpPr>
        <p:spPr>
          <a:xfrm>
            <a:off x="10105355" y="161256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II.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62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5588172" y="3217843"/>
            <a:ext cx="4035562" cy="7970230"/>
            <a:chOff x="4858159" y="1363057"/>
            <a:chExt cx="2447515" cy="398511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858159" y="1363057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>
            <a:xfrm>
              <a:off x="5548312" y="2732088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>
            <a:xfrm>
              <a:off x="5548312" y="4125913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>
              <a:off x="4878207" y="5348172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3786351" y="1809593"/>
            <a:ext cx="1657352" cy="1657348"/>
            <a:chOff x="4995862" y="923926"/>
            <a:chExt cx="828676" cy="828674"/>
          </a:xfrm>
        </p:grpSpPr>
        <p:sp>
          <p:nvSpPr>
            <p:cNvPr id="20" name="椭圆 19"/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86290" y="1152030"/>
              <a:ext cx="247825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3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3829002" y="4848855"/>
            <a:ext cx="1657352" cy="1657348"/>
            <a:chOff x="5548312" y="2317751"/>
            <a:chExt cx="828676" cy="828674"/>
          </a:xfrm>
        </p:grpSpPr>
        <p:sp>
          <p:nvSpPr>
            <p:cNvPr id="35" name="椭圆 34"/>
            <p:cNvSpPr/>
            <p:nvPr/>
          </p:nvSpPr>
          <p:spPr>
            <a:xfrm>
              <a:off x="5548312" y="231775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838743" y="2497436"/>
              <a:ext cx="247825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4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B934DBD-10C7-41E7-8A4B-C788AE7C8735}"/>
              </a:ext>
            </a:extLst>
          </p:cNvPr>
          <p:cNvSpPr txBox="1"/>
          <p:nvPr/>
        </p:nvSpPr>
        <p:spPr>
          <a:xfrm>
            <a:off x="5956615" y="1856466"/>
            <a:ext cx="15093636" cy="10633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tốt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8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6100547" y="5064168"/>
            <a:ext cx="14949704" cy="10633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Sửa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lỗi</a:t>
            </a:r>
            <a:endParaRPr lang="en-US" sz="8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7">
            <a:extLst>
              <a:ext uri="{FF2B5EF4-FFF2-40B4-BE49-F238E27FC236}">
                <a16:creationId xmlns="" xmlns:a16="http://schemas.microsoft.com/office/drawing/2014/main" id="{04D5A5BE-F9CF-4664-B647-6E597A24F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4187" y="4592057"/>
            <a:ext cx="4009008" cy="3673254"/>
          </a:xfrm>
          <a:prstGeom prst="rect">
            <a:avLst/>
          </a:prstGeom>
        </p:spPr>
      </p:pic>
      <p:grpSp>
        <p:nvGrpSpPr>
          <p:cNvPr id="21" name="组合 18">
            <a:extLst>
              <a:ext uri="{FF2B5EF4-FFF2-40B4-BE49-F238E27FC236}">
                <a16:creationId xmlns="" xmlns:a16="http://schemas.microsoft.com/office/drawing/2014/main" id="{E3902FC4-4650-4BF1-8223-949CEE1678FE}"/>
              </a:ext>
            </a:extLst>
          </p:cNvPr>
          <p:cNvGrpSpPr/>
          <p:nvPr/>
        </p:nvGrpSpPr>
        <p:grpSpPr>
          <a:xfrm>
            <a:off x="3981927" y="8400423"/>
            <a:ext cx="1657352" cy="1657348"/>
            <a:chOff x="4995862" y="923926"/>
            <a:chExt cx="828676" cy="828674"/>
          </a:xfrm>
        </p:grpSpPr>
        <p:sp>
          <p:nvSpPr>
            <p:cNvPr id="22" name="椭圆 19">
              <a:extLst>
                <a:ext uri="{FF2B5EF4-FFF2-40B4-BE49-F238E27FC236}">
                  <a16:creationId xmlns="" xmlns:a16="http://schemas.microsoft.com/office/drawing/2014/main" id="{001C5198-CEA7-4B1D-A956-43BAAA879E71}"/>
                </a:ext>
              </a:extLst>
            </p:cNvPr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="horz" wrap="square" lIns="182880" tIns="91440" rIns="182880" bIns="91440" numCol="1" spcCol="0" rtlCol="0" fromWordArt="0" anchor="ctr" anchorCtr="0" forceAA="0" compatLnSpc="1">
              <a:noAutofit/>
            </a:bodyPr>
            <a:lstStyle>
              <a:defPPr>
                <a:defRPr lang="en-US"/>
              </a:defPPr>
              <a:lvl1pPr marL="0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390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415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805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830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220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610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635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025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4" name="文本框 22">
              <a:extLst>
                <a:ext uri="{FF2B5EF4-FFF2-40B4-BE49-F238E27FC236}">
                  <a16:creationId xmlns="" xmlns:a16="http://schemas.microsoft.com/office/drawing/2014/main" id="{4A844E23-01D6-455A-ABBB-316053B728D5}"/>
                </a:ext>
              </a:extLst>
            </p:cNvPr>
            <p:cNvSpPr txBox="1"/>
            <p:nvPr/>
          </p:nvSpPr>
          <p:spPr>
            <a:xfrm>
              <a:off x="5286289" y="1152030"/>
              <a:ext cx="247825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en-US"/>
              </a:defPPr>
              <a:lvl1pPr marL="0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088390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177415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65805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354830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443220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6531610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7620635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8709025" algn="l" defTabSz="2176780" rtl="0" eaLnBrk="1" latinLnBrk="0" hangingPunct="1">
                <a:defRPr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5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25" name="TextBox 40">
            <a:extLst>
              <a:ext uri="{FF2B5EF4-FFF2-40B4-BE49-F238E27FC236}">
                <a16:creationId xmlns=""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6161832" y="8400423"/>
            <a:ext cx="14827134" cy="10633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2176780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88390" algn="l" defTabSz="2176780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77415" algn="l" defTabSz="2176780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65805" algn="l" defTabSz="2176780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54830" algn="l" defTabSz="2176780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43220" algn="l" defTabSz="2176780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531610" algn="l" defTabSz="2176780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620635" algn="l" defTabSz="2176780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709025" algn="l" defTabSz="2176780" rtl="0" eaLnBrk="1" latinLnBrk="0" hangingPunct="1">
              <a:defRPr sz="4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endParaRPr lang="en-US" sz="8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01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ng bóng Ý nghĩ: Hình đám mây 1">
            <a:extLst>
              <a:ext uri="{FF2B5EF4-FFF2-40B4-BE49-F238E27FC236}">
                <a16:creationId xmlns="" xmlns:a16="http://schemas.microsoft.com/office/drawing/2014/main" id="{26D9B97D-7B9F-4DD8-B43A-2393E48B153D}"/>
              </a:ext>
            </a:extLst>
          </p:cNvPr>
          <p:cNvSpPr/>
          <p:nvPr/>
        </p:nvSpPr>
        <p:spPr>
          <a:xfrm>
            <a:off x="-353764" y="377280"/>
            <a:ext cx="10081120" cy="5255012"/>
          </a:xfrm>
          <a:prstGeom prst="cloudCallout">
            <a:avLst>
              <a:gd name="adj1" fmla="val 23163"/>
              <a:gd name="adj2" fmla="val 70463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 </a:t>
            </a:r>
            <a:r>
              <a:rPr lang="en-GB" sz="5400" kern="1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400" kern="1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trả</a:t>
            </a: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400" kern="1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400" kern="1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này</a:t>
            </a: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400" kern="1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400" kern="1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400" kern="1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rút</a:t>
            </a: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400" kern="1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</a:t>
            </a: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400" kern="1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400" kern="1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400" kern="1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5400" kern="100" dirty="0" err="1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GB" sz="5400" kern="1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5400" dirty="0">
              <a:solidFill>
                <a:srgbClr val="FFFF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4500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36E447A-E050-44AF-8F3A-F9203E6A7342}"/>
              </a:ext>
            </a:extLst>
          </p:cNvPr>
          <p:cNvSpPr txBox="1"/>
          <p:nvPr/>
        </p:nvSpPr>
        <p:spPr>
          <a:xfrm>
            <a:off x="9332490" y="86053"/>
            <a:ext cx="108708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C00000"/>
                </a:solidFill>
              </a:rPr>
              <a:t>LUYỆN TẬP </a:t>
            </a:r>
          </a:p>
        </p:txBody>
      </p:sp>
      <p:pic>
        <p:nvPicPr>
          <p:cNvPr id="5" name="Picture 4" descr="A group of people sitting on a stool&#10;&#10;Description automatically generated">
            <a:extLst>
              <a:ext uri="{FF2B5EF4-FFF2-40B4-BE49-F238E27FC236}">
                <a16:creationId xmlns="" xmlns:a16="http://schemas.microsoft.com/office/drawing/2014/main" id="{4D246544-358D-4D51-96CD-4B39B156F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543" y="6858000"/>
            <a:ext cx="6360939" cy="6192688"/>
          </a:xfrm>
          <a:prstGeom prst="rect">
            <a:avLst/>
          </a:prstGeom>
        </p:spPr>
      </p:pic>
      <p:pic>
        <p:nvPicPr>
          <p:cNvPr id="7" name="Picture 6" descr="A group of girls smoking&#10;&#10;Description automatically generated">
            <a:extLst>
              <a:ext uri="{FF2B5EF4-FFF2-40B4-BE49-F238E27FC236}">
                <a16:creationId xmlns="" xmlns:a16="http://schemas.microsoft.com/office/drawing/2014/main" id="{637E647C-5D0F-4605-95F7-BBCC089C7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606" y="5345832"/>
            <a:ext cx="6768752" cy="6912768"/>
          </a:xfrm>
          <a:prstGeom prst="rect">
            <a:avLst/>
          </a:prstGeom>
        </p:spPr>
      </p:pic>
      <p:pic>
        <p:nvPicPr>
          <p:cNvPr id="9" name="Picture 8" descr="A large blue sign with different images&#10;&#10;Description automatically generated">
            <a:extLst>
              <a:ext uri="{FF2B5EF4-FFF2-40B4-BE49-F238E27FC236}">
                <a16:creationId xmlns="" xmlns:a16="http://schemas.microsoft.com/office/drawing/2014/main" id="{DE7FE21D-E5BD-45F9-ADED-1CBB6BB9C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474" y="809328"/>
            <a:ext cx="7620000" cy="101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7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paper&#10;&#10;Description automatically generated">
            <a:extLst>
              <a:ext uri="{FF2B5EF4-FFF2-40B4-BE49-F238E27FC236}">
                <a16:creationId xmlns="" xmlns:a16="http://schemas.microsoft.com/office/drawing/2014/main" id="{97B99831-EF7E-4F9E-A90D-629D1F0F34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7176" cy="13716000"/>
          </a:xfrm>
        </p:spPr>
      </p:pic>
    </p:spTree>
    <p:extLst>
      <p:ext uri="{BB962C8B-B14F-4D97-AF65-F5344CB8AC3E}">
        <p14:creationId xmlns:p14="http://schemas.microsoft.com/office/powerpoint/2010/main" val="11131637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6" name="Rectangle 72">
            <a:extLst>
              <a:ext uri="{FF2B5EF4-FFF2-40B4-BE49-F238E27FC236}">
                <a16:creationId xmlns="" xmlns:a16="http://schemas.microsoft.com/office/drawing/2014/main" id="{1FE21981-771D-4A29-8D3A-D068BE54BFE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-4" y="0"/>
            <a:ext cx="24387185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Hình ảnh 8" descr="Ảnh có chứa cây, hoa, cỏ&#10;&#10;Mô tả được tạo tự động">
            <a:extLst>
              <a:ext uri="{FF2B5EF4-FFF2-40B4-BE49-F238E27FC236}">
                <a16:creationId xmlns="" xmlns:a16="http://schemas.microsoft.com/office/drawing/2014/main" id="{17146EE4-032A-4B6E-BECB-22B35681F1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86" b="5336"/>
          <a:stretch/>
        </p:blipFill>
        <p:spPr>
          <a:xfrm>
            <a:off x="0" y="7640"/>
            <a:ext cx="24387175" cy="13716000"/>
          </a:xfrm>
          <a:custGeom>
            <a:avLst/>
            <a:gdLst/>
            <a:ahLst/>
            <a:cxn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8" y="6858000"/>
                </a:lnTo>
                <a:lnTo>
                  <a:pt x="0" y="6858000"/>
                </a:lnTo>
                <a:close/>
              </a:path>
            </a:pathLst>
          </a:custGeom>
          <a:ln w="76200">
            <a:solidFill>
              <a:schemeClr val="tx1"/>
            </a:solidFill>
          </a:ln>
        </p:spPr>
      </p:pic>
      <p:sp>
        <p:nvSpPr>
          <p:cNvPr id="2" name="Lục giác 1">
            <a:extLst>
              <a:ext uri="{FF2B5EF4-FFF2-40B4-BE49-F238E27FC236}">
                <a16:creationId xmlns="" xmlns:a16="http://schemas.microsoft.com/office/drawing/2014/main" id="{09F3F181-B2E7-4ED6-923C-78C3B28F9332}"/>
              </a:ext>
            </a:extLst>
          </p:cNvPr>
          <p:cNvSpPr/>
          <p:nvPr/>
        </p:nvSpPr>
        <p:spPr>
          <a:xfrm>
            <a:off x="0" y="4985792"/>
            <a:ext cx="9457283" cy="6192688"/>
          </a:xfrm>
          <a:prstGeom prst="hexagon">
            <a:avLst/>
          </a:prstGeom>
          <a:solidFill>
            <a:schemeClr val="bg1">
              <a:lumMod val="95000"/>
            </a:schemeClr>
          </a:solidFill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anh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chị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Tuổi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trẻ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cuộc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sống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ý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nghĩa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hơn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  <a:p>
            <a:pPr algn="ctr"/>
            <a:endParaRPr 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40F935D-494A-42D6-A4EB-718170648695}"/>
              </a:ext>
            </a:extLst>
          </p:cNvPr>
          <p:cNvSpPr txBox="1"/>
          <p:nvPr/>
        </p:nvSpPr>
        <p:spPr>
          <a:xfrm>
            <a:off x="5712867" y="1437656"/>
            <a:ext cx="108708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7030A0"/>
                </a:solidFill>
              </a:rPr>
              <a:t>VẬN DỤNG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A03843A-9C15-4916-9224-654DCD98D2FF}"/>
              </a:ext>
            </a:extLst>
          </p:cNvPr>
          <p:cNvSpPr/>
          <p:nvPr/>
        </p:nvSpPr>
        <p:spPr>
          <a:xfrm>
            <a:off x="10177363" y="5417840"/>
            <a:ext cx="7488832" cy="49685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A1F170C-EF86-4C4A-9FD1-AB8A4D83F70F}"/>
              </a:ext>
            </a:extLst>
          </p:cNvPr>
          <p:cNvSpPr txBox="1"/>
          <p:nvPr/>
        </p:nvSpPr>
        <p:spPr>
          <a:xfrm>
            <a:off x="10807912" y="6865640"/>
            <a:ext cx="63180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NỘP SẢN PHẨM LÊN PADLET</a:t>
            </a:r>
          </a:p>
        </p:txBody>
      </p:sp>
    </p:spTree>
    <p:extLst>
      <p:ext uri="{BB962C8B-B14F-4D97-AF65-F5344CB8AC3E}">
        <p14:creationId xmlns:p14="http://schemas.microsoft.com/office/powerpoint/2010/main" val="363707828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41259" y="593304"/>
            <a:ext cx="7200800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600" b="1" dirty="0" err="1"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56683" y="4244098"/>
            <a:ext cx="18218024" cy="577273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Xem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lại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rút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nghiệm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7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vi-VN" sz="72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HDVN: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Chuẩn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bị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72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sz="7200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7200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5: </a:t>
            </a:r>
            <a:r>
              <a:rPr lang="en-US" sz="7200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Nhân</a:t>
            </a:r>
            <a:r>
              <a:rPr lang="en-US" sz="7200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vật</a:t>
            </a:r>
            <a:r>
              <a:rPr lang="en-US" sz="7200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7200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sz="7200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đột</a:t>
            </a:r>
            <a:r>
              <a:rPr lang="en-US" sz="7200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7200" dirty="0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bi </a:t>
            </a:r>
            <a:r>
              <a:rPr lang="en-US" sz="7200" dirty="0" err="1">
                <a:solidFill>
                  <a:srgbClr val="0000CC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kịch</a:t>
            </a:r>
            <a:endParaRPr lang="en-US" sz="7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1600"/>
              </a:spcAft>
              <a:tabLst>
                <a:tab pos="5731510" algn="ctr"/>
              </a:tabLst>
            </a:pPr>
            <a:endParaRPr lang="en-US" sz="4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57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2315365-E902-4593-BDCC-CF4A104D0A3D}"/>
              </a:ext>
            </a:extLst>
          </p:cNvPr>
          <p:cNvSpPr/>
          <p:nvPr/>
        </p:nvSpPr>
        <p:spPr>
          <a:xfrm>
            <a:off x="0" y="-51576"/>
            <a:ext cx="9313267" cy="1782754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0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F55FF4-69AB-441C-857B-36BAE6D9B006}"/>
              </a:ext>
            </a:extLst>
          </p:cNvPr>
          <p:cNvSpPr txBox="1"/>
          <p:nvPr/>
        </p:nvSpPr>
        <p:spPr>
          <a:xfrm>
            <a:off x="322367" y="4848045"/>
            <a:ext cx="9313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Hãy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7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7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7200" b="1" dirty="0">
              <a:solidFill>
                <a:srgbClr val="6C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50C8E45-A474-404F-96E0-08F50855F871}"/>
              </a:ext>
            </a:extLst>
          </p:cNvPr>
          <p:cNvSpPr txBox="1"/>
          <p:nvPr/>
        </p:nvSpPr>
        <p:spPr>
          <a:xfrm>
            <a:off x="7729091" y="2819400"/>
            <a:ext cx="10801200" cy="3462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3" name="Picture 12" descr="A close-up of a text&#10;&#10;Description automatically generated">
            <a:extLst>
              <a:ext uri="{FF2B5EF4-FFF2-40B4-BE49-F238E27FC236}">
                <a16:creationId xmlns="" xmlns:a16="http://schemas.microsoft.com/office/drawing/2014/main" id="{6B7E23C4-6EFD-4B07-98F1-D78FF5CF2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267" y="0"/>
            <a:ext cx="1507390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text&#10;&#10;Description automatically generated">
            <a:extLst>
              <a:ext uri="{FF2B5EF4-FFF2-40B4-BE49-F238E27FC236}">
                <a16:creationId xmlns="" xmlns:a16="http://schemas.microsoft.com/office/drawing/2014/main" id="{8D5AC9B5-5071-4A8C-B8B9-C0EA0719A9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557" y="9736"/>
            <a:ext cx="13384618" cy="13716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="" xmlns:a16="http://schemas.microsoft.com/office/drawing/2014/main" id="{026E3D58-2238-462B-84EC-36C0D4090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9110" y="9736"/>
            <a:ext cx="11025228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0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2315365-E902-4593-BDCC-CF4A104D0A3D}"/>
              </a:ext>
            </a:extLst>
          </p:cNvPr>
          <p:cNvSpPr/>
          <p:nvPr/>
        </p:nvSpPr>
        <p:spPr>
          <a:xfrm>
            <a:off x="17137" y="0"/>
            <a:ext cx="24370038" cy="2910972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F55FF4-69AB-441C-857B-36BAE6D9B006}"/>
              </a:ext>
            </a:extLst>
          </p:cNvPr>
          <p:cNvSpPr txBox="1"/>
          <p:nvPr/>
        </p:nvSpPr>
        <p:spPr>
          <a:xfrm>
            <a:off x="168251" y="3473624"/>
            <a:ext cx="8856984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khi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xong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thuộc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nào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tố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cốt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lõi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văn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nghị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luận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xã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hội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en-US" sz="7200" dirty="0"/>
          </a:p>
          <a:p>
            <a:pPr algn="just"/>
            <a:endParaRPr lang="en-US" sz="7200" b="1" dirty="0">
              <a:solidFill>
                <a:srgbClr val="6C0E0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CE5C587-42C1-4041-8C1D-8F9AE5CC4FED}"/>
              </a:ext>
            </a:extLst>
          </p:cNvPr>
          <p:cNvSpPr txBox="1"/>
          <p:nvPr/>
        </p:nvSpPr>
        <p:spPr>
          <a:xfrm>
            <a:off x="11473507" y="3681174"/>
            <a:ext cx="12529392" cy="1615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Đề</a:t>
            </a: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trạng</a:t>
            </a: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hút</a:t>
            </a: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thuốc</a:t>
            </a: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lá</a:t>
            </a: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điện</a:t>
            </a: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352569-6D76-4BCB-8D14-9B512B6A5A03}"/>
              </a:ext>
            </a:extLst>
          </p:cNvPr>
          <p:cNvSpPr txBox="1"/>
          <p:nvPr/>
        </p:nvSpPr>
        <p:spPr>
          <a:xfrm>
            <a:off x="11209360" y="6985386"/>
            <a:ext cx="12913668" cy="5989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Kiểu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endParaRPr lang="en-US" sz="4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9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đối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nghị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xã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hội</a:t>
            </a:r>
            <a:r>
              <a:rPr lang="en-US" sz="49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9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Phải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hệ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thống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cứ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lẽ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lập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chặt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chẽ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xác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dụng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yếu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tố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tăng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sức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thuyết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phục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văn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9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en-US" sz="49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</a:p>
        </p:txBody>
      </p:sp>
      <p:sp>
        <p:nvSpPr>
          <p:cNvPr id="27" name="Arrow: Circular 26">
            <a:extLst>
              <a:ext uri="{FF2B5EF4-FFF2-40B4-BE49-F238E27FC236}">
                <a16:creationId xmlns="" xmlns:a16="http://schemas.microsoft.com/office/drawing/2014/main" id="{EDF62FD5-7ED3-4608-800E-DD500B9F02A5}"/>
              </a:ext>
            </a:extLst>
          </p:cNvPr>
          <p:cNvSpPr/>
          <p:nvPr/>
        </p:nvSpPr>
        <p:spPr>
          <a:xfrm rot="15791897">
            <a:off x="9811711" y="3332552"/>
            <a:ext cx="3930843" cy="550907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13071021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Arrow: Curved Right 30">
            <a:extLst>
              <a:ext uri="{FF2B5EF4-FFF2-40B4-BE49-F238E27FC236}">
                <a16:creationId xmlns="" xmlns:a16="http://schemas.microsoft.com/office/drawing/2014/main" id="{8C1814FE-C17E-44B7-9C12-702195248707}"/>
              </a:ext>
            </a:extLst>
          </p:cNvPr>
          <p:cNvSpPr/>
          <p:nvPr/>
        </p:nvSpPr>
        <p:spPr>
          <a:xfrm>
            <a:off x="8809210" y="7237413"/>
            <a:ext cx="2212093" cy="405158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890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4" grpId="0"/>
      <p:bldP spid="6" grpId="0"/>
      <p:bldP spid="7" grpId="0"/>
      <p:bldP spid="27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635477" y="2819400"/>
            <a:ext cx="5934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635477" y="2819400"/>
            <a:ext cx="593432" cy="86177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sz="5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2315365-E902-4593-BDCC-CF4A104D0A3D}"/>
              </a:ext>
            </a:extLst>
          </p:cNvPr>
          <p:cNvSpPr/>
          <p:nvPr/>
        </p:nvSpPr>
        <p:spPr>
          <a:xfrm>
            <a:off x="0" y="159356"/>
            <a:ext cx="13489731" cy="6194588"/>
          </a:xfrm>
          <a:prstGeom prst="rect">
            <a:avLst/>
          </a:prstGeom>
          <a:noFill/>
          <a:ln w="66675" cmpd="dbl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3200" dirty="0">
                <a:ln w="0"/>
                <a:solidFill>
                  <a:schemeClr val="tx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HÌNH THÀNH KIẾN THỨC</a:t>
            </a:r>
          </a:p>
        </p:txBody>
      </p:sp>
      <p:pic>
        <p:nvPicPr>
          <p:cNvPr id="3" name="Picture 2" descr="A group of girls smoking&#10;&#10;Description automatically generated">
            <a:extLst>
              <a:ext uri="{FF2B5EF4-FFF2-40B4-BE49-F238E27FC236}">
                <a16:creationId xmlns="" xmlns:a16="http://schemas.microsoft.com/office/drawing/2014/main" id="{A9E8E60C-816E-4DB4-A8E1-6732496586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9731" y="159357"/>
            <a:ext cx="10897444" cy="13556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646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387349" y="954882"/>
            <a:ext cx="23612476" cy="0"/>
            <a:chOff x="192881" y="477441"/>
            <a:chExt cx="11806238" cy="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192881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175839" y="477441"/>
              <a:ext cx="4823280" cy="0"/>
            </a:xfrm>
            <a:prstGeom prst="line">
              <a:avLst/>
            </a:prstGeom>
            <a:ln>
              <a:solidFill>
                <a:schemeClr val="bg1"/>
              </a:solidFill>
              <a:prstDash val="dash"/>
              <a:headEnd type="diamond" w="med" len="med"/>
              <a:tailEnd type="diamond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5588172" y="3217843"/>
            <a:ext cx="4035562" cy="7970230"/>
            <a:chOff x="4858159" y="1363057"/>
            <a:chExt cx="2447515" cy="3985115"/>
          </a:xfrm>
        </p:grpSpPr>
        <p:cxnSp>
          <p:nvCxnSpPr>
            <p:cNvPr id="15" name="直接连接符 14"/>
            <p:cNvCxnSpPr/>
            <p:nvPr/>
          </p:nvCxnSpPr>
          <p:spPr>
            <a:xfrm>
              <a:off x="4858159" y="1363057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6" name="直接连接符 15"/>
            <p:cNvCxnSpPr/>
            <p:nvPr/>
          </p:nvCxnSpPr>
          <p:spPr>
            <a:xfrm>
              <a:off x="5548312" y="2732088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7" name="直接连接符 16"/>
            <p:cNvCxnSpPr/>
            <p:nvPr/>
          </p:nvCxnSpPr>
          <p:spPr>
            <a:xfrm>
              <a:off x="5548312" y="4125913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  <p:cxnSp>
          <p:nvCxnSpPr>
            <p:cNvPr id="18" name="直接连接符 17"/>
            <p:cNvCxnSpPr/>
            <p:nvPr/>
          </p:nvCxnSpPr>
          <p:spPr>
            <a:xfrm>
              <a:off x="4878207" y="5348172"/>
              <a:ext cx="1757362" cy="0"/>
            </a:xfrm>
            <a:prstGeom prst="line">
              <a:avLst/>
            </a:prstGeom>
            <a:noFill/>
            <a:ln w="6350" cap="flat" cmpd="sng" algn="ctr">
              <a:solidFill>
                <a:schemeClr val="bg1"/>
              </a:solidFill>
              <a:prstDash val="dash"/>
              <a:miter lim="800000"/>
            </a:ln>
            <a:effectLst/>
          </p:spPr>
        </p:cxnSp>
      </p:grpSp>
      <p:grpSp>
        <p:nvGrpSpPr>
          <p:cNvPr id="19" name="组合 18"/>
          <p:cNvGrpSpPr/>
          <p:nvPr/>
        </p:nvGrpSpPr>
        <p:grpSpPr>
          <a:xfrm>
            <a:off x="4025891" y="4333851"/>
            <a:ext cx="1657352" cy="1657348"/>
            <a:chOff x="4995862" y="923926"/>
            <a:chExt cx="828676" cy="828674"/>
          </a:xfrm>
        </p:grpSpPr>
        <p:sp>
          <p:nvSpPr>
            <p:cNvPr id="20" name="椭圆 19"/>
            <p:cNvSpPr/>
            <p:nvPr/>
          </p:nvSpPr>
          <p:spPr>
            <a:xfrm>
              <a:off x="4995862" y="923926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5286289" y="1152030"/>
              <a:ext cx="247825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I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211703" y="8134583"/>
            <a:ext cx="1657352" cy="1657348"/>
            <a:chOff x="5548312" y="2317751"/>
            <a:chExt cx="828676" cy="828674"/>
          </a:xfrm>
        </p:grpSpPr>
        <p:sp>
          <p:nvSpPr>
            <p:cNvPr id="35" name="椭圆 34"/>
            <p:cNvSpPr/>
            <p:nvPr/>
          </p:nvSpPr>
          <p:spPr>
            <a:xfrm>
              <a:off x="5548312" y="2317751"/>
              <a:ext cx="828676" cy="828674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51000">
                  <a:srgbClr val="FFFFFF">
                    <a:lumMod val="95000"/>
                  </a:srgbClr>
                </a:gs>
                <a:gs pos="100000">
                  <a:srgbClr val="FFFFFF">
                    <a:lumMod val="75000"/>
                  </a:srgbClr>
                </a:gs>
              </a:gsLst>
              <a:lin ang="18900000" scaled="0"/>
            </a:gradFill>
            <a:ln w="38100" cap="flat" cmpd="sng" algn="ctr">
              <a:gradFill>
                <a:gsLst>
                  <a:gs pos="0">
                    <a:srgbClr val="FFFFFF">
                      <a:lumMod val="95000"/>
                    </a:srgbClr>
                  </a:gs>
                  <a:gs pos="100000">
                    <a:srgbClr val="FFFFFF">
                      <a:lumMod val="85000"/>
                    </a:srgbClr>
                  </a:gs>
                </a:gsLst>
                <a:lin ang="5400000" scaled="1"/>
              </a:gradFill>
              <a:prstDash val="solid"/>
              <a:miter lim="800000"/>
            </a:ln>
            <a:effectLst>
              <a:outerShdw blurRad="317500" dist="152400" dir="8100000" algn="tr" rotWithShape="0">
                <a:prstClr val="black">
                  <a:alpha val="53000"/>
                </a:prstClr>
              </a:outerShdw>
            </a:effectLst>
          </p:spPr>
          <p:txBody>
            <a:bodyPr rot="0" spcFirstLastPara="0" vertOverflow="overflow" horzOverflow="overflow" vert="horz" wrap="square" lIns="182880" tIns="91440" rIns="182880" bIns="91440" numCol="1" spcCol="0" rtlCol="0" fromWordArt="0" anchor="ctr" anchorCtr="0" forceAA="0" compatLnSpc="1">
              <a:noAutofit/>
            </a:bodyPr>
            <a:lstStyle/>
            <a:p>
              <a:pPr algn="ctr" defTabSz="18288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3600" kern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5760996" y="2497436"/>
              <a:ext cx="403316" cy="415499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 algn="ctr">
                <a:defRPr sz="3200">
                  <a:solidFill>
                    <a:schemeClr val="accent2"/>
                  </a:solidFill>
                </a:defRPr>
              </a:lvl1pPr>
            </a:lstStyle>
            <a:p>
              <a:pPr defTabSz="1828800">
                <a:defRPr/>
              </a:pPr>
              <a:r>
                <a:rPr lang="en-US" altLang="zh-CN" sz="4800" b="1" kern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II</a:t>
              </a:r>
              <a:endParaRPr lang="zh-CN" altLang="en-US" sz="48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endParaRPr>
            </a:p>
          </p:txBody>
        </p:sp>
      </p:grpSp>
      <p:sp>
        <p:nvSpPr>
          <p:cNvPr id="5" name="标题 4"/>
          <p:cNvSpPr txBox="1"/>
          <p:nvPr/>
        </p:nvSpPr>
        <p:spPr>
          <a:xfrm>
            <a:off x="6300767" y="633551"/>
            <a:ext cx="15325868" cy="15380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vert="horz" lIns="182832" tIns="91416" rIns="182832" bIns="91416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9600" b="1" dirty="0" err="1">
                <a:latin typeface="Times New Roman" pitchFamily="18" charset="0"/>
                <a:ea typeface="+mn-ea"/>
                <a:cs typeface="Times New Roman" pitchFamily="18" charset="0"/>
              </a:rPr>
              <a:t>NỘI</a:t>
            </a:r>
            <a:r>
              <a:rPr lang="en-US" altLang="zh-CN" sz="9600" b="1" dirty="0">
                <a:latin typeface="Times New Roman" pitchFamily="18" charset="0"/>
                <a:ea typeface="+mn-ea"/>
                <a:cs typeface="Times New Roman" pitchFamily="18" charset="0"/>
              </a:rPr>
              <a:t> DUNG </a:t>
            </a:r>
            <a:r>
              <a:rPr lang="en-US" altLang="zh-CN" sz="9600" b="1" dirty="0" err="1"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lang="en-US" altLang="zh-CN" sz="9600" b="1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9600" b="1" dirty="0" err="1"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lang="en-US" altLang="zh-CN" sz="9600" b="1" dirty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altLang="zh-CN" sz="9600" b="1" dirty="0" err="1"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endParaRPr lang="zh-CN" altLang="en-US" sz="9600" b="1" dirty="0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4B934DBD-10C7-41E7-8A4B-C788AE7C8735}"/>
              </a:ext>
            </a:extLst>
          </p:cNvPr>
          <p:cNvSpPr txBox="1"/>
          <p:nvPr/>
        </p:nvSpPr>
        <p:spPr>
          <a:xfrm>
            <a:off x="5823364" y="4513739"/>
            <a:ext cx="15093636" cy="10633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đánh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lang="en-US" sz="8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806F5DF0-B786-4034-B87C-96CB28B05911}"/>
              </a:ext>
            </a:extLst>
          </p:cNvPr>
          <p:cNvSpPr txBox="1"/>
          <p:nvPr/>
        </p:nvSpPr>
        <p:spPr>
          <a:xfrm>
            <a:off x="6089866" y="8297222"/>
            <a:ext cx="14827134" cy="106330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600"/>
              </a:spcAft>
            </a:pP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xét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4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sổ</a:t>
            </a:r>
            <a:endParaRPr lang="en-US" sz="8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7">
            <a:extLst>
              <a:ext uri="{FF2B5EF4-FFF2-40B4-BE49-F238E27FC236}">
                <a16:creationId xmlns="" xmlns:a16="http://schemas.microsoft.com/office/drawing/2014/main" id="{04D5A5BE-F9CF-4664-B647-6E597A24FE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4187" y="4592057"/>
            <a:ext cx="4009008" cy="36732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0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1FC1CF7-21CF-44B2-86C1-5D1907A3E628}"/>
              </a:ext>
            </a:extLst>
          </p:cNvPr>
          <p:cNvSpPr txBox="1"/>
          <p:nvPr/>
        </p:nvSpPr>
        <p:spPr>
          <a:xfrm>
            <a:off x="240259" y="0"/>
            <a:ext cx="19370151" cy="372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I.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ĐÁNH</a:t>
            </a:r>
            <a:r>
              <a:rPr lang="en-US" sz="5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GIÁ</a:t>
            </a:r>
            <a:endParaRPr lang="en-US" sz="54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Giới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trẻ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bảo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vệ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mình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hiểm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họa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ma </a:t>
            </a:r>
            <a:r>
              <a:rPr lang="en-US" sz="54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túy</a:t>
            </a: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     2.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5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5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9" name="Cloud 8">
            <a:extLst>
              <a:ext uri="{FF2B5EF4-FFF2-40B4-BE49-F238E27FC236}">
                <a16:creationId xmlns="" xmlns:a16="http://schemas.microsoft.com/office/drawing/2014/main" id="{26D1544D-E704-4F32-82E2-8B3AAAD79C0A}"/>
              </a:ext>
            </a:extLst>
          </p:cNvPr>
          <p:cNvSpPr/>
          <p:nvPr/>
        </p:nvSpPr>
        <p:spPr>
          <a:xfrm>
            <a:off x="-2133" y="2746604"/>
            <a:ext cx="11285985" cy="9104751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217678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1088390" algn="l" defTabSz="217678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2177415" algn="l" defTabSz="217678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3265805" algn="l" defTabSz="217678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4354830" algn="l" defTabSz="217678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5443220" algn="l" defTabSz="217678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6531610" algn="l" defTabSz="217678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7620635" algn="l" defTabSz="217678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8709025" algn="l" defTabSz="2176780" rtl="0" eaLnBrk="1" latinLnBrk="0" hangingPunct="1">
              <a:defRPr sz="4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</a:t>
            </a:r>
            <a:r>
              <a:rPr lang="en-US" sz="4000" b="1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</a:t>
            </a:r>
            <a:r>
              <a:rPr lang="en-US" sz="4000" b="1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chức</a:t>
            </a:r>
            <a:r>
              <a:rPr lang="en-US" sz="4000" b="1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000" b="1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b="1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giáo</a:t>
            </a:r>
            <a:r>
              <a:rPr lang="en-US" sz="4000" b="1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viên</a:t>
            </a:r>
            <a:r>
              <a:rPr lang="en-US" sz="4000" b="1" dirty="0">
                <a:solidFill>
                  <a:srgbClr val="0000CC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</a:p>
          <a:p>
            <a:pPr marR="83185" algn="just">
              <a:lnSpc>
                <a:spcPct val="115000"/>
              </a:lnSpc>
              <a:spcAft>
                <a:spcPts val="800"/>
              </a:spcAft>
            </a:pPr>
            <a:r>
              <a:rPr lang="pt-BR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yêu cầu HS trao đổi bài viết để đọc, góp ý cho nhau (thông thường, 2 hs ngồi bàn đối diện/hoặc gần nhau trao đổi bài cho nhau). </a:t>
            </a:r>
            <a:endParaRPr lang="en-US" sz="40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12" name="Picture 11" descr="A poster with hands and flowers&#10;&#10;Description automatically generated">
            <a:extLst>
              <a:ext uri="{FF2B5EF4-FFF2-40B4-BE49-F238E27FC236}">
                <a16:creationId xmlns="" xmlns:a16="http://schemas.microsoft.com/office/drawing/2014/main" id="{13628FFD-8885-414A-A22D-33480A8BC9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459" y="1864645"/>
            <a:ext cx="13345716" cy="129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7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="" xmlns:a16="http://schemas.microsoft.com/office/drawing/2014/main" id="{9BEBD8C6-644D-487C-A734-7C50C31B5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2705205"/>
              </p:ext>
            </p:extLst>
          </p:nvPr>
        </p:nvGraphicFramePr>
        <p:xfrm>
          <a:off x="120129" y="1169368"/>
          <a:ext cx="24146915" cy="12670791"/>
        </p:xfrm>
        <a:graphic>
          <a:graphicData uri="http://schemas.openxmlformats.org/drawingml/2006/table">
            <a:tbl>
              <a:tblPr firstRow="1" firstCol="1" bandRow="1"/>
              <a:tblGrid>
                <a:gridCol w="5235375">
                  <a:extLst>
                    <a:ext uri="{9D8B030D-6E8A-4147-A177-3AD203B41FA5}">
                      <a16:colId xmlns="" xmlns:a16="http://schemas.microsoft.com/office/drawing/2014/main" val="162280249"/>
                    </a:ext>
                  </a:extLst>
                </a:gridCol>
                <a:gridCol w="15331146">
                  <a:extLst>
                    <a:ext uri="{9D8B030D-6E8A-4147-A177-3AD203B41FA5}">
                      <a16:colId xmlns="" xmlns:a16="http://schemas.microsoft.com/office/drawing/2014/main" val="2640348285"/>
                    </a:ext>
                  </a:extLst>
                </a:gridCol>
                <a:gridCol w="3580394">
                  <a:extLst>
                    <a:ext uri="{9D8B030D-6E8A-4147-A177-3AD203B41FA5}">
                      <a16:colId xmlns="" xmlns:a16="http://schemas.microsoft.com/office/drawing/2014/main" val="3417363810"/>
                    </a:ext>
                  </a:extLst>
                </a:gridCol>
              </a:tblGrid>
              <a:tr h="446733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DÀN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Ý </a:t>
                      </a: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BÀI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: </a:t>
                      </a: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GIỚI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TRẺ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TỰ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BẢO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MÌNH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TRƯỚC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HIỂM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HỌA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MA </a:t>
                      </a:r>
                      <a:r>
                        <a:rPr lang="en-GB" sz="4400" b="1" kern="100" dirty="0" err="1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TÚY</a:t>
                      </a:r>
                      <a:r>
                        <a:rPr lang="en-GB" sz="4400" b="1" kern="100" dirty="0">
                          <a:solidFill>
                            <a:srgbClr val="0000CC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4400" kern="100" dirty="0">
                        <a:solidFill>
                          <a:srgbClr val="0000CC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58479641"/>
                  </a:ext>
                </a:extLst>
              </a:tr>
              <a:tr h="4467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4000" b="1" kern="100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Mở</a:t>
                      </a:r>
                      <a:r>
                        <a:rPr lang="en-GB" sz="4000" b="1" kern="1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4000" b="1" kern="100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4000" kern="10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4400" b="1" kern="100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Thân</a:t>
                      </a:r>
                      <a:r>
                        <a:rPr lang="en-GB" sz="4400" b="1" kern="1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4400" b="1" kern="100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4400" kern="10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4400" b="1" kern="100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Kết</a:t>
                      </a:r>
                      <a:r>
                        <a:rPr lang="en-GB" sz="4400" b="1" kern="100" dirty="0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GB" sz="4400" b="1" kern="100" dirty="0" err="1">
                          <a:solidFill>
                            <a:srgbClr val="7030A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bài</a:t>
                      </a:r>
                      <a:endParaRPr lang="en-US" sz="4400" kern="100" dirty="0"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5886" marR="55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14839208"/>
                  </a:ext>
                </a:extLst>
              </a:tr>
              <a:tr h="98197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dắt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nghị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hiểm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họa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túy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86" marR="55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Khái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nảy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ít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nay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rất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mơ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̣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tuý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tuý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thuần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chất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chơi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mắc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nghiện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liệu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.)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lượt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khía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cạnh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phù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tuý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đối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trẻ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góc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khoẻ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mối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hệ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...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minh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) 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thiết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(+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Cần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mình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hại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túy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túy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nguy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dẫn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túy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cự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tuyệt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rủ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rê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bè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hít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tiêm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chích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thử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kỳ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túy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chối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tàng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túy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Báo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GB" sz="3200" kern="100" dirty="0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ma </a:t>
                      </a:r>
                      <a:r>
                        <a:rPr lang="en-GB" sz="3200" kern="100" dirty="0" err="1">
                          <a:solidFill>
                            <a:srgbClr val="333333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túy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b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/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lí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lẽ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chứng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86" marR="55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b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vấn</a:t>
                      </a: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đề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3200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bài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bản</a:t>
                      </a:r>
                      <a:r>
                        <a:rPr lang="en-GB" sz="3200" i="1" kern="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200" i="1" kern="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thân</a:t>
                      </a:r>
                      <a:endParaRPr lang="en-US" sz="32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886" marR="5588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0469967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9B18466-C797-42D4-BC77-3339748B4A5F}"/>
              </a:ext>
            </a:extLst>
          </p:cNvPr>
          <p:cNvSpPr txBox="1"/>
          <p:nvPr/>
        </p:nvSpPr>
        <p:spPr>
          <a:xfrm>
            <a:off x="7657083" y="0"/>
            <a:ext cx="13321480" cy="1745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5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hướng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dẫn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chấm</a:t>
            </a:r>
            <a:r>
              <a:rPr lang="en-US" sz="5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54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02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ud 20">
            <a:extLst>
              <a:ext uri="{FF2B5EF4-FFF2-40B4-BE49-F238E27FC236}">
                <a16:creationId xmlns="" xmlns:a16="http://schemas.microsoft.com/office/drawing/2014/main" id="{26D1544D-E704-4F32-82E2-8B3AAAD79C0A}"/>
              </a:ext>
            </a:extLst>
          </p:cNvPr>
          <p:cNvSpPr/>
          <p:nvPr/>
        </p:nvSpPr>
        <p:spPr>
          <a:xfrm>
            <a:off x="-263797" y="0"/>
            <a:ext cx="8415114" cy="13716000"/>
          </a:xfrm>
          <a:prstGeom prst="cloud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82296" algn="just" rtl="0" eaLnBrk="1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</a:pPr>
            <a:r>
              <a:rPr lang="pt-BR" sz="4000" b="1" kern="12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GV yêu cầu HS trao đổi bài viết để đọc, góp ý cho nhau (thông thường, 2 hs ngồi bàn đối diện/hoặc gần nhau trao đổi bài cho nhau). </a:t>
            </a:r>
            <a:endParaRPr lang="en-US" sz="40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A white and black text on a white background&#10;&#10;Description automatically generated">
            <a:extLst>
              <a:ext uri="{FF2B5EF4-FFF2-40B4-BE49-F238E27FC236}">
                <a16:creationId xmlns="" xmlns:a16="http://schemas.microsoft.com/office/drawing/2014/main" id="{D5EA3BE1-ECC9-4C84-AC7C-4B422514C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317" y="0"/>
            <a:ext cx="16142915" cy="13716000"/>
          </a:xfrm>
        </p:spPr>
      </p:pic>
    </p:spTree>
    <p:extLst>
      <p:ext uri="{BB962C8B-B14F-4D97-AF65-F5344CB8AC3E}">
        <p14:creationId xmlns:p14="http://schemas.microsoft.com/office/powerpoint/2010/main" val="28345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4296</TotalTime>
  <Words>968</Words>
  <Application>Microsoft Office PowerPoint</Application>
  <PresentationFormat>Custom</PresentationFormat>
  <Paragraphs>86</Paragraphs>
  <Slides>15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TriThuc Vang</dc:creator>
  <cp:lastModifiedBy>Nguyễn Thị Biên</cp:lastModifiedBy>
  <cp:revision>157</cp:revision>
  <dcterms:created xsi:type="dcterms:W3CDTF">2020-03-04T23:22:19Z</dcterms:created>
  <dcterms:modified xsi:type="dcterms:W3CDTF">2023-08-10T21:41:48Z</dcterms:modified>
</cp:coreProperties>
</file>