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 id="2147483732" r:id="rId6"/>
    <p:sldMasterId id="2147483744" r:id="rId7"/>
    <p:sldMasterId id="2147483756" r:id="rId8"/>
    <p:sldMasterId id="2147483780" r:id="rId9"/>
    <p:sldMasterId id="2147483816" r:id="rId10"/>
    <p:sldMasterId id="2147483828" r:id="rId11"/>
    <p:sldMasterId id="2147483840" r:id="rId12"/>
    <p:sldMasterId id="2147483852" r:id="rId13"/>
    <p:sldMasterId id="2147483864" r:id="rId14"/>
    <p:sldMasterId id="2147483876" r:id="rId15"/>
    <p:sldMasterId id="2147483888" r:id="rId16"/>
  </p:sldMasterIdLst>
  <p:notesMasterIdLst>
    <p:notesMasterId r:id="rId54"/>
  </p:notesMasterIdLst>
  <p:sldIdLst>
    <p:sldId id="333" r:id="rId17"/>
    <p:sldId id="326" r:id="rId18"/>
    <p:sldId id="328" r:id="rId19"/>
    <p:sldId id="331" r:id="rId20"/>
    <p:sldId id="332" r:id="rId21"/>
    <p:sldId id="329" r:id="rId22"/>
    <p:sldId id="257" r:id="rId23"/>
    <p:sldId id="353" r:id="rId24"/>
    <p:sldId id="354" r:id="rId25"/>
    <p:sldId id="355" r:id="rId26"/>
    <p:sldId id="334" r:id="rId27"/>
    <p:sldId id="305" r:id="rId28"/>
    <p:sldId id="335" r:id="rId29"/>
    <p:sldId id="336" r:id="rId30"/>
    <p:sldId id="356" r:id="rId31"/>
    <p:sldId id="338"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44" r:id="rId45"/>
    <p:sldId id="345" r:id="rId46"/>
    <p:sldId id="346" r:id="rId47"/>
    <p:sldId id="347" r:id="rId48"/>
    <p:sldId id="348" r:id="rId49"/>
    <p:sldId id="349" r:id="rId50"/>
    <p:sldId id="350" r:id="rId51"/>
    <p:sldId id="351" r:id="rId52"/>
    <p:sldId id="282" r:id="rId5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26D"/>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51" autoAdjust="0"/>
    <p:restoredTop sz="94660"/>
  </p:normalViewPr>
  <p:slideViewPr>
    <p:cSldViewPr snapToGrid="0">
      <p:cViewPr varScale="1">
        <p:scale>
          <a:sx n="73" d="100"/>
          <a:sy n="73"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EF6AF-117F-4564-AE93-B63F1FDF76AB}" type="datetimeFigureOut">
              <a:rPr lang="vi-VN" smtClean="0"/>
              <a:t>19/08/2023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558E6-05B9-4724-A9A3-233858558B59}" type="slidenum">
              <a:rPr lang="vi-VN" smtClean="0"/>
              <a:t>‹#›</a:t>
            </a:fld>
            <a:endParaRPr lang="vi-VN"/>
          </a:p>
        </p:txBody>
      </p:sp>
    </p:spTree>
    <p:extLst>
      <p:ext uri="{BB962C8B-B14F-4D97-AF65-F5344CB8AC3E}">
        <p14:creationId xmlns:p14="http://schemas.microsoft.com/office/powerpoint/2010/main" val="101577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348FE9F-3E55-4B07-8FFC-451196EF77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EB617C51-D0A9-4448-820A-0046EDF446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19460" name="Slide Number Placeholder 3">
            <a:extLst>
              <a:ext uri="{FF2B5EF4-FFF2-40B4-BE49-F238E27FC236}">
                <a16:creationId xmlns:a16="http://schemas.microsoft.com/office/drawing/2014/main" id="{2CB3F189-66A9-45BA-9CC3-39DEE867C8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5370E-15BD-4EDC-91B0-93689E76C20B}" type="slidenum">
              <a:rPr lang="en-US" altLang="vi-VN">
                <a:latin typeface="Arial" panose="020B0604020202020204" pitchFamily="34" charset="0"/>
              </a:rPr>
              <a:pPr>
                <a:spcBef>
                  <a:spcPct val="0"/>
                </a:spcBef>
              </a:pPr>
              <a:t>7</a:t>
            </a:fld>
            <a:endParaRPr lang="en-US" altLang="vi-V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464C60A-BB99-47EB-B8BD-0D02D1715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F5FCCB8-F261-4DBF-AB71-23B07283E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3556" name="Slide Number Placeholder 3">
            <a:extLst>
              <a:ext uri="{FF2B5EF4-FFF2-40B4-BE49-F238E27FC236}">
                <a16:creationId xmlns:a16="http://schemas.microsoft.com/office/drawing/2014/main" id="{7C3E6DCE-EC20-409F-8C44-C93DCE03B8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0A974FB-4E03-40FB-8CAA-89E820B52747}" type="slidenum">
              <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16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27C706B-D607-41FE-81F1-72FA15A74B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5A18443-D5FF-4D13-B45E-16471F7FE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28676" name="Slide Number Placeholder 3">
            <a:extLst>
              <a:ext uri="{FF2B5EF4-FFF2-40B4-BE49-F238E27FC236}">
                <a16:creationId xmlns:a16="http://schemas.microsoft.com/office/drawing/2014/main" id="{52F52B60-6828-4444-A733-DBB6F292E9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452D41F-389A-4432-AFC8-F3B1C2A4BE3F}" type="slidenum">
              <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830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EB20-2523-42CF-A8B1-76B16BCA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259FB69-5D47-4A98-B345-28E1DB087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BDB67C0-B548-4221-907D-4688F670EBBE}"/>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5" name="Footer Placeholder 4">
            <a:extLst>
              <a:ext uri="{FF2B5EF4-FFF2-40B4-BE49-F238E27FC236}">
                <a16:creationId xmlns:a16="http://schemas.microsoft.com/office/drawing/2014/main" id="{93C5E509-3D1E-476E-B57C-075DEF7E7F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75D4B82-8D41-4CF5-8F1C-7FEC91877768}"/>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349343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02DD-21EF-4758-B92C-DA3B49FCCB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F85A79-CCDD-4B99-BD57-1FD178833B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4B676CE-75E0-441B-84B0-D04DE1D5DCAC}"/>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5" name="Footer Placeholder 4">
            <a:extLst>
              <a:ext uri="{FF2B5EF4-FFF2-40B4-BE49-F238E27FC236}">
                <a16:creationId xmlns:a16="http://schemas.microsoft.com/office/drawing/2014/main" id="{41783E45-9695-4D24-ADE0-ABFD19057F4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B6F82E1-11FD-4AE0-85E1-F7D97BB162A4}"/>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3272266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0780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328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0785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863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660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9915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3468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905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9266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7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7B48D-26D8-4421-BD31-2681ED1B7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1D6AAA-1038-45A8-B71C-9E292C464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EA4F8A-06B6-4AB6-8DD7-267D7BFD8D2B}"/>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5" name="Footer Placeholder 4">
            <a:extLst>
              <a:ext uri="{FF2B5EF4-FFF2-40B4-BE49-F238E27FC236}">
                <a16:creationId xmlns:a16="http://schemas.microsoft.com/office/drawing/2014/main" id="{51CCD5FD-E54A-418A-8F4D-10E1A8B9A41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81DD49-B3D2-4FC9-BB90-BD7558F019A5}"/>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121131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1983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4D166-6A1D-6FF0-256E-74D4070ADC2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CEC78C7-6A93-102A-CAF1-77E6EA14C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816CC-31A7-F2AE-2DBD-7D25A9C6A3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919B570-70A1-004A-D05B-B8867A048B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A418334A-E9F1-F933-65D0-11E891A8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3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0E7687-9827-92F0-EC22-0BB87BA147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584C8C2-FAB9-111F-FE75-EE6485D700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1FF661-772A-A542-F661-534B99A4B7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C02365F5-8128-15F8-2271-AD7C9CDDC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545BA1E-D99D-5C3C-0E6F-32BBA95C1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084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1B9547-5AB1-8088-3CFE-32E0BB9C0DB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D8A1043-CE7B-516F-E55C-376BD8F30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5689C61-0436-AE46-8742-3BAC1C7EEC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A6995DF-00D5-B3E6-6B91-020E65469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D4F44C8-E5AA-D90F-7AF0-B6E481BC5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222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B3E1E7-CBE3-38F0-CC57-9511A11B5C0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2D-38C8-FC2E-0C37-595EB5AFEA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61B46F8-8ACB-5073-0654-9FF4284DAE5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5324BFD-2CB6-7CC4-7B99-9904C47DF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A3956F12-4895-484C-D31E-1CDD5585C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0CABEC-2BCA-D662-AC03-8DB0D54BD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794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35DAA8-8606-73F7-664C-0BB505FDF52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AB16C74-914B-8711-B000-3C09964A6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7F67860-5ECD-4A0B-5155-F22BF180E8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597EB93-4855-8A50-1CD3-4838A942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6D03A5F-8934-DC22-786E-9D53B083E61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118AF28-013F-14D7-F2E1-29242465A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476847B-370C-E7DE-83C5-3B6EEAAACB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923F4749-D327-92D9-C09D-297D75E3C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738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64C607-D084-590E-EF5D-BB27602020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83BD4F-B9DF-8C1F-3D31-C46FB2012A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C2B46D94-86D0-C157-7E1A-59E75A340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FEB2DEB3-D3E2-6760-6C9D-5FC266CFF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265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9A6430-CDDF-3ACB-7D0A-72B189F676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3E70D951-B7E1-81EA-0BE3-96BF6FDB34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6970DF1-DA99-2ABD-153B-46C30A3EEF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70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9C8119-6410-42F5-A30A-5183D9BC534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A606BD-F46F-9496-42FE-49EFC4B68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4F4EB6D-7414-DA28-520C-09081373E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B591C19-147C-D52C-370B-B919B189AD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762703C2-C9EE-2077-D0F6-042DFD9B8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720F704D-0A18-064A-A36E-B6B96403B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74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D63862-AD70-7267-BA08-F3C8863EE0B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899296-FFAF-DFF6-1B4C-36748773A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0C7AE2B-6398-0F1C-ED30-EAFBB0C11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D90D147-3787-9210-55F2-364FD6EC28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8046E674-26B7-7E88-1964-EA4C61A918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1BC4C506-70C7-0BB9-F0DD-0CEE102397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0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01933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9D74F9-3067-4750-9DA7-172D2BF8D28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9E082FA-F824-6242-F867-3B706C98BE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79E3DE5-2464-050F-EAF0-8811C5EC8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AEA16FC8-397A-9E7F-7DCD-AC5B62057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5B5F632-A2F2-30F5-1C9F-070FACE1E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449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22807B-1C0E-F6AD-BEB8-8D38561C45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554266-BD56-6464-8B51-A8AFACBF86B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8325B0D-60EF-F06B-AF14-FDDB733CA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2985434-9A7C-5EEE-F2D4-420F85721A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FB0B5D3-F4B8-B07B-A87D-25BBEB36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706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54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3023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831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1691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913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6472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0745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648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1366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4661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3576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3905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4D166-6A1D-6FF0-256E-74D4070ADC2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CEC78C7-6A93-102A-CAF1-77E6EA14C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816CC-31A7-F2AE-2DBD-7D25A9C6A3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919B570-70A1-004A-D05B-B8867A048B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A418334A-E9F1-F933-65D0-11E891A8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626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0E7687-9827-92F0-EC22-0BB87BA147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584C8C2-FAB9-111F-FE75-EE6485D700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1FF661-772A-A542-F661-534B99A4B7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C02365F5-8128-15F8-2271-AD7C9CDDC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545BA1E-D99D-5C3C-0E6F-32BBA95C1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1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1B9547-5AB1-8088-3CFE-32E0BB9C0DB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D8A1043-CE7B-516F-E55C-376BD8F30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5689C61-0436-AE46-8742-3BAC1C7EEC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A6995DF-00D5-B3E6-6B91-020E65469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D4F44C8-E5AA-D90F-7AF0-B6E481BC5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245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B3E1E7-CBE3-38F0-CC57-9511A11B5C0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2D-38C8-FC2E-0C37-595EB5AFEA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61B46F8-8ACB-5073-0654-9FF4284DAE5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5324BFD-2CB6-7CC4-7B99-9904C47DF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A3956F12-4895-484C-D31E-1CDD5585C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0CABEC-2BCA-D662-AC03-8DB0D54BD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969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35DAA8-8606-73F7-664C-0BB505FDF52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AB16C74-914B-8711-B000-3C09964A6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7F67860-5ECD-4A0B-5155-F22BF180E8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597EB93-4855-8A50-1CD3-4838A942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6D03A5F-8934-DC22-786E-9D53B083E61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118AF28-013F-14D7-F2E1-29242465A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476847B-370C-E7DE-83C5-3B6EEAAACB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923F4749-D327-92D9-C09D-297D75E3C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95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64C607-D084-590E-EF5D-BB27602020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83BD4F-B9DF-8C1F-3D31-C46FB2012A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C2B46D94-86D0-C157-7E1A-59E75A340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FEB2DEB3-D3E2-6760-6C9D-5FC266CFF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18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9A6430-CDDF-3ACB-7D0A-72B189F676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3E70D951-B7E1-81EA-0BE3-96BF6FDB34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6970DF1-DA99-2ABD-153B-46C30A3EEF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632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5677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9C8119-6410-42F5-A30A-5183D9BC534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A606BD-F46F-9496-42FE-49EFC4B68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4F4EB6D-7414-DA28-520C-09081373E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B591C19-147C-D52C-370B-B919B189AD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762703C2-C9EE-2077-D0F6-042DFD9B8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720F704D-0A18-064A-A36E-B6B96403B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87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D63862-AD70-7267-BA08-F3C8863EE0B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899296-FFAF-DFF6-1B4C-36748773A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0C7AE2B-6398-0F1C-ED30-EAFBB0C11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D90D147-3787-9210-55F2-364FD6EC28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8046E674-26B7-7E88-1964-EA4C61A918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1BC4C506-70C7-0BB9-F0DD-0CEE102397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815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9D74F9-3067-4750-9DA7-172D2BF8D28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9E082FA-F824-6242-F867-3B706C98BE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79E3DE5-2464-050F-EAF0-8811C5EC8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AEA16FC8-397A-9E7F-7DCD-AC5B62057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5B5F632-A2F2-30F5-1C9F-070FACE1E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19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22807B-1C0E-F6AD-BEB8-8D38561C45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554266-BD56-6464-8B51-A8AFACBF86B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8325B0D-60EF-F06B-AF14-FDDB733CA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2985434-9A7C-5EEE-F2D4-420F85721A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FB0B5D3-F4B8-B07B-A87D-25BBEB36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734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4D166-6A1D-6FF0-256E-74D4070ADC2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CEC78C7-6A93-102A-CAF1-77E6EA14C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816CC-31A7-F2AE-2DBD-7D25A9C6A3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919B570-70A1-004A-D05B-B8867A048B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A418334A-E9F1-F933-65D0-11E891A8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00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0E7687-9827-92F0-EC22-0BB87BA147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584C8C2-FAB9-111F-FE75-EE6485D700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1FF661-772A-A542-F661-534B99A4B7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C02365F5-8128-15F8-2271-AD7C9CDDC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545BA1E-D99D-5C3C-0E6F-32BBA95C1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1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1B9547-5AB1-8088-3CFE-32E0BB9C0DB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D8A1043-CE7B-516F-E55C-376BD8F30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5689C61-0436-AE46-8742-3BAC1C7EEC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A6995DF-00D5-B3E6-6B91-020E65469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D4F44C8-E5AA-D90F-7AF0-B6E481BC5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7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B3E1E7-CBE3-38F0-CC57-9511A11B5C0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2D-38C8-FC2E-0C37-595EB5AFEA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61B46F8-8ACB-5073-0654-9FF4284DAE5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5324BFD-2CB6-7CC4-7B99-9904C47DF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A3956F12-4895-484C-D31E-1CDD5585C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0CABEC-2BCA-D662-AC03-8DB0D54BD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209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35DAA8-8606-73F7-664C-0BB505FDF52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AB16C74-914B-8711-B000-3C09964A6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7F67860-5ECD-4A0B-5155-F22BF180E8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597EB93-4855-8A50-1CD3-4838A942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6D03A5F-8934-DC22-786E-9D53B083E61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118AF28-013F-14D7-F2E1-29242465A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476847B-370C-E7DE-83C5-3B6EEAAACB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923F4749-D327-92D9-C09D-297D75E3C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458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64C607-D084-590E-EF5D-BB27602020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83BD4F-B9DF-8C1F-3D31-C46FB2012A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C2B46D94-86D0-C157-7E1A-59E75A340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FEB2DEB3-D3E2-6760-6C9D-5FC266CFF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495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59072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9A6430-CDDF-3ACB-7D0A-72B189F676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3E70D951-B7E1-81EA-0BE3-96BF6FDB34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6970DF1-DA99-2ABD-153B-46C30A3EEF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96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9C8119-6410-42F5-A30A-5183D9BC534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A606BD-F46F-9496-42FE-49EFC4B68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4F4EB6D-7414-DA28-520C-09081373E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B591C19-147C-D52C-370B-B919B189AD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762703C2-C9EE-2077-D0F6-042DFD9B8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720F704D-0A18-064A-A36E-B6B96403B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83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D63862-AD70-7267-BA08-F3C8863EE0B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899296-FFAF-DFF6-1B4C-36748773A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0C7AE2B-6398-0F1C-ED30-EAFBB0C11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D90D147-3787-9210-55F2-364FD6EC28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8046E674-26B7-7E88-1964-EA4C61A918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1BC4C506-70C7-0BB9-F0DD-0CEE102397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95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9D74F9-3067-4750-9DA7-172D2BF8D28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9E082FA-F824-6242-F867-3B706C98BE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79E3DE5-2464-050F-EAF0-8811C5EC8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AEA16FC8-397A-9E7F-7DCD-AC5B62057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5B5F632-A2F2-30F5-1C9F-070FACE1E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201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22807B-1C0E-F6AD-BEB8-8D38561C45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554266-BD56-6464-8B51-A8AFACBF86B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8325B0D-60EF-F06B-AF14-FDDB733CA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2985434-9A7C-5EEE-F2D4-420F85721A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FB0B5D3-F4B8-B07B-A87D-25BBEB36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0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4D166-6A1D-6FF0-256E-74D4070ADC2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CEC78C7-6A93-102A-CAF1-77E6EA14C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816CC-31A7-F2AE-2DBD-7D25A9C6A3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919B570-70A1-004A-D05B-B8867A048B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A418334A-E9F1-F933-65D0-11E891A8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024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0E7687-9827-92F0-EC22-0BB87BA147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584C8C2-FAB9-111F-FE75-EE6485D700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1FF661-772A-A542-F661-534B99A4B7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C02365F5-8128-15F8-2271-AD7C9CDDC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545BA1E-D99D-5C3C-0E6F-32BBA95C1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947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1B9547-5AB1-8088-3CFE-32E0BB9C0DB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D8A1043-CE7B-516F-E55C-376BD8F30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5689C61-0436-AE46-8742-3BAC1C7EEC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A6995DF-00D5-B3E6-6B91-020E65469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D4F44C8-E5AA-D90F-7AF0-B6E481BC5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108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B3E1E7-CBE3-38F0-CC57-9511A11B5C0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2D-38C8-FC2E-0C37-595EB5AFEA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61B46F8-8ACB-5073-0654-9FF4284DAE5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5324BFD-2CB6-7CC4-7B99-9904C47DF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A3956F12-4895-484C-D31E-1CDD5585C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0CABEC-2BCA-D662-AC03-8DB0D54BD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618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35DAA8-8606-73F7-664C-0BB505FDF52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AB16C74-914B-8711-B000-3C09964A6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7F67860-5ECD-4A0B-5155-F22BF180E8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597EB93-4855-8A50-1CD3-4838A942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6D03A5F-8934-DC22-786E-9D53B083E61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118AF28-013F-14D7-F2E1-29242465A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476847B-370C-E7DE-83C5-3B6EEAAACB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923F4749-D327-92D9-C09D-297D75E3C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86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1974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64C607-D084-590E-EF5D-BB27602020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83BD4F-B9DF-8C1F-3D31-C46FB2012A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C2B46D94-86D0-C157-7E1A-59E75A340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FEB2DEB3-D3E2-6760-6C9D-5FC266CFF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169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9A6430-CDDF-3ACB-7D0A-72B189F676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3E70D951-B7E1-81EA-0BE3-96BF6FDB34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6970DF1-DA99-2ABD-153B-46C30A3EEF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87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9C8119-6410-42F5-A30A-5183D9BC534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A606BD-F46F-9496-42FE-49EFC4B68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4F4EB6D-7414-DA28-520C-09081373E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B591C19-147C-D52C-370B-B919B189AD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762703C2-C9EE-2077-D0F6-042DFD9B8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720F704D-0A18-064A-A36E-B6B96403B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086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D63862-AD70-7267-BA08-F3C8863EE0B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899296-FFAF-DFF6-1B4C-36748773A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0C7AE2B-6398-0F1C-ED30-EAFBB0C11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D90D147-3787-9210-55F2-364FD6EC28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8046E674-26B7-7E88-1964-EA4C61A918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1BC4C506-70C7-0BB9-F0DD-0CEE102397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48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9D74F9-3067-4750-9DA7-172D2BF8D28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9E082FA-F824-6242-F867-3B706C98BE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79E3DE5-2464-050F-EAF0-8811C5EC8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AEA16FC8-397A-9E7F-7DCD-AC5B62057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5B5F632-A2F2-30F5-1C9F-070FACE1E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17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22807B-1C0E-F6AD-BEB8-8D38561C45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554266-BD56-6464-8B51-A8AFACBF86B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8325B0D-60EF-F06B-AF14-FDDB733CA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2985434-9A7C-5EEE-F2D4-420F85721A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FB0B5D3-F4B8-B07B-A87D-25BBEB36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7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A64D166-6A1D-6FF0-256E-74D4070ADC2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7CEC78C7-6A93-102A-CAF1-77E6EA14C4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816CC-31A7-F2AE-2DBD-7D25A9C6A3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919B570-70A1-004A-D05B-B8867A048B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A418334A-E9F1-F933-65D0-11E891A89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75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0E7687-9827-92F0-EC22-0BB87BA147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584C8C2-FAB9-111F-FE75-EE6485D700C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1FF661-772A-A542-F661-534B99A4B7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C02365F5-8128-15F8-2271-AD7C9CDDC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545BA1E-D99D-5C3C-0E6F-32BBA95C1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2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1B9547-5AB1-8088-3CFE-32E0BB9C0DB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D8A1043-CE7B-516F-E55C-376BD8F30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5689C61-0436-AE46-8742-3BAC1C7EEC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A6995DF-00D5-B3E6-6B91-020E654694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ED4F44C8-E5AA-D90F-7AF0-B6E481BC5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470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B3E1E7-CBE3-38F0-CC57-9511A11B5C0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1BE722D-38C8-FC2E-0C37-595EB5AFEA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61B46F8-8ACB-5073-0654-9FF4284DAE5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5324BFD-2CB6-7CC4-7B99-9904C47DFE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A3956F12-4895-484C-D31E-1CDD5585C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0CABEC-2BCA-D662-AC03-8DB0D54BD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737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4413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35DAA8-8606-73F7-664C-0BB505FDF52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AB16C74-914B-8711-B000-3C09964A6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7F67860-5ECD-4A0B-5155-F22BF180E8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597EB93-4855-8A50-1CD3-4838A942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6D03A5F-8934-DC22-786E-9D53B083E61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118AF28-013F-14D7-F2E1-29242465A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476847B-370C-E7DE-83C5-3B6EEAAACB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923F4749-D327-92D9-C09D-297D75E3C4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710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C64C607-D084-590E-EF5D-BB27602020D3}"/>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E83BD4F-B9DF-8C1F-3D31-C46FB2012A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C2B46D94-86D0-C157-7E1A-59E75A3404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FEB2DEB3-D3E2-6760-6C9D-5FC266CFF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563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19A6430-CDDF-3ACB-7D0A-72B189F676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3E70D951-B7E1-81EA-0BE3-96BF6FDB34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46970DF1-DA99-2ABD-153B-46C30A3EEF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4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9C8119-6410-42F5-A30A-5183D9BC534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A606BD-F46F-9496-42FE-49EFC4B688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4F4EB6D-7414-DA28-520C-09081373E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B591C19-147C-D52C-370B-B919B189AD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762703C2-C9EE-2077-D0F6-042DFD9B8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720F704D-0A18-064A-A36E-B6B96403BC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008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D63862-AD70-7267-BA08-F3C8863EE0B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899296-FFAF-DFF6-1B4C-36748773A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0C7AE2B-6398-0F1C-ED30-EAFBB0C11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D90D147-3787-9210-55F2-364FD6EC28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8046E674-26B7-7E88-1964-EA4C61A918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1BC4C506-70C7-0BB9-F0DD-0CEE102397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674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9D74F9-3067-4750-9DA7-172D2BF8D28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9E082FA-F824-6242-F867-3B706C98BE9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79E3DE5-2464-050F-EAF0-8811C5EC81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AEA16FC8-397A-9E7F-7DCD-AC5B620574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5B5F632-A2F2-30F5-1C9F-070FACE1E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24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222807B-1C0E-F6AD-BEB8-8D38561C452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554266-BD56-6464-8B51-A8AFACBF86B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8325B0D-60EF-F06B-AF14-FDDB733CA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12985434-9A7C-5EEE-F2D4-420F85721A9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FB0B5D3-F4B8-B07B-A87D-25BBEB361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9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046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98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627-B549-48E8-BD12-ECC9423AE52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CDE2D4-8296-42B1-8329-ECF2749F84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EB24B28-7158-4379-8B21-0FE0E7F33728}"/>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5" name="Footer Placeholder 4">
            <a:extLst>
              <a:ext uri="{FF2B5EF4-FFF2-40B4-BE49-F238E27FC236}">
                <a16:creationId xmlns:a16="http://schemas.microsoft.com/office/drawing/2014/main" id="{277349AF-7A56-469A-A9AC-28E9D9B706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0221F42-9BB0-4B25-8CCC-76F2286F4E29}"/>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85675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88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365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6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42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9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45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556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125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541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60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5D5B-9E22-4965-9FCB-6021A988A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A21A9D8-97F6-46EF-B604-61D136E3B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7CE7-6A30-4775-BABB-9933267C3CDE}"/>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5" name="Footer Placeholder 4">
            <a:extLst>
              <a:ext uri="{FF2B5EF4-FFF2-40B4-BE49-F238E27FC236}">
                <a16:creationId xmlns:a16="http://schemas.microsoft.com/office/drawing/2014/main" id="{3000E488-420F-4C64-AE6F-43596CD8FD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705990-4301-478C-A985-BC7C30849539}"/>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4286418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387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197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778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101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12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151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532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4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537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66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237-3DEF-4636-BBB8-ECF72F495E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77E6E06-479A-48CF-A5F9-6032AF687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0E7323B-FE0A-46A0-AA3A-70FBD83A2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B9201E1-B9FE-4733-8F13-3BB6F8F7706F}"/>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6" name="Footer Placeholder 5">
            <a:extLst>
              <a:ext uri="{FF2B5EF4-FFF2-40B4-BE49-F238E27FC236}">
                <a16:creationId xmlns:a16="http://schemas.microsoft.com/office/drawing/2014/main" id="{41C51F47-7263-4C7D-AE6F-99BBB2D904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4910866-641F-4B45-8E5C-30C6EDE266FB}"/>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579830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029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357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594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854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003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2583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382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599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06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10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1FF-F481-4A74-A011-A35B20EB390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A6C418-0248-456E-ABA6-FF1604428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DEF13-2B32-4F6B-A5DC-59E4A5C57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2F719D6-26BD-461E-9BE3-5D938E618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B2D88-B77B-41AB-9C8F-E35169E66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17FAC6A-2A16-46B0-9A35-3AECC163F62B}"/>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8" name="Footer Placeholder 7">
            <a:extLst>
              <a:ext uri="{FF2B5EF4-FFF2-40B4-BE49-F238E27FC236}">
                <a16:creationId xmlns:a16="http://schemas.microsoft.com/office/drawing/2014/main" id="{5CC57662-033D-44B7-BD47-9020580C928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8AC010B-C4C4-4908-A3CF-D7EFBA755231}"/>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766521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529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372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873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12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16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389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711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134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1516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57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9DF-06D4-4114-9BA0-896D384A2B9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1EA52E6-5D94-470F-8003-7D28688CADB4}"/>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4" name="Footer Placeholder 3">
            <a:extLst>
              <a:ext uri="{FF2B5EF4-FFF2-40B4-BE49-F238E27FC236}">
                <a16:creationId xmlns:a16="http://schemas.microsoft.com/office/drawing/2014/main" id="{AFB58F8C-9DD3-4E5D-8A20-F887AC70468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61753C7-0DBC-4E85-AFF5-9BAC4FD76CB2}"/>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876768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5728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347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802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0158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239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00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488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334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964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98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70DA7-8B5A-4B11-91A0-6ECE43C5FC9D}"/>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3" name="Footer Placeholder 2">
            <a:extLst>
              <a:ext uri="{FF2B5EF4-FFF2-40B4-BE49-F238E27FC236}">
                <a16:creationId xmlns:a16="http://schemas.microsoft.com/office/drawing/2014/main" id="{6173B940-840A-4B3E-9A2C-0F728771F8B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921F6B9-C627-49C1-9B45-058B706DD3B6}"/>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4228229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185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65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286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883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508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005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071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8697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5052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28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474D-4E17-4479-8EE5-B953FC366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A3E12B2-0C58-43FF-84B9-904F4EA6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67947DB-8691-4CC9-BE83-42913CBCD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B7CA5-F9DD-4834-BC5D-6E998817BC00}"/>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6" name="Footer Placeholder 5">
            <a:extLst>
              <a:ext uri="{FF2B5EF4-FFF2-40B4-BE49-F238E27FC236}">
                <a16:creationId xmlns:a16="http://schemas.microsoft.com/office/drawing/2014/main" id="{452D837A-FA0E-4518-8B81-03DDD5E9E4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CC75A2-16FD-4599-9E12-7E8BCACF979D}"/>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55249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37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8593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4621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48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2515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0568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355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5431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56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8666474-83B6-7885-378A-FAFDDDFACAE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D2AA0A-F87F-62EC-69EB-3A57A6DB7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8C674FC-8479-CD2F-C8B5-D52D3C0E88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7C5FD81E-8A7A-57FA-D6BC-B8C3D0278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D105E4-DCDF-D1D6-75FD-7C5869B14B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4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24F9-5F6E-40A7-909D-8FF38702F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B2D5B2F-10D9-4D57-AF60-9B3AF15A6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82B4975-BA1A-4A22-8BB5-EB676BCD0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7A43F0-37D0-433B-AA54-1918713CE087}"/>
              </a:ext>
            </a:extLst>
          </p:cNvPr>
          <p:cNvSpPr>
            <a:spLocks noGrp="1"/>
          </p:cNvSpPr>
          <p:nvPr>
            <p:ph type="dt" sz="half" idx="10"/>
          </p:nvPr>
        </p:nvSpPr>
        <p:spPr/>
        <p:txBody>
          <a:bodyPr/>
          <a:lstStyle/>
          <a:p>
            <a:fld id="{911D3629-C5F2-40D1-BD76-D830213E83BA}" type="datetimeFigureOut">
              <a:rPr lang="vi-VN" smtClean="0"/>
              <a:t>19/08/2023</a:t>
            </a:fld>
            <a:endParaRPr lang="vi-VN"/>
          </a:p>
        </p:txBody>
      </p:sp>
      <p:sp>
        <p:nvSpPr>
          <p:cNvPr id="6" name="Footer Placeholder 5">
            <a:extLst>
              <a:ext uri="{FF2B5EF4-FFF2-40B4-BE49-F238E27FC236}">
                <a16:creationId xmlns:a16="http://schemas.microsoft.com/office/drawing/2014/main" id="{D01A2BD1-DD51-42E2-B041-892F96641C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758D417-5513-426F-8877-7C3261108514}"/>
              </a:ext>
            </a:extLst>
          </p:cNvPr>
          <p:cNvSpPr>
            <a:spLocks noGrp="1"/>
          </p:cNvSpPr>
          <p:nvPr>
            <p:ph type="sldNum" sz="quarter" idx="12"/>
          </p:nvPr>
        </p:nvSpPr>
        <p:spPr/>
        <p:txBody>
          <a:bodyPr/>
          <a:lstStyle/>
          <a:p>
            <a:fld id="{5B7EEDB2-5316-4BB3-863C-520BC9216F6F}" type="slidenum">
              <a:rPr lang="vi-VN" smtClean="0"/>
              <a:t>‹#›</a:t>
            </a:fld>
            <a:endParaRPr lang="vi-VN"/>
          </a:p>
        </p:txBody>
      </p:sp>
    </p:spTree>
    <p:extLst>
      <p:ext uri="{BB962C8B-B14F-4D97-AF65-F5344CB8AC3E}">
        <p14:creationId xmlns:p14="http://schemas.microsoft.com/office/powerpoint/2010/main" val="2978148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2855A45-8783-7490-322E-113B9F83132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09BDBCE-9D79-CAAB-0BFF-22CDFE4A4DD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8F80748-AA66-DD7F-D18B-2C52071E87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43DA3BEB-380A-B9FB-5095-A11B0C1167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79A3619-B86C-923F-8D60-F18AE7ECEA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6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C621E31-34A1-04D1-04E1-944EAE0AF49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27A9611-F5AF-7B10-A5E0-6E6F2D0F7E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B49089-02E9-4084-E2E7-B1C542A4DF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CB8319B-8172-E71C-EAEB-4DEBAE4E68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139410E9-C567-FF5B-BF90-8A0F0DA29E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4206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465AE8-C94C-3E34-78B1-1175AFFECE4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9552C-6953-DE60-D91A-85FEA36A541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74979D3-3C65-7FE8-35CE-C114031B49D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E624A04-2733-183C-B719-676222C82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56D51F66-40D6-B072-4A87-79BCF3F21F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9F6B142B-6B99-4386-62DD-A63E79E28F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895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B6EA0B-B96B-C9DC-EF1F-10039EB4B24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D076D81-F689-D154-1B5C-CDAB695A6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DCCE6EB4-BF61-3049-F86B-D4DC81D64D9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81C91E4-7D09-BF9B-4381-ABB43BB79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FBD3185-2124-5DD4-F3DC-F2EEAB90400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462F1BA-26C5-2570-617B-645822569E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53D0B5C1-4C6B-70D2-9AED-4E83B48E5C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07F1EC09-EFFE-5C99-60FE-9D35C292B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3439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2444D7-9875-BD5F-55BA-FCA2004298FE}"/>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C7C614C9-4BA0-2E05-6AE1-F33955A90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240E479-9B8A-5FB4-0C81-72A2661558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64DD7520-5404-072D-3139-E1A8E93AD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868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976452C-D7D0-F533-65FF-44B8BAADEF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512C4A25-B922-0B01-5FEB-5463341EDD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E54EC046-D9A7-A122-27CA-49CA74976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841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E7A060-70DB-70D1-253D-99E9D7D6C70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A7B936F-44EE-D9DF-8430-CADA84CB9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16E683A-3726-448C-1F9A-06D3A046B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09D50ED-F0AF-0BE5-6696-42DC1ED1AD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94D270-7F20-0269-3F1D-B6EB05D48D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09A0B8C2-CD6B-1EC5-79B5-7D484FEFB5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312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44159A-9FF8-67F3-5D1B-68CB2B3E9EA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6675ABDD-E920-2377-A2E4-B447EE1D3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07152ADC-AB68-25F3-35CE-1EAB014C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C11E891-AE5D-F1A4-3613-604D2AF2735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B67610CD-6978-09C5-4EEC-32ED9D47E2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FEDCF48-4873-C22A-FCFC-93456E30A4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353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973129-15EC-6219-F45B-DADD8B97F5D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0FB995-5A2D-2363-1E27-1EF1E8C4439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2BB4E0F-A9B7-55D5-C5C4-BC9989E948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FF587-3A96-D288-70B5-CE0BF76D20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5CB7C8A-3FE0-9B8B-6891-9263D314A5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8152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95954EE-8E84-9E1C-58F0-54361CA22B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8952389-35A9-1C5C-FB9C-630A488EF68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208B48D-7C50-DB08-D994-0C29B432E0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2A54D42-639D-4D99-7F65-312FC6291A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DEB67878-5572-8CFD-D3F9-3C2D623F4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3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14361-FCE0-457E-85D3-E999E5E73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0306189-9804-456C-A431-C8748533B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12D776-04A5-48F9-8AAC-62F0B328CC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D3629-C5F2-40D1-BD76-D830213E83BA}" type="datetimeFigureOut">
              <a:rPr lang="vi-VN" smtClean="0"/>
              <a:t>19/08/2023</a:t>
            </a:fld>
            <a:endParaRPr lang="vi-VN"/>
          </a:p>
        </p:txBody>
      </p:sp>
      <p:sp>
        <p:nvSpPr>
          <p:cNvPr id="5" name="Footer Placeholder 4">
            <a:extLst>
              <a:ext uri="{FF2B5EF4-FFF2-40B4-BE49-F238E27FC236}">
                <a16:creationId xmlns:a16="http://schemas.microsoft.com/office/drawing/2014/main" id="{6288B00B-B46E-4D51-8DC2-442DCC2E7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FEFFD31-8A1D-43CE-94AB-F4BEADAA8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EEDB2-5316-4BB3-863C-520BC9216F6F}" type="slidenum">
              <a:rPr lang="vi-VN" smtClean="0"/>
              <a:t>‹#›</a:t>
            </a:fld>
            <a:endParaRPr lang="vi-VN"/>
          </a:p>
        </p:txBody>
      </p:sp>
    </p:spTree>
    <p:extLst>
      <p:ext uri="{BB962C8B-B14F-4D97-AF65-F5344CB8AC3E}">
        <p14:creationId xmlns:p14="http://schemas.microsoft.com/office/powerpoint/2010/main" val="363673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9483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9CB3ACF-DE5D-F083-BDAC-D63B30129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3CF0CB-514B-79E6-8B11-630FB65F2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D444B3A-17C9-5569-FD00-7019F4446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87D04C4-ED72-8613-5939-BB0FC664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61F55FB6-8A2E-0911-F785-BD699B097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3773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435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9CB3ACF-DE5D-F083-BDAC-D63B30129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3CF0CB-514B-79E6-8B11-630FB65F2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D444B3A-17C9-5569-FD00-7019F4446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87D04C4-ED72-8613-5939-BB0FC664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61F55FB6-8A2E-0911-F785-BD699B097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88043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9CB3ACF-DE5D-F083-BDAC-D63B30129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3CF0CB-514B-79E6-8B11-630FB65F2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D444B3A-17C9-5569-FD00-7019F4446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87D04C4-ED72-8613-5939-BB0FC664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61F55FB6-8A2E-0911-F785-BD699B097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2930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9CB3ACF-DE5D-F083-BDAC-D63B30129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3CF0CB-514B-79E6-8B11-630FB65F2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D444B3A-17C9-5569-FD00-7019F4446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87D04C4-ED72-8613-5939-BB0FC664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61F55FB6-8A2E-0911-F785-BD699B097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93210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9CB3ACF-DE5D-F083-BDAC-D63B301297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43CF0CB-514B-79E6-8B11-630FB65F2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D444B3A-17C9-5569-FD00-7019F4446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9D587DD-B3B0-4920-A7FF-AD2B39A82D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87D04C4-ED72-8613-5939-BB0FC6647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61F55FB6-8A2E-0911-F785-BD699B097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808066-5894-4FB5-86F3-1807BABE30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35015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595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058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855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1251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6550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2970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99217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AD6AE2C6-25B3-A691-2258-F6F31C770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88DA35E-6CD9-0DD9-E413-9261D474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18F2F6C-9ADA-4D06-002F-63CB3BFE6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5E812-7DF0-404C-8ECB-67468A7309D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5430A334-70E2-5199-3728-F8EB65F79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72BB2DA6-96FD-F296-902E-56455E90F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FA7666-4C94-42DC-9C08-DB51E14986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7386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6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23.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5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mầm non đẹp nhất">
            <a:extLst>
              <a:ext uri="{FF2B5EF4-FFF2-40B4-BE49-F238E27FC236}">
                <a16:creationId xmlns:a16="http://schemas.microsoft.com/office/drawing/2014/main" id="{B122987F-F8A4-B69C-DBB0-48C532EA3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9" y="-90624"/>
            <a:ext cx="12514217" cy="7039247"/>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8873BD93-4FBC-E804-3D3A-51E553D6FF74}"/>
              </a:ext>
            </a:extLst>
          </p:cNvPr>
          <p:cNvSpPr txBox="1"/>
          <p:nvPr/>
        </p:nvSpPr>
        <p:spPr>
          <a:xfrm>
            <a:off x="574227" y="2202827"/>
            <a:ext cx="11316218"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VĂN BẢN </a:t>
            </a:r>
            <a:r>
              <a:rPr kumimoji="0" lang="de-DE" sz="32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3: </a:t>
            </a:r>
            <a:endParaRPr kumimoji="0" lang="de-DE" sz="32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MỘT THỜI ĐẠI TRONG THI CA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Trích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Nam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Hoài</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Thanh</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AutoShape 4" descr="Nghe kể chuyện cổ tích - Đẽo cày giữa đường - Truyện ngụ ngôn Mp3">
            <a:extLst>
              <a:ext uri="{FF2B5EF4-FFF2-40B4-BE49-F238E27FC236}">
                <a16:creationId xmlns:a16="http://schemas.microsoft.com/office/drawing/2014/main" id="{C474C582-1F0F-A415-A819-864534B2A0C2}"/>
              </a:ext>
            </a:extLst>
          </p:cNvPr>
          <p:cNvSpPr>
            <a:spLocks noChangeAspect="1" noChangeArrowheads="1"/>
          </p:cNvSpPr>
          <p:nvPr/>
        </p:nvSpPr>
        <p:spPr bwMode="auto">
          <a:xfrm>
            <a:off x="5943599" y="3276599"/>
            <a:ext cx="2420471" cy="24204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720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C6AF4540-7D1D-40E2-8A95-7DC7E18FF7FE}"/>
              </a:ext>
            </a:extLst>
          </p:cNvPr>
          <p:cNvSpPr>
            <a:spLocks noChangeArrowheads="1"/>
          </p:cNvSpPr>
          <p:nvPr/>
        </p:nvSpPr>
        <p:spPr bwMode="auto">
          <a:xfrm>
            <a:off x="8769351" y="556685"/>
            <a:ext cx="2946400" cy="1714500"/>
          </a:xfrm>
          <a:prstGeom prst="rect">
            <a:avLst/>
          </a:prstGeom>
          <a:solidFill>
            <a:schemeClr val="bg1"/>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699" name="Rectangle 10">
            <a:extLst>
              <a:ext uri="{FF2B5EF4-FFF2-40B4-BE49-F238E27FC236}">
                <a16:creationId xmlns:a16="http://schemas.microsoft.com/office/drawing/2014/main" id="{499A55B3-6600-4A7C-8871-840C9A87BE62}"/>
              </a:ext>
            </a:extLst>
          </p:cNvPr>
          <p:cNvSpPr>
            <a:spLocks noChangeArrowheads="1"/>
          </p:cNvSpPr>
          <p:nvPr/>
        </p:nvSpPr>
        <p:spPr bwMode="auto">
          <a:xfrm>
            <a:off x="8769351" y="3723218"/>
            <a:ext cx="2946400" cy="1384300"/>
          </a:xfrm>
          <a:prstGeom prst="rect">
            <a:avLst/>
          </a:prstGeom>
          <a:solidFill>
            <a:schemeClr val="bg1"/>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00" name="Rectangle 11">
            <a:extLst>
              <a:ext uri="{FF2B5EF4-FFF2-40B4-BE49-F238E27FC236}">
                <a16:creationId xmlns:a16="http://schemas.microsoft.com/office/drawing/2014/main" id="{1E0F75F6-18B7-4BE2-B6B2-5836CE17747E}"/>
              </a:ext>
            </a:extLst>
          </p:cNvPr>
          <p:cNvSpPr>
            <a:spLocks noChangeArrowheads="1"/>
          </p:cNvSpPr>
          <p:nvPr/>
        </p:nvSpPr>
        <p:spPr bwMode="auto">
          <a:xfrm>
            <a:off x="4000500" y="3422651"/>
            <a:ext cx="3812117" cy="1714500"/>
          </a:xfrm>
          <a:prstGeom prst="rect">
            <a:avLst/>
          </a:prstGeom>
          <a:solidFill>
            <a:schemeClr val="bg1"/>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01" name="Rectangle 12">
            <a:extLst>
              <a:ext uri="{FF2B5EF4-FFF2-40B4-BE49-F238E27FC236}">
                <a16:creationId xmlns:a16="http://schemas.microsoft.com/office/drawing/2014/main" id="{9C1146E4-2F44-4D49-ADF8-8783155ADAD9}"/>
              </a:ext>
            </a:extLst>
          </p:cNvPr>
          <p:cNvSpPr>
            <a:spLocks noChangeArrowheads="1"/>
          </p:cNvSpPr>
          <p:nvPr/>
        </p:nvSpPr>
        <p:spPr bwMode="auto">
          <a:xfrm>
            <a:off x="4000500" y="5306484"/>
            <a:ext cx="3860800" cy="1524000"/>
          </a:xfrm>
          <a:prstGeom prst="rect">
            <a:avLst/>
          </a:prstGeom>
          <a:solidFill>
            <a:schemeClr val="bg1"/>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02" name="Rectangle 13">
            <a:extLst>
              <a:ext uri="{FF2B5EF4-FFF2-40B4-BE49-F238E27FC236}">
                <a16:creationId xmlns:a16="http://schemas.microsoft.com/office/drawing/2014/main" id="{B48F3CC7-9C9E-4710-B871-2E43328F74DE}"/>
              </a:ext>
            </a:extLst>
          </p:cNvPr>
          <p:cNvSpPr>
            <a:spLocks noChangeArrowheads="1"/>
          </p:cNvSpPr>
          <p:nvPr/>
        </p:nvSpPr>
        <p:spPr bwMode="auto">
          <a:xfrm>
            <a:off x="3905251" y="311086"/>
            <a:ext cx="3945467" cy="2910482"/>
          </a:xfrm>
          <a:prstGeom prst="rect">
            <a:avLst/>
          </a:prstGeom>
          <a:solidFill>
            <a:schemeClr val="bg1"/>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03" name="Text Box 14">
            <a:extLst>
              <a:ext uri="{FF2B5EF4-FFF2-40B4-BE49-F238E27FC236}">
                <a16:creationId xmlns:a16="http://schemas.microsoft.com/office/drawing/2014/main" id="{26B2793D-D093-4A4D-BC72-752D4CCDDA0E}"/>
              </a:ext>
            </a:extLst>
          </p:cNvPr>
          <p:cNvSpPr txBox="1">
            <a:spLocks noChangeArrowheads="1"/>
          </p:cNvSpPr>
          <p:nvPr/>
        </p:nvSpPr>
        <p:spPr bwMode="auto">
          <a:xfrm>
            <a:off x="4790781" y="429073"/>
            <a:ext cx="1930400" cy="111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667"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PHẦN I:</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vi-VN" sz="2667"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9704" name="Text Box 20">
            <a:extLst>
              <a:ext uri="{FF2B5EF4-FFF2-40B4-BE49-F238E27FC236}">
                <a16:creationId xmlns:a16="http://schemas.microsoft.com/office/drawing/2014/main" id="{090D8543-2221-46A0-A0C6-B3A8E351F558}"/>
              </a:ext>
            </a:extLst>
          </p:cNvPr>
          <p:cNvSpPr txBox="1">
            <a:spLocks noChangeArrowheads="1"/>
          </p:cNvSpPr>
          <p:nvPr/>
        </p:nvSpPr>
        <p:spPr bwMode="auto">
          <a:xfrm>
            <a:off x="3973859" y="1099986"/>
            <a:ext cx="3902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Cung</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chiêu</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anh</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hồn</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Tản</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Đà</a:t>
            </a:r>
            <a:endPar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Tiểu</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luận</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thời</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đại</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trong</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thi</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ca</a:t>
            </a:r>
          </a:p>
        </p:txBody>
      </p:sp>
      <p:sp>
        <p:nvSpPr>
          <p:cNvPr id="29705" name="Text Box 21">
            <a:extLst>
              <a:ext uri="{FF2B5EF4-FFF2-40B4-BE49-F238E27FC236}">
                <a16:creationId xmlns:a16="http://schemas.microsoft.com/office/drawing/2014/main" id="{2E165933-A844-400E-A1C3-E5188A1E9421}"/>
              </a:ext>
            </a:extLst>
          </p:cNvPr>
          <p:cNvSpPr txBox="1">
            <a:spLocks noChangeArrowheads="1"/>
          </p:cNvSpPr>
          <p:nvPr/>
        </p:nvSpPr>
        <p:spPr bwMode="auto">
          <a:xfrm>
            <a:off x="4857751" y="3517901"/>
            <a:ext cx="1625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667"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PHẦN II:</a:t>
            </a:r>
          </a:p>
        </p:txBody>
      </p:sp>
      <p:sp>
        <p:nvSpPr>
          <p:cNvPr id="29706" name="Text Box 22">
            <a:extLst>
              <a:ext uri="{FF2B5EF4-FFF2-40B4-BE49-F238E27FC236}">
                <a16:creationId xmlns:a16="http://schemas.microsoft.com/office/drawing/2014/main" id="{9549DF44-2C81-4461-A347-384D5EED0E04}"/>
              </a:ext>
            </a:extLst>
          </p:cNvPr>
          <p:cNvSpPr txBox="1">
            <a:spLocks noChangeArrowheads="1"/>
          </p:cNvSpPr>
          <p:nvPr/>
        </p:nvSpPr>
        <p:spPr bwMode="auto">
          <a:xfrm>
            <a:off x="3905251" y="4064000"/>
            <a:ext cx="3657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169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bài</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thơ</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46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nhà</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thơ</a:t>
            </a:r>
            <a:endPar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29707" name="Text Box 23">
            <a:extLst>
              <a:ext uri="{FF2B5EF4-FFF2-40B4-BE49-F238E27FC236}">
                <a16:creationId xmlns:a16="http://schemas.microsoft.com/office/drawing/2014/main" id="{756495E0-0341-4159-931F-747CCA6F342B}"/>
              </a:ext>
            </a:extLst>
          </p:cNvPr>
          <p:cNvSpPr txBox="1">
            <a:spLocks noChangeArrowheads="1"/>
          </p:cNvSpPr>
          <p:nvPr/>
        </p:nvSpPr>
        <p:spPr bwMode="auto">
          <a:xfrm>
            <a:off x="4762500" y="5433485"/>
            <a:ext cx="18288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667"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PHẦN III</a:t>
            </a:r>
          </a:p>
        </p:txBody>
      </p:sp>
      <p:sp>
        <p:nvSpPr>
          <p:cNvPr id="29708" name="Text Box 24">
            <a:extLst>
              <a:ext uri="{FF2B5EF4-FFF2-40B4-BE49-F238E27FC236}">
                <a16:creationId xmlns:a16="http://schemas.microsoft.com/office/drawing/2014/main" id="{F2CBCE18-FBFD-4846-9F72-4F27AA706661}"/>
              </a:ext>
            </a:extLst>
          </p:cNvPr>
          <p:cNvSpPr txBox="1">
            <a:spLocks noChangeArrowheads="1"/>
          </p:cNvSpPr>
          <p:nvPr/>
        </p:nvSpPr>
        <p:spPr bwMode="auto">
          <a:xfrm>
            <a:off x="4095751" y="6030385"/>
            <a:ext cx="3721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to” -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tác</a:t>
            </a:r>
            <a:r>
              <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altLang="vi-VN" sz="2800" b="0"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giả</a:t>
            </a:r>
            <a:endParaRPr kumimoji="0" lang="en-US" altLang="vi-VN"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sp>
        <p:nvSpPr>
          <p:cNvPr id="29709" name="AutoShape 25">
            <a:extLst>
              <a:ext uri="{FF2B5EF4-FFF2-40B4-BE49-F238E27FC236}">
                <a16:creationId xmlns:a16="http://schemas.microsoft.com/office/drawing/2014/main" id="{4AEC2BB9-CAC8-4F13-AEA8-1876BC61D068}"/>
              </a:ext>
            </a:extLst>
          </p:cNvPr>
          <p:cNvSpPr>
            <a:spLocks noChangeArrowheads="1"/>
          </p:cNvSpPr>
          <p:nvPr/>
        </p:nvSpPr>
        <p:spPr bwMode="auto">
          <a:xfrm rot="3717198" flipV="1">
            <a:off x="7461251" y="3479801"/>
            <a:ext cx="1653116" cy="201084"/>
          </a:xfrm>
          <a:prstGeom prst="rightArrow">
            <a:avLst>
              <a:gd name="adj1" fmla="val 50000"/>
              <a:gd name="adj2" fmla="val 268287"/>
            </a:avLst>
          </a:prstGeom>
          <a:gradFill rotWithShape="1">
            <a:gsLst>
              <a:gs pos="0">
                <a:srgbClr val="477647"/>
              </a:gs>
              <a:gs pos="50000">
                <a:srgbClr val="99FF99"/>
              </a:gs>
              <a:gs pos="100000">
                <a:srgbClr val="477647"/>
              </a:gs>
            </a:gsLst>
            <a:lin ang="5400000" scaled="1"/>
          </a:gra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10" name="AutoShape 26">
            <a:extLst>
              <a:ext uri="{FF2B5EF4-FFF2-40B4-BE49-F238E27FC236}">
                <a16:creationId xmlns:a16="http://schemas.microsoft.com/office/drawing/2014/main" id="{9EF95BE5-396F-4C7C-BCCF-C19DC58E0037}"/>
              </a:ext>
            </a:extLst>
          </p:cNvPr>
          <p:cNvSpPr>
            <a:spLocks noChangeArrowheads="1"/>
          </p:cNvSpPr>
          <p:nvPr/>
        </p:nvSpPr>
        <p:spPr bwMode="auto">
          <a:xfrm rot="161495" flipV="1">
            <a:off x="7909984" y="2559051"/>
            <a:ext cx="872067" cy="179916"/>
          </a:xfrm>
          <a:prstGeom prst="rightArrow">
            <a:avLst>
              <a:gd name="adj1" fmla="val 50000"/>
              <a:gd name="adj2" fmla="val 202702"/>
            </a:avLst>
          </a:prstGeom>
          <a:gradFill rotWithShape="1">
            <a:gsLst>
              <a:gs pos="0">
                <a:srgbClr val="477647"/>
              </a:gs>
              <a:gs pos="50000">
                <a:srgbClr val="99FF99"/>
              </a:gs>
              <a:gs pos="100000">
                <a:srgbClr val="477647"/>
              </a:gs>
            </a:gsLst>
            <a:lin ang="5400000" scaled="1"/>
          </a:gra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11" name="AutoShape 27">
            <a:extLst>
              <a:ext uri="{FF2B5EF4-FFF2-40B4-BE49-F238E27FC236}">
                <a16:creationId xmlns:a16="http://schemas.microsoft.com/office/drawing/2014/main" id="{01E93EA4-4542-4232-8CDA-828005187D11}"/>
              </a:ext>
            </a:extLst>
          </p:cNvPr>
          <p:cNvSpPr>
            <a:spLocks noChangeArrowheads="1"/>
          </p:cNvSpPr>
          <p:nvPr/>
        </p:nvSpPr>
        <p:spPr bwMode="auto">
          <a:xfrm rot="18993296" flipV="1">
            <a:off x="7723718" y="1875367"/>
            <a:ext cx="1172633" cy="198967"/>
          </a:xfrm>
          <a:prstGeom prst="rightArrow">
            <a:avLst>
              <a:gd name="adj1" fmla="val 50000"/>
              <a:gd name="adj2" fmla="val 126085"/>
            </a:avLst>
          </a:prstGeom>
          <a:gradFill rotWithShape="1">
            <a:gsLst>
              <a:gs pos="0">
                <a:srgbClr val="477647"/>
              </a:gs>
              <a:gs pos="50000">
                <a:srgbClr val="99FF99"/>
              </a:gs>
              <a:gs pos="100000">
                <a:srgbClr val="477647"/>
              </a:gs>
            </a:gsLst>
            <a:lin ang="5400000" scaled="1"/>
          </a:gra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13" name="AutoShape 29">
            <a:extLst>
              <a:ext uri="{FF2B5EF4-FFF2-40B4-BE49-F238E27FC236}">
                <a16:creationId xmlns:a16="http://schemas.microsoft.com/office/drawing/2014/main" id="{1B94554A-DDF2-4179-B38C-00036ADF60B0}"/>
              </a:ext>
            </a:extLst>
          </p:cNvPr>
          <p:cNvSpPr>
            <a:spLocks noChangeArrowheads="1"/>
          </p:cNvSpPr>
          <p:nvPr/>
        </p:nvSpPr>
        <p:spPr bwMode="auto">
          <a:xfrm>
            <a:off x="3143251" y="3972984"/>
            <a:ext cx="711200" cy="287867"/>
          </a:xfrm>
          <a:prstGeom prst="rightArrow">
            <a:avLst>
              <a:gd name="adj1" fmla="val 50000"/>
              <a:gd name="adj2" fmla="val 61765"/>
            </a:avLst>
          </a:prstGeom>
          <a:gradFill rotWithShape="1">
            <a:gsLst>
              <a:gs pos="0">
                <a:srgbClr val="477647"/>
              </a:gs>
              <a:gs pos="50000">
                <a:srgbClr val="99FF99"/>
              </a:gs>
              <a:gs pos="100000">
                <a:srgbClr val="477647"/>
              </a:gs>
            </a:gsLst>
            <a:lin ang="5400000" scaled="1"/>
          </a:gra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14" name="AutoShape 30">
            <a:extLst>
              <a:ext uri="{FF2B5EF4-FFF2-40B4-BE49-F238E27FC236}">
                <a16:creationId xmlns:a16="http://schemas.microsoft.com/office/drawing/2014/main" id="{13816B29-8DFB-4ACD-BBF6-0B1F4A3EBE36}"/>
              </a:ext>
            </a:extLst>
          </p:cNvPr>
          <p:cNvSpPr>
            <a:spLocks noChangeArrowheads="1"/>
          </p:cNvSpPr>
          <p:nvPr/>
        </p:nvSpPr>
        <p:spPr bwMode="auto">
          <a:xfrm rot="2671607">
            <a:off x="2988733" y="5418667"/>
            <a:ext cx="1051984" cy="262467"/>
          </a:xfrm>
          <a:prstGeom prst="rightArrow">
            <a:avLst>
              <a:gd name="adj1" fmla="val 50000"/>
              <a:gd name="adj2" fmla="val 100202"/>
            </a:avLst>
          </a:prstGeom>
          <a:gradFill rotWithShape="1">
            <a:gsLst>
              <a:gs pos="0">
                <a:srgbClr val="477647"/>
              </a:gs>
              <a:gs pos="50000">
                <a:srgbClr val="99FF99"/>
              </a:gs>
              <a:gs pos="100000">
                <a:srgbClr val="477647"/>
              </a:gs>
            </a:gsLst>
            <a:lin ang="5400000" scaled="1"/>
          </a:gra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15" name="AutoShape 31">
            <a:extLst>
              <a:ext uri="{FF2B5EF4-FFF2-40B4-BE49-F238E27FC236}">
                <a16:creationId xmlns:a16="http://schemas.microsoft.com/office/drawing/2014/main" id="{CC9CBACF-726A-4E3E-8DDF-84B71321BF84}"/>
              </a:ext>
            </a:extLst>
          </p:cNvPr>
          <p:cNvSpPr>
            <a:spLocks noChangeArrowheads="1"/>
          </p:cNvSpPr>
          <p:nvPr/>
        </p:nvSpPr>
        <p:spPr bwMode="auto">
          <a:xfrm rot="19333290">
            <a:off x="3026834" y="2438400"/>
            <a:ext cx="927100" cy="287867"/>
          </a:xfrm>
          <a:prstGeom prst="rightArrow">
            <a:avLst>
              <a:gd name="adj1" fmla="val 50000"/>
              <a:gd name="adj2" fmla="val 67110"/>
            </a:avLst>
          </a:prstGeom>
          <a:gradFill rotWithShape="1">
            <a:gsLst>
              <a:gs pos="0">
                <a:srgbClr val="477647"/>
              </a:gs>
              <a:gs pos="50000">
                <a:srgbClr val="99FF99"/>
              </a:gs>
              <a:gs pos="100000">
                <a:srgbClr val="477647"/>
              </a:gs>
            </a:gsLst>
            <a:lin ang="5400000" scaled="1"/>
          </a:gra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17" name="Text Box 18">
            <a:extLst>
              <a:ext uri="{FF2B5EF4-FFF2-40B4-BE49-F238E27FC236}">
                <a16:creationId xmlns:a16="http://schemas.microsoft.com/office/drawing/2014/main" id="{8ABF592B-9E32-4E83-8A30-41354952E9C6}"/>
              </a:ext>
            </a:extLst>
          </p:cNvPr>
          <p:cNvSpPr txBox="1">
            <a:spLocks noChangeArrowheads="1"/>
          </p:cNvSpPr>
          <p:nvPr/>
        </p:nvSpPr>
        <p:spPr bwMode="auto">
          <a:xfrm>
            <a:off x="8763001" y="550333"/>
            <a:ext cx="2857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gốc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altLang="en-US"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endParaRPr>
          </a:p>
        </p:txBody>
      </p:sp>
      <p:sp>
        <p:nvSpPr>
          <p:cNvPr id="29718" name="TextBox 31">
            <a:extLst>
              <a:ext uri="{FF2B5EF4-FFF2-40B4-BE49-F238E27FC236}">
                <a16:creationId xmlns:a16="http://schemas.microsoft.com/office/drawing/2014/main" id="{E7651E88-0BDA-4F40-877D-EC6B595C782B}"/>
              </a:ext>
            </a:extLst>
          </p:cNvPr>
          <p:cNvSpPr txBox="1">
            <a:spLocks noChangeArrowheads="1"/>
          </p:cNvSpPr>
          <p:nvPr/>
        </p:nvSpPr>
        <p:spPr bwMode="auto">
          <a:xfrm>
            <a:off x="952500" y="5568951"/>
            <a:ext cx="11430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667"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9719" name="Rectangle 9">
            <a:extLst>
              <a:ext uri="{FF2B5EF4-FFF2-40B4-BE49-F238E27FC236}">
                <a16:creationId xmlns:a16="http://schemas.microsoft.com/office/drawing/2014/main" id="{FF1B314F-2182-4C44-A861-429693EBCF6B}"/>
              </a:ext>
            </a:extLst>
          </p:cNvPr>
          <p:cNvSpPr>
            <a:spLocks noChangeArrowheads="1"/>
          </p:cNvSpPr>
          <p:nvPr/>
        </p:nvSpPr>
        <p:spPr bwMode="auto">
          <a:xfrm>
            <a:off x="8748184" y="2334685"/>
            <a:ext cx="2946400" cy="1308100"/>
          </a:xfrm>
          <a:prstGeom prst="rect">
            <a:avLst/>
          </a:prstGeom>
          <a:solidFill>
            <a:schemeClr val="bg1"/>
          </a:solidFill>
          <a:ln w="9525" cmpd="sng">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720" name="Text Box 17">
            <a:extLst>
              <a:ext uri="{FF2B5EF4-FFF2-40B4-BE49-F238E27FC236}">
                <a16:creationId xmlns:a16="http://schemas.microsoft.com/office/drawing/2014/main" id="{DE01F9C7-7E48-4176-8B23-E2C15EDBE065}"/>
              </a:ext>
            </a:extLst>
          </p:cNvPr>
          <p:cNvSpPr txBox="1">
            <a:spLocks noChangeArrowheads="1"/>
          </p:cNvSpPr>
          <p:nvPr/>
        </p:nvSpPr>
        <p:spPr bwMode="auto">
          <a:xfrm>
            <a:off x="8813801" y="3945467"/>
            <a:ext cx="2857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400" b="0" i="0" u="none" strike="noStrike" kern="1200" cap="none" spc="0" normalizeH="0" baseline="0" noProof="0">
                <a:ln>
                  <a:noFill/>
                </a:ln>
                <a:solidFill>
                  <a:srgbClr val="1C1C1C"/>
                </a:solidFill>
                <a:effectLst/>
                <a:uLnTx/>
                <a:uFillTx/>
                <a:latin typeface="Times New Roman" panose="02020603050405020304" pitchFamily="18" charset="0"/>
                <a:ea typeface="+mn-ea"/>
                <a:cs typeface="Times New Roman" panose="02020603050405020304" pitchFamily="18" charset="0"/>
              </a:rPr>
              <a:t>Đặc điểm và  </a:t>
            </a:r>
            <a:r>
              <a:rPr kumimoji="0" lang="en-US" altLang="vi-VN" sz="2400" b="0" i="0" u="sng" strike="noStrike" kern="1200" cap="none" spc="0" normalizeH="0" baseline="0" noProof="0">
                <a:ln>
                  <a:noFill/>
                </a:ln>
                <a:solidFill>
                  <a:srgbClr val="1C1C1C"/>
                </a:solidFill>
                <a:effectLst/>
                <a:uLnTx/>
                <a:uFillTx/>
                <a:latin typeface="Times New Roman" panose="02020603050405020304" pitchFamily="18" charset="0"/>
                <a:ea typeface="+mn-ea"/>
                <a:cs typeface="Times New Roman" panose="02020603050405020304" pitchFamily="18" charset="0"/>
              </a:rPr>
              <a:t>tinh thần thơ mới.</a:t>
            </a:r>
          </a:p>
        </p:txBody>
      </p:sp>
      <p:sp>
        <p:nvSpPr>
          <p:cNvPr id="29721" name="Text Box 18">
            <a:extLst>
              <a:ext uri="{FF2B5EF4-FFF2-40B4-BE49-F238E27FC236}">
                <a16:creationId xmlns:a16="http://schemas.microsoft.com/office/drawing/2014/main" id="{AB272E7A-56C0-47CE-B5CF-A07C0A8C02DC}"/>
              </a:ext>
            </a:extLst>
          </p:cNvPr>
          <p:cNvSpPr txBox="1">
            <a:spLocks noChangeArrowheads="1"/>
          </p:cNvSpPr>
          <p:nvPr/>
        </p:nvSpPr>
        <p:spPr bwMode="auto">
          <a:xfrm>
            <a:off x="8843433" y="2529418"/>
            <a:ext cx="2762251" cy="830997"/>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400" b="0" i="0" u="none" strike="noStrike" kern="1200" cap="none" spc="0" normalizeH="0" baseline="0" noProof="0" dirty="0" err="1">
                <a:ln>
                  <a:noFill/>
                </a:ln>
                <a:solidFill>
                  <a:srgbClr val="1C1C1C"/>
                </a:solidFill>
                <a:effectLst/>
                <a:uLnTx/>
                <a:uFillTx/>
                <a:latin typeface="Times New Roman" panose="02020603050405020304" pitchFamily="18" charset="0"/>
                <a:ea typeface="+mn-ea"/>
                <a:cs typeface="Times New Roman" panose="02020603050405020304" pitchFamily="18" charset="0"/>
              </a:rPr>
              <a:t>Sự</a:t>
            </a:r>
            <a:r>
              <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err="1">
                <a:ln>
                  <a:noFill/>
                </a:ln>
                <a:solidFill>
                  <a:srgbClr val="1C1C1C"/>
                </a:solidFill>
                <a:effectLst/>
                <a:uLnTx/>
                <a:uFillTx/>
                <a:latin typeface="Times New Roman" panose="02020603050405020304" pitchFamily="18" charset="0"/>
                <a:ea typeface="+mn-ea"/>
                <a:cs typeface="Times New Roman" panose="02020603050405020304" pitchFamily="18" charset="0"/>
              </a:rPr>
              <a:t>phân</a:t>
            </a:r>
            <a:r>
              <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err="1">
                <a:ln>
                  <a:noFill/>
                </a:ln>
                <a:solidFill>
                  <a:srgbClr val="1C1C1C"/>
                </a:solidFill>
                <a:effectLst/>
                <a:uLnTx/>
                <a:uFillTx/>
                <a:latin typeface="Times New Roman" panose="02020603050405020304" pitchFamily="18" charset="0"/>
                <a:ea typeface="+mn-ea"/>
                <a:cs typeface="Times New Roman" panose="02020603050405020304" pitchFamily="18" charset="0"/>
              </a:rPr>
              <a:t>hoá</a:t>
            </a:r>
            <a:r>
              <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err="1">
                <a:ln>
                  <a:noFill/>
                </a:ln>
                <a:solidFill>
                  <a:srgbClr val="1C1C1C"/>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err="1">
                <a:ln>
                  <a:noFill/>
                </a:ln>
                <a:solidFill>
                  <a:srgbClr val="1C1C1C"/>
                </a:solidFill>
                <a:effectLst/>
                <a:uLnTx/>
                <a:uFillTx/>
                <a:latin typeface="Times New Roman" panose="02020603050405020304" pitchFamily="18" charset="0"/>
                <a:ea typeface="+mn-ea"/>
                <a:cs typeface="Times New Roman" panose="02020603050405020304" pitchFamily="18" charset="0"/>
              </a:rPr>
              <a:t>thơ</a:t>
            </a:r>
            <a:r>
              <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 </a:t>
            </a:r>
            <a:r>
              <a:rPr kumimoji="0" lang="en-US" altLang="vi-VN" sz="2400" b="0" i="0" u="none" strike="noStrike" kern="1200" cap="none" spc="0" normalizeH="0" baseline="0" noProof="0" dirty="0" err="1">
                <a:ln>
                  <a:noFill/>
                </a:ln>
                <a:solidFill>
                  <a:srgbClr val="1C1C1C"/>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0" i="0" u="none" strike="noStrike" kern="1200" cap="none" spc="0" normalizeH="0" baseline="0" noProof="0" dirty="0">
                <a:ln>
                  <a:noFill/>
                </a:ln>
                <a:solidFill>
                  <a:srgbClr val="1C1C1C"/>
                </a:solidFill>
                <a:effectLst/>
                <a:uLnTx/>
                <a:uFillTx/>
                <a:latin typeface="Times New Roman" panose="02020603050405020304" pitchFamily="18" charset="0"/>
                <a:ea typeface="+mn-ea"/>
                <a:cs typeface="Times New Roman" panose="02020603050405020304" pitchFamily="18" charset="0"/>
              </a:rPr>
              <a:t>.</a:t>
            </a:r>
          </a:p>
        </p:txBody>
      </p:sp>
      <p:pic>
        <p:nvPicPr>
          <p:cNvPr id="27" name="Picture 4">
            <a:extLst>
              <a:ext uri="{FF2B5EF4-FFF2-40B4-BE49-F238E27FC236}">
                <a16:creationId xmlns:a16="http://schemas.microsoft.com/office/drawing/2014/main" id="{6268CC82-F1E7-4EB4-AFDF-033F6C35D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76" y="2586337"/>
            <a:ext cx="2957708" cy="3178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51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2">
            <a:extLst>
              <a:ext uri="{FF2B5EF4-FFF2-40B4-BE49-F238E27FC236}">
                <a16:creationId xmlns:a16="http://schemas.microsoft.com/office/drawing/2014/main" id="{BDD244DD-33A2-494B-9B4D-B14E4A71B0CF}"/>
              </a:ext>
            </a:extLst>
          </p:cNvPr>
          <p:cNvSpPr>
            <a:spLocks noChangeArrowheads="1" noChangeShapeType="1" noTextEdit="1"/>
          </p:cNvSpPr>
          <p:nvPr/>
        </p:nvSpPr>
        <p:spPr bwMode="auto">
          <a:xfrm>
            <a:off x="8458200" y="733425"/>
            <a:ext cx="1905000" cy="381000"/>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9525">
                  <a:solidFill>
                    <a:srgbClr val="CC99FF"/>
                  </a:solidFill>
                  <a:round/>
                  <a:headEnd/>
                  <a:tailEnd/>
                </a:ln>
                <a:solidFill>
                  <a:srgbClr val="0D11B3"/>
                </a:solidFill>
                <a:effectLst/>
                <a:uLnTx/>
                <a:uFillTx/>
                <a:latin typeface="Times New Roman" panose="02020603050405020304" pitchFamily="18" charset="0"/>
                <a:ea typeface="+mn-ea"/>
                <a:cs typeface="Times New Roman" panose="02020603050405020304" pitchFamily="18" charset="0"/>
              </a:rPr>
              <a:t>(Hoài Thanh)</a:t>
            </a:r>
          </a:p>
        </p:txBody>
      </p:sp>
      <p:sp>
        <p:nvSpPr>
          <p:cNvPr id="9" name="Text Box 4">
            <a:extLst>
              <a:ext uri="{FF2B5EF4-FFF2-40B4-BE49-F238E27FC236}">
                <a16:creationId xmlns:a16="http://schemas.microsoft.com/office/drawing/2014/main" id="{2CF13D9E-630C-4410-ABD9-AE4DF98E344C}"/>
              </a:ext>
            </a:extLst>
          </p:cNvPr>
          <p:cNvSpPr txBox="1">
            <a:spLocks noChangeArrowheads="1"/>
          </p:cNvSpPr>
          <p:nvPr/>
        </p:nvSpPr>
        <p:spPr bwMode="auto">
          <a:xfrm>
            <a:off x="278651" y="985831"/>
            <a:ext cx="61438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vi-VN"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2.Tiểu </a:t>
            </a:r>
            <a:r>
              <a:rPr kumimoji="0" lang="en-US" altLang="vi-VN" sz="2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luận</a:t>
            </a:r>
            <a:r>
              <a:rPr kumimoji="0" lang="en-US" alt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thời</a:t>
            </a:r>
            <a:r>
              <a:rPr kumimoji="0" lang="en-US" alt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đại</a:t>
            </a:r>
            <a:r>
              <a:rPr kumimoji="0" lang="en-US" alt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trong</a:t>
            </a:r>
            <a:r>
              <a:rPr kumimoji="0" lang="en-US" alt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thi</a:t>
            </a:r>
            <a:r>
              <a:rPr kumimoji="0" lang="en-US" alt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ca”</a:t>
            </a:r>
            <a:endParaRPr kumimoji="0" lang="en-US" altLang="vi-VN" sz="28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vi-VN" sz="24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sp>
        <p:nvSpPr>
          <p:cNvPr id="4" name="Rectangle 3">
            <a:extLst>
              <a:ext uri="{FF2B5EF4-FFF2-40B4-BE49-F238E27FC236}">
                <a16:creationId xmlns:a16="http://schemas.microsoft.com/office/drawing/2014/main" id="{31707B1F-EEE7-4DA1-AFF9-178C257511B9}"/>
              </a:ext>
            </a:extLst>
          </p:cNvPr>
          <p:cNvSpPr/>
          <p:nvPr/>
        </p:nvSpPr>
        <p:spPr>
          <a:xfrm>
            <a:off x="283028" y="1737426"/>
            <a:ext cx="8850086" cy="353943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Xuất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xứ</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Đặt</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đầu</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cuốn</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Việt</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tổng</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phong</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trào</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Thơ</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mới</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áng</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phê</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bình</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bất</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hủ</a:t>
            </a: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27653" name="WordArt 21">
            <a:extLst>
              <a:ext uri="{FF2B5EF4-FFF2-40B4-BE49-F238E27FC236}">
                <a16:creationId xmlns:a16="http://schemas.microsoft.com/office/drawing/2014/main" id="{30E4827C-5AEB-4663-9279-7F1D5F2B949D}"/>
              </a:ext>
            </a:extLst>
          </p:cNvPr>
          <p:cNvSpPr>
            <a:spLocks noChangeArrowheads="1" noChangeShapeType="1" noTextEdit="1"/>
          </p:cNvSpPr>
          <p:nvPr/>
        </p:nvSpPr>
        <p:spPr bwMode="auto">
          <a:xfrm>
            <a:off x="1550988" y="123825"/>
            <a:ext cx="7086600" cy="609600"/>
          </a:xfrm>
          <a:prstGeom prst="rect">
            <a:avLst/>
          </a:prstGeom>
        </p:spPr>
        <p:txBody>
          <a:bodyPr wrap="none" fromWordArt="1">
            <a:prstTxWarp prst="textChevron">
              <a:avLst>
                <a:gd name="adj" fmla="val 25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1" u="none" strike="noStrike" kern="10" cap="none" spc="0" normalizeH="0" baseline="0" noProof="0">
                <a:ln w="19050">
                  <a:solidFill>
                    <a:srgbClr val="99CCFF"/>
                  </a:solidFill>
                  <a:round/>
                  <a:headEnd/>
                  <a:tailEnd/>
                </a:ln>
                <a:solidFill>
                  <a:srgbClr val="0D11B3"/>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Một thời đại trong thi ca</a:t>
            </a:r>
          </a:p>
        </p:txBody>
      </p:sp>
      <p:pic>
        <p:nvPicPr>
          <p:cNvPr id="8" name="Picture 9">
            <a:extLst>
              <a:ext uri="{FF2B5EF4-FFF2-40B4-BE49-F238E27FC236}">
                <a16:creationId xmlns:a16="http://schemas.microsoft.com/office/drawing/2014/main" id="{B1D8C1C0-0CA4-42C6-9CBB-3D9299EF9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821" y="1878383"/>
            <a:ext cx="17716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hlinkClick r:id="rId4" action="ppaction://hlinksldjump"/>
            <a:extLst>
              <a:ext uri="{FF2B5EF4-FFF2-40B4-BE49-F238E27FC236}">
                <a16:creationId xmlns:a16="http://schemas.microsoft.com/office/drawing/2014/main" id="{F9CF485A-59D0-455B-B03E-AD435DB5B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45320">
            <a:off x="7632632" y="3244676"/>
            <a:ext cx="2193925" cy="285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7D2C82F4-5CFF-4555-A4DF-DCD0C77E0E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00257">
            <a:off x="9803535" y="3069477"/>
            <a:ext cx="1998663"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0">
            <a:extLst>
              <a:ext uri="{FF2B5EF4-FFF2-40B4-BE49-F238E27FC236}">
                <a16:creationId xmlns:a16="http://schemas.microsoft.com/office/drawing/2014/main" id="{E23CBCBD-0258-441B-943D-512F7BFB3189}"/>
              </a:ext>
            </a:extLst>
          </p:cNvPr>
          <p:cNvSpPr txBox="1">
            <a:spLocks noChangeArrowheads="1"/>
          </p:cNvSpPr>
          <p:nvPr/>
        </p:nvSpPr>
        <p:spPr bwMode="auto">
          <a:xfrm>
            <a:off x="372861" y="4195819"/>
            <a:ext cx="690557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vi-VN" sz="2800" b="1"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1"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mn-cs"/>
              </a:rPr>
              <a:t>- </a:t>
            </a:r>
            <a:r>
              <a:rPr kumimoji="0" lang="en-US" altLang="vi-VN" sz="2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Vị</a:t>
            </a:r>
            <a:r>
              <a:rPr kumimoji="0" lang="en-US" altLang="vi-VN" sz="28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mn-cs"/>
              </a:rPr>
              <a:t> </a:t>
            </a:r>
            <a:r>
              <a:rPr kumimoji="0" lang="en-US" altLang="vi-VN" sz="2800" b="1" i="0"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mn-cs"/>
              </a:rPr>
              <a:t>trí</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Đoạn</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trích</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trong</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SGK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nằm</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ở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cuối</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bài</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tiểu</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luận</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cùng</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tên</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mở</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đầu</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cho</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Thi</a:t>
            </a:r>
            <a:r>
              <a:rPr kumimoji="0" lang="en-US" altLang="vi-VN"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nhân</a:t>
            </a:r>
            <a:r>
              <a:rPr kumimoji="0" lang="en-US" altLang="vi-VN"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vi-VN" sz="2800" b="0"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Việt</a:t>
            </a:r>
            <a:r>
              <a:rPr kumimoji="0" lang="en-US" altLang="vi-VN" sz="2800" b="0"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Nam”</a:t>
            </a:r>
            <a:r>
              <a:rPr kumimoji="0" lang="en-US" altLang="vi-VN" sz="2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274873543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arn(inVertical)">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3BA4-4314-4620-BB15-736A9CCE6C2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8C45A4B-189E-460A-B0A1-DA6A68566C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41" y="0"/>
            <a:ext cx="12192000" cy="6858000"/>
          </a:xfrm>
        </p:spPr>
      </p:pic>
      <p:sp>
        <p:nvSpPr>
          <p:cNvPr id="7" name="Content Placeholder 2">
            <a:extLst>
              <a:ext uri="{FF2B5EF4-FFF2-40B4-BE49-F238E27FC236}">
                <a16:creationId xmlns:a16="http://schemas.microsoft.com/office/drawing/2014/main" id="{02AAC8B8-5E09-4A37-83C0-9E7A5864AE42}"/>
              </a:ext>
            </a:extLst>
          </p:cNvPr>
          <p:cNvSpPr txBox="1">
            <a:spLocks/>
          </p:cNvSpPr>
          <p:nvPr/>
        </p:nvSpPr>
        <p:spPr>
          <a:xfrm>
            <a:off x="232192" y="211675"/>
            <a:ext cx="3921797" cy="9949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Bố</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cục</a:t>
            </a:r>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0A72529-6EF9-4E27-8DCB-950B2ADA5A07}"/>
              </a:ext>
            </a:extLst>
          </p:cNvPr>
          <p:cNvSpPr/>
          <p:nvPr/>
        </p:nvSpPr>
        <p:spPr>
          <a:xfrm>
            <a:off x="5379867" y="786500"/>
            <a:ext cx="1740023" cy="59480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C00000"/>
                </a:solidFill>
                <a:latin typeface="Times New Roman" panose="02020603050405020304" pitchFamily="18" charset="0"/>
                <a:cs typeface="Times New Roman" panose="02020603050405020304" pitchFamily="18" charset="0"/>
              </a:rPr>
              <a:t>3 </a:t>
            </a:r>
            <a:r>
              <a:rPr lang="en-US" sz="2800" b="1" dirty="0" err="1">
                <a:solidFill>
                  <a:srgbClr val="C00000"/>
                </a:solidFill>
                <a:latin typeface="Times New Roman" panose="02020603050405020304" pitchFamily="18" charset="0"/>
                <a:cs typeface="Times New Roman" panose="02020603050405020304" pitchFamily="18" charset="0"/>
              </a:rPr>
              <a:t>phần</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4EB8E8FA-1F3C-4D80-8D7A-1A2BC78B4AEA}"/>
              </a:ext>
            </a:extLst>
          </p:cNvPr>
          <p:cNvCxnSpPr>
            <a:cxnSpLocks/>
          </p:cNvCxnSpPr>
          <p:nvPr/>
        </p:nvCxnSpPr>
        <p:spPr>
          <a:xfrm>
            <a:off x="6233603" y="1381304"/>
            <a:ext cx="0" cy="99873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a:extLst>
              <a:ext uri="{FF2B5EF4-FFF2-40B4-BE49-F238E27FC236}">
                <a16:creationId xmlns:a16="http://schemas.microsoft.com/office/drawing/2014/main" id="{82040FF8-B119-4243-BA10-1F7776940532}"/>
              </a:ext>
            </a:extLst>
          </p:cNvPr>
          <p:cNvCxnSpPr>
            <a:cxnSpLocks/>
            <a:stCxn id="8" idx="2"/>
          </p:cNvCxnSpPr>
          <p:nvPr/>
        </p:nvCxnSpPr>
        <p:spPr>
          <a:xfrm flipH="1">
            <a:off x="1997475" y="1381304"/>
            <a:ext cx="4252404" cy="63253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a:extLst>
              <a:ext uri="{FF2B5EF4-FFF2-40B4-BE49-F238E27FC236}">
                <a16:creationId xmlns:a16="http://schemas.microsoft.com/office/drawing/2014/main" id="{F34A6D4A-9893-44A9-821D-32D102B4DC64}"/>
              </a:ext>
            </a:extLst>
          </p:cNvPr>
          <p:cNvCxnSpPr>
            <a:cxnSpLocks/>
          </p:cNvCxnSpPr>
          <p:nvPr/>
        </p:nvCxnSpPr>
        <p:spPr>
          <a:xfrm>
            <a:off x="6249878" y="1405305"/>
            <a:ext cx="4092606" cy="79011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Rectangle: Rounded Corners 18">
            <a:extLst>
              <a:ext uri="{FF2B5EF4-FFF2-40B4-BE49-F238E27FC236}">
                <a16:creationId xmlns:a16="http://schemas.microsoft.com/office/drawing/2014/main" id="{5ADD1872-5673-428F-83B9-144180D2E6E9}"/>
              </a:ext>
            </a:extLst>
          </p:cNvPr>
          <p:cNvSpPr/>
          <p:nvPr/>
        </p:nvSpPr>
        <p:spPr>
          <a:xfrm>
            <a:off x="154601" y="2081442"/>
            <a:ext cx="3592494" cy="2155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đầu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đến</a:t>
            </a:r>
            <a:r>
              <a:rPr lang="en-US" sz="2800" b="1" dirty="0">
                <a:solidFill>
                  <a:schemeClr val="tx1"/>
                </a:solidFill>
                <a:latin typeface="Times New Roman" panose="02020603050405020304" pitchFamily="18" charset="0"/>
                <a:cs typeface="Times New Roman" panose="02020603050405020304" pitchFamily="18" charset="0"/>
              </a:rPr>
              <a:t> … </a:t>
            </a:r>
            <a:r>
              <a:rPr lang="en-US" sz="2800" b="1" i="1" dirty="0" err="1">
                <a:solidFill>
                  <a:schemeClr val="tx1"/>
                </a:solidFill>
                <a:latin typeface="Times New Roman" panose="02020603050405020304" pitchFamily="18" charset="0"/>
                <a:cs typeface="Times New Roman" panose="02020603050405020304" pitchFamily="18" charset="0"/>
              </a:rPr>
              <a:t>nhìn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vào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đại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thể</a:t>
            </a:r>
            <a:r>
              <a:rPr lang="en-US" sz="2800" b="1" dirty="0" smtClean="0">
                <a:solidFill>
                  <a:schemeClr val="tx1"/>
                </a:solidFill>
                <a:latin typeface="Times New Roman" panose="02020603050405020304" pitchFamily="18" charset="0"/>
                <a:cs typeface="Times New Roman" panose="02020603050405020304" pitchFamily="18" charset="0"/>
              </a:rPr>
              <a:t>”</a:t>
            </a:r>
          </a:p>
          <a:p>
            <a:pPr algn="ctr"/>
            <a:r>
              <a:rPr lang="en-US" sz="2800" b="1" dirty="0" err="1" smtClean="0">
                <a:solidFill>
                  <a:schemeClr val="accent1"/>
                </a:solidFill>
                <a:latin typeface="Times New Roman" panose="02020603050405020304" pitchFamily="18" charset="0"/>
                <a:cs typeface="Times New Roman" panose="02020603050405020304" pitchFamily="18" charset="0"/>
              </a:rPr>
              <a:t>Nêu</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bật</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luận</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đề</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i="1" dirty="0" err="1" smtClean="0">
                <a:solidFill>
                  <a:schemeClr val="accent1"/>
                </a:solidFill>
                <a:latin typeface="Times New Roman" panose="02020603050405020304" pitchFamily="18" charset="0"/>
                <a:cs typeface="Times New Roman" panose="02020603050405020304" pitchFamily="18" charset="0"/>
              </a:rPr>
              <a:t>Tinh</a:t>
            </a:r>
            <a:r>
              <a:rPr lang="en-US" sz="2800" b="1" i="1" dirty="0" smtClean="0">
                <a:solidFill>
                  <a:schemeClr val="accent1"/>
                </a:solidFill>
                <a:latin typeface="Times New Roman" panose="02020603050405020304" pitchFamily="18" charset="0"/>
                <a:cs typeface="Times New Roman" panose="02020603050405020304" pitchFamily="18" charset="0"/>
              </a:rPr>
              <a:t> </a:t>
            </a:r>
            <a:r>
              <a:rPr lang="en-US" sz="2800" b="1" i="1" dirty="0" err="1" smtClean="0">
                <a:solidFill>
                  <a:schemeClr val="accent1"/>
                </a:solidFill>
                <a:latin typeface="Times New Roman" panose="02020603050405020304" pitchFamily="18" charset="0"/>
                <a:cs typeface="Times New Roman" panose="02020603050405020304" pitchFamily="18" charset="0"/>
              </a:rPr>
              <a:t>thân</a:t>
            </a:r>
            <a:r>
              <a:rPr lang="en-US" sz="2800" b="1" i="1" dirty="0" smtClean="0">
                <a:solidFill>
                  <a:schemeClr val="accent1"/>
                </a:solidFill>
                <a:latin typeface="Times New Roman" panose="02020603050405020304" pitchFamily="18" charset="0"/>
                <a:cs typeface="Times New Roman" panose="02020603050405020304" pitchFamily="18" charset="0"/>
              </a:rPr>
              <a:t> </a:t>
            </a:r>
            <a:r>
              <a:rPr lang="en-US" sz="2800" b="1" i="1" dirty="0" err="1" smtClean="0">
                <a:solidFill>
                  <a:schemeClr val="accent1"/>
                </a:solidFill>
                <a:latin typeface="Times New Roman" panose="02020603050405020304" pitchFamily="18" charset="0"/>
                <a:cs typeface="Times New Roman" panose="02020603050405020304" pitchFamily="18" charset="0"/>
              </a:rPr>
              <a:t>Thơ</a:t>
            </a:r>
            <a:r>
              <a:rPr lang="en-US" sz="2800" b="1" i="1" dirty="0" smtClean="0">
                <a:solidFill>
                  <a:schemeClr val="accent1"/>
                </a:solidFill>
                <a:latin typeface="Times New Roman" panose="02020603050405020304" pitchFamily="18" charset="0"/>
                <a:cs typeface="Times New Roman" panose="02020603050405020304" pitchFamily="18" charset="0"/>
              </a:rPr>
              <a:t> </a:t>
            </a:r>
            <a:r>
              <a:rPr lang="en-US" sz="2800" b="1" i="1" dirty="0" err="1" smtClean="0">
                <a:solidFill>
                  <a:schemeClr val="accent1"/>
                </a:solidFill>
                <a:latin typeface="Times New Roman" panose="02020603050405020304" pitchFamily="18" charset="0"/>
                <a:cs typeface="Times New Roman" panose="02020603050405020304" pitchFamily="18" charset="0"/>
              </a:rPr>
              <a:t>mới</a:t>
            </a:r>
            <a:endParaRPr lang="en-US" sz="2800" b="1" i="1" dirty="0" smtClean="0">
              <a:solidFill>
                <a:schemeClr val="accent1"/>
              </a:solidFill>
              <a:latin typeface="Times New Roman" panose="02020603050405020304" pitchFamily="18" charset="0"/>
              <a:cs typeface="Times New Roman" panose="02020603050405020304" pitchFamily="18" charset="0"/>
            </a:endParaRPr>
          </a:p>
        </p:txBody>
      </p:sp>
      <p:sp>
        <p:nvSpPr>
          <p:cNvPr id="13" name="Rectangle: Rounded Corners 19">
            <a:extLst>
              <a:ext uri="{FF2B5EF4-FFF2-40B4-BE49-F238E27FC236}">
                <a16:creationId xmlns:a16="http://schemas.microsoft.com/office/drawing/2014/main" id="{AAB19BA5-B5D4-476B-AA5C-FC5917783B4C}"/>
              </a:ext>
            </a:extLst>
          </p:cNvPr>
          <p:cNvSpPr/>
          <p:nvPr/>
        </p:nvSpPr>
        <p:spPr>
          <a:xfrm>
            <a:off x="4272906" y="2404042"/>
            <a:ext cx="4252403" cy="18945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i="1" dirty="0" err="1">
                <a:solidFill>
                  <a:schemeClr val="tx1"/>
                </a:solidFill>
                <a:latin typeface="Times New Roman" panose="02020603050405020304" pitchFamily="18" charset="0"/>
                <a:cs typeface="Times New Roman" panose="02020603050405020304" pitchFamily="18" charset="0"/>
              </a:rPr>
              <a:t>Cứ</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đại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thể</a:t>
            </a:r>
            <a:r>
              <a:rPr lang="en-US" sz="2800" b="1" i="1" dirty="0">
                <a:solidFill>
                  <a:schemeClr val="tx1"/>
                </a:solidFill>
                <a:latin typeface="Times New Roman" panose="02020603050405020304" pitchFamily="18" charset="0"/>
                <a:cs typeface="Times New Roman" panose="02020603050405020304" pitchFamily="18" charset="0"/>
              </a:rPr>
              <a:t> … </a:t>
            </a:r>
            <a:r>
              <a:rPr lang="en-US" sz="2800" b="1" dirty="0" err="1">
                <a:solidFill>
                  <a:schemeClr val="tx1"/>
                </a:solidFill>
                <a:latin typeface="Times New Roman" panose="02020603050405020304" pitchFamily="18" charset="0"/>
                <a:cs typeface="Times New Roman" panose="02020603050405020304" pitchFamily="18" charset="0"/>
              </a:rPr>
              <a:t>đến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a:t>
            </a:r>
            <a:r>
              <a:rPr lang="en-US" sz="2800" b="1" i="1" dirty="0" err="1">
                <a:solidFill>
                  <a:schemeClr val="tx1"/>
                </a:solidFill>
                <a:latin typeface="Times New Roman" panose="02020603050405020304" pitchFamily="18" charset="0"/>
                <a:cs typeface="Times New Roman" panose="02020603050405020304" pitchFamily="18" charset="0"/>
              </a:rPr>
              <a:t>tội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nghiệp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quá</a:t>
            </a:r>
            <a:r>
              <a:rPr lang="en-US" sz="2800" b="1" dirty="0" smtClean="0">
                <a:solidFill>
                  <a:schemeClr val="tx1"/>
                </a:solidFill>
                <a:latin typeface="Times New Roman" panose="02020603050405020304" pitchFamily="18" charset="0"/>
                <a:cs typeface="Times New Roman" panose="02020603050405020304" pitchFamily="18" charset="0"/>
              </a:rPr>
              <a:t>”</a:t>
            </a:r>
          </a:p>
          <a:p>
            <a:pPr algn="ctr"/>
            <a:r>
              <a:rPr lang="en-US" sz="2800" b="1" dirty="0" err="1" smtClean="0">
                <a:solidFill>
                  <a:schemeClr val="accent1"/>
                </a:solidFill>
                <a:latin typeface="Times New Roman" panose="02020603050405020304" pitchFamily="18" charset="0"/>
                <a:cs typeface="Times New Roman" panose="02020603050405020304" pitchFamily="18" charset="0"/>
              </a:rPr>
              <a:t>Phân</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tích</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chứng</a:t>
            </a:r>
            <a:r>
              <a:rPr lang="en-US" sz="2800" b="1" dirty="0" smtClean="0">
                <a:solidFill>
                  <a:schemeClr val="accent1"/>
                </a:solidFill>
                <a:latin typeface="Times New Roman" panose="02020603050405020304" pitchFamily="18" charset="0"/>
                <a:cs typeface="Times New Roman" panose="02020603050405020304" pitchFamily="18" charset="0"/>
              </a:rPr>
              <a:t> minh, </a:t>
            </a:r>
            <a:r>
              <a:rPr lang="en-US" sz="2800" b="1" dirty="0" err="1" smtClean="0">
                <a:solidFill>
                  <a:schemeClr val="accent1"/>
                </a:solidFill>
                <a:latin typeface="Times New Roman" panose="02020603050405020304" pitchFamily="18" charset="0"/>
                <a:cs typeface="Times New Roman" panose="02020603050405020304" pitchFamily="18" charset="0"/>
              </a:rPr>
              <a:t>lí</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giải</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về</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Tinh</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thần</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thơ</a:t>
            </a:r>
            <a:r>
              <a:rPr lang="en-US" sz="2800" b="1" dirty="0" smtClean="0">
                <a:solidFill>
                  <a:schemeClr val="accent1"/>
                </a:solidFill>
                <a:latin typeface="Times New Roman" panose="02020603050405020304" pitchFamily="18" charset="0"/>
                <a:cs typeface="Times New Roman" panose="02020603050405020304" pitchFamily="18" charset="0"/>
              </a:rPr>
              <a:t> </a:t>
            </a:r>
            <a:r>
              <a:rPr lang="en-US" sz="2800" b="1" dirty="0" err="1" smtClean="0">
                <a:solidFill>
                  <a:schemeClr val="accent1"/>
                </a:solidFill>
                <a:latin typeface="Times New Roman" panose="02020603050405020304" pitchFamily="18" charset="0"/>
                <a:cs typeface="Times New Roman" panose="02020603050405020304" pitchFamily="18" charset="0"/>
              </a:rPr>
              <a:t>mới</a:t>
            </a:r>
            <a:endParaRPr lang="en-US" sz="2800" b="1" dirty="0">
              <a:solidFill>
                <a:schemeClr val="accent1"/>
              </a:solidFill>
              <a:latin typeface="Times New Roman" panose="02020603050405020304" pitchFamily="18" charset="0"/>
              <a:cs typeface="Times New Roman" panose="02020603050405020304" pitchFamily="18" charset="0"/>
            </a:endParaRPr>
          </a:p>
        </p:txBody>
      </p:sp>
      <p:sp>
        <p:nvSpPr>
          <p:cNvPr id="14" name="Rectangle: Rounded Corners 20">
            <a:extLst>
              <a:ext uri="{FF2B5EF4-FFF2-40B4-BE49-F238E27FC236}">
                <a16:creationId xmlns:a16="http://schemas.microsoft.com/office/drawing/2014/main" id="{73EA5D4F-C6B2-4734-BF27-B938268B2323}"/>
              </a:ext>
            </a:extLst>
          </p:cNvPr>
          <p:cNvSpPr/>
          <p:nvPr/>
        </p:nvSpPr>
        <p:spPr>
          <a:xfrm>
            <a:off x="8858434" y="2219419"/>
            <a:ext cx="3146331" cy="2277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Đoạn</a:t>
            </a:r>
            <a:r>
              <a:rPr lang="en-US" sz="2800" b="1" dirty="0" smtClean="0">
                <a:solidFill>
                  <a:srgbClr val="FF0000"/>
                </a:solidFill>
                <a:latin typeface="Times New Roman" panose="02020603050405020304" pitchFamily="18" charset="0"/>
                <a:cs typeface="Times New Roman" panose="02020603050405020304" pitchFamily="18" charset="0"/>
              </a:rPr>
              <a:t> 3:</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Còn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lại</a:t>
            </a:r>
            <a:endParaRPr lang="en-US" sz="2800" b="1" dirty="0">
              <a:solidFill>
                <a:schemeClr val="tx1"/>
              </a:solidFill>
              <a:latin typeface="Times New Roman" panose="02020603050405020304" pitchFamily="18" charset="0"/>
              <a:cs typeface="Times New Roman" panose="02020603050405020304" pitchFamily="18" charset="0"/>
            </a:endParaRPr>
          </a:p>
          <a:p>
            <a:pPr algn="ctr"/>
            <a:r>
              <a:rPr lang="en-US" sz="2800" b="1" dirty="0">
                <a:solidFill>
                  <a:schemeClr val="accent1"/>
                </a:solidFill>
                <a:latin typeface="Times New Roman" panose="02020603050405020304" pitchFamily="18" charset="0"/>
                <a:cs typeface="Times New Roman" panose="02020603050405020304" pitchFamily="18" charset="0"/>
              </a:rPr>
              <a:t>Bi </a:t>
            </a:r>
            <a:r>
              <a:rPr lang="en-US" sz="2800" b="1" dirty="0" err="1">
                <a:solidFill>
                  <a:schemeClr val="accent1"/>
                </a:solidFill>
                <a:latin typeface="Times New Roman" panose="02020603050405020304" pitchFamily="18" charset="0"/>
                <a:cs typeface="Times New Roman" panose="02020603050405020304" pitchFamily="18" charset="0"/>
              </a:rPr>
              <a:t>kịch</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và</a:t>
            </a:r>
            <a:r>
              <a:rPr lang="en-US" sz="2800" b="1" dirty="0">
                <a:solidFill>
                  <a:schemeClr val="accent1"/>
                </a:solidFill>
                <a:latin typeface="Times New Roman" panose="02020603050405020304" pitchFamily="18" charset="0"/>
                <a:cs typeface="Times New Roman" panose="02020603050405020304" pitchFamily="18" charset="0"/>
              </a:rPr>
              <a:t> h</a:t>
            </a:r>
            <a:r>
              <a:rPr lang="vi-VN" sz="2800" b="1" dirty="0">
                <a:solidFill>
                  <a:schemeClr val="accent1"/>
                </a:solidFill>
                <a:latin typeface="Times New Roman" panose="02020603050405020304" pitchFamily="18" charset="0"/>
                <a:cs typeface="Times New Roman" panose="02020603050405020304" pitchFamily="18" charset="0"/>
              </a:rPr>
              <a:t>ư</a:t>
            </a:r>
            <a:r>
              <a:rPr lang="en-US" sz="2800" b="1" dirty="0" err="1">
                <a:solidFill>
                  <a:schemeClr val="accent1"/>
                </a:solidFill>
                <a:latin typeface="Times New Roman" panose="02020603050405020304" pitchFamily="18" charset="0"/>
                <a:cs typeface="Times New Roman" panose="02020603050405020304" pitchFamily="18" charset="0"/>
              </a:rPr>
              <a:t>ớng</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giải</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err="1">
                <a:solidFill>
                  <a:schemeClr val="accent1"/>
                </a:solidFill>
                <a:latin typeface="Times New Roman" panose="02020603050405020304" pitchFamily="18" charset="0"/>
                <a:cs typeface="Times New Roman" panose="02020603050405020304" pitchFamily="18" charset="0"/>
              </a:rPr>
              <a:t>quyết</a:t>
            </a:r>
            <a:r>
              <a:rPr lang="en-US" sz="2800" b="1" dirty="0">
                <a:solidFill>
                  <a:schemeClr val="accent1"/>
                </a:solidFill>
                <a:latin typeface="Times New Roman" panose="02020603050405020304" pitchFamily="18" charset="0"/>
                <a:cs typeface="Times New Roman" panose="02020603050405020304" pitchFamily="18" charset="0"/>
              </a:rPr>
              <a:t> bi </a:t>
            </a:r>
            <a:r>
              <a:rPr lang="en-US" sz="2800" b="1" dirty="0" err="1">
                <a:solidFill>
                  <a:schemeClr val="accent1"/>
                </a:solidFill>
                <a:latin typeface="Times New Roman" panose="02020603050405020304" pitchFamily="18" charset="0"/>
                <a:cs typeface="Times New Roman" panose="02020603050405020304" pitchFamily="18" charset="0"/>
              </a:rPr>
              <a:t>kịch</a:t>
            </a:r>
            <a:endParaRPr lang="vi-VN" sz="2800" b="1" dirty="0">
              <a:solidFill>
                <a:schemeClr val="accent1"/>
              </a:solidFill>
              <a:latin typeface="Times New Roman" panose="02020603050405020304" pitchFamily="18" charset="0"/>
              <a:cs typeface="Times New Roman" panose="02020603050405020304" pitchFamily="18" charset="0"/>
            </a:endParaRPr>
          </a:p>
        </p:txBody>
      </p:sp>
      <p:sp>
        <p:nvSpPr>
          <p:cNvPr id="15" name="Left Brace 14">
            <a:extLst>
              <a:ext uri="{FF2B5EF4-FFF2-40B4-BE49-F238E27FC236}">
                <a16:creationId xmlns:a16="http://schemas.microsoft.com/office/drawing/2014/main" id="{0F010001-334D-4E49-80D4-6B871266352E}"/>
              </a:ext>
            </a:extLst>
          </p:cNvPr>
          <p:cNvSpPr/>
          <p:nvPr/>
        </p:nvSpPr>
        <p:spPr>
          <a:xfrm rot="16200000">
            <a:off x="5290360" y="920478"/>
            <a:ext cx="491293" cy="79066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6" name="TextBox 15">
            <a:extLst>
              <a:ext uri="{FF2B5EF4-FFF2-40B4-BE49-F238E27FC236}">
                <a16:creationId xmlns:a16="http://schemas.microsoft.com/office/drawing/2014/main" id="{E4F11854-EF93-44C0-940B-4BA073AD69F2}"/>
              </a:ext>
            </a:extLst>
          </p:cNvPr>
          <p:cNvSpPr txBox="1"/>
          <p:nvPr/>
        </p:nvSpPr>
        <p:spPr>
          <a:xfrm>
            <a:off x="2970954" y="5175382"/>
            <a:ext cx="5431762"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Chặt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chẽ</a:t>
            </a:r>
            <a:r>
              <a:rPr lang="en-US" sz="3200" b="1" dirty="0">
                <a:solidFill>
                  <a:srgbClr val="FF0000"/>
                </a:solidFill>
                <a:latin typeface="Times New Roman" panose="02020603050405020304" pitchFamily="18" charset="0"/>
                <a:cs typeface="Times New Roman" panose="02020603050405020304" pitchFamily="18" charset="0"/>
              </a:rPr>
              <a:t>, logic, khoa </a:t>
            </a:r>
            <a:r>
              <a:rPr lang="en-US" sz="3200" b="1" dirty="0" err="1">
                <a:solidFill>
                  <a:srgbClr val="FF0000"/>
                </a:solidFill>
                <a:latin typeface="Times New Roman" panose="02020603050405020304" pitchFamily="18" charset="0"/>
                <a:cs typeface="Times New Roman" panose="02020603050405020304" pitchFamily="18" charset="0"/>
              </a:rPr>
              <a:t>học</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7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t="3804" r="4044"/>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599" y="839326"/>
            <a:ext cx="10266017" cy="1077218"/>
          </a:xfrm>
          <a:prstGeom prst="rect">
            <a:avLst/>
          </a:prstGeom>
          <a:noFill/>
          <a:ln w="57150">
            <a:solidFill>
              <a:srgbClr val="00F26D"/>
            </a:solidFill>
          </a:ln>
        </p:spPr>
        <p:txBody>
          <a:bodyPr wrap="square">
            <a:spAutoFit/>
          </a:bodyPr>
          <a:lstStyle/>
          <a:p>
            <a:pPr lvl="0" algn="just">
              <a:spcAft>
                <a:spcPts val="800"/>
              </a:spcAft>
              <a:defRPr/>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1: </a:t>
            </a:r>
            <a:r>
              <a:rPr lang="en-US" sz="3200" b="1" i="1" dirty="0">
                <a:latin typeface="Times New Roman" panose="02020603050405020304" pitchFamily="18" charset="0"/>
                <a:cs typeface="Times New Roman" panose="02020603050405020304" pitchFamily="18" charset="0"/>
              </a:rPr>
              <a:t>Con </a:t>
            </a:r>
            <a:r>
              <a:rPr lang="en-US" sz="3200" b="1" i="1" dirty="0" err="1">
                <a:latin typeface="Times New Roman" panose="02020603050405020304" pitchFamily="18" charset="0"/>
                <a:cs typeface="Times New Roman" panose="02020603050405020304" pitchFamily="18" charset="0"/>
              </a:rPr>
              <a:t>đường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nguyên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tắc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định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mới</a:t>
            </a:r>
            <a:endParaRPr kumimoji="0" lang="en-US" sz="3200" b="0" i="1" u="none" strike="noStrike" kern="1200" cap="none" spc="0" normalizeH="0" baseline="0" noProof="0" dirty="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4AEA33F0-BB96-5982-93D1-D71255EB7353}"/>
              </a:ext>
            </a:extLst>
          </p:cNvPr>
          <p:cNvSpPr txBox="1"/>
          <p:nvPr/>
        </p:nvSpPr>
        <p:spPr>
          <a:xfrm>
            <a:off x="2168433" y="2312199"/>
            <a:ext cx="8451669" cy="3779758"/>
          </a:xfrm>
          <a:prstGeom prst="wedgeRoundRectCallout">
            <a:avLst>
              <a:gd name="adj1" fmla="val -53326"/>
              <a:gd name="adj2" fmla="val -4615"/>
              <a:gd name="adj3" fmla="val 16667"/>
            </a:avLst>
          </a:prstGeom>
          <a:noFill/>
          <a:ln w="38100">
            <a:solidFill>
              <a:srgbClr val="00CC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Đọc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đoạn</a:t>
            </a:r>
            <a:r>
              <a:rPr lang="en-US" sz="3600" noProof="0" dirty="0" smtClean="0">
                <a:solidFill>
                  <a:prstClr val="black"/>
                </a:solidFill>
                <a:latin typeface="Times New Roman" panose="02020603050405020304" pitchFamily="18" charset="0"/>
                <a:cs typeface="Times New Roman" panose="02020603050405020304" pitchFamily="18" charset="0"/>
              </a:rPr>
              <a:t> 1</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tiểu</a:t>
            </a:r>
            <a:r>
              <a:rPr kumimoji="0" lang="en-US" sz="36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luận</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Để</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làm</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rõ</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luận</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đề</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tác</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giả</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đã</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sử</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dụng</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những</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luận</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điểm</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nào</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Kể</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tên</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các</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luận</a:t>
            </a:r>
            <a:r>
              <a:rPr lang="en-US" sz="3600" noProof="0" dirty="0" smtClean="0">
                <a:solidFill>
                  <a:prstClr val="black"/>
                </a:solidFill>
                <a:latin typeface="Times New Roman" panose="02020603050405020304" pitchFamily="18" charset="0"/>
                <a:cs typeface="Times New Roman" panose="02020603050405020304" pitchFamily="18" charset="0"/>
              </a:rPr>
              <a:t> </a:t>
            </a:r>
            <a:r>
              <a:rPr lang="en-US" sz="3600" noProof="0" dirty="0" err="1" smtClean="0">
                <a:solidFill>
                  <a:prstClr val="black"/>
                </a:solidFill>
                <a:latin typeface="Times New Roman" panose="02020603050405020304" pitchFamily="18" charset="0"/>
                <a:cs typeface="Times New Roman" panose="02020603050405020304" pitchFamily="18" charset="0"/>
              </a:rPr>
              <a:t>điểm</a:t>
            </a:r>
            <a:r>
              <a:rPr lang="en-US" sz="3600" noProof="0" dirty="0" smtClean="0">
                <a:solidFill>
                  <a:prstClr val="black"/>
                </a:solidFill>
                <a:latin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Tóm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bài</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tiểu</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luận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Hình ảnh 10">
            <a:extLst>
              <a:ext uri="{FF2B5EF4-FFF2-40B4-BE49-F238E27FC236}">
                <a16:creationId xmlns:a16="http://schemas.microsoft.com/office/drawing/2014/main" id="{DF4A461F-A527-5915-EB61-A50CAC85E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297" y="4318000"/>
            <a:ext cx="2730786" cy="2730786"/>
          </a:xfrm>
          <a:prstGeom prst="rect">
            <a:avLst/>
          </a:prstGeom>
        </p:spPr>
      </p:pic>
      <p:pic>
        <p:nvPicPr>
          <p:cNvPr id="8" name="Hình ảnh 7">
            <a:extLst>
              <a:ext uri="{FF2B5EF4-FFF2-40B4-BE49-F238E27FC236}">
                <a16:creationId xmlns:a16="http://schemas.microsoft.com/office/drawing/2014/main" id="{D9234E51-31E2-01C3-B774-7DA3A8931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388024" y="5261746"/>
            <a:ext cx="1858273" cy="1596253"/>
          </a:xfrm>
          <a:prstGeom prst="rect">
            <a:avLst/>
          </a:prstGeom>
        </p:spPr>
      </p:pic>
    </p:spTree>
    <p:extLst>
      <p:ext uri="{BB962C8B-B14F-4D97-AF65-F5344CB8AC3E}">
        <p14:creationId xmlns:p14="http://schemas.microsoft.com/office/powerpoint/2010/main" val="3261162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II. Khám phá văn bản</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599" y="839326"/>
            <a:ext cx="10266017" cy="1549142"/>
          </a:xfrm>
          <a:prstGeom prst="rect">
            <a:avLst/>
          </a:prstGeom>
          <a:noFill/>
          <a:ln w="57150">
            <a:solidFill>
              <a:srgbClr val="00F26D"/>
            </a:solidFill>
          </a:ln>
        </p:spPr>
        <p:txBody>
          <a:bodyPr wrap="square">
            <a:spAutoFit/>
          </a:bodyPr>
          <a:lstStyle/>
          <a:p>
            <a:pPr algn="just">
              <a:spcAft>
                <a:spcPts val="800"/>
              </a:spcAft>
              <a:defRPr/>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1: </a:t>
            </a:r>
            <a:r>
              <a:rPr lang="en-US" sz="3200" b="1" i="1" dirty="0">
                <a:latin typeface="Times New Roman" panose="02020603050405020304" pitchFamily="18" charset="0"/>
                <a:cs typeface="Times New Roman" panose="02020603050405020304" pitchFamily="18" charset="0"/>
              </a:rPr>
              <a:t>Con </a:t>
            </a:r>
            <a:r>
              <a:rPr lang="en-US" sz="3200" b="1" i="1" dirty="0" err="1">
                <a:latin typeface="Times New Roman" panose="02020603050405020304" pitchFamily="18" charset="0"/>
                <a:cs typeface="Times New Roman" panose="02020603050405020304" pitchFamily="18" charset="0"/>
              </a:rPr>
              <a:t>đường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nguyên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tắc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định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mới</a:t>
            </a:r>
            <a:endParaRPr lang="en-US" sz="3200" i="1" dirty="0">
              <a:solidFill>
                <a:srgbClr val="339933"/>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DF4A461F-A527-5915-EB61-A50CAC85E6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43933" y="5509933"/>
            <a:ext cx="1348067" cy="1348067"/>
          </a:xfrm>
          <a:prstGeom prst="rect">
            <a:avLst/>
          </a:prstGeom>
        </p:spPr>
      </p:pic>
      <p:sp>
        <p:nvSpPr>
          <p:cNvPr id="2" name="Hộp Văn bản 1">
            <a:extLst>
              <a:ext uri="{FF2B5EF4-FFF2-40B4-BE49-F238E27FC236}">
                <a16:creationId xmlns:a16="http://schemas.microsoft.com/office/drawing/2014/main" id="{0732225E-659E-E7FB-0555-C5588A328FBD}"/>
              </a:ext>
            </a:extLst>
          </p:cNvPr>
          <p:cNvSpPr txBox="1"/>
          <p:nvPr/>
        </p:nvSpPr>
        <p:spPr>
          <a:xfrm>
            <a:off x="1041400" y="1839646"/>
            <a:ext cx="10342216" cy="1055608"/>
          </a:xfrm>
          <a:prstGeom prst="roundRect">
            <a:avLst/>
          </a:prstGeom>
          <a:noFill/>
          <a:ln w="38100">
            <a:solidFill>
              <a:srgbClr val="00CC00"/>
            </a:solidFill>
          </a:ln>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mới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F5FA4C3A-4916-3D68-CF4C-2B3A8274E367}"/>
              </a:ext>
            </a:extLst>
          </p:cNvPr>
          <p:cNvSpPr txBox="1"/>
          <p:nvPr/>
        </p:nvSpPr>
        <p:spPr>
          <a:xfrm>
            <a:off x="209005" y="2664153"/>
            <a:ext cx="10894423" cy="5164534"/>
          </a:xfrm>
          <a:prstGeom prst="roundRect">
            <a:avLst/>
          </a:prstGeom>
          <a:noFill/>
          <a:ln w="38100">
            <a:solidFill>
              <a:srgbClr val="00CC00"/>
            </a:solidFill>
          </a:ln>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err="1"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32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32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3200"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p>
          <a:p>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LĐ 1: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LĐ </a:t>
            </a:r>
            <a:r>
              <a:rPr lang="en-US" sz="3200"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mới</a:t>
            </a:r>
            <a:endParaRPr lang="en-US" sz="3200" i="1"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LĐ </a:t>
            </a:r>
            <a:r>
              <a:rPr lang="en-US" sz="3200" dirty="0">
                <a:latin typeface="Times New Roman" panose="02020603050405020304" pitchFamily="18" charset="0"/>
                <a:cs typeface="Times New Roman" panose="02020603050405020304" pitchFamily="18" charset="0"/>
              </a:rPr>
              <a:t>3: </a:t>
            </a:r>
            <a:r>
              <a:rPr lang="en-US" sz="3200" i="1" dirty="0">
                <a:latin typeface="Times New Roman" panose="02020603050405020304" pitchFamily="18" charset="0"/>
                <a:cs typeface="Times New Roman" panose="02020603050405020304" pitchFamily="18" charset="0"/>
              </a:rPr>
              <a:t>Bi </a:t>
            </a:r>
            <a:r>
              <a:rPr lang="en-US" sz="3200" i="1" dirty="0" err="1">
                <a:latin typeface="Times New Roman" panose="02020603050405020304" pitchFamily="18" charset="0"/>
                <a:cs typeface="Times New Roman" panose="02020603050405020304" pitchFamily="18" charset="0"/>
              </a:rPr>
              <a:t>kịch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hướng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quyết</a:t>
            </a:r>
            <a:r>
              <a:rPr lang="en-US" sz="3200" i="1" dirty="0">
                <a:latin typeface="Times New Roman" panose="02020603050405020304" pitchFamily="18" charset="0"/>
                <a:cs typeface="Times New Roman" panose="02020603050405020304" pitchFamily="18" charset="0"/>
              </a:rPr>
              <a:t> bi </a:t>
            </a:r>
            <a:r>
              <a:rPr lang="en-US" sz="3200" i="1" dirty="0" err="1">
                <a:latin typeface="Times New Roman" panose="02020603050405020304" pitchFamily="18" charset="0"/>
                <a:cs typeface="Times New Roman" panose="02020603050405020304" pitchFamily="18" charset="0"/>
              </a:rPr>
              <a:t>kịch</a:t>
            </a:r>
            <a:endParaRPr lang="en-US" sz="32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79818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C9A2-DBE6-4038-BE70-9A47A5E8FD1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6417504-FFE0-44A4-A750-B664C599E6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29" y="0"/>
            <a:ext cx="12300857" cy="6858000"/>
          </a:xfrm>
        </p:spPr>
      </p:pic>
      <p:sp>
        <p:nvSpPr>
          <p:cNvPr id="6" name="Title 1">
            <a:extLst>
              <a:ext uri="{FF2B5EF4-FFF2-40B4-BE49-F238E27FC236}">
                <a16:creationId xmlns:a16="http://schemas.microsoft.com/office/drawing/2014/main" id="{5AEEA272-C6A6-4509-A32B-5B132D900565}"/>
              </a:ext>
            </a:extLst>
          </p:cNvPr>
          <p:cNvSpPr txBox="1">
            <a:spLocks/>
          </p:cNvSpPr>
          <p:nvPr/>
        </p:nvSpPr>
        <p:spPr>
          <a:xfrm>
            <a:off x="0" y="750965"/>
            <a:ext cx="12192000" cy="77640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1.Luận </a:t>
            </a:r>
            <a:r>
              <a:rPr lang="en-US" sz="3600" b="1" dirty="0" err="1" smtClean="0">
                <a:latin typeface="Times New Roman" panose="02020603050405020304" pitchFamily="18" charset="0"/>
                <a:cs typeface="Times New Roman" panose="02020603050405020304" pitchFamily="18" charset="0"/>
              </a:rPr>
              <a:t>điểm</a:t>
            </a:r>
            <a:r>
              <a:rPr lang="en-US" sz="3600" b="1" dirty="0" smtClean="0">
                <a:latin typeface="Times New Roman" panose="02020603050405020304" pitchFamily="18" charset="0"/>
                <a:cs typeface="Times New Roman" panose="02020603050405020304" pitchFamily="18" charset="0"/>
              </a:rPr>
              <a:t> </a:t>
            </a:r>
            <a:r>
              <a:rPr lang="en-US" sz="3600" b="1" i="1" dirty="0" smtClean="0">
                <a:latin typeface="Times New Roman" panose="02020603050405020304" pitchFamily="18" charset="0"/>
                <a:cs typeface="Times New Roman" panose="02020603050405020304" pitchFamily="18" charset="0"/>
              </a:rPr>
              <a:t>1</a:t>
            </a:r>
            <a:r>
              <a:rPr lang="en-US" sz="3600" b="1" i="1" dirty="0" smtClean="0">
                <a:latin typeface="Times New Roman" panose="02020603050405020304" pitchFamily="18" charset="0"/>
                <a:cs typeface="Times New Roman" panose="02020603050405020304" pitchFamily="18" charset="0"/>
              </a:rPr>
              <a:t>. </a:t>
            </a:r>
            <a:r>
              <a:rPr lang="en-US" sz="3600" b="1" i="1" dirty="0">
                <a:latin typeface="Times New Roman" panose="02020603050405020304" pitchFamily="18" charset="0"/>
                <a:cs typeface="Times New Roman" panose="02020603050405020304" pitchFamily="18" charset="0"/>
              </a:rPr>
              <a:t>Con </a:t>
            </a:r>
            <a:r>
              <a:rPr lang="vi-VN" sz="3600" b="1" i="1" dirty="0">
                <a:cs typeface="Times New Roman" panose="02020603050405020304" pitchFamily="18" charset="0"/>
              </a:rPr>
              <a:t>đường và nguyên tắc xác định tinh thần Thơ mới:</a:t>
            </a:r>
            <a:endParaRPr lang="vi-VN" sz="3600" dirty="0"/>
          </a:p>
        </p:txBody>
      </p:sp>
      <p:sp>
        <p:nvSpPr>
          <p:cNvPr id="7" name="Content Placeholder 2">
            <a:extLst>
              <a:ext uri="{FF2B5EF4-FFF2-40B4-BE49-F238E27FC236}">
                <a16:creationId xmlns:a16="http://schemas.microsoft.com/office/drawing/2014/main" id="{3D15A605-5EC5-4132-9D78-3ECE798C58CB}"/>
              </a:ext>
            </a:extLst>
          </p:cNvPr>
          <p:cNvSpPr txBox="1">
            <a:spLocks/>
          </p:cNvSpPr>
          <p:nvPr/>
        </p:nvSpPr>
        <p:spPr>
          <a:xfrm>
            <a:off x="258338" y="1752824"/>
            <a:ext cx="11832772" cy="5736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1.1. </a:t>
            </a:r>
            <a:r>
              <a:rPr lang="en-US" altLang="vi-VN" b="1" dirty="0" err="1" smtClean="0">
                <a:solidFill>
                  <a:srgbClr val="FF0000"/>
                </a:solidFill>
                <a:latin typeface="Times New Roman" panose="02020603050405020304" pitchFamily="18" charset="0"/>
                <a:cs typeface="Times New Roman" panose="02020603050405020304" pitchFamily="18" charset="0"/>
              </a:rPr>
              <a:t>Luận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cứ</a:t>
            </a:r>
            <a:r>
              <a:rPr lang="en-US" altLang="vi-VN" b="1" dirty="0" smtClean="0">
                <a:solidFill>
                  <a:srgbClr val="FF0000"/>
                </a:solidFill>
                <a:latin typeface="Times New Roman" panose="02020603050405020304" pitchFamily="18" charset="0"/>
                <a:cs typeface="Times New Roman" panose="02020603050405020304" pitchFamily="18" charset="0"/>
              </a:rPr>
              <a:t> 1 </a:t>
            </a:r>
            <a:r>
              <a:rPr lang="en-US" altLang="vi-VN" b="1" dirty="0">
                <a:solidFill>
                  <a:srgbClr val="FF0000"/>
                </a:solidFill>
                <a:latin typeface="Times New Roman" panose="02020603050405020304" pitchFamily="18" charset="0"/>
                <a:cs typeface="Times New Roman" panose="02020603050405020304" pitchFamily="18" charset="0"/>
              </a:rPr>
              <a:t>Con đ</a:t>
            </a:r>
            <a:r>
              <a:rPr lang="vi-VN" altLang="vi-VN" b="1" dirty="0">
                <a:solidFill>
                  <a:srgbClr val="FF0000"/>
                </a:solidFill>
                <a:latin typeface="Times New Roman" panose="02020603050405020304" pitchFamily="18" charset="0"/>
                <a:cs typeface="Times New Roman" panose="02020603050405020304" pitchFamily="18" charset="0"/>
              </a:rPr>
              <a:t>ư</a:t>
            </a:r>
            <a:r>
              <a:rPr lang="en-US" altLang="vi-VN" b="1" dirty="0" err="1">
                <a:solidFill>
                  <a:srgbClr val="FF0000"/>
                </a:solidFill>
                <a:latin typeface="Times New Roman" panose="02020603050405020304" pitchFamily="18" charset="0"/>
                <a:cs typeface="Times New Roman" panose="02020603050405020304" pitchFamily="18" charset="0"/>
              </a:rPr>
              <a:t>ờng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hề</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dễ</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dàng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và</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phức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tạp</a:t>
            </a:r>
            <a:r>
              <a:rPr lang="en-US" altLang="vi-VN" b="1" dirty="0">
                <a:solidFill>
                  <a:srgbClr val="FF0000"/>
                </a:solidFill>
                <a:latin typeface="Times New Roman" panose="02020603050405020304" pitchFamily="18" charset="0"/>
                <a:cs typeface="Times New Roman" panose="02020603050405020304" pitchFamily="18" charset="0"/>
              </a:rPr>
              <a:t>.</a:t>
            </a:r>
          </a:p>
          <a:p>
            <a:pPr>
              <a:buFontTx/>
              <a:buChar char="-"/>
            </a:pPr>
            <a:r>
              <a:rPr lang="en-US" altLang="vi-VN" b="1" dirty="0" err="1">
                <a:solidFill>
                  <a:srgbClr val="0070C0"/>
                </a:solidFill>
                <a:latin typeface="Times New Roman" panose="02020603050405020304" pitchFamily="18" charset="0"/>
                <a:cs typeface="Times New Roman" panose="02020603050405020304" pitchFamily="18" charset="0"/>
              </a:rPr>
              <a:t>Tác</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giả</a:t>
            </a:r>
            <a:r>
              <a:rPr lang="en-US" altLang="vi-VN" b="1" dirty="0">
                <a:solidFill>
                  <a:srgbClr val="0070C0"/>
                </a:solidFill>
                <a:latin typeface="Times New Roman" panose="02020603050405020304" pitchFamily="18" charset="0"/>
                <a:cs typeface="Times New Roman" panose="02020603050405020304" pitchFamily="18" charset="0"/>
              </a:rPr>
              <a:t> đ</a:t>
            </a:r>
            <a:r>
              <a:rPr lang="vi-VN" altLang="vi-VN" b="1" dirty="0">
                <a:solidFill>
                  <a:srgbClr val="0070C0"/>
                </a:solidFill>
                <a:latin typeface="Times New Roman" panose="02020603050405020304" pitchFamily="18" charset="0"/>
                <a:cs typeface="Times New Roman" panose="02020603050405020304" pitchFamily="18" charset="0"/>
              </a:rPr>
              <a:t>ư</a:t>
            </a:r>
            <a:r>
              <a:rPr lang="en-US" altLang="vi-VN" b="1" dirty="0">
                <a:solidFill>
                  <a:srgbClr val="0070C0"/>
                </a:solidFill>
                <a:latin typeface="Times New Roman" panose="02020603050405020304" pitchFamily="18" charset="0"/>
                <a:cs typeface="Times New Roman" panose="02020603050405020304" pitchFamily="18" charset="0"/>
              </a:rPr>
              <a:t>a ra </a:t>
            </a:r>
            <a:r>
              <a:rPr lang="en-US" altLang="vi-VN" b="1" dirty="0" err="1">
                <a:solidFill>
                  <a:srgbClr val="0070C0"/>
                </a:solidFill>
                <a:latin typeface="Times New Roman" panose="02020603050405020304" pitchFamily="18" charset="0"/>
                <a:cs typeface="Times New Roman" panose="02020603050405020304" pitchFamily="18" charset="0"/>
              </a:rPr>
              <a:t>hai</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giả</a:t>
            </a:r>
            <a:r>
              <a:rPr lang="en-US" altLang="vi-VN" b="1" dirty="0">
                <a:solidFill>
                  <a:srgbClr val="0070C0"/>
                </a:solidFill>
                <a:latin typeface="Times New Roman" panose="02020603050405020304" pitchFamily="18" charset="0"/>
                <a:cs typeface="Times New Roman" panose="02020603050405020304" pitchFamily="18" charset="0"/>
              </a:rPr>
              <a:t> </a:t>
            </a:r>
            <a:r>
              <a:rPr lang="en-US" altLang="vi-VN" b="1" dirty="0" err="1">
                <a:solidFill>
                  <a:srgbClr val="0070C0"/>
                </a:solidFill>
                <a:latin typeface="Times New Roman" panose="02020603050405020304" pitchFamily="18" charset="0"/>
                <a:cs typeface="Times New Roman" panose="02020603050405020304" pitchFamily="18" charset="0"/>
              </a:rPr>
              <a:t>thuyết</a:t>
            </a:r>
            <a:r>
              <a:rPr lang="en-US" altLang="vi-VN" b="1" dirty="0">
                <a:solidFill>
                  <a:srgbClr val="0070C0"/>
                </a:solidFill>
                <a:latin typeface="Times New Roman" panose="02020603050405020304" pitchFamily="18" charset="0"/>
                <a:cs typeface="Times New Roman" panose="02020603050405020304" pitchFamily="18" charset="0"/>
              </a:rPr>
              <a:t>:</a:t>
            </a:r>
          </a:p>
          <a:p>
            <a:pPr marL="0" indent="0">
              <a:buFont typeface="Arial" panose="020B0604020202020204" pitchFamily="34" charset="0"/>
              <a:buNone/>
            </a:pPr>
            <a:r>
              <a:rPr lang="vi-VN" b="1" dirty="0">
                <a:latin typeface="+mj-lt"/>
              </a:rPr>
              <a:t>+ Giả thuyết thứ nhất: </a:t>
            </a:r>
            <a:r>
              <a:rPr lang="vi-VN" i="1" dirty="0">
                <a:latin typeface="+mj-lt"/>
              </a:rPr>
              <a:t>“Giá các nhà thơ mới cứ viết những câu như hai câu vừa trích trên này thì tiện cho ta biết mấy.</a:t>
            </a:r>
          </a:p>
          <a:p>
            <a:pPr marL="0" indent="0" algn="ctr">
              <a:buFont typeface="Arial" panose="020B0604020202020204" pitchFamily="34" charset="0"/>
              <a:buNone/>
            </a:pPr>
            <a:r>
              <a:rPr lang="vi-VN" altLang="vi-VN" i="1" dirty="0">
                <a:latin typeface="+mj-lt"/>
                <a:cs typeface="Times New Roman" panose="02020603050405020304" pitchFamily="18" charset="0"/>
              </a:rPr>
              <a:t>“Hôm nay tôi đã chết trong người</a:t>
            </a:r>
          </a:p>
          <a:p>
            <a:pPr marL="0" indent="0" algn="ctr">
              <a:buFont typeface="Arial" panose="020B0604020202020204" pitchFamily="34" charset="0"/>
              <a:buNone/>
            </a:pPr>
            <a:r>
              <a:rPr lang="vi-VN" altLang="vi-VN" i="1" dirty="0">
                <a:latin typeface="+mj-lt"/>
                <a:cs typeface="Times New Roman" panose="02020603050405020304" pitchFamily="18" charset="0"/>
              </a:rPr>
              <a:t>Xưa hẹn nghìn năm yêu mến tôi.”</a:t>
            </a:r>
          </a:p>
          <a:p>
            <a:pPr marL="0" indent="0">
              <a:buFont typeface="Arial" panose="020B0604020202020204" pitchFamily="34" charset="0"/>
              <a:buNone/>
            </a:pPr>
            <a:r>
              <a:rPr lang="vi-VN" altLang="vi-VN" b="1" dirty="0">
                <a:latin typeface="+mj-lt"/>
                <a:cs typeface="Times New Roman" panose="02020603050405020304" pitchFamily="18" charset="0"/>
              </a:rPr>
              <a:t>+ Giả thuyết thứ hai: </a:t>
            </a:r>
            <a:r>
              <a:rPr lang="vi-VN" altLang="vi-VN" dirty="0">
                <a:latin typeface="+mj-lt"/>
                <a:cs typeface="Times New Roman" panose="02020603050405020304" pitchFamily="18" charset="0"/>
              </a:rPr>
              <a:t>“</a:t>
            </a:r>
            <a:r>
              <a:rPr lang="vi-VN" i="1" dirty="0">
                <a:latin typeface="+mj-lt"/>
              </a:rPr>
              <a:t>Giá trong thơ cũ chỉ có những trần ngôn sáo ngữ, những bài thơ chúc tụng, những bài thơ vịnh hết cái này đến cái nọ, mà các nhà thơ mới lại chỉ làm những bài kiệt tác thì cũng tiện cho ta biết mấy.”</a:t>
            </a:r>
            <a:endParaRPr lang="en-US" altLang="vi-VN" i="1" dirty="0">
              <a:latin typeface="+mj-lt"/>
              <a:cs typeface="Times New Roman" panose="02020603050405020304" pitchFamily="18" charset="0"/>
            </a:endParaRPr>
          </a:p>
          <a:p>
            <a:pPr marL="0" indent="0">
              <a:buFont typeface="Arial" panose="020B0604020202020204" pitchFamily="34" charset="0"/>
              <a:buNone/>
            </a:pPr>
            <a:endParaRPr lang="vi-VN" dirty="0"/>
          </a:p>
        </p:txBody>
      </p:sp>
      <p:cxnSp>
        <p:nvCxnSpPr>
          <p:cNvPr id="4" name="Straight Connector 3">
            <a:extLst>
              <a:ext uri="{FF2B5EF4-FFF2-40B4-BE49-F238E27FC236}">
                <a16:creationId xmlns:a16="http://schemas.microsoft.com/office/drawing/2014/main" id="{F028449F-13E0-4119-BCA6-76E6B26C4A3B}"/>
              </a:ext>
            </a:extLst>
          </p:cNvPr>
          <p:cNvCxnSpPr/>
          <p:nvPr/>
        </p:nvCxnSpPr>
        <p:spPr>
          <a:xfrm>
            <a:off x="8215796" y="5094739"/>
            <a:ext cx="2601686"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53921B77-AEE0-4190-A353-4AD0787473C5}"/>
              </a:ext>
            </a:extLst>
          </p:cNvPr>
          <p:cNvCxnSpPr/>
          <p:nvPr/>
        </p:nvCxnSpPr>
        <p:spPr>
          <a:xfrm>
            <a:off x="258338" y="5475739"/>
            <a:ext cx="2601686"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7EDBC4AF-D505-4F32-886D-3B940A8337FD}"/>
              </a:ext>
            </a:extLst>
          </p:cNvPr>
          <p:cNvCxnSpPr>
            <a:cxnSpLocks/>
          </p:cNvCxnSpPr>
          <p:nvPr/>
        </p:nvCxnSpPr>
        <p:spPr>
          <a:xfrm>
            <a:off x="3915939" y="5486625"/>
            <a:ext cx="4974771"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030C7DE-F86E-4946-B845-86A3C8D63B48}"/>
              </a:ext>
            </a:extLst>
          </p:cNvPr>
          <p:cNvCxnSpPr>
            <a:cxnSpLocks/>
          </p:cNvCxnSpPr>
          <p:nvPr/>
        </p:nvCxnSpPr>
        <p:spPr>
          <a:xfrm>
            <a:off x="1978282" y="5878511"/>
            <a:ext cx="2416628"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sp>
        <p:nvSpPr>
          <p:cNvPr id="10" name="Title 1">
            <a:extLst>
              <a:ext uri="{FF2B5EF4-FFF2-40B4-BE49-F238E27FC236}">
                <a16:creationId xmlns:a16="http://schemas.microsoft.com/office/drawing/2014/main" id="{BB756413-0BA3-42BB-8F53-2E11A1A045F5}"/>
              </a:ext>
            </a:extLst>
          </p:cNvPr>
          <p:cNvSpPr txBox="1">
            <a:spLocks/>
          </p:cNvSpPr>
          <p:nvPr/>
        </p:nvSpPr>
        <p:spPr>
          <a:xfrm>
            <a:off x="2526720" y="136400"/>
            <a:ext cx="6202501" cy="6460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FF0000"/>
                </a:solidFill>
                <a:latin typeface="Times New Roman" panose="02020603050405020304" pitchFamily="18" charset="0"/>
                <a:cs typeface="Times New Roman" panose="02020603050405020304" pitchFamily="18" charset="0"/>
              </a:rPr>
              <a:t>II. </a:t>
            </a:r>
            <a:r>
              <a:rPr lang="en-US" sz="3200" b="1" dirty="0" smtClean="0">
                <a:solidFill>
                  <a:srgbClr val="FF0000"/>
                </a:solidFill>
                <a:latin typeface="Times New Roman" panose="02020603050405020304" pitchFamily="18" charset="0"/>
                <a:cs typeface="Times New Roman" panose="02020603050405020304" pitchFamily="18" charset="0"/>
              </a:rPr>
              <a:t>KHÁM PHÁ</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VĂN BẢN</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6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circle(in)">
                                      <p:cBhvr>
                                        <p:cTn id="22" dur="2000"/>
                                        <p:tgtEl>
                                          <p:spTgt spid="7">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circle(in)">
                                      <p:cBhvr>
                                        <p:cTn id="25" dur="2000"/>
                                        <p:tgtEl>
                                          <p:spTgt spid="7">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circle(in)">
                                      <p:cBhvr>
                                        <p:cTn id="28" dur="20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t="3804" r="4044"/>
          <a:stretch/>
        </p:blipFill>
        <p:spPr bwMode="auto">
          <a:xfrm>
            <a:off x="0" y="-117565"/>
            <a:ext cx="12192000" cy="6861781"/>
          </a:xfrm>
          <a:prstGeom prst="rect">
            <a:avLst/>
          </a:prstGeom>
          <a:noFill/>
          <a:extLst>
            <a:ext uri="{909E8E84-426E-40DD-AFC4-6F175D3DCCD1}">
              <a14:hiddenFill xmlns:a14="http://schemas.microsoft.com/office/drawing/2010/main">
                <a:solidFill>
                  <a:srgbClr val="FFFFFF"/>
                </a:solidFill>
              </a14:hiddenFill>
            </a:ext>
          </a:extLst>
        </p:spPr>
      </p:pic>
      <p:pic>
        <p:nvPicPr>
          <p:cNvPr id="11" name="Hình ảnh 10">
            <a:extLst>
              <a:ext uri="{FF2B5EF4-FFF2-40B4-BE49-F238E27FC236}">
                <a16:creationId xmlns:a16="http://schemas.microsoft.com/office/drawing/2014/main" id="{DF4A461F-A527-5915-EB61-A50CAC85E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1298" y="4893733"/>
            <a:ext cx="2152740" cy="2152740"/>
          </a:xfrm>
          <a:prstGeom prst="rect">
            <a:avLst/>
          </a:prstGeom>
        </p:spPr>
      </p:pic>
      <p:sp>
        <p:nvSpPr>
          <p:cNvPr id="2" name="TextBox 1"/>
          <p:cNvSpPr txBox="1"/>
          <p:nvPr/>
        </p:nvSpPr>
        <p:spPr>
          <a:xfrm>
            <a:off x="1732481" y="707624"/>
            <a:ext cx="8727038" cy="5903154"/>
          </a:xfrm>
          <a:prstGeom prst="rect">
            <a:avLst/>
          </a:prstGeom>
          <a:noFill/>
          <a:ln w="38100">
            <a:solidFill>
              <a:schemeClr val="bg1"/>
            </a:solidFill>
          </a:ln>
        </p:spPr>
        <p:txBody>
          <a:bodyPr wrap="square" rtlCol="0">
            <a:spAutoFit/>
          </a:bodyPr>
          <a:lstStyle/>
          <a:p>
            <a:pPr>
              <a:lnSpc>
                <a:spcPct val="120000"/>
              </a:lnSpc>
            </a:pPr>
            <a:r>
              <a:rPr lang="en-US" altLang="vi-VN" sz="3200" b="1" i="1" dirty="0">
                <a:solidFill>
                  <a:srgbClr val="0D11B3"/>
                </a:solidFill>
                <a:latin typeface="Times New Roman" panose="02020603050405020304" pitchFamily="18" charset="0"/>
                <a:cs typeface="Times New Roman" panose="02020603050405020304" pitchFamily="18" charset="0"/>
              </a:rPr>
              <a:t>- </a:t>
            </a:r>
            <a:r>
              <a:rPr lang="en-US" altLang="vi-VN" sz="3200" b="1" i="1" dirty="0" smtClean="0">
                <a:solidFill>
                  <a:srgbClr val="0D11B3"/>
                </a:solidFill>
                <a:latin typeface="Times New Roman" panose="02020603050405020304" pitchFamily="18" charset="0"/>
                <a:cs typeface="Times New Roman" panose="02020603050405020304" pitchFamily="18" charset="0"/>
              </a:rPr>
              <a:t> </a:t>
            </a:r>
            <a:r>
              <a:rPr lang="en-US" altLang="vi-VN" sz="3200" b="1" i="1" dirty="0" err="1" smtClean="0">
                <a:solidFill>
                  <a:srgbClr val="0D11B3"/>
                </a:solidFill>
                <a:latin typeface="Times New Roman" panose="02020603050405020304" pitchFamily="18" charset="0"/>
                <a:cs typeface="Times New Roman" panose="02020603050405020304" pitchFamily="18" charset="0"/>
              </a:rPr>
              <a:t>Dẫn</a:t>
            </a:r>
            <a:r>
              <a:rPr lang="en-US" altLang="vi-VN" sz="3200" b="1" i="1" dirty="0" smtClean="0">
                <a:solidFill>
                  <a:srgbClr val="0D11B3"/>
                </a:solidFill>
                <a:latin typeface="Times New Roman" panose="02020603050405020304" pitchFamily="18" charset="0"/>
                <a:cs typeface="Times New Roman" panose="02020603050405020304" pitchFamily="18" charset="0"/>
              </a:rPr>
              <a:t> </a:t>
            </a:r>
            <a:r>
              <a:rPr lang="en-US" altLang="vi-VN" sz="3200" b="1" i="1" dirty="0" err="1">
                <a:solidFill>
                  <a:srgbClr val="0D11B3"/>
                </a:solidFill>
                <a:latin typeface="Times New Roman" panose="02020603050405020304" pitchFamily="18" charset="0"/>
                <a:cs typeface="Times New Roman" panose="02020603050405020304" pitchFamily="18" charset="0"/>
              </a:rPr>
              <a:t>chứng</a:t>
            </a:r>
            <a:r>
              <a:rPr lang="en-US" altLang="vi-VN" sz="3200" b="1" i="1" dirty="0">
                <a:solidFill>
                  <a:srgbClr val="0D11B3"/>
                </a:solidFill>
                <a:latin typeface="Times New Roman" panose="02020603050405020304" pitchFamily="18" charset="0"/>
                <a:cs typeface="Times New Roman" panose="02020603050405020304" pitchFamily="18" charset="0"/>
              </a:rPr>
              <a:t> </a:t>
            </a:r>
            <a:r>
              <a:rPr lang="en-US" altLang="vi-VN" sz="3200" b="1" i="1" dirty="0" err="1">
                <a:solidFill>
                  <a:srgbClr val="0D11B3"/>
                </a:solidFill>
                <a:latin typeface="Times New Roman" panose="02020603050405020304" pitchFamily="18" charset="0"/>
                <a:cs typeface="Times New Roman" panose="02020603050405020304" pitchFamily="18" charset="0"/>
              </a:rPr>
              <a:t>bằng</a:t>
            </a:r>
            <a:r>
              <a:rPr lang="en-US" altLang="vi-VN" sz="3200" b="1" i="1" dirty="0">
                <a:solidFill>
                  <a:srgbClr val="0D11B3"/>
                </a:solidFill>
                <a:latin typeface="Times New Roman" panose="02020603050405020304" pitchFamily="18" charset="0"/>
                <a:cs typeface="Times New Roman" panose="02020603050405020304" pitchFamily="18" charset="0"/>
              </a:rPr>
              <a:t> </a:t>
            </a:r>
            <a:r>
              <a:rPr lang="en-US" altLang="vi-VN" sz="3200" b="1" i="1" dirty="0" err="1">
                <a:solidFill>
                  <a:srgbClr val="0D11B3"/>
                </a:solidFill>
                <a:latin typeface="Times New Roman" panose="02020603050405020304" pitchFamily="18" charset="0"/>
                <a:cs typeface="Times New Roman" panose="02020603050405020304" pitchFamily="18" charset="0"/>
              </a:rPr>
              <a:t>cách</a:t>
            </a:r>
            <a:r>
              <a:rPr lang="en-US" altLang="vi-VN" sz="3200" b="1" i="1" dirty="0">
                <a:solidFill>
                  <a:srgbClr val="0D11B3"/>
                </a:solidFill>
                <a:latin typeface="Times New Roman" panose="02020603050405020304" pitchFamily="18" charset="0"/>
                <a:cs typeface="Times New Roman" panose="02020603050405020304" pitchFamily="18" charset="0"/>
              </a:rPr>
              <a:t> so </a:t>
            </a:r>
            <a:r>
              <a:rPr lang="en-US" altLang="vi-VN" sz="3200" b="1" i="1" dirty="0" err="1">
                <a:solidFill>
                  <a:srgbClr val="0D11B3"/>
                </a:solidFill>
                <a:latin typeface="Times New Roman" panose="02020603050405020304" pitchFamily="18" charset="0"/>
                <a:cs typeface="Times New Roman" panose="02020603050405020304" pitchFamily="18" charset="0"/>
              </a:rPr>
              <a:t>sánh</a:t>
            </a:r>
            <a:r>
              <a:rPr lang="en-US" altLang="vi-VN" sz="3200" b="1" i="1" dirty="0">
                <a:solidFill>
                  <a:srgbClr val="0D11B3"/>
                </a:solidFill>
                <a:latin typeface="Times New Roman" panose="02020603050405020304" pitchFamily="18" charset="0"/>
                <a:cs typeface="Times New Roman" panose="02020603050405020304" pitchFamily="18" charset="0"/>
              </a:rPr>
              <a:t>:</a:t>
            </a:r>
          </a:p>
          <a:p>
            <a:pPr>
              <a:lnSpc>
                <a:spcPct val="120000"/>
              </a:lnSpc>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Diệu</a:t>
            </a:r>
            <a:r>
              <a:rPr lang="en-US" sz="3200" b="1" dirty="0">
                <a:latin typeface="Times New Roman" pitchFamily="18" charset="0"/>
                <a:cs typeface="Times New Roman" pitchFamily="18" charset="0"/>
              </a:rPr>
              <a:t>:</a:t>
            </a:r>
          </a:p>
          <a:p>
            <a:pPr>
              <a:lnSpc>
                <a:spcPct val="120000"/>
              </a:lnSpc>
              <a:defRPr/>
            </a:pP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già</a:t>
            </a:r>
            <a:r>
              <a:rPr lang="en-US" sz="3200" dirty="0">
                <a:latin typeface="Times New Roman" pitchFamily="18" charset="0"/>
                <a:cs typeface="Times New Roman" pitchFamily="18" charset="0"/>
              </a:rPr>
              <a:t>;</a:t>
            </a:r>
          </a:p>
          <a:p>
            <a:pPr>
              <a:lnSpc>
                <a:spcPct val="120000"/>
              </a:lnSpc>
              <a:defRP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b="1" i="1" dirty="0">
                <a:latin typeface="Times New Roman" pitchFamily="18" charset="0"/>
                <a:cs typeface="Times New Roman" pitchFamily="18" charset="0"/>
              </a:rPr>
              <a:t>du </a:t>
            </a:r>
            <a:r>
              <a:rPr lang="en-US" sz="3200" b="1" i="1" dirty="0" err="1">
                <a:latin typeface="Times New Roman" pitchFamily="18" charset="0"/>
                <a:cs typeface="Times New Roman" pitchFamily="18" charset="0"/>
              </a:rPr>
              <a:t>khách</a:t>
            </a:r>
            <a:r>
              <a:rPr lang="en-US" sz="3200"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Thuyền</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buộc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chặt</a:t>
            </a:r>
            <a:r>
              <a:rPr lang="en-US" sz="3200" dirty="0">
                <a:latin typeface="Times New Roman" pitchFamily="18" charset="0"/>
                <a:cs typeface="Times New Roman" pitchFamily="18" charset="0"/>
              </a:rPr>
              <a:t>.”</a:t>
            </a:r>
          </a:p>
          <a:p>
            <a:pPr>
              <a:lnSpc>
                <a:spcPct val="120000"/>
              </a:lnSpc>
              <a:buFont typeface="Symbol" pitchFamily="18" charset="2"/>
              <a:buChar char="Þ"/>
              <a:defRPr/>
            </a:pPr>
            <a:r>
              <a:rPr lang="en-US" sz="3200" b="1" dirty="0" err="1">
                <a:solidFill>
                  <a:srgbClr val="FF0000"/>
                </a:solidFill>
                <a:latin typeface="Times New Roman" pitchFamily="18" charset="0"/>
                <a:cs typeface="Times New Roman" pitchFamily="18" charset="0"/>
              </a:rPr>
              <a:t>Thơ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ước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điển</a:t>
            </a:r>
            <a:r>
              <a:rPr lang="en-US" sz="3200" b="1" dirty="0">
                <a:solidFill>
                  <a:srgbClr val="FF0000"/>
                </a:solidFill>
                <a:latin typeface="Times New Roman" pitchFamily="18" charset="0"/>
                <a:cs typeface="Times New Roman" pitchFamily="18" charset="0"/>
              </a:rPr>
              <a:t>.</a:t>
            </a:r>
          </a:p>
          <a:p>
            <a:pPr>
              <a:lnSpc>
                <a:spcPct val="120000"/>
              </a:lnSpc>
              <a:defRP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Hồ</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Hương</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Bà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a:t>
            </a:r>
          </a:p>
          <a:p>
            <a:pPr>
              <a:lnSpc>
                <a:spcPct val="120000"/>
              </a:lnSpc>
              <a:defRPr/>
            </a:pPr>
            <a:r>
              <a:rPr lang="en-US" sz="3200" dirty="0">
                <a:latin typeface="Times New Roman" pitchFamily="18" charset="0"/>
                <a:cs typeface="Times New Roman" pitchFamily="18" charset="0"/>
              </a:rPr>
              <a:t>“ </a:t>
            </a:r>
            <a:r>
              <a:rPr lang="en-US" sz="3200" i="1" dirty="0">
                <a:latin typeface="Times New Roman" pitchFamily="18" charset="0"/>
                <a:cs typeface="Times New Roman" pitchFamily="18" charset="0"/>
              </a:rPr>
              <a:t>Ô hay! </a:t>
            </a:r>
            <a:r>
              <a:rPr lang="en-US" sz="3200" dirty="0" err="1">
                <a:latin typeface="Times New Roman" pitchFamily="18" charset="0"/>
                <a:cs typeface="Times New Roman" pitchFamily="18" charset="0"/>
              </a:rPr>
              <a:t>Cảnh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nhỉ</a:t>
            </a:r>
            <a:r>
              <a:rPr lang="en-US" sz="3200" dirty="0">
                <a:latin typeface="Times New Roman" pitchFamily="18" charset="0"/>
                <a:cs typeface="Times New Roman" pitchFamily="18" charset="0"/>
              </a:rPr>
              <a:t>!</a:t>
            </a:r>
          </a:p>
          <a:p>
            <a:pPr>
              <a:lnSpc>
                <a:spcPct val="120000"/>
              </a:lnSpc>
              <a:defRPr/>
            </a:pPr>
            <a:r>
              <a:rPr lang="en-US" sz="3200" dirty="0">
                <a:latin typeface="Times New Roman" pitchFamily="18" charset="0"/>
                <a:cs typeface="Times New Roman" pitchFamily="18" charset="0"/>
              </a:rPr>
              <a:t> Ai </a:t>
            </a:r>
            <a:r>
              <a:rPr lang="en-US" sz="3200" dirty="0" err="1">
                <a:latin typeface="Times New Roman" pitchFamily="18" charset="0"/>
                <a:cs typeface="Times New Roman" pitchFamily="18" charset="0"/>
              </a:rPr>
              <a:t>thấy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chẳng</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ngẩn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ngơ</a:t>
            </a:r>
            <a:r>
              <a:rPr lang="en-US" sz="3200" i="1" dirty="0">
                <a:latin typeface="Times New Roman" pitchFamily="18" charset="0"/>
                <a:cs typeface="Times New Roman" pitchFamily="18" charset="0"/>
              </a:rPr>
              <a:t>?</a:t>
            </a:r>
            <a:r>
              <a:rPr lang="en-US" sz="3200" dirty="0">
                <a:latin typeface="Times New Roman" pitchFamily="18" charset="0"/>
                <a:cs typeface="Times New Roman" pitchFamily="18" charset="0"/>
              </a:rPr>
              <a:t>”</a:t>
            </a:r>
          </a:p>
          <a:p>
            <a:pPr>
              <a:lnSpc>
                <a:spcPct val="120000"/>
              </a:lnSpc>
              <a:defRPr/>
            </a:pPr>
            <a:r>
              <a:rPr lang="en-US" sz="3200" dirty="0">
                <a:solidFill>
                  <a:srgbClr val="FF0000"/>
                </a:solidFill>
                <a:latin typeface="Times New Roman" pitchFamily="18" charset="0"/>
                <a:cs typeface="Times New Roman" pitchFamily="18" charset="0"/>
              </a:rPr>
              <a:t>=&gt; </a:t>
            </a:r>
            <a:r>
              <a:rPr lang="en-US" sz="3200" b="1" dirty="0" err="1">
                <a:solidFill>
                  <a:srgbClr val="FF0000"/>
                </a:solidFill>
                <a:latin typeface="Times New Roman" pitchFamily="18" charset="0"/>
                <a:cs typeface="Times New Roman" pitchFamily="18" charset="0"/>
              </a:rPr>
              <a:t>Thơ</a:t>
            </a:r>
            <a:r>
              <a:rPr lang="en-US" sz="3200" b="1" dirty="0">
                <a:solidFill>
                  <a:srgbClr val="FF0000"/>
                </a:solidFill>
                <a:latin typeface="Times New Roman" pitchFamily="18" charset="0"/>
                <a:cs typeface="Times New Roman" pitchFamily="18" charset="0"/>
              </a:rPr>
              <a:t> cũ: </a:t>
            </a:r>
            <a:r>
              <a:rPr lang="en-US" sz="3200" b="1" dirty="0" err="1">
                <a:solidFill>
                  <a:srgbClr val="FF0000"/>
                </a:solidFill>
                <a:latin typeface="Times New Roman" pitchFamily="18" charset="0"/>
                <a:cs typeface="Times New Roman" pitchFamily="18" charset="0"/>
              </a:rPr>
              <a:t>giọng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trẻ</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trung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đại</a:t>
            </a:r>
            <a:r>
              <a:rPr lang="en-US" sz="3200" b="1" dirty="0">
                <a:solidFill>
                  <a:srgbClr val="FF0000"/>
                </a:solidFill>
                <a:latin typeface="Times New Roman" pitchFamily="18" charset="0"/>
                <a:cs typeface="Times New Roman" pitchFamily="18" charset="0"/>
              </a:rPr>
              <a:t>.</a:t>
            </a:r>
          </a:p>
          <a:p>
            <a:endParaRPr lang="en-US" sz="3200" dirty="0"/>
          </a:p>
        </p:txBody>
      </p:sp>
    </p:spTree>
    <p:extLst>
      <p:ext uri="{BB962C8B-B14F-4D97-AF65-F5344CB8AC3E}">
        <p14:creationId xmlns:p14="http://schemas.microsoft.com/office/powerpoint/2010/main" val="4282662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51114BE-5157-445C-A50F-07E0DB5E4373}"/>
              </a:ext>
            </a:extLst>
          </p:cNvPr>
          <p:cNvSpPr/>
          <p:nvPr/>
        </p:nvSpPr>
        <p:spPr>
          <a:xfrm>
            <a:off x="653144" y="859972"/>
            <a:ext cx="4789714" cy="14586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Oval 4">
            <a:extLst>
              <a:ext uri="{FF2B5EF4-FFF2-40B4-BE49-F238E27FC236}">
                <a16:creationId xmlns:a16="http://schemas.microsoft.com/office/drawing/2014/main" id="{8B57720F-BF91-465E-9F3D-ADFFFA7FB63A}"/>
              </a:ext>
            </a:extLst>
          </p:cNvPr>
          <p:cNvSpPr/>
          <p:nvPr/>
        </p:nvSpPr>
        <p:spPr>
          <a:xfrm>
            <a:off x="6760028" y="859972"/>
            <a:ext cx="4909456" cy="14586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Plus Sign 7">
            <a:extLst>
              <a:ext uri="{FF2B5EF4-FFF2-40B4-BE49-F238E27FC236}">
                <a16:creationId xmlns:a16="http://schemas.microsoft.com/office/drawing/2014/main" id="{AA2621EB-58FB-4487-AFA3-0B9922FA0909}"/>
              </a:ext>
            </a:extLst>
          </p:cNvPr>
          <p:cNvSpPr/>
          <p:nvPr/>
        </p:nvSpPr>
        <p:spPr>
          <a:xfrm>
            <a:off x="5633358" y="1088571"/>
            <a:ext cx="903514" cy="1001487"/>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5D0C87F9-0D8B-4877-8D99-A5377CB3A698}"/>
              </a:ext>
            </a:extLst>
          </p:cNvPr>
          <p:cNvSpPr/>
          <p:nvPr/>
        </p:nvSpPr>
        <p:spPr>
          <a:xfrm>
            <a:off x="239486" y="2754086"/>
            <a:ext cx="11713028" cy="21009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xen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Arrow: Down 9">
            <a:extLst>
              <a:ext uri="{FF2B5EF4-FFF2-40B4-BE49-F238E27FC236}">
                <a16:creationId xmlns:a16="http://schemas.microsoft.com/office/drawing/2014/main" id="{18660807-A0CD-4699-B3EB-2AEA87DE7326}"/>
              </a:ext>
            </a:extLst>
          </p:cNvPr>
          <p:cNvSpPr/>
          <p:nvPr/>
        </p:nvSpPr>
        <p:spPr>
          <a:xfrm>
            <a:off x="5633358" y="4963887"/>
            <a:ext cx="1006928" cy="89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A0E57463-52F2-44F7-8FF0-256A95685CF4}"/>
              </a:ext>
            </a:extLst>
          </p:cNvPr>
          <p:cNvSpPr/>
          <p:nvPr/>
        </p:nvSpPr>
        <p:spPr>
          <a:xfrm>
            <a:off x="3047999" y="6030685"/>
            <a:ext cx="6498771" cy="4898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tắc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thần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mới</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086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down)">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ADE3-8523-490E-81BB-9D529D11C76B}"/>
              </a:ext>
            </a:extLst>
          </p:cNvPr>
          <p:cNvSpPr>
            <a:spLocks noGrp="1"/>
          </p:cNvSpPr>
          <p:nvPr>
            <p:ph type="title"/>
          </p:nvPr>
        </p:nvSpPr>
        <p:spPr>
          <a:xfrm>
            <a:off x="92528" y="0"/>
            <a:ext cx="10515600" cy="602202"/>
          </a:xfrm>
        </p:spPr>
        <p:txBody>
          <a:bodyPr>
            <a:normAutofit/>
          </a:bodyPr>
          <a:lstStyle/>
          <a:p>
            <a:r>
              <a:rPr lang="en-US" sz="3200" b="1" i="1" dirty="0" smtClean="0">
                <a:solidFill>
                  <a:srgbClr val="FF0000"/>
                </a:solidFill>
                <a:cs typeface="Times New Roman" panose="02020603050405020304" pitchFamily="18" charset="0"/>
              </a:rPr>
              <a:t>1.2. </a:t>
            </a:r>
            <a:r>
              <a:rPr lang="en-US" sz="3200" b="1" i="1" dirty="0" err="1" smtClean="0">
                <a:solidFill>
                  <a:srgbClr val="FF0000"/>
                </a:solidFill>
                <a:latin typeface="Times New Roman" panose="02020603050405020304" pitchFamily="18" charset="0"/>
                <a:cs typeface="Times New Roman" panose="02020603050405020304" pitchFamily="18" charset="0"/>
              </a:rPr>
              <a:t>Luận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cứ</a:t>
            </a:r>
            <a:r>
              <a:rPr lang="en-US" sz="3200" b="1" i="1" dirty="0" smtClean="0">
                <a:solidFill>
                  <a:srgbClr val="FF0000"/>
                </a:solidFill>
                <a:latin typeface="Times New Roman" panose="02020603050405020304" pitchFamily="18" charset="0"/>
                <a:cs typeface="Times New Roman" panose="02020603050405020304" pitchFamily="18" charset="0"/>
              </a:rPr>
              <a:t> 2</a:t>
            </a:r>
            <a:r>
              <a:rPr lang="en-US" sz="3200" b="1" i="1" dirty="0" smtClean="0">
                <a:solidFill>
                  <a:srgbClr val="FF0000"/>
                </a:solidFill>
                <a:cs typeface="Times New Roman" panose="02020603050405020304" pitchFamily="18" charset="0"/>
              </a:rPr>
              <a:t>:</a:t>
            </a:r>
            <a:r>
              <a:rPr lang="vi-VN" sz="3200" b="1" i="1" dirty="0" smtClean="0">
                <a:solidFill>
                  <a:srgbClr val="FF0000"/>
                </a:solidFill>
                <a:cs typeface="Times New Roman" panose="02020603050405020304" pitchFamily="18" charset="0"/>
              </a:rPr>
              <a:t>Nguyên </a:t>
            </a:r>
            <a:r>
              <a:rPr lang="vi-VN" sz="3200" b="1" i="1" dirty="0">
                <a:solidFill>
                  <a:srgbClr val="FF0000"/>
                </a:solidFill>
                <a:cs typeface="Times New Roman" panose="02020603050405020304" pitchFamily="18" charset="0"/>
              </a:rPr>
              <a:t>tắc xác định tinh thần Thơ mới:</a:t>
            </a:r>
            <a:endParaRPr lang="vi-VN" sz="3200" dirty="0">
              <a:solidFill>
                <a:srgbClr val="FF0000"/>
              </a:solidFill>
            </a:endParaRPr>
          </a:p>
        </p:txBody>
      </p:sp>
      <p:sp>
        <p:nvSpPr>
          <p:cNvPr id="3" name="Content Placeholder 2">
            <a:extLst>
              <a:ext uri="{FF2B5EF4-FFF2-40B4-BE49-F238E27FC236}">
                <a16:creationId xmlns:a16="http://schemas.microsoft.com/office/drawing/2014/main" id="{2EFA87E8-49B0-4ABF-85F0-1E19D0A6F0CA}"/>
              </a:ext>
            </a:extLst>
          </p:cNvPr>
          <p:cNvSpPr>
            <a:spLocks noGrp="1"/>
          </p:cNvSpPr>
          <p:nvPr>
            <p:ph idx="1"/>
          </p:nvPr>
        </p:nvSpPr>
        <p:spPr>
          <a:xfrm>
            <a:off x="159797" y="602202"/>
            <a:ext cx="11869445" cy="6255798"/>
          </a:xfrm>
        </p:spPr>
        <p:txBody>
          <a:bodyPr>
            <a:normAutofit fontScale="25000" lnSpcReduction="20000"/>
          </a:bodyPr>
          <a:lstStyle/>
          <a:p>
            <a:pPr>
              <a:lnSpc>
                <a:spcPct val="120000"/>
              </a:lnSpc>
              <a:buFontTx/>
              <a:buChar char="-"/>
            </a:pPr>
            <a:r>
              <a:rPr lang="vi-VN" sz="10800" b="1" dirty="0">
                <a:latin typeface="+mj-lt"/>
              </a:rPr>
              <a:t>Nguyên tắc thứ nhất: </a:t>
            </a:r>
            <a:r>
              <a:rPr lang="vi-VN" sz="10800" i="1" dirty="0">
                <a:latin typeface="+mj-lt"/>
              </a:rPr>
              <a:t>“Khốn nỗi, cái tầm thường, cái lố lăng chẳng phải của riêng một thời nào và muốn hiểu tinh thần thơ cho đúng đắn, phải sánh bài hay với bài hay vậy.”</a:t>
            </a:r>
          </a:p>
          <a:p>
            <a:pPr marL="0" indent="0">
              <a:lnSpc>
                <a:spcPct val="120000"/>
              </a:lnSpc>
              <a:buNone/>
            </a:pPr>
            <a:r>
              <a:rPr lang="vi-VN" sz="10800" i="1" dirty="0">
                <a:latin typeface="+mj-lt"/>
              </a:rPr>
              <a:t> </a:t>
            </a:r>
            <a:r>
              <a:rPr lang="vi-VN" sz="10800" b="1" i="1" dirty="0">
                <a:solidFill>
                  <a:srgbClr val="0070C0"/>
                </a:solidFill>
                <a:latin typeface="+mj-lt"/>
              </a:rPr>
              <a:t>-&gt; Phương pháp so sánh bài hay với bài hay.</a:t>
            </a:r>
          </a:p>
          <a:p>
            <a:pPr>
              <a:lnSpc>
                <a:spcPct val="120000"/>
              </a:lnSpc>
              <a:buFontTx/>
              <a:buChar char="-"/>
            </a:pPr>
            <a:r>
              <a:rPr lang="vi-VN" sz="10800" b="1" dirty="0">
                <a:latin typeface="+mj-lt"/>
              </a:rPr>
              <a:t>Nguyên tắc thứ hai: </a:t>
            </a:r>
            <a:r>
              <a:rPr lang="vi-VN" sz="10800" i="1" dirty="0">
                <a:latin typeface="+mj-lt"/>
              </a:rPr>
              <a:t>“Trời đất không phải dựng lên cùng một lần với thế hệ chúng ta. Hôm nay đã phôi phai từ hôm qua và trong cái mới vẫn còn rớt lại ít nhiều cái cũ. Các thời đại vẫn liên tiếp cùng nhau và muốn rõ đặc sắc mỗi thời phải nhìn vào đại thể.” </a:t>
            </a:r>
          </a:p>
          <a:p>
            <a:pPr marL="0" indent="0">
              <a:lnSpc>
                <a:spcPct val="120000"/>
              </a:lnSpc>
              <a:buNone/>
            </a:pPr>
            <a:r>
              <a:rPr lang="vi-VN" sz="10800" b="1" i="1" dirty="0">
                <a:solidFill>
                  <a:srgbClr val="0070C0"/>
                </a:solidFill>
                <a:latin typeface="+mj-lt"/>
              </a:rPr>
              <a:t>-&gt; Cái nhìn bao quát, biện chứng nhiều chiều.</a:t>
            </a:r>
          </a:p>
          <a:p>
            <a:pPr>
              <a:lnSpc>
                <a:spcPct val="120000"/>
              </a:lnSpc>
              <a:buFont typeface="Symbol" panose="05050102010706020507" pitchFamily="18" charset="2"/>
              <a:buChar char="Þ"/>
            </a:pPr>
            <a:r>
              <a:rPr lang="vi-VN" sz="10800" b="1" i="1" dirty="0">
                <a:solidFill>
                  <a:srgbClr val="FF0000"/>
                </a:solidFill>
                <a:latin typeface="+mj-lt"/>
                <a:cs typeface="Times New Roman" panose="02020603050405020304" pitchFamily="18" charset="0"/>
              </a:rPr>
              <a:t> Nguyên tắc xác định tinh thần Thơ mới: Chỉ căn cứ vào cái hay, không căn cứ vào cái dở; chỉ căn cứ vào đại thể, không căn cứ vào tiểu tiết </a:t>
            </a:r>
          </a:p>
          <a:p>
            <a:pPr>
              <a:lnSpc>
                <a:spcPct val="120000"/>
              </a:lnSpc>
              <a:buFont typeface="Symbol" panose="05050102010706020507" pitchFamily="18" charset="2"/>
              <a:buChar char="Þ"/>
            </a:pPr>
            <a:r>
              <a:rPr lang="vi-VN" sz="10800" b="1" i="1" dirty="0">
                <a:solidFill>
                  <a:srgbClr val="FF0000"/>
                </a:solidFill>
                <a:latin typeface="+mj-lt"/>
                <a:cs typeface="Times New Roman" panose="02020603050405020304" pitchFamily="18" charset="0"/>
              </a:rPr>
              <a:t> </a:t>
            </a:r>
            <a:r>
              <a:rPr lang="vi-VN" sz="10800" b="1" i="1" dirty="0">
                <a:latin typeface="+mj-lt"/>
                <a:cs typeface="Times New Roman" panose="02020603050405020304" pitchFamily="18" charset="0"/>
              </a:rPr>
              <a:t>Cách nêu </a:t>
            </a:r>
            <a:r>
              <a:rPr lang="vi-VN" sz="10800" b="1" i="1" dirty="0">
                <a:solidFill>
                  <a:srgbClr val="FF0000"/>
                </a:solidFill>
                <a:latin typeface="+mj-lt"/>
                <a:cs typeface="Times New Roman" panose="02020603050405020304" pitchFamily="18" charset="0"/>
              </a:rPr>
              <a:t>luận điểm </a:t>
            </a:r>
            <a:r>
              <a:rPr lang="vi-VN" sz="10800" b="1" i="1" dirty="0">
                <a:latin typeface="+mj-lt"/>
                <a:cs typeface="Times New Roman" panose="02020603050405020304" pitchFamily="18" charset="0"/>
              </a:rPr>
              <a:t>rõ ràng, mới mẻ, khoa học; </a:t>
            </a:r>
            <a:r>
              <a:rPr lang="vi-VN" sz="10800" b="1" i="1" dirty="0">
                <a:solidFill>
                  <a:srgbClr val="FF0000"/>
                </a:solidFill>
                <a:latin typeface="+mj-lt"/>
                <a:cs typeface="Times New Roman" panose="02020603050405020304" pitchFamily="18" charset="0"/>
              </a:rPr>
              <a:t>dẫn chứng </a:t>
            </a:r>
            <a:r>
              <a:rPr lang="vi-VN" sz="10800" b="1" i="1" dirty="0">
                <a:latin typeface="+mj-lt"/>
                <a:cs typeface="Times New Roman" panose="02020603050405020304" pitchFamily="18" charset="0"/>
              </a:rPr>
              <a:t>tiêu biểu, </a:t>
            </a:r>
            <a:r>
              <a:rPr lang="vi-VN" sz="10800" b="1" i="1" dirty="0">
                <a:solidFill>
                  <a:srgbClr val="FF0000"/>
                </a:solidFill>
                <a:latin typeface="+mj-lt"/>
                <a:cs typeface="Times New Roman" panose="02020603050405020304" pitchFamily="18" charset="0"/>
              </a:rPr>
              <a:t>lập luận </a:t>
            </a:r>
            <a:r>
              <a:rPr lang="vi-VN" sz="10800" b="1" i="1" dirty="0">
                <a:latin typeface="+mj-lt"/>
                <a:cs typeface="Times New Roman" panose="02020603050405020304" pitchFamily="18" charset="0"/>
              </a:rPr>
              <a:t>theo lối quy nạp rất chặt chẽ, giàu sức thuyết phục. </a:t>
            </a:r>
          </a:p>
          <a:p>
            <a:pPr>
              <a:lnSpc>
                <a:spcPct val="100000"/>
              </a:lnSpc>
              <a:buFont typeface="Symbol" panose="05050102010706020507" pitchFamily="18" charset="2"/>
              <a:buChar char="Þ"/>
            </a:pPr>
            <a:endParaRPr lang="vi-VN" b="1" i="1" dirty="0">
              <a:solidFill>
                <a:srgbClr val="FF0000"/>
              </a:solidFill>
              <a:latin typeface="+mj-lt"/>
            </a:endParaRPr>
          </a:p>
        </p:txBody>
      </p:sp>
    </p:spTree>
    <p:extLst>
      <p:ext uri="{BB962C8B-B14F-4D97-AF65-F5344CB8AC3E}">
        <p14:creationId xmlns:p14="http://schemas.microsoft.com/office/powerpoint/2010/main" val="416419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C8D4-1264-4CCE-A204-7CE9BD993834}"/>
              </a:ext>
            </a:extLst>
          </p:cNvPr>
          <p:cNvSpPr>
            <a:spLocks noGrp="1"/>
          </p:cNvSpPr>
          <p:nvPr>
            <p:ph type="title"/>
          </p:nvPr>
        </p:nvSpPr>
        <p:spPr>
          <a:xfrm>
            <a:off x="0" y="1"/>
            <a:ext cx="10515600" cy="838200"/>
          </a:xfrm>
        </p:spPr>
        <p:txBody>
          <a:bodyPr>
            <a:normAutofit/>
          </a:bodyPr>
          <a:lstStyle/>
          <a:p>
            <a:r>
              <a:rPr lang="en-US" sz="4000" b="1" i="1" dirty="0" smtClean="0">
                <a:solidFill>
                  <a:srgbClr val="FF0000"/>
                </a:solidFill>
              </a:rPr>
              <a:t>2</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Luận</a:t>
            </a:r>
            <a:r>
              <a:rPr lang="en-US" sz="4000" b="1" i="1" dirty="0" smtClean="0">
                <a:solidFill>
                  <a:srgbClr val="FF0000"/>
                </a:solidFill>
                <a:latin typeface="Times New Roman" panose="02020603050405020304" pitchFamily="18" charset="0"/>
                <a:cs typeface="Times New Roman" panose="02020603050405020304" pitchFamily="18" charset="0"/>
              </a:rPr>
              <a:t> </a:t>
            </a:r>
            <a:r>
              <a:rPr lang="en-US" sz="4000" b="1" i="1" dirty="0" err="1" smtClean="0">
                <a:solidFill>
                  <a:srgbClr val="FF0000"/>
                </a:solidFill>
                <a:latin typeface="Times New Roman" panose="02020603050405020304" pitchFamily="18" charset="0"/>
                <a:cs typeface="Times New Roman" panose="02020603050405020304" pitchFamily="18" charset="0"/>
              </a:rPr>
              <a:t>điểm</a:t>
            </a:r>
            <a:r>
              <a:rPr lang="en-US" sz="4000" b="1" i="1" dirty="0" smtClean="0">
                <a:solidFill>
                  <a:srgbClr val="FF0000"/>
                </a:solidFill>
                <a:latin typeface="Times New Roman" panose="02020603050405020304" pitchFamily="18" charset="0"/>
                <a:cs typeface="Times New Roman" panose="02020603050405020304" pitchFamily="18" charset="0"/>
              </a:rPr>
              <a:t> 2</a:t>
            </a:r>
            <a:r>
              <a:rPr lang="vi-VN" sz="4000" b="1" i="1" dirty="0" smtClean="0">
                <a:solidFill>
                  <a:srgbClr val="FF0000"/>
                </a:solidFill>
              </a:rPr>
              <a:t>. </a:t>
            </a:r>
            <a:r>
              <a:rPr lang="vi-VN" sz="4000" b="1" i="1" dirty="0">
                <a:solidFill>
                  <a:srgbClr val="FF0000"/>
                </a:solidFill>
              </a:rPr>
              <a:t>Tinh thần Thơ mới:</a:t>
            </a:r>
          </a:p>
        </p:txBody>
      </p:sp>
      <p:sp>
        <p:nvSpPr>
          <p:cNvPr id="3" name="Content Placeholder 2">
            <a:extLst>
              <a:ext uri="{FF2B5EF4-FFF2-40B4-BE49-F238E27FC236}">
                <a16:creationId xmlns:a16="http://schemas.microsoft.com/office/drawing/2014/main" id="{0C982F0B-AE02-470C-8CAA-3DF681A1CAED}"/>
              </a:ext>
            </a:extLst>
          </p:cNvPr>
          <p:cNvSpPr>
            <a:spLocks noGrp="1"/>
          </p:cNvSpPr>
          <p:nvPr>
            <p:ph idx="1"/>
          </p:nvPr>
        </p:nvSpPr>
        <p:spPr>
          <a:xfrm>
            <a:off x="234043" y="634319"/>
            <a:ext cx="11723914" cy="4351338"/>
          </a:xfrm>
        </p:spPr>
        <p:txBody>
          <a:bodyPr/>
          <a:lstStyle/>
          <a:p>
            <a:pPr marL="0" indent="0">
              <a:lnSpc>
                <a:spcPct val="100000"/>
              </a:lnSpc>
              <a:buNone/>
            </a:pPr>
            <a:r>
              <a:rPr lang="en-US" b="1" dirty="0" smtClean="0">
                <a:latin typeface="Times New Roman" panose="02020603050405020304" pitchFamily="18" charset="0"/>
                <a:cs typeface="Times New Roman" panose="02020603050405020304" pitchFamily="18" charset="0"/>
              </a:rPr>
              <a:t>2.1. </a:t>
            </a:r>
            <a:r>
              <a:rPr lang="en-US" b="1" dirty="0" err="1" smtClean="0">
                <a:latin typeface="Times New Roman" panose="02020603050405020304" pitchFamily="18" charset="0"/>
                <a:cs typeface="Times New Roman" panose="02020603050405020304" pitchFamily="18" charset="0"/>
              </a:rPr>
              <a:t>Luận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cứ</a:t>
            </a:r>
            <a:r>
              <a:rPr lang="en-US" b="1" dirty="0" smtClean="0">
                <a:latin typeface="Times New Roman" panose="02020603050405020304" pitchFamily="18" charset="0"/>
                <a:cs typeface="Times New Roman" panose="02020603050405020304" pitchFamily="18" charset="0"/>
              </a:rPr>
              <a:t> 1. </a:t>
            </a:r>
            <a:r>
              <a:rPr lang="vi-VN" b="1" dirty="0" smtClean="0">
                <a:latin typeface="+mj-lt"/>
              </a:rPr>
              <a:t>Định </a:t>
            </a:r>
            <a:r>
              <a:rPr lang="vi-VN" b="1" dirty="0">
                <a:latin typeface="+mj-lt"/>
              </a:rPr>
              <a:t>nghĩa: </a:t>
            </a:r>
            <a:r>
              <a:rPr lang="vi-VN" dirty="0" smtClean="0">
                <a:latin typeface="+mj-lt"/>
              </a:rPr>
              <a:t>Tinh </a:t>
            </a:r>
            <a:r>
              <a:rPr lang="vi-VN" dirty="0">
                <a:latin typeface="+mj-lt"/>
              </a:rPr>
              <a:t>thần Thơ mới bao gồm trong </a:t>
            </a:r>
            <a:r>
              <a:rPr lang="vi-VN" b="1" dirty="0">
                <a:solidFill>
                  <a:srgbClr val="FF0000"/>
                </a:solidFill>
                <a:latin typeface="+mj-lt"/>
              </a:rPr>
              <a:t>chữ tôi</a:t>
            </a:r>
            <a:r>
              <a:rPr lang="vi-VN" dirty="0">
                <a:latin typeface="+mj-lt"/>
              </a:rPr>
              <a:t>, bản chất chữ tôi chính là </a:t>
            </a:r>
            <a:r>
              <a:rPr lang="vi-VN" b="1" dirty="0">
                <a:solidFill>
                  <a:srgbClr val="FF0000"/>
                </a:solidFill>
                <a:latin typeface="+mj-lt"/>
              </a:rPr>
              <a:t>quan niệm cá nhân </a:t>
            </a:r>
            <a:r>
              <a:rPr lang="vi-VN" dirty="0">
                <a:latin typeface="+mj-lt"/>
              </a:rPr>
              <a:t>được hiểu theo nghĩa tuyệt đối của nó.</a:t>
            </a:r>
          </a:p>
          <a:p>
            <a:pPr marL="0" indent="0">
              <a:lnSpc>
                <a:spcPct val="100000"/>
              </a:lnSpc>
              <a:buNone/>
            </a:pPr>
            <a:r>
              <a:rPr lang="vi-VN" i="1" dirty="0">
                <a:solidFill>
                  <a:srgbClr val="0070C0"/>
                </a:solidFill>
                <a:latin typeface="+mj-lt"/>
              </a:rPr>
              <a:t>“ Cứ đại thể thì tất cả tinh thần thời xưa – hay thơ cũ – và thời nay – hay thơ mới – có thể gồm lại trong hai chữ tôi và ta. Ngày trước là thời chữ ta, bây giờ là thời chữ tôi. Nói giống nhau thì vẫn có chỗ giống nhau như chữ tôi vẫn giống chữ ta. Nhưng chúng ta hãy tìm những chỗ khác nhau.”</a:t>
            </a:r>
          </a:p>
        </p:txBody>
      </p:sp>
      <p:sp>
        <p:nvSpPr>
          <p:cNvPr id="4" name="Rectangle: Rounded Corners 3">
            <a:extLst>
              <a:ext uri="{FF2B5EF4-FFF2-40B4-BE49-F238E27FC236}">
                <a16:creationId xmlns:a16="http://schemas.microsoft.com/office/drawing/2014/main" id="{10C7B864-4CB6-4D8F-9FB9-E0926B377DFB}"/>
              </a:ext>
            </a:extLst>
          </p:cNvPr>
          <p:cNvSpPr/>
          <p:nvPr/>
        </p:nvSpPr>
        <p:spPr>
          <a:xfrm>
            <a:off x="581927" y="3714947"/>
            <a:ext cx="5245006"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Tinh thần của thời xưa – thơ cũ</a:t>
            </a:r>
          </a:p>
        </p:txBody>
      </p:sp>
      <p:sp>
        <p:nvSpPr>
          <p:cNvPr id="5" name="Rectangle 4">
            <a:extLst>
              <a:ext uri="{FF2B5EF4-FFF2-40B4-BE49-F238E27FC236}">
                <a16:creationId xmlns:a16="http://schemas.microsoft.com/office/drawing/2014/main" id="{44C0D148-FC32-4915-B294-6CA412BAFCEA}"/>
              </a:ext>
            </a:extLst>
          </p:cNvPr>
          <p:cNvSpPr/>
          <p:nvPr/>
        </p:nvSpPr>
        <p:spPr>
          <a:xfrm>
            <a:off x="2414820" y="4548769"/>
            <a:ext cx="1440530" cy="435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Chữ ta</a:t>
            </a:r>
          </a:p>
        </p:txBody>
      </p:sp>
      <p:sp>
        <p:nvSpPr>
          <p:cNvPr id="6" name="Rectangle: Rounded Corners 5">
            <a:extLst>
              <a:ext uri="{FF2B5EF4-FFF2-40B4-BE49-F238E27FC236}">
                <a16:creationId xmlns:a16="http://schemas.microsoft.com/office/drawing/2014/main" id="{12896557-AC49-48DF-AF41-A5E140C2EB79}"/>
              </a:ext>
            </a:extLst>
          </p:cNvPr>
          <p:cNvSpPr/>
          <p:nvPr/>
        </p:nvSpPr>
        <p:spPr>
          <a:xfrm>
            <a:off x="6503755" y="3704060"/>
            <a:ext cx="5688245" cy="849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Tinh thần của thời nay – thơ mới</a:t>
            </a:r>
          </a:p>
        </p:txBody>
      </p:sp>
      <p:sp>
        <p:nvSpPr>
          <p:cNvPr id="7" name="Rectangle 6">
            <a:extLst>
              <a:ext uri="{FF2B5EF4-FFF2-40B4-BE49-F238E27FC236}">
                <a16:creationId xmlns:a16="http://schemas.microsoft.com/office/drawing/2014/main" id="{8678E466-6408-4808-B2F2-4080E5B54305}"/>
              </a:ext>
            </a:extLst>
          </p:cNvPr>
          <p:cNvSpPr/>
          <p:nvPr/>
        </p:nvSpPr>
        <p:spPr>
          <a:xfrm>
            <a:off x="8591091" y="4466059"/>
            <a:ext cx="1440530" cy="435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Chữ tôi</a:t>
            </a:r>
          </a:p>
        </p:txBody>
      </p:sp>
      <p:sp>
        <p:nvSpPr>
          <p:cNvPr id="8" name="Arrow: Down 7">
            <a:extLst>
              <a:ext uri="{FF2B5EF4-FFF2-40B4-BE49-F238E27FC236}">
                <a16:creationId xmlns:a16="http://schemas.microsoft.com/office/drawing/2014/main" id="{E98FF09F-4E66-4EB9-B9D0-97537988EB40}"/>
              </a:ext>
            </a:extLst>
          </p:cNvPr>
          <p:cNvSpPr/>
          <p:nvPr/>
        </p:nvSpPr>
        <p:spPr>
          <a:xfrm>
            <a:off x="2939142" y="4985657"/>
            <a:ext cx="391886" cy="435429"/>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 name="Arrow: Down 8">
            <a:extLst>
              <a:ext uri="{FF2B5EF4-FFF2-40B4-BE49-F238E27FC236}">
                <a16:creationId xmlns:a16="http://schemas.microsoft.com/office/drawing/2014/main" id="{57C9E488-842E-4374-928F-E0A5EFB70708}"/>
              </a:ext>
            </a:extLst>
          </p:cNvPr>
          <p:cNvSpPr/>
          <p:nvPr/>
        </p:nvSpPr>
        <p:spPr>
          <a:xfrm>
            <a:off x="9274629" y="4985657"/>
            <a:ext cx="391886" cy="435429"/>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E3F89DFA-5ED5-4766-A49C-EEE6E45F68B8}"/>
              </a:ext>
            </a:extLst>
          </p:cNvPr>
          <p:cNvSpPr/>
          <p:nvPr/>
        </p:nvSpPr>
        <p:spPr>
          <a:xfrm>
            <a:off x="1474553" y="5456663"/>
            <a:ext cx="3225803" cy="10195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Cái chung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Ý thức cộng đồng</a:t>
            </a:r>
          </a:p>
        </p:txBody>
      </p:sp>
      <p:sp>
        <p:nvSpPr>
          <p:cNvPr id="11" name="Rectangle: Rounded Corners 10">
            <a:extLst>
              <a:ext uri="{FF2B5EF4-FFF2-40B4-BE49-F238E27FC236}">
                <a16:creationId xmlns:a16="http://schemas.microsoft.com/office/drawing/2014/main" id="{F8C3BAF0-CCED-4D9F-A3E2-3D435E3EC360}"/>
              </a:ext>
            </a:extLst>
          </p:cNvPr>
          <p:cNvSpPr/>
          <p:nvPr/>
        </p:nvSpPr>
        <p:spPr>
          <a:xfrm>
            <a:off x="7801875" y="5456663"/>
            <a:ext cx="3225803" cy="962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Cái riêng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Ý thức cá nhân</a:t>
            </a:r>
          </a:p>
        </p:txBody>
      </p:sp>
    </p:spTree>
    <p:extLst>
      <p:ext uri="{BB962C8B-B14F-4D97-AF65-F5344CB8AC3E}">
        <p14:creationId xmlns:p14="http://schemas.microsoft.com/office/powerpoint/2010/main" val="12286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841194EC-FF99-970B-7A25-D74BB3865B54}"/>
              </a:ext>
            </a:extLst>
          </p:cNvPr>
          <p:cNvGrpSpPr/>
          <p:nvPr/>
        </p:nvGrpSpPr>
        <p:grpSpPr>
          <a:xfrm>
            <a:off x="2949062" y="502947"/>
            <a:ext cx="7947623" cy="2345454"/>
            <a:chOff x="3267137" y="1316627"/>
            <a:chExt cx="9065598" cy="1796125"/>
          </a:xfrm>
        </p:grpSpPr>
        <p:sp>
          <p:nvSpPr>
            <p:cNvPr id="4" name="Hình chữ nhật 3">
              <a:extLst>
                <a:ext uri="{FF2B5EF4-FFF2-40B4-BE49-F238E27FC236}">
                  <a16:creationId xmlns:a16="http://schemas.microsoft.com/office/drawing/2014/main" id="{2EAE3156-A406-DE31-E087-9D8FB9026B1F}"/>
                </a:ext>
              </a:extLst>
            </p:cNvPr>
            <p:cNvSpPr/>
            <p:nvPr/>
          </p:nvSpPr>
          <p:spPr>
            <a:xfrm>
              <a:off x="3653836" y="1830265"/>
              <a:ext cx="8678899" cy="950624"/>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Mũi tên: Hình ngũ giác 5">
              <a:extLst>
                <a:ext uri="{FF2B5EF4-FFF2-40B4-BE49-F238E27FC236}">
                  <a16:creationId xmlns:a16="http://schemas.microsoft.com/office/drawing/2014/main" id="{35FC9A50-9082-D3FC-1F76-81C43C90C7B8}"/>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ũi tên: Hình ngũ giác 4">
              <a:extLst>
                <a:ext uri="{FF2B5EF4-FFF2-40B4-BE49-F238E27FC236}">
                  <a16:creationId xmlns:a16="http://schemas.microsoft.com/office/drawing/2014/main" id="{A9C550D2-C7AF-471D-B156-D0EBD9FDA418}"/>
                </a:ext>
              </a:extLst>
            </p:cNvPr>
            <p:cNvSpPr/>
            <p:nvPr/>
          </p:nvSpPr>
          <p:spPr>
            <a:xfrm>
              <a:off x="3267137" y="1316627"/>
              <a:ext cx="2663238" cy="1143000"/>
            </a:xfrm>
            <a:prstGeom prst="homePlate">
              <a:avLst>
                <a:gd name="adj" fmla="val 26543"/>
              </a:avLst>
            </a:prstGeom>
            <a:solidFill>
              <a:srgbClr val="FFFF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Nhóm 17">
            <a:extLst>
              <a:ext uri="{FF2B5EF4-FFF2-40B4-BE49-F238E27FC236}">
                <a16:creationId xmlns:a16="http://schemas.microsoft.com/office/drawing/2014/main" id="{A69CF8B9-5A49-15DC-708C-D72E339275DB}"/>
              </a:ext>
            </a:extLst>
          </p:cNvPr>
          <p:cNvGrpSpPr/>
          <p:nvPr/>
        </p:nvGrpSpPr>
        <p:grpSpPr>
          <a:xfrm>
            <a:off x="2361269" y="1756113"/>
            <a:ext cx="8535416" cy="2345454"/>
            <a:chOff x="3267137" y="1316627"/>
            <a:chExt cx="9736075" cy="1796125"/>
          </a:xfrm>
        </p:grpSpPr>
        <p:sp>
          <p:nvSpPr>
            <p:cNvPr id="19" name="Hình chữ nhật 18">
              <a:extLst>
                <a:ext uri="{FF2B5EF4-FFF2-40B4-BE49-F238E27FC236}">
                  <a16:creationId xmlns:a16="http://schemas.microsoft.com/office/drawing/2014/main" id="{75A5C394-0A66-AECA-DBA1-18ED8EFF5E98}"/>
                </a:ext>
              </a:extLst>
            </p:cNvPr>
            <p:cNvSpPr/>
            <p:nvPr/>
          </p:nvSpPr>
          <p:spPr>
            <a:xfrm>
              <a:off x="3653836" y="1806311"/>
              <a:ext cx="9349376" cy="95062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Mũi tên: Hình ngũ giác 19">
              <a:extLst>
                <a:ext uri="{FF2B5EF4-FFF2-40B4-BE49-F238E27FC236}">
                  <a16:creationId xmlns:a16="http://schemas.microsoft.com/office/drawing/2014/main" id="{1E11D4AF-B213-A840-2549-81B41C477CA8}"/>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Mũi tên: Hình ngũ giác 20">
              <a:extLst>
                <a:ext uri="{FF2B5EF4-FFF2-40B4-BE49-F238E27FC236}">
                  <a16:creationId xmlns:a16="http://schemas.microsoft.com/office/drawing/2014/main" id="{8EE424BF-0AC8-958E-8BFF-5BEA0A940F50}"/>
                </a:ext>
              </a:extLst>
            </p:cNvPr>
            <p:cNvSpPr/>
            <p:nvPr/>
          </p:nvSpPr>
          <p:spPr>
            <a:xfrm>
              <a:off x="3267137" y="1316627"/>
              <a:ext cx="2663238" cy="1143000"/>
            </a:xfrm>
            <a:prstGeom prst="homePlate">
              <a:avLst>
                <a:gd name="adj" fmla="val 26543"/>
              </a:avLst>
            </a:prstGeom>
            <a:solidFill>
              <a:srgbClr val="00B0F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Nhóm 22">
            <a:extLst>
              <a:ext uri="{FF2B5EF4-FFF2-40B4-BE49-F238E27FC236}">
                <a16:creationId xmlns:a16="http://schemas.microsoft.com/office/drawing/2014/main" id="{EBBDB364-4A43-6D10-0545-DD9AD1273203}"/>
              </a:ext>
            </a:extLst>
          </p:cNvPr>
          <p:cNvGrpSpPr/>
          <p:nvPr/>
        </p:nvGrpSpPr>
        <p:grpSpPr>
          <a:xfrm>
            <a:off x="3759639" y="2945248"/>
            <a:ext cx="7137045" cy="2345454"/>
            <a:chOff x="3267137" y="1316627"/>
            <a:chExt cx="7733980" cy="1796125"/>
          </a:xfrm>
        </p:grpSpPr>
        <p:sp>
          <p:nvSpPr>
            <p:cNvPr id="24" name="Hình chữ nhật 23">
              <a:extLst>
                <a:ext uri="{FF2B5EF4-FFF2-40B4-BE49-F238E27FC236}">
                  <a16:creationId xmlns:a16="http://schemas.microsoft.com/office/drawing/2014/main" id="{0C61579C-0486-21BC-B3C3-E79337EA0B6F}"/>
                </a:ext>
              </a:extLst>
            </p:cNvPr>
            <p:cNvSpPr/>
            <p:nvPr/>
          </p:nvSpPr>
          <p:spPr>
            <a:xfrm>
              <a:off x="3653836" y="1806311"/>
              <a:ext cx="7347281" cy="950624"/>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Mũi tên: Hình ngũ giác 24">
              <a:extLst>
                <a:ext uri="{FF2B5EF4-FFF2-40B4-BE49-F238E27FC236}">
                  <a16:creationId xmlns:a16="http://schemas.microsoft.com/office/drawing/2014/main" id="{35E9F23D-ADEF-C288-5417-9FD8F0BB5B85}"/>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Mũi tên: Hình ngũ giác 25">
              <a:extLst>
                <a:ext uri="{FF2B5EF4-FFF2-40B4-BE49-F238E27FC236}">
                  <a16:creationId xmlns:a16="http://schemas.microsoft.com/office/drawing/2014/main" id="{200550EB-D21C-B79B-8BBA-FA8600AA4A55}"/>
                </a:ext>
              </a:extLst>
            </p:cNvPr>
            <p:cNvSpPr/>
            <p:nvPr/>
          </p:nvSpPr>
          <p:spPr>
            <a:xfrm>
              <a:off x="3267137" y="1316627"/>
              <a:ext cx="2663238" cy="1143000"/>
            </a:xfrm>
            <a:prstGeom prst="homePlate">
              <a:avLst>
                <a:gd name="adj" fmla="val 26543"/>
              </a:avLst>
            </a:prstGeom>
            <a:solidFill>
              <a:srgbClr val="00FF00"/>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7" name="Nhóm 26">
            <a:extLst>
              <a:ext uri="{FF2B5EF4-FFF2-40B4-BE49-F238E27FC236}">
                <a16:creationId xmlns:a16="http://schemas.microsoft.com/office/drawing/2014/main" id="{DBA580A8-4DD9-7566-F3D0-0D838EDC180A}"/>
              </a:ext>
            </a:extLst>
          </p:cNvPr>
          <p:cNvGrpSpPr/>
          <p:nvPr/>
        </p:nvGrpSpPr>
        <p:grpSpPr>
          <a:xfrm>
            <a:off x="3202681" y="4166751"/>
            <a:ext cx="7694002" cy="2345454"/>
            <a:chOff x="3267137" y="1316627"/>
            <a:chExt cx="8776301" cy="1796125"/>
          </a:xfrm>
        </p:grpSpPr>
        <p:sp>
          <p:nvSpPr>
            <p:cNvPr id="28" name="Hình chữ nhật 27">
              <a:extLst>
                <a:ext uri="{FF2B5EF4-FFF2-40B4-BE49-F238E27FC236}">
                  <a16:creationId xmlns:a16="http://schemas.microsoft.com/office/drawing/2014/main" id="{E6A4E1B1-728A-D67C-49B1-87D7B38B2FFC}"/>
                </a:ext>
              </a:extLst>
            </p:cNvPr>
            <p:cNvSpPr/>
            <p:nvPr/>
          </p:nvSpPr>
          <p:spPr>
            <a:xfrm>
              <a:off x="3653835" y="1806311"/>
              <a:ext cx="8389603" cy="950624"/>
            </a:xfrm>
            <a:prstGeom prst="rect">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Mũi tên: Hình ngũ giác 28">
              <a:extLst>
                <a:ext uri="{FF2B5EF4-FFF2-40B4-BE49-F238E27FC236}">
                  <a16:creationId xmlns:a16="http://schemas.microsoft.com/office/drawing/2014/main" id="{AD645124-52D8-DAA7-92DB-57FBF4D17C8E}"/>
                </a:ext>
              </a:extLst>
            </p:cNvPr>
            <p:cNvSpPr/>
            <p:nvPr/>
          </p:nvSpPr>
          <p:spPr>
            <a:xfrm rot="1142435">
              <a:off x="3797969" y="2127763"/>
              <a:ext cx="2719306" cy="984989"/>
            </a:xfrm>
            <a:prstGeom prst="homePlate">
              <a:avLst>
                <a:gd name="adj" fmla="val 0"/>
              </a:avLst>
            </a:prstGeom>
            <a:gradFill flip="none" rotWithShape="1">
              <a:gsLst>
                <a:gs pos="24000">
                  <a:schemeClr val="tx1">
                    <a:lumMod val="99000"/>
                    <a:alpha val="0"/>
                  </a:schemeClr>
                </a:gs>
                <a:gs pos="100000">
                  <a:schemeClr val="tx1">
                    <a:alpha val="4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Mũi tên: Hình ngũ giác 29">
              <a:extLst>
                <a:ext uri="{FF2B5EF4-FFF2-40B4-BE49-F238E27FC236}">
                  <a16:creationId xmlns:a16="http://schemas.microsoft.com/office/drawing/2014/main" id="{A7414418-C341-FCEF-13C9-CDC6A296C8A7}"/>
                </a:ext>
              </a:extLst>
            </p:cNvPr>
            <p:cNvSpPr/>
            <p:nvPr/>
          </p:nvSpPr>
          <p:spPr>
            <a:xfrm>
              <a:off x="3267137" y="1316627"/>
              <a:ext cx="2663238" cy="1143000"/>
            </a:xfrm>
            <a:prstGeom prst="homePlate">
              <a:avLst>
                <a:gd name="adj" fmla="val 26543"/>
              </a:avLst>
            </a:prstGeom>
            <a:solidFill>
              <a:srgbClr val="FF99FF"/>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2" name="Hình chữ nhật 31">
            <a:extLst>
              <a:ext uri="{FF2B5EF4-FFF2-40B4-BE49-F238E27FC236}">
                <a16:creationId xmlns:a16="http://schemas.microsoft.com/office/drawing/2014/main" id="{88D0E33E-19E1-7B9A-5943-37418A2232A3}"/>
              </a:ext>
            </a:extLst>
          </p:cNvPr>
          <p:cNvSpPr/>
          <p:nvPr/>
        </p:nvSpPr>
        <p:spPr>
          <a:xfrm>
            <a:off x="10837387" y="658388"/>
            <a:ext cx="249454" cy="5934609"/>
          </a:xfrm>
          <a:prstGeom prst="rect">
            <a:avLst/>
          </a:prstGeom>
          <a:solidFill>
            <a:srgbClr val="B4C7E7"/>
          </a:solidFill>
          <a:ln>
            <a:noFill/>
          </a:ln>
          <a:effectLst>
            <a:outerShdw blurRad="50800" dist="38100" dir="10800000" sx="105000" sy="105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Hình chữ nhật 32">
            <a:extLst>
              <a:ext uri="{FF2B5EF4-FFF2-40B4-BE49-F238E27FC236}">
                <a16:creationId xmlns:a16="http://schemas.microsoft.com/office/drawing/2014/main" id="{4F823B73-A0BD-1F61-2E46-BB49A30F8BEC}"/>
              </a:ext>
            </a:extLst>
          </p:cNvPr>
          <p:cNvSpPr/>
          <p:nvPr/>
        </p:nvSpPr>
        <p:spPr>
          <a:xfrm>
            <a:off x="10805160" y="1506"/>
            <a:ext cx="1386840" cy="685800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2" name="Hình ảnh 41">
            <a:extLst>
              <a:ext uri="{FF2B5EF4-FFF2-40B4-BE49-F238E27FC236}">
                <a16:creationId xmlns:a16="http://schemas.microsoft.com/office/drawing/2014/main" id="{8D0E0244-AC76-7BEC-DD45-548B33C9CDE9}"/>
              </a:ext>
            </a:extLst>
          </p:cNvPr>
          <p:cNvPicPr>
            <a:picLocks noChangeAspect="1"/>
          </p:cNvPicPr>
          <p:nvPr/>
        </p:nvPicPr>
        <p:blipFill>
          <a:blip r:embed="rId2"/>
          <a:stretch>
            <a:fillRect/>
          </a:stretch>
        </p:blipFill>
        <p:spPr>
          <a:xfrm>
            <a:off x="10872310" y="2570862"/>
            <a:ext cx="870208" cy="847425"/>
          </a:xfrm>
          <a:prstGeom prst="rect">
            <a:avLst/>
          </a:prstGeom>
          <a:gradFill>
            <a:gsLst>
              <a:gs pos="24000">
                <a:schemeClr val="tx1">
                  <a:lumMod val="99000"/>
                  <a:alpha val="0"/>
                </a:schemeClr>
              </a:gs>
              <a:gs pos="100000">
                <a:srgbClr val="0000FF"/>
              </a:gs>
            </a:gsLst>
            <a:lin ang="10800000" scaled="1"/>
          </a:gradFill>
        </p:spPr>
      </p:pic>
      <p:pic>
        <p:nvPicPr>
          <p:cNvPr id="43" name="Hình ảnh 42">
            <a:extLst>
              <a:ext uri="{FF2B5EF4-FFF2-40B4-BE49-F238E27FC236}">
                <a16:creationId xmlns:a16="http://schemas.microsoft.com/office/drawing/2014/main" id="{F8546BCF-6465-B874-23BF-1B8E919A837D}"/>
              </a:ext>
            </a:extLst>
          </p:cNvPr>
          <p:cNvPicPr>
            <a:picLocks noChangeAspect="1"/>
          </p:cNvPicPr>
          <p:nvPr/>
        </p:nvPicPr>
        <p:blipFill>
          <a:blip r:embed="rId3"/>
          <a:stretch>
            <a:fillRect/>
          </a:stretch>
        </p:blipFill>
        <p:spPr>
          <a:xfrm>
            <a:off x="10837387" y="1349359"/>
            <a:ext cx="941390" cy="903011"/>
          </a:xfrm>
          <a:prstGeom prst="rect">
            <a:avLst/>
          </a:prstGeom>
          <a:gradFill>
            <a:gsLst>
              <a:gs pos="24000">
                <a:srgbClr val="00FFFF"/>
              </a:gs>
              <a:gs pos="100000">
                <a:schemeClr val="bg1">
                  <a:lumMod val="85000"/>
                </a:schemeClr>
              </a:gs>
            </a:gsLst>
            <a:lin ang="10800000" scaled="1"/>
          </a:gradFill>
        </p:spPr>
      </p:pic>
      <p:pic>
        <p:nvPicPr>
          <p:cNvPr id="44" name="Hình ảnh 43">
            <a:extLst>
              <a:ext uri="{FF2B5EF4-FFF2-40B4-BE49-F238E27FC236}">
                <a16:creationId xmlns:a16="http://schemas.microsoft.com/office/drawing/2014/main" id="{E4554DBA-CC15-7974-7C72-F8C6D9E36891}"/>
              </a:ext>
            </a:extLst>
          </p:cNvPr>
          <p:cNvPicPr>
            <a:picLocks noChangeAspect="1"/>
          </p:cNvPicPr>
          <p:nvPr/>
        </p:nvPicPr>
        <p:blipFill>
          <a:blip r:embed="rId4"/>
          <a:stretch>
            <a:fillRect/>
          </a:stretch>
        </p:blipFill>
        <p:spPr>
          <a:xfrm>
            <a:off x="10872310" y="4999523"/>
            <a:ext cx="942801" cy="1018235"/>
          </a:xfrm>
          <a:prstGeom prst="rect">
            <a:avLst/>
          </a:prstGeom>
          <a:gradFill>
            <a:gsLst>
              <a:gs pos="84000">
                <a:srgbClr val="CC0099"/>
              </a:gs>
              <a:gs pos="24000">
                <a:schemeClr val="bg1">
                  <a:lumMod val="85000"/>
                </a:schemeClr>
              </a:gs>
            </a:gsLst>
            <a:lin ang="10800000" scaled="1"/>
          </a:gradFill>
        </p:spPr>
      </p:pic>
      <p:pic>
        <p:nvPicPr>
          <p:cNvPr id="45" name="Hình ảnh 44">
            <a:extLst>
              <a:ext uri="{FF2B5EF4-FFF2-40B4-BE49-F238E27FC236}">
                <a16:creationId xmlns:a16="http://schemas.microsoft.com/office/drawing/2014/main" id="{5CCC7E68-F2D7-009D-1BD6-4E77074FEC29}"/>
              </a:ext>
            </a:extLst>
          </p:cNvPr>
          <p:cNvPicPr>
            <a:picLocks noChangeAspect="1"/>
          </p:cNvPicPr>
          <p:nvPr/>
        </p:nvPicPr>
        <p:blipFill>
          <a:blip r:embed="rId5"/>
          <a:stretch>
            <a:fillRect/>
          </a:stretch>
        </p:blipFill>
        <p:spPr>
          <a:xfrm flipV="1">
            <a:off x="10887362" y="3772224"/>
            <a:ext cx="942801" cy="942801"/>
          </a:xfrm>
          <a:prstGeom prst="rect">
            <a:avLst/>
          </a:prstGeom>
          <a:gradFill>
            <a:gsLst>
              <a:gs pos="74000">
                <a:srgbClr val="00CC00"/>
              </a:gs>
              <a:gs pos="22000">
                <a:schemeClr val="bg1">
                  <a:lumMod val="85000"/>
                </a:schemeClr>
              </a:gs>
            </a:gsLst>
            <a:lin ang="10800000" scaled="1"/>
          </a:gradFill>
        </p:spPr>
      </p:pic>
      <p:pic>
        <p:nvPicPr>
          <p:cNvPr id="47" name="Hình ảnh 46">
            <a:extLst>
              <a:ext uri="{FF2B5EF4-FFF2-40B4-BE49-F238E27FC236}">
                <a16:creationId xmlns:a16="http://schemas.microsoft.com/office/drawing/2014/main" id="{D2C6F1B3-9724-8EE2-4765-39B435DF3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18" y="262959"/>
            <a:ext cx="5357390" cy="6643477"/>
          </a:xfrm>
          <a:prstGeom prst="rect">
            <a:avLst/>
          </a:prstGeom>
        </p:spPr>
      </p:pic>
      <p:sp>
        <p:nvSpPr>
          <p:cNvPr id="48" name="Hộp Văn bản 47">
            <a:extLst>
              <a:ext uri="{FF2B5EF4-FFF2-40B4-BE49-F238E27FC236}">
                <a16:creationId xmlns:a16="http://schemas.microsoft.com/office/drawing/2014/main" id="{C017278F-D6A9-F68F-319C-D4CBF460E34E}"/>
              </a:ext>
            </a:extLst>
          </p:cNvPr>
          <p:cNvSpPr txBox="1"/>
          <p:nvPr/>
        </p:nvSpPr>
        <p:spPr>
          <a:xfrm>
            <a:off x="2668390" y="1822796"/>
            <a:ext cx="1643742" cy="1323439"/>
          </a:xfrm>
          <a:prstGeom prst="rect">
            <a:avLst/>
          </a:prstGeom>
          <a:noFill/>
          <a:scene3d>
            <a:camera prst="isometricRightUp"/>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Times New Roman" panose="02020603050405020304" pitchFamily="18" charset="0"/>
              </a:rPr>
              <a:t>02</a:t>
            </a:r>
          </a:p>
        </p:txBody>
      </p:sp>
      <p:sp>
        <p:nvSpPr>
          <p:cNvPr id="51" name="Hộp Văn bản 50">
            <a:extLst>
              <a:ext uri="{FF2B5EF4-FFF2-40B4-BE49-F238E27FC236}">
                <a16:creationId xmlns:a16="http://schemas.microsoft.com/office/drawing/2014/main" id="{12803DA8-1CF6-6F5D-01DB-1D08657B7C35}"/>
              </a:ext>
            </a:extLst>
          </p:cNvPr>
          <p:cNvSpPr txBox="1"/>
          <p:nvPr/>
        </p:nvSpPr>
        <p:spPr>
          <a:xfrm>
            <a:off x="3342379" y="493988"/>
            <a:ext cx="1643742" cy="1323439"/>
          </a:xfrm>
          <a:prstGeom prst="rect">
            <a:avLst/>
          </a:prstGeom>
          <a:noFill/>
          <a:scene3d>
            <a:camera prst="isometricRightUp"/>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Times New Roman" panose="02020603050405020304" pitchFamily="18" charset="0"/>
              </a:rPr>
              <a:t>01</a:t>
            </a:r>
          </a:p>
        </p:txBody>
      </p:sp>
      <p:sp>
        <p:nvSpPr>
          <p:cNvPr id="52" name="Hộp Văn bản 51">
            <a:extLst>
              <a:ext uri="{FF2B5EF4-FFF2-40B4-BE49-F238E27FC236}">
                <a16:creationId xmlns:a16="http://schemas.microsoft.com/office/drawing/2014/main" id="{8151EFDD-D3CF-D5FF-8E36-6E56EF5649A7}"/>
              </a:ext>
            </a:extLst>
          </p:cNvPr>
          <p:cNvSpPr txBox="1"/>
          <p:nvPr/>
        </p:nvSpPr>
        <p:spPr>
          <a:xfrm rot="21333283">
            <a:off x="4023496" y="2947985"/>
            <a:ext cx="1643742" cy="1323439"/>
          </a:xfrm>
          <a:prstGeom prst="rect">
            <a:avLst/>
          </a:prstGeom>
          <a:noFill/>
          <a:scene3d>
            <a:camera prst="isometricRightUp"/>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Times New Roman" panose="02020603050405020304" pitchFamily="18" charset="0"/>
              </a:rPr>
              <a:t>03</a:t>
            </a:r>
          </a:p>
        </p:txBody>
      </p:sp>
      <p:sp>
        <p:nvSpPr>
          <p:cNvPr id="55" name="Hộp Văn bản 54">
            <a:extLst>
              <a:ext uri="{FF2B5EF4-FFF2-40B4-BE49-F238E27FC236}">
                <a16:creationId xmlns:a16="http://schemas.microsoft.com/office/drawing/2014/main" id="{0DF42132-F6A8-B0ED-22F8-0F58BC95A398}"/>
              </a:ext>
            </a:extLst>
          </p:cNvPr>
          <p:cNvSpPr txBox="1"/>
          <p:nvPr/>
        </p:nvSpPr>
        <p:spPr>
          <a:xfrm>
            <a:off x="6002901" y="2466623"/>
            <a:ext cx="405893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avie" panose="04040805050809020602" pitchFamily="82" charset="0"/>
                <a:ea typeface="+mn-ea"/>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avie" panose="04040805050809020602" pitchFamily="82" charset="0"/>
                <a:ea typeface="+mn-ea"/>
                <a:cs typeface="Times New Roman" panose="02020603050405020304" pitchFamily="18" charset="0"/>
              </a:rPr>
              <a:t>KIẾN THỨC</a:t>
            </a:r>
          </a:p>
        </p:txBody>
      </p:sp>
      <p:sp>
        <p:nvSpPr>
          <p:cNvPr id="53" name="Hộp Văn bản 52">
            <a:extLst>
              <a:ext uri="{FF2B5EF4-FFF2-40B4-BE49-F238E27FC236}">
                <a16:creationId xmlns:a16="http://schemas.microsoft.com/office/drawing/2014/main" id="{E4EC7BFF-DA6D-5D5D-4E4B-6EE889CFC762}"/>
              </a:ext>
            </a:extLst>
          </p:cNvPr>
          <p:cNvSpPr txBox="1"/>
          <p:nvPr/>
        </p:nvSpPr>
        <p:spPr>
          <a:xfrm>
            <a:off x="3490261" y="4272155"/>
            <a:ext cx="1643742" cy="1323439"/>
          </a:xfrm>
          <a:prstGeom prst="rect">
            <a:avLst/>
          </a:prstGeom>
          <a:noFill/>
          <a:scene3d>
            <a:camera prst="isometricRightUp"/>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odoni MT Black" panose="02070A03080606020203" pitchFamily="18" charset="0"/>
                <a:ea typeface="+mn-ea"/>
                <a:cs typeface="Times New Roman" panose="02020603050405020304" pitchFamily="18" charset="0"/>
              </a:rPr>
              <a:t>04</a:t>
            </a:r>
          </a:p>
        </p:txBody>
      </p:sp>
      <p:sp>
        <p:nvSpPr>
          <p:cNvPr id="49" name="Hộp Văn bản 48">
            <a:extLst>
              <a:ext uri="{FF2B5EF4-FFF2-40B4-BE49-F238E27FC236}">
                <a16:creationId xmlns:a16="http://schemas.microsoft.com/office/drawing/2014/main" id="{7EBBF506-C9FF-DE80-2707-3F729FAB7260}"/>
              </a:ext>
            </a:extLst>
          </p:cNvPr>
          <p:cNvSpPr txBox="1"/>
          <p:nvPr/>
        </p:nvSpPr>
        <p:spPr>
          <a:xfrm>
            <a:off x="5845932" y="1378154"/>
            <a:ext cx="45782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Ravie" panose="04040805050809020602" pitchFamily="82" charset="0"/>
                <a:ea typeface="+mn-ea"/>
                <a:cs typeface="Times New Roman" panose="02020603050405020304" pitchFamily="18" charset="0"/>
              </a:rPr>
              <a:t>KHỞI ĐỘNG</a:t>
            </a:r>
          </a:p>
        </p:txBody>
      </p:sp>
      <p:sp>
        <p:nvSpPr>
          <p:cNvPr id="56" name="Hộp Văn bản 55">
            <a:extLst>
              <a:ext uri="{FF2B5EF4-FFF2-40B4-BE49-F238E27FC236}">
                <a16:creationId xmlns:a16="http://schemas.microsoft.com/office/drawing/2014/main" id="{C4604784-4CA2-ADE1-7F59-C21A0C68FE69}"/>
              </a:ext>
            </a:extLst>
          </p:cNvPr>
          <p:cNvSpPr txBox="1"/>
          <p:nvPr/>
        </p:nvSpPr>
        <p:spPr>
          <a:xfrm>
            <a:off x="5942647" y="3921681"/>
            <a:ext cx="45782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Ravie" panose="04040805050809020602" pitchFamily="82" charset="0"/>
                <a:ea typeface="+mn-ea"/>
                <a:cs typeface="Times New Roman" panose="02020603050405020304" pitchFamily="18" charset="0"/>
              </a:rPr>
              <a:t>LUYỆN TẬP</a:t>
            </a:r>
          </a:p>
        </p:txBody>
      </p:sp>
      <p:sp>
        <p:nvSpPr>
          <p:cNvPr id="57" name="Hộp Văn bản 56">
            <a:extLst>
              <a:ext uri="{FF2B5EF4-FFF2-40B4-BE49-F238E27FC236}">
                <a16:creationId xmlns:a16="http://schemas.microsoft.com/office/drawing/2014/main" id="{55AA719B-4A77-1C0E-3AFF-850E73EC8177}"/>
              </a:ext>
            </a:extLst>
          </p:cNvPr>
          <p:cNvSpPr txBox="1"/>
          <p:nvPr/>
        </p:nvSpPr>
        <p:spPr>
          <a:xfrm>
            <a:off x="5839733" y="5010488"/>
            <a:ext cx="457823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Ravie" panose="04040805050809020602" pitchFamily="82" charset="0"/>
                <a:ea typeface="+mn-ea"/>
                <a:cs typeface="Times New Roman" panose="02020603050405020304" pitchFamily="18" charset="0"/>
              </a:rPr>
              <a:t>VẬN DỤNG</a:t>
            </a:r>
          </a:p>
        </p:txBody>
      </p:sp>
    </p:spTree>
    <p:extLst>
      <p:ext uri="{BB962C8B-B14F-4D97-AF65-F5344CB8AC3E}">
        <p14:creationId xmlns:p14="http://schemas.microsoft.com/office/powerpoint/2010/main" val="3227899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arn(inVertical)">
                                      <p:cBhvr>
                                        <p:cTn id="10" dur="500"/>
                                        <p:tgtEl>
                                          <p:spTgt spid="49"/>
                                        </p:tgtEl>
                                      </p:cBhvr>
                                    </p:animEffect>
                                  </p:childTnLst>
                                </p:cTn>
                              </p:par>
                              <p:par>
                                <p:cTn id="11" presetID="16" presetClass="entr" presetSubtype="21"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arn(inVertical)">
                                      <p:cBhvr>
                                        <p:cTn id="29" dur="500"/>
                                        <p:tgtEl>
                                          <p:spTgt spid="5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arn(inVertical)">
                                      <p:cBhvr>
                                        <p:cTn id="32" dur="500"/>
                                        <p:tgtEl>
                                          <p:spTgt spid="56"/>
                                        </p:tgtEl>
                                      </p:cBhvr>
                                    </p:animEffect>
                                  </p:childTnLst>
                                </p:cTn>
                              </p:par>
                              <p:par>
                                <p:cTn id="33" presetID="16" presetClass="entr" presetSubtype="2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arn(inVertical)">
                                      <p:cBhvr>
                                        <p:cTn id="43" dur="500"/>
                                        <p:tgtEl>
                                          <p:spTgt spid="57"/>
                                        </p:tgtEl>
                                      </p:cBhvr>
                                    </p:animEffect>
                                  </p:childTnLst>
                                </p:cTn>
                              </p:par>
                              <p:par>
                                <p:cTn id="44" presetID="16" presetClass="entr" presetSubtype="2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5" grpId="0"/>
      <p:bldP spid="53" grpId="0"/>
      <p:bldP spid="49"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BF5AD16-84C1-46F1-A1A2-6AE12FA99997}"/>
              </a:ext>
            </a:extLst>
          </p:cNvPr>
          <p:cNvGraphicFramePr>
            <a:graphicFrameLocks noGrp="1"/>
          </p:cNvGraphicFramePr>
          <p:nvPr>
            <p:ph idx="1"/>
            <p:extLst/>
          </p:nvPr>
        </p:nvGraphicFramePr>
        <p:xfrm>
          <a:off x="146957" y="105682"/>
          <a:ext cx="11898086" cy="4162358"/>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3522356666"/>
                    </a:ext>
                  </a:extLst>
                </a:gridCol>
                <a:gridCol w="5725886">
                  <a:extLst>
                    <a:ext uri="{9D8B030D-6E8A-4147-A177-3AD203B41FA5}">
                      <a16:colId xmlns:a16="http://schemas.microsoft.com/office/drawing/2014/main" val="1235468053"/>
                    </a:ext>
                  </a:extLst>
                </a:gridCol>
              </a:tblGrid>
              <a:tr h="535341">
                <a:tc>
                  <a:txBody>
                    <a:bodyPr/>
                    <a:lstStyle/>
                    <a:p>
                      <a:pPr algn="ctr">
                        <a:lnSpc>
                          <a:spcPct val="150000"/>
                        </a:lnSpc>
                      </a:pPr>
                      <a:r>
                        <a:rPr lang="vi-VN" sz="2600" b="1" dirty="0">
                          <a:solidFill>
                            <a:srgbClr val="FF0000"/>
                          </a:solidFill>
                          <a:latin typeface="+mj-lt"/>
                        </a:rPr>
                        <a:t>THƠ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vi-VN" sz="2600" dirty="0">
                          <a:solidFill>
                            <a:srgbClr val="FF0000"/>
                          </a:solidFill>
                          <a:latin typeface="+mj-lt"/>
                        </a:rPr>
                        <a:t>THƠ MỚI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472165"/>
                  </a:ext>
                </a:extLst>
              </a:tr>
              <a:tr h="3476558">
                <a:tc>
                  <a:txBody>
                    <a:bodyPr/>
                    <a:lstStyle/>
                    <a:p>
                      <a:pPr marL="342900" indent="-342900" algn="l">
                        <a:lnSpc>
                          <a:spcPct val="100000"/>
                        </a:lnSpc>
                        <a:buFont typeface="Wingdings" panose="05000000000000000000" pitchFamily="2" charset="2"/>
                        <a:buChar char="Ø"/>
                      </a:pPr>
                      <a:r>
                        <a:rPr lang="vi-VN" sz="2600" b="0" spc="-100" baseline="0" dirty="0">
                          <a:solidFill>
                            <a:schemeClr val="tx1"/>
                          </a:solidFill>
                          <a:latin typeface="+mj-lt"/>
                        </a:rPr>
                        <a:t>Chủ yếu là chữ ta (Chữ tôi nếu có phải ẩn mình sau chữ ta).</a:t>
                      </a:r>
                    </a:p>
                    <a:p>
                      <a:pPr marL="342900" indent="-342900" algn="l">
                        <a:lnSpc>
                          <a:spcPct val="100000"/>
                        </a:lnSpc>
                        <a:buFont typeface="Wingdings" panose="05000000000000000000" pitchFamily="2" charset="2"/>
                        <a:buChar char="Ø"/>
                      </a:pPr>
                      <a:r>
                        <a:rPr lang="vi-VN" sz="2600" b="0" spc="-100" baseline="0" dirty="0">
                          <a:solidFill>
                            <a:schemeClr val="tx1"/>
                          </a:solidFill>
                          <a:latin typeface="+mj-lt"/>
                        </a:rPr>
                        <a:t>Thường đề cập đến những tình cảm chung, mang tính cộng đồng, ít có bài thơ thể hiện tính cá nhân, nếu có thì chưa quyết liệt mạnh mẽ.</a:t>
                      </a:r>
                    </a:p>
                    <a:p>
                      <a:pPr marL="342900" indent="-342900" algn="l">
                        <a:lnSpc>
                          <a:spcPct val="100000"/>
                        </a:lnSpc>
                        <a:buFont typeface="Wingdings" panose="05000000000000000000" pitchFamily="2" charset="2"/>
                        <a:buChar char="Ø"/>
                      </a:pPr>
                      <a:r>
                        <a:rPr lang="vi-VN" sz="2600" b="0" spc="-100" baseline="0" dirty="0">
                          <a:solidFill>
                            <a:schemeClr val="tx1"/>
                          </a:solidFill>
                          <a:latin typeface="+mj-lt"/>
                        </a:rPr>
                        <a:t>Chưa có ý thức tạo nên phong cách cá nhân</a:t>
                      </a:r>
                    </a:p>
                    <a:p>
                      <a:pPr marL="342900" indent="-342900" algn="l">
                        <a:lnSpc>
                          <a:spcPct val="100000"/>
                        </a:lnSpc>
                        <a:buFont typeface="Wingdings" panose="05000000000000000000" pitchFamily="2" charset="2"/>
                        <a:buChar char="Ø"/>
                      </a:pPr>
                      <a:r>
                        <a:rPr lang="vi-VN" sz="2600" b="0" spc="-100" baseline="0" dirty="0">
                          <a:solidFill>
                            <a:schemeClr val="tx1"/>
                          </a:solidFill>
                          <a:latin typeface="+mj-lt"/>
                        </a:rPr>
                        <a:t>Ảnh hưởng của tư tưởng phương Đông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defTabSz="914400" rtl="0" eaLnBrk="1" latinLnBrk="0" hangingPunct="1">
                        <a:lnSpc>
                          <a:spcPct val="100000"/>
                        </a:lnSpc>
                        <a:buFont typeface="Wingdings" panose="05000000000000000000" pitchFamily="2" charset="2"/>
                        <a:buChar char="Ø"/>
                      </a:pPr>
                      <a:r>
                        <a:rPr lang="vi-VN" sz="2600" b="0" kern="1200" spc="-100" baseline="0" dirty="0">
                          <a:solidFill>
                            <a:schemeClr val="tx1"/>
                          </a:solidFill>
                          <a:latin typeface="+mj-lt"/>
                          <a:ea typeface="+mn-ea"/>
                          <a:cs typeface="+mn-cs"/>
                        </a:rPr>
                        <a:t>Xuất hiện chữ tôi với ý nghĩa tuyệt đối của nó -&gt; Sự trỗi dậy, bùng nở của ý thức cá nhân</a:t>
                      </a:r>
                    </a:p>
                    <a:p>
                      <a:pPr marL="342900" indent="-342900" algn="l" defTabSz="914400" rtl="0" eaLnBrk="1" latinLnBrk="0" hangingPunct="1">
                        <a:lnSpc>
                          <a:spcPct val="100000"/>
                        </a:lnSpc>
                        <a:buFont typeface="Wingdings" panose="05000000000000000000" pitchFamily="2" charset="2"/>
                        <a:buChar char="Ø"/>
                      </a:pPr>
                      <a:r>
                        <a:rPr lang="vi-VN" sz="2600" b="0" kern="1200" spc="-100" baseline="0" dirty="0">
                          <a:solidFill>
                            <a:schemeClr val="tx1"/>
                          </a:solidFill>
                          <a:latin typeface="+mj-lt"/>
                          <a:ea typeface="+mn-ea"/>
                          <a:cs typeface="+mn-cs"/>
                        </a:rPr>
                        <a:t>Người viết trực tiếp bày tỏ những cảm xúc, tình cảm riêng tư cá nhân</a:t>
                      </a:r>
                    </a:p>
                    <a:p>
                      <a:pPr marL="342900" indent="-342900" algn="l" defTabSz="914400" rtl="0" eaLnBrk="1" latinLnBrk="0" hangingPunct="1">
                        <a:lnSpc>
                          <a:spcPct val="100000"/>
                        </a:lnSpc>
                        <a:buFont typeface="Wingdings" panose="05000000000000000000" pitchFamily="2" charset="2"/>
                        <a:buChar char="Ø"/>
                      </a:pPr>
                      <a:r>
                        <a:rPr lang="vi-VN" sz="2600" b="0" kern="1200" spc="-100" baseline="0" dirty="0">
                          <a:solidFill>
                            <a:schemeClr val="tx1"/>
                          </a:solidFill>
                          <a:latin typeface="+mj-lt"/>
                          <a:ea typeface="+mn-ea"/>
                          <a:cs typeface="+mn-cs"/>
                        </a:rPr>
                        <a:t>Ý thức khẳng định tài năng, vị trí cá nhân -&gt; Xuất hiện hàng loạt phong cách thơ</a:t>
                      </a:r>
                    </a:p>
                    <a:p>
                      <a:pPr marL="342900" indent="-342900" algn="l" defTabSz="914400" rtl="0" eaLnBrk="1" latinLnBrk="0" hangingPunct="1">
                        <a:lnSpc>
                          <a:spcPct val="100000"/>
                        </a:lnSpc>
                        <a:buFont typeface="Wingdings" panose="05000000000000000000" pitchFamily="2" charset="2"/>
                        <a:buChar char="Ø"/>
                      </a:pPr>
                      <a:r>
                        <a:rPr lang="vi-VN" sz="2600" b="0" kern="1200" spc="-100" baseline="0" dirty="0">
                          <a:solidFill>
                            <a:schemeClr val="tx1"/>
                          </a:solidFill>
                          <a:latin typeface="+mj-lt"/>
                          <a:ea typeface="+mn-ea"/>
                          <a:cs typeface="+mn-cs"/>
                        </a:rPr>
                        <a:t>Ảnh hưởng của tư tưởng phương Tây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6977787"/>
                  </a:ext>
                </a:extLst>
              </a:tr>
            </a:tbl>
          </a:graphicData>
        </a:graphic>
      </p:graphicFrame>
      <p:sp>
        <p:nvSpPr>
          <p:cNvPr id="6" name="TextBox 5">
            <a:extLst>
              <a:ext uri="{FF2B5EF4-FFF2-40B4-BE49-F238E27FC236}">
                <a16:creationId xmlns:a16="http://schemas.microsoft.com/office/drawing/2014/main" id="{FD015B96-B11A-4F8F-B782-22FADC9A24C6}"/>
              </a:ext>
            </a:extLst>
          </p:cNvPr>
          <p:cNvSpPr txBox="1"/>
          <p:nvPr/>
        </p:nvSpPr>
        <p:spPr>
          <a:xfrm>
            <a:off x="491905" y="4292125"/>
            <a:ext cx="11076213" cy="2246769"/>
          </a:xfrm>
          <a:prstGeom prst="rect">
            <a:avLst/>
          </a:prstGeom>
          <a:noFill/>
        </p:spPr>
        <p:txBody>
          <a:bodyPr wrap="square" rtlCol="0">
            <a:spAutoFit/>
          </a:bodyPr>
          <a:lstStyle/>
          <a:p>
            <a:pPr marL="285750" indent="-285750">
              <a:buFont typeface="Arial" panose="020B0604020202020204" pitchFamily="34" charset="0"/>
              <a:buChar char="•"/>
            </a:pPr>
            <a:r>
              <a:rPr lang="vi-VN" sz="2800" b="1" dirty="0">
                <a:latin typeface="+mj-lt"/>
              </a:rPr>
              <a:t>Nhận xét chung:</a:t>
            </a:r>
          </a:p>
          <a:p>
            <a:pPr marL="285750" indent="-285750">
              <a:buFontTx/>
              <a:buChar char="-"/>
            </a:pPr>
            <a:r>
              <a:rPr lang="vi-VN" sz="2800" i="1" dirty="0">
                <a:latin typeface="+mj-lt"/>
              </a:rPr>
              <a:t>Tác giả đã bắt đúng mạch chính của 2 dòng chảy thi ca </a:t>
            </a:r>
            <a:r>
              <a:rPr lang="vi-VN" sz="2800" i="1" dirty="0">
                <a:solidFill>
                  <a:srgbClr val="FF0000"/>
                </a:solidFill>
                <a:latin typeface="+mj-lt"/>
              </a:rPr>
              <a:t>(thơ cũ – thơ mới; thơ trung đại – thơ hiện đại)</a:t>
            </a:r>
          </a:p>
          <a:p>
            <a:pPr marL="285750" indent="-285750">
              <a:buFontTx/>
              <a:buChar char="-"/>
            </a:pPr>
            <a:r>
              <a:rPr lang="vi-VN" sz="2800" i="1" dirty="0">
                <a:latin typeface="+mj-lt"/>
              </a:rPr>
              <a:t>Phát hiện đúng cái gốc của sự khác biệt</a:t>
            </a:r>
          </a:p>
          <a:p>
            <a:pPr marL="285750" indent="-285750">
              <a:buFontTx/>
              <a:buChar char="-"/>
            </a:pPr>
            <a:r>
              <a:rPr lang="vi-VN" sz="2800" i="1" dirty="0">
                <a:latin typeface="+mj-lt"/>
              </a:rPr>
              <a:t>Cách thâu tóm ngắn gọn, rõ ràng </a:t>
            </a:r>
          </a:p>
        </p:txBody>
      </p:sp>
    </p:spTree>
    <p:extLst>
      <p:ext uri="{BB962C8B-B14F-4D97-AF65-F5344CB8AC3E}">
        <p14:creationId xmlns:p14="http://schemas.microsoft.com/office/powerpoint/2010/main" val="315417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circle(in)">
                                      <p:cBhvr>
                                        <p:cTn id="2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CFCB-859F-4BC7-848F-EEB4B279F473}"/>
              </a:ext>
            </a:extLst>
          </p:cNvPr>
          <p:cNvSpPr>
            <a:spLocks noGrp="1"/>
          </p:cNvSpPr>
          <p:nvPr>
            <p:ph type="title"/>
          </p:nvPr>
        </p:nvSpPr>
        <p:spPr>
          <a:xfrm>
            <a:off x="-1" y="18256"/>
            <a:ext cx="12331337" cy="662782"/>
          </a:xfrm>
        </p:spPr>
        <p:txBody>
          <a:bodyPr>
            <a:normAutofit fontScale="90000"/>
          </a:bodyPr>
          <a:lstStyle/>
          <a:p>
            <a:r>
              <a:rPr lang="en-US" sz="3200" b="1" dirty="0" smtClean="0">
                <a:latin typeface="Times New Roman" panose="02020603050405020304" pitchFamily="18" charset="0"/>
                <a:cs typeface="Times New Roman" panose="02020603050405020304" pitchFamily="18" charset="0"/>
              </a:rPr>
              <a:t>2.2. </a:t>
            </a:r>
            <a:r>
              <a:rPr lang="en-US" sz="3200" b="1" dirty="0" err="1" smtClean="0">
                <a:latin typeface="Times New Roman" panose="02020603050405020304" pitchFamily="18" charset="0"/>
                <a:cs typeface="Times New Roman" panose="02020603050405020304" pitchFamily="18" charset="0"/>
              </a:rPr>
              <a:t>Luận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cứ</a:t>
            </a:r>
            <a:r>
              <a:rPr lang="en-US" sz="3200" b="1" dirty="0" smtClean="0">
                <a:latin typeface="Times New Roman" panose="02020603050405020304" pitchFamily="18" charset="0"/>
                <a:cs typeface="Times New Roman" panose="02020603050405020304" pitchFamily="18" charset="0"/>
              </a:rPr>
              <a:t> 2.</a:t>
            </a:r>
            <a:r>
              <a:rPr lang="vi-VN" sz="3200" b="1" dirty="0" smtClean="0">
                <a:latin typeface="Times New Roman" panose="02020603050405020304" pitchFamily="18" charset="0"/>
                <a:cs typeface="Times New Roman" panose="02020603050405020304" pitchFamily="18" charset="0"/>
              </a:rPr>
              <a:t> </a:t>
            </a:r>
            <a:r>
              <a:rPr lang="vi-VN" sz="3200" b="1" dirty="0"/>
              <a:t>Hành trình của cái tôi (cá nhân trong nghĩa tuyệt đối của nó):</a:t>
            </a:r>
          </a:p>
        </p:txBody>
      </p:sp>
      <p:sp>
        <p:nvSpPr>
          <p:cNvPr id="3" name="Content Placeholder 2">
            <a:extLst>
              <a:ext uri="{FF2B5EF4-FFF2-40B4-BE49-F238E27FC236}">
                <a16:creationId xmlns:a16="http://schemas.microsoft.com/office/drawing/2014/main" id="{DDA6766D-B4DA-4E10-926D-F1F84B444928}"/>
              </a:ext>
            </a:extLst>
          </p:cNvPr>
          <p:cNvSpPr>
            <a:spLocks noGrp="1"/>
          </p:cNvSpPr>
          <p:nvPr>
            <p:ph idx="1"/>
          </p:nvPr>
        </p:nvSpPr>
        <p:spPr>
          <a:xfrm>
            <a:off x="250370" y="681038"/>
            <a:ext cx="11560629" cy="4351338"/>
          </a:xfrm>
        </p:spPr>
        <p:txBody>
          <a:bodyPr/>
          <a:lstStyle/>
          <a:p>
            <a:pPr marL="0" indent="0">
              <a:lnSpc>
                <a:spcPct val="100000"/>
              </a:lnSpc>
              <a:buNone/>
            </a:pPr>
            <a:r>
              <a:rPr lang="vi-VN" i="1" dirty="0">
                <a:latin typeface="+mj-lt"/>
              </a:rPr>
              <a:t>“Ngày thứ nhất – ai biết đích ngày nào – chữ tôi xuất hiện trên thi đàn Việt Nam, nó thực bỡ ngỡ. Nó như lạc loài nơi đất khách. Bởi nó mang theo một quan niệm chưa từng thấy ở xứ này: quan niệm cá nhân...”</a:t>
            </a:r>
          </a:p>
          <a:p>
            <a:pPr marL="0" indent="0">
              <a:lnSpc>
                <a:spcPct val="100000"/>
              </a:lnSpc>
              <a:buNone/>
            </a:pPr>
            <a:r>
              <a:rPr lang="vi-VN" i="1" dirty="0">
                <a:latin typeface="+mj-lt"/>
              </a:rPr>
              <a:t>“Bởi vậy cho nên, khi chữ tôi, với cái nghĩa tuyệt đối của nó, xuất hiện giữa thi đàn Việt nam, bao nhiêu con mắt nhìn nó một cách khó chịu...”</a:t>
            </a:r>
          </a:p>
          <a:p>
            <a:pPr marL="0" indent="0">
              <a:lnSpc>
                <a:spcPct val="100000"/>
              </a:lnSpc>
              <a:buNone/>
            </a:pPr>
            <a:r>
              <a:rPr lang="vi-VN" i="1" dirty="0">
                <a:latin typeface="+mj-lt"/>
              </a:rPr>
              <a:t>“Nhưng, ngày một ngày hai, nó mất dần cái vẻ bỡ ngỡ. Nó được vô số người quen. Người ta lại còn thấy nó đáng thương. Mà thật nó tội nghiệp quá.”</a:t>
            </a:r>
          </a:p>
        </p:txBody>
      </p:sp>
      <p:cxnSp>
        <p:nvCxnSpPr>
          <p:cNvPr id="5" name="Straight Connector 4">
            <a:extLst>
              <a:ext uri="{FF2B5EF4-FFF2-40B4-BE49-F238E27FC236}">
                <a16:creationId xmlns:a16="http://schemas.microsoft.com/office/drawing/2014/main" id="{A43D1D26-3A41-4BC4-BCC0-110308780356}"/>
              </a:ext>
            </a:extLst>
          </p:cNvPr>
          <p:cNvCxnSpPr/>
          <p:nvPr/>
        </p:nvCxnSpPr>
        <p:spPr>
          <a:xfrm>
            <a:off x="587829" y="1132116"/>
            <a:ext cx="1828800"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727F296D-04A7-4E31-9863-677F44898477}"/>
              </a:ext>
            </a:extLst>
          </p:cNvPr>
          <p:cNvCxnSpPr>
            <a:cxnSpLocks/>
          </p:cNvCxnSpPr>
          <p:nvPr/>
        </p:nvCxnSpPr>
        <p:spPr>
          <a:xfrm>
            <a:off x="1774373" y="3537859"/>
            <a:ext cx="2383971"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
        <p:nvSpPr>
          <p:cNvPr id="7" name="Text Box 3">
            <a:extLst>
              <a:ext uri="{FF2B5EF4-FFF2-40B4-BE49-F238E27FC236}">
                <a16:creationId xmlns:a16="http://schemas.microsoft.com/office/drawing/2014/main" id="{4CD522C2-112D-48FA-A877-BA177D2D991C}"/>
              </a:ext>
            </a:extLst>
          </p:cNvPr>
          <p:cNvSpPr txBox="1">
            <a:spLocks noChangeArrowheads="1"/>
          </p:cNvSpPr>
          <p:nvPr/>
        </p:nvSpPr>
        <p:spPr bwMode="auto">
          <a:xfrm>
            <a:off x="701902" y="4200642"/>
            <a:ext cx="2736850" cy="466725"/>
          </a:xfrm>
          <a:prstGeom prst="rect">
            <a:avLst/>
          </a:prstGeom>
          <a:solidFill>
            <a:schemeClr val="accent4">
              <a:lumMod val="20000"/>
              <a:lumOff val="80000"/>
            </a:schemeClr>
          </a:solidFill>
          <a:ln w="9525">
            <a:solidFill>
              <a:srgbClr val="A7172F"/>
            </a:solidFill>
            <a:miter lim="800000"/>
            <a:headEnd/>
            <a:tailEnd/>
          </a:ln>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Ngày</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thứ</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nhất</a:t>
            </a:r>
            <a:r>
              <a:rPr lang="en-US" altLang="vi-VN" sz="2400" b="1" dirty="0">
                <a:latin typeface="Times New Roman" panose="02020603050405020304" pitchFamily="18" charset="0"/>
              </a:rPr>
              <a:t>”:</a:t>
            </a:r>
          </a:p>
        </p:txBody>
      </p:sp>
      <p:sp>
        <p:nvSpPr>
          <p:cNvPr id="8" name="Line 21">
            <a:extLst>
              <a:ext uri="{FF2B5EF4-FFF2-40B4-BE49-F238E27FC236}">
                <a16:creationId xmlns:a16="http://schemas.microsoft.com/office/drawing/2014/main" id="{AC07249B-6419-4E2A-B358-6F4B56DAE0AE}"/>
              </a:ext>
            </a:extLst>
          </p:cNvPr>
          <p:cNvSpPr>
            <a:spLocks noChangeShapeType="1"/>
          </p:cNvSpPr>
          <p:nvPr/>
        </p:nvSpPr>
        <p:spPr bwMode="auto">
          <a:xfrm flipV="1">
            <a:off x="3570515" y="4463153"/>
            <a:ext cx="544286" cy="2375"/>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Text Box 4">
            <a:extLst>
              <a:ext uri="{FF2B5EF4-FFF2-40B4-BE49-F238E27FC236}">
                <a16:creationId xmlns:a16="http://schemas.microsoft.com/office/drawing/2014/main" id="{B650FC7A-0720-4CFD-BE08-BB4140DF1C15}"/>
              </a:ext>
            </a:extLst>
          </p:cNvPr>
          <p:cNvSpPr txBox="1">
            <a:spLocks noChangeArrowheads="1"/>
          </p:cNvSpPr>
          <p:nvPr/>
        </p:nvSpPr>
        <p:spPr bwMode="auto">
          <a:xfrm>
            <a:off x="4180567" y="4234552"/>
            <a:ext cx="2374900" cy="457200"/>
          </a:xfrm>
          <a:prstGeom prst="rect">
            <a:avLst/>
          </a:prstGeom>
          <a:solidFill>
            <a:schemeClr val="accent4">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dirty="0" err="1">
                <a:latin typeface="Times New Roman" panose="02020603050405020304" pitchFamily="18" charset="0"/>
              </a:rPr>
              <a:t>Bỡ</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ngỡ</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lạc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loài</a:t>
            </a:r>
            <a:endParaRPr lang="en-US" altLang="vi-VN" sz="2400" b="1" dirty="0">
              <a:latin typeface="Times New Roman" panose="02020603050405020304" pitchFamily="18" charset="0"/>
            </a:endParaRPr>
          </a:p>
        </p:txBody>
      </p:sp>
      <p:sp>
        <p:nvSpPr>
          <p:cNvPr id="11" name="Line 23">
            <a:extLst>
              <a:ext uri="{FF2B5EF4-FFF2-40B4-BE49-F238E27FC236}">
                <a16:creationId xmlns:a16="http://schemas.microsoft.com/office/drawing/2014/main" id="{67A075DF-A170-4713-A6DC-392A5A1F32C0}"/>
              </a:ext>
            </a:extLst>
          </p:cNvPr>
          <p:cNvSpPr>
            <a:spLocks noChangeShapeType="1"/>
          </p:cNvSpPr>
          <p:nvPr/>
        </p:nvSpPr>
        <p:spPr bwMode="auto">
          <a:xfrm>
            <a:off x="6621233" y="4463152"/>
            <a:ext cx="465367" cy="1"/>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2" name="Text Box 7">
            <a:extLst>
              <a:ext uri="{FF2B5EF4-FFF2-40B4-BE49-F238E27FC236}">
                <a16:creationId xmlns:a16="http://schemas.microsoft.com/office/drawing/2014/main" id="{9ADA99CE-03F6-423E-9B65-6959CF0DA9C3}"/>
              </a:ext>
            </a:extLst>
          </p:cNvPr>
          <p:cNvSpPr txBox="1">
            <a:spLocks noChangeArrowheads="1"/>
          </p:cNvSpPr>
          <p:nvPr/>
        </p:nvSpPr>
        <p:spPr bwMode="auto">
          <a:xfrm>
            <a:off x="7368949" y="4200642"/>
            <a:ext cx="3148694" cy="461665"/>
          </a:xfrm>
          <a:prstGeom prst="rect">
            <a:avLst/>
          </a:prstGeom>
          <a:solidFill>
            <a:schemeClr val="accent4">
              <a:lumMod val="20000"/>
              <a:lumOff val="80000"/>
            </a:schemeClr>
          </a:solidFill>
          <a:ln w="9525">
            <a:solidFill>
              <a:srgbClr val="A7172F"/>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2400" b="1" dirty="0" err="1">
                <a:latin typeface="Times New Roman" panose="02020603050405020304" pitchFamily="18" charset="0"/>
              </a:rPr>
              <a:t>Khó</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chịu</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chướng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mắt</a:t>
            </a:r>
            <a:endParaRPr lang="en-US" altLang="vi-VN" sz="2400" b="1" dirty="0">
              <a:latin typeface="Times New Roman" panose="02020603050405020304" pitchFamily="18" charset="0"/>
            </a:endParaRPr>
          </a:p>
        </p:txBody>
      </p:sp>
      <p:sp>
        <p:nvSpPr>
          <p:cNvPr id="13" name="Text Box 16">
            <a:extLst>
              <a:ext uri="{FF2B5EF4-FFF2-40B4-BE49-F238E27FC236}">
                <a16:creationId xmlns:a16="http://schemas.microsoft.com/office/drawing/2014/main" id="{45865953-EE6C-4D72-9CD7-3925DA85B13C}"/>
              </a:ext>
            </a:extLst>
          </p:cNvPr>
          <p:cNvSpPr txBox="1">
            <a:spLocks noChangeArrowheads="1"/>
          </p:cNvSpPr>
          <p:nvPr/>
        </p:nvSpPr>
        <p:spPr bwMode="auto">
          <a:xfrm>
            <a:off x="270102" y="5312908"/>
            <a:ext cx="3168650" cy="466725"/>
          </a:xfrm>
          <a:prstGeom prst="rect">
            <a:avLst/>
          </a:prstGeom>
          <a:solidFill>
            <a:schemeClr val="accent3">
              <a:lumMod val="20000"/>
              <a:lumOff val="80000"/>
            </a:schemeClr>
          </a:solidFill>
          <a:ln w="9525">
            <a:solidFill>
              <a:srgbClr val="A7172F"/>
            </a:solidFill>
            <a:miter lim="800000"/>
            <a:headEnd/>
            <a:tailEnd/>
          </a:ln>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a:latin typeface="Times New Roman" panose="02020603050405020304" pitchFamily="18" charset="0"/>
              </a:rPr>
              <a:t> “Ngày một ngày hai”: </a:t>
            </a:r>
          </a:p>
        </p:txBody>
      </p:sp>
      <p:sp>
        <p:nvSpPr>
          <p:cNvPr id="14" name="Line 21">
            <a:extLst>
              <a:ext uri="{FF2B5EF4-FFF2-40B4-BE49-F238E27FC236}">
                <a16:creationId xmlns:a16="http://schemas.microsoft.com/office/drawing/2014/main" id="{95CED285-DECE-40CE-B996-79AF11D0173E}"/>
              </a:ext>
            </a:extLst>
          </p:cNvPr>
          <p:cNvSpPr>
            <a:spLocks noChangeShapeType="1"/>
          </p:cNvSpPr>
          <p:nvPr/>
        </p:nvSpPr>
        <p:spPr bwMode="auto">
          <a:xfrm flipV="1">
            <a:off x="3570515" y="5570462"/>
            <a:ext cx="464231" cy="3175"/>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Text Box 17">
            <a:extLst>
              <a:ext uri="{FF2B5EF4-FFF2-40B4-BE49-F238E27FC236}">
                <a16:creationId xmlns:a16="http://schemas.microsoft.com/office/drawing/2014/main" id="{DBC25436-32EB-4A19-B729-F53A6995094C}"/>
              </a:ext>
            </a:extLst>
          </p:cNvPr>
          <p:cNvSpPr txBox="1">
            <a:spLocks noChangeArrowheads="1"/>
          </p:cNvSpPr>
          <p:nvPr/>
        </p:nvSpPr>
        <p:spPr bwMode="auto">
          <a:xfrm>
            <a:off x="4246564" y="5322433"/>
            <a:ext cx="2879725" cy="457200"/>
          </a:xfrm>
          <a:prstGeom prst="rect">
            <a:avLst/>
          </a:prstGeom>
          <a:solidFill>
            <a:schemeClr val="accent3">
              <a:lumMod val="20000"/>
              <a:lumOff val="80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dirty="0" err="1">
                <a:latin typeface="Times New Roman" panose="02020603050405020304" pitchFamily="18" charset="0"/>
              </a:rPr>
              <a:t>Vô</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số</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người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quen</a:t>
            </a:r>
            <a:endParaRPr lang="en-US" altLang="vi-VN" sz="2400" b="1" dirty="0">
              <a:latin typeface="Times New Roman" panose="02020603050405020304" pitchFamily="18" charset="0"/>
            </a:endParaRPr>
          </a:p>
        </p:txBody>
      </p:sp>
      <p:sp>
        <p:nvSpPr>
          <p:cNvPr id="17" name="Line 23">
            <a:extLst>
              <a:ext uri="{FF2B5EF4-FFF2-40B4-BE49-F238E27FC236}">
                <a16:creationId xmlns:a16="http://schemas.microsoft.com/office/drawing/2014/main" id="{0985DB5E-1AB9-49FD-ADA0-FBD7701E2703}"/>
              </a:ext>
            </a:extLst>
          </p:cNvPr>
          <p:cNvSpPr>
            <a:spLocks noChangeShapeType="1"/>
          </p:cNvSpPr>
          <p:nvPr/>
        </p:nvSpPr>
        <p:spPr bwMode="auto">
          <a:xfrm>
            <a:off x="6903582" y="5593033"/>
            <a:ext cx="465367" cy="1"/>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 name="Text Box 19">
            <a:extLst>
              <a:ext uri="{FF2B5EF4-FFF2-40B4-BE49-F238E27FC236}">
                <a16:creationId xmlns:a16="http://schemas.microsoft.com/office/drawing/2014/main" id="{1069CE0C-6927-4B87-B75B-CFA95BDB857C}"/>
              </a:ext>
            </a:extLst>
          </p:cNvPr>
          <p:cNvSpPr txBox="1">
            <a:spLocks noChangeArrowheads="1"/>
          </p:cNvSpPr>
          <p:nvPr/>
        </p:nvSpPr>
        <p:spPr bwMode="auto">
          <a:xfrm>
            <a:off x="7514770" y="5362200"/>
            <a:ext cx="3571195" cy="461665"/>
          </a:xfrm>
          <a:prstGeom prst="rect">
            <a:avLst/>
          </a:prstGeom>
          <a:solidFill>
            <a:schemeClr val="accent3">
              <a:lumMod val="20000"/>
              <a:lumOff val="80000"/>
            </a:schemeClr>
          </a:solidFill>
          <a:ln w="9525">
            <a:solidFill>
              <a:srgbClr val="A7172F"/>
            </a:solidFill>
            <a:miter lim="800000"/>
            <a:headEnd/>
            <a:tailEnd/>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2400" b="1" dirty="0" err="1">
                <a:latin typeface="Times New Roman" panose="02020603050405020304" pitchFamily="18" charset="0"/>
              </a:rPr>
              <a:t>Đáng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thương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tội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nghiệp</a:t>
            </a:r>
            <a:endParaRPr lang="en-US" altLang="vi-VN" sz="2400" b="1" dirty="0">
              <a:latin typeface="Times New Roman" panose="02020603050405020304" pitchFamily="18" charset="0"/>
            </a:endParaRPr>
          </a:p>
        </p:txBody>
      </p:sp>
      <p:cxnSp>
        <p:nvCxnSpPr>
          <p:cNvPr id="21" name="Straight Connector 20">
            <a:extLst>
              <a:ext uri="{FF2B5EF4-FFF2-40B4-BE49-F238E27FC236}">
                <a16:creationId xmlns:a16="http://schemas.microsoft.com/office/drawing/2014/main" id="{15904E21-96C8-45AF-9D57-45F7FA5AC831}"/>
              </a:ext>
            </a:extLst>
          </p:cNvPr>
          <p:cNvCxnSpPr>
            <a:cxnSpLocks/>
          </p:cNvCxnSpPr>
          <p:nvPr/>
        </p:nvCxnSpPr>
        <p:spPr>
          <a:xfrm>
            <a:off x="1894114" y="4713524"/>
            <a:ext cx="0" cy="599384"/>
          </a:xfrm>
          <a:prstGeom prst="line">
            <a:avLst/>
          </a:prstGeom>
        </p:spPr>
        <p:style>
          <a:lnRef idx="3">
            <a:schemeClr val="accent1"/>
          </a:lnRef>
          <a:fillRef idx="0">
            <a:schemeClr val="accent1"/>
          </a:fillRef>
          <a:effectRef idx="2">
            <a:schemeClr val="accent1"/>
          </a:effectRef>
          <a:fontRef idx="minor">
            <a:schemeClr val="tx1"/>
          </a:fontRef>
        </p:style>
      </p:cxnSp>
      <p:sp>
        <p:nvSpPr>
          <p:cNvPr id="24" name="Line 24">
            <a:extLst>
              <a:ext uri="{FF2B5EF4-FFF2-40B4-BE49-F238E27FC236}">
                <a16:creationId xmlns:a16="http://schemas.microsoft.com/office/drawing/2014/main" id="{71E98D56-9753-47BC-8D56-437CD5258402}"/>
              </a:ext>
            </a:extLst>
          </p:cNvPr>
          <p:cNvSpPr>
            <a:spLocks noChangeShapeType="1"/>
          </p:cNvSpPr>
          <p:nvPr/>
        </p:nvSpPr>
        <p:spPr bwMode="auto">
          <a:xfrm flipH="1">
            <a:off x="9045343" y="4713524"/>
            <a:ext cx="14063" cy="608909"/>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5" name="AutoShape 23">
            <a:extLst>
              <a:ext uri="{FF2B5EF4-FFF2-40B4-BE49-F238E27FC236}">
                <a16:creationId xmlns:a16="http://schemas.microsoft.com/office/drawing/2014/main" id="{CC2226E7-120B-4646-8A7E-9E86938332B0}"/>
              </a:ext>
            </a:extLst>
          </p:cNvPr>
          <p:cNvSpPr>
            <a:spLocks noChangeArrowheads="1"/>
          </p:cNvSpPr>
          <p:nvPr/>
        </p:nvSpPr>
        <p:spPr bwMode="auto">
          <a:xfrm rot="16200000">
            <a:off x="199113" y="6080569"/>
            <a:ext cx="718467" cy="61595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6" name="Text Box 9">
            <a:extLst>
              <a:ext uri="{FF2B5EF4-FFF2-40B4-BE49-F238E27FC236}">
                <a16:creationId xmlns:a16="http://schemas.microsoft.com/office/drawing/2014/main" id="{93146351-5C5B-4C4A-B5B1-EF15779D3D06}"/>
              </a:ext>
            </a:extLst>
          </p:cNvPr>
          <p:cNvSpPr txBox="1">
            <a:spLocks noChangeArrowheads="1"/>
          </p:cNvSpPr>
          <p:nvPr/>
        </p:nvSpPr>
        <p:spPr bwMode="auto">
          <a:xfrm>
            <a:off x="676956" y="6137310"/>
            <a:ext cx="115150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vi-VN" sz="2800"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Hình</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tượng</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hóa</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cái</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tôi</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có</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dáng</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vẻ</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điệu</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bộ</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cảnh</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ngộ</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như</a:t>
            </a:r>
            <a:r>
              <a:rPr lang="en-US" altLang="vi-VN" sz="2800" b="1" i="1" dirty="0">
                <a:solidFill>
                  <a:srgbClr val="FF0000"/>
                </a:solidFill>
                <a:latin typeface="Times New Roman" panose="02020603050405020304" pitchFamily="18" charset="0"/>
              </a:rPr>
              <a:t> </a:t>
            </a:r>
            <a:r>
              <a:rPr lang="en-US" altLang="vi-VN" sz="2800" b="1" i="1" dirty="0" err="1">
                <a:solidFill>
                  <a:srgbClr val="FF0000"/>
                </a:solidFill>
                <a:latin typeface="Times New Roman" panose="02020603050405020304" pitchFamily="18" charset="0"/>
              </a:rPr>
              <a:t>một</a:t>
            </a:r>
            <a:r>
              <a:rPr lang="en-US" altLang="vi-VN" sz="2800" b="1" i="1" dirty="0">
                <a:solidFill>
                  <a:srgbClr val="FF0000"/>
                </a:solidFill>
                <a:latin typeface="Times New Roman" panose="02020603050405020304" pitchFamily="18" charset="0"/>
              </a:rPr>
              <a:t> con </a:t>
            </a:r>
            <a:r>
              <a:rPr lang="en-US" altLang="vi-VN" sz="2800" b="1" i="1" dirty="0" err="1">
                <a:solidFill>
                  <a:srgbClr val="FF0000"/>
                </a:solidFill>
                <a:latin typeface="Times New Roman" panose="02020603050405020304" pitchFamily="18" charset="0"/>
              </a:rPr>
              <a:t>người</a:t>
            </a:r>
            <a:r>
              <a:rPr lang="en-US" altLang="vi-VN" sz="2800" i="1" dirty="0">
                <a:solidFill>
                  <a:srgbClr val="FF0000"/>
                </a:solidFill>
                <a:latin typeface="Times New Roman" panose="02020603050405020304" pitchFamily="18" charset="0"/>
              </a:rPr>
              <a:t>.</a:t>
            </a:r>
          </a:p>
        </p:txBody>
      </p:sp>
      <p:cxnSp>
        <p:nvCxnSpPr>
          <p:cNvPr id="22" name="Straight Connector 21">
            <a:extLst>
              <a:ext uri="{FF2B5EF4-FFF2-40B4-BE49-F238E27FC236}">
                <a16:creationId xmlns:a16="http://schemas.microsoft.com/office/drawing/2014/main" id="{DD34C0D6-89AE-405F-8027-BF8BB7A1C946}"/>
              </a:ext>
            </a:extLst>
          </p:cNvPr>
          <p:cNvCxnSpPr>
            <a:cxnSpLocks/>
          </p:cNvCxnSpPr>
          <p:nvPr/>
        </p:nvCxnSpPr>
        <p:spPr>
          <a:xfrm>
            <a:off x="2307773" y="1567545"/>
            <a:ext cx="104502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C2CB27BD-7491-4887-BD60-90CCFB1D9B8F}"/>
              </a:ext>
            </a:extLst>
          </p:cNvPr>
          <p:cNvCxnSpPr>
            <a:cxnSpLocks/>
          </p:cNvCxnSpPr>
          <p:nvPr/>
        </p:nvCxnSpPr>
        <p:spPr>
          <a:xfrm>
            <a:off x="4669972" y="1567545"/>
            <a:ext cx="104502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250581D2-B4D9-4B70-B1FF-ADB09CB8460A}"/>
              </a:ext>
            </a:extLst>
          </p:cNvPr>
          <p:cNvCxnSpPr>
            <a:cxnSpLocks/>
          </p:cNvCxnSpPr>
          <p:nvPr/>
        </p:nvCxnSpPr>
        <p:spPr>
          <a:xfrm>
            <a:off x="5083631" y="3537859"/>
            <a:ext cx="2993569"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6CE3634B-F81A-40D6-A757-942D4BB5AA89}"/>
              </a:ext>
            </a:extLst>
          </p:cNvPr>
          <p:cNvCxnSpPr>
            <a:cxnSpLocks/>
          </p:cNvCxnSpPr>
          <p:nvPr/>
        </p:nvCxnSpPr>
        <p:spPr>
          <a:xfrm>
            <a:off x="9666514" y="3537859"/>
            <a:ext cx="1502229"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8C592DA6-6F26-4DE0-ABA9-0F5042D1D9E3}"/>
              </a:ext>
            </a:extLst>
          </p:cNvPr>
          <p:cNvCxnSpPr>
            <a:cxnSpLocks/>
          </p:cNvCxnSpPr>
          <p:nvPr/>
        </p:nvCxnSpPr>
        <p:spPr>
          <a:xfrm>
            <a:off x="325324" y="3951296"/>
            <a:ext cx="753155"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487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par>
                                <p:cTn id="52" presetID="2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500"/>
                                        <p:tgtEl>
                                          <p:spTgt spid="3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arn(inVertic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arn(inVertical)">
                                      <p:cBhvr>
                                        <p:cTn id="85" dur="500"/>
                                        <p:tgtEl>
                                          <p:spTgt spid="25"/>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barn(inVertical)">
                                      <p:cBhvr>
                                        <p:cTn id="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8" grpId="0" animBg="1"/>
      <p:bldP spid="10" grpId="0" animBg="1"/>
      <p:bldP spid="11" grpId="0" animBg="1"/>
      <p:bldP spid="12" grpId="0" animBg="1"/>
      <p:bldP spid="13" grpId="0" animBg="1"/>
      <p:bldP spid="14" grpId="0" animBg="1"/>
      <p:bldP spid="16" grpId="0" animBg="1"/>
      <p:bldP spid="17" grpId="0" animBg="1"/>
      <p:bldP spid="18" grpId="0" animBg="1"/>
      <p:bldP spid="24" grpId="0" animBg="1"/>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D975-C957-4473-96D5-320218915A33}"/>
              </a:ext>
            </a:extLst>
          </p:cNvPr>
          <p:cNvSpPr>
            <a:spLocks noGrp="1"/>
          </p:cNvSpPr>
          <p:nvPr>
            <p:ph type="title"/>
          </p:nvPr>
        </p:nvSpPr>
        <p:spPr>
          <a:xfrm>
            <a:off x="190500" y="319427"/>
            <a:ext cx="11811000" cy="527278"/>
          </a:xfrm>
        </p:spPr>
        <p:txBody>
          <a:bodyPr>
            <a:no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
            </a:r>
            <a:br>
              <a:rPr lang="en-US" sz="3600" b="1" i="1" dirty="0" smtClean="0">
                <a:solidFill>
                  <a:srgbClr val="FF0000"/>
                </a:solidFill>
                <a:latin typeface="Times New Roman" panose="02020603050405020304" pitchFamily="18" charset="0"/>
                <a:cs typeface="Times New Roman" panose="02020603050405020304" pitchFamily="18" charset="0"/>
              </a:rPr>
            </a:br>
            <a:r>
              <a:rPr lang="en-US" sz="3600" b="1" i="1" dirty="0" smtClean="0">
                <a:solidFill>
                  <a:srgbClr val="FF0000"/>
                </a:solidFill>
                <a:latin typeface="Times New Roman" panose="02020603050405020304" pitchFamily="18" charset="0"/>
                <a:cs typeface="Times New Roman" panose="02020603050405020304" pitchFamily="18" charset="0"/>
              </a:rPr>
              <a:t>3</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Luận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điểm</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smtClean="0">
                <a:solidFill>
                  <a:srgbClr val="FF0000"/>
                </a:solidFill>
                <a:latin typeface="Times New Roman" panose="02020603050405020304" pitchFamily="18" charset="0"/>
                <a:cs typeface="Times New Roman" panose="02020603050405020304" pitchFamily="18" charset="0"/>
              </a:rPr>
              <a:t>3</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Bi </a:t>
            </a:r>
            <a:r>
              <a:rPr lang="en-US" sz="3200" b="1" i="1" dirty="0" err="1">
                <a:solidFill>
                  <a:srgbClr val="FF0000"/>
                </a:solidFill>
                <a:latin typeface="Times New Roman" panose="02020603050405020304" pitchFamily="18" charset="0"/>
                <a:cs typeface="Times New Roman" panose="02020603050405020304" pitchFamily="18" charset="0"/>
              </a:rPr>
              <a:t>kịch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tôi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nhân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h</a:t>
            </a:r>
            <a:r>
              <a:rPr lang="vi-VN" sz="3200" b="1" i="1" dirty="0">
                <a:solidFill>
                  <a:srgbClr val="FF0000"/>
                </a:solidFill>
                <a:latin typeface="Times New Roman" panose="02020603050405020304" pitchFamily="18" charset="0"/>
                <a:cs typeface="Times New Roman" panose="02020603050405020304" pitchFamily="18" charset="0"/>
              </a:rPr>
              <a:t>ư</a:t>
            </a:r>
            <a:r>
              <a:rPr lang="en-US" sz="3200" b="1" i="1" dirty="0" err="1">
                <a:solidFill>
                  <a:srgbClr val="FF0000"/>
                </a:solidFill>
                <a:latin typeface="Times New Roman" panose="02020603050405020304" pitchFamily="18" charset="0"/>
                <a:cs typeface="Times New Roman" panose="02020603050405020304" pitchFamily="18" charset="0"/>
              </a:rPr>
              <a:t>ớng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quyết</a:t>
            </a:r>
            <a:r>
              <a:rPr lang="en-US" sz="3200" b="1" i="1" dirty="0">
                <a:solidFill>
                  <a:srgbClr val="FF0000"/>
                </a:solidFill>
                <a:latin typeface="Times New Roman" panose="02020603050405020304" pitchFamily="18" charset="0"/>
                <a:cs typeface="Times New Roman" panose="02020603050405020304" pitchFamily="18" charset="0"/>
              </a:rPr>
              <a:t> bi </a:t>
            </a:r>
            <a:r>
              <a:rPr lang="vi-VN" sz="3200" b="1" i="1" dirty="0">
                <a:solidFill>
                  <a:srgbClr val="FF0000"/>
                </a:solidFill>
                <a:latin typeface="Times New Roman" panose="02020603050405020304" pitchFamily="18" charset="0"/>
                <a:cs typeface="Times New Roman" panose="02020603050405020304" pitchFamily="18" charset="0"/>
              </a:rPr>
              <a:t>kịch:</a:t>
            </a:r>
            <a:br>
              <a:rPr lang="vi-VN" sz="3200" b="1" i="1" dirty="0">
                <a:solidFill>
                  <a:srgbClr val="FF0000"/>
                </a:solidFill>
                <a:latin typeface="Times New Roman" panose="02020603050405020304" pitchFamily="18" charset="0"/>
                <a:cs typeface="Times New Roman" panose="02020603050405020304" pitchFamily="18" charset="0"/>
              </a:rPr>
            </a:br>
            <a:endParaRPr lang="vi-VN" sz="3200" b="1"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EA7825-8BDB-4A7D-B05F-CD099A91FC42}"/>
              </a:ext>
            </a:extLst>
          </p:cNvPr>
          <p:cNvSpPr>
            <a:spLocks noGrp="1"/>
          </p:cNvSpPr>
          <p:nvPr>
            <p:ph idx="1"/>
          </p:nvPr>
        </p:nvSpPr>
        <p:spPr>
          <a:xfrm>
            <a:off x="190500" y="846705"/>
            <a:ext cx="11811000" cy="4351338"/>
          </a:xfrm>
        </p:spPr>
        <p:txBody>
          <a:bodyPr>
            <a:noAutofit/>
          </a:bodyPr>
          <a:lstStyle/>
          <a:p>
            <a:pPr marL="0" indent="0">
              <a:lnSpc>
                <a:spcPct val="110000"/>
              </a:lnSpc>
              <a:buNone/>
            </a:pPr>
            <a:r>
              <a:rPr lang="en-US" b="1" dirty="0" smtClean="0">
                <a:solidFill>
                  <a:schemeClr val="accent1"/>
                </a:solidFill>
                <a:latin typeface="Times New Roman" panose="02020603050405020304" pitchFamily="18" charset="0"/>
                <a:cs typeface="Times New Roman" panose="02020603050405020304" pitchFamily="18" charset="0"/>
              </a:rPr>
              <a:t>3.1. </a:t>
            </a:r>
            <a:r>
              <a:rPr lang="en-US" b="1" dirty="0" err="1" smtClean="0">
                <a:solidFill>
                  <a:schemeClr val="accent1"/>
                </a:solidFill>
                <a:latin typeface="Times New Roman" panose="02020603050405020304" pitchFamily="18" charset="0"/>
                <a:cs typeface="Times New Roman" panose="02020603050405020304" pitchFamily="18" charset="0"/>
              </a:rPr>
              <a:t>Luận</a:t>
            </a:r>
            <a:r>
              <a:rPr lang="en-US" b="1" dirty="0" smtClean="0">
                <a:solidFill>
                  <a:schemeClr val="accent1"/>
                </a:solidFill>
                <a:latin typeface="Times New Roman" panose="02020603050405020304" pitchFamily="18" charset="0"/>
                <a:cs typeface="Times New Roman" panose="02020603050405020304" pitchFamily="18" charset="0"/>
              </a:rPr>
              <a:t> </a:t>
            </a:r>
            <a:r>
              <a:rPr lang="en-US" b="1" dirty="0" err="1" smtClean="0">
                <a:solidFill>
                  <a:schemeClr val="accent1"/>
                </a:solidFill>
                <a:latin typeface="Times New Roman" panose="02020603050405020304" pitchFamily="18" charset="0"/>
                <a:cs typeface="Times New Roman" panose="02020603050405020304" pitchFamily="18" charset="0"/>
              </a:rPr>
              <a:t>cứ</a:t>
            </a:r>
            <a:r>
              <a:rPr lang="en-US" b="1" dirty="0" smtClean="0">
                <a:solidFill>
                  <a:schemeClr val="accent1"/>
                </a:solidFill>
                <a:latin typeface="Times New Roman" panose="02020603050405020304" pitchFamily="18" charset="0"/>
                <a:cs typeface="Times New Roman" panose="02020603050405020304" pitchFamily="18" charset="0"/>
              </a:rPr>
              <a:t> 1.</a:t>
            </a:r>
            <a:r>
              <a:rPr lang="en-US" b="1" dirty="0" smtClean="0">
                <a:solidFill>
                  <a:schemeClr val="accent1"/>
                </a:solidFill>
                <a:latin typeface="Times New Roman" panose="02020603050405020304" pitchFamily="18" charset="0"/>
                <a:cs typeface="Times New Roman" panose="02020603050405020304" pitchFamily="18" charset="0"/>
              </a:rPr>
              <a:t>Bi </a:t>
            </a:r>
            <a:r>
              <a:rPr lang="en-US" b="1" dirty="0" err="1">
                <a:solidFill>
                  <a:schemeClr val="accent1"/>
                </a:solidFill>
                <a:latin typeface="Times New Roman" panose="02020603050405020304" pitchFamily="18" charset="0"/>
                <a:cs typeface="Times New Roman" panose="02020603050405020304" pitchFamily="18" charset="0"/>
              </a:rPr>
              <a:t>kịch</a:t>
            </a:r>
            <a:r>
              <a:rPr lang="en-US" b="1" dirty="0">
                <a:solidFill>
                  <a:schemeClr val="accent1"/>
                </a:solidFill>
                <a:latin typeface="Times New Roman" panose="02020603050405020304" pitchFamily="18" charset="0"/>
                <a:cs typeface="Times New Roman" panose="02020603050405020304" pitchFamily="18" charset="0"/>
              </a:rPr>
              <a:t> </a:t>
            </a:r>
            <a:r>
              <a:rPr lang="en-US" b="1" dirty="0" err="1">
                <a:solidFill>
                  <a:schemeClr val="accent1"/>
                </a:solidFill>
                <a:latin typeface="Times New Roman" panose="02020603050405020304" pitchFamily="18" charset="0"/>
                <a:cs typeface="Times New Roman" panose="02020603050405020304" pitchFamily="18" charset="0"/>
              </a:rPr>
              <a:t>cái</a:t>
            </a:r>
            <a:r>
              <a:rPr lang="en-US" b="1" dirty="0">
                <a:solidFill>
                  <a:schemeClr val="accent1"/>
                </a:solidFill>
                <a:latin typeface="Times New Roman" panose="02020603050405020304" pitchFamily="18" charset="0"/>
                <a:cs typeface="Times New Roman" panose="02020603050405020304" pitchFamily="18" charset="0"/>
              </a:rPr>
              <a:t> </a:t>
            </a:r>
            <a:r>
              <a:rPr lang="en-US" b="1" dirty="0" err="1">
                <a:solidFill>
                  <a:schemeClr val="accent1"/>
                </a:solidFill>
                <a:latin typeface="Times New Roman" panose="02020603050405020304" pitchFamily="18" charset="0"/>
                <a:cs typeface="Times New Roman" panose="02020603050405020304" pitchFamily="18" charset="0"/>
              </a:rPr>
              <a:t>tôi</a:t>
            </a:r>
            <a:r>
              <a:rPr lang="en-US" b="1" dirty="0">
                <a:solidFill>
                  <a:schemeClr val="accent1"/>
                </a:solidFill>
                <a:latin typeface="Times New Roman" panose="02020603050405020304" pitchFamily="18" charset="0"/>
                <a:cs typeface="Times New Roman" panose="02020603050405020304" pitchFamily="18" charset="0"/>
              </a:rPr>
              <a:t> </a:t>
            </a:r>
            <a:r>
              <a:rPr lang="en-US" b="1" dirty="0" err="1">
                <a:solidFill>
                  <a:schemeClr val="accent1"/>
                </a:solidFill>
                <a:latin typeface="Times New Roman" panose="02020603050405020304" pitchFamily="18" charset="0"/>
                <a:cs typeface="Times New Roman" panose="02020603050405020304" pitchFamily="18" charset="0"/>
              </a:rPr>
              <a:t>cá</a:t>
            </a:r>
            <a:r>
              <a:rPr lang="en-US" b="1" dirty="0">
                <a:solidFill>
                  <a:schemeClr val="accent1"/>
                </a:solidFill>
                <a:latin typeface="Times New Roman" panose="02020603050405020304" pitchFamily="18" charset="0"/>
                <a:cs typeface="Times New Roman" panose="02020603050405020304" pitchFamily="18" charset="0"/>
              </a:rPr>
              <a:t> </a:t>
            </a:r>
            <a:r>
              <a:rPr lang="en-US" b="1" dirty="0" err="1">
                <a:solidFill>
                  <a:schemeClr val="accent1"/>
                </a:solidFill>
                <a:latin typeface="Times New Roman" panose="02020603050405020304" pitchFamily="18" charset="0"/>
                <a:cs typeface="Times New Roman" panose="02020603050405020304" pitchFamily="18" charset="0"/>
              </a:rPr>
              <a:t>nhân</a:t>
            </a:r>
            <a:r>
              <a:rPr lang="en-US" b="1" dirty="0">
                <a:solidFill>
                  <a:schemeClr val="accent1"/>
                </a:solidFill>
                <a:latin typeface="Times New Roman" panose="02020603050405020304" pitchFamily="18" charset="0"/>
                <a:cs typeface="Times New Roman" panose="02020603050405020304" pitchFamily="18" charset="0"/>
              </a:rPr>
              <a:t>:</a:t>
            </a:r>
          </a:p>
          <a:p>
            <a:pPr marL="0" indent="0">
              <a:lnSpc>
                <a:spcPct val="110000"/>
              </a:lnSpc>
              <a:buNone/>
            </a:pPr>
            <a:r>
              <a:rPr lang="en-US" b="1" dirty="0" err="1" smtClean="0">
                <a:latin typeface="Times New Roman" panose="02020603050405020304" pitchFamily="18" charset="0"/>
                <a:cs typeface="Times New Roman" panose="02020603050405020304" pitchFamily="18" charset="0"/>
              </a:rPr>
              <a:t>a.Bi</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nhất</a:t>
            </a: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a:t>
            </a:r>
          </a:p>
          <a:p>
            <a:pPr marL="0" indent="0">
              <a:lnSpc>
                <a:spcPct val="110000"/>
              </a:lnSpc>
              <a:buNone/>
            </a:pPr>
            <a:r>
              <a:rPr lang="vi-VN" b="1" dirty="0">
                <a:latin typeface="Times New Roman" panose="02020603050405020304" pitchFamily="18" charset="0"/>
                <a:cs typeface="Times New Roman" panose="02020603050405020304" pitchFamily="18" charset="0"/>
              </a:rPr>
              <a:t>“</a:t>
            </a:r>
            <a:r>
              <a:rPr lang="vi-VN" i="1" dirty="0">
                <a:latin typeface="Times New Roman" panose="02020603050405020304" pitchFamily="18" charset="0"/>
                <a:cs typeface="Times New Roman" panose="02020603050405020304" pitchFamily="18" charset="0"/>
              </a:rPr>
              <a:t>Thi nhân ta cơ hồ đã mất hết cái cốt cách hiên ngang ngày trước. Chữ ta với họ to rộng quá. Tâm hồn của họ chỉ vừa thu trong khuôn khổ chữ tôi................. Nhưng ta trách gì Xuân Diệu! Xuân Diệu, nhà thơ đại biểu đầy đủ nhất cho thời đại, chỉ nói cái khổ sở, cái thảm hại của hết thảy chúng ta.”</a:t>
            </a:r>
          </a:p>
          <a:p>
            <a:pPr marL="0" indent="0">
              <a:lnSpc>
                <a:spcPct val="110000"/>
              </a:lnSpc>
              <a:buNone/>
            </a:pPr>
            <a:r>
              <a:rPr lang="en-US" b="1" dirty="0">
                <a:latin typeface="Times New Roman" panose="02020603050405020304" pitchFamily="18" charset="0"/>
                <a:cs typeface="Times New Roman" panose="02020603050405020304" pitchFamily="18" charset="0"/>
              </a:rPr>
              <a:t>- Bi </a:t>
            </a:r>
            <a:r>
              <a:rPr lang="en-US" b="1" dirty="0" err="1">
                <a:latin typeface="Times New Roman" panose="02020603050405020304" pitchFamily="18" charset="0"/>
                <a:cs typeface="Times New Roman" panose="02020603050405020304" pitchFamily="18" charset="0"/>
              </a:rPr>
              <a:t>kịch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trước:</a:t>
            </a:r>
            <a:endParaRPr lang="en-US" b="1" dirty="0">
              <a:latin typeface="Times New Roman" panose="02020603050405020304" pitchFamily="18" charset="0"/>
              <a:cs typeface="Times New Roman" panose="02020603050405020304" pitchFamily="18" charset="0"/>
            </a:endParaRPr>
          </a:p>
          <a:p>
            <a:pPr marL="0" indent="0">
              <a:lnSpc>
                <a:spcPct val="110000"/>
              </a:lnSpc>
              <a:buNone/>
            </a:pP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khí</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phách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ngang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tàng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t>
            </a:r>
            <a:r>
              <a:rPr lang="vi-VN" i="1" dirty="0">
                <a:latin typeface="Times New Roman" panose="02020603050405020304" pitchFamily="18" charset="0"/>
                <a:cs typeface="Times New Roman" panose="02020603050405020304" pitchFamily="18" charset="0"/>
              </a:rPr>
              <a:t>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Lí</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Bạch</a:t>
            </a:r>
            <a:endParaRPr lang="en-US" i="1" dirty="0">
              <a:latin typeface="Times New Roman" panose="02020603050405020304" pitchFamily="18" charset="0"/>
              <a:cs typeface="Times New Roman" panose="02020603050405020304" pitchFamily="18" charset="0"/>
            </a:endParaRPr>
          </a:p>
          <a:p>
            <a:pPr marL="0" indent="0">
              <a:lnSpc>
                <a:spcPct val="110000"/>
              </a:lnSpc>
              <a:buNone/>
            </a:pP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lòng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tự</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trọng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cảnh</a:t>
            </a:r>
            <a:r>
              <a:rPr lang="en-US" i="1" dirty="0">
                <a:latin typeface="Times New Roman" panose="02020603050405020304" pitchFamily="18" charset="0"/>
                <a:cs typeface="Times New Roman" panose="02020603050405020304" pitchFamily="18" charset="0"/>
              </a:rPr>
              <a:t> c</a:t>
            </a:r>
            <a:r>
              <a:rPr lang="vi-VN" i="1" dirty="0">
                <a:latin typeface="Times New Roman" panose="02020603050405020304" pitchFamily="18" charset="0"/>
                <a:cs typeface="Times New Roman" panose="02020603050405020304" pitchFamily="18" charset="0"/>
              </a:rPr>
              <a:t>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t>
            </a:r>
            <a:r>
              <a:rPr lang="vi-VN" i="1" dirty="0">
                <a:latin typeface="Times New Roman" panose="02020603050405020304" pitchFamily="18" charset="0"/>
                <a:cs typeface="Times New Roman" panose="02020603050405020304" pitchFamily="18" charset="0"/>
              </a:rPr>
              <a:t>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Nguyễn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Trứ</a:t>
            </a:r>
            <a:endParaRPr lang="en-US" i="1" dirty="0">
              <a:latin typeface="Times New Roman" panose="02020603050405020304" pitchFamily="18" charset="0"/>
              <a:cs typeface="Times New Roman" panose="02020603050405020304" pitchFamily="18" charset="0"/>
            </a:endParaRPr>
          </a:p>
          <a:p>
            <a:pPr marL="0" indent="0">
              <a:lnSpc>
                <a:spcPct val="110000"/>
              </a:lnSpc>
              <a:buNone/>
            </a:pP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rỉ</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khổ</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sở</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thảm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hại</a:t>
            </a:r>
            <a:r>
              <a:rPr lang="en-US" i="1" dirty="0">
                <a:latin typeface="Times New Roman" panose="02020603050405020304" pitchFamily="18" charset="0"/>
                <a:cs typeface="Times New Roman" panose="02020603050405020304" pitchFamily="18" charset="0"/>
              </a:rPr>
              <a:t>.</a:t>
            </a:r>
            <a:endParaRPr lang="vi-VN"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95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id="{A00EA212-79C0-45A6-AC29-E8B03BD13741}"/>
              </a:ext>
            </a:extLst>
          </p:cNvPr>
          <p:cNvSpPr txBox="1">
            <a:spLocks noChangeArrowheads="1"/>
          </p:cNvSpPr>
          <p:nvPr/>
        </p:nvSpPr>
        <p:spPr bwMode="auto">
          <a:xfrm>
            <a:off x="646340" y="1762126"/>
            <a:ext cx="595448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0" hangingPunct="0">
              <a:spcBef>
                <a:spcPct val="50000"/>
              </a:spcBef>
              <a:defRPr/>
            </a:pPr>
            <a:r>
              <a:rPr lang="en-US" sz="2800" b="0" i="1" dirty="0" err="1">
                <a:latin typeface="Times New Roman" panose="02020603050405020304" pitchFamily="18" charset="0"/>
                <a:cs typeface="Times New Roman" panose="02020603050405020304" pitchFamily="18" charset="0"/>
              </a:rPr>
              <a:t>Ngày</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ba</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bữa</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vỗ</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bụng</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rau</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bình</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bịch</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người</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quân</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tử</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ăn</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chẳng</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cầu</a:t>
            </a:r>
            <a:r>
              <a:rPr lang="en-US" sz="2800" b="0" i="1" dirty="0">
                <a:latin typeface="Times New Roman" panose="02020603050405020304" pitchFamily="18" charset="0"/>
                <a:cs typeface="Times New Roman" panose="02020603050405020304" pitchFamily="18" charset="0"/>
              </a:rPr>
              <a:t> no</a:t>
            </a:r>
          </a:p>
          <a:p>
            <a:pPr algn="just" eaLnBrk="0" hangingPunct="0">
              <a:spcBef>
                <a:spcPct val="50000"/>
              </a:spcBef>
              <a:defRPr/>
            </a:pPr>
            <a:r>
              <a:rPr lang="en-US" sz="2800" b="0" i="1" dirty="0" err="1">
                <a:latin typeface="Times New Roman" panose="02020603050405020304" pitchFamily="18" charset="0"/>
                <a:cs typeface="Times New Roman" panose="02020603050405020304" pitchFamily="18" charset="0"/>
              </a:rPr>
              <a:t>Đêm</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năm</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canh</a:t>
            </a:r>
            <a:r>
              <a:rPr lang="en-US" sz="2800" b="0" i="1" dirty="0">
                <a:latin typeface="Times New Roman" panose="02020603050405020304" pitchFamily="18" charset="0"/>
                <a:cs typeface="Times New Roman" panose="02020603050405020304" pitchFamily="18" charset="0"/>
              </a:rPr>
              <a:t> an </a:t>
            </a:r>
            <a:r>
              <a:rPr lang="en-US" sz="2800" b="0" i="1" dirty="0" err="1">
                <a:latin typeface="Times New Roman" panose="02020603050405020304" pitchFamily="18" charset="0"/>
                <a:cs typeface="Times New Roman" panose="02020603050405020304" pitchFamily="18" charset="0"/>
              </a:rPr>
              <a:t>giấc</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ngáy</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kho</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kho</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đời</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thái</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bình</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cửa</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thường</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bỏ</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ngỏ</a:t>
            </a:r>
            <a:r>
              <a:rPr lang="en-US" sz="2800" b="0" i="1" dirty="0">
                <a:latin typeface="Times New Roman" panose="02020603050405020304" pitchFamily="18" charset="0"/>
                <a:cs typeface="Times New Roman" panose="02020603050405020304" pitchFamily="18" charset="0"/>
              </a:rPr>
              <a:t>          </a:t>
            </a:r>
          </a:p>
        </p:txBody>
      </p:sp>
      <p:sp>
        <p:nvSpPr>
          <p:cNvPr id="24580" name="Text Box 4">
            <a:extLst>
              <a:ext uri="{FF2B5EF4-FFF2-40B4-BE49-F238E27FC236}">
                <a16:creationId xmlns:a16="http://schemas.microsoft.com/office/drawing/2014/main" id="{8F7502EF-32AF-4580-B018-C793A6B9FE7A}"/>
              </a:ext>
            </a:extLst>
          </p:cNvPr>
          <p:cNvSpPr txBox="1">
            <a:spLocks noChangeArrowheads="1"/>
          </p:cNvSpPr>
          <p:nvPr/>
        </p:nvSpPr>
        <p:spPr bwMode="auto">
          <a:xfrm>
            <a:off x="646340" y="4646951"/>
            <a:ext cx="553674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0" hangingPunct="0">
              <a:spcBef>
                <a:spcPct val="50000"/>
              </a:spcBef>
              <a:defRPr/>
            </a:pPr>
            <a:r>
              <a:rPr lang="en-US" sz="2800" b="0" i="1" dirty="0" err="1">
                <a:latin typeface="Times New Roman" panose="02020603050405020304" pitchFamily="18" charset="0"/>
                <a:cs typeface="Times New Roman" panose="02020603050405020304" pitchFamily="18" charset="0"/>
              </a:rPr>
              <a:t>Nỗi</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đời</a:t>
            </a:r>
            <a:r>
              <a:rPr lang="en-US" sz="2800" b="0" i="1" dirty="0">
                <a:latin typeface="Times New Roman" panose="02020603050405020304" pitchFamily="18" charset="0"/>
                <a:cs typeface="Times New Roman" panose="02020603050405020304" pitchFamily="18" charset="0"/>
              </a:rPr>
              <a:t> cay </a:t>
            </a:r>
            <a:r>
              <a:rPr lang="en-US" sz="2800" b="0" i="1" dirty="0" err="1">
                <a:latin typeface="Times New Roman" panose="02020603050405020304" pitchFamily="18" charset="0"/>
                <a:cs typeface="Times New Roman" panose="02020603050405020304" pitchFamily="18" charset="0"/>
              </a:rPr>
              <a:t>cực</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đang</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giơ</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vuốt</a:t>
            </a:r>
            <a:endParaRPr lang="en-US" sz="2800" b="0" i="1" dirty="0">
              <a:latin typeface="Times New Roman" panose="02020603050405020304" pitchFamily="18" charset="0"/>
              <a:cs typeface="Times New Roman" panose="02020603050405020304" pitchFamily="18" charset="0"/>
            </a:endParaRPr>
          </a:p>
          <a:p>
            <a:pPr algn="just" eaLnBrk="0" hangingPunct="0">
              <a:spcBef>
                <a:spcPct val="50000"/>
              </a:spcBef>
              <a:defRPr/>
            </a:pPr>
            <a:r>
              <a:rPr lang="en-US" sz="2800" b="0" i="1" dirty="0" err="1">
                <a:latin typeface="Times New Roman" panose="02020603050405020304" pitchFamily="18" charset="0"/>
                <a:cs typeface="Times New Roman" panose="02020603050405020304" pitchFamily="18" charset="0"/>
              </a:rPr>
              <a:t>Cơm</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áo</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không</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đùa</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với</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khách</a:t>
            </a:r>
            <a:r>
              <a:rPr lang="en-US" sz="2800" b="0" i="1" dirty="0">
                <a:latin typeface="Times New Roman" panose="02020603050405020304" pitchFamily="18" charset="0"/>
                <a:cs typeface="Times New Roman" panose="02020603050405020304" pitchFamily="18" charset="0"/>
              </a:rPr>
              <a:t> </a:t>
            </a:r>
            <a:r>
              <a:rPr lang="en-US" sz="2800" b="0" i="1" dirty="0" err="1">
                <a:latin typeface="Times New Roman" panose="02020603050405020304" pitchFamily="18" charset="0"/>
                <a:cs typeface="Times New Roman" panose="02020603050405020304" pitchFamily="18" charset="0"/>
              </a:rPr>
              <a:t>thơ</a:t>
            </a:r>
            <a:endParaRPr lang="en-US" sz="2800" b="0" i="1" dirty="0">
              <a:latin typeface="Times New Roman" panose="02020603050405020304" pitchFamily="18" charset="0"/>
              <a:cs typeface="Times New Roman" panose="02020603050405020304" pitchFamily="18" charset="0"/>
            </a:endParaRPr>
          </a:p>
        </p:txBody>
      </p:sp>
      <p:sp>
        <p:nvSpPr>
          <p:cNvPr id="24581" name="Text Box 5">
            <a:extLst>
              <a:ext uri="{FF2B5EF4-FFF2-40B4-BE49-F238E27FC236}">
                <a16:creationId xmlns:a16="http://schemas.microsoft.com/office/drawing/2014/main" id="{7D2ABE47-6310-40A6-BD33-40A486DCEDA8}"/>
              </a:ext>
            </a:extLst>
          </p:cNvPr>
          <p:cNvSpPr txBox="1">
            <a:spLocks noChangeArrowheads="1"/>
          </p:cNvSpPr>
          <p:nvPr/>
        </p:nvSpPr>
        <p:spPr bwMode="auto">
          <a:xfrm>
            <a:off x="6895929" y="2269955"/>
            <a:ext cx="1584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0" hangingPunct="0">
              <a:spcBef>
                <a:spcPct val="50000"/>
              </a:spcBef>
              <a:defRPr/>
            </a:pPr>
            <a:r>
              <a:rPr lang="en-US" sz="2400" b="0" dirty="0" err="1">
                <a:latin typeface="Times New Roman" panose="02020603050405020304" pitchFamily="18" charset="0"/>
                <a:cs typeface="Times New Roman" panose="02020603050405020304" pitchFamily="18" charset="0"/>
              </a:rPr>
              <a:t>Cười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trước</a:t>
            </a:r>
            <a:r>
              <a:rPr lang="en-US" sz="2400" b="0" dirty="0">
                <a:latin typeface="Times New Roman" panose="02020603050405020304" pitchFamily="18" charset="0"/>
                <a:cs typeface="Times New Roman" panose="02020603050405020304" pitchFamily="18" charset="0"/>
              </a:rPr>
              <a:t> </a:t>
            </a:r>
          </a:p>
          <a:p>
            <a:pPr eaLnBrk="0" hangingPunct="0">
              <a:spcBef>
                <a:spcPct val="50000"/>
              </a:spcBef>
              <a:defRPr/>
            </a:pPr>
            <a:r>
              <a:rPr lang="en-US" sz="2400" b="0" dirty="0" err="1">
                <a:latin typeface="Times New Roman" panose="02020603050405020304" pitchFamily="18" charset="0"/>
                <a:cs typeface="Times New Roman" panose="02020603050405020304" pitchFamily="18" charset="0"/>
              </a:rPr>
              <a:t>cảnh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nghèo</a:t>
            </a:r>
            <a:endParaRPr lang="en-US" sz="2400" b="0" dirty="0">
              <a:latin typeface="Times New Roman" panose="02020603050405020304" pitchFamily="18" charset="0"/>
              <a:cs typeface="Times New Roman" panose="02020603050405020304" pitchFamily="18" charset="0"/>
            </a:endParaRPr>
          </a:p>
        </p:txBody>
      </p:sp>
      <p:sp>
        <p:nvSpPr>
          <p:cNvPr id="24582" name="Text Box 6">
            <a:extLst>
              <a:ext uri="{FF2B5EF4-FFF2-40B4-BE49-F238E27FC236}">
                <a16:creationId xmlns:a16="http://schemas.microsoft.com/office/drawing/2014/main" id="{62F3B480-7E35-4BFD-947A-E237526CFE1B}"/>
              </a:ext>
            </a:extLst>
          </p:cNvPr>
          <p:cNvSpPr txBox="1">
            <a:spLocks noChangeArrowheads="1"/>
          </p:cNvSpPr>
          <p:nvPr/>
        </p:nvSpPr>
        <p:spPr bwMode="auto">
          <a:xfrm>
            <a:off x="6045968" y="4725989"/>
            <a:ext cx="25709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0" hangingPunct="0">
              <a:spcBef>
                <a:spcPct val="50000"/>
              </a:spcBef>
              <a:defRPr/>
            </a:pPr>
            <a:r>
              <a:rPr lang="en-US" sz="2400" b="0" dirty="0" err="1">
                <a:latin typeface="Times New Roman" panose="02020603050405020304" pitchFamily="18" charset="0"/>
                <a:cs typeface="Times New Roman" panose="02020603050405020304" pitchFamily="18" charset="0"/>
              </a:rPr>
              <a:t>Khóc</a:t>
            </a:r>
            <a:r>
              <a:rPr lang="en-US" sz="2400" b="0" dirty="0">
                <a:latin typeface="Times New Roman" panose="02020603050405020304" pitchFamily="18" charset="0"/>
                <a:cs typeface="Times New Roman" panose="02020603050405020304" pitchFamily="18" charset="0"/>
              </a:rPr>
              <a:t> than </a:t>
            </a:r>
          </a:p>
          <a:p>
            <a:pPr algn="ctr" eaLnBrk="0" hangingPunct="0">
              <a:spcBef>
                <a:spcPct val="50000"/>
              </a:spcBef>
              <a:defRPr/>
            </a:pPr>
            <a:r>
              <a:rPr lang="en-US" sz="2400" b="0" dirty="0" err="1">
                <a:latin typeface="Times New Roman" panose="02020603050405020304" pitchFamily="18" charset="0"/>
                <a:cs typeface="Times New Roman" panose="02020603050405020304" pitchFamily="18" charset="0"/>
              </a:rPr>
              <a:t>trước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cảnh</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nghèo</a:t>
            </a:r>
            <a:endParaRPr lang="en-US" sz="2400" b="0" dirty="0">
              <a:latin typeface="Times New Roman" panose="02020603050405020304" pitchFamily="18" charset="0"/>
              <a:cs typeface="Times New Roman" panose="02020603050405020304" pitchFamily="18" charset="0"/>
            </a:endParaRPr>
          </a:p>
        </p:txBody>
      </p:sp>
      <p:sp>
        <p:nvSpPr>
          <p:cNvPr id="17417" name="Text Box 7">
            <a:extLst>
              <a:ext uri="{FF2B5EF4-FFF2-40B4-BE49-F238E27FC236}">
                <a16:creationId xmlns:a16="http://schemas.microsoft.com/office/drawing/2014/main" id="{76BB3537-DA22-42BC-82B4-5B99D1330145}"/>
              </a:ext>
            </a:extLst>
          </p:cNvPr>
          <p:cNvSpPr txBox="1">
            <a:spLocks noChangeArrowheads="1"/>
          </p:cNvSpPr>
          <p:nvPr/>
        </p:nvSpPr>
        <p:spPr bwMode="auto">
          <a:xfrm>
            <a:off x="9317038" y="2225676"/>
            <a:ext cx="1350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0" hangingPunct="0">
              <a:defRPr/>
            </a:pPr>
            <a:endParaRPr lang="en-US" b="0">
              <a:latin typeface="Times New Roman" panose="02020603050405020304" pitchFamily="18" charset="0"/>
              <a:cs typeface="Times New Roman" panose="02020603050405020304" pitchFamily="18" charset="0"/>
            </a:endParaRPr>
          </a:p>
        </p:txBody>
      </p:sp>
      <p:sp>
        <p:nvSpPr>
          <p:cNvPr id="24584" name="Text Box 8">
            <a:extLst>
              <a:ext uri="{FF2B5EF4-FFF2-40B4-BE49-F238E27FC236}">
                <a16:creationId xmlns:a16="http://schemas.microsoft.com/office/drawing/2014/main" id="{0716B425-0C5A-4F14-B113-CE1EA97D5CF8}"/>
              </a:ext>
            </a:extLst>
          </p:cNvPr>
          <p:cNvSpPr txBox="1">
            <a:spLocks noChangeArrowheads="1"/>
          </p:cNvSpPr>
          <p:nvPr/>
        </p:nvSpPr>
        <p:spPr bwMode="auto">
          <a:xfrm>
            <a:off x="9317038" y="3142227"/>
            <a:ext cx="1655762" cy="2246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0" hangingPunct="0">
              <a:spcBef>
                <a:spcPct val="50000"/>
              </a:spcBef>
              <a:defRPr/>
            </a:pPr>
            <a:r>
              <a:rPr lang="vi-VN" sz="2800" dirty="0">
                <a:solidFill>
                  <a:srgbClr val="FF0000"/>
                </a:solidFill>
                <a:latin typeface="Times New Roman" panose="02020603050405020304" pitchFamily="18" charset="0"/>
                <a:cs typeface="Times New Roman" panose="02020603050405020304" pitchFamily="18" charset="0"/>
              </a:rPr>
              <a:t>Cái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đuối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sở</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4586" name="AutoShape 10">
            <a:extLst>
              <a:ext uri="{FF2B5EF4-FFF2-40B4-BE49-F238E27FC236}">
                <a16:creationId xmlns:a16="http://schemas.microsoft.com/office/drawing/2014/main" id="{1C07E26C-79E1-4565-90BB-18844CEB7FBE}"/>
              </a:ext>
            </a:extLst>
          </p:cNvPr>
          <p:cNvSpPr>
            <a:spLocks/>
          </p:cNvSpPr>
          <p:nvPr/>
        </p:nvSpPr>
        <p:spPr bwMode="auto">
          <a:xfrm>
            <a:off x="6560368" y="1949904"/>
            <a:ext cx="352538" cy="1655763"/>
          </a:xfrm>
          <a:prstGeom prst="rightBrace">
            <a:avLst>
              <a:gd name="adj1" fmla="val 193149"/>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b="1">
              <a:latin typeface="Times New Roman" panose="02020603050405020304" pitchFamily="18" charset="0"/>
              <a:cs typeface="Times New Roman" panose="02020603050405020304" pitchFamily="18" charset="0"/>
            </a:endParaRPr>
          </a:p>
        </p:txBody>
      </p:sp>
      <p:sp>
        <p:nvSpPr>
          <p:cNvPr id="24587" name="AutoShape 11">
            <a:extLst>
              <a:ext uri="{FF2B5EF4-FFF2-40B4-BE49-F238E27FC236}">
                <a16:creationId xmlns:a16="http://schemas.microsoft.com/office/drawing/2014/main" id="{9EA92A56-9D25-4CEA-9C33-55FD7906A172}"/>
              </a:ext>
            </a:extLst>
          </p:cNvPr>
          <p:cNvSpPr>
            <a:spLocks/>
          </p:cNvSpPr>
          <p:nvPr/>
        </p:nvSpPr>
        <p:spPr bwMode="auto">
          <a:xfrm>
            <a:off x="5872877" y="4805027"/>
            <a:ext cx="173090" cy="936625"/>
          </a:xfrm>
          <a:prstGeom prst="rightBrace">
            <a:avLst>
              <a:gd name="adj1" fmla="val 10688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b="1">
              <a:latin typeface="Times New Roman" panose="02020603050405020304" pitchFamily="18" charset="0"/>
              <a:cs typeface="Times New Roman" panose="02020603050405020304" pitchFamily="18" charset="0"/>
            </a:endParaRPr>
          </a:p>
        </p:txBody>
      </p:sp>
      <p:sp>
        <p:nvSpPr>
          <p:cNvPr id="24588" name="AutoShape 12">
            <a:extLst>
              <a:ext uri="{FF2B5EF4-FFF2-40B4-BE49-F238E27FC236}">
                <a16:creationId xmlns:a16="http://schemas.microsoft.com/office/drawing/2014/main" id="{7EB12E95-84CE-4F74-922A-BA2944418163}"/>
              </a:ext>
            </a:extLst>
          </p:cNvPr>
          <p:cNvSpPr>
            <a:spLocks/>
          </p:cNvSpPr>
          <p:nvPr/>
        </p:nvSpPr>
        <p:spPr bwMode="auto">
          <a:xfrm>
            <a:off x="8840615" y="2797629"/>
            <a:ext cx="136697" cy="2864985"/>
          </a:xfrm>
          <a:prstGeom prst="rightBrace">
            <a:avLst>
              <a:gd name="adj1" fmla="val 10206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en-US" b="1">
              <a:latin typeface="Times New Roman" panose="02020603050405020304" pitchFamily="18" charset="0"/>
              <a:cs typeface="Times New Roman" panose="02020603050405020304" pitchFamily="18" charset="0"/>
            </a:endParaRPr>
          </a:p>
        </p:txBody>
      </p:sp>
      <p:sp>
        <p:nvSpPr>
          <p:cNvPr id="35853" name="TextBox 1">
            <a:extLst>
              <a:ext uri="{FF2B5EF4-FFF2-40B4-BE49-F238E27FC236}">
                <a16:creationId xmlns:a16="http://schemas.microsoft.com/office/drawing/2014/main" id="{097FF1A0-93B3-41FD-9C97-6BBA0126A0D4}"/>
              </a:ext>
            </a:extLst>
          </p:cNvPr>
          <p:cNvSpPr txBox="1">
            <a:spLocks noChangeArrowheads="1"/>
          </p:cNvSpPr>
          <p:nvPr/>
        </p:nvSpPr>
        <p:spPr bwMode="auto">
          <a:xfrm>
            <a:off x="445737" y="276077"/>
            <a:ext cx="2629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Ví</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dụ</a:t>
            </a:r>
            <a:r>
              <a:rPr lang="en-US" altLang="vi-VN" sz="2800" dirty="0">
                <a:latin typeface="Times New Roman" panose="02020603050405020304" pitchFamily="18" charset="0"/>
                <a:cs typeface="Times New Roman" panose="02020603050405020304" pitchFamily="18" charset="0"/>
              </a:rPr>
              <a:t>, so </a:t>
            </a:r>
            <a:r>
              <a:rPr lang="en-US" altLang="vi-VN" sz="2800" dirty="0" err="1">
                <a:latin typeface="Times New Roman" panose="02020603050405020304" pitchFamily="18" charset="0"/>
                <a:cs typeface="Times New Roman" panose="02020603050405020304" pitchFamily="18" charset="0"/>
              </a:rPr>
              <a:t>sánh</a:t>
            </a:r>
            <a:r>
              <a:rPr lang="en-US" altLang="vi-VN" sz="2800" dirty="0">
                <a:latin typeface="Times New Roman" panose="02020603050405020304" pitchFamily="18" charset="0"/>
                <a:cs typeface="Times New Roman" panose="02020603050405020304" pitchFamily="18" charset="0"/>
              </a:rPr>
              <a:t>:</a:t>
            </a:r>
          </a:p>
        </p:txBody>
      </p:sp>
      <p:sp>
        <p:nvSpPr>
          <p:cNvPr id="35854" name="TextBox 2">
            <a:extLst>
              <a:ext uri="{FF2B5EF4-FFF2-40B4-BE49-F238E27FC236}">
                <a16:creationId xmlns:a16="http://schemas.microsoft.com/office/drawing/2014/main" id="{8AE878A0-8312-4199-8DD9-7CA5D98816E4}"/>
              </a:ext>
            </a:extLst>
          </p:cNvPr>
          <p:cNvSpPr txBox="1">
            <a:spLocks noChangeArrowheads="1"/>
          </p:cNvSpPr>
          <p:nvPr/>
        </p:nvSpPr>
        <p:spPr bwMode="auto">
          <a:xfrm>
            <a:off x="1779489" y="1257752"/>
            <a:ext cx="3270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NGUYỄN CÔNG TRỨ</a:t>
            </a:r>
          </a:p>
        </p:txBody>
      </p:sp>
      <p:sp>
        <p:nvSpPr>
          <p:cNvPr id="35855" name="TextBox 3">
            <a:extLst>
              <a:ext uri="{FF2B5EF4-FFF2-40B4-BE49-F238E27FC236}">
                <a16:creationId xmlns:a16="http://schemas.microsoft.com/office/drawing/2014/main" id="{9653C565-D17A-49F4-BA34-78E2B3D27545}"/>
              </a:ext>
            </a:extLst>
          </p:cNvPr>
          <p:cNvSpPr txBox="1">
            <a:spLocks noChangeArrowheads="1"/>
          </p:cNvSpPr>
          <p:nvPr/>
        </p:nvSpPr>
        <p:spPr bwMode="auto">
          <a:xfrm>
            <a:off x="1895249" y="4099868"/>
            <a:ext cx="2026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vi-VN" sz="2400" b="1" dirty="0">
                <a:latin typeface="Times New Roman" panose="02020603050405020304" pitchFamily="18" charset="0"/>
                <a:cs typeface="Times New Roman" panose="02020603050405020304" pitchFamily="18" charset="0"/>
              </a:rPr>
              <a:t>XUÂN DIỆU:</a:t>
            </a:r>
          </a:p>
        </p:txBody>
      </p:sp>
    </p:spTree>
    <p:extLst>
      <p:ext uri="{BB962C8B-B14F-4D97-AF65-F5344CB8AC3E}">
        <p14:creationId xmlns:p14="http://schemas.microsoft.com/office/powerpoint/2010/main" val="198969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53">
                                            <p:txEl>
                                              <p:pRg st="0" end="0"/>
                                            </p:txEl>
                                          </p:spTgt>
                                        </p:tgtEl>
                                        <p:attrNameLst>
                                          <p:attrName>style.visibility</p:attrName>
                                        </p:attrNameLst>
                                      </p:cBhvr>
                                      <p:to>
                                        <p:strVal val="visible"/>
                                      </p:to>
                                    </p:set>
                                    <p:animEffect transition="in" filter="fade">
                                      <p:cBhvr>
                                        <p:cTn id="7" dur="1000"/>
                                        <p:tgtEl>
                                          <p:spTgt spid="35853">
                                            <p:txEl>
                                              <p:pRg st="0" end="0"/>
                                            </p:txEl>
                                          </p:spTgt>
                                        </p:tgtEl>
                                      </p:cBhvr>
                                    </p:animEffect>
                                    <p:anim calcmode="lin" valueType="num">
                                      <p:cBhvr>
                                        <p:cTn id="8" dur="1000" fill="hold"/>
                                        <p:tgtEl>
                                          <p:spTgt spid="358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854"/>
                                        </p:tgtEl>
                                        <p:attrNameLst>
                                          <p:attrName>style.visibility</p:attrName>
                                        </p:attrNameLst>
                                      </p:cBhvr>
                                      <p:to>
                                        <p:strVal val="visible"/>
                                      </p:to>
                                    </p:set>
                                    <p:animEffect transition="in" filter="randombar(horizontal)">
                                      <p:cBhvr>
                                        <p:cTn id="14" dur="500"/>
                                        <p:tgtEl>
                                          <p:spTgt spid="3585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5855"/>
                                        </p:tgtEl>
                                        <p:attrNameLst>
                                          <p:attrName>style.visibility</p:attrName>
                                        </p:attrNameLst>
                                      </p:cBhvr>
                                      <p:to>
                                        <p:strVal val="visible"/>
                                      </p:to>
                                    </p:set>
                                    <p:animEffect transition="in" filter="randombar(horizontal)">
                                      <p:cBhvr>
                                        <p:cTn id="19" dur="500"/>
                                        <p:tgtEl>
                                          <p:spTgt spid="3585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4579"/>
                                        </p:tgtEl>
                                        <p:attrNameLst>
                                          <p:attrName>style.visibility</p:attrName>
                                        </p:attrNameLst>
                                      </p:cBhvr>
                                      <p:to>
                                        <p:strVal val="visible"/>
                                      </p:to>
                                    </p:set>
                                    <p:animEffect transition="in" filter="blinds(horizontal)">
                                      <p:cBhvr>
                                        <p:cTn id="24" dur="500"/>
                                        <p:tgtEl>
                                          <p:spTgt spid="2457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580"/>
                                        </p:tgtEl>
                                        <p:attrNameLst>
                                          <p:attrName>style.visibility</p:attrName>
                                        </p:attrNameLst>
                                      </p:cBhvr>
                                      <p:to>
                                        <p:strVal val="visible"/>
                                      </p:to>
                                    </p:set>
                                    <p:animEffect transition="in" filter="blinds(horizontal)">
                                      <p:cBhvr>
                                        <p:cTn id="27" dur="500"/>
                                        <p:tgtEl>
                                          <p:spTgt spid="245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86"/>
                                        </p:tgtEl>
                                        <p:attrNameLst>
                                          <p:attrName>style.visibility</p:attrName>
                                        </p:attrNameLst>
                                      </p:cBhvr>
                                      <p:to>
                                        <p:strVal val="visible"/>
                                      </p:to>
                                    </p:set>
                                    <p:animEffect transition="in" filter="blinds(horizontal)">
                                      <p:cBhvr>
                                        <p:cTn id="32" dur="500"/>
                                        <p:tgtEl>
                                          <p:spTgt spid="245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581"/>
                                        </p:tgtEl>
                                        <p:attrNameLst>
                                          <p:attrName>style.visibility</p:attrName>
                                        </p:attrNameLst>
                                      </p:cBhvr>
                                      <p:to>
                                        <p:strVal val="visible"/>
                                      </p:to>
                                    </p:set>
                                    <p:animEffect transition="in" filter="blinds(horizontal)">
                                      <p:cBhvr>
                                        <p:cTn id="35" dur="500"/>
                                        <p:tgtEl>
                                          <p:spTgt spid="2458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587"/>
                                        </p:tgtEl>
                                        <p:attrNameLst>
                                          <p:attrName>style.visibility</p:attrName>
                                        </p:attrNameLst>
                                      </p:cBhvr>
                                      <p:to>
                                        <p:strVal val="visible"/>
                                      </p:to>
                                    </p:set>
                                    <p:animEffect transition="in" filter="barn(inVertical)">
                                      <p:cBhvr>
                                        <p:cTn id="40" dur="500"/>
                                        <p:tgtEl>
                                          <p:spTgt spid="24587"/>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4582"/>
                                        </p:tgtEl>
                                        <p:attrNameLst>
                                          <p:attrName>style.visibility</p:attrName>
                                        </p:attrNameLst>
                                      </p:cBhvr>
                                      <p:to>
                                        <p:strVal val="visible"/>
                                      </p:to>
                                    </p:set>
                                    <p:animEffect transition="in" filter="circle(in)">
                                      <p:cBhvr>
                                        <p:cTn id="45" dur="2000"/>
                                        <p:tgtEl>
                                          <p:spTgt spid="2458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4588"/>
                                        </p:tgtEl>
                                        <p:attrNameLst>
                                          <p:attrName>style.visibility</p:attrName>
                                        </p:attrNameLst>
                                      </p:cBhvr>
                                      <p:to>
                                        <p:strVal val="visible"/>
                                      </p:to>
                                    </p:set>
                                    <p:animEffect transition="in" filter="blinds(horizontal)">
                                      <p:cBhvr>
                                        <p:cTn id="50" dur="500"/>
                                        <p:tgtEl>
                                          <p:spTgt spid="2458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4584"/>
                                        </p:tgtEl>
                                        <p:attrNameLst>
                                          <p:attrName>style.visibility</p:attrName>
                                        </p:attrNameLst>
                                      </p:cBhvr>
                                      <p:to>
                                        <p:strVal val="visible"/>
                                      </p:to>
                                    </p:set>
                                    <p:animEffect transition="in" filter="blinds(horizontal)">
                                      <p:cBhvr>
                                        <p:cTn id="53"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P spid="24582" grpId="0"/>
      <p:bldP spid="24584" grpId="0" animBg="1"/>
      <p:bldP spid="24586" grpId="0" animBg="1"/>
      <p:bldP spid="24587" grpId="0" animBg="1"/>
      <p:bldP spid="24588" grpId="0" animBg="1"/>
      <p:bldP spid="35854" grpId="0"/>
      <p:bldP spid="358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EBB626-BD9C-445D-B6F9-52EB64767D04}"/>
              </a:ext>
            </a:extLst>
          </p:cNvPr>
          <p:cNvSpPr txBox="1"/>
          <p:nvPr/>
        </p:nvSpPr>
        <p:spPr>
          <a:xfrm>
            <a:off x="223157" y="141515"/>
            <a:ext cx="11593286" cy="3108543"/>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Bi </a:t>
            </a:r>
            <a:r>
              <a:rPr lang="en-US" sz="2800" b="1" dirty="0" err="1">
                <a:latin typeface="Times New Roman" panose="02020603050405020304" pitchFamily="18" charset="0"/>
                <a:cs typeface="Times New Roman" panose="02020603050405020304" pitchFamily="18" charset="0"/>
              </a:rPr>
              <a:t>kịch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a:t>
            </a:r>
            <a:r>
              <a:rPr lang="vi-VN" sz="2800" i="1" dirty="0">
                <a:latin typeface="Times New Roman" panose="02020603050405020304" pitchFamily="18" charset="0"/>
                <a:cs typeface="Times New Roman" panose="02020603050405020304" pitchFamily="18" charset="0"/>
              </a:rPr>
              <a:t>Đời chúng ta đã nằm trong vòng chữ tôi. Mất bề rộng ta đi tìm bề sâu. Nhưng càng đi sâu càng lạnh. Ta thoát lên tiên cùng Thế Lữ, ta phiêu lưu trong trường tình cùng Lưu Trọng Lư, ta điên cuồng với Hàn Mặc Tử, Chế Lan Viên, ta đắm say cùng Xuân Diệu. Nhưng động tiên đã khép, tình yêu không bền, điên cuồng rồi tỉnh, say đắm vẫn bơ vơ. Ta ngơ ngẩn buồn trở về hồn ta cùng Huy Cận.”</a:t>
            </a:r>
            <a:br>
              <a:rPr lang="vi-VN" sz="2800" i="1" dirty="0">
                <a:latin typeface="Times New Roman" panose="02020603050405020304" pitchFamily="18" charset="0"/>
                <a:cs typeface="Times New Roman" panose="02020603050405020304" pitchFamily="18" charset="0"/>
              </a:rPr>
            </a:br>
            <a:endParaRPr lang="vi-VN" sz="2800" b="1" i="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F983BB5-AE41-499D-A417-0B18E792D3BA}"/>
              </a:ext>
            </a:extLst>
          </p:cNvPr>
          <p:cNvSpPr/>
          <p:nvPr/>
        </p:nvSpPr>
        <p:spPr>
          <a:xfrm>
            <a:off x="197963" y="3008186"/>
            <a:ext cx="3252808" cy="913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Bi </a:t>
            </a:r>
            <a:r>
              <a:rPr lang="en-US" sz="2800" b="1" dirty="0" err="1">
                <a:solidFill>
                  <a:schemeClr val="tx1"/>
                </a:solidFill>
                <a:latin typeface="Times New Roman" panose="02020603050405020304" pitchFamily="18" charset="0"/>
                <a:cs typeface="Times New Roman" panose="02020603050405020304" pitchFamily="18" charset="0"/>
              </a:rPr>
              <a:t>kịch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rộng</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6FE786C6-9596-44FE-96B6-4603FDCA4F40}"/>
              </a:ext>
            </a:extLst>
          </p:cNvPr>
          <p:cNvSpPr/>
          <p:nvPr/>
        </p:nvSpPr>
        <p:spPr>
          <a:xfrm>
            <a:off x="3565071" y="3186606"/>
            <a:ext cx="674915" cy="357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B28718A-BA73-4C74-BC10-FE574852A434}"/>
              </a:ext>
            </a:extLst>
          </p:cNvPr>
          <p:cNvSpPr/>
          <p:nvPr/>
        </p:nvSpPr>
        <p:spPr>
          <a:xfrm>
            <a:off x="4214792" y="3039911"/>
            <a:ext cx="3252808" cy="913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“Ta </a:t>
            </a:r>
            <a:r>
              <a:rPr lang="en-US" sz="2800" b="1" dirty="0" err="1">
                <a:solidFill>
                  <a:schemeClr val="tx1"/>
                </a:solidFill>
                <a:latin typeface="Times New Roman" panose="02020603050405020304" pitchFamily="18" charset="0"/>
                <a:cs typeface="Times New Roman" panose="02020603050405020304" pitchFamily="18" charset="0"/>
              </a:rPr>
              <a:t>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tìm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sâu</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
        <p:nvSpPr>
          <p:cNvPr id="7" name="Arrow: Left-Right 6">
            <a:extLst>
              <a:ext uri="{FF2B5EF4-FFF2-40B4-BE49-F238E27FC236}">
                <a16:creationId xmlns:a16="http://schemas.microsoft.com/office/drawing/2014/main" id="{B4EE8560-BC44-4E1D-9E73-806468683ABA}"/>
              </a:ext>
            </a:extLst>
          </p:cNvPr>
          <p:cNvSpPr/>
          <p:nvPr/>
        </p:nvSpPr>
        <p:spPr>
          <a:xfrm>
            <a:off x="7663545" y="3154959"/>
            <a:ext cx="789215"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8468D1F-F347-47C6-95A5-E60C5BC52FEF}"/>
              </a:ext>
            </a:extLst>
          </p:cNvPr>
          <p:cNvSpPr/>
          <p:nvPr/>
        </p:nvSpPr>
        <p:spPr>
          <a:xfrm>
            <a:off x="8493848" y="2969334"/>
            <a:ext cx="3611066" cy="10937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Càng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lạnh</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014A8F27-5FA6-418F-81DA-53EA2C69CA55}"/>
              </a:ext>
            </a:extLst>
          </p:cNvPr>
          <p:cNvCxnSpPr>
            <a:stCxn id="4" idx="2"/>
            <a:endCxn id="14" idx="0"/>
          </p:cNvCxnSpPr>
          <p:nvPr/>
        </p:nvCxnSpPr>
        <p:spPr>
          <a:xfrm flipH="1">
            <a:off x="1782748" y="3921551"/>
            <a:ext cx="41619" cy="60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8F7A2EA-449C-4A15-9C3B-7E31117420B3}"/>
              </a:ext>
            </a:extLst>
          </p:cNvPr>
          <p:cNvCxnSpPr>
            <a:stCxn id="6" idx="2"/>
            <a:endCxn id="15" idx="0"/>
          </p:cNvCxnSpPr>
          <p:nvPr/>
        </p:nvCxnSpPr>
        <p:spPr>
          <a:xfrm>
            <a:off x="5841196" y="3953276"/>
            <a:ext cx="83343" cy="512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41BCD5-FBE0-48B1-8724-5BD394296512}"/>
              </a:ext>
            </a:extLst>
          </p:cNvPr>
          <p:cNvCxnSpPr>
            <a:endCxn id="16" idx="0"/>
          </p:cNvCxnSpPr>
          <p:nvPr/>
        </p:nvCxnSpPr>
        <p:spPr>
          <a:xfrm flipH="1">
            <a:off x="10249966" y="4110086"/>
            <a:ext cx="6396" cy="39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9A8D720-7AEC-4E90-A6AE-761184AF97AD}"/>
              </a:ext>
            </a:extLst>
          </p:cNvPr>
          <p:cNvSpPr/>
          <p:nvPr/>
        </p:nvSpPr>
        <p:spPr>
          <a:xfrm>
            <a:off x="119381" y="4526341"/>
            <a:ext cx="3326734" cy="18933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được tiếng nói chung với cuộc đời, không tìm được sự giao thiệp.</a:t>
            </a:r>
          </a:p>
        </p:txBody>
      </p:sp>
      <p:sp>
        <p:nvSpPr>
          <p:cNvPr id="15" name="Rectangle: Rounded Corners 14">
            <a:extLst>
              <a:ext uri="{FF2B5EF4-FFF2-40B4-BE49-F238E27FC236}">
                <a16:creationId xmlns:a16="http://schemas.microsoft.com/office/drawing/2014/main" id="{9E9A16ED-D392-429E-8FAF-DDD682975A36}"/>
              </a:ext>
            </a:extLst>
          </p:cNvPr>
          <p:cNvSpPr/>
          <p:nvPr/>
        </p:nvSpPr>
        <p:spPr>
          <a:xfrm>
            <a:off x="4129580" y="4466048"/>
            <a:ext cx="3589917" cy="18970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Trốn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thoát</a:t>
            </a:r>
            <a:r>
              <a:rPr lang="en-US" sz="2800" dirty="0">
                <a:solidFill>
                  <a:schemeClr val="tx1"/>
                </a:solidFill>
                <a:latin typeface="Times New Roman" panose="02020603050405020304" pitchFamily="18" charset="0"/>
                <a:cs typeface="Times New Roman" panose="02020603050405020304" pitchFamily="18" charset="0"/>
              </a:rPr>
              <a:t> li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theo</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các xu hướng thoát li.</a:t>
            </a:r>
          </a:p>
        </p:txBody>
      </p:sp>
      <p:sp>
        <p:nvSpPr>
          <p:cNvPr id="16" name="Rectangle: Rounded Corners 15">
            <a:extLst>
              <a:ext uri="{FF2B5EF4-FFF2-40B4-BE49-F238E27FC236}">
                <a16:creationId xmlns:a16="http://schemas.microsoft.com/office/drawing/2014/main" id="{460EA290-8908-4DE1-B941-C79B92336AB1}"/>
              </a:ext>
            </a:extLst>
          </p:cNvPr>
          <p:cNvSpPr/>
          <p:nvPr/>
        </p:nvSpPr>
        <p:spPr>
          <a:xfrm>
            <a:off x="8624809" y="4501061"/>
            <a:ext cx="3250313" cy="18243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Cành muốn vượt thoát thì cuối cùng càng bế tắc, cô đơn.</a:t>
            </a:r>
          </a:p>
        </p:txBody>
      </p:sp>
      <p:cxnSp>
        <p:nvCxnSpPr>
          <p:cNvPr id="18" name="Straight Connector 17">
            <a:extLst>
              <a:ext uri="{FF2B5EF4-FFF2-40B4-BE49-F238E27FC236}">
                <a16:creationId xmlns:a16="http://schemas.microsoft.com/office/drawing/2014/main" id="{BB4045FC-715B-49A4-81E9-508D0B7231F3}"/>
              </a:ext>
            </a:extLst>
          </p:cNvPr>
          <p:cNvCxnSpPr/>
          <p:nvPr/>
        </p:nvCxnSpPr>
        <p:spPr>
          <a:xfrm>
            <a:off x="9100457" y="609600"/>
            <a:ext cx="2427514" cy="0"/>
          </a:xfrm>
          <a:prstGeom prst="line">
            <a:avLst/>
          </a:prstGeom>
          <a:ln w="28575">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52FCD824-3B34-457C-9179-D2D8CF776759}"/>
              </a:ext>
            </a:extLst>
          </p:cNvPr>
          <p:cNvCxnSpPr/>
          <p:nvPr/>
        </p:nvCxnSpPr>
        <p:spPr>
          <a:xfrm>
            <a:off x="223157" y="1001486"/>
            <a:ext cx="1670957"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85646C3F-FEC2-460C-8977-E462788A1672}"/>
              </a:ext>
            </a:extLst>
          </p:cNvPr>
          <p:cNvCxnSpPr/>
          <p:nvPr/>
        </p:nvCxnSpPr>
        <p:spPr>
          <a:xfrm>
            <a:off x="3037114" y="1012372"/>
            <a:ext cx="3058886"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293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circle(in)">
                                      <p:cBhvr>
                                        <p:cTn id="72" dur="20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randombar(horizont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9" name="Oval 7">
            <a:extLst>
              <a:ext uri="{FF2B5EF4-FFF2-40B4-BE49-F238E27FC236}">
                <a16:creationId xmlns:a16="http://schemas.microsoft.com/office/drawing/2014/main" id="{095390AF-F6E2-41F9-9403-A848D2121C1C}"/>
              </a:ext>
            </a:extLst>
          </p:cNvPr>
          <p:cNvSpPr>
            <a:spLocks noChangeArrowheads="1"/>
          </p:cNvSpPr>
          <p:nvPr/>
        </p:nvSpPr>
        <p:spPr bwMode="auto">
          <a:xfrm>
            <a:off x="648438" y="906138"/>
            <a:ext cx="1655762" cy="792163"/>
          </a:xfrm>
          <a:prstGeom prst="ellipse">
            <a:avLst/>
          </a:prstGeom>
          <a:solidFill>
            <a:schemeClr val="bg1"/>
          </a:solidFill>
          <a:ln w="9525">
            <a:solidFill>
              <a:srgbClr val="CC66FF"/>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Thế</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Lữ</a:t>
            </a:r>
            <a:endParaRPr lang="en-US" altLang="vi-VN" sz="2800" dirty="0">
              <a:latin typeface="Times New Roman" panose="02020603050405020304" pitchFamily="18" charset="0"/>
              <a:cs typeface="Times New Roman" panose="02020603050405020304" pitchFamily="18" charset="0"/>
            </a:endParaRPr>
          </a:p>
        </p:txBody>
      </p:sp>
      <p:sp>
        <p:nvSpPr>
          <p:cNvPr id="49160" name="Oval 8">
            <a:extLst>
              <a:ext uri="{FF2B5EF4-FFF2-40B4-BE49-F238E27FC236}">
                <a16:creationId xmlns:a16="http://schemas.microsoft.com/office/drawing/2014/main" id="{886E42B0-DE20-45BE-88A4-043EE4F1ECDF}"/>
              </a:ext>
            </a:extLst>
          </p:cNvPr>
          <p:cNvSpPr>
            <a:spLocks noChangeArrowheads="1"/>
          </p:cNvSpPr>
          <p:nvPr/>
        </p:nvSpPr>
        <p:spPr bwMode="auto">
          <a:xfrm>
            <a:off x="94268" y="1979274"/>
            <a:ext cx="2417273" cy="720725"/>
          </a:xfrm>
          <a:prstGeom prst="ellipse">
            <a:avLst/>
          </a:prstGeom>
          <a:solidFill>
            <a:schemeClr val="bg1"/>
          </a:solidFill>
          <a:ln w="9525">
            <a:solidFill>
              <a:srgbClr val="CC66FF"/>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Lưu</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Trọ</a:t>
            </a:r>
            <a:r>
              <a:rPr lang="en-US" altLang="vi-VN" sz="2800" dirty="0">
                <a:latin typeface="Times New Roman" panose="02020603050405020304" pitchFamily="18" charset="0"/>
                <a:cs typeface="Times New Roman" panose="02020603050405020304" pitchFamily="18" charset="0"/>
              </a:rPr>
              <a:t>ng </a:t>
            </a:r>
            <a:r>
              <a:rPr lang="en-US" altLang="vi-VN" sz="2800" dirty="0" err="1">
                <a:latin typeface="Times New Roman" panose="02020603050405020304" pitchFamily="18" charset="0"/>
                <a:cs typeface="Times New Roman" panose="02020603050405020304" pitchFamily="18" charset="0"/>
              </a:rPr>
              <a:t>Lư</a:t>
            </a:r>
            <a:endParaRPr lang="en-US" altLang="vi-VN" sz="2800" dirty="0">
              <a:latin typeface="Times New Roman" panose="02020603050405020304" pitchFamily="18" charset="0"/>
              <a:cs typeface="Times New Roman" panose="02020603050405020304" pitchFamily="18" charset="0"/>
            </a:endParaRPr>
          </a:p>
        </p:txBody>
      </p:sp>
      <p:sp>
        <p:nvSpPr>
          <p:cNvPr id="49161" name="Oval 9">
            <a:extLst>
              <a:ext uri="{FF2B5EF4-FFF2-40B4-BE49-F238E27FC236}">
                <a16:creationId xmlns:a16="http://schemas.microsoft.com/office/drawing/2014/main" id="{D16B7A43-3D70-4EEC-B479-C4EA9662EBF6}"/>
              </a:ext>
            </a:extLst>
          </p:cNvPr>
          <p:cNvSpPr>
            <a:spLocks noChangeArrowheads="1"/>
          </p:cNvSpPr>
          <p:nvPr/>
        </p:nvSpPr>
        <p:spPr bwMode="auto">
          <a:xfrm>
            <a:off x="131975" y="2935287"/>
            <a:ext cx="2405685" cy="914399"/>
          </a:xfrm>
          <a:prstGeom prst="ellipse">
            <a:avLst/>
          </a:prstGeom>
          <a:solidFill>
            <a:schemeClr val="bg1"/>
          </a:solidFill>
          <a:ln w="9525">
            <a:solidFill>
              <a:srgbClr val="CC66FF"/>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Chế</a:t>
            </a:r>
            <a:r>
              <a:rPr lang="en-US" altLang="vi-VN" sz="2800" dirty="0">
                <a:latin typeface="Times New Roman" panose="02020603050405020304" pitchFamily="18" charset="0"/>
                <a:cs typeface="Times New Roman" panose="02020603050405020304" pitchFamily="18" charset="0"/>
              </a:rPr>
              <a:t> Lan </a:t>
            </a:r>
            <a:r>
              <a:rPr lang="en-US" altLang="vi-VN" sz="2800" dirty="0" err="1">
                <a:latin typeface="Times New Roman" panose="02020603050405020304" pitchFamily="18" charset="0"/>
                <a:cs typeface="Times New Roman" panose="02020603050405020304" pitchFamily="18" charset="0"/>
              </a:rPr>
              <a:t>Viên</a:t>
            </a:r>
            <a:endParaRPr lang="en-US" altLang="vi-VN" sz="28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Hàn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Mặc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Tử</a:t>
            </a:r>
            <a:endParaRPr lang="en-US" altLang="vi-VN" sz="2800" dirty="0">
              <a:latin typeface="Times New Roman" panose="02020603050405020304" pitchFamily="18" charset="0"/>
              <a:cs typeface="Times New Roman" panose="02020603050405020304" pitchFamily="18" charset="0"/>
            </a:endParaRPr>
          </a:p>
        </p:txBody>
      </p:sp>
      <p:sp>
        <p:nvSpPr>
          <p:cNvPr id="49162" name="Oval 10">
            <a:extLst>
              <a:ext uri="{FF2B5EF4-FFF2-40B4-BE49-F238E27FC236}">
                <a16:creationId xmlns:a16="http://schemas.microsoft.com/office/drawing/2014/main" id="{79CF1A5F-C991-4B6A-AC1C-5554A4A4B086}"/>
              </a:ext>
            </a:extLst>
          </p:cNvPr>
          <p:cNvSpPr>
            <a:spLocks noChangeArrowheads="1"/>
          </p:cNvSpPr>
          <p:nvPr/>
        </p:nvSpPr>
        <p:spPr bwMode="auto">
          <a:xfrm>
            <a:off x="169682" y="4357122"/>
            <a:ext cx="2367979" cy="792162"/>
          </a:xfrm>
          <a:prstGeom prst="ellipse">
            <a:avLst/>
          </a:prstGeom>
          <a:solidFill>
            <a:schemeClr val="bg1"/>
          </a:solidFill>
          <a:ln w="9525">
            <a:solidFill>
              <a:srgbClr val="CC66FF"/>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Xuân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Diệu</a:t>
            </a:r>
            <a:endParaRPr lang="en-US" altLang="vi-VN" sz="2800" dirty="0">
              <a:latin typeface="Times New Roman" panose="02020603050405020304" pitchFamily="18" charset="0"/>
              <a:cs typeface="Times New Roman" panose="02020603050405020304" pitchFamily="18" charset="0"/>
            </a:endParaRPr>
          </a:p>
        </p:txBody>
      </p:sp>
      <p:sp>
        <p:nvSpPr>
          <p:cNvPr id="49163" name="Oval 11">
            <a:extLst>
              <a:ext uri="{FF2B5EF4-FFF2-40B4-BE49-F238E27FC236}">
                <a16:creationId xmlns:a16="http://schemas.microsoft.com/office/drawing/2014/main" id="{037EBBFC-87C0-478B-9CE1-D1A91E6F145D}"/>
              </a:ext>
            </a:extLst>
          </p:cNvPr>
          <p:cNvSpPr>
            <a:spLocks noChangeArrowheads="1"/>
          </p:cNvSpPr>
          <p:nvPr/>
        </p:nvSpPr>
        <p:spPr bwMode="auto">
          <a:xfrm>
            <a:off x="460377" y="5645832"/>
            <a:ext cx="1765299" cy="792163"/>
          </a:xfrm>
          <a:prstGeom prst="ellipse">
            <a:avLst/>
          </a:prstGeom>
          <a:solidFill>
            <a:schemeClr val="bg1"/>
          </a:solidFill>
          <a:ln w="9525">
            <a:solidFill>
              <a:srgbClr val="CC66FF"/>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Huy</a:t>
            </a:r>
            <a:r>
              <a:rPr lang="en-US" altLang="vi-VN" sz="2800" dirty="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Cậ</a:t>
            </a:r>
            <a:r>
              <a:rPr lang="en-US" altLang="vi-VN" sz="2800" dirty="0">
                <a:latin typeface="Times New Roman" panose="02020603050405020304" pitchFamily="18" charset="0"/>
                <a:cs typeface="Times New Roman" panose="02020603050405020304" pitchFamily="18" charset="0"/>
              </a:rPr>
              <a:t>n</a:t>
            </a:r>
          </a:p>
        </p:txBody>
      </p:sp>
      <p:sp>
        <p:nvSpPr>
          <p:cNvPr id="49165" name="Rectangle 13">
            <a:extLst>
              <a:ext uri="{FF2B5EF4-FFF2-40B4-BE49-F238E27FC236}">
                <a16:creationId xmlns:a16="http://schemas.microsoft.com/office/drawing/2014/main" id="{D3CBA5BA-BF47-4020-BC54-3113AE42643B}"/>
              </a:ext>
            </a:extLst>
          </p:cNvPr>
          <p:cNvSpPr>
            <a:spLocks noChangeArrowheads="1"/>
          </p:cNvSpPr>
          <p:nvPr/>
        </p:nvSpPr>
        <p:spPr bwMode="auto">
          <a:xfrm>
            <a:off x="3423161" y="966577"/>
            <a:ext cx="1512887" cy="649288"/>
          </a:xfrm>
          <a:prstGeom prst="rect">
            <a:avLst/>
          </a:prstGeom>
          <a:solidFill>
            <a:schemeClr val="bg1"/>
          </a:solidFill>
          <a:ln w="9525">
            <a:solidFill>
              <a:srgbClr val="00CC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Lên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tiên</a:t>
            </a:r>
            <a:endParaRPr lang="en-US" altLang="vi-VN" sz="2800" dirty="0">
              <a:latin typeface="Times New Roman" panose="02020603050405020304" pitchFamily="18" charset="0"/>
              <a:cs typeface="Times New Roman" panose="02020603050405020304" pitchFamily="18" charset="0"/>
            </a:endParaRPr>
          </a:p>
        </p:txBody>
      </p:sp>
      <p:sp>
        <p:nvSpPr>
          <p:cNvPr id="49166" name="Rectangle 14">
            <a:extLst>
              <a:ext uri="{FF2B5EF4-FFF2-40B4-BE49-F238E27FC236}">
                <a16:creationId xmlns:a16="http://schemas.microsoft.com/office/drawing/2014/main" id="{D45F5F35-6AC9-4C58-97A7-1D171B638BA6}"/>
              </a:ext>
            </a:extLst>
          </p:cNvPr>
          <p:cNvSpPr>
            <a:spLocks noChangeArrowheads="1"/>
          </p:cNvSpPr>
          <p:nvPr/>
        </p:nvSpPr>
        <p:spPr bwMode="auto">
          <a:xfrm>
            <a:off x="3186260" y="2003878"/>
            <a:ext cx="2422688" cy="841259"/>
          </a:xfrm>
          <a:prstGeom prst="rect">
            <a:avLst/>
          </a:prstGeom>
          <a:solidFill>
            <a:schemeClr val="bg1"/>
          </a:solidFill>
          <a:ln w="9525">
            <a:solidFill>
              <a:srgbClr val="00CC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Phiêu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lưu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trong</a:t>
            </a:r>
            <a:endParaRPr lang="en-US" altLang="vi-VN" sz="28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trường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tình</a:t>
            </a:r>
            <a:endParaRPr lang="en-US" altLang="vi-VN" sz="2800" dirty="0">
              <a:latin typeface="Times New Roman" panose="02020603050405020304" pitchFamily="18" charset="0"/>
              <a:cs typeface="Times New Roman" panose="02020603050405020304" pitchFamily="18" charset="0"/>
            </a:endParaRPr>
          </a:p>
        </p:txBody>
      </p:sp>
      <p:sp>
        <p:nvSpPr>
          <p:cNvPr id="49167" name="Rectangle 15">
            <a:extLst>
              <a:ext uri="{FF2B5EF4-FFF2-40B4-BE49-F238E27FC236}">
                <a16:creationId xmlns:a16="http://schemas.microsoft.com/office/drawing/2014/main" id="{50F0C92A-3B44-4512-B900-EB5C15AE587C}"/>
              </a:ext>
            </a:extLst>
          </p:cNvPr>
          <p:cNvSpPr>
            <a:spLocks noChangeArrowheads="1"/>
          </p:cNvSpPr>
          <p:nvPr/>
        </p:nvSpPr>
        <p:spPr bwMode="auto">
          <a:xfrm>
            <a:off x="3337089" y="3096420"/>
            <a:ext cx="1845118" cy="719138"/>
          </a:xfrm>
          <a:prstGeom prst="rect">
            <a:avLst/>
          </a:prstGeom>
          <a:solidFill>
            <a:schemeClr val="bg1"/>
          </a:solidFill>
          <a:ln w="9525">
            <a:solidFill>
              <a:srgbClr val="00CC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Điên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cuồng</a:t>
            </a:r>
            <a:endParaRPr lang="en-US" altLang="vi-VN" sz="2800" dirty="0">
              <a:latin typeface="Times New Roman" panose="02020603050405020304" pitchFamily="18" charset="0"/>
              <a:cs typeface="Times New Roman" panose="02020603050405020304" pitchFamily="18" charset="0"/>
            </a:endParaRPr>
          </a:p>
        </p:txBody>
      </p:sp>
      <p:sp>
        <p:nvSpPr>
          <p:cNvPr id="49168" name="Rectangle 16">
            <a:extLst>
              <a:ext uri="{FF2B5EF4-FFF2-40B4-BE49-F238E27FC236}">
                <a16:creationId xmlns:a16="http://schemas.microsoft.com/office/drawing/2014/main" id="{ED2E3E96-0465-48B2-AEA4-4D58FB82B034}"/>
              </a:ext>
            </a:extLst>
          </p:cNvPr>
          <p:cNvSpPr>
            <a:spLocks noChangeArrowheads="1"/>
          </p:cNvSpPr>
          <p:nvPr/>
        </p:nvSpPr>
        <p:spPr bwMode="auto">
          <a:xfrm>
            <a:off x="3353939" y="4399758"/>
            <a:ext cx="1811950" cy="720725"/>
          </a:xfrm>
          <a:prstGeom prst="rect">
            <a:avLst/>
          </a:prstGeom>
          <a:solidFill>
            <a:schemeClr val="bg1"/>
          </a:solidFill>
          <a:ln w="9525">
            <a:solidFill>
              <a:srgbClr val="00CC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Đắm</a:t>
            </a:r>
            <a:r>
              <a:rPr lang="en-US" altLang="vi-VN" sz="2800" dirty="0">
                <a:latin typeface="Times New Roman" panose="02020603050405020304" pitchFamily="18" charset="0"/>
                <a:cs typeface="Times New Roman" panose="02020603050405020304" pitchFamily="18" charset="0"/>
              </a:rPr>
              <a:t> say</a:t>
            </a:r>
          </a:p>
        </p:txBody>
      </p:sp>
      <p:sp>
        <p:nvSpPr>
          <p:cNvPr id="49169" name="Rectangle 17">
            <a:extLst>
              <a:ext uri="{FF2B5EF4-FFF2-40B4-BE49-F238E27FC236}">
                <a16:creationId xmlns:a16="http://schemas.microsoft.com/office/drawing/2014/main" id="{36FCE5C4-5B52-41B8-96E0-BB688641A2C3}"/>
              </a:ext>
            </a:extLst>
          </p:cNvPr>
          <p:cNvSpPr>
            <a:spLocks noChangeArrowheads="1"/>
          </p:cNvSpPr>
          <p:nvPr/>
        </p:nvSpPr>
        <p:spPr bwMode="auto">
          <a:xfrm>
            <a:off x="3167406" y="5645832"/>
            <a:ext cx="2545237" cy="792163"/>
          </a:xfrm>
          <a:prstGeom prst="rect">
            <a:avLst/>
          </a:prstGeom>
          <a:solidFill>
            <a:schemeClr val="bg1"/>
          </a:solidFill>
          <a:ln w="9525">
            <a:solidFill>
              <a:srgbClr val="00CC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dirty="0" err="1">
                <a:latin typeface="Times New Roman" panose="02020603050405020304" pitchFamily="18" charset="0"/>
                <a:cs typeface="Times New Roman" panose="02020603050405020304" pitchFamily="18" charset="0"/>
              </a:rPr>
              <a:t>Ngẩn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buồn</a:t>
            </a:r>
            <a:endParaRPr lang="en-US" altLang="vi-VN" sz="2800" dirty="0">
              <a:latin typeface="Times New Roman" panose="02020603050405020304" pitchFamily="18" charset="0"/>
              <a:cs typeface="Times New Roman" panose="02020603050405020304" pitchFamily="18" charset="0"/>
            </a:endParaRPr>
          </a:p>
        </p:txBody>
      </p:sp>
      <p:sp>
        <p:nvSpPr>
          <p:cNvPr id="49170" name="Oval 18">
            <a:extLst>
              <a:ext uri="{FF2B5EF4-FFF2-40B4-BE49-F238E27FC236}">
                <a16:creationId xmlns:a16="http://schemas.microsoft.com/office/drawing/2014/main" id="{72BC857A-43C7-4512-B495-525A72DACF25}"/>
              </a:ext>
            </a:extLst>
          </p:cNvPr>
          <p:cNvSpPr>
            <a:spLocks noChangeArrowheads="1"/>
          </p:cNvSpPr>
          <p:nvPr/>
        </p:nvSpPr>
        <p:spPr bwMode="auto">
          <a:xfrm>
            <a:off x="6429942" y="784112"/>
            <a:ext cx="1643403" cy="987425"/>
          </a:xfrm>
          <a:prstGeom prst="ellipse">
            <a:avLst/>
          </a:prstGeom>
          <a:solidFill>
            <a:schemeClr val="bg1"/>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khép</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9171" name="Oval 19">
            <a:extLst>
              <a:ext uri="{FF2B5EF4-FFF2-40B4-BE49-F238E27FC236}">
                <a16:creationId xmlns:a16="http://schemas.microsoft.com/office/drawing/2014/main" id="{80D24EFA-1691-4401-AF48-9EDCD79A007A}"/>
              </a:ext>
            </a:extLst>
          </p:cNvPr>
          <p:cNvSpPr>
            <a:spLocks noChangeArrowheads="1"/>
          </p:cNvSpPr>
          <p:nvPr/>
        </p:nvSpPr>
        <p:spPr bwMode="auto">
          <a:xfrm>
            <a:off x="6391373" y="1814346"/>
            <a:ext cx="1781666" cy="1251743"/>
          </a:xfrm>
          <a:prstGeom prst="ellipse">
            <a:avLst/>
          </a:prstGeom>
          <a:solidFill>
            <a:schemeClr val="bg1"/>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không</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bền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9172" name="Oval 20">
            <a:extLst>
              <a:ext uri="{FF2B5EF4-FFF2-40B4-BE49-F238E27FC236}">
                <a16:creationId xmlns:a16="http://schemas.microsoft.com/office/drawing/2014/main" id="{81D2D4CE-2E81-46A0-B7A6-CE2876AC8912}"/>
              </a:ext>
            </a:extLst>
          </p:cNvPr>
          <p:cNvSpPr>
            <a:spLocks noChangeArrowheads="1"/>
          </p:cNvSpPr>
          <p:nvPr/>
        </p:nvSpPr>
        <p:spPr bwMode="auto">
          <a:xfrm>
            <a:off x="6287678" y="3113997"/>
            <a:ext cx="1738533" cy="1009650"/>
          </a:xfrm>
          <a:prstGeom prst="ellipse">
            <a:avLst/>
          </a:prstGeom>
          <a:solidFill>
            <a:schemeClr val="bg1"/>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Điên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rồi</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tỉnh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9173" name="Oval 21">
            <a:extLst>
              <a:ext uri="{FF2B5EF4-FFF2-40B4-BE49-F238E27FC236}">
                <a16:creationId xmlns:a16="http://schemas.microsoft.com/office/drawing/2014/main" id="{34F13358-5D3A-4A29-9788-E48E3CF296C4}"/>
              </a:ext>
            </a:extLst>
          </p:cNvPr>
          <p:cNvSpPr>
            <a:spLocks noChangeArrowheads="1"/>
          </p:cNvSpPr>
          <p:nvPr/>
        </p:nvSpPr>
        <p:spPr bwMode="auto">
          <a:xfrm>
            <a:off x="6366670" y="4280921"/>
            <a:ext cx="1312862" cy="1008063"/>
          </a:xfrm>
          <a:prstGeom prst="ellipse">
            <a:avLst/>
          </a:prstGeom>
          <a:solidFill>
            <a:schemeClr val="bg1"/>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Vẫn</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bơ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9174" name="Oval 22">
            <a:extLst>
              <a:ext uri="{FF2B5EF4-FFF2-40B4-BE49-F238E27FC236}">
                <a16:creationId xmlns:a16="http://schemas.microsoft.com/office/drawing/2014/main" id="{7997A498-AA2F-4FC8-88CD-84427DAFD867}"/>
              </a:ext>
            </a:extLst>
          </p:cNvPr>
          <p:cNvSpPr>
            <a:spLocks noChangeArrowheads="1"/>
          </p:cNvSpPr>
          <p:nvPr/>
        </p:nvSpPr>
        <p:spPr bwMode="auto">
          <a:xfrm>
            <a:off x="6671469" y="5515769"/>
            <a:ext cx="1008063" cy="1008062"/>
          </a:xfrm>
          <a:prstGeom prst="ellipse">
            <a:avLst/>
          </a:prstGeom>
          <a:solidFill>
            <a:schemeClr val="bg1"/>
          </a:soli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r>
              <a:rPr lang="en-US" sz="2800" dirty="0" err="1">
                <a:solidFill>
                  <a:schemeClr val="tx1"/>
                </a:solidFill>
                <a:latin typeface="Times New Roman" panose="02020603050405020304" pitchFamily="18" charset="0"/>
                <a:cs typeface="Times New Roman" panose="02020603050405020304" pitchFamily="18" charset="0"/>
              </a:rPr>
              <a:t>Sầu</a:t>
            </a:r>
            <a:endParaRPr lang="en-US" sz="2800" dirty="0">
              <a:solidFill>
                <a:schemeClr val="tx1"/>
              </a:solidFill>
              <a:latin typeface="Times New Roman" panose="02020603050405020304" pitchFamily="18" charset="0"/>
              <a:cs typeface="Times New Roman" panose="02020603050405020304" pitchFamily="18" charset="0"/>
            </a:endParaRPr>
          </a:p>
          <a:p>
            <a:pPr algn="ctr" eaLnBrk="1" hangingPunct="1">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9179" name="Line 27">
            <a:extLst>
              <a:ext uri="{FF2B5EF4-FFF2-40B4-BE49-F238E27FC236}">
                <a16:creationId xmlns:a16="http://schemas.microsoft.com/office/drawing/2014/main" id="{D1B66C2A-36CE-4E94-BD4C-10BACBA09B78}"/>
              </a:ext>
            </a:extLst>
          </p:cNvPr>
          <p:cNvSpPr>
            <a:spLocks noChangeShapeType="1"/>
          </p:cNvSpPr>
          <p:nvPr/>
        </p:nvSpPr>
        <p:spPr bwMode="auto">
          <a:xfrm flipV="1">
            <a:off x="2510407" y="2384425"/>
            <a:ext cx="7191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0" name="Line 28">
            <a:extLst>
              <a:ext uri="{FF2B5EF4-FFF2-40B4-BE49-F238E27FC236}">
                <a16:creationId xmlns:a16="http://schemas.microsoft.com/office/drawing/2014/main" id="{922D2F30-FCE0-4D1B-95E0-4D07C974554E}"/>
              </a:ext>
            </a:extLst>
          </p:cNvPr>
          <p:cNvSpPr>
            <a:spLocks noChangeShapeType="1"/>
          </p:cNvSpPr>
          <p:nvPr/>
        </p:nvSpPr>
        <p:spPr bwMode="auto">
          <a:xfrm flipV="1">
            <a:off x="2443392" y="1292793"/>
            <a:ext cx="7191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1" name="Line 29">
            <a:extLst>
              <a:ext uri="{FF2B5EF4-FFF2-40B4-BE49-F238E27FC236}">
                <a16:creationId xmlns:a16="http://schemas.microsoft.com/office/drawing/2014/main" id="{869FD916-E474-4AD1-BDC3-6CDD0ADD25DB}"/>
              </a:ext>
            </a:extLst>
          </p:cNvPr>
          <p:cNvSpPr>
            <a:spLocks noChangeShapeType="1"/>
          </p:cNvSpPr>
          <p:nvPr/>
        </p:nvSpPr>
        <p:spPr bwMode="auto">
          <a:xfrm flipV="1">
            <a:off x="2527303" y="3429000"/>
            <a:ext cx="79216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2" name="Line 30">
            <a:extLst>
              <a:ext uri="{FF2B5EF4-FFF2-40B4-BE49-F238E27FC236}">
                <a16:creationId xmlns:a16="http://schemas.microsoft.com/office/drawing/2014/main" id="{02EB4992-B4A8-4D0C-9023-24B57DD7CD06}"/>
              </a:ext>
            </a:extLst>
          </p:cNvPr>
          <p:cNvSpPr>
            <a:spLocks noChangeShapeType="1"/>
          </p:cNvSpPr>
          <p:nvPr/>
        </p:nvSpPr>
        <p:spPr bwMode="auto">
          <a:xfrm flipV="1">
            <a:off x="2490338" y="4753203"/>
            <a:ext cx="79216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3" name="Line 31">
            <a:extLst>
              <a:ext uri="{FF2B5EF4-FFF2-40B4-BE49-F238E27FC236}">
                <a16:creationId xmlns:a16="http://schemas.microsoft.com/office/drawing/2014/main" id="{2067DEB5-20A2-4DE3-9C22-F0E97E1F1573}"/>
              </a:ext>
            </a:extLst>
          </p:cNvPr>
          <p:cNvSpPr>
            <a:spLocks noChangeShapeType="1"/>
          </p:cNvSpPr>
          <p:nvPr/>
        </p:nvSpPr>
        <p:spPr bwMode="auto">
          <a:xfrm flipV="1">
            <a:off x="2251408" y="6064931"/>
            <a:ext cx="8651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4" name="Line 32">
            <a:extLst>
              <a:ext uri="{FF2B5EF4-FFF2-40B4-BE49-F238E27FC236}">
                <a16:creationId xmlns:a16="http://schemas.microsoft.com/office/drawing/2014/main" id="{14032FEF-F124-4AF5-8CB2-5FA4F97505F8}"/>
              </a:ext>
            </a:extLst>
          </p:cNvPr>
          <p:cNvSpPr>
            <a:spLocks noChangeShapeType="1"/>
          </p:cNvSpPr>
          <p:nvPr/>
        </p:nvSpPr>
        <p:spPr bwMode="auto">
          <a:xfrm flipV="1">
            <a:off x="5119238" y="1258888"/>
            <a:ext cx="1008063"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5" name="Line 33">
            <a:extLst>
              <a:ext uri="{FF2B5EF4-FFF2-40B4-BE49-F238E27FC236}">
                <a16:creationId xmlns:a16="http://schemas.microsoft.com/office/drawing/2014/main" id="{3FA37F38-B261-41F8-B7AA-D6BD38075AFB}"/>
              </a:ext>
            </a:extLst>
          </p:cNvPr>
          <p:cNvSpPr>
            <a:spLocks noChangeShapeType="1"/>
          </p:cNvSpPr>
          <p:nvPr/>
        </p:nvSpPr>
        <p:spPr bwMode="auto">
          <a:xfrm>
            <a:off x="5674936" y="2337847"/>
            <a:ext cx="755684" cy="1789"/>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6" name="Line 34">
            <a:extLst>
              <a:ext uri="{FF2B5EF4-FFF2-40B4-BE49-F238E27FC236}">
                <a16:creationId xmlns:a16="http://schemas.microsoft.com/office/drawing/2014/main" id="{8867DBBF-9E9B-4705-BC03-075374BA39A7}"/>
              </a:ext>
            </a:extLst>
          </p:cNvPr>
          <p:cNvSpPr>
            <a:spLocks noChangeShapeType="1"/>
          </p:cNvSpPr>
          <p:nvPr/>
        </p:nvSpPr>
        <p:spPr bwMode="auto">
          <a:xfrm flipV="1">
            <a:off x="5160963" y="3478667"/>
            <a:ext cx="10795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7" name="Line 35">
            <a:extLst>
              <a:ext uri="{FF2B5EF4-FFF2-40B4-BE49-F238E27FC236}">
                <a16:creationId xmlns:a16="http://schemas.microsoft.com/office/drawing/2014/main" id="{756DF29C-5267-4231-95C9-686EB6772C27}"/>
              </a:ext>
            </a:extLst>
          </p:cNvPr>
          <p:cNvSpPr>
            <a:spLocks noChangeShapeType="1"/>
          </p:cNvSpPr>
          <p:nvPr/>
        </p:nvSpPr>
        <p:spPr bwMode="auto">
          <a:xfrm flipV="1">
            <a:off x="5232401" y="4717371"/>
            <a:ext cx="1008062"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88" name="Line 36">
            <a:extLst>
              <a:ext uri="{FF2B5EF4-FFF2-40B4-BE49-F238E27FC236}">
                <a16:creationId xmlns:a16="http://schemas.microsoft.com/office/drawing/2014/main" id="{F2305527-B730-4FBB-BB66-233192FC3F6C}"/>
              </a:ext>
            </a:extLst>
          </p:cNvPr>
          <p:cNvSpPr>
            <a:spLocks noChangeShapeType="1"/>
          </p:cNvSpPr>
          <p:nvPr/>
        </p:nvSpPr>
        <p:spPr bwMode="auto">
          <a:xfrm flipV="1">
            <a:off x="5731497" y="6064930"/>
            <a:ext cx="797097" cy="5931"/>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latin typeface="Times New Roman" panose="02020603050405020304" pitchFamily="18" charset="0"/>
              <a:cs typeface="Times New Roman" panose="02020603050405020304" pitchFamily="18" charset="0"/>
            </a:endParaRPr>
          </a:p>
        </p:txBody>
      </p:sp>
      <p:sp>
        <p:nvSpPr>
          <p:cNvPr id="49190" name="AutoShape 38">
            <a:extLst>
              <a:ext uri="{FF2B5EF4-FFF2-40B4-BE49-F238E27FC236}">
                <a16:creationId xmlns:a16="http://schemas.microsoft.com/office/drawing/2014/main" id="{038946C2-A817-4FC8-B165-99C90F1A1946}"/>
              </a:ext>
            </a:extLst>
          </p:cNvPr>
          <p:cNvSpPr>
            <a:spLocks/>
          </p:cNvSpPr>
          <p:nvPr/>
        </p:nvSpPr>
        <p:spPr bwMode="auto">
          <a:xfrm>
            <a:off x="7983194" y="957150"/>
            <a:ext cx="366148" cy="5282184"/>
          </a:xfrm>
          <a:prstGeom prst="rightBrace">
            <a:avLst>
              <a:gd name="adj1" fmla="val 57435"/>
              <a:gd name="adj2" fmla="val 50769"/>
            </a:avLst>
          </a:prstGeom>
          <a:solidFill>
            <a:schemeClr val="bg1"/>
          </a:solidFill>
          <a:ln w="28575">
            <a:solidFill>
              <a:schemeClr val="accent2"/>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49191" name="Text Box 39">
            <a:extLst>
              <a:ext uri="{FF2B5EF4-FFF2-40B4-BE49-F238E27FC236}">
                <a16:creationId xmlns:a16="http://schemas.microsoft.com/office/drawing/2014/main" id="{0E966FFB-5F22-43FA-8A42-96C7928A5E5C}"/>
              </a:ext>
            </a:extLst>
          </p:cNvPr>
          <p:cNvSpPr txBox="1">
            <a:spLocks noChangeArrowheads="1"/>
          </p:cNvSpPr>
          <p:nvPr/>
        </p:nvSpPr>
        <p:spPr bwMode="auto">
          <a:xfrm>
            <a:off x="8371114" y="1673460"/>
            <a:ext cx="3820886" cy="2677656"/>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1" hangingPunct="1">
              <a:defRPr/>
            </a:pPr>
            <a:r>
              <a:rPr lang="en-US" sz="2800" b="1" i="1" dirty="0">
                <a:solidFill>
                  <a:srgbClr val="FF0000"/>
                </a:solidFill>
                <a:latin typeface="Times New Roman" panose="02020603050405020304" pitchFamily="18" charset="0"/>
                <a:cs typeface="Times New Roman" pitchFamily="18" charset="0"/>
              </a:rPr>
              <a:t>=&gt;</a:t>
            </a:r>
            <a:r>
              <a:rPr lang="en-US" sz="2800" b="1" i="1" dirty="0" err="1">
                <a:solidFill>
                  <a:srgbClr val="FF0000"/>
                </a:solidFill>
                <a:latin typeface="Times New Roman" panose="02020603050405020304" pitchFamily="18" charset="0"/>
                <a:cs typeface="Times New Roman" pitchFamily="18" charset="0"/>
              </a:rPr>
              <a:t>Buồn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cô</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đơn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bế</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tắc</a:t>
            </a:r>
            <a:r>
              <a:rPr lang="en-US" sz="2800" b="1" i="1" dirty="0">
                <a:solidFill>
                  <a:srgbClr val="FF0000"/>
                </a:solidFill>
                <a:latin typeface="Times New Roman" panose="02020603050405020304" pitchFamily="18" charset="0"/>
                <a:cs typeface="Times New Roman" pitchFamily="18" charset="0"/>
              </a:rPr>
              <a:t>.</a:t>
            </a:r>
          </a:p>
          <a:p>
            <a:pPr algn="ctr" eaLnBrk="1" hangingPunct="1">
              <a:defRPr/>
            </a:pPr>
            <a:r>
              <a:rPr lang="en-US" sz="2800" b="1" i="1" dirty="0">
                <a:solidFill>
                  <a:srgbClr val="FF0000"/>
                </a:solidFill>
                <a:latin typeface="Times New Roman" panose="02020603050405020304" pitchFamily="18" charset="0"/>
                <a:cs typeface="Times New Roman" pitchFamily="18" charset="0"/>
              </a:rPr>
              <a:t>=&gt; </a:t>
            </a:r>
            <a:r>
              <a:rPr lang="en-US" sz="2800" b="1" i="1" dirty="0" err="1">
                <a:solidFill>
                  <a:srgbClr val="FF0000"/>
                </a:solidFill>
                <a:latin typeface="Times New Roman" panose="02020603050405020304" pitchFamily="18" charset="0"/>
                <a:cs typeface="Times New Roman" pitchFamily="18" charset="0"/>
              </a:rPr>
              <a:t>Điệp</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từ</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liệt</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kê</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diễn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đạt</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tinh</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tế</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tài</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hoa</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lập</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luận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chặt</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chẽ</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giàu</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cảm</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xúc</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hấp</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dẫn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lôi</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cuốn</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người</a:t>
            </a:r>
            <a:r>
              <a:rPr lang="en-US" sz="2800" b="1" i="1" dirty="0">
                <a:solidFill>
                  <a:srgbClr val="FF0000"/>
                </a:solidFill>
                <a:latin typeface="Times New Roman" panose="02020603050405020304" pitchFamily="18" charset="0"/>
                <a:cs typeface="Times New Roman" pitchFamily="18" charset="0"/>
              </a:rPr>
              <a:t> </a:t>
            </a:r>
            <a:r>
              <a:rPr lang="en-US" sz="2800" b="1" i="1" dirty="0" err="1">
                <a:solidFill>
                  <a:srgbClr val="FF0000"/>
                </a:solidFill>
                <a:latin typeface="Times New Roman" panose="02020603050405020304" pitchFamily="18" charset="0"/>
                <a:cs typeface="Times New Roman" pitchFamily="18" charset="0"/>
              </a:rPr>
              <a:t>đọc</a:t>
            </a:r>
            <a:r>
              <a:rPr lang="en-US" sz="2800" b="1" i="1" dirty="0">
                <a:solidFill>
                  <a:srgbClr val="FF0000"/>
                </a:solidFill>
                <a:latin typeface="Times New Roman" panose="02020603050405020304" pitchFamily="18" charset="0"/>
                <a:cs typeface="Times New Roman" pitchFamily="18" charset="0"/>
              </a:rPr>
              <a:t>.</a:t>
            </a:r>
          </a:p>
        </p:txBody>
      </p:sp>
      <p:sp>
        <p:nvSpPr>
          <p:cNvPr id="4" name="Rectangle: Rounded Corners 3">
            <a:extLst>
              <a:ext uri="{FF2B5EF4-FFF2-40B4-BE49-F238E27FC236}">
                <a16:creationId xmlns:a16="http://schemas.microsoft.com/office/drawing/2014/main" id="{037246E4-8F06-4A97-ADBE-4C61B494107C}"/>
              </a:ext>
            </a:extLst>
          </p:cNvPr>
          <p:cNvSpPr/>
          <p:nvPr/>
        </p:nvSpPr>
        <p:spPr>
          <a:xfrm>
            <a:off x="8371114" y="4561114"/>
            <a:ext cx="3657600" cy="1962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thoát</a:t>
            </a:r>
            <a:r>
              <a:rPr lang="en-US" sz="2800" b="1" dirty="0">
                <a:latin typeface="Times New Roman" panose="02020603050405020304" pitchFamily="18" charset="0"/>
                <a:cs typeface="Times New Roman" panose="02020603050405020304" pitchFamily="18" charset="0"/>
              </a:rPr>
              <a:t> li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a:t>
            </a:r>
            <a:r>
              <a:rPr lang="en-US" sz="2800" b="1" dirty="0">
                <a:latin typeface="Times New Roman" panose="02020603050405020304" pitchFamily="18" charset="0"/>
                <a:cs typeface="Times New Roman" panose="02020603050405020304" pitchFamily="18" charset="0"/>
              </a:rPr>
              <a:t> h</a:t>
            </a:r>
            <a:r>
              <a:rPr lang="vi-VN" sz="2800" b="1" dirty="0">
                <a:latin typeface="Times New Roman" panose="02020603050405020304" pitchFamily="18" charset="0"/>
                <a:cs typeface="Times New Roman" panose="02020603050405020304" pitchFamily="18" charset="0"/>
              </a:rPr>
              <a:t>ư</a:t>
            </a:r>
            <a:r>
              <a:rPr lang="en-US" sz="2800" b="1" dirty="0" err="1">
                <a:latin typeface="Times New Roman" panose="02020603050405020304" pitchFamily="18" charset="0"/>
                <a:cs typeface="Times New Roman" panose="02020603050405020304" pitchFamily="18" charset="0"/>
              </a:rPr>
              <a:t>ớng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đ</a:t>
            </a:r>
            <a:r>
              <a:rPr lang="vi-VN" sz="2800" b="1" dirty="0">
                <a:latin typeface="Times New Roman" panose="02020603050405020304" pitchFamily="18" charset="0"/>
                <a:cs typeface="Times New Roman" panose="02020603050405020304" pitchFamily="18" charset="0"/>
              </a:rPr>
              <a:t>ư</a:t>
            </a:r>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đến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t>
            </a:r>
            <a:r>
              <a:rPr lang="vi-VN" sz="2800" b="1" dirty="0">
                <a:latin typeface="Times New Roman" panose="02020603050405020304" pitchFamily="18" charset="0"/>
                <a:cs typeface="Times New Roman" panose="02020603050405020304" pitchFamily="18" charset="0"/>
              </a:rPr>
              <a:t>ơ</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459376"/>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190"/>
                                        </p:tgtEl>
                                        <p:attrNameLst>
                                          <p:attrName>style.visibility</p:attrName>
                                        </p:attrNameLst>
                                      </p:cBhvr>
                                      <p:to>
                                        <p:strVal val="visible"/>
                                      </p:to>
                                    </p:set>
                                    <p:animEffect transition="in" filter="barn(inVertical)">
                                      <p:cBhvr>
                                        <p:cTn id="7" dur="500"/>
                                        <p:tgtEl>
                                          <p:spTgt spid="491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91"/>
                                        </p:tgtEl>
                                        <p:attrNameLst>
                                          <p:attrName>style.visibility</p:attrName>
                                        </p:attrNameLst>
                                      </p:cBhvr>
                                      <p:to>
                                        <p:strVal val="visible"/>
                                      </p:to>
                                    </p:set>
                                    <p:animEffect transition="in" filter="barn(inVertical)">
                                      <p:cBhvr>
                                        <p:cTn id="10" dur="500"/>
                                        <p:tgtEl>
                                          <p:spTgt spid="4919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0" grpId="0" animBg="1"/>
      <p:bldP spid="49191"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BC9B-52F0-4855-8C29-802F4ECF2702}"/>
              </a:ext>
            </a:extLst>
          </p:cNvPr>
          <p:cNvSpPr>
            <a:spLocks noGrp="1"/>
          </p:cNvSpPr>
          <p:nvPr>
            <p:ph type="title"/>
          </p:nvPr>
        </p:nvSpPr>
        <p:spPr>
          <a:xfrm>
            <a:off x="0" y="587830"/>
            <a:ext cx="12192000" cy="3287484"/>
          </a:xfrm>
        </p:spPr>
        <p:txBody>
          <a:bodyPr>
            <a:noAutofit/>
          </a:bodyPr>
          <a:lstStyle/>
          <a:p>
            <a:pPr>
              <a:lnSpc>
                <a:spcPct val="100000"/>
              </a:lnSpc>
            </a:pPr>
            <a:r>
              <a:rPr lang="en-US" sz="2800" b="1" dirty="0" smtClean="0">
                <a:latin typeface="Times New Roman" panose="02020603050405020304" pitchFamily="18" charset="0"/>
                <a:cs typeface="Times New Roman" panose="02020603050405020304" pitchFamily="18" charset="0"/>
              </a:rPr>
              <a:t>c.</a:t>
            </a:r>
            <a:r>
              <a:rPr lang="vi-VN" sz="2800" b="1" dirty="0" smtClean="0">
                <a:latin typeface="Times New Roman" panose="02020603050405020304" pitchFamily="18" charset="0"/>
                <a:cs typeface="Times New Roman" panose="02020603050405020304" pitchFamily="18" charset="0"/>
              </a:rPr>
              <a:t> </a:t>
            </a:r>
            <a:r>
              <a:rPr lang="vi-VN" sz="2800" b="1" dirty="0"/>
              <a:t>Bi kịch thứ ba: </a:t>
            </a:r>
            <a:r>
              <a:rPr lang="vi-VN" sz="2800" i="1" dirty="0"/>
              <a:t>“Thời trước, dầu bị oan khuất như Cao Bá Nhạ, dầu bị khi bỏ như cô phụ trên bến Tầm Dương, vẫn còn có thể nương tựa vào một cái gì không di dịch. Ngày nay lớp thành kiến phủ trên linh hồn đã tiêu tan cùng lớp hoa hoè phú trên thi tử. Phương Tây đã giao trả hồn ta lại cho ta. Nhưng ta bàng hoàng vì nhìn vào đo ta thấy thiếu một điều, một điều cần hơn trăm nghìn điều khác: một lòng tin đầy đủ.”</a:t>
            </a:r>
            <a:br>
              <a:rPr lang="vi-VN" sz="2800" i="1" dirty="0"/>
            </a:br>
            <a:endParaRPr lang="vi-VN" sz="2800" i="1" dirty="0"/>
          </a:p>
        </p:txBody>
      </p:sp>
      <p:cxnSp>
        <p:nvCxnSpPr>
          <p:cNvPr id="5" name="Straight Connector 4">
            <a:extLst>
              <a:ext uri="{FF2B5EF4-FFF2-40B4-BE49-F238E27FC236}">
                <a16:creationId xmlns:a16="http://schemas.microsoft.com/office/drawing/2014/main" id="{EADEEAED-6A7D-4D80-A982-0B73D5BEC0F6}"/>
              </a:ext>
            </a:extLst>
          </p:cNvPr>
          <p:cNvCxnSpPr/>
          <p:nvPr/>
        </p:nvCxnSpPr>
        <p:spPr>
          <a:xfrm>
            <a:off x="10243457" y="2852057"/>
            <a:ext cx="168728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7B001D64-C181-4CE4-9BA3-2F05BF6EAF46}"/>
              </a:ext>
            </a:extLst>
          </p:cNvPr>
          <p:cNvCxnSpPr/>
          <p:nvPr/>
        </p:nvCxnSpPr>
        <p:spPr>
          <a:xfrm>
            <a:off x="76200" y="3280003"/>
            <a:ext cx="100148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3F59BE7F-1564-4C23-BE82-2C51BCC40B90}"/>
              </a:ext>
            </a:extLst>
          </p:cNvPr>
          <p:cNvSpPr/>
          <p:nvPr/>
        </p:nvSpPr>
        <p:spPr>
          <a:xfrm>
            <a:off x="76200" y="4008849"/>
            <a:ext cx="12191999" cy="1661993"/>
          </a:xfrm>
          <a:prstGeom prst="rect">
            <a:avLst/>
          </a:prstGeom>
        </p:spPr>
        <p:txBody>
          <a:bodyPr wrap="square">
            <a:spAutoFit/>
          </a:bodyPr>
          <a:lstStyle/>
          <a:p>
            <a:r>
              <a:rPr lang="vi-VN" sz="2800" b="1" i="1" dirty="0">
                <a:latin typeface="+mj-lt"/>
              </a:rPr>
              <a:t>-&gt; Bi kịch </a:t>
            </a:r>
            <a:r>
              <a:rPr lang="vi-VN" sz="2800" b="1" i="1" dirty="0">
                <a:solidFill>
                  <a:srgbClr val="FF0000"/>
                </a:solidFill>
                <a:latin typeface="+mj-lt"/>
              </a:rPr>
              <a:t>thiếu một lòng tin đầy đủ </a:t>
            </a:r>
            <a:r>
              <a:rPr lang="vi-VN" sz="2800" b="1" i="1" dirty="0">
                <a:latin typeface="+mj-lt"/>
              </a:rPr>
              <a:t>vào thực tại, tìm cách thoát li nhưng lại </a:t>
            </a:r>
            <a:r>
              <a:rPr lang="vi-VN" sz="2800" b="1" i="1" dirty="0">
                <a:solidFill>
                  <a:srgbClr val="FF0000"/>
                </a:solidFill>
                <a:latin typeface="+mj-lt"/>
              </a:rPr>
              <a:t>rơi vào bi kịch </a:t>
            </a:r>
            <a:r>
              <a:rPr lang="vi-VN" sz="2800" b="1" i="1" dirty="0">
                <a:latin typeface="+mj-lt"/>
              </a:rPr>
              <a:t>không thể nương tựa vào một cái gì đó, không thể di dịch như thuở trước</a:t>
            </a:r>
            <a:r>
              <a:rPr lang="vi-VN" i="1" dirty="0"/>
              <a:t/>
            </a:r>
            <a:br>
              <a:rPr lang="vi-VN" i="1" dirty="0"/>
            </a:br>
            <a:endParaRPr lang="vi-VN" dirty="0"/>
          </a:p>
        </p:txBody>
      </p:sp>
    </p:spTree>
    <p:extLst>
      <p:ext uri="{BB962C8B-B14F-4D97-AF65-F5344CB8AC3E}">
        <p14:creationId xmlns:p14="http://schemas.microsoft.com/office/powerpoint/2010/main" val="318675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0349-4848-4678-BBE8-F3E69761E7DD}"/>
              </a:ext>
            </a:extLst>
          </p:cNvPr>
          <p:cNvSpPr>
            <a:spLocks noGrp="1"/>
          </p:cNvSpPr>
          <p:nvPr>
            <p:ph type="title"/>
          </p:nvPr>
        </p:nvSpPr>
        <p:spPr>
          <a:xfrm>
            <a:off x="54429" y="18256"/>
            <a:ext cx="10515600" cy="662782"/>
          </a:xfrm>
        </p:spPr>
        <p:txBody>
          <a:bodyPr>
            <a:norm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3.2. </a:t>
            </a:r>
            <a:r>
              <a:rPr lang="en-US" sz="3200" b="1" dirty="0" err="1" smtClean="0">
                <a:solidFill>
                  <a:srgbClr val="0070C0"/>
                </a:solidFill>
                <a:latin typeface="Times New Roman" panose="02020603050405020304" pitchFamily="18" charset="0"/>
                <a:cs typeface="Times New Roman" panose="02020603050405020304" pitchFamily="18" charset="0"/>
              </a:rPr>
              <a:t>Luận</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cứ</a:t>
            </a:r>
            <a:r>
              <a:rPr lang="en-US" sz="3200" b="1" dirty="0" smtClean="0">
                <a:solidFill>
                  <a:srgbClr val="0070C0"/>
                </a:solidFill>
                <a:latin typeface="Times New Roman" panose="02020603050405020304" pitchFamily="18" charset="0"/>
                <a:cs typeface="Times New Roman" panose="02020603050405020304" pitchFamily="18" charset="0"/>
              </a:rPr>
              <a:t> 2.</a:t>
            </a:r>
            <a:r>
              <a:rPr lang="vi-VN" sz="3200" b="1" dirty="0" smtClean="0">
                <a:solidFill>
                  <a:srgbClr val="0070C0"/>
                </a:solidFill>
              </a:rPr>
              <a:t>Giải </a:t>
            </a:r>
            <a:r>
              <a:rPr lang="vi-VN" sz="3200" b="1" dirty="0">
                <a:solidFill>
                  <a:srgbClr val="0070C0"/>
                </a:solidFill>
              </a:rPr>
              <a:t>quyết bi kịch:</a:t>
            </a:r>
          </a:p>
        </p:txBody>
      </p:sp>
      <p:sp>
        <p:nvSpPr>
          <p:cNvPr id="3" name="Content Placeholder 2">
            <a:extLst>
              <a:ext uri="{FF2B5EF4-FFF2-40B4-BE49-F238E27FC236}">
                <a16:creationId xmlns:a16="http://schemas.microsoft.com/office/drawing/2014/main" id="{F5191CF4-16A8-4B03-A836-8E8203576129}"/>
              </a:ext>
            </a:extLst>
          </p:cNvPr>
          <p:cNvSpPr>
            <a:spLocks noGrp="1"/>
          </p:cNvSpPr>
          <p:nvPr>
            <p:ph idx="1"/>
          </p:nvPr>
        </p:nvSpPr>
        <p:spPr>
          <a:xfrm>
            <a:off x="185056" y="604837"/>
            <a:ext cx="12006943" cy="5589133"/>
          </a:xfrm>
        </p:spPr>
        <p:txBody>
          <a:bodyPr>
            <a:normAutofit fontScale="25000" lnSpcReduction="20000"/>
          </a:bodyPr>
          <a:lstStyle/>
          <a:p>
            <a:pPr marL="0" indent="0">
              <a:lnSpc>
                <a:spcPct val="120000"/>
              </a:lnSpc>
              <a:buNone/>
            </a:pPr>
            <a:r>
              <a:rPr lang="vi-VN" sz="11200" i="1" dirty="0">
                <a:latin typeface="+mj-lt"/>
                <a:cs typeface="Times New Roman" panose="02020603050405020304" pitchFamily="18" charset="0"/>
              </a:rPr>
              <a:t>“</a:t>
            </a:r>
            <a:r>
              <a:rPr lang="vi-VN" sz="11200" i="1" dirty="0">
                <a:latin typeface="+mj-lt"/>
              </a:rPr>
              <a:t>Bi kịch ấy họ gửi cả vào tiếng Việt. Họ yêu vô cùng thứ tiếng trong mấy mươi thế kỉ đã chia sẻ vui buồn với cha ông. Họ dồn tình yêu quê hương trong tình yêu tiếng Việt. Tiếng Việt, họ nghĩ, là tấm lụa đã hứng vong hồn những thế hệ qua. Đến lượt họ, họ cũng muốn mượn tấm hồn bạch chung để gửi nỗi băn khoăn riêng.</a:t>
            </a:r>
            <a:r>
              <a:rPr lang="vi-VN" sz="11200" i="1" dirty="0">
                <a:latin typeface="+mj-lt"/>
                <a:cs typeface="Times New Roman" panose="02020603050405020304" pitchFamily="18" charset="0"/>
              </a:rPr>
              <a:t>........”</a:t>
            </a:r>
          </a:p>
          <a:p>
            <a:pPr>
              <a:lnSpc>
                <a:spcPct val="120000"/>
              </a:lnSpc>
              <a:buFontTx/>
              <a:buChar char="-"/>
            </a:pPr>
            <a:r>
              <a:rPr lang="vi-VN" sz="11200" dirty="0">
                <a:latin typeface="+mj-lt"/>
                <a:cs typeface="Times New Roman" panose="02020603050405020304" pitchFamily="18" charset="0"/>
              </a:rPr>
              <a:t>Điệp cấu trúc “chưa bao giờ...”, giọng văn đồng cảm, chia sẻ.</a:t>
            </a:r>
          </a:p>
          <a:p>
            <a:pPr>
              <a:lnSpc>
                <a:spcPct val="120000"/>
              </a:lnSpc>
              <a:buFontTx/>
              <a:buChar char="-"/>
            </a:pPr>
            <a:r>
              <a:rPr lang="vi-VN" sz="11200" dirty="0">
                <a:latin typeface="+mj-lt"/>
                <a:cs typeface="Times New Roman" panose="02020603050405020304" pitchFamily="18" charset="0"/>
              </a:rPr>
              <a:t>Giải pháp cho những bi kịch trên: </a:t>
            </a:r>
            <a:r>
              <a:rPr lang="vi-VN" sz="11200" dirty="0">
                <a:solidFill>
                  <a:srgbClr val="FF0000"/>
                </a:solidFill>
                <a:latin typeface="+mj-lt"/>
                <a:cs typeface="Times New Roman" panose="02020603050405020304" pitchFamily="18" charset="0"/>
              </a:rPr>
              <a:t>gửi tình yêu vào tiếng Việt</a:t>
            </a:r>
          </a:p>
          <a:p>
            <a:pPr marL="0" indent="0">
              <a:lnSpc>
                <a:spcPct val="120000"/>
              </a:lnSpc>
              <a:buNone/>
            </a:pPr>
            <a:r>
              <a:rPr lang="vi-VN" sz="11200" dirty="0">
                <a:latin typeface="+mj-lt"/>
                <a:cs typeface="Times New Roman" panose="02020603050405020304" pitchFamily="18" charset="0"/>
              </a:rPr>
              <a:t>-&gt; Đánh giá các giải pháp:</a:t>
            </a:r>
          </a:p>
          <a:p>
            <a:pPr>
              <a:lnSpc>
                <a:spcPct val="120000"/>
              </a:lnSpc>
              <a:buFontTx/>
              <a:buChar char="-"/>
            </a:pPr>
            <a:r>
              <a:rPr lang="vi-VN" sz="11200" dirty="0">
                <a:latin typeface="+mj-lt"/>
                <a:cs typeface="Times New Roman" panose="02020603050405020304" pitchFamily="18" charset="0"/>
              </a:rPr>
              <a:t>Tấm lòng trân trọng, tình yêu tha thiết với tiếng Việt</a:t>
            </a:r>
          </a:p>
          <a:p>
            <a:pPr>
              <a:lnSpc>
                <a:spcPct val="120000"/>
              </a:lnSpc>
              <a:buFontTx/>
              <a:buChar char="-"/>
            </a:pPr>
            <a:r>
              <a:rPr lang="vi-VN" sz="11200" dirty="0">
                <a:latin typeface="+mj-lt"/>
                <a:cs typeface="Times New Roman" panose="02020603050405020304" pitchFamily="18" charset="0"/>
              </a:rPr>
              <a:t>Thể hiện sức sống lâu bền của tiếng Việt</a:t>
            </a:r>
          </a:p>
          <a:p>
            <a:pPr>
              <a:lnSpc>
                <a:spcPct val="120000"/>
              </a:lnSpc>
              <a:buFontTx/>
              <a:buChar char="-"/>
            </a:pPr>
            <a:r>
              <a:rPr lang="vi-VN" sz="11200" dirty="0">
                <a:latin typeface="+mj-lt"/>
                <a:cs typeface="Times New Roman" panose="02020603050405020304" pitchFamily="18" charset="0"/>
              </a:rPr>
              <a:t>Tạo ra mối liên hệ giữa tiền nhân – hậu thế</a:t>
            </a:r>
          </a:p>
          <a:p>
            <a:pPr marL="0" indent="0">
              <a:lnSpc>
                <a:spcPct val="120000"/>
              </a:lnSpc>
              <a:buNone/>
            </a:pPr>
            <a:r>
              <a:rPr lang="vi-VN" sz="11200" dirty="0">
                <a:solidFill>
                  <a:srgbClr val="FF0000"/>
                </a:solidFill>
                <a:latin typeface="+mj-lt"/>
                <a:cs typeface="Times New Roman" panose="02020603050405020304" pitchFamily="18" charset="0"/>
              </a:rPr>
              <a:t>=&gt; Tấm lòng yêu nước của các nhà thơ mới.</a:t>
            </a:r>
          </a:p>
          <a:p>
            <a:pPr marL="0" indent="0">
              <a:lnSpc>
                <a:spcPct val="100000"/>
              </a:lnSpc>
              <a:buNone/>
            </a:pPr>
            <a:endParaRPr lang="vi-VN" i="1" dirty="0">
              <a:latin typeface="+mj-lt"/>
              <a:cs typeface="Times New Roman" panose="02020603050405020304" pitchFamily="18" charset="0"/>
            </a:endParaRPr>
          </a:p>
          <a:p>
            <a:pPr marL="0" indent="0">
              <a:lnSpc>
                <a:spcPct val="100000"/>
              </a:lnSpc>
              <a:buNone/>
            </a:pPr>
            <a:endParaRPr lang="vi-VN" i="1" dirty="0">
              <a:latin typeface="+mj-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35933334-2DF9-494D-988E-387199E407D9}"/>
              </a:ext>
            </a:extLst>
          </p:cNvPr>
          <p:cNvCxnSpPr/>
          <p:nvPr/>
        </p:nvCxnSpPr>
        <p:spPr>
          <a:xfrm>
            <a:off x="2449285" y="1088571"/>
            <a:ext cx="288471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26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5EEB47A-1A6C-40ED-B7A5-07B27E85AEB3}"/>
              </a:ext>
            </a:extLst>
          </p:cNvPr>
          <p:cNvSpPr txBox="1">
            <a:spLocks noChangeArrowheads="1"/>
          </p:cNvSpPr>
          <p:nvPr/>
        </p:nvSpPr>
        <p:spPr>
          <a:xfrm>
            <a:off x="2821577" y="-32657"/>
            <a:ext cx="4506686" cy="813362"/>
          </a:xfrm>
          <a:prstGeom prst="rect">
            <a:avLst/>
          </a:prstGeom>
          <a:ln w="76200">
            <a:solidFill>
              <a:srgbClr val="92D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vi-VN" sz="3200" b="1" i="0" u="none" strike="noStrike" kern="1200" cap="none" spc="0" normalizeH="0" baseline="0" noProof="0" dirty="0" smtClean="0">
                <a:ln>
                  <a:noFill/>
                </a:ln>
                <a:solidFill>
                  <a:srgbClr val="00B050"/>
                </a:solidFill>
                <a:effectLst/>
                <a:uLnTx/>
                <a:uFillTx/>
                <a:latin typeface="Times New Roman" panose="02020603050405020304" pitchFamily="18" charset="0"/>
                <a:ea typeface="+mj-ea"/>
                <a:cs typeface="Times New Roman" panose="02020603050405020304" pitchFamily="18" charset="0"/>
              </a:rPr>
              <a:t>III. TỔNG KẾT</a:t>
            </a:r>
            <a:endParaRPr kumimoji="0" lang="en-US" alt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j-ea"/>
              <a:cs typeface="Times New Roman" panose="02020603050405020304" pitchFamily="18" charset="0"/>
            </a:endParaRPr>
          </a:p>
        </p:txBody>
      </p:sp>
      <p:sp>
        <p:nvSpPr>
          <p:cNvPr id="10" name="Text Box 5">
            <a:extLst>
              <a:ext uri="{FF2B5EF4-FFF2-40B4-BE49-F238E27FC236}">
                <a16:creationId xmlns:a16="http://schemas.microsoft.com/office/drawing/2014/main" id="{612AA7E6-31F3-4731-A0CE-E7798BB125F0}"/>
              </a:ext>
            </a:extLst>
          </p:cNvPr>
          <p:cNvSpPr txBox="1">
            <a:spLocks noChangeArrowheads="1"/>
          </p:cNvSpPr>
          <p:nvPr/>
        </p:nvSpPr>
        <p:spPr bwMode="auto">
          <a:xfrm>
            <a:off x="117567" y="780705"/>
            <a:ext cx="11876314" cy="6260175"/>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971550" marR="0" lvl="1" indent="-514350" algn="l" defTabSz="914400" rtl="0" eaLnBrk="1" fontAlgn="auto" latinLnBrk="0" hangingPunct="1">
              <a:lnSpc>
                <a:spcPct val="150000"/>
              </a:lnSpc>
              <a:spcBef>
                <a:spcPct val="0"/>
              </a:spcBef>
              <a:spcAft>
                <a:spcPts val="0"/>
              </a:spcAft>
              <a:buClrTx/>
              <a:buSzTx/>
              <a:buFontTx/>
              <a:buAutoNum type="arabicPeriod"/>
              <a:tabLst/>
              <a:defRPr/>
            </a:pPr>
            <a:r>
              <a:rPr kumimoji="0" lang="en-US" altLang="vi-VN" sz="2400" b="1" i="1" u="none" strike="noStrike" kern="1200" cap="none" spc="0" normalizeH="0" baseline="0" noProof="0" dirty="0" err="1" smtClean="0">
                <a:ln>
                  <a:noFill/>
                </a:ln>
                <a:solidFill>
                  <a:srgbClr val="C00000"/>
                </a:solidFill>
                <a:effectLst/>
                <a:uLnTx/>
                <a:uFillTx/>
                <a:latin typeface="Times New Roman" panose="02020603050405020304" pitchFamily="18" charset="0"/>
                <a:ea typeface="+mn-ea"/>
                <a:cs typeface="Times New Roman" panose="02020603050405020304" pitchFamily="18" charset="0"/>
              </a:rPr>
              <a:t>Nghệ</a:t>
            </a:r>
            <a:r>
              <a:rPr kumimoji="0" lang="en-US" altLang="vi-VN" sz="24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thuật</a:t>
            </a:r>
            <a:r>
              <a:rPr kumimoji="0" lang="en-US" altLang="vi-VN" sz="24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đẫm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50000"/>
              </a:lnSpc>
              <a:spcBef>
                <a:spcPct val="0"/>
              </a:spcBef>
              <a:spcAft>
                <a:spcPts val="0"/>
              </a:spcAft>
              <a:buClrTx/>
              <a:buSzTx/>
              <a:buFontTx/>
              <a:buNone/>
              <a:tabLst/>
              <a:defRPr/>
            </a:pPr>
            <a:r>
              <a:rPr kumimoji="0" lang="en-US" altLang="vi-VN" sz="2400" b="1" i="1"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2</a:t>
            </a:r>
            <a:r>
              <a:rPr kumimoji="0" lang="en-US" alt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Nội</a:t>
            </a:r>
            <a:r>
              <a:rPr kumimoji="0" lang="en-US" alt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dung:</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ủng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47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p:cTn id="37"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10">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barn(inVertical)">
                                      <p:cBhvr>
                                        <p:cTn id="43" dur="500"/>
                                        <p:tgtEl>
                                          <p:spTgt spid="10">
                                            <p:txEl>
                                              <p:pRg st="6" end="6"/>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barn(inVertical)">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65994"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4293847" y="599682"/>
            <a:ext cx="3670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rPr>
              <a:t>LUYỆN TẬP</a:t>
            </a:r>
          </a:p>
        </p:txBody>
      </p:sp>
      <p:pic>
        <p:nvPicPr>
          <p:cNvPr id="3" name="Hình ảnh 2">
            <a:extLst>
              <a:ext uri="{FF2B5EF4-FFF2-40B4-BE49-F238E27FC236}">
                <a16:creationId xmlns:a16="http://schemas.microsoft.com/office/drawing/2014/main" id="{5F2DFF67-5C0B-1165-7F6E-A01521150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900" y="4319779"/>
            <a:ext cx="2303737" cy="2355035"/>
          </a:xfrm>
          <a:prstGeom prst="rect">
            <a:avLst/>
          </a:prstGeom>
        </p:spPr>
      </p:pic>
      <p:sp>
        <p:nvSpPr>
          <p:cNvPr id="6" name="Hộp Văn bản 5">
            <a:extLst>
              <a:ext uri="{FF2B5EF4-FFF2-40B4-BE49-F238E27FC236}">
                <a16:creationId xmlns:a16="http://schemas.microsoft.com/office/drawing/2014/main" id="{937AF531-3A11-701D-48FC-E0A9339CC311}"/>
              </a:ext>
            </a:extLst>
          </p:cNvPr>
          <p:cNvSpPr txBox="1"/>
          <p:nvPr/>
        </p:nvSpPr>
        <p:spPr>
          <a:xfrm>
            <a:off x="1740271" y="1631647"/>
            <a:ext cx="9341962" cy="2331184"/>
          </a:xfrm>
          <a:prstGeom prst="horizontalScroll">
            <a:avLst/>
          </a:prstGeom>
          <a:noFill/>
          <a:ln w="38100">
            <a:solidFill>
              <a:srgbClr val="00CC00"/>
            </a:solidFill>
          </a:ln>
        </p:spPr>
        <p:txBody>
          <a:bodyPr wrap="square">
            <a:spAutoFit/>
          </a:bodyPr>
          <a:lstStyle/>
          <a:p>
            <a:pPr algn="just"/>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Nhiệm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vụ</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algn="just"/>
            <a:r>
              <a:rPr lang="en-US" sz="2800" dirty="0">
                <a:solidFill>
                  <a:prstClr val="black"/>
                </a:solidFill>
                <a:latin typeface="Times New Roman" panose="02020603050405020304" pitchFamily="18" charset="0"/>
              </a:rPr>
              <a:t> </a:t>
            </a:r>
            <a:r>
              <a:rPr lang="en-US" sz="2800" dirty="0" smtClean="0">
                <a:solidFill>
                  <a:prstClr val="black"/>
                </a:solidFill>
                <a:latin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ta </a:t>
            </a:r>
            <a:r>
              <a:rPr lang="en-US" sz="2400" b="1" i="1" dirty="0" err="1">
                <a:latin typeface="Times New Roman" panose="02020603050405020304" pitchFamily="18" charset="0"/>
                <a:cs typeface="Times New Roman" panose="02020603050405020304" pitchFamily="18" charset="0"/>
              </a:rPr>
              <a:t>t</a:t>
            </a:r>
            <a:r>
              <a:rPr lang="en-US" sz="2400" dirty="0" err="1">
                <a:latin typeface="Times New Roman" panose="02020603050405020304" pitchFamily="18" charset="0"/>
                <a:cs typeface="Times New Roman" panose="02020603050405020304" pitchFamily="18" charset="0"/>
              </a:rPr>
              <a: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039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65994" y="-309148"/>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3968527" y="463707"/>
            <a:ext cx="4254946"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rPr>
              <a:t>KHỞI ĐỘNG</a:t>
            </a:r>
          </a:p>
        </p:txBody>
      </p:sp>
      <p:pic>
        <p:nvPicPr>
          <p:cNvPr id="8" name="Hình ảnh 7">
            <a:extLst>
              <a:ext uri="{FF2B5EF4-FFF2-40B4-BE49-F238E27FC236}">
                <a16:creationId xmlns:a16="http://schemas.microsoft.com/office/drawing/2014/main" id="{0A4A3B11-EA48-E019-A6B2-744BF209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95" y="3696929"/>
            <a:ext cx="3161071" cy="3161071"/>
          </a:xfrm>
          <a:prstGeom prst="rect">
            <a:avLst/>
          </a:prstGeom>
        </p:spPr>
      </p:pic>
      <p:sp>
        <p:nvSpPr>
          <p:cNvPr id="10" name="Bong bóng Lời nói: Hình chữ nhật với Góc Tròn 9">
            <a:extLst>
              <a:ext uri="{FF2B5EF4-FFF2-40B4-BE49-F238E27FC236}">
                <a16:creationId xmlns:a16="http://schemas.microsoft.com/office/drawing/2014/main" id="{AB1B6A3D-23D9-5C33-D0A0-88EA3285FA18}"/>
              </a:ext>
            </a:extLst>
          </p:cNvPr>
          <p:cNvSpPr/>
          <p:nvPr/>
        </p:nvSpPr>
        <p:spPr>
          <a:xfrm>
            <a:off x="3511326" y="1888710"/>
            <a:ext cx="6089873" cy="2550777"/>
          </a:xfrm>
          <a:prstGeom prst="wedgeRoundRectCallout">
            <a:avLst>
              <a:gd name="adj1" fmla="val -51080"/>
              <a:gd name="adj2" fmla="val 72168"/>
              <a:gd name="adj3" fmla="val 16667"/>
            </a:avLst>
          </a:prstGeom>
          <a:noFill/>
          <a:ln w="5715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2" name="Rectangle 1"/>
          <p:cNvSpPr/>
          <p:nvPr/>
        </p:nvSpPr>
        <p:spPr>
          <a:xfrm>
            <a:off x="3968527" y="2131163"/>
            <a:ext cx="5257484" cy="2308324"/>
          </a:xfrm>
          <a:prstGeom prst="rect">
            <a:avLst/>
          </a:prstGeom>
        </p:spPr>
        <p:txBody>
          <a:bodyPr wrap="square">
            <a:spAutoFit/>
          </a:bodyPr>
          <a:lstStyle/>
          <a:p>
            <a:pPr marL="342900" lvl="0" indent="-342900" algn="just">
              <a:spcAft>
                <a:spcPts val="0"/>
              </a:spcAft>
              <a:buFont typeface="Times New Roman" panose="02020603050405020304" pitchFamily="18" charset="0"/>
              <a:buChar char="-"/>
            </a:pPr>
            <a:r>
              <a:rPr lang="en-US" sz="2400" dirty="0" err="1">
                <a:latin typeface="Times New Roman" panose="02020603050405020304" pitchFamily="18" charset="0"/>
                <a:ea typeface="Times New Roman" panose="02020603050405020304" pitchFamily="18" charset="0"/>
              </a:rPr>
              <a:t>Nhìn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marL="342900" lvl="0" indent="-342900" algn="just">
              <a:spcAft>
                <a:spcPts val="0"/>
              </a:spcAft>
              <a:buFont typeface="Times New Roman" panose="02020603050405020304" pitchFamily="18" charset="0"/>
              <a:buChar char="-"/>
            </a:pP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triển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298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t="3804" r="4044"/>
          <a:stretch/>
        </p:blipFill>
        <p:spPr bwMode="auto">
          <a:xfrm>
            <a:off x="0" y="0"/>
            <a:ext cx="12192000" cy="6861781"/>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0F749AE8-ABFF-25BA-7DDE-2FFEC41FA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65781" y="4969642"/>
            <a:ext cx="1516404" cy="2009061"/>
          </a:xfrm>
          <a:prstGeom prst="rect">
            <a:avLst/>
          </a:prstGeom>
        </p:spPr>
      </p:pic>
      <p:graphicFrame>
        <p:nvGraphicFramePr>
          <p:cNvPr id="11" name="Bảng 10">
            <a:extLst>
              <a:ext uri="{FF2B5EF4-FFF2-40B4-BE49-F238E27FC236}">
                <a16:creationId xmlns:a16="http://schemas.microsoft.com/office/drawing/2014/main" id="{87016381-B817-1BC6-E9CA-4924BB1989E9}"/>
              </a:ext>
            </a:extLst>
          </p:cNvPr>
          <p:cNvGraphicFramePr>
            <a:graphicFrameLocks noGrp="1"/>
          </p:cNvGraphicFramePr>
          <p:nvPr>
            <p:extLst>
              <p:ext uri="{D42A27DB-BD31-4B8C-83A1-F6EECF244321}">
                <p14:modId xmlns:p14="http://schemas.microsoft.com/office/powerpoint/2010/main" val="1055035960"/>
              </p:ext>
            </p:extLst>
          </p:nvPr>
        </p:nvGraphicFramePr>
        <p:xfrm>
          <a:off x="1235166" y="1243476"/>
          <a:ext cx="9956801" cy="4832092"/>
        </p:xfrm>
        <a:graphic>
          <a:graphicData uri="http://schemas.openxmlformats.org/drawingml/2006/table">
            <a:tbl>
              <a:tblPr firstRow="1" firstCol="1" bandRow="1">
                <a:tableStyleId>{5C22544A-7EE6-4342-B048-85BDC9FD1C3A}</a:tableStyleId>
              </a:tblPr>
              <a:tblGrid>
                <a:gridCol w="1490105">
                  <a:extLst>
                    <a:ext uri="{9D8B030D-6E8A-4147-A177-3AD203B41FA5}">
                      <a16:colId xmlns:a16="http://schemas.microsoft.com/office/drawing/2014/main" val="2282764373"/>
                    </a:ext>
                  </a:extLst>
                </a:gridCol>
                <a:gridCol w="8466696">
                  <a:extLst>
                    <a:ext uri="{9D8B030D-6E8A-4147-A177-3AD203B41FA5}">
                      <a16:colId xmlns:a16="http://schemas.microsoft.com/office/drawing/2014/main" val="3641934848"/>
                    </a:ext>
                  </a:extLst>
                </a:gridCol>
              </a:tblGrid>
              <a:tr h="4832092">
                <a:tc>
                  <a:txBody>
                    <a:bodyPr/>
                    <a:lstStyle/>
                    <a:p>
                      <a:pPr marL="0" marR="0" algn="l">
                        <a:lnSpc>
                          <a:spcPct val="100000"/>
                        </a:lnSpc>
                        <a:spcBef>
                          <a:spcPts val="0"/>
                        </a:spcBef>
                        <a:spcAft>
                          <a:spcPts val="0"/>
                        </a:spcAft>
                      </a:pPr>
                      <a:r>
                        <a:rPr lang="en-US" sz="2800" dirty="0" err="1" smtClean="0">
                          <a:effectLst/>
                          <a:latin typeface="Times New Roman" panose="02020603050405020304" pitchFamily="18" charset="0"/>
                          <a:ea typeface="Times New Roman" panose="02020603050405020304" pitchFamily="18" charset="0"/>
                        </a:rPr>
                        <a:t>Sự</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khác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biệt</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cơ</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bản</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giữa</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tôi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Thị</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mới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và</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cái</a:t>
                      </a:r>
                      <a:r>
                        <a:rPr lang="en-US" sz="2800" dirty="0" smtClean="0">
                          <a:effectLst/>
                          <a:latin typeface="Times New Roman" panose="02020603050405020304" pitchFamily="18" charset="0"/>
                          <a:ea typeface="Times New Roman" panose="02020603050405020304" pitchFamily="18" charset="0"/>
                        </a:rPr>
                        <a:t> ta" </a:t>
                      </a:r>
                      <a:r>
                        <a:rPr lang="en-US" sz="2800" dirty="0" err="1" smtClean="0">
                          <a:effectLst/>
                          <a:latin typeface="Times New Roman" panose="02020603050405020304" pitchFamily="18" charset="0"/>
                          <a:ea typeface="Times New Roman" panose="02020603050405020304" pitchFamily="18" charset="0"/>
                        </a:rPr>
                        <a:t>thơ</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cũ</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là</a:t>
                      </a:r>
                      <a:r>
                        <a:rPr lang="en-US" sz="2800" dirty="0" smtClean="0">
                          <a:effectLst/>
                          <a:latin typeface="Times New Roman" panose="02020603050405020304" pitchFamily="18" charset="0"/>
                          <a:ea typeface="Times New Roman" panose="02020603050405020304" pitchFamily="18" charset="0"/>
                        </a:rPr>
                        <a:t> ở </a:t>
                      </a:r>
                      <a:r>
                        <a:rPr lang="en-US" sz="2800" dirty="0" err="1" smtClean="0">
                          <a:effectLst/>
                          <a:latin typeface="Times New Roman" panose="02020603050405020304" pitchFamily="18" charset="0"/>
                          <a:ea typeface="Times New Roman" panose="02020603050405020304" pitchFamily="18" charset="0"/>
                        </a:rPr>
                        <a:t>chỗ</a:t>
                      </a:r>
                      <a:r>
                        <a:rPr lang="en-US" sz="2800" dirty="0" smtClean="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0"/>
                        </a:spcBef>
                        <a:spcAft>
                          <a:spcPts val="0"/>
                        </a:spcAft>
                      </a:pPr>
                      <a:r>
                        <a:rPr lang="vi-VN" sz="280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8821219"/>
                  </a:ext>
                </a:extLst>
              </a:tr>
            </a:tbl>
          </a:graphicData>
        </a:graphic>
      </p:graphicFrame>
      <p:sp>
        <p:nvSpPr>
          <p:cNvPr id="2" name="TextBox 1"/>
          <p:cNvSpPr txBox="1"/>
          <p:nvPr/>
        </p:nvSpPr>
        <p:spPr>
          <a:xfrm>
            <a:off x="2683499" y="1423333"/>
            <a:ext cx="8508468" cy="4472378"/>
          </a:xfrm>
          <a:prstGeom prst="rect">
            <a:avLst/>
          </a:prstGeom>
          <a:noFill/>
        </p:spPr>
        <p:txBody>
          <a:bodyPr wrap="square" rtlCol="0">
            <a:spAutoFit/>
          </a:bodyPr>
          <a:lstStyle/>
          <a:p>
            <a:pPr algn="just">
              <a:lnSpc>
                <a:spcPct val="107000"/>
              </a:lnSpc>
              <a:spcAft>
                <a:spcPts val="6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3">
            <a:extLst>
              <a:ext uri="{FF2B5EF4-FFF2-40B4-BE49-F238E27FC236}">
                <a16:creationId xmlns:a16="http://schemas.microsoft.com/office/drawing/2014/main" id="{E21B94C3-3306-4E48-D70D-3A75B8B0EBAB}"/>
              </a:ext>
            </a:extLst>
          </p:cNvPr>
          <p:cNvSpPr txBox="1"/>
          <p:nvPr/>
        </p:nvSpPr>
        <p:spPr>
          <a:xfrm>
            <a:off x="3784396" y="207153"/>
            <a:ext cx="3670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rPr>
              <a:t>LUYỆN TẬP</a:t>
            </a:r>
          </a:p>
        </p:txBody>
      </p:sp>
    </p:spTree>
    <p:extLst>
      <p:ext uri="{BB962C8B-B14F-4D97-AF65-F5344CB8AC3E}">
        <p14:creationId xmlns:p14="http://schemas.microsoft.com/office/powerpoint/2010/main" val="1278999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4293847" y="599682"/>
            <a:ext cx="3670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rPr>
              <a:t>VẬN DỤNG</a:t>
            </a:r>
          </a:p>
        </p:txBody>
      </p:sp>
      <p:pic>
        <p:nvPicPr>
          <p:cNvPr id="2" name="Hình ảnh 1">
            <a:extLst>
              <a:ext uri="{FF2B5EF4-FFF2-40B4-BE49-F238E27FC236}">
                <a16:creationId xmlns:a16="http://schemas.microsoft.com/office/drawing/2014/main" id="{FC3ED896-7772-5F7D-FCAB-276C026EF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795" y="-130415"/>
            <a:ext cx="1727199" cy="1727199"/>
          </a:xfrm>
          <a:prstGeom prst="rect">
            <a:avLst/>
          </a:prstGeom>
        </p:spPr>
      </p:pic>
      <p:sp>
        <p:nvSpPr>
          <p:cNvPr id="7" name="Hộp Văn bản 6">
            <a:extLst>
              <a:ext uri="{FF2B5EF4-FFF2-40B4-BE49-F238E27FC236}">
                <a16:creationId xmlns:a16="http://schemas.microsoft.com/office/drawing/2014/main" id="{87F281B3-18D1-7B74-DC78-ED6092B5A185}"/>
              </a:ext>
            </a:extLst>
          </p:cNvPr>
          <p:cNvSpPr txBox="1"/>
          <p:nvPr/>
        </p:nvSpPr>
        <p:spPr>
          <a:xfrm>
            <a:off x="1423987" y="1873080"/>
            <a:ext cx="9914573" cy="1014380"/>
          </a:xfrm>
          <a:prstGeom prst="rect">
            <a:avLst/>
          </a:prstGeom>
          <a:noFill/>
          <a:ln w="57150">
            <a:solidFill>
              <a:srgbClr val="00CC00"/>
            </a:solidFill>
          </a:ln>
        </p:spPr>
        <p:txBody>
          <a:bodyPr wrap="square">
            <a:spAutoFit/>
          </a:bodyPr>
          <a:lstStyle/>
          <a:p>
            <a:pPr algn="just">
              <a:lnSpc>
                <a:spcPct val="107000"/>
              </a:lnSpc>
              <a:spcAft>
                <a:spcPts val="6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D1E865FB-DAA0-4E92-245D-8A211568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189" y="3607618"/>
            <a:ext cx="3713807" cy="2753340"/>
          </a:xfrm>
          <a:prstGeom prst="rect">
            <a:avLst/>
          </a:prstGeom>
        </p:spPr>
      </p:pic>
    </p:spTree>
    <p:extLst>
      <p:ext uri="{BB962C8B-B14F-4D97-AF65-F5344CB8AC3E}">
        <p14:creationId xmlns:p14="http://schemas.microsoft.com/office/powerpoint/2010/main" val="52799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4293847" y="599682"/>
            <a:ext cx="3670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rPr>
              <a:t>VẬN DỤNG</a:t>
            </a:r>
          </a:p>
        </p:txBody>
      </p:sp>
      <p:pic>
        <p:nvPicPr>
          <p:cNvPr id="2" name="Hình ảnh 1">
            <a:extLst>
              <a:ext uri="{FF2B5EF4-FFF2-40B4-BE49-F238E27FC236}">
                <a16:creationId xmlns:a16="http://schemas.microsoft.com/office/drawing/2014/main" id="{FC3ED896-7772-5F7D-FCAB-276C026EF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0795" y="-130415"/>
            <a:ext cx="1727199" cy="1727199"/>
          </a:xfrm>
          <a:prstGeom prst="rect">
            <a:avLst/>
          </a:prstGeom>
        </p:spPr>
      </p:pic>
      <p:sp>
        <p:nvSpPr>
          <p:cNvPr id="7" name="Hộp Văn bản 6">
            <a:extLst>
              <a:ext uri="{FF2B5EF4-FFF2-40B4-BE49-F238E27FC236}">
                <a16:creationId xmlns:a16="http://schemas.microsoft.com/office/drawing/2014/main" id="{87F281B3-18D1-7B74-DC78-ED6092B5A185}"/>
              </a:ext>
            </a:extLst>
          </p:cNvPr>
          <p:cNvSpPr txBox="1"/>
          <p:nvPr/>
        </p:nvSpPr>
        <p:spPr>
          <a:xfrm>
            <a:off x="1358672" y="1685666"/>
            <a:ext cx="9914573" cy="4837606"/>
          </a:xfrm>
          <a:prstGeom prst="rect">
            <a:avLst/>
          </a:prstGeom>
          <a:noFill/>
          <a:ln w="57150">
            <a:solidFill>
              <a:srgbClr val="00CC00"/>
            </a:solidFill>
          </a:ln>
        </p:spPr>
        <p:txBody>
          <a:bodyPr wrap="square">
            <a:spAutoFit/>
          </a:bodyPr>
          <a:lstStyle/>
          <a:p>
            <a:pPr algn="just">
              <a:lnSpc>
                <a:spcPct val="107000"/>
              </a:lnSpc>
              <a:spcAft>
                <a:spcPts val="600"/>
              </a:spcAft>
            </a:pPr>
            <a:r>
              <a:rPr lang="en-US" b="1" i="1">
                <a:latin typeface="Times New Roman" panose="02020603050405020304" pitchFamily="18" charset="0"/>
                <a:ea typeface="Times New Roman" panose="02020603050405020304" pitchFamily="18" charset="0"/>
                <a:cs typeface="Times New Roman" panose="02020603050405020304" pitchFamily="18" charset="0"/>
              </a:rPr>
              <a:t>- Hiểu biết về phong trào Thơ mới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 Theo Hoài Thanh, khái niệm Thơ mới phải được hiểu là mới cả về mặt nội dung và hình thức, mà trước hết là về nội dung, thơ ca Việt Nam đi từ thời cổ điển</a:t>
            </a:r>
            <a:r>
              <a:rPr lang="en-US" i="1">
                <a:latin typeface="Times New Roman" panose="02020603050405020304" pitchFamily="18" charset="0"/>
                <a:ea typeface="Times New Roman" panose="02020603050405020304" pitchFamily="18" charset="0"/>
                <a:cs typeface="Times New Roman" panose="02020603050405020304" pitchFamily="18" charset="0"/>
              </a:rPr>
              <a:t> sang hiện đại là đi từ chữ “ta” đến chữ “tôi” (Một thời đại trong thi ca).</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 Ban đầu, Thơ mới được hiểu là thơ tự do nhưng đến chặng phát triển đỉnh cao của nó, khái niệm về Thơ mới được bổ sung và hoàn chỉnh.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 Thơ mới phản ánh cái “Tôi” cá nhân của người nghệ sĩ với tất cả các cung bậc phong phú đa dạng, phức tạp của nó thông qua hình thức nghệ thuật có nhiều đổi mới, cách tân nhằm phát huy cá tính sáng tạo độc đáo của mỗi người nghệ sĩ.</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b="1" i="1">
                <a:latin typeface="Times New Roman" panose="02020603050405020304" pitchFamily="18" charset="0"/>
                <a:ea typeface="Times New Roman" panose="02020603050405020304" pitchFamily="18" charset="0"/>
                <a:cs typeface="Times New Roman" panose="02020603050405020304" pitchFamily="18" charset="0"/>
              </a:rPr>
              <a:t>| - Lối văn phê bình của Hoài Thanh</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 Đặt vấn đề ngắn gọn, rõ ràng mang tinh minh triết.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 Dẫn dắt vấn đề khoa học, khéo léo và dễ hiểu, đảm bảo liền mạch trong hệ thống luận điểm.</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a:latin typeface="Times New Roman" panose="02020603050405020304" pitchFamily="18" charset="0"/>
                <a:ea typeface="Times New Roman" panose="02020603050405020304" pitchFamily="18" charset="0"/>
                <a:cs typeface="Times New Roman" panose="02020603050405020304" pitchFamily="18" charset="0"/>
              </a:rPr>
              <a:t>+ Câu văn nghị luận giàu chất thơ, có sức gợi cảm xúc, gây hứng thú cho người đọc.</a:t>
            </a:r>
            <a:endParaRPr lang="en-US">
              <a:latin typeface="Times New Roman" panose="02020603050405020304" pitchFamily="18" charset="0"/>
              <a:ea typeface="Calibri" panose="020F0502020204030204" pitchFamily="34" charset="0"/>
              <a:cs typeface="Times New Roman" panose="02020603050405020304" pitchFamily="18" charset="0"/>
            </a:endParaRPr>
          </a:p>
          <a:p>
            <a:r>
              <a:rPr lang="en-US">
                <a:latin typeface="Times New Roman" panose="02020603050405020304" pitchFamily="18" charset="0"/>
                <a:ea typeface="Times New Roman" panose="02020603050405020304" pitchFamily="18" charset="0"/>
              </a:rPr>
              <a:t>+ Nghệ thuật lí luận chặt chẽ, thấu đáo khoa học.</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865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65994" y="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2873830" y="599682"/>
            <a:ext cx="6609804"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smtClean="0">
                <a:solidFill>
                  <a:prstClr val="white"/>
                </a:solidFill>
                <a:latin typeface="Forte" panose="03060902040502070203" pitchFamily="66" charset="0"/>
                <a:cs typeface="Times New Roman" panose="02020603050405020304" pitchFamily="18" charset="0"/>
              </a:rPr>
              <a:t>KẾT NỐI: ĐOC-VIẾT</a:t>
            </a:r>
            <a:endPar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endParaRPr>
          </a:p>
        </p:txBody>
      </p:sp>
      <p:pic>
        <p:nvPicPr>
          <p:cNvPr id="3" name="Hình ảnh 2">
            <a:extLst>
              <a:ext uri="{FF2B5EF4-FFF2-40B4-BE49-F238E27FC236}">
                <a16:creationId xmlns:a16="http://schemas.microsoft.com/office/drawing/2014/main" id="{5F2DFF67-5C0B-1165-7F6E-A01521150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564" y="4555170"/>
            <a:ext cx="2176447" cy="2224911"/>
          </a:xfrm>
          <a:prstGeom prst="rect">
            <a:avLst/>
          </a:prstGeom>
        </p:spPr>
      </p:pic>
      <p:sp>
        <p:nvSpPr>
          <p:cNvPr id="6" name="Hộp Văn bản 5">
            <a:extLst>
              <a:ext uri="{FF2B5EF4-FFF2-40B4-BE49-F238E27FC236}">
                <a16:creationId xmlns:a16="http://schemas.microsoft.com/office/drawing/2014/main" id="{937AF531-3A11-701D-48FC-E0A9339CC311}"/>
              </a:ext>
            </a:extLst>
          </p:cNvPr>
          <p:cNvSpPr txBox="1"/>
          <p:nvPr/>
        </p:nvSpPr>
        <p:spPr>
          <a:xfrm>
            <a:off x="1740271" y="1631647"/>
            <a:ext cx="9341962" cy="2923523"/>
          </a:xfrm>
          <a:prstGeom prst="horizontalScroll">
            <a:avLst/>
          </a:prstGeom>
          <a:noFill/>
          <a:ln w="38100">
            <a:solidFill>
              <a:srgbClr val="00CC00"/>
            </a:solidFill>
          </a:ln>
        </p:spPr>
        <p:txBody>
          <a:bodyPr wrap="square">
            <a:spAutoFit/>
          </a:bodyPr>
          <a:lstStyle/>
          <a:p>
            <a:pPr algn="just">
              <a:lnSpc>
                <a:spcPct val="107000"/>
              </a:lnSpc>
              <a:spcAft>
                <a:spcPts val="600"/>
              </a:spcAft>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Yêu cầu: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lang="en-US" sz="32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Hoài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dồn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yêu</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quê</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Việt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Viết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đoạn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văn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khoảng</a:t>
            </a:r>
            <a:r>
              <a:rPr lang="en-US" sz="3200" i="1" dirty="0">
                <a:latin typeface="Times New Roman" panose="02020603050405020304" pitchFamily="18" charset="0"/>
                <a:ea typeface="Times New Roman" panose="02020603050405020304" pitchFamily="18" charset="0"/>
              </a:rPr>
              <a:t> 150 </a:t>
            </a:r>
            <a:r>
              <a:rPr lang="en-US" sz="3200" i="1" dirty="0" err="1">
                <a:latin typeface="Times New Roman" panose="02020603050405020304" pitchFamily="18" charset="0"/>
                <a:ea typeface="Times New Roman" panose="02020603050405020304" pitchFamily="18" charset="0"/>
              </a:rPr>
              <a:t>chữ</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trình</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bày</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suy</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nghĩ</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của</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về</a:t>
            </a:r>
            <a:r>
              <a:rPr lang="en-US" sz="3200" i="1" dirty="0">
                <a:latin typeface="Times New Roman" panose="02020603050405020304" pitchFamily="18" charset="0"/>
                <a:ea typeface="Times New Roman" panose="02020603050405020304" pitchFamily="18" charset="0"/>
              </a:rPr>
              <a:t> ý </a:t>
            </a:r>
            <a:r>
              <a:rPr lang="en-US" sz="3200" i="1" dirty="0" err="1">
                <a:latin typeface="Times New Roman" panose="02020603050405020304" pitchFamily="18" charset="0"/>
                <a:ea typeface="Times New Roman" panose="02020603050405020304" pitchFamily="18" charset="0"/>
              </a:rPr>
              <a:t>kiến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này</a:t>
            </a:r>
            <a:r>
              <a:rPr lang="en-US" sz="3200" i="1" dirty="0">
                <a:latin typeface="Times New Roman" panose="02020603050405020304" pitchFamily="18" charset="0"/>
                <a:ea typeface="Times New Roman" panose="02020603050405020304" pitchFamily="18" charset="0"/>
              </a:rPr>
              <a:t>.</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95996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7504DB97-F2FD-862A-CFD7-F41B340E2629}"/>
              </a:ext>
            </a:extLst>
          </p:cNvPr>
          <p:cNvSpPr txBox="1"/>
          <p:nvPr/>
        </p:nvSpPr>
        <p:spPr>
          <a:xfrm>
            <a:off x="3191435" y="25814"/>
            <a:ext cx="6096000" cy="523220"/>
          </a:xfrm>
          <a:prstGeom prst="rect">
            <a:avLst/>
          </a:prstGeom>
          <a:noFill/>
        </p:spPr>
        <p:txBody>
          <a:bodyPr wrap="square">
            <a:spAutoFit/>
          </a:bodyPr>
          <a:lstStyle/>
          <a:p>
            <a:pPr marL="318135" marR="541655"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Rubrics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đánh</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giá</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đoạn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văn</a:t>
            </a:r>
            <a:endParaRPr kumimoji="0" 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Bảng 7">
            <a:extLst>
              <a:ext uri="{FF2B5EF4-FFF2-40B4-BE49-F238E27FC236}">
                <a16:creationId xmlns:a16="http://schemas.microsoft.com/office/drawing/2014/main" id="{F0A2D5B2-6ADE-11A5-0C6E-C1D49E405547}"/>
              </a:ext>
            </a:extLst>
          </p:cNvPr>
          <p:cNvGraphicFramePr>
            <a:graphicFrameLocks noGrp="1"/>
          </p:cNvGraphicFramePr>
          <p:nvPr>
            <p:extLst>
              <p:ext uri="{D42A27DB-BD31-4B8C-83A1-F6EECF244321}">
                <p14:modId xmlns:p14="http://schemas.microsoft.com/office/powerpoint/2010/main" val="1274872192"/>
              </p:ext>
            </p:extLst>
          </p:nvPr>
        </p:nvGraphicFramePr>
        <p:xfrm>
          <a:off x="225910" y="549034"/>
          <a:ext cx="11733007" cy="6299506"/>
        </p:xfrm>
        <a:graphic>
          <a:graphicData uri="http://schemas.openxmlformats.org/drawingml/2006/table">
            <a:tbl>
              <a:tblPr firstRow="1" firstCol="1" lastRow="1" lastCol="1" bandRow="1" bandCol="1">
                <a:tableStyleId>{5C22544A-7EE6-4342-B048-85BDC9FD1C3A}</a:tableStyleId>
              </a:tblPr>
              <a:tblGrid>
                <a:gridCol w="1764255">
                  <a:extLst>
                    <a:ext uri="{9D8B030D-6E8A-4147-A177-3AD203B41FA5}">
                      <a16:colId xmlns:a16="http://schemas.microsoft.com/office/drawing/2014/main" val="2530946423"/>
                    </a:ext>
                  </a:extLst>
                </a:gridCol>
                <a:gridCol w="9000564">
                  <a:extLst>
                    <a:ext uri="{9D8B030D-6E8A-4147-A177-3AD203B41FA5}">
                      <a16:colId xmlns:a16="http://schemas.microsoft.com/office/drawing/2014/main" val="1927544339"/>
                    </a:ext>
                  </a:extLst>
                </a:gridCol>
                <a:gridCol w="132142">
                  <a:extLst>
                    <a:ext uri="{9D8B030D-6E8A-4147-A177-3AD203B41FA5}">
                      <a16:colId xmlns:a16="http://schemas.microsoft.com/office/drawing/2014/main" val="3637120316"/>
                    </a:ext>
                  </a:extLst>
                </a:gridCol>
                <a:gridCol w="836046">
                  <a:extLst>
                    <a:ext uri="{9D8B030D-6E8A-4147-A177-3AD203B41FA5}">
                      <a16:colId xmlns:a16="http://schemas.microsoft.com/office/drawing/2014/main" val="2769299057"/>
                    </a:ext>
                  </a:extLst>
                </a:gridCol>
              </a:tblGrid>
              <a:tr h="269393">
                <a:tc>
                  <a:txBody>
                    <a:bodyPr/>
                    <a:lstStyle/>
                    <a:p>
                      <a:pPr marL="0" marR="0" algn="just">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Tiêu chí</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just">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Mô tả tiêu chí</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gridSpan="2">
                  <a:txBody>
                    <a:bodyPr/>
                    <a:lstStyle/>
                    <a:p>
                      <a:pPr marL="0" marR="0" algn="ctr">
                        <a:lnSpc>
                          <a:spcPct val="100000"/>
                        </a:lnSpc>
                        <a:spcBef>
                          <a:spcPts val="0"/>
                        </a:spcBef>
                        <a:spcAft>
                          <a:spcPts val="0"/>
                        </a:spcAft>
                      </a:pPr>
                      <a:r>
                        <a:rPr lang="en-US" sz="2700" dirty="0" err="1">
                          <a:effectLst/>
                          <a:latin typeface="Times New Roman" panose="02020603050405020304" pitchFamily="18" charset="0"/>
                          <a:cs typeface="Times New Roman" panose="02020603050405020304" pitchFamily="18" charset="0"/>
                        </a:rPr>
                        <a:t>Điểm</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pPr marL="0" marR="0" algn="just">
                        <a:lnSpc>
                          <a:spcPct val="100000"/>
                        </a:lnSpc>
                        <a:spcBef>
                          <a:spcPts val="0"/>
                        </a:spcBef>
                        <a:spcAft>
                          <a:spcPts val="0"/>
                        </a:spcAft>
                      </a:pPr>
                      <a:r>
                        <a:rPr lang="en-US" sz="2800">
                          <a:effectLst/>
                          <a:latin typeface="Times New Roman" panose="02020603050405020304" pitchFamily="18" charset="0"/>
                          <a:cs typeface="Times New Roman" panose="02020603050405020304" pitchFamily="18" charset="0"/>
                        </a:rPr>
                        <a:t>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extLst>
                  <a:ext uri="{0D108BD9-81ED-4DB2-BD59-A6C34878D82A}">
                    <a16:rowId xmlns:a16="http://schemas.microsoft.com/office/drawing/2014/main" val="1887233718"/>
                  </a:ext>
                </a:extLst>
              </a:tr>
              <a:tr h="538786">
                <a:tc rowSpan="2">
                  <a:txBody>
                    <a:bodyPr/>
                    <a:lstStyle/>
                    <a:p>
                      <a:pPr marL="0" marR="0" algn="just">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Hình thức</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just">
                        <a:lnSpc>
                          <a:spcPct val="100000"/>
                        </a:lnSpc>
                        <a:spcBef>
                          <a:spcPts val="0"/>
                        </a:spcBef>
                        <a:spcAft>
                          <a:spcPts val="0"/>
                        </a:spcAft>
                      </a:pP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bảo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thức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dung </a:t>
                      </a:r>
                      <a:r>
                        <a:rPr lang="en-US" sz="2700" dirty="0" err="1">
                          <a:effectLst/>
                          <a:latin typeface="Times New Roman" panose="02020603050405020304" pitchFamily="18" charset="0"/>
                          <a:cs typeface="Times New Roman" panose="02020603050405020304" pitchFamily="18" charset="0"/>
                        </a:rPr>
                        <a:t>lượng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đoạn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văn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khoảng</a:t>
                      </a:r>
                      <a:r>
                        <a:rPr lang="en-US" sz="2700" dirty="0">
                          <a:effectLst/>
                          <a:latin typeface="Times New Roman" panose="02020603050405020304" pitchFamily="18" charset="0"/>
                          <a:cs typeface="Times New Roman" panose="02020603050405020304" pitchFamily="18" charset="0"/>
                        </a:rPr>
                        <a:t> 150 </a:t>
                      </a:r>
                      <a:r>
                        <a:rPr lang="en-US" sz="2700" dirty="0" err="1">
                          <a:effectLst/>
                          <a:latin typeface="Times New Roman" panose="02020603050405020304" pitchFamily="18" charset="0"/>
                          <a:cs typeface="Times New Roman" panose="02020603050405020304" pitchFamily="18" charset="0"/>
                        </a:rPr>
                        <a:t>chữ</a:t>
                      </a: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0,5</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pPr marL="0" marR="0" algn="just">
                        <a:lnSpc>
                          <a:spcPct val="100000"/>
                        </a:lnSpc>
                        <a:spcBef>
                          <a:spcPts val="0"/>
                        </a:spcBef>
                        <a:spcAft>
                          <a:spcPts val="0"/>
                        </a:spcAft>
                      </a:pPr>
                      <a:r>
                        <a:rPr lang="en-US" sz="2800">
                          <a:effectLst/>
                          <a:latin typeface="Times New Roman" panose="02020603050405020304" pitchFamily="18" charset="0"/>
                          <a:cs typeface="Times New Roman" panose="02020603050405020304" pitchFamily="18" charset="0"/>
                        </a:rPr>
                        <a:t>0,5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extLst>
                  <a:ext uri="{0D108BD9-81ED-4DB2-BD59-A6C34878D82A}">
                    <a16:rowId xmlns:a16="http://schemas.microsoft.com/office/drawing/2014/main" val="3972123052"/>
                  </a:ext>
                </a:extLst>
              </a:tr>
              <a:tr h="538786">
                <a:tc vMerge="1">
                  <a:txBody>
                    <a:bodyPr/>
                    <a:lstStyle/>
                    <a:p>
                      <a:endParaRPr lang="en-US"/>
                    </a:p>
                  </a:txBody>
                  <a:tcPr/>
                </a:tc>
                <a:tc>
                  <a:txBody>
                    <a:bodyPr/>
                    <a:lstStyle/>
                    <a:p>
                      <a:pPr marL="0" marR="0" algn="just">
                        <a:lnSpc>
                          <a:spcPct val="100000"/>
                        </a:lnSpc>
                        <a:spcBef>
                          <a:spcPts val="0"/>
                        </a:spcBef>
                        <a:spcAft>
                          <a:spcPts val="0"/>
                        </a:spcAft>
                      </a:pP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bảo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yêu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cầu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thức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dung </a:t>
                      </a:r>
                      <a:r>
                        <a:rPr lang="en-US" sz="2700" dirty="0" err="1">
                          <a:effectLst/>
                          <a:latin typeface="Times New Roman" panose="02020603050405020304" pitchFamily="18" charset="0"/>
                          <a:cs typeface="Times New Roman" panose="02020603050405020304" pitchFamily="18" charset="0"/>
                        </a:rPr>
                        <a:t>lượng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đoạn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văn</a:t>
                      </a: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00000"/>
                        </a:lnSpc>
                        <a:spcBef>
                          <a:spcPts val="0"/>
                        </a:spcBef>
                        <a:spcAft>
                          <a:spcPts val="0"/>
                        </a:spcAft>
                      </a:pPr>
                      <a:r>
                        <a:rPr lang="en-US" sz="2700" dirty="0">
                          <a:effectLst/>
                          <a:latin typeface="Times New Roman" panose="02020603050405020304" pitchFamily="18" charset="0"/>
                          <a:cs typeface="Times New Roman" panose="02020603050405020304" pitchFamily="18" charset="0"/>
                        </a:rPr>
                        <a:t>0</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0</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extLst>
                  <a:ext uri="{0D108BD9-81ED-4DB2-BD59-A6C34878D82A}">
                    <a16:rowId xmlns:a16="http://schemas.microsoft.com/office/drawing/2014/main" val="1529347817"/>
                  </a:ext>
                </a:extLst>
              </a:tr>
              <a:tr h="538786">
                <a:tc rowSpan="3">
                  <a:txBody>
                    <a:bodyPr/>
                    <a:lstStyle/>
                    <a:p>
                      <a:pPr marL="0" marR="0" algn="just">
                        <a:lnSpc>
                          <a:spcPct val="100000"/>
                        </a:lnSpc>
                        <a:spcBef>
                          <a:spcPts val="0"/>
                        </a:spcBef>
                        <a:spcAft>
                          <a:spcPts val="0"/>
                        </a:spcAft>
                      </a:pPr>
                      <a:r>
                        <a:rPr lang="en-US" sz="2700" dirty="0" err="1">
                          <a:effectLst/>
                          <a:latin typeface="Times New Roman" panose="02020603050405020304" pitchFamily="18" charset="0"/>
                          <a:cs typeface="Times New Roman" panose="02020603050405020304" pitchFamily="18" charset="0"/>
                        </a:rPr>
                        <a:t>Nội</a:t>
                      </a:r>
                      <a:r>
                        <a:rPr lang="en-US" sz="2700" dirty="0">
                          <a:effectLst/>
                          <a:latin typeface="Times New Roman" panose="02020603050405020304" pitchFamily="18" charset="0"/>
                          <a:cs typeface="Times New Roman" panose="02020603050405020304" pitchFamily="18" charset="0"/>
                        </a:rPr>
                        <a:t> dung</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gridSpan="3">
                  <a:txBody>
                    <a:bodyPr/>
                    <a:lstStyle/>
                    <a:p>
                      <a:pPr marL="0" marR="0" algn="ctr">
                        <a:lnSpc>
                          <a:spcPct val="100000"/>
                        </a:lnSpc>
                        <a:spcBef>
                          <a:spcPts val="0"/>
                        </a:spcBef>
                        <a:spcAft>
                          <a:spcPts val="0"/>
                        </a:spcAft>
                      </a:pPr>
                      <a:r>
                        <a:rPr lang="en-US" sz="2700" dirty="0">
                          <a:effectLst/>
                          <a:latin typeface="Times New Roman" panose="02020603050405020304" pitchFamily="18" charset="0"/>
                          <a:cs typeface="Times New Roman" panose="02020603050405020304" pitchFamily="18" charset="0"/>
                        </a:rPr>
                        <a:t>T</a:t>
                      </a:r>
                      <a:r>
                        <a:rPr lang="vi-VN" sz="2700" dirty="0">
                          <a:effectLst/>
                          <a:latin typeface="Times New Roman" panose="02020603050405020304" pitchFamily="18" charset="0"/>
                          <a:cs typeface="Times New Roman" panose="02020603050405020304" pitchFamily="18" charset="0"/>
                        </a:rPr>
                        <a:t>óm tắt những </a:t>
                      </a:r>
                      <a:r>
                        <a:rPr lang="en-US" sz="2700" dirty="0" err="1" smtClean="0">
                          <a:effectLst/>
                          <a:latin typeface="Times New Roman" panose="02020603050405020304" pitchFamily="18" charset="0"/>
                          <a:cs typeface="Times New Roman" panose="02020603050405020304" pitchFamily="18" charset="0"/>
                        </a:rPr>
                        <a:t>luận</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điểm</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luận</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cứ</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luận</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chứng</a:t>
                      </a:r>
                      <a:r>
                        <a:rPr lang="en-US" sz="2700" baseline="0" dirty="0" smtClean="0">
                          <a:effectLst/>
                          <a:latin typeface="Times New Roman" panose="02020603050405020304" pitchFamily="18" charset="0"/>
                          <a:cs typeface="Times New Roman" panose="02020603050405020304" pitchFamily="18" charset="0"/>
                        </a:rPr>
                        <a:t> </a:t>
                      </a:r>
                      <a:r>
                        <a:rPr lang="vi-VN" sz="2700" dirty="0" smtClean="0">
                          <a:effectLst/>
                          <a:latin typeface="Times New Roman" panose="02020603050405020304" pitchFamily="18" charset="0"/>
                          <a:cs typeface="Times New Roman" panose="02020603050405020304" pitchFamily="18" charset="0"/>
                        </a:rPr>
                        <a:t>mà </a:t>
                      </a:r>
                      <a:r>
                        <a:rPr lang="vi-VN" sz="2700" dirty="0">
                          <a:effectLst/>
                          <a:latin typeface="Times New Roman" panose="02020603050405020304" pitchFamily="18" charset="0"/>
                          <a:cs typeface="Times New Roman" panose="02020603050405020304" pitchFamily="18" charset="0"/>
                        </a:rPr>
                        <a:t>bạn cho là thú vị sau khi đọc văn bản </a:t>
                      </a:r>
                      <a:r>
                        <a:rPr lang="vi-VN" sz="2700" dirty="0" smtClean="0">
                          <a:effectLst/>
                          <a:latin typeface="Times New Roman" panose="02020603050405020304" pitchFamily="18" charset="0"/>
                          <a:cs typeface="Times New Roman" panose="02020603050405020304" pitchFamily="18" charset="0"/>
                        </a:rPr>
                        <a:t>“</a:t>
                      </a:r>
                      <a:r>
                        <a:rPr lang="en-US" sz="2700" dirty="0" err="1" smtClean="0">
                          <a:effectLst/>
                          <a:latin typeface="Times New Roman" panose="02020603050405020304" pitchFamily="18" charset="0"/>
                          <a:cs typeface="Times New Roman" panose="02020603050405020304" pitchFamily="18" charset="0"/>
                        </a:rPr>
                        <a:t>Một</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thời</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đại</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trong</a:t>
                      </a:r>
                      <a:r>
                        <a:rPr lang="en-US" sz="2700" baseline="0" dirty="0" smtClean="0">
                          <a:effectLst/>
                          <a:latin typeface="Times New Roman" panose="02020603050405020304" pitchFamily="18" charset="0"/>
                          <a:cs typeface="Times New Roman" panose="02020603050405020304" pitchFamily="18" charset="0"/>
                        </a:rPr>
                        <a:t> </a:t>
                      </a:r>
                      <a:r>
                        <a:rPr lang="en-US" sz="2700" baseline="0" dirty="0" err="1" smtClean="0">
                          <a:effectLst/>
                          <a:latin typeface="Times New Roman" panose="02020603050405020304" pitchFamily="18" charset="0"/>
                          <a:cs typeface="Times New Roman" panose="02020603050405020304" pitchFamily="18" charset="0"/>
                        </a:rPr>
                        <a:t>thi</a:t>
                      </a:r>
                      <a:r>
                        <a:rPr lang="en-US" sz="2700" baseline="0" dirty="0" smtClean="0">
                          <a:effectLst/>
                          <a:latin typeface="Times New Roman" panose="02020603050405020304" pitchFamily="18" charset="0"/>
                          <a:cs typeface="Times New Roman" panose="02020603050405020304" pitchFamily="18" charset="0"/>
                        </a:rPr>
                        <a:t> ca</a:t>
                      </a:r>
                      <a:r>
                        <a:rPr lang="vi-VN" sz="2700" dirty="0" smtClean="0">
                          <a:effectLst/>
                          <a:latin typeface="Times New Roman" panose="02020603050405020304" pitchFamily="18" charset="0"/>
                          <a:cs typeface="Times New Roman" panose="02020603050405020304" pitchFamily="18" charset="0"/>
                        </a:rPr>
                        <a:t>”</a:t>
                      </a:r>
                      <a:r>
                        <a:rPr lang="vi-VN"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4731854"/>
                  </a:ext>
                </a:extLst>
              </a:tr>
              <a:tr h="538786">
                <a:tc vMerge="1">
                  <a:txBody>
                    <a:bodyPr/>
                    <a:lstStyle/>
                    <a:p>
                      <a:endParaRPr lang="en-US"/>
                    </a:p>
                  </a:txBody>
                  <a:tcPr/>
                </a:tc>
                <a:tc gridSpan="2">
                  <a:txBody>
                    <a:bodyPr/>
                    <a:lstStyle/>
                    <a:p>
                      <a:pPr marL="0" marR="0" algn="just">
                        <a:lnSpc>
                          <a:spcPct val="100000"/>
                        </a:lnSpc>
                        <a:spcBef>
                          <a:spcPts val="0"/>
                        </a:spcBef>
                        <a:spcAft>
                          <a:spcPts val="0"/>
                        </a:spcAft>
                      </a:pPr>
                      <a:r>
                        <a:rPr lang="en-US" sz="2700" b="0" dirty="0" err="1">
                          <a:solidFill>
                            <a:schemeClr val="tx1"/>
                          </a:solidFill>
                          <a:effectLst/>
                          <a:latin typeface="Times New Roman" panose="02020603050405020304" pitchFamily="18" charset="0"/>
                          <a:cs typeface="Times New Roman" panose="02020603050405020304" pitchFamily="18" charset="0"/>
                        </a:rPr>
                        <a:t>Giới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thiệu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cuốn</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sách</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smtClean="0">
                          <a:solidFill>
                            <a:schemeClr val="tx1"/>
                          </a:solidFill>
                          <a:effectLst/>
                          <a:latin typeface="Times New Roman" panose="02020603050405020304" pitchFamily="18" charset="0"/>
                          <a:cs typeface="Times New Roman" panose="02020603050405020304" pitchFamily="18" charset="0"/>
                        </a:rPr>
                        <a:t>“</a:t>
                      </a:r>
                      <a:r>
                        <a:rPr lang="en-US" sz="2700" b="0" dirty="0" err="1" smtClean="0">
                          <a:solidFill>
                            <a:schemeClr val="tx1"/>
                          </a:solidFill>
                          <a:effectLst/>
                          <a:latin typeface="Times New Roman" panose="02020603050405020304" pitchFamily="18" charset="0"/>
                          <a:cs typeface="Times New Roman" panose="02020603050405020304" pitchFamily="18" charset="0"/>
                        </a:rPr>
                        <a:t>Thi</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nhân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Việt</a:t>
                      </a:r>
                      <a:r>
                        <a:rPr lang="en-US" sz="2700" b="0" baseline="0" dirty="0" smtClean="0">
                          <a:solidFill>
                            <a:schemeClr val="tx1"/>
                          </a:solidFill>
                          <a:effectLst/>
                          <a:latin typeface="Times New Roman" panose="02020603050405020304" pitchFamily="18" charset="0"/>
                          <a:cs typeface="Times New Roman" panose="02020603050405020304" pitchFamily="18" charset="0"/>
                        </a:rPr>
                        <a:t> Nam</a:t>
                      </a:r>
                      <a:endParaRPr lang="en-US" sz="2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lnSpc>
                          <a:spcPct val="100000"/>
                        </a:lnSpc>
                        <a:spcBef>
                          <a:spcPts val="0"/>
                        </a:spcBef>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tc>
                  <a:txBody>
                    <a:bodyPr/>
                    <a:lstStyle/>
                    <a:p>
                      <a:pPr marL="0" marR="0" algn="ctr">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2</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890210454"/>
                  </a:ext>
                </a:extLst>
              </a:tr>
              <a:tr h="538786">
                <a:tc vMerge="1">
                  <a:txBody>
                    <a:bodyPr/>
                    <a:lstStyle/>
                    <a:p>
                      <a:endParaRPr lang="en-US"/>
                    </a:p>
                  </a:txBody>
                  <a:tcPr/>
                </a:tc>
                <a:tc gridSpan="2">
                  <a:txBody>
                    <a:bodyPr/>
                    <a:lstStyle/>
                    <a:p>
                      <a:pPr marL="0" marR="0" algn="just">
                        <a:lnSpc>
                          <a:spcPct val="100000"/>
                        </a:lnSpc>
                        <a:spcBef>
                          <a:spcPts val="0"/>
                        </a:spcBef>
                        <a:spcAft>
                          <a:spcPts val="0"/>
                        </a:spcAft>
                      </a:pPr>
                      <a:r>
                        <a:rPr lang="en-US" sz="2700" b="0" dirty="0" err="1">
                          <a:solidFill>
                            <a:schemeClr val="tx1"/>
                          </a:solidFill>
                          <a:effectLst/>
                          <a:latin typeface="Times New Roman" panose="02020603050405020304" pitchFamily="18" charset="0"/>
                          <a:cs typeface="Times New Roman" panose="02020603050405020304" pitchFamily="18" charset="0"/>
                        </a:rPr>
                        <a:t>Tóm</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smtClean="0">
                          <a:solidFill>
                            <a:schemeClr val="tx1"/>
                          </a:solidFill>
                          <a:effectLst/>
                          <a:latin typeface="Times New Roman" panose="02020603050405020304" pitchFamily="18" charset="0"/>
                          <a:cs typeface="Times New Roman" panose="02020603050405020304" pitchFamily="18" charset="0"/>
                        </a:rPr>
                        <a:t>tắt</a:t>
                      </a:r>
                      <a:r>
                        <a:rPr lang="en-US" sz="2700" b="0" baseline="0" dirty="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các</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điểm</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cứ</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chứng</a:t>
                      </a:r>
                      <a:r>
                        <a:rPr lang="en-US" sz="2700" b="0" dirty="0" smtClean="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theo</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trình</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tự</a:t>
                      </a:r>
                      <a:r>
                        <a:rPr lang="en-US" sz="2700" b="0" dirty="0" smtClean="0">
                          <a:solidFill>
                            <a:schemeClr val="tx1"/>
                          </a:solidFill>
                          <a:effectLst/>
                          <a:latin typeface="Times New Roman" panose="02020603050405020304" pitchFamily="18" charset="0"/>
                          <a:cs typeface="Times New Roman" panose="02020603050405020304" pitchFamily="18" charset="0"/>
                        </a:rPr>
                        <a:t>:</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giới</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thiệu</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đề</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triển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khai</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các</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điểm</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cư</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chứng</a:t>
                      </a:r>
                      <a:r>
                        <a:rPr lang="en-US" sz="2700" b="0" baseline="0" dirty="0" smtClean="0">
                          <a:solidFill>
                            <a:schemeClr val="tx1"/>
                          </a:solidFill>
                          <a:effectLst/>
                          <a:latin typeface="Times New Roman" panose="02020603050405020304" pitchFamily="18" charset="0"/>
                          <a:cs typeface="Times New Roman" panose="02020603050405020304" pitchFamily="18" charset="0"/>
                        </a:rPr>
                        <a:t>…</a:t>
                      </a:r>
                      <a:endParaRPr lang="en-US" sz="2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lnSpc>
                          <a:spcPct val="100000"/>
                        </a:lnSpc>
                        <a:spcBef>
                          <a:spcPts val="0"/>
                        </a:spcBef>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tc>
                  <a:txBody>
                    <a:bodyPr/>
                    <a:lstStyle/>
                    <a:p>
                      <a:pPr marL="0" marR="0" algn="ctr">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6</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925731517"/>
                  </a:ext>
                </a:extLst>
              </a:tr>
              <a:tr h="538786">
                <a:tc>
                  <a:txBody>
                    <a:bodyPr/>
                    <a:lstStyle/>
                    <a:p>
                      <a:pPr marL="0" marR="0" algn="just">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Chính tả, ngữ pháp</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gridSpan="2">
                  <a:txBody>
                    <a:bodyPr/>
                    <a:lstStyle/>
                    <a:p>
                      <a:pPr marL="0" marR="0" algn="just">
                        <a:lnSpc>
                          <a:spcPct val="100000"/>
                        </a:lnSpc>
                        <a:spcBef>
                          <a:spcPts val="0"/>
                        </a:spcBef>
                        <a:spcAft>
                          <a:spcPts val="0"/>
                        </a:spcAft>
                      </a:pPr>
                      <a:r>
                        <a:rPr lang="vi-VN" sz="2700" b="0" dirty="0">
                          <a:solidFill>
                            <a:schemeClr val="tx1"/>
                          </a:solidFill>
                          <a:effectLst/>
                          <a:latin typeface="Times New Roman" panose="02020603050405020304" pitchFamily="18" charset="0"/>
                          <a:cs typeface="Times New Roman" panose="02020603050405020304" pitchFamily="18" charset="0"/>
                        </a:rPr>
                        <a:t>Đảm bảo chuẩn chính tả, ngữ pháp tiếng Việt.</a:t>
                      </a:r>
                      <a:endParaRPr lang="en-US" sz="27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700" b="0" dirty="0">
                          <a:solidFill>
                            <a:schemeClr val="tx1"/>
                          </a:solidFill>
                          <a:effectLst/>
                          <a:latin typeface="Times New Roman" panose="02020603050405020304" pitchFamily="18" charset="0"/>
                          <a:cs typeface="Times New Roman" panose="02020603050405020304" pitchFamily="18" charset="0"/>
                        </a:rPr>
                        <a:t> </a:t>
                      </a:r>
                      <a:endParaRPr lang="en-US" sz="2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lnSpc>
                          <a:spcPct val="100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tc>
                  <a:txBody>
                    <a:bodyPr/>
                    <a:lstStyle/>
                    <a:p>
                      <a:pPr marL="0" marR="0" algn="ctr">
                        <a:lnSpc>
                          <a:spcPct val="100000"/>
                        </a:lnSpc>
                        <a:spcBef>
                          <a:spcPts val="0"/>
                        </a:spcBef>
                        <a:spcAft>
                          <a:spcPts val="0"/>
                        </a:spcAft>
                      </a:pPr>
                      <a:r>
                        <a:rPr lang="en-US" sz="2700">
                          <a:effectLst/>
                          <a:latin typeface="Times New Roman" panose="02020603050405020304" pitchFamily="18" charset="0"/>
                          <a:cs typeface="Times New Roman" panose="02020603050405020304" pitchFamily="18" charset="0"/>
                        </a:rPr>
                        <a:t>0,5</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843974277"/>
                  </a:ext>
                </a:extLst>
              </a:tr>
              <a:tr h="538786">
                <a:tc>
                  <a:txBody>
                    <a:bodyPr/>
                    <a:lstStyle/>
                    <a:p>
                      <a:pPr marL="0" marR="0" algn="just">
                        <a:lnSpc>
                          <a:spcPct val="100000"/>
                        </a:lnSpc>
                        <a:spcBef>
                          <a:spcPts val="0"/>
                        </a:spcBef>
                        <a:spcAft>
                          <a:spcPts val="0"/>
                        </a:spcAft>
                      </a:pPr>
                      <a:r>
                        <a:rPr lang="en-US" sz="2700" dirty="0" err="1">
                          <a:effectLst/>
                          <a:latin typeface="Times New Roman" panose="02020603050405020304" pitchFamily="18" charset="0"/>
                          <a:cs typeface="Times New Roman" panose="02020603050405020304" pitchFamily="18" charset="0"/>
                        </a:rPr>
                        <a:t>Sáng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tạo</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gridSpan="2">
                  <a:txBody>
                    <a:bodyPr/>
                    <a:lstStyle/>
                    <a:p>
                      <a:pPr marL="0" marR="0" algn="just">
                        <a:lnSpc>
                          <a:spcPct val="100000"/>
                        </a:lnSpc>
                        <a:spcBef>
                          <a:spcPts val="0"/>
                        </a:spcBef>
                        <a:spcAft>
                          <a:spcPts val="0"/>
                        </a:spcAft>
                      </a:pPr>
                      <a:r>
                        <a:rPr lang="vi-VN" sz="2700" b="0" dirty="0">
                          <a:solidFill>
                            <a:schemeClr val="tx1"/>
                          </a:solidFill>
                          <a:effectLst/>
                          <a:latin typeface="Times New Roman" panose="02020603050405020304" pitchFamily="18" charset="0"/>
                          <a:cs typeface="Times New Roman" panose="02020603050405020304" pitchFamily="18" charset="0"/>
                        </a:rPr>
                        <a:t>Thể hiện suy nghĩ sâu sắc về </a:t>
                      </a:r>
                      <a:r>
                        <a:rPr lang="en-US" sz="2700" b="0" dirty="0" err="1" smtClean="0">
                          <a:solidFill>
                            <a:schemeClr val="tx1"/>
                          </a:solidFill>
                          <a:effectLst/>
                          <a:latin typeface="Times New Roman" panose="02020603050405020304" pitchFamily="18" charset="0"/>
                          <a:cs typeface="Times New Roman" panose="02020603050405020304" pitchFamily="18" charset="0"/>
                        </a:rPr>
                        <a:t>luận</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đề</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i="1" baseline="0" dirty="0" err="1" smtClean="0">
                          <a:solidFill>
                            <a:schemeClr val="tx1"/>
                          </a:solidFill>
                          <a:effectLst/>
                          <a:latin typeface="Times New Roman" panose="02020603050405020304" pitchFamily="18" charset="0"/>
                          <a:cs typeface="Times New Roman" panose="02020603050405020304" pitchFamily="18" charset="0"/>
                        </a:rPr>
                        <a:t>Tinh</a:t>
                      </a:r>
                      <a:r>
                        <a:rPr lang="en-US" sz="2700" b="0" i="1" baseline="0" dirty="0" smtClean="0">
                          <a:solidFill>
                            <a:schemeClr val="tx1"/>
                          </a:solidFill>
                          <a:effectLst/>
                          <a:latin typeface="Times New Roman" panose="02020603050405020304" pitchFamily="18" charset="0"/>
                          <a:cs typeface="Times New Roman" panose="02020603050405020304" pitchFamily="18" charset="0"/>
                        </a:rPr>
                        <a:t> </a:t>
                      </a:r>
                      <a:r>
                        <a:rPr lang="en-US" sz="2700" b="0" i="1" baseline="0" dirty="0" err="1" smtClean="0">
                          <a:solidFill>
                            <a:schemeClr val="tx1"/>
                          </a:solidFill>
                          <a:effectLst/>
                          <a:latin typeface="Times New Roman" panose="02020603050405020304" pitchFamily="18" charset="0"/>
                          <a:cs typeface="Times New Roman" panose="02020603050405020304" pitchFamily="18" charset="0"/>
                        </a:rPr>
                        <a:t>thần</a:t>
                      </a:r>
                      <a:r>
                        <a:rPr lang="en-US" sz="2700" b="0" i="1" baseline="0" dirty="0" smtClean="0">
                          <a:solidFill>
                            <a:schemeClr val="tx1"/>
                          </a:solidFill>
                          <a:effectLst/>
                          <a:latin typeface="Times New Roman" panose="02020603050405020304" pitchFamily="18" charset="0"/>
                          <a:cs typeface="Times New Roman" panose="02020603050405020304" pitchFamily="18" charset="0"/>
                        </a:rPr>
                        <a:t> </a:t>
                      </a:r>
                      <a:r>
                        <a:rPr lang="en-US" sz="2700" b="0" i="1" baseline="0" dirty="0" err="1" smtClean="0">
                          <a:solidFill>
                            <a:schemeClr val="tx1"/>
                          </a:solidFill>
                          <a:effectLst/>
                          <a:latin typeface="Times New Roman" panose="02020603050405020304" pitchFamily="18" charset="0"/>
                          <a:cs typeface="Times New Roman" panose="02020603050405020304" pitchFamily="18" charset="0"/>
                        </a:rPr>
                        <a:t>Thơ</a:t>
                      </a:r>
                      <a:r>
                        <a:rPr lang="en-US" sz="2700" b="0" i="1" baseline="0" dirty="0" smtClean="0">
                          <a:solidFill>
                            <a:schemeClr val="tx1"/>
                          </a:solidFill>
                          <a:effectLst/>
                          <a:latin typeface="Times New Roman" panose="02020603050405020304" pitchFamily="18" charset="0"/>
                          <a:cs typeface="Times New Roman" panose="02020603050405020304" pitchFamily="18" charset="0"/>
                        </a:rPr>
                        <a:t> </a:t>
                      </a:r>
                      <a:r>
                        <a:rPr lang="en-US" sz="2700" b="0" i="1" baseline="0" dirty="0" err="1" smtClean="0">
                          <a:solidFill>
                            <a:schemeClr val="tx1"/>
                          </a:solidFill>
                          <a:effectLst/>
                          <a:latin typeface="Times New Roman" panose="02020603050405020304" pitchFamily="18" charset="0"/>
                          <a:cs typeface="Times New Roman" panose="02020603050405020304" pitchFamily="18" charset="0"/>
                        </a:rPr>
                        <a:t>mới</a:t>
                      </a:r>
                      <a:r>
                        <a:rPr lang="vi-VN" sz="2700" b="0" dirty="0" smtClean="0">
                          <a:solidFill>
                            <a:schemeClr val="tx1"/>
                          </a:solidFill>
                          <a:effectLst/>
                          <a:latin typeface="Times New Roman" panose="02020603050405020304" pitchFamily="18" charset="0"/>
                          <a:cs typeface="Times New Roman" panose="02020603050405020304" pitchFamily="18" charset="0"/>
                        </a:rPr>
                        <a:t>; </a:t>
                      </a:r>
                      <a:r>
                        <a:rPr lang="vi-VN" sz="2700" b="0" dirty="0">
                          <a:solidFill>
                            <a:schemeClr val="tx1"/>
                          </a:solidFill>
                          <a:effectLst/>
                          <a:latin typeface="Times New Roman" panose="02020603050405020304" pitchFamily="18" charset="0"/>
                          <a:cs typeface="Times New Roman" panose="02020603050405020304" pitchFamily="18" charset="0"/>
                        </a:rPr>
                        <a:t>có cách diễn đạt mới mẻ</a:t>
                      </a:r>
                      <a:r>
                        <a:rPr lang="en-US" sz="2700" b="0" dirty="0" smtClean="0">
                          <a:solidFill>
                            <a:schemeClr val="tx1"/>
                          </a:solidFill>
                          <a:effectLst/>
                          <a:latin typeface="Times New Roman" panose="02020603050405020304" pitchFamily="18" charset="0"/>
                          <a:cs typeface="Times New Roman" panose="02020603050405020304" pitchFamily="18" charset="0"/>
                        </a:rPr>
                        <a:t>, sang</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tạo</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giàu</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sức</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thuyết</a:t>
                      </a:r>
                      <a:r>
                        <a:rPr lang="en-US" sz="2700" b="0" baseline="0" dirty="0" smtClean="0">
                          <a:solidFill>
                            <a:schemeClr val="tx1"/>
                          </a:solidFill>
                          <a:effectLst/>
                          <a:latin typeface="Times New Roman" panose="02020603050405020304" pitchFamily="18" charset="0"/>
                          <a:cs typeface="Times New Roman" panose="02020603050405020304" pitchFamily="18" charset="0"/>
                        </a:rPr>
                        <a:t> </a:t>
                      </a:r>
                      <a:r>
                        <a:rPr lang="en-US" sz="2700" b="0" baseline="0" dirty="0" err="1" smtClean="0">
                          <a:solidFill>
                            <a:schemeClr val="tx1"/>
                          </a:solidFill>
                          <a:effectLst/>
                          <a:latin typeface="Times New Roman" panose="02020603050405020304" pitchFamily="18" charset="0"/>
                          <a:cs typeface="Times New Roman" panose="02020603050405020304" pitchFamily="18" charset="0"/>
                        </a:rPr>
                        <a:t>phục</a:t>
                      </a:r>
                      <a:r>
                        <a:rPr lang="en-US" sz="2700" b="0" baseline="0" dirty="0" smtClean="0">
                          <a:solidFill>
                            <a:schemeClr val="tx1"/>
                          </a:solidFill>
                          <a:effectLst/>
                          <a:latin typeface="Times New Roman" panose="02020603050405020304" pitchFamily="18" charset="0"/>
                          <a:cs typeface="Times New Roman" panose="02020603050405020304" pitchFamily="18" charset="0"/>
                        </a:rPr>
                        <a:t>,</a:t>
                      </a:r>
                      <a:r>
                        <a:rPr lang="en-US" sz="2700" b="0" dirty="0" smtClean="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phối</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hợp</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các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phương</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thức</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biểu</a:t>
                      </a:r>
                      <a:r>
                        <a:rPr lang="en-US" sz="2700" b="0" dirty="0">
                          <a:solidFill>
                            <a:schemeClr val="tx1"/>
                          </a:solidFill>
                          <a:effectLst/>
                          <a:latin typeface="Times New Roman" panose="02020603050405020304" pitchFamily="18" charset="0"/>
                          <a:cs typeface="Times New Roman" panose="02020603050405020304" pitchFamily="18" charset="0"/>
                        </a:rPr>
                        <a:t> </a:t>
                      </a:r>
                      <a:r>
                        <a:rPr lang="en-US" sz="2700" b="0" dirty="0" err="1">
                          <a:solidFill>
                            <a:schemeClr val="tx1"/>
                          </a:solidFill>
                          <a:effectLst/>
                          <a:latin typeface="Times New Roman" panose="02020603050405020304" pitchFamily="18" charset="0"/>
                          <a:cs typeface="Times New Roman" panose="02020603050405020304" pitchFamily="18" charset="0"/>
                        </a:rPr>
                        <a:t>đạt</a:t>
                      </a:r>
                      <a:r>
                        <a:rPr lang="en-US" sz="2700" b="0" dirty="0">
                          <a:solidFill>
                            <a:schemeClr val="tx1"/>
                          </a:solidFill>
                          <a:effectLst/>
                          <a:latin typeface="Times New Roman" panose="02020603050405020304" pitchFamily="18" charset="0"/>
                          <a:cs typeface="Times New Roman" panose="02020603050405020304" pitchFamily="18" charset="0"/>
                        </a:rPr>
                        <a:t>,...</a:t>
                      </a:r>
                      <a:endParaRPr lang="en-US" sz="2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just">
                        <a:lnSpc>
                          <a:spcPct val="100000"/>
                        </a:lnSpc>
                        <a:spcBef>
                          <a:spcPts val="0"/>
                        </a:spcBef>
                        <a:spcAft>
                          <a:spcPts val="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tc>
                <a:tc>
                  <a:txBody>
                    <a:bodyPr/>
                    <a:lstStyle/>
                    <a:p>
                      <a:pPr marL="0" marR="0" algn="ctr">
                        <a:lnSpc>
                          <a:spcPct val="100000"/>
                        </a:lnSpc>
                        <a:spcBef>
                          <a:spcPts val="0"/>
                        </a:spcBef>
                        <a:spcAft>
                          <a:spcPts val="0"/>
                        </a:spcAft>
                      </a:pPr>
                      <a:r>
                        <a:rPr lang="en-US" sz="2700" dirty="0">
                          <a:effectLst/>
                          <a:latin typeface="Times New Roman" panose="02020603050405020304" pitchFamily="18" charset="0"/>
                          <a:cs typeface="Times New Roman" panose="02020603050405020304" pitchFamily="18" charset="0"/>
                        </a:rPr>
                        <a:t>1,0</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052" marR="580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630904873"/>
                  </a:ext>
                </a:extLst>
              </a:tr>
            </a:tbl>
          </a:graphicData>
        </a:graphic>
      </p:graphicFrame>
      <p:pic>
        <p:nvPicPr>
          <p:cNvPr id="9" name="Hình ảnh 8">
            <a:extLst>
              <a:ext uri="{FF2B5EF4-FFF2-40B4-BE49-F238E27FC236}">
                <a16:creationId xmlns:a16="http://schemas.microsoft.com/office/drawing/2014/main" id="{59A68E0C-704F-75DF-A4FD-F24B74C8B7F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8542" y="-183391"/>
            <a:ext cx="1098637" cy="732425"/>
          </a:xfrm>
          <a:prstGeom prst="rect">
            <a:avLst/>
          </a:prstGeom>
        </p:spPr>
      </p:pic>
    </p:spTree>
    <p:extLst>
      <p:ext uri="{BB962C8B-B14F-4D97-AF65-F5344CB8AC3E}">
        <p14:creationId xmlns:p14="http://schemas.microsoft.com/office/powerpoint/2010/main" val="3629974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65994" y="0"/>
            <a:ext cx="12257994" cy="6891562"/>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5F2DFF67-5C0B-1165-7F6E-A01521150D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81718" y="133568"/>
            <a:ext cx="1307529" cy="1336644"/>
          </a:xfrm>
          <a:prstGeom prst="rect">
            <a:avLst/>
          </a:prstGeom>
        </p:spPr>
      </p:pic>
      <p:sp>
        <p:nvSpPr>
          <p:cNvPr id="7" name="Hộp Văn bản 6">
            <a:extLst>
              <a:ext uri="{FF2B5EF4-FFF2-40B4-BE49-F238E27FC236}">
                <a16:creationId xmlns:a16="http://schemas.microsoft.com/office/drawing/2014/main" id="{BEC75A60-091A-8883-5C8A-938964F0C10D}"/>
              </a:ext>
            </a:extLst>
          </p:cNvPr>
          <p:cNvSpPr txBox="1"/>
          <p:nvPr/>
        </p:nvSpPr>
        <p:spPr>
          <a:xfrm>
            <a:off x="927463" y="555807"/>
            <a:ext cx="10861784" cy="67126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D0D0D"/>
                </a:solidFill>
                <a:effectLst/>
                <a:uLnTx/>
                <a:uFillTx/>
                <a:latin typeface="Times New Roman" panose="02020603050405020304" pitchFamily="18" charset="0"/>
                <a:ea typeface="Palatino Linotype" panose="02040502050505030304" pitchFamily="18" charset="0"/>
                <a:cs typeface="Times New Roman" panose="02020603050405020304" pitchFamily="18" charset="0"/>
              </a:rPr>
              <a:t>Gợi ý đoạn văn: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600"/>
              </a:spcAft>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nặng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nhiễu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tầng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ổn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lõng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náu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thầm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tiểu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dồn</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nòi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cốt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gắm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bốn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coi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thiêng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chuốt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bang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35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C10EBC1-D8BD-9ABE-4F9B-588818094559}"/>
              </a:ext>
            </a:extLst>
          </p:cNvPr>
          <p:cNvSpPr txBox="1"/>
          <p:nvPr/>
        </p:nvSpPr>
        <p:spPr>
          <a:xfrm>
            <a:off x="1826563" y="530087"/>
            <a:ext cx="9040219" cy="2246769"/>
          </a:xfrm>
          <a:prstGeom prst="rect">
            <a:avLst/>
          </a:prstGeom>
          <a:no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kumimoji="0" lang="en-US" sz="2800" b="0" i="0" u="none" strike="noStrike" kern="1200" cap="none" spc="0" normalizeH="0" baseline="0" noProof="0" dirty="0">
              <a:ln>
                <a:noFill/>
              </a:ln>
              <a:solidFill>
                <a:srgbClr val="008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Vẽ sơ đồ tư duy về các đơn vị kiến thức của bài học hoặc vẽ tranh hình ảnh ấn tượng về bài học.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a:t>
            </a:r>
            <a:r>
              <a:rPr kumimoji="0" lang="pt-B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thêm các văn bản </a:t>
            </a:r>
            <a:r>
              <a:rPr lang="pt-BR"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Nghị luận văn học</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pt-BR"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Chuẩn bị </a:t>
            </a:r>
            <a:r>
              <a:rPr kumimoji="0" lang="pt-BR"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lang="pt-BR"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pt-BR" sz="2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AD7C50E5-0390-DC1B-3724-F83B8B981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926" y="3667125"/>
            <a:ext cx="5715000" cy="3190875"/>
          </a:xfrm>
          <a:prstGeom prst="rect">
            <a:avLst/>
          </a:prstGeom>
        </p:spPr>
      </p:pic>
    </p:spTree>
    <p:extLst>
      <p:ext uri="{BB962C8B-B14F-4D97-AF65-F5344CB8AC3E}">
        <p14:creationId xmlns:p14="http://schemas.microsoft.com/office/powerpoint/2010/main" val="246247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t="3804" r="4044"/>
          <a:stretch/>
        </p:blipFill>
        <p:spPr bwMode="auto">
          <a:xfrm>
            <a:off x="117229" y="-90775"/>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a:extLst>
              <a:ext uri="{FF2B5EF4-FFF2-40B4-BE49-F238E27FC236}">
                <a16:creationId xmlns:a16="http://schemas.microsoft.com/office/drawing/2014/main" id="{132A154D-5CD2-1746-ADD4-F249EB71EEC7}"/>
              </a:ext>
            </a:extLst>
          </p:cNvPr>
          <p:cNvSpPr txBox="1"/>
          <p:nvPr/>
        </p:nvSpPr>
        <p:spPr>
          <a:xfrm>
            <a:off x="1209777" y="1150131"/>
            <a:ext cx="4472566" cy="4483497"/>
          </a:xfrm>
          <a:prstGeom prst="roundRect">
            <a:avLst/>
          </a:prstGeom>
          <a:noFill/>
          <a:ln w="38100">
            <a:solidFill>
              <a:srgbClr val="00CC00"/>
            </a:solidFill>
          </a:ln>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 ĐÈO NGANG</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a:t>
            </a:r>
            <a:r>
              <a:rPr kumimoji="0" lang="en-US" sz="2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Huyện</a:t>
            </a:r>
            <a:r>
              <a:rPr kumimoji="0" lang="en-US" sz="2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a:t>
            </a:r>
            <a:r>
              <a:rPr kumimoji="0" lang="en-US" sz="2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r>
              <a:rPr lang="vi-VN" sz="2000" i="1" dirty="0" smtClean="0">
                <a:latin typeface="+mj-lt"/>
              </a:rPr>
              <a:t>Bước </a:t>
            </a:r>
            <a:r>
              <a:rPr lang="vi-VN" sz="2000" i="1" dirty="0">
                <a:latin typeface="+mj-lt"/>
              </a:rPr>
              <a:t>tới Đèo Ngang, bóng xế tà,</a:t>
            </a:r>
            <a:r>
              <a:rPr lang="vi-VN" sz="2000" dirty="0">
                <a:latin typeface="+mj-lt"/>
              </a:rPr>
              <a:t/>
            </a:r>
            <a:br>
              <a:rPr lang="vi-VN" sz="2000" dirty="0">
                <a:latin typeface="+mj-lt"/>
              </a:rPr>
            </a:br>
            <a:r>
              <a:rPr lang="vi-VN" sz="2000" i="1" dirty="0">
                <a:latin typeface="+mj-lt"/>
              </a:rPr>
              <a:t>Cỏ cây chen đá, lá chen hoa.</a:t>
            </a:r>
            <a:r>
              <a:rPr lang="vi-VN" sz="2000" dirty="0">
                <a:latin typeface="+mj-lt"/>
              </a:rPr>
              <a:t/>
            </a:r>
            <a:br>
              <a:rPr lang="vi-VN" sz="2000" dirty="0">
                <a:latin typeface="+mj-lt"/>
              </a:rPr>
            </a:br>
            <a:r>
              <a:rPr lang="vi-VN" sz="2000" i="1" dirty="0">
                <a:latin typeface="+mj-lt"/>
              </a:rPr>
              <a:t>Lom khom dưới núi, tiều vài chú,</a:t>
            </a:r>
            <a:r>
              <a:rPr lang="vi-VN" sz="2000" dirty="0">
                <a:latin typeface="+mj-lt"/>
              </a:rPr>
              <a:t/>
            </a:r>
            <a:br>
              <a:rPr lang="vi-VN" sz="2000" dirty="0">
                <a:latin typeface="+mj-lt"/>
              </a:rPr>
            </a:br>
            <a:r>
              <a:rPr lang="vi-VN" sz="2000" i="1" dirty="0">
                <a:latin typeface="+mj-lt"/>
              </a:rPr>
              <a:t>Lác đác bên sông, chợ mấy nhà.</a:t>
            </a:r>
            <a:r>
              <a:rPr lang="vi-VN" sz="2000" dirty="0">
                <a:latin typeface="+mj-lt"/>
              </a:rPr>
              <a:t/>
            </a:r>
            <a:br>
              <a:rPr lang="vi-VN" sz="2000" dirty="0">
                <a:latin typeface="+mj-lt"/>
              </a:rPr>
            </a:br>
            <a:r>
              <a:rPr lang="vi-VN" sz="2000" i="1" dirty="0">
                <a:latin typeface="+mj-lt"/>
              </a:rPr>
              <a:t>Nhớ nước, đau lòng, con quốc quốc,</a:t>
            </a:r>
            <a:r>
              <a:rPr lang="vi-VN" sz="2000" dirty="0">
                <a:latin typeface="+mj-lt"/>
              </a:rPr>
              <a:t/>
            </a:r>
            <a:br>
              <a:rPr lang="vi-VN" sz="2000" dirty="0">
                <a:latin typeface="+mj-lt"/>
              </a:rPr>
            </a:br>
            <a:r>
              <a:rPr lang="vi-VN" sz="2000" i="1" dirty="0">
                <a:latin typeface="+mj-lt"/>
              </a:rPr>
              <a:t>Thương nhà mỏi miệng, cái gia gia.</a:t>
            </a:r>
            <a:r>
              <a:rPr lang="vi-VN" sz="2000" dirty="0">
                <a:latin typeface="+mj-lt"/>
              </a:rPr>
              <a:t/>
            </a:r>
            <a:br>
              <a:rPr lang="vi-VN" sz="2000" dirty="0">
                <a:latin typeface="+mj-lt"/>
              </a:rPr>
            </a:br>
            <a:r>
              <a:rPr lang="vi-VN" sz="2000" i="1" dirty="0">
                <a:latin typeface="+mj-lt"/>
              </a:rPr>
              <a:t>Dừng chân đứng lại, trời, non, nước,</a:t>
            </a:r>
            <a:r>
              <a:rPr lang="vi-VN" sz="2000" dirty="0">
                <a:latin typeface="+mj-lt"/>
              </a:rPr>
              <a:t/>
            </a:r>
            <a:br>
              <a:rPr lang="vi-VN" sz="2000" dirty="0">
                <a:latin typeface="+mj-lt"/>
              </a:rPr>
            </a:br>
            <a:r>
              <a:rPr lang="vi-VN" sz="2000" i="1" dirty="0">
                <a:latin typeface="+mj-lt"/>
              </a:rPr>
              <a:t>Một mảnh tình riêng, ta với ta.</a:t>
            </a:r>
            <a:endParaRPr lang="vi-VN" sz="2000" dirty="0">
              <a:latin typeface="+mj-lt"/>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1C1A876-CF46-2D6B-9F1A-4711452751CD}"/>
              </a:ext>
            </a:extLst>
          </p:cNvPr>
          <p:cNvSpPr txBox="1"/>
          <p:nvPr/>
        </p:nvSpPr>
        <p:spPr>
          <a:xfrm>
            <a:off x="6552863" y="126742"/>
            <a:ext cx="4615880" cy="6731258"/>
          </a:xfrm>
          <a:prstGeom prst="roundRect">
            <a:avLst/>
          </a:prstGeom>
          <a:noFill/>
          <a:ln w="38100">
            <a:solidFill>
              <a:srgbClr val="00CC00"/>
            </a:solidFill>
          </a:ln>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MÙA XUÂN CHÍN</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Hàn</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Mặc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lvl="0">
              <a:spcAft>
                <a:spcPts val="800"/>
              </a:spcAft>
            </a:pPr>
            <a:r>
              <a:rPr lang="vi-VN" sz="1600" dirty="0">
                <a:latin typeface="+mj-lt"/>
              </a:rPr>
              <a:t>Trong làn nắng ửng: khói mơ tan,</a:t>
            </a:r>
            <a:br>
              <a:rPr lang="vi-VN" sz="1600" dirty="0">
                <a:latin typeface="+mj-lt"/>
              </a:rPr>
            </a:br>
            <a:r>
              <a:rPr lang="vi-VN" sz="1600" dirty="0">
                <a:latin typeface="+mj-lt"/>
              </a:rPr>
              <a:t>Đôi mái nhà tranh lấm tấm vàng.</a:t>
            </a:r>
            <a:br>
              <a:rPr lang="vi-VN" sz="1600" dirty="0">
                <a:latin typeface="+mj-lt"/>
              </a:rPr>
            </a:br>
            <a:r>
              <a:rPr lang="vi-VN" sz="1600" dirty="0">
                <a:latin typeface="+mj-lt"/>
              </a:rPr>
              <a:t>Sột soạt gió trêu tà áo biếc,</a:t>
            </a:r>
            <a:br>
              <a:rPr lang="vi-VN" sz="1600" dirty="0">
                <a:latin typeface="+mj-lt"/>
              </a:rPr>
            </a:br>
            <a:r>
              <a:rPr lang="vi-VN" sz="1600" dirty="0">
                <a:latin typeface="+mj-lt"/>
              </a:rPr>
              <a:t>Trên giàn thiên lý. Bóng xuân sang.</a:t>
            </a:r>
            <a:br>
              <a:rPr lang="vi-VN" sz="1600" dirty="0">
                <a:latin typeface="+mj-lt"/>
              </a:rPr>
            </a:br>
            <a:r>
              <a:rPr lang="vi-VN" sz="1600" dirty="0">
                <a:latin typeface="+mj-lt"/>
              </a:rPr>
              <a:t/>
            </a:r>
            <a:br>
              <a:rPr lang="vi-VN" sz="1600" dirty="0">
                <a:latin typeface="+mj-lt"/>
              </a:rPr>
            </a:br>
            <a:r>
              <a:rPr lang="vi-VN" sz="1600" dirty="0">
                <a:latin typeface="+mj-lt"/>
              </a:rPr>
              <a:t>Sóng cỏ xanh tươi gợn tới trời</a:t>
            </a:r>
            <a:br>
              <a:rPr lang="vi-VN" sz="1600" dirty="0">
                <a:latin typeface="+mj-lt"/>
              </a:rPr>
            </a:br>
            <a:r>
              <a:rPr lang="vi-VN" sz="1600" dirty="0">
                <a:latin typeface="+mj-lt"/>
              </a:rPr>
              <a:t>Bao cô thôn nữ hát trên đồi;</a:t>
            </a:r>
            <a:br>
              <a:rPr lang="vi-VN" sz="1600" dirty="0">
                <a:latin typeface="+mj-lt"/>
              </a:rPr>
            </a:br>
            <a:r>
              <a:rPr lang="vi-VN" sz="1600" dirty="0">
                <a:latin typeface="+mj-lt"/>
              </a:rPr>
              <a:t>- Ngày mai trong đám xuân xanh ấy,</a:t>
            </a:r>
            <a:br>
              <a:rPr lang="vi-VN" sz="1600" dirty="0">
                <a:latin typeface="+mj-lt"/>
              </a:rPr>
            </a:br>
            <a:r>
              <a:rPr lang="vi-VN" sz="1600" dirty="0">
                <a:latin typeface="+mj-lt"/>
              </a:rPr>
              <a:t>Có kẻ theo chồng bỏ cuộc chơi...</a:t>
            </a:r>
            <a:br>
              <a:rPr lang="vi-VN" sz="1600" dirty="0">
                <a:latin typeface="+mj-lt"/>
              </a:rPr>
            </a:br>
            <a:r>
              <a:rPr lang="vi-VN" sz="1600" dirty="0">
                <a:latin typeface="+mj-lt"/>
              </a:rPr>
              <a:t/>
            </a:r>
            <a:br>
              <a:rPr lang="vi-VN" sz="1600" dirty="0">
                <a:latin typeface="+mj-lt"/>
              </a:rPr>
            </a:br>
            <a:r>
              <a:rPr lang="vi-VN" sz="1600" dirty="0">
                <a:latin typeface="+mj-lt"/>
              </a:rPr>
              <a:t>Tiếng ca vắt vẻo lưng chừng núi,</a:t>
            </a:r>
            <a:br>
              <a:rPr lang="vi-VN" sz="1600" dirty="0">
                <a:latin typeface="+mj-lt"/>
              </a:rPr>
            </a:br>
            <a:r>
              <a:rPr lang="vi-VN" sz="1600" dirty="0">
                <a:latin typeface="+mj-lt"/>
              </a:rPr>
              <a:t>Hổn hển như lời của nước mây,</a:t>
            </a:r>
            <a:br>
              <a:rPr lang="vi-VN" sz="1600" dirty="0">
                <a:latin typeface="+mj-lt"/>
              </a:rPr>
            </a:br>
            <a:r>
              <a:rPr lang="vi-VN" sz="1600" dirty="0">
                <a:latin typeface="+mj-lt"/>
              </a:rPr>
              <a:t>Thầm thĩ với ai ngồi dưới trúc,</a:t>
            </a:r>
            <a:br>
              <a:rPr lang="vi-VN" sz="1600" dirty="0">
                <a:latin typeface="+mj-lt"/>
              </a:rPr>
            </a:br>
            <a:r>
              <a:rPr lang="vi-VN" sz="1600" dirty="0">
                <a:latin typeface="+mj-lt"/>
              </a:rPr>
              <a:t>Nghe ra ý vị và thơ ngây...</a:t>
            </a:r>
            <a:br>
              <a:rPr lang="vi-VN" sz="1600" dirty="0">
                <a:latin typeface="+mj-lt"/>
              </a:rPr>
            </a:br>
            <a:r>
              <a:rPr lang="vi-VN" sz="1600" dirty="0">
                <a:latin typeface="+mj-lt"/>
              </a:rPr>
              <a:t/>
            </a:r>
            <a:br>
              <a:rPr lang="vi-VN" sz="1600" dirty="0">
                <a:latin typeface="+mj-lt"/>
              </a:rPr>
            </a:br>
            <a:r>
              <a:rPr lang="vi-VN" sz="1600" dirty="0">
                <a:latin typeface="+mj-lt"/>
              </a:rPr>
              <a:t>Khách xa gặp lúc mùa xuân chín,</a:t>
            </a:r>
            <a:br>
              <a:rPr lang="vi-VN" sz="1600" dirty="0">
                <a:latin typeface="+mj-lt"/>
              </a:rPr>
            </a:br>
            <a:r>
              <a:rPr lang="vi-VN" sz="1600" dirty="0">
                <a:latin typeface="+mj-lt"/>
              </a:rPr>
              <a:t>Lòng trí bâng khuâng sực nhớ làng:</a:t>
            </a:r>
            <a:br>
              <a:rPr lang="vi-VN" sz="1600" dirty="0">
                <a:latin typeface="+mj-lt"/>
              </a:rPr>
            </a:br>
            <a:r>
              <a:rPr lang="vi-VN" sz="1600" dirty="0">
                <a:latin typeface="+mj-lt"/>
              </a:rPr>
              <a:t>- “Chị ấy, năm nay còn gánh thóc</a:t>
            </a:r>
            <a:br>
              <a:rPr lang="vi-VN" sz="1600" dirty="0">
                <a:latin typeface="+mj-lt"/>
              </a:rPr>
            </a:br>
            <a:r>
              <a:rPr lang="vi-VN" sz="1600" dirty="0">
                <a:latin typeface="+mj-lt"/>
              </a:rPr>
              <a:t>Dọc bờ sông trắng nắng chang chang?”</a:t>
            </a:r>
            <a:endParaRPr kumimoji="0" lang="en-US" sz="1600" b="0" i="0" u="none" strike="noStrike" kern="1200" cap="none" spc="0" normalizeH="0" noProof="0" dirty="0" smtClean="0">
              <a:ln>
                <a:noFill/>
              </a:ln>
              <a:solidFill>
                <a:prstClr val="black"/>
              </a:solidFill>
              <a:effectLst/>
              <a:uLnTx/>
              <a:uFillTx/>
              <a:latin typeface="+mj-lt"/>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422403B3-8038-48B6-B046-F1CA1CBF9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751" y="5633628"/>
            <a:ext cx="1504020" cy="1537510"/>
          </a:xfrm>
          <a:prstGeom prst="rect">
            <a:avLst/>
          </a:prstGeom>
        </p:spPr>
      </p:pic>
    </p:spTree>
    <p:extLst>
      <p:ext uri="{BB962C8B-B14F-4D97-AF65-F5344CB8AC3E}">
        <p14:creationId xmlns:p14="http://schemas.microsoft.com/office/powerpoint/2010/main" val="3283111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t="3804" r="4044"/>
          <a:stretch/>
        </p:blipFill>
        <p:spPr bwMode="auto">
          <a:xfrm>
            <a:off x="-86166"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1138773"/>
          </a:xfrm>
          <a:prstGeom prst="rect">
            <a:avLst/>
          </a:prstGeom>
          <a:noFill/>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thơ</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132A154D-5CD2-1746-ADD4-F249EB71EEC7}"/>
              </a:ext>
            </a:extLst>
          </p:cNvPr>
          <p:cNvSpPr txBox="1"/>
          <p:nvPr/>
        </p:nvSpPr>
        <p:spPr>
          <a:xfrm>
            <a:off x="7257069" y="932974"/>
            <a:ext cx="4149468" cy="3439239"/>
          </a:xfrm>
          <a:prstGeom prst="roundRect">
            <a:avLst/>
          </a:prstGeom>
          <a:noFill/>
          <a:ln w="38100">
            <a:solidFill>
              <a:srgbClr val="00CC00"/>
            </a:solidFill>
          </a:ln>
        </p:spPr>
        <p:txBody>
          <a:bodyPr wrap="square">
            <a:spAutoFit/>
          </a:bodyPr>
          <a:lstStyle/>
          <a:p>
            <a:r>
              <a:rPr lang="en-US" sz="2800" b="1" dirty="0" smtClean="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endParaRPr lang="en-US" sz="2400" dirty="0">
              <a:latin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D1C1A876-CF46-2D6B-9F1A-4711452751CD}"/>
              </a:ext>
            </a:extLst>
          </p:cNvPr>
          <p:cNvSpPr txBox="1"/>
          <p:nvPr/>
        </p:nvSpPr>
        <p:spPr>
          <a:xfrm>
            <a:off x="2408277" y="4236006"/>
            <a:ext cx="7533203" cy="2485787"/>
          </a:xfrm>
          <a:prstGeom prst="roundRect">
            <a:avLst/>
          </a:prstGeom>
          <a:noFill/>
          <a:ln w="38100">
            <a:solidFill>
              <a:srgbClr val="00CC00"/>
            </a:solidFill>
          </a:ln>
        </p:spPr>
        <p:txBody>
          <a:bodyPr wrap="squar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Những</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khoăn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Hình ảnh 11">
            <a:extLst>
              <a:ext uri="{FF2B5EF4-FFF2-40B4-BE49-F238E27FC236}">
                <a16:creationId xmlns:a16="http://schemas.microsoft.com/office/drawing/2014/main" id="{422403B3-8038-48B6-B046-F1CA1CBF9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751" y="5633628"/>
            <a:ext cx="1504020" cy="1537510"/>
          </a:xfrm>
          <a:prstGeom prst="rect">
            <a:avLst/>
          </a:prstGeom>
        </p:spPr>
      </p:pic>
      <p:sp>
        <p:nvSpPr>
          <p:cNvPr id="11" name="Hộp Văn bản 8">
            <a:extLst>
              <a:ext uri="{FF2B5EF4-FFF2-40B4-BE49-F238E27FC236}">
                <a16:creationId xmlns:a16="http://schemas.microsoft.com/office/drawing/2014/main" id="{D1C1A876-CF46-2D6B-9F1A-4711452751CD}"/>
              </a:ext>
            </a:extLst>
          </p:cNvPr>
          <p:cNvSpPr txBox="1"/>
          <p:nvPr/>
        </p:nvSpPr>
        <p:spPr>
          <a:xfrm>
            <a:off x="1529438" y="1069182"/>
            <a:ext cx="5629007" cy="3166824"/>
          </a:xfrm>
          <a:prstGeom prst="roundRect">
            <a:avLst/>
          </a:prstGeom>
          <a:noFill/>
          <a:ln w="38100">
            <a:solidFill>
              <a:srgbClr val="00CC00"/>
            </a:solidFill>
          </a:ln>
        </p:spPr>
        <p:txBody>
          <a:bodyPr wrap="square">
            <a:spAutoFit/>
          </a:bodyPr>
          <a:lstStyle/>
          <a:p>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qui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qui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anhrmang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nặng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qui </a:t>
            </a:r>
            <a:r>
              <a:rPr lang="en-US" sz="2000" dirty="0" err="1">
                <a:latin typeface="Times New Roman" panose="02020603050405020304" pitchFamily="18" charset="0"/>
                <a:cs typeface="Times New Roman" panose="02020603050405020304" pitchFamily="18" charset="0"/>
              </a:rPr>
              <a:t>tắc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326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52" r="4044"/>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2171700" y="501854"/>
            <a:ext cx="8242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Forte" panose="03060902040502070203" pitchFamily="66" charset="0"/>
                <a:ea typeface="+mn-ea"/>
                <a:cs typeface="Times New Roman" panose="02020603050405020304" pitchFamily="18" charset="0"/>
              </a:rPr>
              <a:t>HÌNH THÀNH KIẾN THỨC</a:t>
            </a:r>
          </a:p>
        </p:txBody>
      </p:sp>
      <p:pic>
        <p:nvPicPr>
          <p:cNvPr id="2" name="Hình ảnh 1">
            <a:extLst>
              <a:ext uri="{FF2B5EF4-FFF2-40B4-BE49-F238E27FC236}">
                <a16:creationId xmlns:a16="http://schemas.microsoft.com/office/drawing/2014/main" id="{2BF14B4D-EC47-9D4A-56EE-0F148E7B7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022" y="1783479"/>
            <a:ext cx="4705350" cy="4810125"/>
          </a:xfrm>
          <a:prstGeom prst="rect">
            <a:avLst/>
          </a:prstGeom>
        </p:spPr>
      </p:pic>
    </p:spTree>
    <p:extLst>
      <p:ext uri="{BB962C8B-B14F-4D97-AF65-F5344CB8AC3E}">
        <p14:creationId xmlns:p14="http://schemas.microsoft.com/office/powerpoint/2010/main" val="2983841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82563B7-8DEF-46A2-BCBB-A6F27439AA95}"/>
              </a:ext>
            </a:extLst>
          </p:cNvPr>
          <p:cNvSpPr>
            <a:spLocks noGrp="1" noChangeArrowheads="1"/>
          </p:cNvSpPr>
          <p:nvPr>
            <p:ph type="title"/>
          </p:nvPr>
        </p:nvSpPr>
        <p:spPr>
          <a:xfrm>
            <a:off x="4138749" y="733425"/>
            <a:ext cx="7328127" cy="969963"/>
          </a:xfrm>
        </p:spPr>
        <p:txBody>
          <a:bodyPr>
            <a:normAutofit/>
          </a:bodyPr>
          <a:lstStyle/>
          <a:p>
            <a:pPr algn="l" eaLnBrk="1" hangingPunct="1"/>
            <a:r>
              <a:rPr lang="en-US" altLang="vi-VN" sz="2800" b="1" dirty="0">
                <a:solidFill>
                  <a:srgbClr val="FF0000"/>
                </a:solidFill>
                <a:latin typeface="Times New Roman" panose="02020603050405020304" pitchFamily="18" charset="0"/>
                <a:cs typeface="Times New Roman" panose="02020603050405020304" pitchFamily="18" charset="0"/>
              </a:rPr>
              <a:t>I. </a:t>
            </a:r>
            <a:r>
              <a:rPr lang="en-US" altLang="vi-VN" sz="2800" b="1" dirty="0" err="1">
                <a:solidFill>
                  <a:srgbClr val="FF0000"/>
                </a:solidFill>
                <a:latin typeface="Times New Roman" panose="02020603050405020304" pitchFamily="18" charset="0"/>
                <a:cs typeface="Times New Roman" panose="02020603050405020304" pitchFamily="18" charset="0"/>
              </a:rPr>
              <a:t>Tìm</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hiểu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chung</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037AA809-D7A7-4D08-AE58-3F822C302740}"/>
              </a:ext>
            </a:extLst>
          </p:cNvPr>
          <p:cNvSpPr>
            <a:spLocks noGrp="1" noChangeArrowheads="1"/>
          </p:cNvSpPr>
          <p:nvPr>
            <p:ph type="body" idx="1"/>
          </p:nvPr>
        </p:nvSpPr>
        <p:spPr>
          <a:xfrm>
            <a:off x="3968524" y="1463040"/>
            <a:ext cx="7600406" cy="4715691"/>
          </a:xfrm>
        </p:spPr>
        <p:txBody>
          <a:bodyPr>
            <a:normAutofit fontScale="92500"/>
          </a:bodyPr>
          <a:lstStyle/>
          <a:p>
            <a:pPr eaLnBrk="1" hangingPunct="1">
              <a:lnSpc>
                <a:spcPct val="90000"/>
              </a:lnSpc>
              <a:buFontTx/>
              <a:buNone/>
              <a:defRPr/>
            </a:pPr>
            <a:r>
              <a:rPr lang="vi-VN" b="1" i="1" dirty="0">
                <a:solidFill>
                  <a:srgbClr val="C00000"/>
                </a:solidFill>
                <a:latin typeface="Times New Roman" pitchFamily="18" charset="0"/>
                <a:cs typeface="Times New Roman" pitchFamily="18" charset="0"/>
              </a:rPr>
              <a:t>  </a:t>
            </a:r>
            <a:r>
              <a:rPr lang="vi-VN" sz="3100" b="1" dirty="0">
                <a:solidFill>
                  <a:srgbClr val="C00000"/>
                </a:solidFill>
                <a:latin typeface="Times New Roman" pitchFamily="18" charset="0"/>
                <a:cs typeface="Times New Roman" pitchFamily="18" charset="0"/>
              </a:rPr>
              <a:t>1</a:t>
            </a:r>
            <a:r>
              <a:rPr lang="en-US" sz="3100" b="1" dirty="0">
                <a:solidFill>
                  <a:srgbClr val="C00000"/>
                </a:solidFill>
                <a:latin typeface="Times New Roman" pitchFamily="18" charset="0"/>
                <a:cs typeface="Times New Roman" pitchFamily="18" charset="0"/>
              </a:rPr>
              <a:t>.</a:t>
            </a:r>
            <a:r>
              <a:rPr lang="vi-VN" sz="3100" b="1" dirty="0">
                <a:solidFill>
                  <a:srgbClr val="C00000"/>
                </a:solidFill>
                <a:latin typeface="Times New Roman" pitchFamily="18" charset="0"/>
                <a:cs typeface="Times New Roman" pitchFamily="18" charset="0"/>
              </a:rPr>
              <a:t>Tác giả: </a:t>
            </a:r>
            <a:endParaRPr lang="en-US" sz="3100" b="1" dirty="0">
              <a:solidFill>
                <a:srgbClr val="C00000"/>
              </a:solidFill>
              <a:latin typeface="Times New Roman" pitchFamily="18" charset="0"/>
              <a:cs typeface="Times New Roman" pitchFamily="18" charset="0"/>
            </a:endParaRPr>
          </a:p>
          <a:p>
            <a:pPr marL="0" indent="0" algn="just">
              <a:buNone/>
            </a:pPr>
            <a:r>
              <a:rPr lang="en-US" sz="2400" b="1" i="1" dirty="0" smtClean="0">
                <a:solidFill>
                  <a:srgbClr val="C00000"/>
                </a:solidFill>
                <a:latin typeface="Times New Roman" pitchFamily="18" charset="0"/>
                <a:cs typeface="Times New Roman" pitchFamily="18" charset="0"/>
              </a:rPr>
              <a:t> </a:t>
            </a:r>
            <a:r>
              <a:rPr lang="en-US" b="1" dirty="0"/>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An.</a:t>
            </a:r>
          </a:p>
          <a:p>
            <a:pPr algn="just">
              <a:buFontTx/>
              <a:buChar char="-"/>
            </a:pP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SGK </a:t>
            </a:r>
            <a:r>
              <a:rPr lang="en-US" dirty="0" smtClean="0">
                <a:latin typeface="Times New Roman" panose="02020603050405020304" pitchFamily="18" charset="0"/>
                <a:cs typeface="Times New Roman" panose="02020603050405020304" pitchFamily="18" charset="0"/>
              </a:rPr>
              <a:t>tr.88. </a:t>
            </a:r>
            <a:endParaRPr lang="en-US" dirty="0" smtClean="0">
              <a:latin typeface="Times New Roman" panose="02020603050405020304" pitchFamily="18" charset="0"/>
              <a:cs typeface="Times New Roman" panose="02020603050405020304" pitchFamily="18" charset="0"/>
            </a:endParaRPr>
          </a:p>
          <a:p>
            <a:pPr marL="0" indent="0">
              <a:spcBef>
                <a:spcPct val="0"/>
              </a:spcBef>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phê</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altLang="vi-VN" dirty="0" err="1">
                <a:solidFill>
                  <a:srgbClr val="000099"/>
                </a:solidFill>
                <a:latin typeface="Times New Roman" panose="02020603050405020304" pitchFamily="18" charset="0"/>
              </a:rPr>
              <a:t>thiên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về</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thưởng</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thức</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ghi</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nhận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ấn</a:t>
            </a:r>
            <a:r>
              <a:rPr lang="en-US" altLang="vi-VN" dirty="0">
                <a:solidFill>
                  <a:srgbClr val="000099"/>
                </a:solidFill>
                <a:latin typeface="Times New Roman" panose="02020603050405020304" pitchFamily="18" charset="0"/>
              </a:rPr>
              <a:t> </a:t>
            </a:r>
            <a:r>
              <a:rPr lang="en-US" altLang="vi-VN" dirty="0" err="1">
                <a:solidFill>
                  <a:srgbClr val="000099"/>
                </a:solidFill>
                <a:latin typeface="Times New Roman" panose="02020603050405020304" pitchFamily="18" charset="0"/>
              </a:rPr>
              <a:t>tượng</a:t>
            </a:r>
            <a:r>
              <a:rPr lang="en-US" altLang="vi-VN" i="1" dirty="0">
                <a:latin typeface="Times New Roman" panose="02020603050405020304" pitchFamily="18" charset="0"/>
                <a:cs typeface="Times New Roman" panose="02020603050405020304" pitchFamily="18" charset="0"/>
              </a:rPr>
              <a:t> </a:t>
            </a:r>
            <a:r>
              <a:rPr lang="en-US" altLang="vi-VN" i="1" dirty="0" smtClean="0">
                <a:latin typeface="Times New Roman" panose="02020603050405020304" pitchFamily="18" charset="0"/>
                <a:cs typeface="Times New Roman" panose="02020603050405020304" pitchFamily="18" charset="0"/>
              </a:rPr>
              <a:t>=&gt; </a:t>
            </a:r>
            <a:r>
              <a:rPr lang="en-US" altLang="vi-VN" i="1" dirty="0" err="1">
                <a:latin typeface="Times New Roman" panose="02020603050405020304" pitchFamily="18" charset="0"/>
                <a:cs typeface="Times New Roman" panose="02020603050405020304" pitchFamily="18" charset="0"/>
              </a:rPr>
              <a:t>Lối</a:t>
            </a:r>
            <a:r>
              <a:rPr lang="en-US" altLang="vi-VN" i="1" dirty="0">
                <a:latin typeface="Times New Roman" panose="02020603050405020304" pitchFamily="18" charset="0"/>
                <a:cs typeface="Times New Roman" panose="02020603050405020304" pitchFamily="18" charset="0"/>
              </a:rPr>
              <a:t> </a:t>
            </a:r>
            <a:r>
              <a:rPr lang="en-US" altLang="vi-VN" i="1" dirty="0" err="1">
                <a:latin typeface="Times New Roman" panose="02020603050405020304" pitchFamily="18" charset="0"/>
                <a:cs typeface="Times New Roman" panose="02020603050405020304" pitchFamily="18" charset="0"/>
              </a:rPr>
              <a:t>phê</a:t>
            </a:r>
            <a:r>
              <a:rPr lang="en-US" altLang="vi-VN" i="1" dirty="0">
                <a:latin typeface="Times New Roman" panose="02020603050405020304" pitchFamily="18" charset="0"/>
                <a:cs typeface="Times New Roman" panose="02020603050405020304" pitchFamily="18" charset="0"/>
              </a:rPr>
              <a:t> </a:t>
            </a:r>
            <a:r>
              <a:rPr lang="en-US" altLang="vi-VN" i="1" dirty="0" err="1">
                <a:latin typeface="Times New Roman" panose="02020603050405020304" pitchFamily="18" charset="0"/>
                <a:cs typeface="Times New Roman" panose="02020603050405020304" pitchFamily="18" charset="0"/>
              </a:rPr>
              <a:t>bình</a:t>
            </a:r>
            <a:r>
              <a:rPr lang="en-US" altLang="vi-VN" dirty="0">
                <a:solidFill>
                  <a:srgbClr val="000099"/>
                </a:solidFill>
                <a:latin typeface="Times New Roman" panose="02020603050405020304" pitchFamily="18" charset="0"/>
              </a:rPr>
              <a:t> </a:t>
            </a:r>
            <a:r>
              <a:rPr lang="en-US" altLang="vi-VN" i="1" dirty="0">
                <a:solidFill>
                  <a:srgbClr val="FF0000"/>
                </a:solidFill>
                <a:latin typeface="Times New Roman" panose="02020603050405020304" pitchFamily="18" charset="0"/>
                <a:cs typeface="Times New Roman" panose="02020603050405020304" pitchFamily="18" charset="0"/>
              </a:rPr>
              <a:t>“</a:t>
            </a:r>
            <a:r>
              <a:rPr lang="en-US" altLang="vi-VN" i="1" dirty="0" err="1">
                <a:solidFill>
                  <a:srgbClr val="FF0000"/>
                </a:solidFill>
                <a:latin typeface="Times New Roman" panose="02020603050405020304" pitchFamily="18" charset="0"/>
                <a:cs typeface="Times New Roman" panose="02020603050405020304" pitchFamily="18" charset="0"/>
              </a:rPr>
              <a:t>lấy</a:t>
            </a:r>
            <a:r>
              <a:rPr lang="en-US" altLang="vi-VN" i="1" dirty="0">
                <a:solidFill>
                  <a:srgbClr val="FF0000"/>
                </a:solidFill>
                <a:latin typeface="Times New Roman" panose="02020603050405020304" pitchFamily="18" charset="0"/>
                <a:cs typeface="Times New Roman" panose="02020603050405020304" pitchFamily="18" charset="0"/>
              </a:rPr>
              <a:t> </a:t>
            </a:r>
            <a:r>
              <a:rPr lang="en-US" altLang="vi-VN" i="1" dirty="0" err="1">
                <a:solidFill>
                  <a:srgbClr val="FF0000"/>
                </a:solidFill>
                <a:latin typeface="Times New Roman" panose="02020603050405020304" pitchFamily="18" charset="0"/>
                <a:cs typeface="Times New Roman" panose="02020603050405020304" pitchFamily="18" charset="0"/>
              </a:rPr>
              <a:t>hồn</a:t>
            </a:r>
            <a:r>
              <a:rPr lang="en-US" altLang="vi-VN" i="1" dirty="0">
                <a:solidFill>
                  <a:srgbClr val="FF0000"/>
                </a:solidFill>
                <a:latin typeface="Times New Roman" panose="02020603050405020304" pitchFamily="18" charset="0"/>
                <a:cs typeface="Times New Roman" panose="02020603050405020304" pitchFamily="18" charset="0"/>
              </a:rPr>
              <a:t> </a:t>
            </a:r>
            <a:r>
              <a:rPr lang="en-US" altLang="vi-VN" i="1" dirty="0" err="1">
                <a:solidFill>
                  <a:srgbClr val="FF0000"/>
                </a:solidFill>
                <a:latin typeface="Times New Roman" panose="02020603050405020304" pitchFamily="18" charset="0"/>
                <a:cs typeface="Times New Roman" panose="02020603050405020304" pitchFamily="18" charset="0"/>
              </a:rPr>
              <a:t>tôi</a:t>
            </a:r>
            <a:r>
              <a:rPr lang="en-US" altLang="vi-VN" i="1" dirty="0">
                <a:solidFill>
                  <a:srgbClr val="FF0000"/>
                </a:solidFill>
                <a:latin typeface="Times New Roman" panose="02020603050405020304" pitchFamily="18" charset="0"/>
                <a:cs typeface="Times New Roman" panose="02020603050405020304" pitchFamily="18" charset="0"/>
              </a:rPr>
              <a:t> </a:t>
            </a:r>
            <a:r>
              <a:rPr lang="en-US" altLang="vi-VN" i="1" dirty="0" err="1">
                <a:solidFill>
                  <a:srgbClr val="FF0000"/>
                </a:solidFill>
                <a:latin typeface="Times New Roman" panose="02020603050405020304" pitchFamily="18" charset="0"/>
                <a:cs typeface="Times New Roman" panose="02020603050405020304" pitchFamily="18" charset="0"/>
              </a:rPr>
              <a:t>để</a:t>
            </a:r>
            <a:r>
              <a:rPr lang="en-US" altLang="vi-VN" i="1" dirty="0">
                <a:solidFill>
                  <a:srgbClr val="FF0000"/>
                </a:solidFill>
                <a:latin typeface="Times New Roman" panose="02020603050405020304" pitchFamily="18" charset="0"/>
                <a:cs typeface="Times New Roman" panose="02020603050405020304" pitchFamily="18" charset="0"/>
              </a:rPr>
              <a:t> </a:t>
            </a:r>
            <a:r>
              <a:rPr lang="en-US" altLang="vi-VN" i="1" dirty="0" err="1">
                <a:solidFill>
                  <a:srgbClr val="FF0000"/>
                </a:solidFill>
                <a:latin typeface="Times New Roman" panose="02020603050405020304" pitchFamily="18" charset="0"/>
                <a:cs typeface="Times New Roman" panose="02020603050405020304" pitchFamily="18" charset="0"/>
              </a:rPr>
              <a:t>hiểu</a:t>
            </a:r>
            <a:r>
              <a:rPr lang="en-US" altLang="vi-VN" i="1" dirty="0">
                <a:solidFill>
                  <a:srgbClr val="FF0000"/>
                </a:solidFill>
                <a:latin typeface="Times New Roman" panose="02020603050405020304" pitchFamily="18" charset="0"/>
                <a:cs typeface="Times New Roman" panose="02020603050405020304" pitchFamily="18" charset="0"/>
              </a:rPr>
              <a:t> </a:t>
            </a:r>
            <a:r>
              <a:rPr lang="en-US" altLang="vi-VN" i="1" dirty="0" err="1">
                <a:solidFill>
                  <a:srgbClr val="FF0000"/>
                </a:solidFill>
                <a:latin typeface="Times New Roman" panose="02020603050405020304" pitchFamily="18" charset="0"/>
                <a:cs typeface="Times New Roman" panose="02020603050405020304" pitchFamily="18" charset="0"/>
              </a:rPr>
              <a:t>hồn</a:t>
            </a:r>
            <a:r>
              <a:rPr lang="en-US" altLang="vi-VN" i="1" dirty="0">
                <a:solidFill>
                  <a:srgbClr val="FF0000"/>
                </a:solidFill>
                <a:latin typeface="Times New Roman" panose="02020603050405020304" pitchFamily="18" charset="0"/>
                <a:cs typeface="Times New Roman" panose="02020603050405020304" pitchFamily="18" charset="0"/>
              </a:rPr>
              <a:t> </a:t>
            </a:r>
            <a:r>
              <a:rPr lang="en-US" altLang="vi-VN" i="1" dirty="0" err="1">
                <a:solidFill>
                  <a:srgbClr val="FF0000"/>
                </a:solidFill>
                <a:latin typeface="Times New Roman" panose="02020603050405020304" pitchFamily="18" charset="0"/>
                <a:cs typeface="Times New Roman" panose="02020603050405020304" pitchFamily="18" charset="0"/>
              </a:rPr>
              <a:t>người</a:t>
            </a:r>
            <a:r>
              <a:rPr lang="en-US" altLang="vi-VN" i="1" dirty="0">
                <a:solidFill>
                  <a:srgbClr val="FF0000"/>
                </a:solidFill>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=&gt;</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2000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thưởng</a:t>
            </a:r>
            <a:r>
              <a:rPr lang="en-US" dirty="0">
                <a:latin typeface="Times New Roman" panose="02020603050405020304" pitchFamily="18" charset="0"/>
                <a:cs typeface="Times New Roman" panose="02020603050405020304" pitchFamily="18" charset="0"/>
              </a:rPr>
              <a:t> HCM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18437" name="WordArt 21">
            <a:extLst>
              <a:ext uri="{FF2B5EF4-FFF2-40B4-BE49-F238E27FC236}">
                <a16:creationId xmlns:a16="http://schemas.microsoft.com/office/drawing/2014/main" id="{373B4143-96B9-4646-8008-7C71908C9650}"/>
              </a:ext>
            </a:extLst>
          </p:cNvPr>
          <p:cNvSpPr>
            <a:spLocks noChangeArrowheads="1" noChangeShapeType="1" noTextEdit="1"/>
          </p:cNvSpPr>
          <p:nvPr/>
        </p:nvSpPr>
        <p:spPr bwMode="auto">
          <a:xfrm>
            <a:off x="1550987" y="123825"/>
            <a:ext cx="7549469" cy="609600"/>
          </a:xfrm>
          <a:prstGeom prst="rect">
            <a:avLst/>
          </a:prstGeom>
        </p:spPr>
        <p:txBody>
          <a:bodyPr wrap="none" fromWordArt="1">
            <a:prstTxWarp prst="textChevron">
              <a:avLst>
                <a:gd name="adj" fmla="val 25000"/>
              </a:avLst>
            </a:prstTxWarp>
          </a:bodyPr>
          <a:lstStyle/>
          <a:p>
            <a:pPr algn="ctr"/>
            <a:r>
              <a:rPr lang="vi-VN" sz="6600" i="1" kern="10" dirty="0">
                <a:ln w="19050">
                  <a:solidFill>
                    <a:srgbClr val="99CCFF"/>
                  </a:solidFill>
                  <a:round/>
                  <a:headEnd/>
                  <a:tailEnd/>
                </a:ln>
                <a:solidFill>
                  <a:srgbClr val="0D11B3"/>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Một thời đại trong thi ca</a:t>
            </a:r>
          </a:p>
        </p:txBody>
      </p:sp>
      <p:sp>
        <p:nvSpPr>
          <p:cNvPr id="18438" name="WordArt 22">
            <a:extLst>
              <a:ext uri="{FF2B5EF4-FFF2-40B4-BE49-F238E27FC236}">
                <a16:creationId xmlns:a16="http://schemas.microsoft.com/office/drawing/2014/main" id="{B74ECBFA-EF44-4956-AADE-26E5BF7F15C5}"/>
              </a:ext>
            </a:extLst>
          </p:cNvPr>
          <p:cNvSpPr>
            <a:spLocks noChangeArrowheads="1" noChangeShapeType="1" noTextEdit="1"/>
          </p:cNvSpPr>
          <p:nvPr/>
        </p:nvSpPr>
        <p:spPr bwMode="auto">
          <a:xfrm>
            <a:off x="9439956" y="352425"/>
            <a:ext cx="2275114" cy="381000"/>
          </a:xfrm>
          <a:prstGeom prst="rect">
            <a:avLst/>
          </a:prstGeom>
        </p:spPr>
        <p:txBody>
          <a:bodyPr wrap="none" fromWordArt="1">
            <a:prstTxWarp prst="textSlantUp">
              <a:avLst>
                <a:gd name="adj" fmla="val 32056"/>
              </a:avLst>
            </a:prstTxWarp>
          </a:bodyPr>
          <a:lstStyle/>
          <a:p>
            <a:pPr algn="ctr"/>
            <a:r>
              <a:rPr lang="vi-VN" sz="3600" kern="10" dirty="0">
                <a:ln w="9525">
                  <a:solidFill>
                    <a:srgbClr val="CC99FF"/>
                  </a:solidFill>
                  <a:round/>
                  <a:headEnd/>
                  <a:tailEnd/>
                </a:ln>
                <a:solidFill>
                  <a:srgbClr val="0D11B3"/>
                </a:solidFill>
                <a:latin typeface="Times New Roman" panose="02020603050405020304" pitchFamily="18" charset="0"/>
                <a:cs typeface="Times New Roman" panose="02020603050405020304" pitchFamily="18" charset="0"/>
              </a:rPr>
              <a:t>(Hoài Thanh)</a:t>
            </a:r>
          </a:p>
        </p:txBody>
      </p:sp>
      <p:pic>
        <p:nvPicPr>
          <p:cNvPr id="7" name="Picture 9" descr="hoai thanh">
            <a:extLst>
              <a:ext uri="{FF2B5EF4-FFF2-40B4-BE49-F238E27FC236}">
                <a16:creationId xmlns:a16="http://schemas.microsoft.com/office/drawing/2014/main" id="{0350AC08-0419-435C-BD3B-E1294E5A8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5434" y="1567544"/>
            <a:ext cx="3483090" cy="7711963"/>
          </a:xfrm>
          <a:prstGeom prst="rect">
            <a:avLst/>
          </a:prstGeom>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down)">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barn(inVertical)">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arn(inVertical)">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arn(inVertical)">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barn(inVertical)">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barn(inVertical)">
                                      <p:cBhvr>
                                        <p:cTn id="37"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6" descr="rez_661_untitled-2 - Copy">
            <a:extLst>
              <a:ext uri="{FF2B5EF4-FFF2-40B4-BE49-F238E27FC236}">
                <a16:creationId xmlns:a16="http://schemas.microsoft.com/office/drawing/2014/main" id="{8BCA38AC-4B3D-455D-AE49-192E19A9A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17" y="1573033"/>
            <a:ext cx="306001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WordArt 21">
            <a:extLst>
              <a:ext uri="{FF2B5EF4-FFF2-40B4-BE49-F238E27FC236}">
                <a16:creationId xmlns:a16="http://schemas.microsoft.com/office/drawing/2014/main" id="{4CCE196A-0CD6-45ED-8593-3227BB5E7838}"/>
              </a:ext>
            </a:extLst>
          </p:cNvPr>
          <p:cNvSpPr>
            <a:spLocks noChangeArrowheads="1" noChangeShapeType="1" noTextEdit="1"/>
          </p:cNvSpPr>
          <p:nvPr/>
        </p:nvSpPr>
        <p:spPr bwMode="auto">
          <a:xfrm>
            <a:off x="1550988" y="123825"/>
            <a:ext cx="7086600" cy="609600"/>
          </a:xfrm>
          <a:prstGeom prst="rect">
            <a:avLst/>
          </a:prstGeom>
        </p:spPr>
        <p:txBody>
          <a:bodyPr wrap="none" fromWordArt="1">
            <a:prstTxWarp prst="textChevron">
              <a:avLst>
                <a:gd name="adj" fmla="val 25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1" u="none" strike="noStrike" kern="10" cap="none" spc="0" normalizeH="0" baseline="0" noProof="0">
                <a:ln w="19050">
                  <a:solidFill>
                    <a:srgbClr val="99CCFF"/>
                  </a:solidFill>
                  <a:round/>
                  <a:headEnd/>
                  <a:tailEnd/>
                </a:ln>
                <a:solidFill>
                  <a:srgbClr val="0D11B3"/>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Một thời đại trong thi ca</a:t>
            </a:r>
          </a:p>
        </p:txBody>
      </p:sp>
      <p:sp>
        <p:nvSpPr>
          <p:cNvPr id="22534" name="WordArt 22">
            <a:extLst>
              <a:ext uri="{FF2B5EF4-FFF2-40B4-BE49-F238E27FC236}">
                <a16:creationId xmlns:a16="http://schemas.microsoft.com/office/drawing/2014/main" id="{11A8FD63-C446-4D98-AC5F-1F90A501F0A0}"/>
              </a:ext>
            </a:extLst>
          </p:cNvPr>
          <p:cNvSpPr>
            <a:spLocks noChangeArrowheads="1" noChangeShapeType="1" noTextEdit="1"/>
          </p:cNvSpPr>
          <p:nvPr/>
        </p:nvSpPr>
        <p:spPr bwMode="auto">
          <a:xfrm>
            <a:off x="8763000" y="342900"/>
            <a:ext cx="1905000" cy="381000"/>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9525">
                  <a:solidFill>
                    <a:srgbClr val="CC99FF"/>
                  </a:solidFill>
                  <a:round/>
                  <a:headEnd/>
                  <a:tailEnd/>
                </a:ln>
                <a:solidFill>
                  <a:srgbClr val="0D11B3"/>
                </a:solidFill>
                <a:effectLst/>
                <a:uLnTx/>
                <a:uFillTx/>
                <a:latin typeface="Times New Roman" panose="02020603050405020304" pitchFamily="18" charset="0"/>
                <a:ea typeface="+mn-ea"/>
                <a:cs typeface="Times New Roman" panose="02020603050405020304" pitchFamily="18" charset="0"/>
              </a:rPr>
              <a:t>(Hoài Thanh)</a:t>
            </a:r>
          </a:p>
        </p:txBody>
      </p:sp>
      <p:sp>
        <p:nvSpPr>
          <p:cNvPr id="3" name="Rectangle 2">
            <a:extLst>
              <a:ext uri="{FF2B5EF4-FFF2-40B4-BE49-F238E27FC236}">
                <a16:creationId xmlns:a16="http://schemas.microsoft.com/office/drawing/2014/main" id="{FE07EE3D-BA5B-401F-A0EC-1756E5A70A44}"/>
              </a:ext>
            </a:extLst>
          </p:cNvPr>
          <p:cNvSpPr>
            <a:spLocks noChangeArrowheads="1"/>
          </p:cNvSpPr>
          <p:nvPr/>
        </p:nvSpPr>
        <p:spPr bwMode="auto">
          <a:xfrm>
            <a:off x="3714750" y="1412672"/>
            <a:ext cx="8686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Đóng</a:t>
            </a:r>
            <a:r>
              <a:rPr kumimoji="0" lang="en-US" altLang="vi-VN"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góp</a:t>
            </a:r>
            <a:r>
              <a:rPr kumimoji="0" lang="en-US" altLang="vi-VN"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Đem</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phê</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riêng</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uyên</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endPar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thụ</a:t>
            </a:r>
            <a:endPar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Ngòi</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bút</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phê</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tế, nhẹ nhàng,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giàu</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endParaRPr kumimoji="0" lang="en-US" altLang="vi-VN"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9357825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5">
            <a:extLst>
              <a:ext uri="{FF2B5EF4-FFF2-40B4-BE49-F238E27FC236}">
                <a16:creationId xmlns:a16="http://schemas.microsoft.com/office/drawing/2014/main" id="{3847B746-4C5E-4287-9EF2-50ADCFA49596}"/>
              </a:ext>
            </a:extLst>
          </p:cNvPr>
          <p:cNvSpPr>
            <a:spLocks noChangeShapeType="1"/>
          </p:cNvSpPr>
          <p:nvPr/>
        </p:nvSpPr>
        <p:spPr bwMode="auto">
          <a:xfrm>
            <a:off x="2133600" y="2438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230" name="Rectangle 6">
            <a:extLst>
              <a:ext uri="{FF2B5EF4-FFF2-40B4-BE49-F238E27FC236}">
                <a16:creationId xmlns:a16="http://schemas.microsoft.com/office/drawing/2014/main" id="{0D9BE7CA-886A-4E4D-B015-A52B314E574D}"/>
              </a:ext>
            </a:extLst>
          </p:cNvPr>
          <p:cNvSpPr>
            <a:spLocks noChangeArrowheads="1"/>
          </p:cNvSpPr>
          <p:nvPr/>
        </p:nvSpPr>
        <p:spPr bwMode="auto">
          <a:xfrm>
            <a:off x="432593" y="1371601"/>
            <a:ext cx="6907213" cy="4572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Tác</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phẩm</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Thi</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nhân</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Việt</a:t>
            </a:r>
            <a:r>
              <a:rPr kumimoji="0" lang="en-US" sz="32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Nam”</a:t>
            </a:r>
          </a:p>
        </p:txBody>
      </p:sp>
      <p:sp>
        <p:nvSpPr>
          <p:cNvPr id="24580" name="WordArt 22">
            <a:extLst>
              <a:ext uri="{FF2B5EF4-FFF2-40B4-BE49-F238E27FC236}">
                <a16:creationId xmlns:a16="http://schemas.microsoft.com/office/drawing/2014/main" id="{9A88404A-E4D0-4011-9F25-981E6848011F}"/>
              </a:ext>
            </a:extLst>
          </p:cNvPr>
          <p:cNvSpPr>
            <a:spLocks noChangeArrowheads="1" noChangeShapeType="1" noTextEdit="1"/>
          </p:cNvSpPr>
          <p:nvPr/>
        </p:nvSpPr>
        <p:spPr bwMode="auto">
          <a:xfrm>
            <a:off x="8458200" y="733425"/>
            <a:ext cx="1905000" cy="381000"/>
          </a:xfrm>
          <a:prstGeom prst="rect">
            <a:avLst/>
          </a:prstGeom>
        </p:spPr>
        <p:txBody>
          <a:bodyPr wrap="none" fromWordArt="1">
            <a:prstTxWarp prst="textSlantUp">
              <a:avLst>
                <a:gd name="adj" fmla="val 32056"/>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9525">
                  <a:solidFill>
                    <a:srgbClr val="CC99FF"/>
                  </a:solidFill>
                  <a:round/>
                  <a:headEnd/>
                  <a:tailEnd/>
                </a:ln>
                <a:solidFill>
                  <a:srgbClr val="0D11B3"/>
                </a:solidFill>
                <a:effectLst/>
                <a:uLnTx/>
                <a:uFillTx/>
                <a:latin typeface="Times New Roman" panose="02020603050405020304" pitchFamily="18" charset="0"/>
                <a:ea typeface="+mn-ea"/>
                <a:cs typeface="Times New Roman" panose="02020603050405020304" pitchFamily="18" charset="0"/>
              </a:rPr>
              <a:t>(Hoài Thanh)</a:t>
            </a:r>
          </a:p>
        </p:txBody>
      </p:sp>
      <p:pic>
        <p:nvPicPr>
          <p:cNvPr id="13" name="Picture 4">
            <a:extLst>
              <a:ext uri="{FF2B5EF4-FFF2-40B4-BE49-F238E27FC236}">
                <a16:creationId xmlns:a16="http://schemas.microsoft.com/office/drawing/2014/main" id="{0C9EA110-EEAA-470A-BA8B-D54C24C24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9" y="2261518"/>
            <a:ext cx="3425825" cy="404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A6BDE47-3DD4-4CD8-9A19-FA83CD8DC78B}"/>
              </a:ext>
            </a:extLst>
          </p:cNvPr>
          <p:cNvSpPr txBox="1">
            <a:spLocks noChangeArrowheads="1"/>
          </p:cNvSpPr>
          <p:nvPr/>
        </p:nvSpPr>
        <p:spPr bwMode="auto">
          <a:xfrm>
            <a:off x="3886199" y="2466977"/>
            <a:ext cx="830580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Tác giả: </a:t>
            </a:r>
            <a:r>
              <a:rPr kumimoji="0" lang="vi-VN"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Hoài Thanh</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Hoài Chân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alt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xứ</a:t>
            </a:r>
            <a:r>
              <a:rPr kumimoji="0" lang="en-US" alt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biên</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trào</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1932-1945,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1941, </a:t>
            </a:r>
            <a:r>
              <a:rPr kumimoji="0" lang="vi-VN"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hoàn thành năm 1942.</a:t>
            </a:r>
            <a:endPar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vi-VN"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Thể loại: </a:t>
            </a:r>
            <a:r>
              <a:rPr kumimoji="0" lang="vi-VN"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Phê bình văn học</a:t>
            </a:r>
            <a:endParaRPr kumimoji="0" lang="en-US" alt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584" name="WordArt 21">
            <a:extLst>
              <a:ext uri="{FF2B5EF4-FFF2-40B4-BE49-F238E27FC236}">
                <a16:creationId xmlns:a16="http://schemas.microsoft.com/office/drawing/2014/main" id="{105DC52E-8345-41A4-9E68-A01E21CBC791}"/>
              </a:ext>
            </a:extLst>
          </p:cNvPr>
          <p:cNvSpPr>
            <a:spLocks noChangeArrowheads="1" noChangeShapeType="1" noTextEdit="1"/>
          </p:cNvSpPr>
          <p:nvPr/>
        </p:nvSpPr>
        <p:spPr bwMode="auto">
          <a:xfrm>
            <a:off x="1550988" y="123825"/>
            <a:ext cx="7086600" cy="609600"/>
          </a:xfrm>
          <a:prstGeom prst="rect">
            <a:avLst/>
          </a:prstGeom>
        </p:spPr>
        <p:txBody>
          <a:bodyPr wrap="none" fromWordArt="1">
            <a:prstTxWarp prst="textChevron">
              <a:avLst>
                <a:gd name="adj" fmla="val 25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1" u="none" strike="noStrike" kern="10" cap="none" spc="0" normalizeH="0" baseline="0" noProof="0">
                <a:ln w="19050">
                  <a:solidFill>
                    <a:srgbClr val="99CCFF"/>
                  </a:solidFill>
                  <a:round/>
                  <a:headEnd/>
                  <a:tailEnd/>
                </a:ln>
                <a:solidFill>
                  <a:srgbClr val="0D11B3"/>
                </a:solidFill>
                <a:effectLst>
                  <a:outerShdw dist="35921" dir="2700000" algn="ctr" rotWithShape="0">
                    <a:srgbClr val="990000"/>
                  </a:outerShdw>
                </a:effectLst>
                <a:uLnTx/>
                <a:uFillTx/>
                <a:latin typeface="Times New Roman" panose="02020603050405020304" pitchFamily="18" charset="0"/>
                <a:ea typeface="+mn-ea"/>
                <a:cs typeface="Times New Roman" panose="02020603050405020304" pitchFamily="18" charset="0"/>
              </a:rPr>
              <a:t>Một thời đại trong thi ca</a:t>
            </a:r>
          </a:p>
        </p:txBody>
      </p:sp>
    </p:spTree>
    <p:extLst>
      <p:ext uri="{BB962C8B-B14F-4D97-AF65-F5344CB8AC3E}">
        <p14:creationId xmlns:p14="http://schemas.microsoft.com/office/powerpoint/2010/main" val="16172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4101</Words>
  <Application>Microsoft Office PowerPoint</Application>
  <PresentationFormat>Widescreen</PresentationFormat>
  <Paragraphs>300</Paragraphs>
  <Slides>37</Slides>
  <Notes>3</Notes>
  <HiddenSlides>0</HiddenSlides>
  <MMClips>0</MMClips>
  <ScaleCrop>false</ScaleCrop>
  <HeadingPairs>
    <vt:vector size="6" baseType="variant">
      <vt:variant>
        <vt:lpstr>Fonts Used</vt:lpstr>
      </vt:variant>
      <vt:variant>
        <vt:i4>10</vt:i4>
      </vt:variant>
      <vt:variant>
        <vt:lpstr>Theme</vt:lpstr>
      </vt:variant>
      <vt:variant>
        <vt:i4>16</vt:i4>
      </vt:variant>
      <vt:variant>
        <vt:lpstr>Slide Titles</vt:lpstr>
      </vt:variant>
      <vt:variant>
        <vt:i4>37</vt:i4>
      </vt:variant>
    </vt:vector>
  </HeadingPairs>
  <TitlesOfParts>
    <vt:vector size="63" baseType="lpstr">
      <vt:lpstr>Arial</vt:lpstr>
      <vt:lpstr>Bodoni MT Black</vt:lpstr>
      <vt:lpstr>Calibri</vt:lpstr>
      <vt:lpstr>Calibri Light</vt:lpstr>
      <vt:lpstr>Forte</vt:lpstr>
      <vt:lpstr>Palatino Linotype</vt:lpstr>
      <vt:lpstr>Ravie</vt:lpstr>
      <vt:lpstr>Symbol</vt:lpstr>
      <vt:lpstr>Times New Roman</vt:lpstr>
      <vt:lpstr>Wingdings</vt:lpstr>
      <vt:lpstr>Office Theme</vt:lpstr>
      <vt:lpstr>Chủ đề Office</vt:lpstr>
      <vt:lpstr>2_Chủ đề Office</vt:lpstr>
      <vt:lpstr>3_Chủ đề Office</vt:lpstr>
      <vt:lpstr>5_Chủ đề Office</vt:lpstr>
      <vt:lpstr>6_Chủ đề Office</vt:lpstr>
      <vt:lpstr>4_Chủ đề Office</vt:lpstr>
      <vt:lpstr>7_Chủ đề Office</vt:lpstr>
      <vt:lpstr>9_Chủ đề Office</vt:lpstr>
      <vt:lpstr>10_Chủ đề Office</vt:lpstr>
      <vt:lpstr>12_Chủ đề Office</vt:lpstr>
      <vt:lpstr>13_Chủ đề Office</vt:lpstr>
      <vt:lpstr>14_Chủ đề Office</vt:lpstr>
      <vt:lpstr>15_Chủ đề Office</vt:lpstr>
      <vt:lpstr>16_Chủ đề Office</vt:lpstr>
      <vt:lpstr>17_Chủ đề Office</vt:lpstr>
      <vt:lpstr>PowerPoint Presentation</vt:lpstr>
      <vt:lpstr>PowerPoint Presentation</vt:lpstr>
      <vt:lpstr>PowerPoint Presentation</vt:lpstr>
      <vt:lpstr>PowerPoint Presentation</vt:lpstr>
      <vt:lpstr>PowerPoint Presentation</vt:lpstr>
      <vt:lpstr>PowerPoint Presentation</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Luận cứ 2:Nguyên tắc xác định tinh thần Thơ mới:</vt:lpstr>
      <vt:lpstr>2. Luận điểm 2. Tinh thần Thơ mới:</vt:lpstr>
      <vt:lpstr>PowerPoint Presentation</vt:lpstr>
      <vt:lpstr>2.2. Luận cứ 2. Hành trình của cái tôi (cá nhân trong nghĩa tuyệt đối của nó):</vt:lpstr>
      <vt:lpstr> 3. Luận điểm 3. Bi kịch cái tôi cá nhân và hướng giải quyết bi kịch: </vt:lpstr>
      <vt:lpstr>PowerPoint Presentation</vt:lpstr>
      <vt:lpstr>PowerPoint Presentation</vt:lpstr>
      <vt:lpstr>PowerPoint Presentation</vt:lpstr>
      <vt:lpstr>c. Bi kịch thứ ba: “Thời trước, dầu bị oan khuất như Cao Bá Nhạ, dầu bị khi bỏ như cô phụ trên bến Tầm Dương, vẫn còn có thể nương tựa vào một cái gì không di dịch. Ngày nay lớp thành kiến phủ trên linh hồn đã tiêu tan cùng lớp hoa hoè phú trên thi tử. Phương Tây đã giao trả hồn ta lại cho ta. Nhưng ta bàng hoàng vì nhìn vào đo ta thấy thiếu một điều, một điều cần hơn trăm nghìn điều khác: một lòng tin đầy đủ.” </vt:lpstr>
      <vt:lpstr>3.2. Luận cứ 2.Giải quyết bi kịch: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 Đỗ Ngọc</dc:creator>
  <cp:lastModifiedBy>Admin</cp:lastModifiedBy>
  <cp:revision>192</cp:revision>
  <dcterms:created xsi:type="dcterms:W3CDTF">2020-04-30T10:42:58Z</dcterms:created>
  <dcterms:modified xsi:type="dcterms:W3CDTF">2023-08-19T11:53:09Z</dcterms:modified>
</cp:coreProperties>
</file>