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c9hRixkclwOyybwqrttBLMDJTi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u Trung"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1C6965-14BF-4A49-9E37-A995269E4D8C}">
  <a:tblStyle styleId="{1F1C6965-14BF-4A49-9E37-A995269E4D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1ED50B-FF74-4BAD-A3DE-0A4F88965F63}" styleName="Table_1">
    <a:wholeTbl>
      <a:tcTxStyle b="off" i="off">
        <a:font>
          <a:latin typeface="Impact"/>
          <a:ea typeface="Impact"/>
          <a:cs typeface="Impac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E6E6"/>
          </a:solidFill>
        </a:fill>
      </a:tcStyle>
    </a:wholeTbl>
    <a:band1H>
      <a:tcTxStyle/>
      <a:tcStyle>
        <a:tcBdr/>
        <a:fill>
          <a:solidFill>
            <a:srgbClr val="E6CACA"/>
          </a:solidFill>
        </a:fill>
      </a:tcStyle>
    </a:band1H>
    <a:band2H>
      <a:tcTxStyle/>
      <a:tcStyle>
        <a:tcBdr/>
      </a:tcStyle>
    </a:band2H>
    <a:band1V>
      <a:tcTxStyle/>
      <a:tcStyle>
        <a:tcBdr/>
        <a:fill>
          <a:solidFill>
            <a:srgbClr val="E6CACA"/>
          </a:solidFill>
        </a:fill>
      </a:tcStyle>
    </a:band1V>
    <a:band2V>
      <a:tcTxStyle/>
      <a:tcStyle>
        <a:tcBdr/>
      </a:tcStyle>
    </a:band2V>
    <a:lastCol>
      <a:tcTxStyle b="on" i="off">
        <a:font>
          <a:latin typeface="Impact"/>
          <a:ea typeface="Impact"/>
          <a:cs typeface="Impact"/>
        </a:font>
        <a:schemeClr val="lt1"/>
      </a:tcTxStyle>
      <a:tcStyle>
        <a:tcBdr/>
        <a:fill>
          <a:solidFill>
            <a:schemeClr val="accent1"/>
          </a:solidFill>
        </a:fill>
      </a:tcStyle>
    </a:lastCol>
    <a:firstCol>
      <a:tcTxStyle b="on" i="off">
        <a:font>
          <a:latin typeface="Impact"/>
          <a:ea typeface="Impact"/>
          <a:cs typeface="Impact"/>
        </a:font>
        <a:schemeClr val="lt1"/>
      </a:tcTxStyle>
      <a:tcStyle>
        <a:tcBdr/>
        <a:fill>
          <a:solidFill>
            <a:schemeClr val="accent1"/>
          </a:solidFill>
        </a:fill>
      </a:tcStyle>
    </a:firstCol>
    <a:lastRow>
      <a:tcTxStyle b="on" i="off">
        <a:font>
          <a:latin typeface="Impact"/>
          <a:ea typeface="Impact"/>
          <a:cs typeface="Impac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Impact"/>
          <a:ea typeface="Impact"/>
          <a:cs typeface="Impac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F3BB130-2850-4D70-9396-D1F8980ED1E5}"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4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8-09T09:59:48.565" idx="1">
    <p:pos x="6000" y="0"/>
    <p:text>thiếu hoạt động khởi động</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2rY3s_4"/>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3-08-09T10:00:13.706" idx="2">
    <p:pos x="6000" y="0"/>
    <p:text>yêu cầu kiểu bài chưa chính xác</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2rY3s_8"/>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3-08-09T10:01:10.044" idx="3">
    <p:pos x="6000" y="0"/>
    <p:text>thiếu hướng dẫn ở 2 bước quan trọng này... HS cần làm gì để tìm ý và lập dàn ý?</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2rY3tAA"/>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3-08-09T10:03:34.730" idx="4">
    <p:pos x="6000" y="0"/>
    <p:text>thiếu Slide tổ chức hoạt động nhóm, đếm thời gian, tiêu chí đánh giá hoạt động nhóm</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2rY3tAE"/>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3-08-09T10:05:45.281" idx="5">
    <p:pos x="6000" y="0"/>
    <p:text>thiếu tiêu chí đánh giá cho bài viết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2rY3tA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6108d757c7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6108d757c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39ff11ec41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39ff11ec4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6108d757c7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6108d757c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6108d757c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6108d757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6108d757c7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6108d757c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16" descr="Brickwork-HD-R1a.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16"/>
          <p:cNvSpPr/>
          <p:nvPr/>
        </p:nvSpPr>
        <p:spPr>
          <a:xfrm>
            <a:off x="-15875" y="0"/>
            <a:ext cx="11683810" cy="6588125"/>
          </a:xfrm>
          <a:custGeom>
            <a:avLst/>
            <a:gdLst/>
            <a:ahLst/>
            <a:cxnLst/>
            <a:rect l="l" t="t" r="r" b="b"/>
            <a:pathLst>
              <a:path w="11683810" h="6588125" extrusionOk="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a:stretch>
          </a:blipFill>
          <a:ln>
            <a:noFill/>
          </a:ln>
          <a:effectLst>
            <a:outerShdw blurRad="101600" dist="152400" dir="4380000" algn="tl" rotWithShape="0">
              <a:srgbClr val="000000">
                <a:alpha val="4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6"/>
          <p:cNvSpPr/>
          <p:nvPr/>
        </p:nvSpPr>
        <p:spPr>
          <a:xfrm>
            <a:off x="0" y="4282257"/>
            <a:ext cx="11329257" cy="2028845"/>
          </a:xfrm>
          <a:custGeom>
            <a:avLst/>
            <a:gdLst/>
            <a:ahLst/>
            <a:cxnLst/>
            <a:rect l="l" t="t" r="r" b="b"/>
            <a:pathLst>
              <a:path w="11329257" h="2028845" extrusionOk="0">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20" name="Google Shape;20;p16"/>
          <p:cNvSpPr/>
          <p:nvPr/>
        </p:nvSpPr>
        <p:spPr>
          <a:xfrm>
            <a:off x="0" y="0"/>
            <a:ext cx="8719579" cy="456877"/>
          </a:xfrm>
          <a:custGeom>
            <a:avLst/>
            <a:gdLst/>
            <a:ahLst/>
            <a:cxnLst/>
            <a:rect l="l" t="t" r="r" b="b"/>
            <a:pathLst>
              <a:path w="8719579" h="456877" extrusionOk="0">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21" name="Google Shape;21;p16"/>
          <p:cNvSpPr/>
          <p:nvPr/>
        </p:nvSpPr>
        <p:spPr>
          <a:xfrm rot="-180000">
            <a:off x="-161800" y="293317"/>
            <a:ext cx="11367116" cy="5751804"/>
          </a:xfrm>
          <a:custGeom>
            <a:avLst/>
            <a:gdLst/>
            <a:ahLst/>
            <a:cxnLst/>
            <a:rect l="l" t="t" r="r" b="b"/>
            <a:pathLst>
              <a:path w="11367116" h="5751804" extrusionOk="0">
                <a:moveTo>
                  <a:pt x="11346705" y="0"/>
                </a:moveTo>
                <a:cubicBezTo>
                  <a:pt x="11353509" y="1915114"/>
                  <a:pt x="11360312" y="3830229"/>
                  <a:pt x="11367116" y="5745343"/>
                </a:cubicBezTo>
                <a:lnTo>
                  <a:pt x="0" y="5751804"/>
                </a:lnTo>
              </a:path>
            </a:pathLst>
          </a:custGeom>
          <a:noFill/>
          <a:ln w="82550" cap="flat" cmpd="sng">
            <a:solidFill>
              <a:srgbClr val="7F7F7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6"/>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accent1"/>
              </a:buClr>
              <a:buSzPts val="8000"/>
              <a:buFont typeface="Impact"/>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subTitle" idx="1"/>
          </p:nvPr>
        </p:nvSpPr>
        <p:spPr>
          <a:xfrm rot="-180000">
            <a:off x="983062" y="3505209"/>
            <a:ext cx="9755187" cy="550333"/>
          </a:xfrm>
          <a:prstGeom prst="rect">
            <a:avLst/>
          </a:prstGeom>
          <a:noFill/>
          <a:ln>
            <a:noFill/>
          </a:ln>
        </p:spPr>
        <p:txBody>
          <a:bodyPr spcFirstLastPara="1" wrap="square" lIns="91425" tIns="45700" rIns="91425" bIns="45700" anchor="t" anchorCtr="0">
            <a:noAutofit/>
          </a:bodyPr>
          <a:lstStyle>
            <a:lvl1pPr lvl="0" algn="r">
              <a:lnSpc>
                <a:spcPct val="120000"/>
              </a:lnSpc>
              <a:spcBef>
                <a:spcPts val="1000"/>
              </a:spcBef>
              <a:spcAft>
                <a:spcPts val="0"/>
              </a:spcAft>
              <a:buSzPts val="4480"/>
              <a:buNone/>
              <a:defRPr sz="28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a:endParaRPr/>
          </a:p>
        </p:txBody>
      </p:sp>
      <p:sp>
        <p:nvSpPr>
          <p:cNvPr id="24" name="Google Shape;24;p16"/>
          <p:cNvSpPr txBox="1">
            <a:spLocks noGrp="1"/>
          </p:cNvSpPr>
          <p:nvPr>
            <p:ph type="dt" idx="10"/>
          </p:nvPr>
        </p:nvSpPr>
        <p:spPr>
          <a:xfrm rot="-180000">
            <a:off x="4948541" y="4578463"/>
            <a:ext cx="6143653" cy="11631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5400">
                <a:solidFill>
                  <a:srgbClr val="5C060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rot="-180000">
            <a:off x="-5560" y="4883024"/>
            <a:ext cx="4047239" cy="11955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rot="-180000">
            <a:off x="9851758" y="3832648"/>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u="none" strike="noStrike" cap="none">
                <a:solidFill>
                  <a:srgbClr val="3F3F3F"/>
                </a:solidFill>
                <a:latin typeface="Impact"/>
                <a:ea typeface="Impact"/>
                <a:cs typeface="Impact"/>
                <a:sym typeface="Impact"/>
              </a:defRPr>
            </a:lvl1pPr>
            <a:lvl2pPr marL="0" lvl="1" indent="0" algn="ctr">
              <a:spcBef>
                <a:spcPts val="0"/>
              </a:spcBef>
              <a:buNone/>
              <a:defRPr sz="2400" b="0" i="0" u="none" strike="noStrike" cap="none">
                <a:solidFill>
                  <a:srgbClr val="3F3F3F"/>
                </a:solidFill>
                <a:latin typeface="Impact"/>
                <a:ea typeface="Impact"/>
                <a:cs typeface="Impact"/>
                <a:sym typeface="Impact"/>
              </a:defRPr>
            </a:lvl2pPr>
            <a:lvl3pPr marL="0" lvl="2" indent="0" algn="ctr">
              <a:spcBef>
                <a:spcPts val="0"/>
              </a:spcBef>
              <a:buNone/>
              <a:defRPr sz="2400" b="0" i="0" u="none" strike="noStrike" cap="none">
                <a:solidFill>
                  <a:srgbClr val="3F3F3F"/>
                </a:solidFill>
                <a:latin typeface="Impact"/>
                <a:ea typeface="Impact"/>
                <a:cs typeface="Impact"/>
                <a:sym typeface="Impact"/>
              </a:defRPr>
            </a:lvl3pPr>
            <a:lvl4pPr marL="0" lvl="3" indent="0" algn="ctr">
              <a:spcBef>
                <a:spcPts val="0"/>
              </a:spcBef>
              <a:buNone/>
              <a:defRPr sz="2400" b="0" i="0" u="none" strike="noStrike" cap="none">
                <a:solidFill>
                  <a:srgbClr val="3F3F3F"/>
                </a:solidFill>
                <a:latin typeface="Impact"/>
                <a:ea typeface="Impact"/>
                <a:cs typeface="Impact"/>
                <a:sym typeface="Impact"/>
              </a:defRPr>
            </a:lvl4pPr>
            <a:lvl5pPr marL="0" lvl="4" indent="0" algn="ctr">
              <a:spcBef>
                <a:spcPts val="0"/>
              </a:spcBef>
              <a:buNone/>
              <a:defRPr sz="2400" b="0" i="0" u="none" strike="noStrike" cap="none">
                <a:solidFill>
                  <a:srgbClr val="3F3F3F"/>
                </a:solidFill>
                <a:latin typeface="Impact"/>
                <a:ea typeface="Impact"/>
                <a:cs typeface="Impact"/>
                <a:sym typeface="Impact"/>
              </a:defRPr>
            </a:lvl5pPr>
            <a:lvl6pPr marL="0" lvl="5" indent="0" algn="ctr">
              <a:spcBef>
                <a:spcPts val="0"/>
              </a:spcBef>
              <a:buNone/>
              <a:defRPr sz="2400" b="0" i="0" u="none" strike="noStrike" cap="none">
                <a:solidFill>
                  <a:srgbClr val="3F3F3F"/>
                </a:solidFill>
                <a:latin typeface="Impact"/>
                <a:ea typeface="Impact"/>
                <a:cs typeface="Impact"/>
                <a:sym typeface="Impact"/>
              </a:defRPr>
            </a:lvl6pPr>
            <a:lvl7pPr marL="0" lvl="6" indent="0" algn="ctr">
              <a:spcBef>
                <a:spcPts val="0"/>
              </a:spcBef>
              <a:buNone/>
              <a:defRPr sz="2400" b="0" i="0" u="none" strike="noStrike" cap="none">
                <a:solidFill>
                  <a:srgbClr val="3F3F3F"/>
                </a:solidFill>
                <a:latin typeface="Impact"/>
                <a:ea typeface="Impact"/>
                <a:cs typeface="Impact"/>
                <a:sym typeface="Impact"/>
              </a:defRPr>
            </a:lvl7pPr>
            <a:lvl8pPr marL="0" lvl="7" indent="0" algn="ctr">
              <a:spcBef>
                <a:spcPts val="0"/>
              </a:spcBef>
              <a:buNone/>
              <a:defRPr sz="2400" b="0" i="0" u="none" strike="noStrike" cap="none">
                <a:solidFill>
                  <a:srgbClr val="3F3F3F"/>
                </a:solidFill>
                <a:latin typeface="Impact"/>
                <a:ea typeface="Impact"/>
                <a:cs typeface="Impact"/>
                <a:sym typeface="Impact"/>
              </a:defRPr>
            </a:lvl8pPr>
            <a:lvl9pPr marL="0" lvl="8" indent="0" algn="ctr">
              <a:spcBef>
                <a:spcPts val="0"/>
              </a:spcBef>
              <a:buNone/>
              <a:defRPr sz="2400" b="0" i="0" u="none" strike="noStrike" cap="none">
                <a:solidFill>
                  <a:srgbClr val="3F3F3F"/>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16"/>
          <p:cNvSpPr/>
          <p:nvPr/>
        </p:nvSpPr>
        <p:spPr>
          <a:xfrm rot="-180000">
            <a:off x="4221385" y="5111356"/>
            <a:ext cx="515386" cy="515386"/>
          </a:xfrm>
          <a:prstGeom prst="star5">
            <a:avLst>
              <a:gd name="adj" fmla="val 26693"/>
              <a:gd name="hf" fmla="val 105146"/>
              <a:gd name="vf" fmla="val 110557"/>
            </a:avLst>
          </a:prstGeom>
          <a:solidFill>
            <a:schemeClr val="dk1">
              <a:alpha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9"/>
        <p:cNvGrpSpPr/>
        <p:nvPr/>
      </p:nvGrpSpPr>
      <p:grpSpPr>
        <a:xfrm>
          <a:off x="0" y="0"/>
          <a:ext cx="0" cy="0"/>
          <a:chOff x="0" y="0"/>
          <a:chExt cx="0" cy="0"/>
        </a:xfrm>
      </p:grpSpPr>
      <p:sp>
        <p:nvSpPr>
          <p:cNvPr id="80" name="Google Shape;80;p25"/>
          <p:cNvSpPr txBox="1">
            <a:spLocks noGrp="1"/>
          </p:cNvSpPr>
          <p:nvPr>
            <p:ph type="title"/>
          </p:nvPr>
        </p:nvSpPr>
        <p:spPr>
          <a:xfrm>
            <a:off x="685800" y="4106333"/>
            <a:ext cx="10394708" cy="5888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5"/>
          <p:cNvSpPr>
            <a:spLocks noGrp="1"/>
          </p:cNvSpPr>
          <p:nvPr>
            <p:ph type="pic" idx="2"/>
          </p:nvPr>
        </p:nvSpPr>
        <p:spPr>
          <a:xfrm>
            <a:off x="685801" y="685799"/>
            <a:ext cx="10392513" cy="3194903"/>
          </a:xfrm>
          <a:prstGeom prst="rect">
            <a:avLst/>
          </a:prstGeom>
          <a:noFill/>
          <a:ln w="57150" cap="flat" cmpd="thinThick">
            <a:solidFill>
              <a:srgbClr val="7F7F7F"/>
            </a:solidFill>
            <a:prstDash val="solid"/>
            <a:miter lim="800000"/>
            <a:headEnd type="none" w="sm" len="sm"/>
            <a:tailEnd type="none" w="sm" len="sm"/>
          </a:ln>
        </p:spPr>
      </p:sp>
      <p:sp>
        <p:nvSpPr>
          <p:cNvPr id="82" name="Google Shape;82;p25"/>
          <p:cNvSpPr txBox="1">
            <a:spLocks noGrp="1"/>
          </p:cNvSpPr>
          <p:nvPr>
            <p:ph type="body" idx="1"/>
          </p:nvPr>
        </p:nvSpPr>
        <p:spPr>
          <a:xfrm>
            <a:off x="685780" y="4702923"/>
            <a:ext cx="10394728"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560"/>
              <a:buNone/>
              <a:defRPr sz="16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3" name="Google Shape;83;p2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6"/>
        <p:cNvGrpSpPr/>
        <p:nvPr/>
      </p:nvGrpSpPr>
      <p:grpSpPr>
        <a:xfrm>
          <a:off x="0" y="0"/>
          <a:ext cx="0" cy="0"/>
          <a:chOff x="0" y="0"/>
          <a:chExt cx="0" cy="0"/>
        </a:xfrm>
      </p:grpSpPr>
      <p:sp>
        <p:nvSpPr>
          <p:cNvPr id="87" name="Google Shape;87;p26"/>
          <p:cNvSpPr txBox="1">
            <a:spLocks noGrp="1"/>
          </p:cNvSpPr>
          <p:nvPr>
            <p:ph type="title"/>
          </p:nvPr>
        </p:nvSpPr>
        <p:spPr>
          <a:xfrm>
            <a:off x="685801" y="685800"/>
            <a:ext cx="10396902" cy="319490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6"/>
          <p:cNvSpPr txBox="1">
            <a:spLocks noGrp="1"/>
          </p:cNvSpPr>
          <p:nvPr>
            <p:ph type="body" idx="1"/>
          </p:nvPr>
        </p:nvSpPr>
        <p:spPr>
          <a:xfrm>
            <a:off x="685779" y="4106333"/>
            <a:ext cx="10394729" cy="127360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9" name="Google Shape;89;p2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2"/>
        <p:cNvGrpSpPr/>
        <p:nvPr/>
      </p:nvGrpSpPr>
      <p:grpSpPr>
        <a:xfrm>
          <a:off x="0" y="0"/>
          <a:ext cx="0" cy="0"/>
          <a:chOff x="0" y="0"/>
          <a:chExt cx="0" cy="0"/>
        </a:xfrm>
      </p:grpSpPr>
      <p:sp>
        <p:nvSpPr>
          <p:cNvPr id="93" name="Google Shape;93;p27"/>
          <p:cNvSpPr txBox="1">
            <a:spLocks noGrp="1"/>
          </p:cNvSpPr>
          <p:nvPr>
            <p:ph type="title"/>
          </p:nvPr>
        </p:nvSpPr>
        <p:spPr>
          <a:xfrm>
            <a:off x="1121732" y="685800"/>
            <a:ext cx="9525020" cy="29167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7"/>
          <p:cNvSpPr txBox="1">
            <a:spLocks noGrp="1"/>
          </p:cNvSpPr>
          <p:nvPr>
            <p:ph type="body" idx="1"/>
          </p:nvPr>
        </p:nvSpPr>
        <p:spPr>
          <a:xfrm>
            <a:off x="1550264" y="3610032"/>
            <a:ext cx="8667956" cy="377768"/>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SzPts val="2240"/>
              <a:buNone/>
              <a:defRPr sz="1400">
                <a:solidFill>
                  <a:srgbClr val="7F7F7F"/>
                </a:solidFill>
              </a:defRPr>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95" name="Google Shape;95;p27"/>
          <p:cNvSpPr txBox="1">
            <a:spLocks noGrp="1"/>
          </p:cNvSpPr>
          <p:nvPr>
            <p:ph type="body" idx="2"/>
          </p:nvPr>
        </p:nvSpPr>
        <p:spPr>
          <a:xfrm>
            <a:off x="685801" y="4106334"/>
            <a:ext cx="10396882" cy="1268252"/>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96" name="Google Shape;96;p2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7"/>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9" name="Google Shape;99;p27"/>
          <p:cNvSpPr txBox="1"/>
          <p:nvPr/>
        </p:nvSpPr>
        <p:spPr>
          <a:xfrm>
            <a:off x="685801" y="89262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Impact"/>
              <a:buNone/>
            </a:pPr>
            <a:r>
              <a:rPr lang="en-US" sz="8000" b="0" cap="none">
                <a:solidFill>
                  <a:schemeClr val="dk1"/>
                </a:solidFill>
                <a:latin typeface="Impact"/>
                <a:ea typeface="Impact"/>
                <a:cs typeface="Impact"/>
                <a:sym typeface="Impact"/>
              </a:rPr>
              <a:t>“</a:t>
            </a:r>
            <a:endParaRPr/>
          </a:p>
        </p:txBody>
      </p:sp>
      <p:sp>
        <p:nvSpPr>
          <p:cNvPr id="100" name="Google Shape;100;p27"/>
          <p:cNvSpPr txBox="1"/>
          <p:nvPr/>
        </p:nvSpPr>
        <p:spPr>
          <a:xfrm>
            <a:off x="10473083" y="292282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Impact"/>
              <a:buNone/>
            </a:pPr>
            <a:r>
              <a:rPr lang="en-US" sz="8000" b="0" cap="none">
                <a:solidFill>
                  <a:schemeClr val="dk1"/>
                </a:solidFill>
                <a:latin typeface="Impact"/>
                <a:ea typeface="Impact"/>
                <a:cs typeface="Impact"/>
                <a:sym typeface="Impact"/>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1"/>
        <p:cNvGrpSpPr/>
        <p:nvPr/>
      </p:nvGrpSpPr>
      <p:grpSpPr>
        <a:xfrm>
          <a:off x="0" y="0"/>
          <a:ext cx="0" cy="0"/>
          <a:chOff x="0" y="0"/>
          <a:chExt cx="0" cy="0"/>
        </a:xfrm>
      </p:grpSpPr>
      <p:sp>
        <p:nvSpPr>
          <p:cNvPr id="102" name="Google Shape;102;p28"/>
          <p:cNvSpPr txBox="1">
            <a:spLocks noGrp="1"/>
          </p:cNvSpPr>
          <p:nvPr>
            <p:ph type="title"/>
          </p:nvPr>
        </p:nvSpPr>
        <p:spPr>
          <a:xfrm>
            <a:off x="685800" y="1723854"/>
            <a:ext cx="10394707"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8"/>
          <p:cNvSpPr txBox="1">
            <a:spLocks noGrp="1"/>
          </p:cNvSpPr>
          <p:nvPr>
            <p:ph type="body" idx="1"/>
          </p:nvPr>
        </p:nvSpPr>
        <p:spPr>
          <a:xfrm>
            <a:off x="685800" y="4247468"/>
            <a:ext cx="10394707"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4" name="Google Shape;104;p2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8"/>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7"/>
        <p:cNvGrpSpPr/>
        <p:nvPr/>
      </p:nvGrpSpPr>
      <p:grpSpPr>
        <a:xfrm>
          <a:off x="0" y="0"/>
          <a:ext cx="0" cy="0"/>
          <a:chOff x="0" y="0"/>
          <a:chExt cx="0" cy="0"/>
        </a:xfrm>
      </p:grpSpPr>
      <p:sp>
        <p:nvSpPr>
          <p:cNvPr id="108" name="Google Shape;108;p29"/>
          <p:cNvSpPr txBox="1">
            <a:spLocks noGrp="1"/>
          </p:cNvSpPr>
          <p:nvPr>
            <p:ph type="title"/>
          </p:nvPr>
        </p:nvSpPr>
        <p:spPr>
          <a:xfrm>
            <a:off x="685802" y="685800"/>
            <a:ext cx="10394706"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9"/>
          <p:cNvSpPr txBox="1">
            <a:spLocks noGrp="1"/>
          </p:cNvSpPr>
          <p:nvPr>
            <p:ph type="body" idx="1"/>
          </p:nvPr>
        </p:nvSpPr>
        <p:spPr>
          <a:xfrm>
            <a:off x="68580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0" name="Google Shape;110;p29"/>
          <p:cNvSpPr txBox="1">
            <a:spLocks noGrp="1"/>
          </p:cNvSpPr>
          <p:nvPr>
            <p:ph type="body" idx="2"/>
          </p:nvPr>
        </p:nvSpPr>
        <p:spPr>
          <a:xfrm>
            <a:off x="685802"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1" name="Google Shape;111;p29"/>
          <p:cNvSpPr txBox="1">
            <a:spLocks noGrp="1"/>
          </p:cNvSpPr>
          <p:nvPr>
            <p:ph type="body" idx="3"/>
          </p:nvPr>
        </p:nvSpPr>
        <p:spPr>
          <a:xfrm>
            <a:off x="423462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2" name="Google Shape;112;p29"/>
          <p:cNvSpPr txBox="1">
            <a:spLocks noGrp="1"/>
          </p:cNvSpPr>
          <p:nvPr>
            <p:ph type="body" idx="4"/>
          </p:nvPr>
        </p:nvSpPr>
        <p:spPr>
          <a:xfrm>
            <a:off x="4234621"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3" name="Google Shape;113;p29"/>
          <p:cNvSpPr txBox="1">
            <a:spLocks noGrp="1"/>
          </p:cNvSpPr>
          <p:nvPr>
            <p:ph type="body" idx="5"/>
          </p:nvPr>
        </p:nvSpPr>
        <p:spPr>
          <a:xfrm>
            <a:off x="7770380"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4" name="Google Shape;114;p29"/>
          <p:cNvSpPr txBox="1">
            <a:spLocks noGrp="1"/>
          </p:cNvSpPr>
          <p:nvPr>
            <p:ph type="body" idx="6"/>
          </p:nvPr>
        </p:nvSpPr>
        <p:spPr>
          <a:xfrm>
            <a:off x="7770380"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5" name="Google Shape;115;p2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9"/>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8"/>
        <p:cNvGrpSpPr/>
        <p:nvPr/>
      </p:nvGrpSpPr>
      <p:grpSpPr>
        <a:xfrm>
          <a:off x="0" y="0"/>
          <a:ext cx="0" cy="0"/>
          <a:chOff x="0" y="0"/>
          <a:chExt cx="0" cy="0"/>
        </a:xfrm>
      </p:grpSpPr>
      <p:sp>
        <p:nvSpPr>
          <p:cNvPr id="119" name="Google Shape;119;p30"/>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0"/>
          <p:cNvSpPr txBox="1">
            <a:spLocks noGrp="1"/>
          </p:cNvSpPr>
          <p:nvPr>
            <p:ph type="body" idx="1"/>
          </p:nvPr>
        </p:nvSpPr>
        <p:spPr>
          <a:xfrm>
            <a:off x="69184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1" name="Google Shape;121;p30"/>
          <p:cNvSpPr>
            <a:spLocks noGrp="1"/>
          </p:cNvSpPr>
          <p:nvPr>
            <p:ph type="pic" idx="2"/>
          </p:nvPr>
        </p:nvSpPr>
        <p:spPr>
          <a:xfrm>
            <a:off x="685780" y="2063395"/>
            <a:ext cx="3310128" cy="1536725"/>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22" name="Google Shape;122;p30"/>
          <p:cNvSpPr txBox="1">
            <a:spLocks noGrp="1"/>
          </p:cNvSpPr>
          <p:nvPr>
            <p:ph type="body" idx="3"/>
          </p:nvPr>
        </p:nvSpPr>
        <p:spPr>
          <a:xfrm>
            <a:off x="691840" y="4389287"/>
            <a:ext cx="3310128" cy="9852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3" name="Google Shape;123;p30"/>
          <p:cNvSpPr txBox="1">
            <a:spLocks noGrp="1"/>
          </p:cNvSpPr>
          <p:nvPr>
            <p:ph type="body" idx="4"/>
          </p:nvPr>
        </p:nvSpPr>
        <p:spPr>
          <a:xfrm>
            <a:off x="423741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4" name="Google Shape;124;p30"/>
          <p:cNvSpPr>
            <a:spLocks noGrp="1"/>
          </p:cNvSpPr>
          <p:nvPr>
            <p:ph type="pic" idx="5"/>
          </p:nvPr>
        </p:nvSpPr>
        <p:spPr>
          <a:xfrm>
            <a:off x="4235999" y="2063395"/>
            <a:ext cx="3310128" cy="1535237"/>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25" name="Google Shape;125;p30"/>
          <p:cNvSpPr txBox="1">
            <a:spLocks noGrp="1"/>
          </p:cNvSpPr>
          <p:nvPr>
            <p:ph type="body" idx="6"/>
          </p:nvPr>
        </p:nvSpPr>
        <p:spPr>
          <a:xfrm>
            <a:off x="4235999" y="4389286"/>
            <a:ext cx="3310128" cy="9853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6" name="Google Shape;126;p30"/>
          <p:cNvSpPr txBox="1">
            <a:spLocks noGrp="1"/>
          </p:cNvSpPr>
          <p:nvPr>
            <p:ph type="body" idx="7"/>
          </p:nvPr>
        </p:nvSpPr>
        <p:spPr>
          <a:xfrm>
            <a:off x="7768944"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7" name="Google Shape;127;p30"/>
          <p:cNvSpPr>
            <a:spLocks noGrp="1"/>
          </p:cNvSpPr>
          <p:nvPr>
            <p:ph type="pic" idx="8"/>
          </p:nvPr>
        </p:nvSpPr>
        <p:spPr>
          <a:xfrm>
            <a:off x="7768819" y="2063394"/>
            <a:ext cx="3310128" cy="1537196"/>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28" name="Google Shape;128;p30"/>
          <p:cNvSpPr txBox="1">
            <a:spLocks noGrp="1"/>
          </p:cNvSpPr>
          <p:nvPr>
            <p:ph type="body" idx="9"/>
          </p:nvPr>
        </p:nvSpPr>
        <p:spPr>
          <a:xfrm>
            <a:off x="7768819" y="4389284"/>
            <a:ext cx="3310128" cy="98530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9" name="Google Shape;129;p30"/>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0"/>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0"/>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31"/>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31"/>
          <p:cNvSpPr txBox="1">
            <a:spLocks noGrp="1"/>
          </p:cNvSpPr>
          <p:nvPr>
            <p:ph type="body" idx="1"/>
          </p:nvPr>
        </p:nvSpPr>
        <p:spPr>
          <a:xfrm rot="5400000">
            <a:off x="4227559" y="-1478362"/>
            <a:ext cx="3311190" cy="10394707"/>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35" name="Google Shape;135;p3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xfrm rot="5400000">
            <a:off x="7603792" y="1897870"/>
            <a:ext cx="4688785" cy="22646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2"/>
          <p:cNvSpPr txBox="1">
            <a:spLocks noGrp="1"/>
          </p:cNvSpPr>
          <p:nvPr>
            <p:ph type="body" idx="1"/>
          </p:nvPr>
        </p:nvSpPr>
        <p:spPr>
          <a:xfrm rot="5400000">
            <a:off x="2293623" y="-922023"/>
            <a:ext cx="4688785" cy="7904431"/>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41" name="Google Shape;141;p32"/>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2"/>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7"/>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1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685801" y="685800"/>
            <a:ext cx="10394707" cy="31934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400"/>
              <a:buFont typeface="Impac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685801" y="3742267"/>
            <a:ext cx="10394707" cy="16396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3200"/>
              <a:buNone/>
              <a:defRPr sz="2000">
                <a:solidFill>
                  <a:srgbClr val="7F7F7F"/>
                </a:solidFill>
              </a:defRPr>
            </a:lvl1pPr>
            <a:lvl2pPr marL="914400" lvl="1" indent="-228600" algn="l">
              <a:lnSpc>
                <a:spcPct val="120000"/>
              </a:lnSpc>
              <a:spcBef>
                <a:spcPts val="500"/>
              </a:spcBef>
              <a:spcAft>
                <a:spcPts val="0"/>
              </a:spcAft>
              <a:buSzPts val="3200"/>
              <a:buNone/>
              <a:defRPr sz="2000">
                <a:solidFill>
                  <a:srgbClr val="888888"/>
                </a:solidFill>
              </a:defRPr>
            </a:lvl2pPr>
            <a:lvl3pPr marL="1371600" lvl="2" indent="-228600" algn="l">
              <a:lnSpc>
                <a:spcPct val="120000"/>
              </a:lnSpc>
              <a:spcBef>
                <a:spcPts val="500"/>
              </a:spcBef>
              <a:spcAft>
                <a:spcPts val="0"/>
              </a:spcAft>
              <a:buSzPts val="2880"/>
              <a:buNone/>
              <a:defRPr sz="1800">
                <a:solidFill>
                  <a:srgbClr val="888888"/>
                </a:solidFill>
              </a:defRPr>
            </a:lvl3pPr>
            <a:lvl4pPr marL="1828800" lvl="3" indent="-228600" algn="l">
              <a:lnSpc>
                <a:spcPct val="120000"/>
              </a:lnSpc>
              <a:spcBef>
                <a:spcPts val="500"/>
              </a:spcBef>
              <a:spcAft>
                <a:spcPts val="0"/>
              </a:spcAft>
              <a:buSzPts val="2560"/>
              <a:buNone/>
              <a:defRPr sz="1600">
                <a:solidFill>
                  <a:srgbClr val="888888"/>
                </a:solidFill>
              </a:defRPr>
            </a:lvl4pPr>
            <a:lvl5pPr marL="2286000" lvl="4" indent="-228600" algn="l">
              <a:lnSpc>
                <a:spcPct val="120000"/>
              </a:lnSpc>
              <a:spcBef>
                <a:spcPts val="500"/>
              </a:spcBef>
              <a:spcAft>
                <a:spcPts val="0"/>
              </a:spcAft>
              <a:buSzPts val="2560"/>
              <a:buNone/>
              <a:defRPr sz="1600">
                <a:solidFill>
                  <a:srgbClr val="888888"/>
                </a:solidFill>
              </a:defRPr>
            </a:lvl5pPr>
            <a:lvl6pPr marL="2743200" lvl="5" indent="-228600" algn="l">
              <a:lnSpc>
                <a:spcPct val="120000"/>
              </a:lnSpc>
              <a:spcBef>
                <a:spcPts val="500"/>
              </a:spcBef>
              <a:spcAft>
                <a:spcPts val="0"/>
              </a:spcAft>
              <a:buSzPts val="2560"/>
              <a:buNone/>
              <a:defRPr sz="1600">
                <a:solidFill>
                  <a:srgbClr val="888888"/>
                </a:solidFill>
              </a:defRPr>
            </a:lvl6pPr>
            <a:lvl7pPr marL="3200400" lvl="6" indent="-228600" algn="l">
              <a:lnSpc>
                <a:spcPct val="120000"/>
              </a:lnSpc>
              <a:spcBef>
                <a:spcPts val="500"/>
              </a:spcBef>
              <a:spcAft>
                <a:spcPts val="0"/>
              </a:spcAft>
              <a:buSzPts val="2560"/>
              <a:buNone/>
              <a:defRPr sz="1600">
                <a:solidFill>
                  <a:srgbClr val="888888"/>
                </a:solidFill>
              </a:defRPr>
            </a:lvl7pPr>
            <a:lvl8pPr marL="3657600" lvl="7" indent="-228600" algn="l">
              <a:lnSpc>
                <a:spcPct val="120000"/>
              </a:lnSpc>
              <a:spcBef>
                <a:spcPts val="500"/>
              </a:spcBef>
              <a:spcAft>
                <a:spcPts val="0"/>
              </a:spcAft>
              <a:buSzPts val="2560"/>
              <a:buNone/>
              <a:defRPr sz="1600">
                <a:solidFill>
                  <a:srgbClr val="888888"/>
                </a:solidFill>
              </a:defRPr>
            </a:lvl8pPr>
            <a:lvl9pPr marL="4114800" lvl="8" indent="-228600" algn="l">
              <a:lnSpc>
                <a:spcPct val="120000"/>
              </a:lnSpc>
              <a:spcBef>
                <a:spcPts val="500"/>
              </a:spcBef>
              <a:spcAft>
                <a:spcPts val="0"/>
              </a:spcAft>
              <a:buSzPts val="2560"/>
              <a:buNone/>
              <a:defRPr sz="1600">
                <a:solidFill>
                  <a:srgbClr val="888888"/>
                </a:solidFill>
              </a:defRPr>
            </a:lvl9pPr>
          </a:lstStyle>
          <a:p>
            <a:endParaRPr/>
          </a:p>
        </p:txBody>
      </p:sp>
      <p:sp>
        <p:nvSpPr>
          <p:cNvPr id="37" name="Google Shape;37;p1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685801" y="685800"/>
            <a:ext cx="10396882"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685800" y="2063396"/>
            <a:ext cx="5088714"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43" name="Google Shape;43;p19"/>
          <p:cNvSpPr txBox="1">
            <a:spLocks noGrp="1"/>
          </p:cNvSpPr>
          <p:nvPr>
            <p:ph type="body" idx="2"/>
          </p:nvPr>
        </p:nvSpPr>
        <p:spPr>
          <a:xfrm>
            <a:off x="5993971" y="2063396"/>
            <a:ext cx="5086538"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44" name="Google Shape;44;p1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9"/>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685801" y="685800"/>
            <a:ext cx="10394707"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918356" y="2063396"/>
            <a:ext cx="4856158"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50" name="Google Shape;50;p20"/>
          <p:cNvSpPr txBox="1">
            <a:spLocks noGrp="1"/>
          </p:cNvSpPr>
          <p:nvPr>
            <p:ph type="body" idx="2"/>
          </p:nvPr>
        </p:nvSpPr>
        <p:spPr>
          <a:xfrm>
            <a:off x="685802" y="2861733"/>
            <a:ext cx="5088712"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1" name="Google Shape;51;p20"/>
          <p:cNvSpPr txBox="1">
            <a:spLocks noGrp="1"/>
          </p:cNvSpPr>
          <p:nvPr>
            <p:ph type="body" idx="3"/>
          </p:nvPr>
        </p:nvSpPr>
        <p:spPr>
          <a:xfrm>
            <a:off x="6218191" y="2063396"/>
            <a:ext cx="4864491"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52" name="Google Shape;52;p20"/>
          <p:cNvSpPr txBox="1">
            <a:spLocks noGrp="1"/>
          </p:cNvSpPr>
          <p:nvPr>
            <p:ph type="body" idx="4"/>
          </p:nvPr>
        </p:nvSpPr>
        <p:spPr>
          <a:xfrm>
            <a:off x="5993969" y="2861733"/>
            <a:ext cx="5088713"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3" name="Google Shape;53;p20"/>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0"/>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0"/>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22"/>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693643" y="685800"/>
            <a:ext cx="4126860"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txBox="1">
            <a:spLocks noGrp="1"/>
          </p:cNvSpPr>
          <p:nvPr>
            <p:ph type="body" idx="1"/>
          </p:nvPr>
        </p:nvSpPr>
        <p:spPr>
          <a:xfrm>
            <a:off x="5046132" y="685800"/>
            <a:ext cx="6034375" cy="4688785"/>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68" name="Google Shape;68;p23"/>
          <p:cNvSpPr txBox="1">
            <a:spLocks noGrp="1"/>
          </p:cNvSpPr>
          <p:nvPr>
            <p:ph type="body" idx="2"/>
          </p:nvPr>
        </p:nvSpPr>
        <p:spPr>
          <a:xfrm>
            <a:off x="693642" y="2709052"/>
            <a:ext cx="4126861" cy="266553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69" name="Google Shape;69;p2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685800" y="685800"/>
            <a:ext cx="6345302"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a:spLocks noGrp="1"/>
          </p:cNvSpPr>
          <p:nvPr>
            <p:ph type="pic" idx="2"/>
          </p:nvPr>
        </p:nvSpPr>
        <p:spPr>
          <a:xfrm>
            <a:off x="7482362" y="0"/>
            <a:ext cx="3598146" cy="5071533"/>
          </a:xfrm>
          <a:prstGeom prst="rect">
            <a:avLst/>
          </a:prstGeom>
          <a:noFill/>
          <a:ln w="57150" cap="flat" cmpd="thinThick">
            <a:solidFill>
              <a:srgbClr val="7F7F7F"/>
            </a:solidFill>
            <a:prstDash val="solid"/>
            <a:miter lim="800000"/>
            <a:headEnd type="none" w="sm" len="sm"/>
            <a:tailEnd type="none" w="sm" len="sm"/>
          </a:ln>
        </p:spPr>
      </p:sp>
      <p:sp>
        <p:nvSpPr>
          <p:cNvPr id="75" name="Google Shape;75;p24"/>
          <p:cNvSpPr txBox="1">
            <a:spLocks noGrp="1"/>
          </p:cNvSpPr>
          <p:nvPr>
            <p:ph type="body" idx="1"/>
          </p:nvPr>
        </p:nvSpPr>
        <p:spPr>
          <a:xfrm>
            <a:off x="685801" y="2709052"/>
            <a:ext cx="6345301" cy="236248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76" name="Google Shape;76;p2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5" descr="Brickwork-HD-R1a.jpg"/>
          <p:cNvPicPr preferRelativeResize="0"/>
          <p:nvPr/>
        </p:nvPicPr>
        <p:blipFill rotWithShape="1">
          <a:blip r:embed="rId20">
            <a:alphaModFix/>
          </a:blip>
          <a:srcRect/>
          <a:stretch/>
        </p:blipFill>
        <p:spPr>
          <a:xfrm>
            <a:off x="0" y="0"/>
            <a:ext cx="12192000" cy="6858000"/>
          </a:xfrm>
          <a:prstGeom prst="rect">
            <a:avLst/>
          </a:prstGeom>
          <a:noFill/>
          <a:ln>
            <a:noFill/>
          </a:ln>
        </p:spPr>
      </p:pic>
      <p:grpSp>
        <p:nvGrpSpPr>
          <p:cNvPr id="7" name="Google Shape;7;p15"/>
          <p:cNvGrpSpPr/>
          <p:nvPr/>
        </p:nvGrpSpPr>
        <p:grpSpPr>
          <a:xfrm>
            <a:off x="-25397" y="0"/>
            <a:ext cx="12005350" cy="6644081"/>
            <a:chOff x="-25397" y="0"/>
            <a:chExt cx="12005350" cy="6644081"/>
          </a:xfrm>
        </p:grpSpPr>
        <p:sp>
          <p:nvSpPr>
            <p:cNvPr id="8" name="Google Shape;8;p15"/>
            <p:cNvSpPr/>
            <p:nvPr/>
          </p:nvSpPr>
          <p:spPr>
            <a:xfrm>
              <a:off x="1" y="0"/>
              <a:ext cx="11979952" cy="6644081"/>
            </a:xfrm>
            <a:prstGeom prst="rect">
              <a:avLst/>
            </a:prstGeom>
            <a:blipFill rotWithShape="1">
              <a:blip r:embed="rId19">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5"/>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5"/>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5"/>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5"/>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5"/>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6108d757c7_0_12"/>
          <p:cNvSpPr txBox="1">
            <a:spLocks noGrp="1"/>
          </p:cNvSpPr>
          <p:nvPr>
            <p:ph type="ctrTitle"/>
          </p:nvPr>
        </p:nvSpPr>
        <p:spPr>
          <a:xfrm rot="-180017">
            <a:off x="-4060270" y="-621598"/>
            <a:ext cx="9755272" cy="2766497"/>
          </a:xfrm>
          <a:prstGeom prst="rect">
            <a:avLst/>
          </a:prstGeom>
        </p:spPr>
        <p:txBody>
          <a:bodyPr spcFirstLastPara="1" wrap="square" lIns="91425" tIns="45700" rIns="91425" bIns="45700" anchor="b" anchorCtr="0">
            <a:normAutofit/>
          </a:bodyPr>
          <a:lstStyle/>
          <a:p>
            <a:pPr marL="0" lvl="0" indent="0" algn="r" rtl="0">
              <a:spcBef>
                <a:spcPts val="0"/>
              </a:spcBef>
              <a:spcAft>
                <a:spcPts val="0"/>
              </a:spcAft>
              <a:buNone/>
            </a:pPr>
            <a:r>
              <a:rPr lang="en-US"/>
              <a:t>KHỞI  ĐỘNG </a:t>
            </a:r>
            <a:endParaRPr/>
          </a:p>
        </p:txBody>
      </p:sp>
      <p:sp>
        <p:nvSpPr>
          <p:cNvPr id="149" name="Google Shape;149;g26108d757c7_0_12"/>
          <p:cNvSpPr txBox="1"/>
          <p:nvPr/>
        </p:nvSpPr>
        <p:spPr>
          <a:xfrm>
            <a:off x="1906450" y="2475775"/>
            <a:ext cx="7626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Times New Roman"/>
                <a:ea typeface="Times New Roman"/>
                <a:cs typeface="Times New Roman"/>
                <a:sym typeface="Times New Roman"/>
              </a:rPr>
              <a:t>Hãy quan sát một số hình ảnh, video  sau và gọi tên vấn đề xuất hiện trong mối quan hệ giữa con người và đời sống. </a:t>
            </a:r>
            <a:endParaRPr sz="24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8"/>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imes New Roman"/>
              <a:buNone/>
            </a:pPr>
            <a:r>
              <a:rPr lang="en-US">
                <a:latin typeface="Times New Roman"/>
                <a:ea typeface="Times New Roman"/>
                <a:cs typeface="Times New Roman"/>
                <a:sym typeface="Times New Roman"/>
              </a:rPr>
              <a:t>III/ THỰC HÀNH VIẾT</a:t>
            </a:r>
            <a:br>
              <a:rPr lang="en-US">
                <a:latin typeface="Times New Roman"/>
                <a:ea typeface="Times New Roman"/>
                <a:cs typeface="Times New Roman"/>
                <a:sym typeface="Times New Roman"/>
              </a:rPr>
            </a:br>
            <a:r>
              <a:rPr lang="en-US">
                <a:latin typeface="Times New Roman"/>
                <a:ea typeface="Times New Roman"/>
                <a:cs typeface="Times New Roman"/>
                <a:sym typeface="Times New Roman"/>
              </a:rPr>
              <a:t>1. ĐỀ TÀI </a:t>
            </a:r>
            <a:endParaRPr/>
          </a:p>
        </p:txBody>
      </p:sp>
      <p:sp>
        <p:nvSpPr>
          <p:cNvPr id="201" name="Google Shape;201;p8"/>
          <p:cNvSpPr txBox="1"/>
          <p:nvPr/>
        </p:nvSpPr>
        <p:spPr>
          <a:xfrm>
            <a:off x="1555461" y="2175486"/>
            <a:ext cx="1009782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Times New Roman"/>
                <a:ea typeface="Times New Roman"/>
                <a:cs typeface="Times New Roman"/>
                <a:sym typeface="Times New Roman"/>
              </a:rPr>
              <a:t>Phải chăng sống ảo có nguy cơ đánh mất giá trị thực?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39ff11ec41_0_2"/>
          <p:cNvSpPr txBox="1">
            <a:spLocks noGrp="1"/>
          </p:cNvSpPr>
          <p:nvPr>
            <p:ph type="title"/>
          </p:nvPr>
        </p:nvSpPr>
        <p:spPr>
          <a:xfrm>
            <a:off x="593126" y="129750"/>
            <a:ext cx="10396800" cy="1152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1"/>
              </a:buClr>
              <a:buSzPct val="100000"/>
              <a:buFont typeface="Times New Roman"/>
              <a:buNone/>
            </a:pPr>
            <a:r>
              <a:rPr lang="en-US" sz="4000">
                <a:latin typeface="Times New Roman"/>
                <a:ea typeface="Times New Roman"/>
                <a:cs typeface="Times New Roman"/>
                <a:sym typeface="Times New Roman"/>
              </a:rPr>
              <a:t>III/ THỰC HÀNH VIẾT</a:t>
            </a:r>
            <a:br>
              <a:rPr lang="en-US" sz="4000">
                <a:latin typeface="Times New Roman"/>
                <a:ea typeface="Times New Roman"/>
                <a:cs typeface="Times New Roman"/>
                <a:sym typeface="Times New Roman"/>
              </a:rPr>
            </a:br>
            <a:r>
              <a:rPr lang="en-US" sz="4000">
                <a:latin typeface="Times New Roman"/>
                <a:ea typeface="Times New Roman"/>
                <a:cs typeface="Times New Roman"/>
                <a:sym typeface="Times New Roman"/>
              </a:rPr>
              <a:t>2. TÌM Ý VÀ LẬP DÀN Ý </a:t>
            </a:r>
            <a:endParaRPr/>
          </a:p>
        </p:txBody>
      </p:sp>
      <p:sp>
        <p:nvSpPr>
          <p:cNvPr id="207" name="Google Shape;207;g239ff11ec41_0_2"/>
          <p:cNvSpPr txBox="1"/>
          <p:nvPr/>
        </p:nvSpPr>
        <p:spPr>
          <a:xfrm>
            <a:off x="742900" y="1281750"/>
            <a:ext cx="10573800" cy="387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latin typeface="Times New Roman"/>
                <a:ea typeface="Times New Roman"/>
                <a:cs typeface="Times New Roman"/>
                <a:sym typeface="Times New Roman"/>
              </a:rPr>
              <a:t>Thảo luận nhóm </a:t>
            </a:r>
            <a:endParaRPr sz="2400" b="1">
              <a:latin typeface="Times New Roman"/>
              <a:ea typeface="Times New Roman"/>
              <a:cs typeface="Times New Roman"/>
              <a:sym typeface="Times New Roman"/>
            </a:endParaRPr>
          </a:p>
          <a:p>
            <a:pPr marL="0" lvl="0" indent="0" algn="l" rtl="0">
              <a:spcBef>
                <a:spcPts val="0"/>
              </a:spcBef>
              <a:spcAft>
                <a:spcPts val="0"/>
              </a:spcAft>
              <a:buNone/>
            </a:pPr>
            <a:r>
              <a:rPr lang="en-US" sz="2400" b="1">
                <a:latin typeface="Times New Roman"/>
                <a:ea typeface="Times New Roman"/>
                <a:cs typeface="Times New Roman"/>
                <a:sym typeface="Times New Roman"/>
              </a:rPr>
              <a:t>Hình thức</a:t>
            </a:r>
            <a:r>
              <a:rPr lang="en-US" sz="2400">
                <a:latin typeface="Times New Roman"/>
                <a:ea typeface="Times New Roman"/>
                <a:cs typeface="Times New Roman"/>
                <a:sym typeface="Times New Roman"/>
              </a:rPr>
              <a:t>: 4 nhóm , mỗi tổ tương ứng một nhóm</a:t>
            </a:r>
            <a:endParaRPr sz="2400">
              <a:latin typeface="Times New Roman"/>
              <a:ea typeface="Times New Roman"/>
              <a:cs typeface="Times New Roman"/>
              <a:sym typeface="Times New Roman"/>
            </a:endParaRPr>
          </a:p>
          <a:p>
            <a:pPr marL="0" lvl="0" indent="0" algn="l" rtl="0">
              <a:spcBef>
                <a:spcPts val="0"/>
              </a:spcBef>
              <a:spcAft>
                <a:spcPts val="0"/>
              </a:spcAft>
              <a:buNone/>
            </a:pPr>
            <a:r>
              <a:rPr lang="en-US" sz="2400" b="1">
                <a:latin typeface="Times New Roman"/>
                <a:ea typeface="Times New Roman"/>
                <a:cs typeface="Times New Roman"/>
                <a:sym typeface="Times New Roman"/>
              </a:rPr>
              <a:t>Thời gian thảo luận</a:t>
            </a:r>
            <a:r>
              <a:rPr lang="en-US" sz="2400">
                <a:latin typeface="Times New Roman"/>
                <a:ea typeface="Times New Roman"/>
                <a:cs typeface="Times New Roman"/>
                <a:sym typeface="Times New Roman"/>
              </a:rPr>
              <a:t>: 10 phút </a:t>
            </a:r>
            <a:endParaRPr sz="2400">
              <a:latin typeface="Times New Roman"/>
              <a:ea typeface="Times New Roman"/>
              <a:cs typeface="Times New Roman"/>
              <a:sym typeface="Times New Roman"/>
            </a:endParaRPr>
          </a:p>
          <a:p>
            <a:pPr marL="0" lvl="0" indent="0" algn="l" rtl="0">
              <a:spcBef>
                <a:spcPts val="0"/>
              </a:spcBef>
              <a:spcAft>
                <a:spcPts val="0"/>
              </a:spcAft>
              <a:buNone/>
            </a:pPr>
            <a:r>
              <a:rPr lang="en-US" sz="2400" b="1">
                <a:latin typeface="Times New Roman"/>
                <a:ea typeface="Times New Roman"/>
                <a:cs typeface="Times New Roman"/>
                <a:sym typeface="Times New Roman"/>
              </a:rPr>
              <a:t>Nội dung thảo luận</a:t>
            </a:r>
            <a:r>
              <a:rPr lang="en-US"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a:p>
            <a:pPr marL="0" lvl="0" indent="0" algn="l" rtl="0">
              <a:spcBef>
                <a:spcPts val="0"/>
              </a:spcBef>
              <a:spcAft>
                <a:spcPts val="0"/>
              </a:spcAft>
              <a:buNone/>
            </a:pPr>
            <a:r>
              <a:rPr lang="en-US" sz="2400">
                <a:latin typeface="Times New Roman"/>
                <a:ea typeface="Times New Roman"/>
                <a:cs typeface="Times New Roman"/>
                <a:sym typeface="Times New Roman"/>
              </a:rPr>
              <a:t>-Nhóm  1 và nhóm 2: Tìm ý thông qua cách nào? Hãy trình bày các bước tìm ý cụ thể theo cách em đã chọn</a:t>
            </a:r>
            <a:endParaRPr sz="2400">
              <a:latin typeface="Times New Roman"/>
              <a:ea typeface="Times New Roman"/>
              <a:cs typeface="Times New Roman"/>
              <a:sym typeface="Times New Roman"/>
            </a:endParaRPr>
          </a:p>
          <a:p>
            <a:pPr marL="0" lvl="0" indent="0" algn="l" rtl="0">
              <a:spcBef>
                <a:spcPts val="0"/>
              </a:spcBef>
              <a:spcAft>
                <a:spcPts val="0"/>
              </a:spcAft>
              <a:buNone/>
            </a:pPr>
            <a:r>
              <a:rPr lang="en-US" sz="2400">
                <a:latin typeface="Times New Roman"/>
                <a:ea typeface="Times New Roman"/>
                <a:cs typeface="Times New Roman"/>
                <a:sym typeface="Times New Roman"/>
              </a:rPr>
              <a:t>-Nhóm 3 và 4: Lập dàn ý cho đề  </a:t>
            </a:r>
            <a:r>
              <a:rPr lang="en-US" sz="2400">
                <a:solidFill>
                  <a:schemeClr val="dk1"/>
                </a:solidFill>
                <a:latin typeface="Times New Roman"/>
                <a:ea typeface="Times New Roman"/>
                <a:cs typeface="Times New Roman"/>
                <a:sym typeface="Times New Roman"/>
              </a:rPr>
              <a:t>Phải chăng sống ảo có nguy cơ đánh mất giá trị thực?</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Trình bày</a:t>
            </a:r>
            <a:r>
              <a:rPr lang="en-US" sz="2400">
                <a:solidFill>
                  <a:schemeClr val="dk1"/>
                </a:solidFill>
                <a:latin typeface="Times New Roman"/>
                <a:ea typeface="Times New Roman"/>
                <a:cs typeface="Times New Roman"/>
                <a:sym typeface="Times New Roman"/>
              </a:rPr>
              <a:t>: hết 10 phút, đại diện nhóm 1 và 3 lên trình bày, nhóm 2 và 4 theo dõi, đối chiếu với bài của nhóm mình và nhận xét, bổ sung, cho ý kiến</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xfrm>
            <a:off x="705226" y="94675"/>
            <a:ext cx="10396800" cy="115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4000"/>
              <a:buFont typeface="Times New Roman"/>
              <a:buNone/>
            </a:pPr>
            <a:r>
              <a:rPr lang="en-US" sz="4000">
                <a:latin typeface="Times New Roman"/>
                <a:ea typeface="Times New Roman"/>
                <a:cs typeface="Times New Roman"/>
                <a:sym typeface="Times New Roman"/>
              </a:rPr>
              <a:t>III/ THỰC HÀNH VIẾT</a:t>
            </a:r>
            <a:br>
              <a:rPr lang="en-US" sz="4000">
                <a:latin typeface="Times New Roman"/>
                <a:ea typeface="Times New Roman"/>
                <a:cs typeface="Times New Roman"/>
                <a:sym typeface="Times New Roman"/>
              </a:rPr>
            </a:br>
            <a:r>
              <a:rPr lang="en-US" sz="4000">
                <a:latin typeface="Times New Roman"/>
                <a:ea typeface="Times New Roman"/>
                <a:cs typeface="Times New Roman"/>
                <a:sym typeface="Times New Roman"/>
              </a:rPr>
              <a:t>2. TÌM Ý VÀ LẬP DÀN Ý </a:t>
            </a:r>
            <a:endParaRPr/>
          </a:p>
        </p:txBody>
      </p:sp>
      <p:sp>
        <p:nvSpPr>
          <p:cNvPr id="213" name="Google Shape;213;p9"/>
          <p:cNvSpPr txBox="1"/>
          <p:nvPr/>
        </p:nvSpPr>
        <p:spPr>
          <a:xfrm>
            <a:off x="1089900" y="1320525"/>
            <a:ext cx="100122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Times New Roman"/>
                <a:ea typeface="Times New Roman"/>
                <a:cs typeface="Times New Roman"/>
                <a:sym typeface="Times New Roman"/>
              </a:rPr>
              <a:t>Tìm ý qua hệ thống câu hỏi </a:t>
            </a:r>
            <a:endParaRPr sz="2400" b="1">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US" sz="2400">
                <a:latin typeface="Times New Roman"/>
                <a:ea typeface="Times New Roman"/>
                <a:cs typeface="Times New Roman"/>
                <a:sym typeface="Times New Roman"/>
              </a:rPr>
              <a:t>Bài viết bàn luận về vấn đề gì ? (Có thể dẫn dắt, đặt vấn đề bằng một câu hỏi)</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US" sz="2400">
                <a:latin typeface="Times New Roman"/>
                <a:ea typeface="Times New Roman"/>
                <a:cs typeface="Times New Roman"/>
                <a:sym typeface="Times New Roman"/>
              </a:rPr>
              <a:t>Vấn đề được bàn luận ở những khía cạnh nào? Tác động tích cực/ tiêu cực của mỗi khía cạnh đối với đời sống con người như thế nào?</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US" sz="2400">
                <a:latin typeface="Times New Roman"/>
                <a:ea typeface="Times New Roman"/>
                <a:cs typeface="Times New Roman"/>
                <a:sym typeface="Times New Roman"/>
              </a:rPr>
              <a:t>Những lí lẽ, bằng chứng nào cần đưa ra để làm rõ cho mỗi luận điểm?</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US" sz="2400">
                <a:latin typeface="Times New Roman"/>
                <a:ea typeface="Times New Roman"/>
                <a:cs typeface="Times New Roman"/>
                <a:sym typeface="Times New Roman"/>
              </a:rPr>
              <a:t>Vấn đề có ý kiến trái chiều nào? Ý kiến - lí lẽ, dẫn chứng dùng để phản bác là gì ?</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US" sz="2400">
                <a:latin typeface="Times New Roman"/>
                <a:ea typeface="Times New Roman"/>
                <a:cs typeface="Times New Roman"/>
                <a:sym typeface="Times New Roman"/>
              </a:rPr>
              <a:t>Việc bàn luận đem tới ý nghĩa gì? (Đối với cá nhân và cộng đồng xã hội)</a:t>
            </a:r>
            <a:endParaRPr sz="24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0"/>
          <p:cNvSpPr txBox="1"/>
          <p:nvPr/>
        </p:nvSpPr>
        <p:spPr>
          <a:xfrm>
            <a:off x="216200" y="810100"/>
            <a:ext cx="11562000" cy="378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err="1">
                <a:solidFill>
                  <a:schemeClr val="dk1"/>
                </a:solidFill>
                <a:latin typeface="Times New Roman"/>
                <a:ea typeface="Times New Roman"/>
                <a:cs typeface="Times New Roman"/>
                <a:sym typeface="Times New Roman"/>
              </a:rPr>
              <a:t>Dàn</a:t>
            </a:r>
            <a:r>
              <a:rPr lang="en-US" sz="2400" b="1" dirty="0">
                <a:solidFill>
                  <a:schemeClr val="dk1"/>
                </a:solidFill>
                <a:latin typeface="Times New Roman"/>
                <a:ea typeface="Times New Roman"/>
                <a:cs typeface="Times New Roman"/>
                <a:sym typeface="Times New Roman"/>
              </a:rPr>
              <a:t> ý - </a:t>
            </a:r>
            <a:r>
              <a:rPr lang="en-US" sz="2400" b="1" dirty="0" err="1">
                <a:solidFill>
                  <a:schemeClr val="dk1"/>
                </a:solidFill>
                <a:latin typeface="Times New Roman"/>
                <a:ea typeface="Times New Roman"/>
                <a:cs typeface="Times New Roman"/>
                <a:sym typeface="Times New Roman"/>
              </a:rPr>
              <a:t>bố</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cục</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bài</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viết</a:t>
            </a:r>
            <a:r>
              <a:rPr lang="en-US" sz="2400" b="1" dirty="0">
                <a:solidFill>
                  <a:schemeClr val="dk1"/>
                </a:solidFill>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marL="0" marR="0" lvl="0" indent="0" algn="l" rtl="0">
              <a:spcBef>
                <a:spcPts val="0"/>
              </a:spcBef>
              <a:spcAft>
                <a:spcPts val="0"/>
              </a:spcAft>
              <a:buNone/>
            </a:pPr>
            <a:r>
              <a:rPr lang="en-US" sz="2400" b="1" dirty="0" err="1">
                <a:solidFill>
                  <a:schemeClr val="dk1"/>
                </a:solidFill>
                <a:latin typeface="Times New Roman"/>
                <a:ea typeface="Times New Roman"/>
                <a:cs typeface="Times New Roman"/>
                <a:sym typeface="Times New Roman"/>
              </a:rPr>
              <a:t>Mở</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bài</a:t>
            </a:r>
            <a:r>
              <a:rPr lang="en-US" sz="2400" b="1"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Giới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thiệu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vấn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đề</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trong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cuộc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sống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cần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bàn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luận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Có</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thể</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nêu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vấn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đề</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thông</a:t>
            </a:r>
            <a:r>
              <a:rPr lang="en-US" sz="2400" dirty="0">
                <a:solidFill>
                  <a:schemeClr val="dk1"/>
                </a:solidFill>
                <a:latin typeface="Times New Roman"/>
                <a:ea typeface="Times New Roman"/>
                <a:cs typeface="Times New Roman"/>
                <a:sym typeface="Times New Roman"/>
              </a:rPr>
              <a:t> qua</a:t>
            </a:r>
            <a:endParaRPr dirty="0">
              <a:latin typeface="Times New Roman"/>
              <a:ea typeface="Times New Roman"/>
              <a:cs typeface="Times New Roman"/>
              <a:sym typeface="Times New Roman"/>
            </a:endParaRPr>
          </a:p>
          <a:p>
            <a:pPr marL="0" marR="0" lvl="0" indent="0" algn="l" rtl="0">
              <a:spcBef>
                <a:spcPts val="0"/>
              </a:spcBef>
              <a:spcAft>
                <a:spcPts val="0"/>
              </a:spcAft>
              <a:buNone/>
            </a:pPr>
            <a:r>
              <a:rPr lang="en-US" sz="2400" dirty="0" err="1">
                <a:solidFill>
                  <a:schemeClr val="dk1"/>
                </a:solidFill>
                <a:latin typeface="Times New Roman"/>
                <a:ea typeface="Times New Roman"/>
                <a:cs typeface="Times New Roman"/>
                <a:sym typeface="Times New Roman"/>
              </a:rPr>
              <a:t>một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chuyện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một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tình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huống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đời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sống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một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hỏi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nhận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thức</a:t>
            </a:r>
            <a:r>
              <a:rPr lang="en-US" sz="2400" dirty="0">
                <a:solidFill>
                  <a:schemeClr val="dk1"/>
                </a:solidFill>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0" marR="0" lvl="0" indent="0" algn="l" rtl="0">
              <a:spcBef>
                <a:spcPts val="0"/>
              </a:spcBef>
              <a:spcAft>
                <a:spcPts val="0"/>
              </a:spcAft>
              <a:buNone/>
            </a:pPr>
            <a:r>
              <a:rPr lang="en-US" sz="2400" b="1" dirty="0" err="1">
                <a:solidFill>
                  <a:schemeClr val="dk1"/>
                </a:solidFill>
                <a:latin typeface="Times New Roman"/>
                <a:ea typeface="Times New Roman"/>
                <a:cs typeface="Times New Roman"/>
                <a:sym typeface="Times New Roman"/>
              </a:rPr>
              <a:t>Thân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bài</a:t>
            </a:r>
            <a:r>
              <a:rPr lang="en-US" sz="2400" b="1"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Dùng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lí</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lẽ</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và</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bằng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chứng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để</a:t>
            </a:r>
            <a:r>
              <a:rPr lang="en-US" sz="2400" dirty="0">
                <a:solidFill>
                  <a:schemeClr val="dk1"/>
                </a:solidFill>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0" marR="0" lvl="0" indent="0" algn="l" rtl="0">
              <a:spcBef>
                <a:spcPts val="0"/>
              </a:spcBef>
              <a:spcAft>
                <a:spcPts val="0"/>
              </a:spcAft>
              <a:buNone/>
            </a:pP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Trình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bày</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bản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chất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của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vấn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đề</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đời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sống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được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bàn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luận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và</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nêu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quan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điểm</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của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người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viết</a:t>
            </a:r>
            <a:r>
              <a:rPr lang="en-US" sz="2400" dirty="0">
                <a:solidFill>
                  <a:schemeClr val="dk1"/>
                </a:solidFill>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0" marR="0" lvl="0" indent="0" algn="l" rtl="0">
              <a:spcBef>
                <a:spcPts val="0"/>
              </a:spcBef>
              <a:spcAft>
                <a:spcPts val="0"/>
              </a:spcAft>
              <a:buNone/>
            </a:pP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Xem</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xét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vấn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đề</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dưới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nhiều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góc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nhìn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khác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nhau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bàn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về</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các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khía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cạnh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của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vấn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đề</a:t>
            </a:r>
            <a:r>
              <a:rPr lang="en-US" sz="2400" dirty="0">
                <a:solidFill>
                  <a:schemeClr val="dk1"/>
                </a:solidFill>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0" marR="0" lvl="0" indent="0" algn="l" rtl="0">
              <a:spcBef>
                <a:spcPts val="0"/>
              </a:spcBef>
              <a:spcAft>
                <a:spcPts val="0"/>
              </a:spcAft>
              <a:buNone/>
            </a:pP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Bàn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luận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vấn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đề</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từ</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góc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nhìn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trái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chiều</a:t>
            </a:r>
            <a:r>
              <a:rPr lang="en-US" sz="2400" dirty="0">
                <a:solidFill>
                  <a:schemeClr val="dk1"/>
                </a:solidFill>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0" marR="0" lvl="0" indent="0" algn="l" rtl="0">
              <a:spcBef>
                <a:spcPts val="0"/>
              </a:spcBef>
              <a:spcAft>
                <a:spcPts val="0"/>
              </a:spcAft>
              <a:buNone/>
            </a:pP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Phân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tích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tác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động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của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việc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nhận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thức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đúng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đắn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về</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vấn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đề</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đối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với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cá</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nhân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hoặc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cộng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đồng</a:t>
            </a:r>
            <a:r>
              <a:rPr lang="en-US" sz="2400" dirty="0">
                <a:solidFill>
                  <a:schemeClr val="dk1"/>
                </a:solidFill>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0" marR="0" lvl="0" indent="0" algn="l" rtl="0">
              <a:spcBef>
                <a:spcPts val="0"/>
              </a:spcBef>
              <a:spcAft>
                <a:spcPts val="0"/>
              </a:spcAft>
              <a:buNone/>
            </a:pPr>
            <a:r>
              <a:rPr lang="en-US" sz="2400" b="1" dirty="0" err="1">
                <a:solidFill>
                  <a:schemeClr val="dk1"/>
                </a:solidFill>
                <a:latin typeface="Times New Roman"/>
                <a:ea typeface="Times New Roman"/>
                <a:cs typeface="Times New Roman"/>
                <a:sym typeface="Times New Roman"/>
              </a:rPr>
              <a:t>Kết</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bài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Rút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ra</a:t>
            </a:r>
            <a:r>
              <a:rPr lang="en-US" sz="2400" dirty="0">
                <a:solidFill>
                  <a:schemeClr val="dk1"/>
                </a:solidFill>
                <a:latin typeface="Times New Roman"/>
                <a:ea typeface="Times New Roman"/>
                <a:cs typeface="Times New Roman"/>
                <a:sym typeface="Times New Roman"/>
              </a:rPr>
              <a:t> ý </a:t>
            </a:r>
            <a:r>
              <a:rPr lang="en-US" sz="2400" dirty="0" err="1">
                <a:solidFill>
                  <a:schemeClr val="dk1"/>
                </a:solidFill>
                <a:latin typeface="Times New Roman"/>
                <a:ea typeface="Times New Roman"/>
                <a:cs typeface="Times New Roman"/>
                <a:sym typeface="Times New Roman"/>
              </a:rPr>
              <a:t>nghĩa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của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việc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bàn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luận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vấn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đề</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gợi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mở</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suy</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nghĩ</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định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hướng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hành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động</a:t>
            </a:r>
            <a:r>
              <a:rPr lang="en-US" sz="2400" dirty="0">
                <a:solidFill>
                  <a:schemeClr val="dk1"/>
                </a:solidFill>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txBox="1">
            <a:spLocks noGrp="1"/>
          </p:cNvSpPr>
          <p:nvPr>
            <p:ph type="title"/>
          </p:nvPr>
        </p:nvSpPr>
        <p:spPr>
          <a:xfrm>
            <a:off x="898647" y="8382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endParaRPr/>
          </a:p>
        </p:txBody>
      </p:sp>
      <p:sp>
        <p:nvSpPr>
          <p:cNvPr id="224" name="Google Shape;224;p11"/>
          <p:cNvSpPr txBox="1">
            <a:spLocks noGrp="1"/>
          </p:cNvSpPr>
          <p:nvPr>
            <p:ph type="body" idx="1"/>
          </p:nvPr>
        </p:nvSpPr>
        <p:spPr>
          <a:xfrm>
            <a:off x="898646" y="2215796"/>
            <a:ext cx="10394707" cy="3311189"/>
          </a:xfrm>
          <a:prstGeom prst="rect">
            <a:avLst/>
          </a:prstGeom>
          <a:noFill/>
          <a:ln>
            <a:noFill/>
          </a:ln>
        </p:spPr>
        <p:txBody>
          <a:bodyPr spcFirstLastPara="1" wrap="square" lIns="91425" tIns="45700" rIns="91425" bIns="45700" anchor="ctr" anchorCtr="0">
            <a:normAutofit/>
          </a:bodyPr>
          <a:lstStyle/>
          <a:p>
            <a:pPr marL="228600" lvl="0" indent="-25400" algn="l" rtl="0">
              <a:lnSpc>
                <a:spcPct val="120000"/>
              </a:lnSpc>
              <a:spcBef>
                <a:spcPts val="0"/>
              </a:spcBef>
              <a:spcAft>
                <a:spcPts val="0"/>
              </a:spcAft>
              <a:buSzPts val="3200"/>
              <a:buNone/>
            </a:pPr>
            <a:endParaRPr/>
          </a:p>
        </p:txBody>
      </p:sp>
      <p:sp>
        <p:nvSpPr>
          <p:cNvPr id="225" name="Google Shape;225;p11"/>
          <p:cNvSpPr txBox="1"/>
          <p:nvPr/>
        </p:nvSpPr>
        <p:spPr>
          <a:xfrm>
            <a:off x="223157" y="157382"/>
            <a:ext cx="11188200" cy="600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b)Dàn ý minh họa </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I. Mở bài:</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Sự ra đời của các trang mạng xã hội dần mang con người rời xa khỏi thế giới thực tại mà đắm chìm vào thế giới ảo, ngày càng có nguy cơ đánh mất những giá trị thực trong cuộc sống.</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II. Thân bài</a:t>
            </a:r>
            <a:r>
              <a:rPr lang="en-US" sz="2400">
                <a:solidFill>
                  <a:srgbClr val="FF0000"/>
                </a:solidFill>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dk1"/>
                </a:solidFill>
                <a:highlight>
                  <a:srgbClr val="FFFF00"/>
                </a:highlight>
                <a:latin typeface="Times New Roman"/>
                <a:ea typeface="Times New Roman"/>
                <a:cs typeface="Times New Roman"/>
                <a:sym typeface="Times New Roman"/>
              </a:rPr>
              <a:t>* </a:t>
            </a:r>
            <a:r>
              <a:rPr lang="en-US" sz="2400" b="1">
                <a:solidFill>
                  <a:schemeClr val="dk1"/>
                </a:solidFill>
                <a:highlight>
                  <a:srgbClr val="FFFF00"/>
                </a:highlight>
                <a:latin typeface="Times New Roman"/>
                <a:ea typeface="Times New Roman"/>
                <a:cs typeface="Times New Roman"/>
                <a:sym typeface="Times New Roman"/>
              </a:rPr>
              <a:t>Khái niệm “Sống ảo”</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Lối sống chuộng hình thức, thậm chí nói hơi nặng lời thì đó là một cuộc sống toàn dối lừa..</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Facebook, sau là Instagram, Twitter, Zalo,... chính là các công cụ hỗ trợ đắc lực cho việc “ảo” của các tín đồ “sống ảo”.</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“Giá trị thực” ở đây mang hàm nghĩa rất rộng, bao gồm tất cả những gì ngoài cuộc sống thực của con người, cả niềm vui, nỗi buồn, từ những điều tốt đẹp cho đến những góc xấu xí nhất trong tâm hồn. Đó là thứ phản ánh rõ ràng nhất nhân cách, đạo đức và tâm hồn của một cá nhân.</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dk1"/>
                </a:solidFill>
                <a:highlight>
                  <a:srgbClr val="FFFF00"/>
                </a:highlight>
                <a:latin typeface="Times New Roman"/>
                <a:ea typeface="Times New Roman"/>
                <a:cs typeface="Times New Roman"/>
                <a:sym typeface="Times New Roman"/>
              </a:rPr>
              <a:t>* Thực trạng sống ảo:</a:t>
            </a:r>
            <a:endParaRPr>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p:nvPr/>
        </p:nvSpPr>
        <p:spPr>
          <a:xfrm>
            <a:off x="473528" y="393047"/>
            <a:ext cx="101238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highlight>
                  <a:srgbClr val="FFFF00"/>
                </a:highlight>
                <a:latin typeface="Times New Roman"/>
                <a:ea typeface="Times New Roman"/>
                <a:cs typeface="Times New Roman"/>
                <a:sym typeface="Times New Roman"/>
              </a:rPr>
              <a:t>* Hậu quả:</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Ảo tượng giá trị của bản thân, dễ dàng suy sụp chỉ vì một lời chê bai </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Quên thực tại cuộc sống vốn khó khăn như nào, quên đi hết những tình cảm quý giá như tình thân, tình cảm giữa con người với con người, giữa con người với thiên nhiên.</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Họ trở nên vô cảm, vô tâm, không còn quan tâm đến thế giới thực tại, từ chối hòa nhập vào xã hội thực tế, dẫn tới khi bước vào làm việc, mưu sinh họ bị chông chênh, không có kinh nghiệm sống và ứng xử, nên rất dễ bị đào thải, gây nhiều khó khăn cho cuộc sống tương lai.</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Khiến cho tâm hồn con người trở nên nghèo nàn, kiến thức và vốn sống hạn hẹp, cả thế giới chỉ thu lại vào trang mạng xã hội, khiến con người trở nên lười biếng, lãng phí thời gian, bỏ qua nhiều cơ hội tu dưỡng, nâng cao tri thức, thay đổi bản thân.</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highlight>
                  <a:srgbClr val="FFFF00"/>
                </a:highlight>
                <a:latin typeface="Times New Roman"/>
                <a:ea typeface="Times New Roman"/>
                <a:cs typeface="Times New Roman"/>
                <a:sym typeface="Times New Roman"/>
              </a:rPr>
              <a:t>*Phản bác ý kiến trái chiều </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-“Sống ảo đem lại cảm xúc vui cho cá nhân nên không cần thiết phải từ bỏ”</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-Sống ảo đúng sẽ khiến ta vui nhưng việc khoe trên mạng xã hội góp phần tạo dựng tô hồng cuộc sống thực, góp phần làm sai lệch cái nhìn cuộc sống, ảnh hưởng tới tâm lí mọi người – so sánh, áp lực,…</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-Xa rời thực tế, mất đi thời gian đáng lẽ dành cho việc hoàn thiện bản thân được như giá trị ảo</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-Lâu dần tâm trạng bị phụ thuộc vào thế giới ảo </a:t>
            </a:r>
            <a:endParaRPr>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3"/>
          <p:cNvSpPr txBox="1"/>
          <p:nvPr/>
        </p:nvSpPr>
        <p:spPr>
          <a:xfrm>
            <a:off x="484415" y="175655"/>
            <a:ext cx="11114400" cy="517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highlight>
                  <a:srgbClr val="FFFF00"/>
                </a:highlight>
                <a:latin typeface="Times New Roman"/>
                <a:ea typeface="Times New Roman"/>
                <a:cs typeface="Times New Roman"/>
                <a:sym typeface="Times New Roman"/>
              </a:rPr>
              <a:t>* Bài học:</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Nhận thức được tác hại của việc “sống ảo”, mỗi cá nhân chúng ta cần ý thức được hành động của bản thân.</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Mạng xã hội không xấu, thậm chí có rất nhiều lợi ích, nhưng chúng ta phải biết sử dụng sao cho hợp lý, đừng có đắm chìm vào đó, mải mê xây dựng những giá trị “ảo”, mà bỏ rơi những “giá trị thực”.</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Đừng để việc “sống ảo” dần giết chết cả tâm hồn và thể xác chúng ta, hãy biết cách tận dụng mạng xã hội một cách hiệu quả nhất, đừng chỉ mải mê chạy theo những xu hướng, trào lưu và ảo tưởng về bản thân.</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200" b="1">
                <a:solidFill>
                  <a:srgbClr val="FF0000"/>
                </a:solidFill>
                <a:latin typeface="Times New Roman"/>
                <a:ea typeface="Times New Roman"/>
                <a:cs typeface="Times New Roman"/>
                <a:sym typeface="Times New Roman"/>
              </a:rPr>
              <a:t>III. Kết bài:</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Hiện tượng sống ảo, đặc biệt là ở giới trẻ đang dần kéo con người rời xa và đánh mất đi những giá trị thực, có ý nghĩa cho cuộc đời.</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Hãy có những nhận thức đúng đắn và biết cân bằng giữa thế giới ảo và thế giới thực </a:t>
            </a:r>
            <a:endParaRPr sz="2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b="1">
                <a:solidFill>
                  <a:srgbClr val="C00000"/>
                </a:solidFill>
                <a:latin typeface="Times New Roman"/>
                <a:ea typeface="Times New Roman"/>
                <a:cs typeface="Times New Roman"/>
                <a:sym typeface="Times New Roman"/>
              </a:rPr>
              <a:t>3. Viết bài </a:t>
            </a:r>
            <a:endParaRPr sz="2200" b="1">
              <a:solidFill>
                <a:srgbClr val="C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6108d757c7_0_7"/>
          <p:cNvSpPr txBox="1">
            <a:spLocks noGrp="1"/>
          </p:cNvSpPr>
          <p:nvPr>
            <p:ph type="title"/>
          </p:nvPr>
        </p:nvSpPr>
        <p:spPr>
          <a:xfrm>
            <a:off x="685801" y="685800"/>
            <a:ext cx="10396800" cy="1152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latin typeface="Times New Roman"/>
                <a:ea typeface="Times New Roman"/>
                <a:cs typeface="Times New Roman"/>
                <a:sym typeface="Times New Roman"/>
              </a:rPr>
              <a:t>TRẢ BÀI KIỂM TRA</a:t>
            </a:r>
            <a:endParaRPr>
              <a:latin typeface="Times New Roman"/>
              <a:ea typeface="Times New Roman"/>
              <a:cs typeface="Times New Roman"/>
              <a:sym typeface="Times New Roman"/>
            </a:endParaRPr>
          </a:p>
        </p:txBody>
      </p:sp>
      <p:sp>
        <p:nvSpPr>
          <p:cNvPr id="241" name="Google Shape;241;g26108d757c7_0_7"/>
          <p:cNvSpPr txBox="1">
            <a:spLocks noGrp="1"/>
          </p:cNvSpPr>
          <p:nvPr>
            <p:ph type="body" idx="1"/>
          </p:nvPr>
        </p:nvSpPr>
        <p:spPr>
          <a:xfrm>
            <a:off x="2923275" y="620296"/>
            <a:ext cx="10394700" cy="3311100"/>
          </a:xfrm>
          <a:prstGeom prst="rect">
            <a:avLst/>
          </a:prstGeom>
        </p:spPr>
        <p:txBody>
          <a:bodyPr spcFirstLastPara="1" wrap="square" lIns="91425" tIns="45700" rIns="91425" bIns="45700" anchor="ctr" anchorCtr="0">
            <a:normAutofit/>
          </a:bodyPr>
          <a:lstStyle/>
          <a:p>
            <a:pPr marL="457200" lvl="0" indent="-436880" algn="l" rtl="0">
              <a:spcBef>
                <a:spcPts val="1000"/>
              </a:spcBef>
              <a:spcAft>
                <a:spcPts val="0"/>
              </a:spcAft>
              <a:buSzPts val="3280"/>
              <a:buFont typeface="Times New Roman"/>
              <a:buChar char="-"/>
            </a:pPr>
            <a:r>
              <a:rPr lang="en-US" sz="2400">
                <a:latin typeface="Times New Roman"/>
                <a:ea typeface="Times New Roman"/>
                <a:cs typeface="Times New Roman"/>
                <a:sym typeface="Times New Roman"/>
              </a:rPr>
              <a:t>Bảng tiêu chí đánh giá, chấm điểm</a:t>
            </a:r>
            <a:endParaRPr sz="2400">
              <a:latin typeface="Times New Roman"/>
              <a:ea typeface="Times New Roman"/>
              <a:cs typeface="Times New Roman"/>
              <a:sym typeface="Times New Roman"/>
            </a:endParaRPr>
          </a:p>
          <a:p>
            <a:pPr marL="457200" lvl="0" indent="-436880" algn="l" rtl="0">
              <a:spcBef>
                <a:spcPts val="0"/>
              </a:spcBef>
              <a:spcAft>
                <a:spcPts val="0"/>
              </a:spcAft>
              <a:buSzPts val="3280"/>
              <a:buFont typeface="Times New Roman"/>
              <a:buChar char="-"/>
            </a:pPr>
            <a:r>
              <a:rPr lang="en-US" sz="2400">
                <a:latin typeface="Times New Roman"/>
                <a:ea typeface="Times New Roman"/>
                <a:cs typeface="Times New Roman"/>
                <a:sym typeface="Times New Roman"/>
              </a:rPr>
              <a:t>Rút ra ưu nhược điểm, lỗi sai và cách khắc phục  </a:t>
            </a:r>
            <a:endParaRPr sz="24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aphicFrame>
        <p:nvGraphicFramePr>
          <p:cNvPr id="246" name="Google Shape;246;g26108d757c7_0_0"/>
          <p:cNvGraphicFramePr/>
          <p:nvPr/>
        </p:nvGraphicFramePr>
        <p:xfrm>
          <a:off x="-12" y="-155275"/>
          <a:ext cx="3000000" cy="3000000"/>
        </p:xfrm>
        <a:graphic>
          <a:graphicData uri="http://schemas.openxmlformats.org/drawingml/2006/table">
            <a:tbl>
              <a:tblPr>
                <a:noFill/>
                <a:tableStyleId>{EF3BB130-2850-4D70-9396-D1F8980ED1E5}</a:tableStyleId>
              </a:tblPr>
              <a:tblGrid>
                <a:gridCol w="2114625">
                  <a:extLst>
                    <a:ext uri="{9D8B030D-6E8A-4147-A177-3AD203B41FA5}">
                      <a16:colId xmlns:a16="http://schemas.microsoft.com/office/drawing/2014/main" val="20000"/>
                    </a:ext>
                  </a:extLst>
                </a:gridCol>
                <a:gridCol w="2916900">
                  <a:extLst>
                    <a:ext uri="{9D8B030D-6E8A-4147-A177-3AD203B41FA5}">
                      <a16:colId xmlns:a16="http://schemas.microsoft.com/office/drawing/2014/main" val="20001"/>
                    </a:ext>
                  </a:extLst>
                </a:gridCol>
                <a:gridCol w="2520000">
                  <a:extLst>
                    <a:ext uri="{9D8B030D-6E8A-4147-A177-3AD203B41FA5}">
                      <a16:colId xmlns:a16="http://schemas.microsoft.com/office/drawing/2014/main" val="20002"/>
                    </a:ext>
                  </a:extLst>
                </a:gridCol>
                <a:gridCol w="4380200">
                  <a:extLst>
                    <a:ext uri="{9D8B030D-6E8A-4147-A177-3AD203B41FA5}">
                      <a16:colId xmlns:a16="http://schemas.microsoft.com/office/drawing/2014/main" val="20003"/>
                    </a:ext>
                  </a:extLst>
                </a:gridCol>
              </a:tblGrid>
              <a:tr h="382850">
                <a:tc>
                  <a:txBody>
                    <a:bodyPr/>
                    <a:lstStyle/>
                    <a:p>
                      <a:pPr marL="0" lvl="0" indent="0" algn="ctr" rtl="0">
                        <a:lnSpc>
                          <a:spcPct val="150000"/>
                        </a:lnSpc>
                        <a:spcBef>
                          <a:spcPts val="1200"/>
                        </a:spcBef>
                        <a:spcAft>
                          <a:spcPts val="0"/>
                        </a:spcAft>
                        <a:buNone/>
                      </a:pPr>
                      <a:r>
                        <a:rPr lang="en-US" sz="1300" b="1">
                          <a:latin typeface="Times New Roman"/>
                          <a:ea typeface="Times New Roman"/>
                          <a:cs typeface="Times New Roman"/>
                          <a:sym typeface="Times New Roman"/>
                        </a:rPr>
                        <a:t>TIÊU CHÍ</a:t>
                      </a:r>
                      <a:endParaRPr sz="1300" b="1">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7CBAC"/>
                    </a:solidFill>
                  </a:tcPr>
                </a:tc>
                <a:tc>
                  <a:txBody>
                    <a:bodyPr/>
                    <a:lstStyle/>
                    <a:p>
                      <a:pPr marL="0" lvl="0" indent="0" algn="ctr" rtl="0">
                        <a:lnSpc>
                          <a:spcPct val="150000"/>
                        </a:lnSpc>
                        <a:spcBef>
                          <a:spcPts val="1200"/>
                        </a:spcBef>
                        <a:spcAft>
                          <a:spcPts val="0"/>
                        </a:spcAft>
                        <a:buNone/>
                      </a:pPr>
                      <a:r>
                        <a:rPr lang="en-US" sz="1300" b="1">
                          <a:latin typeface="Times New Roman"/>
                          <a:ea typeface="Times New Roman"/>
                          <a:cs typeface="Times New Roman"/>
                          <a:sym typeface="Times New Roman"/>
                        </a:rPr>
                        <a:t>CẦN CỐ GẮNG</a:t>
                      </a:r>
                      <a:endParaRPr sz="1300" b="1">
                        <a:latin typeface="Times New Roman"/>
                        <a:ea typeface="Times New Roman"/>
                        <a:cs typeface="Times New Roman"/>
                        <a:sym typeface="Times New Roman"/>
                      </a:endParaRPr>
                    </a:p>
                    <a:p>
                      <a:pPr marL="0" lvl="0" indent="0" algn="ctr" rtl="0">
                        <a:lnSpc>
                          <a:spcPct val="150000"/>
                        </a:lnSpc>
                        <a:spcBef>
                          <a:spcPts val="1200"/>
                        </a:spcBef>
                        <a:spcAft>
                          <a:spcPts val="0"/>
                        </a:spcAft>
                        <a:buNone/>
                      </a:pPr>
                      <a:r>
                        <a:rPr lang="en-US" sz="1300" b="1">
                          <a:latin typeface="Times New Roman"/>
                          <a:ea typeface="Times New Roman"/>
                          <a:cs typeface="Times New Roman"/>
                          <a:sym typeface="Times New Roman"/>
                        </a:rPr>
                        <a:t>(0 – 4 điểm)</a:t>
                      </a:r>
                      <a:endParaRPr sz="1300" b="1">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7CBAC"/>
                    </a:solidFill>
                  </a:tcPr>
                </a:tc>
                <a:tc>
                  <a:txBody>
                    <a:bodyPr/>
                    <a:lstStyle/>
                    <a:p>
                      <a:pPr marL="0" lvl="0" indent="0" algn="ctr" rtl="0">
                        <a:lnSpc>
                          <a:spcPct val="150000"/>
                        </a:lnSpc>
                        <a:spcBef>
                          <a:spcPts val="1200"/>
                        </a:spcBef>
                        <a:spcAft>
                          <a:spcPts val="0"/>
                        </a:spcAft>
                        <a:buNone/>
                      </a:pPr>
                      <a:r>
                        <a:rPr lang="en-US" sz="1300" b="1">
                          <a:latin typeface="Times New Roman"/>
                          <a:ea typeface="Times New Roman"/>
                          <a:cs typeface="Times New Roman"/>
                          <a:sym typeface="Times New Roman"/>
                        </a:rPr>
                        <a:t>ĐÃ LÀM TỐT</a:t>
                      </a:r>
                      <a:endParaRPr sz="1300" b="1">
                        <a:latin typeface="Times New Roman"/>
                        <a:ea typeface="Times New Roman"/>
                        <a:cs typeface="Times New Roman"/>
                        <a:sym typeface="Times New Roman"/>
                      </a:endParaRPr>
                    </a:p>
                    <a:p>
                      <a:pPr marL="0" lvl="0" indent="0" algn="ctr" rtl="0">
                        <a:lnSpc>
                          <a:spcPct val="150000"/>
                        </a:lnSpc>
                        <a:spcBef>
                          <a:spcPts val="1200"/>
                        </a:spcBef>
                        <a:spcAft>
                          <a:spcPts val="0"/>
                        </a:spcAft>
                        <a:buNone/>
                      </a:pPr>
                      <a:r>
                        <a:rPr lang="en-US" sz="1300" b="1">
                          <a:latin typeface="Times New Roman"/>
                          <a:ea typeface="Times New Roman"/>
                          <a:cs typeface="Times New Roman"/>
                          <a:sym typeface="Times New Roman"/>
                        </a:rPr>
                        <a:t>(5 – 7 điểm)</a:t>
                      </a:r>
                      <a:endParaRPr sz="1300" b="1">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7CBAC"/>
                    </a:solidFill>
                  </a:tcPr>
                </a:tc>
                <a:tc>
                  <a:txBody>
                    <a:bodyPr/>
                    <a:lstStyle/>
                    <a:p>
                      <a:pPr marL="0" lvl="0" indent="0" algn="ctr" rtl="0">
                        <a:lnSpc>
                          <a:spcPct val="150000"/>
                        </a:lnSpc>
                        <a:spcBef>
                          <a:spcPts val="1200"/>
                        </a:spcBef>
                        <a:spcAft>
                          <a:spcPts val="0"/>
                        </a:spcAft>
                        <a:buNone/>
                      </a:pPr>
                      <a:r>
                        <a:rPr lang="en-US" sz="1300" b="1">
                          <a:latin typeface="Times New Roman"/>
                          <a:ea typeface="Times New Roman"/>
                          <a:cs typeface="Times New Roman"/>
                          <a:sym typeface="Times New Roman"/>
                        </a:rPr>
                        <a:t>RẤT XUẤT SẮC</a:t>
                      </a:r>
                      <a:endParaRPr sz="1300" b="1">
                        <a:latin typeface="Times New Roman"/>
                        <a:ea typeface="Times New Roman"/>
                        <a:cs typeface="Times New Roman"/>
                        <a:sym typeface="Times New Roman"/>
                      </a:endParaRPr>
                    </a:p>
                    <a:p>
                      <a:pPr marL="0" lvl="0" indent="0" algn="ctr" rtl="0">
                        <a:lnSpc>
                          <a:spcPct val="150000"/>
                        </a:lnSpc>
                        <a:spcBef>
                          <a:spcPts val="1200"/>
                        </a:spcBef>
                        <a:spcAft>
                          <a:spcPts val="0"/>
                        </a:spcAft>
                        <a:buNone/>
                      </a:pPr>
                      <a:r>
                        <a:rPr lang="en-US" sz="1300" b="1">
                          <a:latin typeface="Times New Roman"/>
                          <a:ea typeface="Times New Roman"/>
                          <a:cs typeface="Times New Roman"/>
                          <a:sym typeface="Times New Roman"/>
                        </a:rPr>
                        <a:t>(8 – 10 điểm)</a:t>
                      </a:r>
                      <a:endParaRPr sz="1300" b="1">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7CBAC"/>
                    </a:solidFill>
                  </a:tcPr>
                </a:tc>
                <a:extLst>
                  <a:ext uri="{0D108BD9-81ED-4DB2-BD59-A6C34878D82A}">
                    <a16:rowId xmlns:a16="http://schemas.microsoft.com/office/drawing/2014/main" val="10000"/>
                  </a:ext>
                </a:extLst>
              </a:tr>
              <a:tr h="2666000">
                <a:tc>
                  <a:txBody>
                    <a:bodyPr/>
                    <a:lstStyle/>
                    <a:p>
                      <a:pPr marL="0" lvl="0" indent="0" algn="ctr" rtl="0">
                        <a:lnSpc>
                          <a:spcPct val="150000"/>
                        </a:lnSpc>
                        <a:spcBef>
                          <a:spcPts val="1200"/>
                        </a:spcBef>
                        <a:spcAft>
                          <a:spcPts val="0"/>
                        </a:spcAft>
                        <a:buNone/>
                      </a:pPr>
                      <a:r>
                        <a:rPr lang="en-US" sz="1300" b="1">
                          <a:latin typeface="Times New Roman"/>
                          <a:ea typeface="Times New Roman"/>
                          <a:cs typeface="Times New Roman"/>
                          <a:sym typeface="Times New Roman"/>
                        </a:rPr>
                        <a:t>Hình thức</a:t>
                      </a:r>
                      <a:endParaRPr sz="1300" b="1">
                        <a:latin typeface="Times New Roman"/>
                        <a:ea typeface="Times New Roman"/>
                        <a:cs typeface="Times New Roman"/>
                        <a:sym typeface="Times New Roman"/>
                      </a:endParaRPr>
                    </a:p>
                    <a:p>
                      <a:pPr marL="0" lvl="0" indent="0" algn="ctr" rtl="0">
                        <a:lnSpc>
                          <a:spcPct val="150000"/>
                        </a:lnSpc>
                        <a:spcBef>
                          <a:spcPts val="1200"/>
                        </a:spcBef>
                        <a:spcAft>
                          <a:spcPts val="0"/>
                        </a:spcAft>
                        <a:buNone/>
                      </a:pPr>
                      <a:r>
                        <a:rPr lang="en-US" sz="1300" b="1">
                          <a:latin typeface="Times New Roman"/>
                          <a:ea typeface="Times New Roman"/>
                          <a:cs typeface="Times New Roman"/>
                          <a:sym typeface="Times New Roman"/>
                        </a:rPr>
                        <a:t>(3 điểm)</a:t>
                      </a:r>
                      <a:endParaRPr sz="1300" b="1">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7CBAC"/>
                    </a:solidFill>
                  </a:tcPr>
                </a:tc>
                <a:tc>
                  <a:txBody>
                    <a:bodyPr/>
                    <a:lstStyle/>
                    <a:p>
                      <a:pPr marL="0" lvl="0" indent="0" algn="just" rtl="0">
                        <a:lnSpc>
                          <a:spcPct val="150000"/>
                        </a:lnSpc>
                        <a:spcBef>
                          <a:spcPts val="1200"/>
                        </a:spcBef>
                        <a:spcAft>
                          <a:spcPts val="0"/>
                        </a:spcAft>
                        <a:buNone/>
                      </a:pPr>
                      <a:r>
                        <a:rPr lang="en-US" sz="1300" b="1">
                          <a:latin typeface="Times New Roman"/>
                          <a:ea typeface="Times New Roman"/>
                          <a:cs typeface="Times New Roman"/>
                          <a:sym typeface="Times New Roman"/>
                        </a:rPr>
                        <a:t>1 điểm: </a:t>
                      </a:r>
                      <a:r>
                        <a:rPr lang="en-US" sz="1300">
                          <a:latin typeface="Times New Roman"/>
                          <a:ea typeface="Times New Roman"/>
                          <a:cs typeface="Times New Roman"/>
                          <a:sym typeface="Times New Roman"/>
                        </a:rPr>
                        <a:t>Bài làm còn sơ sài, trình bày cẩu thả</a:t>
                      </a:r>
                      <a:endParaRPr sz="1300">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Sai lỗi chính tả</a:t>
                      </a:r>
                      <a:endParaRPr sz="1300">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Sai kết cấu bài</a:t>
                      </a:r>
                      <a:endParaRPr sz="1300">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Sai phương thức thuyết minh</a:t>
                      </a:r>
                      <a:endParaRPr sz="13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50000"/>
                        </a:lnSpc>
                        <a:spcBef>
                          <a:spcPts val="1200"/>
                        </a:spcBef>
                        <a:spcAft>
                          <a:spcPts val="0"/>
                        </a:spcAft>
                        <a:buNone/>
                      </a:pPr>
                      <a:r>
                        <a:rPr lang="en-US" sz="1300" b="1">
                          <a:latin typeface="Times New Roman"/>
                          <a:ea typeface="Times New Roman"/>
                          <a:cs typeface="Times New Roman"/>
                          <a:sym typeface="Times New Roman"/>
                        </a:rPr>
                        <a:t>2 điểm: </a:t>
                      </a:r>
                      <a:r>
                        <a:rPr lang="en-US" sz="1300">
                          <a:latin typeface="Times New Roman"/>
                          <a:ea typeface="Times New Roman"/>
                          <a:cs typeface="Times New Roman"/>
                          <a:sym typeface="Times New Roman"/>
                        </a:rPr>
                        <a:t>Bài làm tương đối đẩy đủ, chỉn chu</a:t>
                      </a:r>
                      <a:endParaRPr sz="1300">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Trình bày cẩn thận</a:t>
                      </a:r>
                      <a:endParaRPr sz="1300">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Chuẩn kết cấu bài văn nghị luận</a:t>
                      </a:r>
                      <a:endParaRPr sz="1300">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Chuẩn phương thức biểu đạt</a:t>
                      </a:r>
                      <a:endParaRPr sz="1300">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Không có lỗi chính tả</a:t>
                      </a:r>
                      <a:endParaRPr sz="13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50000"/>
                        </a:lnSpc>
                        <a:spcBef>
                          <a:spcPts val="1200"/>
                        </a:spcBef>
                        <a:spcAft>
                          <a:spcPts val="0"/>
                        </a:spcAft>
                        <a:buNone/>
                      </a:pPr>
                      <a:r>
                        <a:rPr lang="en-US" sz="1300" b="1">
                          <a:latin typeface="Times New Roman"/>
                          <a:ea typeface="Times New Roman"/>
                          <a:cs typeface="Times New Roman"/>
                          <a:sym typeface="Times New Roman"/>
                        </a:rPr>
                        <a:t>3 điểm: </a:t>
                      </a:r>
                      <a:r>
                        <a:rPr lang="en-US" sz="1300">
                          <a:latin typeface="Times New Roman"/>
                          <a:ea typeface="Times New Roman"/>
                          <a:cs typeface="Times New Roman"/>
                          <a:sym typeface="Times New Roman"/>
                        </a:rPr>
                        <a:t>Bài làm tương đối đẩy đủ, chỉn chu</a:t>
                      </a:r>
                      <a:endParaRPr sz="1300">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Trình bày cẩn thận Chuẩn kết cấu bài văn nghị luận</a:t>
                      </a:r>
                      <a:endParaRPr sz="1300">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Chuẩn phương thức biểu đạt</a:t>
                      </a:r>
                      <a:endParaRPr sz="1300">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Không có lỗi chính tả</a:t>
                      </a:r>
                      <a:endParaRPr sz="1300">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Có sự sáng tạo</a:t>
                      </a:r>
                      <a:endParaRPr sz="13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308950">
                <a:tc>
                  <a:txBody>
                    <a:bodyPr/>
                    <a:lstStyle/>
                    <a:p>
                      <a:pPr marL="0" lvl="0" indent="0" algn="ctr" rtl="0">
                        <a:lnSpc>
                          <a:spcPct val="150000"/>
                        </a:lnSpc>
                        <a:spcBef>
                          <a:spcPts val="1200"/>
                        </a:spcBef>
                        <a:spcAft>
                          <a:spcPts val="0"/>
                        </a:spcAft>
                        <a:buNone/>
                      </a:pPr>
                      <a:r>
                        <a:rPr lang="en-US" sz="1300" b="1">
                          <a:latin typeface="Times New Roman"/>
                          <a:ea typeface="Times New Roman"/>
                          <a:cs typeface="Times New Roman"/>
                          <a:sym typeface="Times New Roman"/>
                        </a:rPr>
                        <a:t>Nội dung</a:t>
                      </a:r>
                      <a:endParaRPr sz="1300" b="1">
                        <a:latin typeface="Times New Roman"/>
                        <a:ea typeface="Times New Roman"/>
                        <a:cs typeface="Times New Roman"/>
                        <a:sym typeface="Times New Roman"/>
                      </a:endParaRPr>
                    </a:p>
                    <a:p>
                      <a:pPr marL="0" lvl="0" indent="0" algn="ctr" rtl="0">
                        <a:lnSpc>
                          <a:spcPct val="150000"/>
                        </a:lnSpc>
                        <a:spcBef>
                          <a:spcPts val="1200"/>
                        </a:spcBef>
                        <a:spcAft>
                          <a:spcPts val="0"/>
                        </a:spcAft>
                        <a:buNone/>
                      </a:pPr>
                      <a:r>
                        <a:rPr lang="en-US" sz="1300" b="1">
                          <a:latin typeface="Times New Roman"/>
                          <a:ea typeface="Times New Roman"/>
                          <a:cs typeface="Times New Roman"/>
                          <a:sym typeface="Times New Roman"/>
                        </a:rPr>
                        <a:t>(7 điểm)</a:t>
                      </a:r>
                      <a:endParaRPr sz="1300" b="1">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7CBAC"/>
                    </a:solidFill>
                  </a:tcPr>
                </a:tc>
                <a:tc>
                  <a:txBody>
                    <a:bodyPr/>
                    <a:lstStyle/>
                    <a:p>
                      <a:pPr marL="0" lvl="0" indent="0" algn="just" rtl="0">
                        <a:lnSpc>
                          <a:spcPct val="150000"/>
                        </a:lnSpc>
                        <a:spcBef>
                          <a:spcPts val="1200"/>
                        </a:spcBef>
                        <a:spcAft>
                          <a:spcPts val="0"/>
                        </a:spcAft>
                        <a:buNone/>
                      </a:pPr>
                      <a:r>
                        <a:rPr lang="en-US" sz="1300" b="1">
                          <a:latin typeface="Times New Roman"/>
                          <a:ea typeface="Times New Roman"/>
                          <a:cs typeface="Times New Roman"/>
                          <a:sym typeface="Times New Roman"/>
                        </a:rPr>
                        <a:t>1 – 4 điểm</a:t>
                      </a:r>
                      <a:endParaRPr sz="1300" b="1">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Nội dung sơ sài mới dừng lại ở mức độ biết và nhận diện</a:t>
                      </a:r>
                      <a:endParaRPr sz="13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50000"/>
                        </a:lnSpc>
                        <a:spcBef>
                          <a:spcPts val="1200"/>
                        </a:spcBef>
                        <a:spcAft>
                          <a:spcPts val="0"/>
                        </a:spcAft>
                        <a:buNone/>
                      </a:pPr>
                      <a:r>
                        <a:rPr lang="en-US" sz="1300" b="1">
                          <a:latin typeface="Times New Roman"/>
                          <a:ea typeface="Times New Roman"/>
                          <a:cs typeface="Times New Roman"/>
                          <a:sym typeface="Times New Roman"/>
                        </a:rPr>
                        <a:t>5 – 6 điểm</a:t>
                      </a:r>
                      <a:endParaRPr sz="1300" b="1">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Nội dung đúng, đủ và trọng tâm</a:t>
                      </a:r>
                      <a:endParaRPr sz="1300">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Có ít nhất 1 – 2 ý mở rộng nâng cao</a:t>
                      </a:r>
                      <a:endParaRPr sz="13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50000"/>
                        </a:lnSpc>
                        <a:spcBef>
                          <a:spcPts val="1200"/>
                        </a:spcBef>
                        <a:spcAft>
                          <a:spcPts val="0"/>
                        </a:spcAft>
                        <a:buNone/>
                      </a:pPr>
                      <a:r>
                        <a:rPr lang="en-US" sz="1300" b="1">
                          <a:latin typeface="Times New Roman"/>
                          <a:ea typeface="Times New Roman"/>
                          <a:cs typeface="Times New Roman"/>
                          <a:sym typeface="Times New Roman"/>
                        </a:rPr>
                        <a:t>7 điểm</a:t>
                      </a:r>
                      <a:endParaRPr sz="1300" b="1">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Nội dung đúng, đủ và trọng tâm</a:t>
                      </a:r>
                      <a:endParaRPr sz="1300">
                        <a:latin typeface="Times New Roman"/>
                        <a:ea typeface="Times New Roman"/>
                        <a:cs typeface="Times New Roman"/>
                        <a:sym typeface="Times New Roman"/>
                      </a:endParaRPr>
                    </a:p>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Có ít nhất 1 – 2 ý mở rộng nâng cao Có sự sáng tạo</a:t>
                      </a:r>
                      <a:endParaRPr sz="13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03675">
                <a:tc>
                  <a:txBody>
                    <a:bodyPr/>
                    <a:lstStyle/>
                    <a:p>
                      <a:pPr marL="0" lvl="0" indent="0" algn="just" rtl="0">
                        <a:lnSpc>
                          <a:spcPct val="150000"/>
                        </a:lnSpc>
                        <a:spcBef>
                          <a:spcPts val="1200"/>
                        </a:spcBef>
                        <a:spcAft>
                          <a:spcPts val="0"/>
                        </a:spcAft>
                        <a:buNone/>
                      </a:pPr>
                      <a:r>
                        <a:rPr lang="en-US" sz="1300" b="1">
                          <a:latin typeface="Times New Roman"/>
                          <a:ea typeface="Times New Roman"/>
                          <a:cs typeface="Times New Roman"/>
                          <a:sym typeface="Times New Roman"/>
                        </a:rPr>
                        <a:t>Điểm</a:t>
                      </a:r>
                      <a:endParaRPr sz="1300" b="1">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7CBAC"/>
                    </a:solidFill>
                  </a:tcPr>
                </a:tc>
                <a:tc>
                  <a:txBody>
                    <a:bodyPr/>
                    <a:lstStyle/>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03675">
                <a:tc>
                  <a:txBody>
                    <a:bodyPr/>
                    <a:lstStyle/>
                    <a:p>
                      <a:pPr marL="0" lvl="0" indent="0" algn="just" rtl="0">
                        <a:lnSpc>
                          <a:spcPct val="150000"/>
                        </a:lnSpc>
                        <a:spcBef>
                          <a:spcPts val="1200"/>
                        </a:spcBef>
                        <a:spcAft>
                          <a:spcPts val="0"/>
                        </a:spcAft>
                        <a:buNone/>
                      </a:pPr>
                      <a:r>
                        <a:rPr lang="en-US" sz="1300" b="1">
                          <a:latin typeface="Times New Roman"/>
                          <a:ea typeface="Times New Roman"/>
                          <a:cs typeface="Times New Roman"/>
                          <a:sym typeface="Times New Roman"/>
                        </a:rPr>
                        <a:t>TỔNG</a:t>
                      </a:r>
                      <a:endParaRPr sz="1300" b="1">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7CBAC"/>
                    </a:solidFill>
                  </a:tcPr>
                </a:tc>
                <a:tc gridSpan="3">
                  <a:txBody>
                    <a:bodyPr/>
                    <a:lstStyle/>
                    <a:p>
                      <a:pPr marL="0" lvl="0" indent="0" algn="just" rtl="0">
                        <a:lnSpc>
                          <a:spcPct val="150000"/>
                        </a:lnSpc>
                        <a:spcBef>
                          <a:spcPts val="1200"/>
                        </a:spcBef>
                        <a:spcAft>
                          <a:spcPts val="0"/>
                        </a:spcAft>
                        <a:buNone/>
                      </a:pPr>
                      <a:r>
                        <a:rPr lang="en-US"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5400"/>
              <a:buFont typeface="Times New Roman"/>
              <a:buNone/>
            </a:pPr>
            <a:r>
              <a:rPr lang="en-US">
                <a:latin typeface="Times New Roman"/>
                <a:ea typeface="Times New Roman"/>
                <a:cs typeface="Times New Roman"/>
                <a:sym typeface="Times New Roman"/>
              </a:rPr>
              <a:t>TRẢ BÀI VIẾT </a:t>
            </a:r>
            <a:endParaRPr/>
          </a:p>
        </p:txBody>
      </p:sp>
      <p:graphicFrame>
        <p:nvGraphicFramePr>
          <p:cNvPr id="252" name="Google Shape;252;p14"/>
          <p:cNvGraphicFramePr/>
          <p:nvPr/>
        </p:nvGraphicFramePr>
        <p:xfrm>
          <a:off x="1683657" y="1938865"/>
          <a:ext cx="3000000" cy="3000000"/>
        </p:xfrm>
        <a:graphic>
          <a:graphicData uri="http://schemas.openxmlformats.org/drawingml/2006/table">
            <a:tbl>
              <a:tblPr firstRow="1" bandRow="1">
                <a:noFill/>
                <a:tableStyleId>{3C1ED50B-FF74-4BAD-A3DE-0A4F88965F63}</a:tableStyleId>
              </a:tblPr>
              <a:tblGrid>
                <a:gridCol w="3038325">
                  <a:extLst>
                    <a:ext uri="{9D8B030D-6E8A-4147-A177-3AD203B41FA5}">
                      <a16:colId xmlns:a16="http://schemas.microsoft.com/office/drawing/2014/main" val="20000"/>
                    </a:ext>
                  </a:extLst>
                </a:gridCol>
                <a:gridCol w="3038325">
                  <a:extLst>
                    <a:ext uri="{9D8B030D-6E8A-4147-A177-3AD203B41FA5}">
                      <a16:colId xmlns:a16="http://schemas.microsoft.com/office/drawing/2014/main" val="20001"/>
                    </a:ext>
                  </a:extLst>
                </a:gridCol>
                <a:gridCol w="3038325">
                  <a:extLst>
                    <a:ext uri="{9D8B030D-6E8A-4147-A177-3AD203B41FA5}">
                      <a16:colId xmlns:a16="http://schemas.microsoft.com/office/drawing/2014/main" val="20002"/>
                    </a:ext>
                  </a:extLst>
                </a:gridCol>
              </a:tblGrid>
              <a:tr h="853325">
                <a:tc>
                  <a:txBody>
                    <a:bodyPr/>
                    <a:lstStyle/>
                    <a:p>
                      <a:pPr marL="0" marR="0" lvl="0" indent="0" algn="l" rtl="0">
                        <a:spcBef>
                          <a:spcPts val="0"/>
                        </a:spcBef>
                        <a:spcAft>
                          <a:spcPts val="0"/>
                        </a:spcAft>
                        <a:buNone/>
                      </a:pPr>
                      <a:r>
                        <a:rPr lang="en-US" sz="2400">
                          <a:latin typeface="Times New Roman"/>
                          <a:ea typeface="Times New Roman"/>
                          <a:cs typeface="Times New Roman"/>
                          <a:sym typeface="Times New Roman"/>
                        </a:rPr>
                        <a:t>Ưu nhược điểm </a:t>
                      </a:r>
                      <a:endParaRPr/>
                    </a:p>
                  </a:txBody>
                  <a:tcPr marL="91450" marR="91450" marT="45725" marB="45725"/>
                </a:tc>
                <a:tc>
                  <a:txBody>
                    <a:bodyPr/>
                    <a:lstStyle/>
                    <a:p>
                      <a:pPr marL="0" marR="0" lvl="0" indent="0" algn="l" rtl="0">
                        <a:spcBef>
                          <a:spcPts val="0"/>
                        </a:spcBef>
                        <a:spcAft>
                          <a:spcPts val="0"/>
                        </a:spcAft>
                        <a:buNone/>
                      </a:pPr>
                      <a:r>
                        <a:rPr lang="en-US" sz="2400">
                          <a:latin typeface="Times New Roman"/>
                          <a:ea typeface="Times New Roman"/>
                          <a:cs typeface="Times New Roman"/>
                          <a:sym typeface="Times New Roman"/>
                        </a:rPr>
                        <a:t>Lỗi  </a:t>
                      </a:r>
                      <a:endParaRPr/>
                    </a:p>
                  </a:txBody>
                  <a:tcPr marL="91450" marR="91450" marT="45725" marB="45725"/>
                </a:tc>
                <a:tc>
                  <a:txBody>
                    <a:bodyPr/>
                    <a:lstStyle/>
                    <a:p>
                      <a:pPr marL="0" marR="0" lvl="0" indent="0" algn="l" rtl="0">
                        <a:spcBef>
                          <a:spcPts val="0"/>
                        </a:spcBef>
                        <a:spcAft>
                          <a:spcPts val="0"/>
                        </a:spcAft>
                        <a:buNone/>
                      </a:pPr>
                      <a:r>
                        <a:rPr lang="en-US" sz="2400">
                          <a:latin typeface="Times New Roman"/>
                          <a:ea typeface="Times New Roman"/>
                          <a:cs typeface="Times New Roman"/>
                          <a:sym typeface="Times New Roman"/>
                        </a:rPr>
                        <a:t>Hướng khắc phục, chỉnh sửa, bổ sung</a:t>
                      </a:r>
                      <a:endParaRPr/>
                    </a:p>
                  </a:txBody>
                  <a:tcPr marL="91450" marR="91450" marT="45725" marB="45725"/>
                </a:tc>
                <a:extLst>
                  <a:ext uri="{0D108BD9-81ED-4DB2-BD59-A6C34878D82A}">
                    <a16:rowId xmlns:a16="http://schemas.microsoft.com/office/drawing/2014/main" val="10000"/>
                  </a:ext>
                </a:extLst>
              </a:tr>
              <a:tr h="810175">
                <a:tc>
                  <a:txBody>
                    <a:bodyPr/>
                    <a:lstStyle/>
                    <a:p>
                      <a:pPr marL="0" marR="0" lvl="0" indent="0" algn="l" rtl="0">
                        <a:spcBef>
                          <a:spcPts val="0"/>
                        </a:spcBef>
                        <a:spcAft>
                          <a:spcPts val="0"/>
                        </a:spcAft>
                        <a:buNone/>
                      </a:pPr>
                      <a:endParaRPr sz="24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4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4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26108d757c7_0_18"/>
          <p:cNvPicPr preferRelativeResize="0"/>
          <p:nvPr/>
        </p:nvPicPr>
        <p:blipFill>
          <a:blip r:embed="rId3">
            <a:alphaModFix/>
          </a:blip>
          <a:stretch>
            <a:fillRect/>
          </a:stretch>
        </p:blipFill>
        <p:spPr>
          <a:xfrm rot="-519341">
            <a:off x="271887" y="669197"/>
            <a:ext cx="4831100" cy="3623331"/>
          </a:xfrm>
          <a:prstGeom prst="rect">
            <a:avLst/>
          </a:prstGeom>
          <a:noFill/>
          <a:ln>
            <a:noFill/>
          </a:ln>
        </p:spPr>
      </p:pic>
      <p:pic>
        <p:nvPicPr>
          <p:cNvPr id="155" name="Google Shape;155;g26108d757c7_0_18"/>
          <p:cNvPicPr preferRelativeResize="0"/>
          <p:nvPr/>
        </p:nvPicPr>
        <p:blipFill>
          <a:blip r:embed="rId4">
            <a:alphaModFix/>
          </a:blip>
          <a:stretch>
            <a:fillRect/>
          </a:stretch>
        </p:blipFill>
        <p:spPr>
          <a:xfrm rot="760013">
            <a:off x="5518575" y="615001"/>
            <a:ext cx="6057451" cy="4038300"/>
          </a:xfrm>
          <a:prstGeom prst="rect">
            <a:avLst/>
          </a:prstGeom>
          <a:noFill/>
          <a:ln>
            <a:noFill/>
          </a:ln>
        </p:spPr>
      </p:pic>
      <p:sp>
        <p:nvSpPr>
          <p:cNvPr id="156" name="Google Shape;156;g26108d757c7_0_18"/>
          <p:cNvSpPr txBox="1"/>
          <p:nvPr/>
        </p:nvSpPr>
        <p:spPr>
          <a:xfrm rot="-407607">
            <a:off x="344235" y="4593977"/>
            <a:ext cx="7626143" cy="6465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solidFill>
                  <a:schemeClr val="lt1"/>
                </a:solidFill>
                <a:latin typeface="Times New Roman"/>
                <a:ea typeface="Times New Roman"/>
                <a:cs typeface="Times New Roman"/>
                <a:sym typeface="Times New Roman"/>
              </a:rPr>
              <a:t>Làm bạn với thiên nhiên </a:t>
            </a:r>
            <a:endParaRPr sz="3000">
              <a:solidFill>
                <a:schemeClr val="lt1"/>
              </a:solidFill>
              <a:latin typeface="Times New Roman"/>
              <a:ea typeface="Times New Roman"/>
              <a:cs typeface="Times New Roman"/>
              <a:sym typeface="Times New Roman"/>
            </a:endParaRPr>
          </a:p>
        </p:txBody>
      </p:sp>
      <p:sp>
        <p:nvSpPr>
          <p:cNvPr id="157" name="Google Shape;157;g26108d757c7_0_18"/>
          <p:cNvSpPr txBox="1"/>
          <p:nvPr/>
        </p:nvSpPr>
        <p:spPr>
          <a:xfrm rot="786909">
            <a:off x="8669974" y="653473"/>
            <a:ext cx="5825246" cy="56957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a:latin typeface="Times New Roman"/>
                <a:ea typeface="Times New Roman"/>
                <a:cs typeface="Times New Roman"/>
                <a:sym typeface="Times New Roman"/>
              </a:rPr>
              <a:t>Lắng nghe</a:t>
            </a:r>
            <a:r>
              <a:rPr lang="en-US"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
          <p:cNvSpPr txBox="1">
            <a:spLocks noGrp="1"/>
          </p:cNvSpPr>
          <p:nvPr>
            <p:ph type="ctrTitle"/>
          </p:nvPr>
        </p:nvSpPr>
        <p:spPr>
          <a:xfrm rot="-180000">
            <a:off x="564630" y="1234155"/>
            <a:ext cx="9755187" cy="276652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3200"/>
              <a:buFont typeface="Impact"/>
              <a:buNone/>
            </a:pPr>
            <a:r>
              <a:rPr lang="en-US" sz="3200" b="1" dirty="0">
                <a:latin typeface="Algerian" panose="04020705040A02060702" pitchFamily="82" charset="0"/>
              </a:rPr>
              <a:t>BÀI 3: CẤU TRÚC CỦA VĂN BẢN NGHỊ LUẬN</a:t>
            </a:r>
            <a:br>
              <a:rPr lang="en-US" sz="3200" b="1" dirty="0">
                <a:latin typeface="Algerian" panose="04020705040A02060702" pitchFamily="82" charset="0"/>
              </a:rPr>
            </a:br>
            <a:r>
              <a:rPr lang="en-US" sz="3200" b="1" dirty="0">
                <a:highlight>
                  <a:srgbClr val="FFFF00"/>
                </a:highlight>
                <a:latin typeface="Algerian" panose="04020705040A02060702" pitchFamily="82" charset="0"/>
              </a:rPr>
              <a:t>PHẦN 3:  VIẾT</a:t>
            </a:r>
            <a:br>
              <a:rPr lang="en-US" sz="3200" b="1" dirty="0">
                <a:highlight>
                  <a:srgbClr val="FFFF00"/>
                </a:highlight>
                <a:latin typeface="Algerian" panose="04020705040A02060702" pitchFamily="82" charset="0"/>
              </a:rPr>
            </a:br>
            <a:r>
              <a:rPr lang="en-US" sz="3200" b="1" dirty="0">
                <a:highlight>
                  <a:srgbClr val="FFFF00"/>
                </a:highlight>
                <a:latin typeface="Algerian" panose="04020705040A02060702" pitchFamily="82" charset="0"/>
              </a:rPr>
              <a:t>TIẾT      :VIẾT BÀI VĂN NGHỊ LUẬN VỀ MỘT VẤN ĐỀ XÃ HỘI </a:t>
            </a:r>
            <a:br>
              <a:rPr lang="en-US" sz="3200" b="1" dirty="0">
                <a:highlight>
                  <a:srgbClr val="FFFF00"/>
                </a:highlight>
                <a:latin typeface="Algerian" panose="04020705040A02060702" pitchFamily="82" charset="0"/>
              </a:rPr>
            </a:br>
            <a:r>
              <a:rPr lang="en-US" sz="3200" b="1" dirty="0">
                <a:highlight>
                  <a:srgbClr val="FFFF00"/>
                </a:highlight>
                <a:latin typeface="Algerian" panose="04020705040A02060702" pitchFamily="82" charset="0"/>
              </a:rPr>
              <a:t>(CON NGƯỜI VỚI CUỘC SỐNG XUNG QUANH)</a:t>
            </a:r>
            <a:br>
              <a:rPr lang="en-US" sz="3200" b="1" dirty="0">
                <a:highlight>
                  <a:srgbClr val="FFFF00"/>
                </a:highlight>
                <a:latin typeface="Algerian" panose="04020705040A02060702" pitchFamily="82" charset="0"/>
              </a:rPr>
            </a:br>
            <a:r>
              <a:rPr lang="en-US" sz="3200" b="1" dirty="0">
                <a:latin typeface="Algerian" panose="04020705040A02060702" pitchFamily="82" charset="0"/>
              </a:rPr>
              <a:t>(2 TIẾT)</a:t>
            </a:r>
            <a:br>
              <a:rPr lang="en-US" sz="3200" b="1" dirty="0">
                <a:latin typeface="Algerian" panose="04020705040A02060702" pitchFamily="82" charset="0"/>
              </a:rPr>
            </a:br>
            <a:endParaRPr sz="3200" b="1" dirty="0">
              <a:latin typeface="Algerian" panose="04020705040A02060702"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
          <p:cNvSpPr txBox="1">
            <a:spLocks noGrp="1"/>
          </p:cNvSpPr>
          <p:nvPr>
            <p:ph type="title"/>
          </p:nvPr>
        </p:nvSpPr>
        <p:spPr>
          <a:xfrm>
            <a:off x="381001" y="239486"/>
            <a:ext cx="11604170" cy="11519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600"/>
              <a:buFont typeface="Times New Roman"/>
              <a:buNone/>
            </a:pPr>
            <a:r>
              <a:rPr lang="en-US" sz="3600" b="1">
                <a:latin typeface="Times New Roman"/>
                <a:ea typeface="Times New Roman"/>
                <a:cs typeface="Times New Roman"/>
                <a:sym typeface="Times New Roman"/>
              </a:rPr>
              <a:t>I/ YÊU CẦU CỦA KIỂU BÀI </a:t>
            </a:r>
            <a:br>
              <a:rPr lang="en-US" sz="3600" b="1">
                <a:latin typeface="Times New Roman"/>
                <a:ea typeface="Times New Roman"/>
                <a:cs typeface="Times New Roman"/>
                <a:sym typeface="Times New Roman"/>
              </a:rPr>
            </a:br>
            <a:r>
              <a:rPr lang="en-US" sz="3600" b="1">
                <a:latin typeface="Times New Roman"/>
                <a:ea typeface="Times New Roman"/>
                <a:cs typeface="Times New Roman"/>
                <a:sym typeface="Times New Roman"/>
              </a:rPr>
              <a:t>(SO SÁNH VỚI CÁC BÀI NGHỊ LUẬN XÃ HỘI KHÁC) </a:t>
            </a:r>
            <a:endParaRPr/>
          </a:p>
        </p:txBody>
      </p:sp>
      <p:graphicFrame>
        <p:nvGraphicFramePr>
          <p:cNvPr id="168" name="Google Shape;168;p2"/>
          <p:cNvGraphicFramePr/>
          <p:nvPr/>
        </p:nvGraphicFramePr>
        <p:xfrm>
          <a:off x="616250" y="1569838"/>
          <a:ext cx="10287000" cy="3718410"/>
        </p:xfrm>
        <a:graphic>
          <a:graphicData uri="http://schemas.openxmlformats.org/drawingml/2006/table">
            <a:tbl>
              <a:tblPr>
                <a:noFill/>
                <a:tableStyleId>{1F1C6965-14BF-4A49-9E37-A995269E4D8C}</a:tableStyleId>
              </a:tblPr>
              <a:tblGrid>
                <a:gridCol w="853900">
                  <a:extLst>
                    <a:ext uri="{9D8B030D-6E8A-4147-A177-3AD203B41FA5}">
                      <a16:colId xmlns:a16="http://schemas.microsoft.com/office/drawing/2014/main" val="20000"/>
                    </a:ext>
                  </a:extLst>
                </a:gridCol>
                <a:gridCol w="9433100">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US" sz="2300" b="1"/>
                        <a:t>Yêu cầu của kiểu bài nghị luận về một vấn đề xã hội </a:t>
                      </a:r>
                      <a:endParaRPr sz="2300" b="1"/>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1</a:t>
                      </a:r>
                      <a:endParaRPr/>
                    </a:p>
                  </a:txBody>
                  <a:tcPr marL="91425" marR="91425" marT="91425" marB="91425"/>
                </a:tc>
                <a:tc>
                  <a:txBody>
                    <a:bodyPr/>
                    <a:lstStyle/>
                    <a:p>
                      <a:pPr marL="0" lvl="0" indent="0" algn="l" rtl="0">
                        <a:spcBef>
                          <a:spcPts val="0"/>
                        </a:spcBef>
                        <a:spcAft>
                          <a:spcPts val="0"/>
                        </a:spcAft>
                        <a:buNone/>
                      </a:pPr>
                      <a:r>
                        <a:rPr lang="en-US" sz="2300"/>
                        <a:t>Nêu được vấn đề giàu ý nghĩa, gợi mở cách nhìn nhận sâu hơn về mối quan hệ giữa con người với cuộc sống xung quanh </a:t>
                      </a:r>
                      <a:endParaRPr sz="23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2</a:t>
                      </a:r>
                      <a:endParaRPr/>
                    </a:p>
                  </a:txBody>
                  <a:tcPr marL="91425" marR="91425" marT="91425" marB="91425"/>
                </a:tc>
                <a:tc>
                  <a:txBody>
                    <a:bodyPr/>
                    <a:lstStyle/>
                    <a:p>
                      <a:pPr marL="0" lvl="0" indent="0" algn="l" rtl="0">
                        <a:spcBef>
                          <a:spcPts val="0"/>
                        </a:spcBef>
                        <a:spcAft>
                          <a:spcPts val="0"/>
                        </a:spcAft>
                        <a:buNone/>
                      </a:pPr>
                      <a:r>
                        <a:rPr lang="en-US" sz="2300"/>
                        <a:t>Thể hiện rõ quan điểm thông qua hệ thống luận điểm, lí lẽ, bằng chứng phù hợp, sinh động</a:t>
                      </a:r>
                      <a:endParaRPr sz="23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3</a:t>
                      </a:r>
                      <a:endParaRPr/>
                    </a:p>
                  </a:txBody>
                  <a:tcPr marL="91425" marR="91425" marT="91425" marB="91425"/>
                </a:tc>
                <a:tc>
                  <a:txBody>
                    <a:bodyPr/>
                    <a:lstStyle/>
                    <a:p>
                      <a:pPr marL="0" lvl="0" indent="0" algn="l" rtl="0">
                        <a:spcBef>
                          <a:spcPts val="0"/>
                        </a:spcBef>
                        <a:spcAft>
                          <a:spcPts val="0"/>
                        </a:spcAft>
                        <a:buNone/>
                      </a:pPr>
                      <a:r>
                        <a:rPr lang="en-US" sz="2300"/>
                        <a:t>Dẫn được những ý kiến trái chiều và phản bác lại để củng cố lập luận của bài viết </a:t>
                      </a:r>
                      <a:endParaRPr sz="23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4</a:t>
                      </a:r>
                      <a:endParaRPr/>
                    </a:p>
                  </a:txBody>
                  <a:tcPr marL="91425" marR="91425" marT="91425" marB="91425"/>
                </a:tc>
                <a:tc>
                  <a:txBody>
                    <a:bodyPr/>
                    <a:lstStyle/>
                    <a:p>
                      <a:pPr marL="0" lvl="0" indent="0" algn="l" rtl="0">
                        <a:spcBef>
                          <a:spcPts val="0"/>
                        </a:spcBef>
                        <a:spcAft>
                          <a:spcPts val="0"/>
                        </a:spcAft>
                        <a:buNone/>
                      </a:pPr>
                      <a:r>
                        <a:rPr lang="en-US" sz="2300"/>
                        <a:t>Rút ra ý nghĩa của việc nhận thức đúng về vấn đề </a:t>
                      </a:r>
                      <a:endParaRPr sz="23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179615" y="331450"/>
            <a:ext cx="11691256" cy="11519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imes New Roman"/>
              <a:buNone/>
            </a:pPr>
            <a:r>
              <a:rPr lang="en-US" b="1">
                <a:latin typeface="Times New Roman"/>
                <a:ea typeface="Times New Roman"/>
                <a:cs typeface="Times New Roman"/>
                <a:sym typeface="Times New Roman"/>
              </a:rPr>
              <a:t>II/ PHÂN TÍCH BÀI VIẾT THAM KHẢO </a:t>
            </a:r>
            <a:endParaRPr/>
          </a:p>
        </p:txBody>
      </p:sp>
      <p:sp>
        <p:nvSpPr>
          <p:cNvPr id="174" name="Google Shape;174;p3"/>
          <p:cNvSpPr txBox="1"/>
          <p:nvPr/>
        </p:nvSpPr>
        <p:spPr>
          <a:xfrm>
            <a:off x="635453" y="1308144"/>
            <a:ext cx="75234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1.	Vấn đề được bàn luận</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-Lắng nghe </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-Đời sống thường nhật, con người cần biết lắng nghe “những tiếng thì thầm” – tiengs nói, tiếng lòng thầm kín và cả thế giới tự nhiên mà cần đến sự chủ động, tinh tế từ phía người nghe khi tiếp nhận những thanh âm đó </a:t>
            </a: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txBox="1"/>
          <p:nvPr/>
        </p:nvSpPr>
        <p:spPr>
          <a:xfrm>
            <a:off x="487135" y="158396"/>
            <a:ext cx="1059337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rgbClr val="B80E0F"/>
                </a:solidFill>
                <a:latin typeface="Times New Roman"/>
                <a:ea typeface="Times New Roman"/>
                <a:cs typeface="Times New Roman"/>
                <a:sym typeface="Times New Roman"/>
              </a:rPr>
              <a:t>II/ PHÂN TÍCH BÀI VIẾT THAM KHẢO </a:t>
            </a:r>
            <a:endParaRPr sz="4000">
              <a:solidFill>
                <a:schemeClr val="dk1"/>
              </a:solidFill>
              <a:latin typeface="Impact"/>
              <a:ea typeface="Impact"/>
              <a:cs typeface="Impact"/>
              <a:sym typeface="Impact"/>
            </a:endParaRPr>
          </a:p>
        </p:txBody>
      </p:sp>
      <p:sp>
        <p:nvSpPr>
          <p:cNvPr id="180" name="Google Shape;180;p4"/>
          <p:cNvSpPr txBox="1"/>
          <p:nvPr/>
        </p:nvSpPr>
        <p:spPr>
          <a:xfrm>
            <a:off x="851806" y="936776"/>
            <a:ext cx="100557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2.	Hệ thống luận điểm,  lí lẽ, dẫn chứng  và quan hệ giữa những LĐ </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-LĐ1</a:t>
            </a:r>
            <a:r>
              <a:rPr lang="en-US" sz="2400">
                <a:solidFill>
                  <a:schemeClr val="dk1"/>
                </a:solidFill>
                <a:latin typeface="Times New Roman"/>
                <a:ea typeface="Times New Roman"/>
                <a:cs typeface="Times New Roman"/>
                <a:sym typeface="Times New Roman"/>
              </a:rPr>
              <a:t>: Bàn về nghĩa của từ “lắng nghe”</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-LĐ2: </a:t>
            </a:r>
            <a:r>
              <a:rPr lang="en-US" sz="2400">
                <a:solidFill>
                  <a:schemeClr val="dk1"/>
                </a:solidFill>
                <a:latin typeface="Times New Roman"/>
                <a:ea typeface="Times New Roman"/>
                <a:cs typeface="Times New Roman"/>
                <a:sym typeface="Times New Roman"/>
              </a:rPr>
              <a:t>Bàn về việc lắng nghe nỗi buồn bui của con người </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-LĐ3: </a:t>
            </a:r>
            <a:r>
              <a:rPr lang="en-US" sz="2400">
                <a:solidFill>
                  <a:schemeClr val="dk1"/>
                </a:solidFill>
                <a:latin typeface="Times New Roman"/>
                <a:ea typeface="Times New Roman"/>
                <a:cs typeface="Times New Roman"/>
                <a:sym typeface="Times New Roman"/>
              </a:rPr>
              <a:t>Bàn về việc lắng nghe tiếng nói của thiên nhiên qua trải nghiệm </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a:t>
            </a:r>
            <a:r>
              <a:rPr lang="en-US" sz="2400" b="1">
                <a:solidFill>
                  <a:schemeClr val="dk1"/>
                </a:solidFill>
                <a:latin typeface="Times New Roman"/>
                <a:ea typeface="Times New Roman"/>
                <a:cs typeface="Times New Roman"/>
                <a:sym typeface="Times New Roman"/>
              </a:rPr>
              <a:t>LĐ 4</a:t>
            </a:r>
            <a:r>
              <a:rPr lang="en-US" sz="2400">
                <a:solidFill>
                  <a:schemeClr val="dk1"/>
                </a:solidFill>
                <a:latin typeface="Times New Roman"/>
                <a:ea typeface="Times New Roman"/>
                <a:cs typeface="Times New Roman"/>
                <a:sym typeface="Times New Roman"/>
              </a:rPr>
              <a:t>: Phản bác ý kiến trái chiều</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-LĐ5: </a:t>
            </a:r>
            <a:r>
              <a:rPr lang="en-US" sz="2400">
                <a:solidFill>
                  <a:schemeClr val="dk1"/>
                </a:solidFill>
                <a:latin typeface="Times New Roman"/>
                <a:ea typeface="Times New Roman"/>
                <a:cs typeface="Times New Roman"/>
                <a:sym typeface="Times New Roman"/>
              </a:rPr>
              <a:t>Bàn về ý nghĩa của việc lắng nghe </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=&gt;Quan hệ giữa các luận điểm rất logic</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(Định nghĩa (LĐ1) -&gt; Biểu hiện (LĐ 2, 3) -&gt; Phản bác lại ý kiến trái chiều (LĐ4) -&gt; Khẳng định tầm quan trọng của việc lắng nghe (LĐ5)</a:t>
            </a:r>
            <a:endParaRPr>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aphicFrame>
        <p:nvGraphicFramePr>
          <p:cNvPr id="185" name="Google Shape;185;p5"/>
          <p:cNvGraphicFramePr/>
          <p:nvPr/>
        </p:nvGraphicFramePr>
        <p:xfrm>
          <a:off x="414670" y="556380"/>
          <a:ext cx="10611300" cy="4114830"/>
        </p:xfrm>
        <a:graphic>
          <a:graphicData uri="http://schemas.openxmlformats.org/drawingml/2006/table">
            <a:tbl>
              <a:tblPr firstRow="1" bandRow="1">
                <a:noFill/>
                <a:tableStyleId>{3C1ED50B-FF74-4BAD-A3DE-0A4F88965F63}</a:tableStyleId>
              </a:tblPr>
              <a:tblGrid>
                <a:gridCol w="5305650">
                  <a:extLst>
                    <a:ext uri="{9D8B030D-6E8A-4147-A177-3AD203B41FA5}">
                      <a16:colId xmlns:a16="http://schemas.microsoft.com/office/drawing/2014/main" val="20000"/>
                    </a:ext>
                  </a:extLst>
                </a:gridCol>
                <a:gridCol w="530565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LĐ1  Bàn về nghĩa của từ lắng nghe.</a:t>
                      </a:r>
                      <a:endParaRPr/>
                    </a:p>
                  </a:txBody>
                  <a:tcPr marL="91450" marR="91450"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LĐ2  Bàn về việc lắng nghe nỗi buồn vui của con người </a:t>
                      </a:r>
                      <a:endParaRPr sz="18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 Lắng nghe trước hết thể hiện sự tập trung tiếp nhận âm thanh từ bên ngoài.</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800">
                          <a:latin typeface="Times New Roman"/>
                          <a:ea typeface="Times New Roman"/>
                          <a:cs typeface="Times New Roman"/>
                          <a:sym typeface="Times New Roman"/>
                        </a:rPr>
                        <a:t>- Lắng nghe còn có nghĩa là thấu hiểu, đồng cảm.</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800">
                          <a:latin typeface="Times New Roman"/>
                          <a:ea typeface="Times New Roman"/>
                          <a:cs typeface="Times New Roman"/>
                          <a:sym typeface="Times New Roman"/>
                        </a:rPr>
                        <a:t>- Biết lắng nghe có nghĩa là có khả năng sẻ chia với những nghĩ suy, tâm tư khát vọng của người khác…</a:t>
                      </a:r>
                      <a:endParaRPr>
                        <a:latin typeface="Times New Roman"/>
                        <a:ea typeface="Times New Roman"/>
                        <a:cs typeface="Times New Roman"/>
                        <a:sym typeface="Times New Roman"/>
                      </a:endParaRPr>
                    </a:p>
                    <a:p>
                      <a:pPr marL="0" marR="0" lvl="0" indent="0" algn="l" rtl="0">
                        <a:spcBef>
                          <a:spcPts val="0"/>
                        </a:spcBef>
                        <a:spcAft>
                          <a:spcPts val="0"/>
                        </a:spcAft>
                        <a:buNone/>
                      </a:pPr>
                      <a:endParaRPr sz="18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 Khi lắng nghe tiếng nói từ cuộc sống hằng ngày của con người, ta sẽ nhận thấy có những tiếng nói chỉ “thầm thì” thôi mà ẩn chứa biết bao cung bậc tình cảm.</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800">
                          <a:latin typeface="Times New Roman"/>
                          <a:ea typeface="Times New Roman"/>
                          <a:cs typeface="Times New Roman"/>
                          <a:sym typeface="Times New Roman"/>
                        </a:rPr>
                        <a:t>- Biết lắng nghe, ta sẽ biết xúc động, cùng vui cùng buồn với từng cảnh ngộ.</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800">
                          <a:latin typeface="Times New Roman"/>
                          <a:ea typeface="Times New Roman"/>
                          <a:cs typeface="Times New Roman"/>
                          <a:sym typeface="Times New Roman"/>
                        </a:rPr>
                        <a:t>- Lắng nghe những tiếng thì thầm, ta thấy con người và cuộc sống phong phú, đa dạng biết nhường nào.</a:t>
                      </a:r>
                      <a:endParaRPr>
                        <a:latin typeface="Times New Roman"/>
                        <a:ea typeface="Times New Roman"/>
                        <a:cs typeface="Times New Roman"/>
                        <a:sym typeface="Times New Roman"/>
                      </a:endParaRPr>
                    </a:p>
                    <a:p>
                      <a:pPr marL="0" marR="0" lvl="0" indent="0" algn="l" rtl="0">
                        <a:spcBef>
                          <a:spcPts val="0"/>
                        </a:spcBef>
                        <a:spcAft>
                          <a:spcPts val="0"/>
                        </a:spcAft>
                        <a:buNone/>
                      </a:pPr>
                      <a:endParaRPr sz="18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latin typeface="Times New Roman"/>
                          <a:ea typeface="Times New Roman"/>
                          <a:cs typeface="Times New Roman"/>
                          <a:sym typeface="Times New Roman"/>
                        </a:rPr>
                        <a:t>- Chỉ khi lắng nghe, chúng ta mới nhận ra những tiếng thì thầm,</a:t>
                      </a:r>
                      <a:endParaRPr/>
                    </a:p>
                    <a:p>
                      <a:pPr marL="0" marR="0" lvl="0" indent="0" algn="l" rtl="0">
                        <a:spcBef>
                          <a:spcPts val="0"/>
                        </a:spcBef>
                        <a:spcAft>
                          <a:spcPts val="0"/>
                        </a:spcAft>
                        <a:buNone/>
                      </a:pPr>
                      <a:r>
                        <a:rPr lang="en-US" sz="1800">
                          <a:latin typeface="Times New Roman"/>
                          <a:ea typeface="Times New Roman"/>
                          <a:cs typeface="Times New Roman"/>
                          <a:sym typeface="Times New Roman"/>
                        </a:rPr>
                        <a:t> khẽ khàng hay những âm thanh không lời.</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a:t>
                      </a:r>
                      <a:r>
                        <a:rPr lang="en-US" sz="1800">
                          <a:latin typeface="Times New Roman"/>
                          <a:ea typeface="Times New Roman"/>
                          <a:cs typeface="Times New Roman"/>
                          <a:sym typeface="Times New Roman"/>
                        </a:rPr>
                        <a:t> Đó là lời tâm sự của một em bé … Tết gần về,…</a:t>
                      </a:r>
                      <a:endParaRPr/>
                    </a:p>
                    <a:p>
                      <a:pPr marL="0" marR="0" lvl="0" indent="0" algn="l" rtl="0">
                        <a:spcBef>
                          <a:spcPts val="0"/>
                        </a:spcBef>
                        <a:spcAft>
                          <a:spcPts val="0"/>
                        </a:spcAft>
                        <a:buNone/>
                      </a:pPr>
                      <a:r>
                        <a:rPr lang="en-US" sz="1800">
                          <a:latin typeface="Times New Roman"/>
                          <a:ea typeface="Times New Roman"/>
                          <a:cs typeface="Times New Roman"/>
                          <a:sym typeface="Times New Roman"/>
                        </a:rPr>
                        <a:t>- Ta vui mừng … đến Ai Cập.</a:t>
                      </a:r>
                      <a:endParaRPr/>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aphicFrame>
        <p:nvGraphicFramePr>
          <p:cNvPr id="190" name="Google Shape;190;p6"/>
          <p:cNvGraphicFramePr/>
          <p:nvPr/>
        </p:nvGraphicFramePr>
        <p:xfrm>
          <a:off x="206829" y="198670"/>
          <a:ext cx="11495300" cy="5638830"/>
        </p:xfrm>
        <a:graphic>
          <a:graphicData uri="http://schemas.openxmlformats.org/drawingml/2006/table">
            <a:tbl>
              <a:tblPr firstRow="1" bandRow="1">
                <a:noFill/>
                <a:tableStyleId>{3C1ED50B-FF74-4BAD-A3DE-0A4F88965F63}</a:tableStyleId>
              </a:tblPr>
              <a:tblGrid>
                <a:gridCol w="5078175">
                  <a:extLst>
                    <a:ext uri="{9D8B030D-6E8A-4147-A177-3AD203B41FA5}">
                      <a16:colId xmlns:a16="http://schemas.microsoft.com/office/drawing/2014/main" val="20000"/>
                    </a:ext>
                  </a:extLst>
                </a:gridCol>
                <a:gridCol w="64171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2200">
                          <a:latin typeface="Times New Roman"/>
                          <a:ea typeface="Times New Roman"/>
                          <a:cs typeface="Times New Roman"/>
                          <a:sym typeface="Times New Roman"/>
                        </a:rPr>
                        <a:t>LĐ3  Bàn về việc lắng nghe tiếng nói của thiên nhiên qua trải nghiệm.</a:t>
                      </a:r>
                      <a:endParaRPr/>
                    </a:p>
                  </a:txBody>
                  <a:tcPr marL="91450" marR="91450" marT="45725" marB="45725"/>
                </a:tc>
                <a:tc>
                  <a:txBody>
                    <a:bodyPr/>
                    <a:lstStyle/>
                    <a:p>
                      <a:pPr marL="0" marR="0" lvl="0" indent="0" algn="l" rtl="0">
                        <a:spcBef>
                          <a:spcPts val="0"/>
                        </a:spcBef>
                        <a:spcAft>
                          <a:spcPts val="0"/>
                        </a:spcAft>
                        <a:buNone/>
                      </a:pPr>
                      <a:r>
                        <a:rPr lang="en-US" sz="2200">
                          <a:latin typeface="Times New Roman"/>
                          <a:ea typeface="Times New Roman"/>
                          <a:cs typeface="Times New Roman"/>
                          <a:sym typeface="Times New Roman"/>
                        </a:rPr>
                        <a:t>LĐ4: Phản bác ý kiến trái chiều.</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200">
                          <a:latin typeface="Times New Roman"/>
                          <a:ea typeface="Times New Roman"/>
                          <a:cs typeface="Times New Roman"/>
                          <a:sym typeface="Times New Roman"/>
                        </a:rPr>
                        <a:t>- Thiên nhiên quanh ta cũng có tiếng nói.</a:t>
                      </a:r>
                      <a:endParaRPr/>
                    </a:p>
                    <a:p>
                      <a:pPr marL="0" marR="0" lvl="0" indent="0" algn="l" rtl="0">
                        <a:spcBef>
                          <a:spcPts val="0"/>
                        </a:spcBef>
                        <a:spcAft>
                          <a:spcPts val="0"/>
                        </a:spcAft>
                        <a:buNone/>
                      </a:pPr>
                      <a:r>
                        <a:rPr lang="en-US" sz="2200">
                          <a:latin typeface="Times New Roman"/>
                          <a:ea typeface="Times New Roman"/>
                          <a:cs typeface="Times New Roman"/>
                          <a:sym typeface="Times New Roman"/>
                        </a:rPr>
                        <a:t>- Mỗi người cần lắng lòng lại để suy nghĩ đối diện với mẹ thiên nhiên vĩ đại.</a:t>
                      </a:r>
                      <a:endParaRPr/>
                    </a:p>
                    <a:p>
                      <a:pPr marL="0" marR="0" lvl="0" indent="0" algn="l" rtl="0">
                        <a:spcBef>
                          <a:spcPts val="0"/>
                        </a:spcBef>
                        <a:spcAft>
                          <a:spcPts val="0"/>
                        </a:spcAft>
                        <a:buNone/>
                      </a:pPr>
                      <a:r>
                        <a:rPr lang="en-US" sz="2200">
                          <a:latin typeface="Times New Roman"/>
                          <a:ea typeface="Times New Roman"/>
                          <a:cs typeface="Times New Roman"/>
                          <a:sym typeface="Times New Roman"/>
                        </a:rPr>
                        <a:t>- Những âm thanh ấy giúp con người giao hòa cùng thiên nhiên</a:t>
                      </a:r>
                      <a:endParaRPr/>
                    </a:p>
                    <a:p>
                      <a:pPr marL="0" marR="0" lvl="0" indent="0" algn="l"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2200">
                          <a:latin typeface="Times New Roman"/>
                          <a:ea typeface="Times New Roman"/>
                          <a:cs typeface="Times New Roman"/>
                          <a:sym typeface="Times New Roman"/>
                        </a:rPr>
                        <a:t>Nhưng có phải vì sự “bé mọn” của những tiếng thì thầm ấy mà ta có thể bỏ qua chúng, bởi cuộc sống này còn biết bao điều đang khiến ta quan tâm.</a:t>
                      </a:r>
                      <a:endParaRPr sz="22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200">
                          <a:latin typeface="Times New Roman"/>
                          <a:ea typeface="Times New Roman"/>
                          <a:cs typeface="Times New Roman"/>
                          <a:sym typeface="Times New Roman"/>
                        </a:rPr>
                        <a:t>- Ta sẽ nhận ra những tiếng thì thầm của lá rơi khẽ khàng trước ngõ, của giọt sương long lanh… con người,…</a:t>
                      </a:r>
                      <a:endParaRPr sz="22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2200">
                          <a:latin typeface="Times New Roman"/>
                          <a:ea typeface="Times New Roman"/>
                          <a:cs typeface="Times New Roman"/>
                          <a:sym typeface="Times New Roman"/>
                        </a:rPr>
                        <a:t>- Nếu không biết lắng nghe tiếng nói nhỏ bé của cuộc sống thì cuộc đời này sẽ trở nên nhạt nhẽo hoặc chỉ toàn âm thanh ồn ã, chát chúa.</a:t>
                      </a:r>
                      <a:endParaRPr/>
                    </a:p>
                    <a:p>
                      <a:pPr marL="0" marR="0" lvl="0" indent="0" algn="l" rtl="0">
                        <a:spcBef>
                          <a:spcPts val="0"/>
                        </a:spcBef>
                        <a:spcAft>
                          <a:spcPts val="0"/>
                        </a:spcAft>
                        <a:buNone/>
                      </a:pPr>
                      <a:r>
                        <a:rPr lang="en-US" sz="2200">
                          <a:latin typeface="Times New Roman"/>
                          <a:ea typeface="Times New Roman"/>
                          <a:cs typeface="Times New Roman"/>
                          <a:sym typeface="Times New Roman"/>
                        </a:rPr>
                        <a:t>- Và sẽ chẳng còn những ánh mắt sẻ chia, những bàn tay đan kết, những cử chỉ dịu dàng gửi chút tấm lòng “để gió cuốn đi”.</a:t>
                      </a:r>
                      <a:endParaRPr/>
                    </a:p>
                    <a:p>
                      <a:pPr marL="0" marR="0" lvl="0" indent="0" algn="l" rtl="0">
                        <a:spcBef>
                          <a:spcPts val="0"/>
                        </a:spcBef>
                        <a:spcAft>
                          <a:spcPts val="0"/>
                        </a:spcAft>
                        <a:buNone/>
                      </a:pPr>
                      <a:r>
                        <a:rPr lang="en-US" sz="2200">
                          <a:latin typeface="Times New Roman"/>
                          <a:ea typeface="Times New Roman"/>
                          <a:cs typeface="Times New Roman"/>
                          <a:sym typeface="Times New Roman"/>
                        </a:rPr>
                        <a:t>- Khi ấy,… náo nhiệt này.</a:t>
                      </a:r>
                      <a:endParaRPr/>
                    </a:p>
                    <a:p>
                      <a:pPr marL="0" marR="0" lvl="0" indent="0" algn="l"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aphicFrame>
        <p:nvGraphicFramePr>
          <p:cNvPr id="195" name="Google Shape;195;p7"/>
          <p:cNvGraphicFramePr/>
          <p:nvPr>
            <p:extLst>
              <p:ext uri="{D42A27DB-BD31-4B8C-83A1-F6EECF244321}">
                <p14:modId xmlns:p14="http://schemas.microsoft.com/office/powerpoint/2010/main" val="2768097863"/>
              </p:ext>
            </p:extLst>
          </p:nvPr>
        </p:nvGraphicFramePr>
        <p:xfrm>
          <a:off x="202018" y="1181248"/>
          <a:ext cx="11515050" cy="3383300"/>
        </p:xfrm>
        <a:graphic>
          <a:graphicData uri="http://schemas.openxmlformats.org/drawingml/2006/table">
            <a:tbl>
              <a:tblPr firstRow="1" bandRow="1">
                <a:noFill/>
                <a:tableStyleId>{3C1ED50B-FF74-4BAD-A3DE-0A4F88965F63}</a:tableStyleId>
              </a:tblPr>
              <a:tblGrid>
                <a:gridCol w="11515050">
                  <a:extLst>
                    <a:ext uri="{9D8B030D-6E8A-4147-A177-3AD203B41FA5}">
                      <a16:colId xmlns:a16="http://schemas.microsoft.com/office/drawing/2014/main" val="20000"/>
                    </a:ext>
                  </a:extLst>
                </a:gridCol>
              </a:tblGrid>
              <a:tr h="807725">
                <a:tc>
                  <a:txBody>
                    <a:bodyPr/>
                    <a:lstStyle/>
                    <a:p>
                      <a:pPr marL="0" marR="0" lvl="0" indent="0" algn="l" rtl="0">
                        <a:spcBef>
                          <a:spcPts val="0"/>
                        </a:spcBef>
                        <a:spcAft>
                          <a:spcPts val="0"/>
                        </a:spcAft>
                        <a:buNone/>
                      </a:pPr>
                      <a:r>
                        <a:rPr lang="en-US" sz="2200" dirty="0">
                          <a:latin typeface="Times New Roman"/>
                          <a:ea typeface="Times New Roman"/>
                          <a:cs typeface="Times New Roman"/>
                          <a:sym typeface="Times New Roman"/>
                        </a:rPr>
                        <a:t>LĐ5: </a:t>
                      </a:r>
                      <a:r>
                        <a:rPr lang="en-US" sz="2200" dirty="0" err="1">
                          <a:latin typeface="Times New Roman"/>
                          <a:ea typeface="Times New Roman"/>
                          <a:cs typeface="Times New Roman"/>
                          <a:sym typeface="Times New Roman"/>
                        </a:rPr>
                        <a:t>Bàn</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về</a:t>
                      </a:r>
                      <a:r>
                        <a:rPr lang="en-US" sz="2200" dirty="0">
                          <a:latin typeface="Times New Roman"/>
                          <a:ea typeface="Times New Roman"/>
                          <a:cs typeface="Times New Roman"/>
                          <a:sym typeface="Times New Roman"/>
                        </a:rPr>
                        <a:t> ý </a:t>
                      </a:r>
                      <a:r>
                        <a:rPr lang="en-US" sz="2200" dirty="0" err="1">
                          <a:latin typeface="Times New Roman"/>
                          <a:ea typeface="Times New Roman"/>
                          <a:cs typeface="Times New Roman"/>
                          <a:sym typeface="Times New Roman"/>
                        </a:rPr>
                        <a:t>nghĩa</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của</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việc</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lắng</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nghe</a:t>
                      </a:r>
                      <a:r>
                        <a:rPr lang="en-US" sz="2200" dirty="0">
                          <a:latin typeface="Times New Roman"/>
                          <a:ea typeface="Times New Roman"/>
                          <a:cs typeface="Times New Roman"/>
                          <a:sym typeface="Times New Roman"/>
                        </a:rPr>
                        <a:t>.</a:t>
                      </a:r>
                      <a:endParaRPr dirty="0"/>
                    </a:p>
                  </a:txBody>
                  <a:tcPr marL="91450" marR="91450" marT="45725" marB="45725"/>
                </a:tc>
                <a:extLst>
                  <a:ext uri="{0D108BD9-81ED-4DB2-BD59-A6C34878D82A}">
                    <a16:rowId xmlns:a16="http://schemas.microsoft.com/office/drawing/2014/main" val="10000"/>
                  </a:ext>
                </a:extLst>
              </a:tr>
              <a:tr h="807725">
                <a:tc>
                  <a:txBody>
                    <a:bodyPr/>
                    <a:lstStyle/>
                    <a:p>
                      <a:pPr marL="0" marR="0" lvl="0" indent="0" algn="l" rtl="0">
                        <a:spcBef>
                          <a:spcPts val="0"/>
                        </a:spcBef>
                        <a:spcAft>
                          <a:spcPts val="0"/>
                        </a:spcAft>
                        <a:buNone/>
                      </a:pPr>
                      <a:r>
                        <a:rPr lang="en-US" sz="2200">
                          <a:latin typeface="Times New Roman"/>
                          <a:ea typeface="Times New Roman"/>
                          <a:cs typeface="Times New Roman"/>
                          <a:sym typeface="Times New Roman"/>
                        </a:rPr>
                        <a:t>- Lắng nghe là để hiểu, để hành động và hướng tới những điều tốt đẹp: cảm nhận chân thực và biết trân quý hơn những giá trị sống quanh mình,…</a:t>
                      </a:r>
                      <a:endParaRPr/>
                    </a:p>
                    <a:p>
                      <a:pPr marL="0" marR="0" lvl="0" indent="0" algn="l" rtl="0">
                        <a:spcBef>
                          <a:spcPts val="0"/>
                        </a:spcBef>
                        <a:spcAft>
                          <a:spcPts val="0"/>
                        </a:spcAft>
                        <a:buNone/>
                      </a:pPr>
                      <a:r>
                        <a:rPr lang="en-US" sz="2200">
                          <a:latin typeface="Times New Roman"/>
                          <a:ea typeface="Times New Roman"/>
                          <a:cs typeface="Times New Roman"/>
                          <a:sym typeface="Times New Roman"/>
                        </a:rPr>
                        <a:t>- Lắng nghe bằng cả tâm hồn, ta sẽ cảm nhận những gửi trao đầy ắp yêu thương.</a:t>
                      </a:r>
                      <a:endParaRPr/>
                    </a:p>
                    <a:p>
                      <a:pPr marL="0" marR="0" lvl="0" indent="0" algn="l" rtl="0">
                        <a:spcBef>
                          <a:spcPts val="0"/>
                        </a:spcBef>
                        <a:spcAft>
                          <a:spcPts val="0"/>
                        </a:spcAft>
                        <a:buNone/>
                      </a:pPr>
                      <a:r>
                        <a:rPr lang="en-US" sz="2200">
                          <a:latin typeface="Times New Roman"/>
                          <a:ea typeface="Times New Roman"/>
                          <a:cs typeface="Times New Roman"/>
                          <a:sym typeface="Times New Roman"/>
                        </a:rPr>
                        <a:t>- Đó là sợi dây vô hình kết nối con người với nhau và con người với thế giới xung quanh.</a:t>
                      </a:r>
                      <a:endParaRPr/>
                    </a:p>
                    <a:p>
                      <a:pPr marL="0" marR="0" lvl="0" indent="0" algn="l"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807725">
                <a:tc>
                  <a:txBody>
                    <a:bodyPr/>
                    <a:lstStyle/>
                    <a:p>
                      <a:pPr marL="0" marR="0" lvl="0" indent="0" algn="l" rtl="0">
                        <a:spcBef>
                          <a:spcPts val="0"/>
                        </a:spcBef>
                        <a:spcAft>
                          <a:spcPts val="0"/>
                        </a:spcAft>
                        <a:buNone/>
                      </a:pP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Học</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cách</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lắng</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nghe</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từng</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tiếng</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tích</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tắc</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của</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đồng</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hồ</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trên</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vách</a:t>
                      </a:r>
                      <a:r>
                        <a:rPr lang="en-US" sz="2200" dirty="0">
                          <a:latin typeface="Times New Roman"/>
                          <a:ea typeface="Times New Roman"/>
                          <a:cs typeface="Times New Roman"/>
                          <a:sym typeface="Times New Roman"/>
                        </a:rPr>
                        <a:t>, ta </a:t>
                      </a:r>
                      <a:r>
                        <a:rPr lang="en-US" sz="2200" dirty="0" err="1">
                          <a:latin typeface="Times New Roman"/>
                          <a:ea typeface="Times New Roman"/>
                          <a:cs typeface="Times New Roman"/>
                          <a:sym typeface="Times New Roman"/>
                        </a:rPr>
                        <a:t>sẽ</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hiểu</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thời</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gian</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đang</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thì</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thầm</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nhắc</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mình</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về</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tuổi</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trẻ</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đang</a:t>
                      </a:r>
                      <a:r>
                        <a:rPr lang="en-US" sz="2200" dirty="0">
                          <a:latin typeface="Times New Roman"/>
                          <a:ea typeface="Times New Roman"/>
                          <a:cs typeface="Times New Roman"/>
                          <a:sym typeface="Times New Roman"/>
                        </a:rPr>
                        <a:t> qua, </a:t>
                      </a:r>
                      <a:r>
                        <a:rPr lang="en-US" sz="2200" dirty="0" err="1">
                          <a:latin typeface="Times New Roman"/>
                          <a:ea typeface="Times New Roman"/>
                          <a:cs typeface="Times New Roman"/>
                          <a:sym typeface="Times New Roman"/>
                        </a:rPr>
                        <a:t>về</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những</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khát</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vọng</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còn</a:t>
                      </a:r>
                      <a:r>
                        <a:rPr lang="en-US" sz="2200" dirty="0">
                          <a:latin typeface="Times New Roman"/>
                          <a:ea typeface="Times New Roman"/>
                          <a:cs typeface="Times New Roman"/>
                          <a:sym typeface="Times New Roman"/>
                        </a:rPr>
                        <a:t> dang </a:t>
                      </a:r>
                      <a:r>
                        <a:rPr lang="en-US" sz="2200" dirty="0" err="1">
                          <a:latin typeface="Times New Roman"/>
                          <a:ea typeface="Times New Roman"/>
                          <a:cs typeface="Times New Roman"/>
                          <a:sym typeface="Times New Roman"/>
                        </a:rPr>
                        <a:t>dở</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để</a:t>
                      </a:r>
                      <a:r>
                        <a:rPr lang="en-US" sz="2200" dirty="0">
                          <a:latin typeface="Times New Roman"/>
                          <a:ea typeface="Times New Roman"/>
                          <a:cs typeface="Times New Roman"/>
                          <a:sym typeface="Times New Roman"/>
                        </a:rPr>
                        <a:t> ta </a:t>
                      </a:r>
                      <a:r>
                        <a:rPr lang="en-US" sz="2200" dirty="0" err="1">
                          <a:latin typeface="Times New Roman"/>
                          <a:ea typeface="Times New Roman"/>
                          <a:cs typeface="Times New Roman"/>
                          <a:sym typeface="Times New Roman"/>
                        </a:rPr>
                        <a:t>biết</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sống</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có</a:t>
                      </a:r>
                      <a:r>
                        <a:rPr lang="en-US" sz="2200" dirty="0">
                          <a:latin typeface="Times New Roman"/>
                          <a:ea typeface="Times New Roman"/>
                          <a:cs typeface="Times New Roman"/>
                          <a:sym typeface="Times New Roman"/>
                        </a:rPr>
                        <a:t> ý </a:t>
                      </a:r>
                      <a:r>
                        <a:rPr lang="en-US" sz="2200" dirty="0" err="1">
                          <a:latin typeface="Times New Roman"/>
                          <a:ea typeface="Times New Roman"/>
                          <a:cs typeface="Times New Roman"/>
                          <a:sym typeface="Times New Roman"/>
                        </a:rPr>
                        <a:t>nghĩa</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hơn</a:t>
                      </a:r>
                      <a:r>
                        <a:rPr lang="en-US" sz="2200" dirty="0">
                          <a:latin typeface="Times New Roman"/>
                          <a:ea typeface="Times New Roman"/>
                          <a:cs typeface="Times New Roman"/>
                          <a:sym typeface="Times New Roman"/>
                        </a:rPr>
                        <a:t>.</a:t>
                      </a:r>
                      <a:endParaRPr sz="2200" dirty="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2364</Words>
  <Application>Microsoft Office PowerPoint</Application>
  <PresentationFormat>Widescreen</PresentationFormat>
  <Paragraphs>155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Algerian</vt:lpstr>
      <vt:lpstr>Arial</vt:lpstr>
      <vt:lpstr>Impact</vt:lpstr>
      <vt:lpstr>Times New Roman</vt:lpstr>
      <vt:lpstr>Main Event</vt:lpstr>
      <vt:lpstr>KHỞI  ĐỘNG </vt:lpstr>
      <vt:lpstr>PowerPoint Presentation</vt:lpstr>
      <vt:lpstr>BÀI 3: CẤU TRÚC CỦA VĂN BẢN NGHỊ LUẬN PHẦN 3:  VIẾT TIẾT      :VIẾT BÀI VĂN NGHỊ LUẬN VỀ MỘT VẤN ĐỀ XÃ HỘI  (CON NGƯỜI VỚI CUỘC SỐNG XUNG QUANH) (2 TIẾT) </vt:lpstr>
      <vt:lpstr>I/ YÊU CẦU CỦA KIỂU BÀI  (SO SÁNH VỚI CÁC BÀI NGHỊ LUẬN XÃ HỘI KHÁC) </vt:lpstr>
      <vt:lpstr>II/ PHÂN TÍCH BÀI VIẾT THAM KHẢO </vt:lpstr>
      <vt:lpstr>PowerPoint Presentation</vt:lpstr>
      <vt:lpstr>PowerPoint Presentation</vt:lpstr>
      <vt:lpstr>PowerPoint Presentation</vt:lpstr>
      <vt:lpstr>PowerPoint Presentation</vt:lpstr>
      <vt:lpstr>III/ THỰC HÀNH VIẾT 1. ĐỀ TÀI </vt:lpstr>
      <vt:lpstr>III/ THỰC HÀNH VIẾT 2. TÌM Ý VÀ LẬP DÀN Ý </vt:lpstr>
      <vt:lpstr>III/ THỰC HÀNH VIẾT 2. TÌM Ý VÀ LẬP DÀN Ý </vt:lpstr>
      <vt:lpstr>PowerPoint Presentation</vt:lpstr>
      <vt:lpstr>PowerPoint Presentation</vt:lpstr>
      <vt:lpstr>PowerPoint Presentation</vt:lpstr>
      <vt:lpstr>PowerPoint Presentation</vt:lpstr>
      <vt:lpstr>TRẢ BÀI KIỂM TRA</vt:lpstr>
      <vt:lpstr>PowerPoint Presentation</vt:lpstr>
      <vt:lpstr>TRẢ BÀI VIẾT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thanhbinhpham597@gmail.com</dc:creator>
  <cp:lastModifiedBy>thanhbinhpham597@gmail.com</cp:lastModifiedBy>
  <cp:revision>2</cp:revision>
  <dcterms:created xsi:type="dcterms:W3CDTF">2023-08-08T20:10:26Z</dcterms:created>
  <dcterms:modified xsi:type="dcterms:W3CDTF">2023-08-11T08:15:51Z</dcterms:modified>
</cp:coreProperties>
</file>