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60" r:id="rId4"/>
    <p:sldId id="257" r:id="rId5"/>
    <p:sldId id="261" r:id="rId6"/>
    <p:sldId id="258" r:id="rId7"/>
    <p:sldId id="259" r:id="rId8"/>
    <p:sldId id="262" r:id="rId9"/>
    <p:sldId id="267" r:id="rId10"/>
    <p:sldId id="268" r:id="rId11"/>
    <p:sldId id="269" r:id="rId12"/>
  </p:sldIdLst>
  <p:sldSz cx="18288000" cy="10287000"/>
  <p:notesSz cx="6858000" cy="9144000"/>
  <p:embeddedFontLst>
    <p:embeddedFont>
      <p:font typeface="#9Slide05 Braxton Regular" charset="0"/>
      <p:regular r:id="rId13"/>
    </p:embeddedFont>
    <p:embeddedFont>
      <p:font typeface="STHupo" charset="-122"/>
      <p:regular r:id="rId14"/>
    </p:embeddedFont>
    <p:embeddedFont>
      <p:font typeface="#9Slide03 AmpleSoft Bold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Fredoka" charset="0"/>
      <p:regular r:id="rId20"/>
    </p:embeddedFont>
    <p:embeddedFont>
      <p:font typeface="#9Slide03 Bebas Neue Bold" charset="0"/>
      <p:bold r:id="rId21"/>
    </p:embeddedFont>
    <p:embeddedFont>
      <p:font typeface="#9Slide03 BoosterNextFYBlack" charset="0"/>
      <p:regular r:id="rId22"/>
    </p:embeddedFont>
    <p:embeddedFont>
      <p:font typeface="Varela Round" charset="-79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image" Target="../media/image3.png"/><Relationship Id="rId4" Type="http://schemas.openxmlformats.org/officeDocument/2006/relationships/image" Target="../media/image21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0.png"/><Relationship Id="rId5" Type="http://schemas.openxmlformats.org/officeDocument/2006/relationships/image" Target="../media/image24.png"/><Relationship Id="rId10" Type="http://schemas.openxmlformats.org/officeDocument/2006/relationships/image" Target="../media/image4.png"/><Relationship Id="rId4" Type="http://schemas.openxmlformats.org/officeDocument/2006/relationships/image" Target="../media/image21.sv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hyperlink" Target="https://taodan.com.vn/trao-luu-lang-man-trong-van-hoc-viet-nam-giai-doan-1930-1945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2.png"/><Relationship Id="rId4" Type="http://schemas.openxmlformats.org/officeDocument/2006/relationships/image" Target="../media/image3.svg"/><Relationship Id="rId9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3580" y="800100"/>
            <a:ext cx="17259300" cy="7782375"/>
          </a:xfrm>
          <a:custGeom>
            <a:avLst/>
            <a:gdLst/>
            <a:ahLst/>
            <a:cxnLst/>
            <a:rect l="l" t="t" r="r" b="b"/>
            <a:pathLst>
              <a:path w="17259300" h="7782375">
                <a:moveTo>
                  <a:pt x="0" y="0"/>
                </a:moveTo>
                <a:lnTo>
                  <a:pt x="17259300" y="0"/>
                </a:lnTo>
                <a:lnTo>
                  <a:pt x="17259300" y="7782376"/>
                </a:lnTo>
                <a:lnTo>
                  <a:pt x="0" y="7782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981200" y="5177079"/>
            <a:ext cx="14325599" cy="2620513"/>
            <a:chOff x="0" y="0"/>
            <a:chExt cx="3315798" cy="2308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15798" cy="230834"/>
            </a:xfrm>
            <a:custGeom>
              <a:avLst/>
              <a:gdLst/>
              <a:ahLst/>
              <a:cxnLst/>
              <a:rect l="l" t="t" r="r" b="b"/>
              <a:pathLst>
                <a:path w="3315798" h="230834">
                  <a:moveTo>
                    <a:pt x="31362" y="0"/>
                  </a:moveTo>
                  <a:lnTo>
                    <a:pt x="3284436" y="0"/>
                  </a:lnTo>
                  <a:cubicBezTo>
                    <a:pt x="3301756" y="0"/>
                    <a:pt x="3315798" y="14041"/>
                    <a:pt x="3315798" y="31362"/>
                  </a:cubicBezTo>
                  <a:lnTo>
                    <a:pt x="3315798" y="199472"/>
                  </a:lnTo>
                  <a:cubicBezTo>
                    <a:pt x="3315798" y="216793"/>
                    <a:pt x="3301756" y="230834"/>
                    <a:pt x="3284436" y="230834"/>
                  </a:cubicBezTo>
                  <a:lnTo>
                    <a:pt x="31362" y="230834"/>
                  </a:lnTo>
                  <a:cubicBezTo>
                    <a:pt x="23044" y="230834"/>
                    <a:pt x="15067" y="227530"/>
                    <a:pt x="9186" y="221648"/>
                  </a:cubicBezTo>
                  <a:cubicBezTo>
                    <a:pt x="3304" y="215767"/>
                    <a:pt x="0" y="207790"/>
                    <a:pt x="0" y="199472"/>
                  </a:cubicBezTo>
                  <a:lnTo>
                    <a:pt x="0" y="31362"/>
                  </a:lnTo>
                  <a:cubicBezTo>
                    <a:pt x="0" y="14041"/>
                    <a:pt x="14041" y="0"/>
                    <a:pt x="31362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315798" cy="278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6997615"/>
            <a:ext cx="3680925" cy="3406229"/>
          </a:xfrm>
          <a:custGeom>
            <a:avLst/>
            <a:gdLst/>
            <a:ahLst/>
            <a:cxnLst/>
            <a:rect l="l" t="t" r="r" b="b"/>
            <a:pathLst>
              <a:path w="3680925" h="3406229">
                <a:moveTo>
                  <a:pt x="0" y="0"/>
                </a:moveTo>
                <a:lnTo>
                  <a:pt x="3680925" y="0"/>
                </a:lnTo>
                <a:lnTo>
                  <a:pt x="3680925" y="3406229"/>
                </a:lnTo>
                <a:lnTo>
                  <a:pt x="0" y="340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607075" y="6997615"/>
            <a:ext cx="3680925" cy="3406229"/>
          </a:xfrm>
          <a:custGeom>
            <a:avLst/>
            <a:gdLst/>
            <a:ahLst/>
            <a:cxnLst/>
            <a:rect l="l" t="t" r="r" b="b"/>
            <a:pathLst>
              <a:path w="3680925" h="3406229">
                <a:moveTo>
                  <a:pt x="3680925" y="0"/>
                </a:moveTo>
                <a:lnTo>
                  <a:pt x="0" y="0"/>
                </a:lnTo>
                <a:lnTo>
                  <a:pt x="0" y="3406229"/>
                </a:lnTo>
                <a:lnTo>
                  <a:pt x="3680925" y="3406229"/>
                </a:lnTo>
                <a:lnTo>
                  <a:pt x="3680925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859000" y="-71603"/>
            <a:ext cx="4574933" cy="4546340"/>
          </a:xfrm>
          <a:custGeom>
            <a:avLst/>
            <a:gdLst/>
            <a:ahLst/>
            <a:cxnLst/>
            <a:rect l="l" t="t" r="r" b="b"/>
            <a:pathLst>
              <a:path w="4574933" h="4546340">
                <a:moveTo>
                  <a:pt x="0" y="0"/>
                </a:moveTo>
                <a:lnTo>
                  <a:pt x="4574934" y="0"/>
                </a:lnTo>
                <a:lnTo>
                  <a:pt x="4574934" y="4546340"/>
                </a:lnTo>
                <a:lnTo>
                  <a:pt x="0" y="45463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6514" y="2092018"/>
            <a:ext cx="15287151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vi-VN" sz="6000" dirty="0">
                <a:solidFill>
                  <a:srgbClr val="E86AA7"/>
                </a:solidFill>
                <a:latin typeface="#9Slide03 BoosterNextFYBlack" panose="02000A03000000020004" pitchFamily="2" charset="0"/>
                <a:ea typeface="Fredoka"/>
                <a:cs typeface="Fredoka"/>
                <a:sym typeface="Fredoka"/>
              </a:rPr>
              <a:t>TÌM HIỂU PHONG CÁCH  SÁNG TÁC </a:t>
            </a:r>
            <a:endParaRPr lang="en-US" sz="6000" dirty="0">
              <a:solidFill>
                <a:srgbClr val="E86AA7"/>
              </a:solidFill>
              <a:latin typeface="#9Slide03 BoosterNextFYBlack" panose="02000A03000000020004" pitchFamily="2" charset="0"/>
              <a:ea typeface="Fredoka"/>
              <a:cs typeface="Fredoka"/>
              <a:sym typeface="Fredoka"/>
            </a:endParaRPr>
          </a:p>
          <a:p>
            <a:pPr marL="0" lvl="0" indent="0" algn="ctr">
              <a:spcBef>
                <a:spcPct val="0"/>
              </a:spcBef>
            </a:pPr>
            <a:r>
              <a:rPr lang="vi-VN" sz="6000" dirty="0">
                <a:solidFill>
                  <a:srgbClr val="E86AA7"/>
                </a:solidFill>
                <a:latin typeface="#9Slide03 BoosterNextFYBlack" panose="02000A03000000020004" pitchFamily="2" charset="0"/>
                <a:ea typeface="Fredoka"/>
                <a:cs typeface="Fredoka"/>
                <a:sym typeface="Fredoka"/>
              </a:rPr>
              <a:t>CỦA MỘT TRƯỜNG PHÁI VĂN HỌC: </a:t>
            </a:r>
            <a:endParaRPr lang="en-US" sz="6000" dirty="0">
              <a:solidFill>
                <a:srgbClr val="E86AA7"/>
              </a:solidFill>
              <a:latin typeface="#9Slide03 BoosterNextFYBlack" panose="02000A03000000020004" pitchFamily="2" charset="0"/>
              <a:ea typeface="Fredoka"/>
              <a:cs typeface="Fredoka"/>
              <a:sym typeface="Fredoka"/>
            </a:endParaRPr>
          </a:p>
          <a:p>
            <a:pPr marL="0" lvl="0" indent="0" algn="ctr">
              <a:spcBef>
                <a:spcPct val="0"/>
              </a:spcBef>
            </a:pPr>
            <a:r>
              <a:rPr lang="vi-VN" sz="6000" dirty="0">
                <a:solidFill>
                  <a:srgbClr val="E86AA7"/>
                </a:solidFill>
                <a:latin typeface="#9Slide03 BoosterNextFYBlack" panose="02000A03000000020004" pitchFamily="2" charset="0"/>
                <a:ea typeface="Fredoka"/>
                <a:cs typeface="Fredoka"/>
                <a:sym typeface="Fredoka"/>
              </a:rPr>
              <a:t>CỔ ĐIỂN, HIỆN THỰC HOẶC LÃNG MẠN</a:t>
            </a:r>
            <a:endParaRPr lang="en-US" sz="6000" dirty="0">
              <a:solidFill>
                <a:srgbClr val="E86AA7"/>
              </a:solidFill>
              <a:latin typeface="#9Slide03 BoosterNextFYBlack" panose="02000A03000000020004" pitchFamily="2" charset="0"/>
              <a:ea typeface="Fredoka"/>
              <a:cs typeface="Fredoka"/>
              <a:sym typeface="Fredoka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-1753248" y="-1105240"/>
            <a:ext cx="4574933" cy="4546340"/>
          </a:xfrm>
          <a:custGeom>
            <a:avLst/>
            <a:gdLst/>
            <a:ahLst/>
            <a:cxnLst/>
            <a:rect l="l" t="t" r="r" b="b"/>
            <a:pathLst>
              <a:path w="4574933" h="4546340">
                <a:moveTo>
                  <a:pt x="4574933" y="0"/>
                </a:moveTo>
                <a:lnTo>
                  <a:pt x="0" y="0"/>
                </a:lnTo>
                <a:lnTo>
                  <a:pt x="0" y="4546340"/>
                </a:lnTo>
                <a:lnTo>
                  <a:pt x="4574933" y="4546340"/>
                </a:lnTo>
                <a:lnTo>
                  <a:pt x="457493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93665" y="4506330"/>
            <a:ext cx="3188110" cy="2167915"/>
          </a:xfrm>
          <a:custGeom>
            <a:avLst/>
            <a:gdLst/>
            <a:ahLst/>
            <a:cxnLst/>
            <a:rect l="l" t="t" r="r" b="b"/>
            <a:pathLst>
              <a:path w="3188110" h="2167915">
                <a:moveTo>
                  <a:pt x="0" y="0"/>
                </a:moveTo>
                <a:lnTo>
                  <a:pt x="3188110" y="0"/>
                </a:lnTo>
                <a:lnTo>
                  <a:pt x="3188110" y="2167915"/>
                </a:lnTo>
                <a:lnTo>
                  <a:pt x="0" y="21679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-993775" y="4506330"/>
            <a:ext cx="3188110" cy="2167915"/>
          </a:xfrm>
          <a:custGeom>
            <a:avLst/>
            <a:gdLst/>
            <a:ahLst/>
            <a:cxnLst/>
            <a:rect l="l" t="t" r="r" b="b"/>
            <a:pathLst>
              <a:path w="3188110" h="2167915">
                <a:moveTo>
                  <a:pt x="3188110" y="0"/>
                </a:moveTo>
                <a:lnTo>
                  <a:pt x="0" y="0"/>
                </a:lnTo>
                <a:lnTo>
                  <a:pt x="0" y="2167915"/>
                </a:lnTo>
                <a:lnTo>
                  <a:pt x="3188110" y="2167915"/>
                </a:lnTo>
                <a:lnTo>
                  <a:pt x="318811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81199" y="6018572"/>
            <a:ext cx="14325599" cy="1292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vi-VN" sz="6000" dirty="0">
                <a:solidFill>
                  <a:srgbClr val="F8EAFF"/>
                </a:solidFill>
                <a:latin typeface="#9Slide05 Braxton Regular" panose="03060000000000000000" pitchFamily="66" charset="0"/>
                <a:ea typeface="Varela Round"/>
                <a:cs typeface="Varela Round"/>
                <a:sym typeface="Varela Round"/>
              </a:rPr>
              <a:t>THUYẾT TRÌNH VỀ PHONG CÁCH SÁNG TÁC </a:t>
            </a:r>
            <a:endParaRPr lang="en-US" sz="6000" dirty="0">
              <a:solidFill>
                <a:srgbClr val="F8EAFF"/>
              </a:solidFill>
              <a:latin typeface="#9Slide05 Braxton Regular" panose="03060000000000000000" pitchFamily="66" charset="0"/>
              <a:ea typeface="Varela Round"/>
              <a:cs typeface="Varela Round"/>
              <a:sym typeface="Varela Round"/>
            </a:endParaRPr>
          </a:p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vi-VN" sz="6000" dirty="0">
                <a:solidFill>
                  <a:srgbClr val="F8EAFF"/>
                </a:solidFill>
                <a:latin typeface="#9Slide05 Braxton Regular" panose="03060000000000000000" pitchFamily="66" charset="0"/>
                <a:ea typeface="Varela Round"/>
                <a:cs typeface="Varela Round"/>
                <a:sym typeface="Varela Round"/>
              </a:rPr>
              <a:t>CỦA MỘT TRƯỜNG PHÁI VĂN HỌC</a:t>
            </a:r>
            <a:endParaRPr lang="en-US" sz="6000" dirty="0">
              <a:solidFill>
                <a:srgbClr val="F8EAFF"/>
              </a:solidFill>
              <a:latin typeface="#9Slide05 Braxton Regular" panose="03060000000000000000" pitchFamily="66" charset="0"/>
              <a:ea typeface="Varela Round"/>
              <a:cs typeface="Varela Round"/>
              <a:sym typeface="Varela Rou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57623" y="186749"/>
            <a:ext cx="10572750" cy="544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CỘNG ĐỒNG 12. BỘ KẾT NỐI TRI THỨC VỚI CUỘC SỐNG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0280" y="1252312"/>
            <a:ext cx="17259300" cy="7782375"/>
          </a:xfrm>
          <a:custGeom>
            <a:avLst/>
            <a:gdLst/>
            <a:ahLst/>
            <a:cxnLst/>
            <a:rect l="l" t="t" r="r" b="b"/>
            <a:pathLst>
              <a:path w="17259300" h="7782375">
                <a:moveTo>
                  <a:pt x="0" y="0"/>
                </a:moveTo>
                <a:lnTo>
                  <a:pt x="17259300" y="0"/>
                </a:lnTo>
                <a:lnTo>
                  <a:pt x="17259300" y="7782376"/>
                </a:lnTo>
                <a:lnTo>
                  <a:pt x="0" y="7782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088177" y="5944916"/>
            <a:ext cx="8111645" cy="1253389"/>
            <a:chOff x="0" y="0"/>
            <a:chExt cx="2136400" cy="3301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36400" cy="330111"/>
            </a:xfrm>
            <a:custGeom>
              <a:avLst/>
              <a:gdLst/>
              <a:ahLst/>
              <a:cxnLst/>
              <a:rect l="l" t="t" r="r" b="b"/>
              <a:pathLst>
                <a:path w="2136400" h="330111">
                  <a:moveTo>
                    <a:pt x="67764" y="0"/>
                  </a:moveTo>
                  <a:lnTo>
                    <a:pt x="2068637" y="0"/>
                  </a:lnTo>
                  <a:cubicBezTo>
                    <a:pt x="2106062" y="0"/>
                    <a:pt x="2136400" y="30339"/>
                    <a:pt x="2136400" y="67764"/>
                  </a:cubicBezTo>
                  <a:lnTo>
                    <a:pt x="2136400" y="262347"/>
                  </a:lnTo>
                  <a:cubicBezTo>
                    <a:pt x="2136400" y="280319"/>
                    <a:pt x="2129261" y="297555"/>
                    <a:pt x="2116553" y="310263"/>
                  </a:cubicBezTo>
                  <a:cubicBezTo>
                    <a:pt x="2103845" y="322971"/>
                    <a:pt x="2086609" y="330111"/>
                    <a:pt x="2068637" y="330111"/>
                  </a:cubicBezTo>
                  <a:lnTo>
                    <a:pt x="67764" y="330111"/>
                  </a:lnTo>
                  <a:cubicBezTo>
                    <a:pt x="30339" y="330111"/>
                    <a:pt x="0" y="299772"/>
                    <a:pt x="0" y="262347"/>
                  </a:cubicBezTo>
                  <a:lnTo>
                    <a:pt x="0" y="67764"/>
                  </a:lnTo>
                  <a:cubicBezTo>
                    <a:pt x="0" y="30339"/>
                    <a:pt x="30339" y="0"/>
                    <a:pt x="67764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136400" cy="377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110610" y="2134891"/>
            <a:ext cx="6066780" cy="917601"/>
          </a:xfrm>
          <a:custGeom>
            <a:avLst/>
            <a:gdLst/>
            <a:ahLst/>
            <a:cxnLst/>
            <a:rect l="l" t="t" r="r" b="b"/>
            <a:pathLst>
              <a:path w="6066780" h="917601">
                <a:moveTo>
                  <a:pt x="0" y="0"/>
                </a:moveTo>
                <a:lnTo>
                  <a:pt x="6066780" y="0"/>
                </a:lnTo>
                <a:lnTo>
                  <a:pt x="6066780" y="917600"/>
                </a:lnTo>
                <a:lnTo>
                  <a:pt x="0" y="917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35774" y="2936588"/>
            <a:ext cx="13216452" cy="2821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176"/>
              </a:lnSpc>
            </a:pPr>
            <a:r>
              <a:rPr lang="en-US" sz="16554">
                <a:solidFill>
                  <a:srgbClr val="E86AA7"/>
                </a:solidFill>
                <a:latin typeface="Fredoka"/>
                <a:ea typeface="Fredoka"/>
                <a:cs typeface="Fredoka"/>
                <a:sym typeface="Fredoka"/>
              </a:rPr>
              <a:t>THANK YOU!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86446" y="6193785"/>
            <a:ext cx="9115107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F8EAFF"/>
                </a:solidFill>
                <a:latin typeface="Varela Round"/>
                <a:ea typeface="Varela Round"/>
                <a:cs typeface="Varela Round"/>
                <a:sym typeface="Varela Round"/>
              </a:rPr>
              <a:t>Chúc</a:t>
            </a:r>
            <a:r>
              <a:rPr lang="en-US" sz="3999" dirty="0">
                <a:solidFill>
                  <a:srgbClr val="F8EAFF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999" dirty="0" err="1">
                <a:solidFill>
                  <a:srgbClr val="F8EAFF"/>
                </a:solidFill>
                <a:latin typeface="Varela Round"/>
                <a:ea typeface="Varela Round"/>
                <a:cs typeface="Varela Round"/>
                <a:sym typeface="Varela Round"/>
              </a:rPr>
              <a:t>các</a:t>
            </a:r>
            <a:r>
              <a:rPr lang="en-US" sz="3999" dirty="0">
                <a:solidFill>
                  <a:srgbClr val="F8EAFF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999" dirty="0" err="1">
                <a:solidFill>
                  <a:srgbClr val="F8EAFF"/>
                </a:solidFill>
                <a:latin typeface="Varela Round"/>
                <a:ea typeface="Varela Round"/>
                <a:cs typeface="Varela Round"/>
                <a:sym typeface="Varela Round"/>
              </a:rPr>
              <a:t>em</a:t>
            </a:r>
            <a:r>
              <a:rPr lang="en-US" sz="3999" dirty="0">
                <a:solidFill>
                  <a:srgbClr val="F8EAFF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999" dirty="0" err="1">
                <a:solidFill>
                  <a:srgbClr val="F8EAFF"/>
                </a:solidFill>
                <a:latin typeface="Varela Round"/>
                <a:ea typeface="Varela Round"/>
                <a:cs typeface="Varela Round"/>
                <a:sym typeface="Varela Round"/>
              </a:rPr>
              <a:t>một</a:t>
            </a:r>
            <a:r>
              <a:rPr lang="en-US" sz="3999" dirty="0">
                <a:solidFill>
                  <a:srgbClr val="F8EAFF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999" dirty="0" err="1">
                <a:solidFill>
                  <a:srgbClr val="F8EAFF"/>
                </a:solidFill>
                <a:latin typeface="Varela Round"/>
                <a:ea typeface="Varela Round"/>
                <a:cs typeface="Varela Round"/>
                <a:sym typeface="Varela Round"/>
              </a:rPr>
              <a:t>ngày</a:t>
            </a:r>
            <a:r>
              <a:rPr lang="en-US" sz="3999" dirty="0">
                <a:solidFill>
                  <a:srgbClr val="F8EAFF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999" dirty="0" err="1">
                <a:solidFill>
                  <a:srgbClr val="F8EAFF"/>
                </a:solidFill>
                <a:latin typeface="Varela Round"/>
                <a:ea typeface="Varela Round"/>
                <a:cs typeface="Varela Round"/>
                <a:sym typeface="Varela Round"/>
              </a:rPr>
              <a:t>vui</a:t>
            </a:r>
            <a:r>
              <a:rPr lang="en-US" sz="3999" dirty="0">
                <a:solidFill>
                  <a:srgbClr val="F8EAFF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999" dirty="0" err="1">
                <a:solidFill>
                  <a:srgbClr val="F8EAFF"/>
                </a:solidFill>
                <a:latin typeface="Varela Round"/>
                <a:ea typeface="Varela Round"/>
                <a:cs typeface="Varela Round"/>
                <a:sym typeface="Varela Round"/>
              </a:rPr>
              <a:t>vẻ</a:t>
            </a:r>
            <a:r>
              <a:rPr lang="en-US" sz="3999">
                <a:solidFill>
                  <a:srgbClr val="F8EAFF"/>
                </a:solidFill>
                <a:latin typeface="Varela Round"/>
                <a:ea typeface="Varela Round"/>
                <a:cs typeface="Varela Round"/>
                <a:sym typeface="Varela Round"/>
              </a:rPr>
              <a:t>!</a:t>
            </a:r>
            <a:endParaRPr lang="en-US" sz="3999" dirty="0">
              <a:solidFill>
                <a:srgbClr val="F8EA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0" y="6997615"/>
            <a:ext cx="3680925" cy="3406229"/>
          </a:xfrm>
          <a:custGeom>
            <a:avLst/>
            <a:gdLst/>
            <a:ahLst/>
            <a:cxnLst/>
            <a:rect l="l" t="t" r="r" b="b"/>
            <a:pathLst>
              <a:path w="3680925" h="3406229">
                <a:moveTo>
                  <a:pt x="0" y="0"/>
                </a:moveTo>
                <a:lnTo>
                  <a:pt x="3680925" y="0"/>
                </a:lnTo>
                <a:lnTo>
                  <a:pt x="3680925" y="3406229"/>
                </a:lnTo>
                <a:lnTo>
                  <a:pt x="0" y="34062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4607075" y="6997615"/>
            <a:ext cx="3680925" cy="3406229"/>
          </a:xfrm>
          <a:custGeom>
            <a:avLst/>
            <a:gdLst/>
            <a:ahLst/>
            <a:cxnLst/>
            <a:rect l="l" t="t" r="r" b="b"/>
            <a:pathLst>
              <a:path w="3680925" h="3406229">
                <a:moveTo>
                  <a:pt x="3680925" y="0"/>
                </a:moveTo>
                <a:lnTo>
                  <a:pt x="0" y="0"/>
                </a:lnTo>
                <a:lnTo>
                  <a:pt x="0" y="3406229"/>
                </a:lnTo>
                <a:lnTo>
                  <a:pt x="3680925" y="3406229"/>
                </a:lnTo>
                <a:lnTo>
                  <a:pt x="368092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255414" y="-363379"/>
            <a:ext cx="4574933" cy="4546340"/>
          </a:xfrm>
          <a:custGeom>
            <a:avLst/>
            <a:gdLst/>
            <a:ahLst/>
            <a:cxnLst/>
            <a:rect l="l" t="t" r="r" b="b"/>
            <a:pathLst>
              <a:path w="4574933" h="4546340">
                <a:moveTo>
                  <a:pt x="0" y="0"/>
                </a:moveTo>
                <a:lnTo>
                  <a:pt x="4574934" y="0"/>
                </a:lnTo>
                <a:lnTo>
                  <a:pt x="4574934" y="4546340"/>
                </a:lnTo>
                <a:lnTo>
                  <a:pt x="0" y="45463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-1658586" y="-363379"/>
            <a:ext cx="4574933" cy="4546340"/>
          </a:xfrm>
          <a:custGeom>
            <a:avLst/>
            <a:gdLst/>
            <a:ahLst/>
            <a:cxnLst/>
            <a:rect l="l" t="t" r="r" b="b"/>
            <a:pathLst>
              <a:path w="4574933" h="4546340">
                <a:moveTo>
                  <a:pt x="4574933" y="0"/>
                </a:moveTo>
                <a:lnTo>
                  <a:pt x="0" y="0"/>
                </a:lnTo>
                <a:lnTo>
                  <a:pt x="0" y="4546340"/>
                </a:lnTo>
                <a:lnTo>
                  <a:pt x="4574933" y="4546340"/>
                </a:lnTo>
                <a:lnTo>
                  <a:pt x="4574933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093665" y="4506330"/>
            <a:ext cx="3188110" cy="2167915"/>
          </a:xfrm>
          <a:custGeom>
            <a:avLst/>
            <a:gdLst/>
            <a:ahLst/>
            <a:cxnLst/>
            <a:rect l="l" t="t" r="r" b="b"/>
            <a:pathLst>
              <a:path w="3188110" h="2167915">
                <a:moveTo>
                  <a:pt x="0" y="0"/>
                </a:moveTo>
                <a:lnTo>
                  <a:pt x="3188110" y="0"/>
                </a:lnTo>
                <a:lnTo>
                  <a:pt x="3188110" y="2167915"/>
                </a:lnTo>
                <a:lnTo>
                  <a:pt x="0" y="21679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-993775" y="4506330"/>
            <a:ext cx="3188110" cy="2167915"/>
          </a:xfrm>
          <a:custGeom>
            <a:avLst/>
            <a:gdLst/>
            <a:ahLst/>
            <a:cxnLst/>
            <a:rect l="l" t="t" r="r" b="b"/>
            <a:pathLst>
              <a:path w="3188110" h="2167915">
                <a:moveTo>
                  <a:pt x="3188110" y="0"/>
                </a:moveTo>
                <a:lnTo>
                  <a:pt x="0" y="0"/>
                </a:lnTo>
                <a:lnTo>
                  <a:pt x="0" y="2167915"/>
                </a:lnTo>
                <a:lnTo>
                  <a:pt x="3188110" y="2167915"/>
                </a:lnTo>
                <a:lnTo>
                  <a:pt x="318811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8626285" y="-918020"/>
            <a:ext cx="25823192" cy="11643912"/>
          </a:xfrm>
          <a:custGeom>
            <a:avLst/>
            <a:gdLst/>
            <a:ahLst/>
            <a:cxnLst/>
            <a:rect l="l" t="t" r="r" b="b"/>
            <a:pathLst>
              <a:path w="25823192" h="11643912">
                <a:moveTo>
                  <a:pt x="0" y="0"/>
                </a:moveTo>
                <a:lnTo>
                  <a:pt x="25823192" y="0"/>
                </a:lnTo>
                <a:lnTo>
                  <a:pt x="25823192" y="11643912"/>
                </a:lnTo>
                <a:lnTo>
                  <a:pt x="0" y="116439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96907" y="1363820"/>
            <a:ext cx="3193608" cy="2955279"/>
          </a:xfrm>
          <a:custGeom>
            <a:avLst/>
            <a:gdLst/>
            <a:ahLst/>
            <a:cxnLst/>
            <a:rect l="l" t="t" r="r" b="b"/>
            <a:pathLst>
              <a:path w="3193608" h="2955279">
                <a:moveTo>
                  <a:pt x="0" y="0"/>
                </a:moveTo>
                <a:lnTo>
                  <a:pt x="3193609" y="0"/>
                </a:lnTo>
                <a:lnTo>
                  <a:pt x="3193609" y="2955280"/>
                </a:lnTo>
                <a:lnTo>
                  <a:pt x="0" y="29552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13885" y="5655992"/>
            <a:ext cx="2090043" cy="2865382"/>
          </a:xfrm>
          <a:custGeom>
            <a:avLst/>
            <a:gdLst/>
            <a:ahLst/>
            <a:cxnLst/>
            <a:rect l="l" t="t" r="r" b="b"/>
            <a:pathLst>
              <a:path w="2090043" h="2865382">
                <a:moveTo>
                  <a:pt x="0" y="0"/>
                </a:moveTo>
                <a:lnTo>
                  <a:pt x="2090044" y="0"/>
                </a:lnTo>
                <a:lnTo>
                  <a:pt x="2090044" y="2865382"/>
                </a:lnTo>
                <a:lnTo>
                  <a:pt x="0" y="28653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19739" y="1196260"/>
            <a:ext cx="2302812" cy="3290400"/>
          </a:xfrm>
          <a:custGeom>
            <a:avLst/>
            <a:gdLst/>
            <a:ahLst/>
            <a:cxnLst/>
            <a:rect l="l" t="t" r="r" b="b"/>
            <a:pathLst>
              <a:path w="2302812" h="3290400">
                <a:moveTo>
                  <a:pt x="0" y="0"/>
                </a:moveTo>
                <a:lnTo>
                  <a:pt x="2302811" y="0"/>
                </a:lnTo>
                <a:lnTo>
                  <a:pt x="2302811" y="3290400"/>
                </a:lnTo>
                <a:lnTo>
                  <a:pt x="0" y="32904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>
            <a:off x="10336438" y="6031381"/>
            <a:ext cx="4258476" cy="2114604"/>
          </a:xfrm>
          <a:custGeom>
            <a:avLst/>
            <a:gdLst/>
            <a:ahLst/>
            <a:cxnLst/>
            <a:rect l="l" t="t" r="r" b="b"/>
            <a:pathLst>
              <a:path w="4258476" h="2114604">
                <a:moveTo>
                  <a:pt x="0" y="0"/>
                </a:moveTo>
                <a:lnTo>
                  <a:pt x="4258476" y="0"/>
                </a:lnTo>
                <a:lnTo>
                  <a:pt x="4258476" y="2114604"/>
                </a:lnTo>
                <a:lnTo>
                  <a:pt x="0" y="2114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12727" y="1028700"/>
            <a:ext cx="2846573" cy="3012246"/>
          </a:xfrm>
          <a:custGeom>
            <a:avLst/>
            <a:gdLst/>
            <a:ahLst/>
            <a:cxnLst/>
            <a:rect l="l" t="t" r="r" b="b"/>
            <a:pathLst>
              <a:path w="2846573" h="3012246">
                <a:moveTo>
                  <a:pt x="0" y="0"/>
                </a:moveTo>
                <a:lnTo>
                  <a:pt x="2846573" y="0"/>
                </a:lnTo>
                <a:lnTo>
                  <a:pt x="2846573" y="3012246"/>
                </a:lnTo>
                <a:lnTo>
                  <a:pt x="0" y="301224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196" y="4903936"/>
            <a:ext cx="2788890" cy="3779680"/>
          </a:xfrm>
          <a:custGeom>
            <a:avLst/>
            <a:gdLst/>
            <a:ahLst/>
            <a:cxnLst/>
            <a:rect l="l" t="t" r="r" b="b"/>
            <a:pathLst>
              <a:path w="2788890" h="3779680">
                <a:moveTo>
                  <a:pt x="0" y="0"/>
                </a:moveTo>
                <a:lnTo>
                  <a:pt x="2788889" y="0"/>
                </a:lnTo>
                <a:lnTo>
                  <a:pt x="2788889" y="3779680"/>
                </a:lnTo>
                <a:lnTo>
                  <a:pt x="0" y="377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197027" y="3494432"/>
            <a:ext cx="6669644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87"/>
              </a:lnSpc>
            </a:pP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Giáo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viên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thực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hiện</a:t>
            </a:r>
            <a:endParaRPr lang="en-US" sz="4500" dirty="0">
              <a:solidFill>
                <a:srgbClr val="CA4E8D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  <a:p>
            <a:pPr marL="0" lvl="0" indent="0" algn="ctr">
              <a:lnSpc>
                <a:spcPts val="5087"/>
              </a:lnSpc>
            </a:pP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Nguyễn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Thu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Thủy</a:t>
            </a:r>
            <a:endParaRPr lang="en-US" sz="4500" dirty="0">
              <a:solidFill>
                <a:srgbClr val="CA4E8D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  <a:p>
            <a:pPr marL="0" lvl="0" indent="0" algn="ctr">
              <a:lnSpc>
                <a:spcPts val="5087"/>
              </a:lnSpc>
            </a:pP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THPT Ninh Bình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Bạc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Liêu</a:t>
            </a:r>
            <a:endParaRPr lang="en-US" sz="4500" dirty="0">
              <a:solidFill>
                <a:srgbClr val="CA4E8D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  <a:p>
            <a:pPr marL="0" lvl="0" indent="0" algn="ctr">
              <a:lnSpc>
                <a:spcPts val="5087"/>
              </a:lnSpc>
            </a:pP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Tỉnh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Ninh Bình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6072205" y="-6083810"/>
            <a:ext cx="25823192" cy="11643912"/>
          </a:xfrm>
          <a:custGeom>
            <a:avLst/>
            <a:gdLst/>
            <a:ahLst/>
            <a:cxnLst/>
            <a:rect l="l" t="t" r="r" b="b"/>
            <a:pathLst>
              <a:path w="25823192" h="11643912">
                <a:moveTo>
                  <a:pt x="0" y="0"/>
                </a:moveTo>
                <a:lnTo>
                  <a:pt x="25823193" y="0"/>
                </a:lnTo>
                <a:lnTo>
                  <a:pt x="25823193" y="11643912"/>
                </a:lnTo>
                <a:lnTo>
                  <a:pt x="0" y="116439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21774" y="5435191"/>
            <a:ext cx="7290989" cy="3823109"/>
            <a:chOff x="0" y="0"/>
            <a:chExt cx="2165758" cy="11356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65758" cy="1135639"/>
            </a:xfrm>
            <a:custGeom>
              <a:avLst/>
              <a:gdLst/>
              <a:ahLst/>
              <a:cxnLst/>
              <a:rect l="l" t="t" r="r" b="b"/>
              <a:pathLst>
                <a:path w="2165758" h="1135639">
                  <a:moveTo>
                    <a:pt x="54154" y="0"/>
                  </a:moveTo>
                  <a:lnTo>
                    <a:pt x="2111604" y="0"/>
                  </a:lnTo>
                  <a:cubicBezTo>
                    <a:pt x="2141512" y="0"/>
                    <a:pt x="2165758" y="24246"/>
                    <a:pt x="2165758" y="54154"/>
                  </a:cubicBezTo>
                  <a:lnTo>
                    <a:pt x="2165758" y="1081484"/>
                  </a:lnTo>
                  <a:cubicBezTo>
                    <a:pt x="2165758" y="1095847"/>
                    <a:pt x="2160052" y="1109621"/>
                    <a:pt x="2149896" y="1119777"/>
                  </a:cubicBezTo>
                  <a:cubicBezTo>
                    <a:pt x="2139741" y="1129933"/>
                    <a:pt x="2125966" y="1135639"/>
                    <a:pt x="2111604" y="1135639"/>
                  </a:cubicBezTo>
                  <a:lnTo>
                    <a:pt x="54154" y="1135639"/>
                  </a:lnTo>
                  <a:cubicBezTo>
                    <a:pt x="24246" y="1135639"/>
                    <a:pt x="0" y="1111393"/>
                    <a:pt x="0" y="1081484"/>
                  </a:cubicBezTo>
                  <a:lnTo>
                    <a:pt x="0" y="54154"/>
                  </a:lnTo>
                  <a:cubicBezTo>
                    <a:pt x="0" y="24246"/>
                    <a:pt x="24246" y="0"/>
                    <a:pt x="5415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165758" cy="1183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60598" y="6506256"/>
            <a:ext cx="9633204" cy="365508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5975" y="0"/>
                  </a:moveTo>
                  <a:lnTo>
                    <a:pt x="686825" y="0"/>
                  </a:lnTo>
                  <a:cubicBezTo>
                    <a:pt x="720235" y="0"/>
                    <a:pt x="752278" y="13272"/>
                    <a:pt x="775903" y="36897"/>
                  </a:cubicBezTo>
                  <a:cubicBezTo>
                    <a:pt x="799528" y="60522"/>
                    <a:pt x="812800" y="92564"/>
                    <a:pt x="812800" y="125975"/>
                  </a:cubicBezTo>
                  <a:lnTo>
                    <a:pt x="812800" y="686825"/>
                  </a:lnTo>
                  <a:cubicBezTo>
                    <a:pt x="812800" y="720235"/>
                    <a:pt x="799528" y="752278"/>
                    <a:pt x="775903" y="775903"/>
                  </a:cubicBezTo>
                  <a:cubicBezTo>
                    <a:pt x="752278" y="799528"/>
                    <a:pt x="720235" y="812800"/>
                    <a:pt x="686825" y="812800"/>
                  </a:cubicBezTo>
                  <a:lnTo>
                    <a:pt x="125975" y="812800"/>
                  </a:lnTo>
                  <a:cubicBezTo>
                    <a:pt x="92564" y="812800"/>
                    <a:pt x="60522" y="799528"/>
                    <a:pt x="36897" y="775903"/>
                  </a:cubicBezTo>
                  <a:cubicBezTo>
                    <a:pt x="13272" y="752278"/>
                    <a:pt x="0" y="720235"/>
                    <a:pt x="0" y="686825"/>
                  </a:cubicBezTo>
                  <a:lnTo>
                    <a:pt x="0" y="125975"/>
                  </a:lnTo>
                  <a:cubicBezTo>
                    <a:pt x="0" y="92564"/>
                    <a:pt x="13272" y="60522"/>
                    <a:pt x="36897" y="36897"/>
                  </a:cubicBezTo>
                  <a:cubicBezTo>
                    <a:pt x="60522" y="13272"/>
                    <a:pt x="92564" y="0"/>
                    <a:pt x="125975" y="0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548324" y="3325955"/>
            <a:ext cx="10786385" cy="3655081"/>
            <a:chOff x="0" y="0"/>
            <a:chExt cx="812800" cy="812800"/>
          </a:xfrm>
          <a:blipFill>
            <a:blip r:embed="rId6"/>
            <a:stretch>
              <a:fillRect l="-25046" r="-25046"/>
            </a:stretch>
          </a:blipFill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5975" y="0"/>
                  </a:moveTo>
                  <a:lnTo>
                    <a:pt x="686825" y="0"/>
                  </a:lnTo>
                  <a:cubicBezTo>
                    <a:pt x="720235" y="0"/>
                    <a:pt x="752278" y="13272"/>
                    <a:pt x="775903" y="36897"/>
                  </a:cubicBezTo>
                  <a:cubicBezTo>
                    <a:pt x="799528" y="60522"/>
                    <a:pt x="812800" y="92564"/>
                    <a:pt x="812800" y="125975"/>
                  </a:cubicBezTo>
                  <a:lnTo>
                    <a:pt x="812800" y="686825"/>
                  </a:lnTo>
                  <a:cubicBezTo>
                    <a:pt x="812800" y="720235"/>
                    <a:pt x="799528" y="752278"/>
                    <a:pt x="775903" y="775903"/>
                  </a:cubicBezTo>
                  <a:cubicBezTo>
                    <a:pt x="752278" y="799528"/>
                    <a:pt x="720235" y="812800"/>
                    <a:pt x="686825" y="812800"/>
                  </a:cubicBezTo>
                  <a:lnTo>
                    <a:pt x="125975" y="812800"/>
                  </a:lnTo>
                  <a:cubicBezTo>
                    <a:pt x="92564" y="812800"/>
                    <a:pt x="60522" y="799528"/>
                    <a:pt x="36897" y="775903"/>
                  </a:cubicBezTo>
                  <a:cubicBezTo>
                    <a:pt x="13272" y="752278"/>
                    <a:pt x="0" y="720235"/>
                    <a:pt x="0" y="686825"/>
                  </a:cubicBezTo>
                  <a:lnTo>
                    <a:pt x="0" y="125975"/>
                  </a:lnTo>
                  <a:cubicBezTo>
                    <a:pt x="0" y="92564"/>
                    <a:pt x="13272" y="60522"/>
                    <a:pt x="36897" y="36897"/>
                  </a:cubicBezTo>
                  <a:cubicBezTo>
                    <a:pt x="60522" y="13272"/>
                    <a:pt x="92564" y="0"/>
                    <a:pt x="125975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5"/>
          <p:cNvGrpSpPr/>
          <p:nvPr/>
        </p:nvGrpSpPr>
        <p:grpSpPr>
          <a:xfrm>
            <a:off x="117783" y="1232739"/>
            <a:ext cx="9633204" cy="3655081"/>
            <a:chOff x="0" y="0"/>
            <a:chExt cx="812800" cy="812800"/>
          </a:xfrm>
          <a:blipFill>
            <a:blip r:embed="rId7"/>
            <a:stretch>
              <a:fillRect l="-25046" r="-25046"/>
            </a:stretch>
          </a:blipFill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5975" y="0"/>
                  </a:moveTo>
                  <a:lnTo>
                    <a:pt x="686825" y="0"/>
                  </a:lnTo>
                  <a:cubicBezTo>
                    <a:pt x="720235" y="0"/>
                    <a:pt x="752278" y="13272"/>
                    <a:pt x="775903" y="36897"/>
                  </a:cubicBezTo>
                  <a:cubicBezTo>
                    <a:pt x="799528" y="60522"/>
                    <a:pt x="812800" y="92564"/>
                    <a:pt x="812800" y="125975"/>
                  </a:cubicBezTo>
                  <a:lnTo>
                    <a:pt x="812800" y="686825"/>
                  </a:lnTo>
                  <a:cubicBezTo>
                    <a:pt x="812800" y="720235"/>
                    <a:pt x="799528" y="752278"/>
                    <a:pt x="775903" y="775903"/>
                  </a:cubicBezTo>
                  <a:cubicBezTo>
                    <a:pt x="752278" y="799528"/>
                    <a:pt x="720235" y="812800"/>
                    <a:pt x="686825" y="812800"/>
                  </a:cubicBezTo>
                  <a:lnTo>
                    <a:pt x="125975" y="812800"/>
                  </a:lnTo>
                  <a:cubicBezTo>
                    <a:pt x="92564" y="812800"/>
                    <a:pt x="60522" y="799528"/>
                    <a:pt x="36897" y="775903"/>
                  </a:cubicBezTo>
                  <a:cubicBezTo>
                    <a:pt x="13272" y="752278"/>
                    <a:pt x="0" y="720235"/>
                    <a:pt x="0" y="686825"/>
                  </a:cubicBezTo>
                  <a:lnTo>
                    <a:pt x="0" y="125975"/>
                  </a:lnTo>
                  <a:cubicBezTo>
                    <a:pt x="0" y="92564"/>
                    <a:pt x="13272" y="60522"/>
                    <a:pt x="36897" y="36897"/>
                  </a:cubicBezTo>
                  <a:cubicBezTo>
                    <a:pt x="60522" y="13272"/>
                    <a:pt x="92564" y="0"/>
                    <a:pt x="125975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9" name="Freeform 39"/>
          <p:cNvSpPr/>
          <p:nvPr/>
        </p:nvSpPr>
        <p:spPr>
          <a:xfrm>
            <a:off x="15139515" y="7071980"/>
            <a:ext cx="3453422" cy="4734531"/>
          </a:xfrm>
          <a:custGeom>
            <a:avLst/>
            <a:gdLst/>
            <a:ahLst/>
            <a:cxnLst/>
            <a:rect l="l" t="t" r="r" b="b"/>
            <a:pathLst>
              <a:path w="3453422" h="4734531">
                <a:moveTo>
                  <a:pt x="0" y="0"/>
                </a:moveTo>
                <a:lnTo>
                  <a:pt x="3453422" y="0"/>
                </a:lnTo>
                <a:lnTo>
                  <a:pt x="3453422" y="4734531"/>
                </a:lnTo>
                <a:lnTo>
                  <a:pt x="0" y="47345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283550" flipH="1">
            <a:off x="-2051393" y="4350385"/>
            <a:ext cx="3309971" cy="4537864"/>
          </a:xfrm>
          <a:custGeom>
            <a:avLst/>
            <a:gdLst/>
            <a:ahLst/>
            <a:cxnLst/>
            <a:rect l="l" t="t" r="r" b="b"/>
            <a:pathLst>
              <a:path w="3309971" h="4537864">
                <a:moveTo>
                  <a:pt x="3309971" y="0"/>
                </a:moveTo>
                <a:lnTo>
                  <a:pt x="0" y="0"/>
                </a:lnTo>
                <a:lnTo>
                  <a:pt x="0" y="4537864"/>
                </a:lnTo>
                <a:lnTo>
                  <a:pt x="3309971" y="4537864"/>
                </a:lnTo>
                <a:lnTo>
                  <a:pt x="3309971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4814820" y="-1059216"/>
            <a:ext cx="4521042" cy="4784171"/>
          </a:xfrm>
          <a:custGeom>
            <a:avLst/>
            <a:gdLst/>
            <a:ahLst/>
            <a:cxnLst/>
            <a:rect l="l" t="t" r="r" b="b"/>
            <a:pathLst>
              <a:path w="4521042" h="4784171">
                <a:moveTo>
                  <a:pt x="0" y="0"/>
                </a:moveTo>
                <a:lnTo>
                  <a:pt x="4521042" y="0"/>
                </a:lnTo>
                <a:lnTo>
                  <a:pt x="4521042" y="4784171"/>
                </a:lnTo>
                <a:lnTo>
                  <a:pt x="0" y="47841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-2699999" flipH="1" flipV="1">
            <a:off x="7884005" y="8407004"/>
            <a:ext cx="4501067" cy="4763034"/>
          </a:xfrm>
          <a:custGeom>
            <a:avLst/>
            <a:gdLst/>
            <a:ahLst/>
            <a:cxnLst/>
            <a:rect l="l" t="t" r="r" b="b"/>
            <a:pathLst>
              <a:path w="4501067" h="4763034">
                <a:moveTo>
                  <a:pt x="4501067" y="4763034"/>
                </a:moveTo>
                <a:lnTo>
                  <a:pt x="0" y="4763034"/>
                </a:lnTo>
                <a:lnTo>
                  <a:pt x="0" y="0"/>
                </a:lnTo>
                <a:lnTo>
                  <a:pt x="4501067" y="0"/>
                </a:lnTo>
                <a:lnTo>
                  <a:pt x="4501067" y="476303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549712" y="55133"/>
            <a:ext cx="97928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732"/>
              </a:lnSpc>
            </a:pPr>
            <a:r>
              <a:rPr lang="en-US" sz="7732" dirty="0" err="1">
                <a:solidFill>
                  <a:srgbClr val="CA4E8D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Trường</a:t>
            </a:r>
            <a:r>
              <a:rPr lang="en-US" sz="7732" dirty="0">
                <a:solidFill>
                  <a:srgbClr val="CA4E8D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 </a:t>
            </a:r>
            <a:r>
              <a:rPr lang="en-US" sz="7732" dirty="0" err="1">
                <a:solidFill>
                  <a:srgbClr val="CA4E8D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phái</a:t>
            </a:r>
            <a:r>
              <a:rPr lang="en-US" sz="7732" dirty="0">
                <a:solidFill>
                  <a:srgbClr val="CA4E8D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 </a:t>
            </a:r>
            <a:r>
              <a:rPr lang="en-US" sz="7732" dirty="0" err="1">
                <a:solidFill>
                  <a:srgbClr val="CA4E8D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văn</a:t>
            </a:r>
            <a:r>
              <a:rPr lang="en-US" sz="7732" dirty="0">
                <a:solidFill>
                  <a:srgbClr val="CA4E8D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 </a:t>
            </a:r>
            <a:r>
              <a:rPr lang="en-US" sz="7732" dirty="0" err="1">
                <a:solidFill>
                  <a:srgbClr val="CA4E8D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học</a:t>
            </a:r>
            <a:endParaRPr lang="en-US" sz="7732" dirty="0">
              <a:solidFill>
                <a:srgbClr val="CA4E8D"/>
              </a:solidFill>
              <a:latin typeface="Arial" panose="020B0604020202020204" pitchFamily="34" charset="0"/>
              <a:ea typeface="Fredoka"/>
              <a:cs typeface="Arial" panose="020B0604020202020204" pitchFamily="34" charset="0"/>
              <a:sym typeface="Fredoka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2878562" y="1285244"/>
            <a:ext cx="85993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4101" y="-3811765"/>
            <a:ext cx="9800824" cy="18952547"/>
          </a:xfrm>
          <a:custGeom>
            <a:avLst/>
            <a:gdLst/>
            <a:ahLst/>
            <a:cxnLst/>
            <a:rect l="l" t="t" r="r" b="b"/>
            <a:pathLst>
              <a:path w="25823192" h="11643912">
                <a:moveTo>
                  <a:pt x="0" y="0"/>
                </a:moveTo>
                <a:lnTo>
                  <a:pt x="25823192" y="0"/>
                </a:lnTo>
                <a:lnTo>
                  <a:pt x="25823192" y="11643912"/>
                </a:lnTo>
                <a:lnTo>
                  <a:pt x="0" y="116439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57359" y="7772292"/>
            <a:ext cx="800517" cy="104367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8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9168" y="5201499"/>
            <a:ext cx="800517" cy="104367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28342" y="3173044"/>
            <a:ext cx="800517" cy="104367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8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8261909" y="263393"/>
            <a:ext cx="9108073" cy="8793430"/>
          </a:xfrm>
          <a:custGeom>
            <a:avLst/>
            <a:gdLst/>
            <a:ahLst/>
            <a:cxnLst/>
            <a:rect l="l" t="t" r="r" b="b"/>
            <a:pathLst>
              <a:path w="9108073" h="8793430">
                <a:moveTo>
                  <a:pt x="0" y="0"/>
                </a:moveTo>
                <a:lnTo>
                  <a:pt x="9108073" y="0"/>
                </a:lnTo>
                <a:lnTo>
                  <a:pt x="9108073" y="8793430"/>
                </a:lnTo>
                <a:lnTo>
                  <a:pt x="0" y="8793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769039" y="7686623"/>
            <a:ext cx="4742962" cy="3109773"/>
          </a:xfrm>
          <a:custGeom>
            <a:avLst/>
            <a:gdLst/>
            <a:ahLst/>
            <a:cxnLst/>
            <a:rect l="l" t="t" r="r" b="b"/>
            <a:pathLst>
              <a:path w="3575465" h="2028264">
                <a:moveTo>
                  <a:pt x="0" y="0"/>
                </a:moveTo>
                <a:lnTo>
                  <a:pt x="3575465" y="0"/>
                </a:lnTo>
                <a:lnTo>
                  <a:pt x="3575465" y="2028264"/>
                </a:lnTo>
                <a:lnTo>
                  <a:pt x="0" y="2028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548395" y="5446729"/>
            <a:ext cx="4176547" cy="2565504"/>
          </a:xfrm>
          <a:custGeom>
            <a:avLst/>
            <a:gdLst/>
            <a:ahLst/>
            <a:cxnLst/>
            <a:rect l="l" t="t" r="r" b="b"/>
            <a:pathLst>
              <a:path w="3575465" h="2028264">
                <a:moveTo>
                  <a:pt x="0" y="0"/>
                </a:moveTo>
                <a:lnTo>
                  <a:pt x="3575465" y="0"/>
                </a:lnTo>
                <a:lnTo>
                  <a:pt x="3575465" y="2028264"/>
                </a:lnTo>
                <a:lnTo>
                  <a:pt x="0" y="2028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21303451">
            <a:off x="13203234" y="3984144"/>
            <a:ext cx="5332008" cy="2735165"/>
          </a:xfrm>
          <a:custGeom>
            <a:avLst/>
            <a:gdLst/>
            <a:ahLst/>
            <a:cxnLst/>
            <a:rect l="l" t="t" r="r" b="b"/>
            <a:pathLst>
              <a:path w="3575465" h="2028264">
                <a:moveTo>
                  <a:pt x="0" y="0"/>
                </a:moveTo>
                <a:lnTo>
                  <a:pt x="3575465" y="0"/>
                </a:lnTo>
                <a:lnTo>
                  <a:pt x="3575465" y="2028264"/>
                </a:lnTo>
                <a:lnTo>
                  <a:pt x="0" y="2028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10415">
            <a:off x="15934875" y="6751857"/>
            <a:ext cx="2648851" cy="3631489"/>
          </a:xfrm>
          <a:custGeom>
            <a:avLst/>
            <a:gdLst/>
            <a:ahLst/>
            <a:cxnLst/>
            <a:rect l="l" t="t" r="r" b="b"/>
            <a:pathLst>
              <a:path w="2648851" h="3631489">
                <a:moveTo>
                  <a:pt x="0" y="0"/>
                </a:moveTo>
                <a:lnTo>
                  <a:pt x="2648850" y="0"/>
                </a:lnTo>
                <a:lnTo>
                  <a:pt x="2648850" y="3631489"/>
                </a:lnTo>
                <a:lnTo>
                  <a:pt x="0" y="36314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660985" flipH="1">
            <a:off x="13479143" y="-556158"/>
            <a:ext cx="5014235" cy="3803892"/>
          </a:xfrm>
          <a:custGeom>
            <a:avLst/>
            <a:gdLst/>
            <a:ahLst/>
            <a:cxnLst/>
            <a:rect l="l" t="t" r="r" b="b"/>
            <a:pathLst>
              <a:path w="5014235" h="3803892">
                <a:moveTo>
                  <a:pt x="5014235" y="0"/>
                </a:moveTo>
                <a:lnTo>
                  <a:pt x="0" y="0"/>
                </a:lnTo>
                <a:lnTo>
                  <a:pt x="0" y="3803892"/>
                </a:lnTo>
                <a:lnTo>
                  <a:pt x="5014235" y="3803892"/>
                </a:lnTo>
                <a:lnTo>
                  <a:pt x="5014235" y="0"/>
                </a:lnTo>
                <a:close/>
              </a:path>
            </a:pathLst>
          </a:custGeom>
          <a:blipFill>
            <a:blip r:embed="rId10"/>
            <a:stretch>
              <a:fillRect l="-31933"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14101" y="498199"/>
            <a:ext cx="862509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vi-VN" sz="5000" dirty="0">
                <a:solidFill>
                  <a:srgbClr val="E86AA7"/>
                </a:solidFill>
                <a:latin typeface="#9Slide03 AmpleSoft Bold" panose="02000000000000000000" pitchFamily="2" charset="0"/>
                <a:ea typeface="Fredoka"/>
                <a:cs typeface="Fredoka"/>
                <a:sym typeface="Fredoka"/>
              </a:rPr>
              <a:t>Trình bày tổng quan về </a:t>
            </a:r>
            <a:endParaRPr lang="en-US" sz="5000" dirty="0">
              <a:solidFill>
                <a:srgbClr val="E86AA7"/>
              </a:solidFill>
              <a:latin typeface="#9Slide03 AmpleSoft Bold" panose="02000000000000000000" pitchFamily="2" charset="0"/>
              <a:ea typeface="Fredoka"/>
              <a:cs typeface="Fredoka"/>
              <a:sym typeface="Fredoka"/>
            </a:endParaRPr>
          </a:p>
          <a:p>
            <a:pPr marL="0" lvl="0" indent="0" algn="ctr"/>
            <a:r>
              <a:rPr lang="vi-VN" sz="5000" dirty="0">
                <a:solidFill>
                  <a:srgbClr val="E86AA7"/>
                </a:solidFill>
                <a:latin typeface="#9Slide03 AmpleSoft Bold" panose="02000000000000000000" pitchFamily="2" charset="0"/>
                <a:ea typeface="Fredoka"/>
                <a:cs typeface="Fredoka"/>
                <a:sym typeface="Fredoka"/>
              </a:rPr>
              <a:t>phong cách sáng tác của một trường phái văn học</a:t>
            </a:r>
            <a:endParaRPr lang="en-US" sz="5000" dirty="0">
              <a:solidFill>
                <a:srgbClr val="E86AA7"/>
              </a:solidFill>
              <a:latin typeface="#9Slide03 AmpleSoft Bold" panose="02000000000000000000" pitchFamily="2" charset="0"/>
              <a:ea typeface="Fredoka"/>
              <a:cs typeface="Fredoka"/>
              <a:sym typeface="Fredok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915116" y="2998115"/>
            <a:ext cx="767582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vi-VN" sz="3600" dirty="0">
                <a:solidFill>
                  <a:srgbClr val="8B73FF"/>
                </a:solidFill>
                <a:latin typeface="Varela Round"/>
                <a:ea typeface="Varela Round"/>
                <a:cs typeface="Varela Round"/>
                <a:sym typeface="Varela Round"/>
              </a:rPr>
              <a:t>Quá trình hình thành, phát triển và tầm ảnh hưởng của trường phái.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412978" y="9522824"/>
            <a:ext cx="4017851" cy="531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46"/>
              </a:lnSpc>
              <a:spcBef>
                <a:spcPct val="0"/>
              </a:spcBef>
            </a:pPr>
            <a:r>
              <a:rPr lang="en-US" sz="3104" u="sng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Time: 5 minutes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31340" y="8061299"/>
            <a:ext cx="865485" cy="371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73149" y="5495532"/>
            <a:ext cx="865485" cy="371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02323" y="3462050"/>
            <a:ext cx="865485" cy="371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968215" y="7958587"/>
            <a:ext cx="697081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vi-VN" sz="3600" dirty="0">
                <a:solidFill>
                  <a:srgbClr val="8B73FF"/>
                </a:solidFill>
                <a:latin typeface="Varela Round"/>
                <a:ea typeface="Varela Round"/>
                <a:cs typeface="Varela Round"/>
                <a:sym typeface="Varela Round"/>
              </a:rPr>
              <a:t> Đặc điểm nổi bật trong phong cách sáng tác của trường phái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051218" y="4995811"/>
            <a:ext cx="7278382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vi-VN" sz="3600" dirty="0">
                <a:solidFill>
                  <a:srgbClr val="8B73FF"/>
                </a:solidFill>
                <a:latin typeface="Varela Round"/>
                <a:ea typeface="Varela Round"/>
                <a:cs typeface="Varela Round"/>
                <a:sym typeface="Varela Round"/>
              </a:rPr>
              <a:t>Thành tựu chính của trường phái: tác giả, tác phẩm tiêu biểu; đóng góp mang tính lịch sử của trường phái cho sự phát triển của văn học.</a:t>
            </a:r>
            <a:endParaRPr lang="en-US" sz="3600" dirty="0">
              <a:solidFill>
                <a:srgbClr val="8B73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>
              <a:spcBef>
                <a:spcPct val="0"/>
              </a:spcBef>
            </a:pPr>
            <a:endParaRPr lang="vi-VN" sz="3600" dirty="0">
              <a:solidFill>
                <a:srgbClr val="8B73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2213802" y="8575772"/>
            <a:ext cx="3920435" cy="1078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53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Đ</a:t>
            </a:r>
            <a:r>
              <a:rPr lang="vi-VN" sz="25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óng</a:t>
            </a:r>
            <a:r>
              <a:rPr lang="en-US" sz="25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vi-VN" sz="25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góp cho phong cách trường phái của tác phẩm được phân tích?</a:t>
            </a:r>
            <a:endParaRPr lang="en-US" sz="2500" dirty="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162233" y="1728400"/>
            <a:ext cx="6096125" cy="2383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21"/>
              </a:lnSpc>
              <a:spcBef>
                <a:spcPct val="0"/>
              </a:spcBef>
            </a:pPr>
            <a:r>
              <a:rPr lang="vi-VN" sz="3372" dirty="0">
                <a:solidFill>
                  <a:srgbClr val="6E5AE2"/>
                </a:solidFill>
                <a:latin typeface="Varela Round"/>
                <a:ea typeface="STHupo" panose="02010800040101010101" pitchFamily="2" charset="-122"/>
                <a:cs typeface="Varela Round"/>
                <a:sym typeface="Varela Round"/>
              </a:rPr>
              <a:t>Trình bày dấu ấn của phong cách sáng tác một trường phái văn học qua những tác phẩm cụ thể</a:t>
            </a:r>
            <a:endParaRPr lang="en-US" sz="3372" dirty="0">
              <a:solidFill>
                <a:srgbClr val="6E5AE2"/>
              </a:solidFill>
              <a:latin typeface="STHupo" panose="02010800040101010101" pitchFamily="2" charset="-122"/>
              <a:ea typeface="STHupo" panose="02010800040101010101" pitchFamily="2" charset="-122"/>
              <a:cs typeface="Varela Round"/>
              <a:sym typeface="Varela Roun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9847493" y="5923086"/>
            <a:ext cx="3324982" cy="1437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53"/>
              </a:lnSpc>
              <a:spcBef>
                <a:spcPct val="0"/>
              </a:spcBef>
            </a:pPr>
            <a:r>
              <a:rPr lang="vi-VN" sz="25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Đâu là nét độc đáo của tác phẩm được chọn  làm “mẫu” phân  tích phái?</a:t>
            </a:r>
            <a:endParaRPr lang="en-US" sz="2500" dirty="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3646228" y="4601568"/>
            <a:ext cx="4331187" cy="1437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53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P</a:t>
            </a:r>
            <a:r>
              <a:rPr lang="vi-VN" sz="25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hong cách trường phái thể trên những phương diện nào ở tác phẩm được chọn làm “mẫu” phân tích</a:t>
            </a:r>
            <a:endParaRPr lang="en-US" sz="2500" dirty="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Freeform 38"/>
          <p:cNvSpPr/>
          <p:nvPr/>
        </p:nvSpPr>
        <p:spPr>
          <a:xfrm rot="-579455" flipH="1">
            <a:off x="8042542" y="8177492"/>
            <a:ext cx="3304921" cy="4530940"/>
          </a:xfrm>
          <a:custGeom>
            <a:avLst/>
            <a:gdLst/>
            <a:ahLst/>
            <a:cxnLst/>
            <a:rect l="l" t="t" r="r" b="b"/>
            <a:pathLst>
              <a:path w="3304921" h="4530940">
                <a:moveTo>
                  <a:pt x="3304921" y="0"/>
                </a:moveTo>
                <a:lnTo>
                  <a:pt x="0" y="0"/>
                </a:lnTo>
                <a:lnTo>
                  <a:pt x="0" y="4530940"/>
                </a:lnTo>
                <a:lnTo>
                  <a:pt x="3304921" y="4530940"/>
                </a:lnTo>
                <a:lnTo>
                  <a:pt x="330492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1558302" flipH="1">
            <a:off x="8171246" y="-605092"/>
            <a:ext cx="3564050" cy="2703755"/>
          </a:xfrm>
          <a:custGeom>
            <a:avLst/>
            <a:gdLst/>
            <a:ahLst/>
            <a:cxnLst/>
            <a:rect l="l" t="t" r="r" b="b"/>
            <a:pathLst>
              <a:path w="3564050" h="2703755">
                <a:moveTo>
                  <a:pt x="3564050" y="0"/>
                </a:moveTo>
                <a:lnTo>
                  <a:pt x="0" y="0"/>
                </a:lnTo>
                <a:lnTo>
                  <a:pt x="0" y="2703755"/>
                </a:lnTo>
                <a:lnTo>
                  <a:pt x="3564050" y="2703755"/>
                </a:lnTo>
                <a:lnTo>
                  <a:pt x="3564050" y="0"/>
                </a:lnTo>
                <a:close/>
              </a:path>
            </a:pathLst>
          </a:custGeom>
          <a:blipFill>
            <a:blip r:embed="rId10"/>
            <a:stretch>
              <a:fillRect l="-31933"/>
            </a:stretch>
          </a:blipFill>
        </p:spPr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4" grpId="0"/>
      <p:bldP spid="25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4349" y="706638"/>
            <a:ext cx="17259300" cy="9503165"/>
          </a:xfrm>
          <a:custGeom>
            <a:avLst/>
            <a:gdLst/>
            <a:ahLst/>
            <a:cxnLst/>
            <a:rect l="l" t="t" r="r" b="b"/>
            <a:pathLst>
              <a:path w="17259300" h="7782375">
                <a:moveTo>
                  <a:pt x="0" y="0"/>
                </a:moveTo>
                <a:lnTo>
                  <a:pt x="17259300" y="0"/>
                </a:lnTo>
                <a:lnTo>
                  <a:pt x="17259300" y="7782376"/>
                </a:lnTo>
                <a:lnTo>
                  <a:pt x="0" y="7782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2225061" y="4621845"/>
            <a:ext cx="877275" cy="87727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225061" y="5726273"/>
            <a:ext cx="877275" cy="87727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74329" y="4621845"/>
            <a:ext cx="877275" cy="87727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03764" y="7022505"/>
            <a:ext cx="877275" cy="87727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189462" y="5901423"/>
            <a:ext cx="948471" cy="46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30"/>
              </a:lnSpc>
              <a:spcBef>
                <a:spcPct val="0"/>
              </a:spcBef>
            </a:pPr>
            <a:r>
              <a:rPr lang="en-US" sz="2736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</a:p>
        </p:txBody>
      </p:sp>
      <p:sp>
        <p:nvSpPr>
          <p:cNvPr id="17" name="Freeform 17"/>
          <p:cNvSpPr/>
          <p:nvPr/>
        </p:nvSpPr>
        <p:spPr>
          <a:xfrm rot="-839345">
            <a:off x="-930497" y="6007313"/>
            <a:ext cx="4543347" cy="4807775"/>
          </a:xfrm>
          <a:custGeom>
            <a:avLst/>
            <a:gdLst/>
            <a:ahLst/>
            <a:cxnLst/>
            <a:rect l="l" t="t" r="r" b="b"/>
            <a:pathLst>
              <a:path w="4543347" h="4807775">
                <a:moveTo>
                  <a:pt x="0" y="0"/>
                </a:moveTo>
                <a:lnTo>
                  <a:pt x="4543347" y="0"/>
                </a:lnTo>
                <a:lnTo>
                  <a:pt x="4543347" y="4807774"/>
                </a:lnTo>
                <a:lnTo>
                  <a:pt x="0" y="48077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89315" flipH="1" flipV="1">
            <a:off x="14675844" y="-305913"/>
            <a:ext cx="4543347" cy="4807775"/>
          </a:xfrm>
          <a:custGeom>
            <a:avLst/>
            <a:gdLst/>
            <a:ahLst/>
            <a:cxnLst/>
            <a:rect l="l" t="t" r="r" b="b"/>
            <a:pathLst>
              <a:path w="4543347" h="4807775">
                <a:moveTo>
                  <a:pt x="4543347" y="4807775"/>
                </a:moveTo>
                <a:lnTo>
                  <a:pt x="0" y="4807775"/>
                </a:lnTo>
                <a:lnTo>
                  <a:pt x="0" y="0"/>
                </a:lnTo>
                <a:lnTo>
                  <a:pt x="4543347" y="0"/>
                </a:lnTo>
                <a:lnTo>
                  <a:pt x="4543347" y="4807775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746760">
            <a:off x="16470978" y="6606159"/>
            <a:ext cx="3204378" cy="4393099"/>
          </a:xfrm>
          <a:custGeom>
            <a:avLst/>
            <a:gdLst/>
            <a:ahLst/>
            <a:cxnLst/>
            <a:rect l="l" t="t" r="r" b="b"/>
            <a:pathLst>
              <a:path w="3204378" h="4393099">
                <a:moveTo>
                  <a:pt x="0" y="0"/>
                </a:moveTo>
                <a:lnTo>
                  <a:pt x="3204378" y="0"/>
                </a:lnTo>
                <a:lnTo>
                  <a:pt x="3204378" y="4393099"/>
                </a:lnTo>
                <a:lnTo>
                  <a:pt x="0" y="43930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46760">
            <a:off x="-976427" y="-522138"/>
            <a:ext cx="3204378" cy="4393099"/>
          </a:xfrm>
          <a:custGeom>
            <a:avLst/>
            <a:gdLst/>
            <a:ahLst/>
            <a:cxnLst/>
            <a:rect l="l" t="t" r="r" b="b"/>
            <a:pathLst>
              <a:path w="3204378" h="4393099">
                <a:moveTo>
                  <a:pt x="0" y="0"/>
                </a:moveTo>
                <a:lnTo>
                  <a:pt x="3204378" y="0"/>
                </a:lnTo>
                <a:lnTo>
                  <a:pt x="3204378" y="4393100"/>
                </a:lnTo>
                <a:lnTo>
                  <a:pt x="0" y="439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18703" y="450958"/>
            <a:ext cx="16764000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71"/>
              </a:lnSpc>
            </a:pPr>
            <a:r>
              <a:rPr lang="en-US" sz="6000" dirty="0" err="1">
                <a:solidFill>
                  <a:srgbClr val="E86AA7"/>
                </a:solidFill>
                <a:latin typeface="#9Slide03 Bebas Neue Bold" panose="020B0606020202050201" pitchFamily="34" charset="0"/>
                <a:ea typeface="Fredoka"/>
                <a:cs typeface="Fredoka"/>
                <a:sym typeface="Fredoka"/>
              </a:rPr>
              <a:t>Nội</a:t>
            </a:r>
            <a:r>
              <a:rPr lang="en-US" sz="6000" dirty="0">
                <a:solidFill>
                  <a:srgbClr val="E86AA7"/>
                </a:solidFill>
                <a:latin typeface="#9Slide03 Bebas Neue Bold" panose="020B0606020202050201" pitchFamily="34" charset="0"/>
                <a:ea typeface="Fredoka"/>
                <a:cs typeface="Fredoka"/>
                <a:sym typeface="Fredoka"/>
              </a:rPr>
              <a:t> dung </a:t>
            </a:r>
            <a:r>
              <a:rPr lang="en-US" sz="6000" dirty="0" err="1">
                <a:solidFill>
                  <a:srgbClr val="E86AA7"/>
                </a:solidFill>
                <a:latin typeface="#9Slide03 Bebas Neue Bold" panose="020B0606020202050201" pitchFamily="34" charset="0"/>
                <a:ea typeface="Fredoka"/>
                <a:cs typeface="Fredoka"/>
                <a:sym typeface="Fredoka"/>
              </a:rPr>
              <a:t>thuyết</a:t>
            </a:r>
            <a:r>
              <a:rPr lang="en-US" sz="6000" dirty="0">
                <a:solidFill>
                  <a:srgbClr val="E86AA7"/>
                </a:solidFill>
                <a:latin typeface="#9Slide03 Bebas Neue Bold" panose="020B0606020202050201" pitchFamily="34" charset="0"/>
                <a:ea typeface="Fredoka"/>
                <a:cs typeface="Fredoka"/>
                <a:sym typeface="Fredoka"/>
              </a:rPr>
              <a:t> </a:t>
            </a:r>
            <a:r>
              <a:rPr lang="en-US" sz="6000" dirty="0" err="1">
                <a:solidFill>
                  <a:srgbClr val="E86AA7"/>
                </a:solidFill>
                <a:latin typeface="#9Slide03 Bebas Neue Bold" panose="020B0606020202050201" pitchFamily="34" charset="0"/>
                <a:ea typeface="Fredoka"/>
                <a:cs typeface="Fredoka"/>
                <a:sym typeface="Fredoka"/>
              </a:rPr>
              <a:t>trình</a:t>
            </a:r>
            <a:endParaRPr lang="en-US" sz="6000" dirty="0">
              <a:solidFill>
                <a:srgbClr val="E86AA7"/>
              </a:solidFill>
              <a:latin typeface="#9Slide03 Bebas Neue Bold" panose="020B0606020202050201" pitchFamily="34" charset="0"/>
              <a:ea typeface="Fredoka"/>
              <a:cs typeface="Fredoka"/>
              <a:sym typeface="Fredoka"/>
            </a:endParaRPr>
          </a:p>
          <a:p>
            <a:pPr marL="0" lvl="0" indent="0" algn="ctr"/>
            <a:r>
              <a:rPr lang="vi-VN" sz="6000" dirty="0">
                <a:solidFill>
                  <a:srgbClr val="E86AA7"/>
                </a:solidFill>
                <a:latin typeface="#9Slide03 Bebas Neue Bold" panose="020B0606020202050201" pitchFamily="34" charset="0"/>
                <a:ea typeface="Fredoka"/>
                <a:cs typeface="Fredoka"/>
                <a:sym typeface="Fredoka"/>
              </a:rPr>
              <a:t>Trình bày tổng quan về </a:t>
            </a:r>
            <a:endParaRPr lang="en-US" sz="6000" dirty="0">
              <a:solidFill>
                <a:srgbClr val="E86AA7"/>
              </a:solidFill>
              <a:latin typeface="#9Slide03 Bebas Neue Bold" panose="020B0606020202050201" pitchFamily="34" charset="0"/>
              <a:ea typeface="Fredoka"/>
              <a:cs typeface="Fredoka"/>
              <a:sym typeface="Fredoka"/>
            </a:endParaRPr>
          </a:p>
          <a:p>
            <a:pPr marL="0" lvl="0" indent="0" algn="ctr"/>
            <a:r>
              <a:rPr lang="vi-VN" sz="6000" dirty="0">
                <a:solidFill>
                  <a:srgbClr val="E86AA7"/>
                </a:solidFill>
                <a:latin typeface="#9Slide03 Bebas Neue Bold" panose="020B0606020202050201" pitchFamily="34" charset="0"/>
                <a:ea typeface="Fredoka"/>
                <a:cs typeface="Fredoka"/>
                <a:sym typeface="Fredoka"/>
              </a:rPr>
              <a:t>phong cách sáng tác của một trường phái văn học</a:t>
            </a:r>
            <a:endParaRPr lang="en-US" sz="6000" dirty="0">
              <a:solidFill>
                <a:srgbClr val="E86AA7"/>
              </a:solidFill>
              <a:latin typeface="#9Slide03 Bebas Neue Bold" panose="020B0606020202050201" pitchFamily="34" charset="0"/>
              <a:ea typeface="Fredoka"/>
              <a:cs typeface="Fredoka"/>
              <a:sym typeface="Fredoka"/>
            </a:endParaRPr>
          </a:p>
          <a:p>
            <a:pPr algn="ctr">
              <a:lnSpc>
                <a:spcPts val="6571"/>
              </a:lnSpc>
            </a:pPr>
            <a:r>
              <a:rPr lang="en-US" sz="6000" dirty="0">
                <a:solidFill>
                  <a:srgbClr val="E86AA7"/>
                </a:solidFill>
                <a:latin typeface="#9Slide03 Bebas Neue Bold" panose="020B0606020202050201" pitchFamily="34" charset="0"/>
                <a:ea typeface="Fredoka"/>
                <a:cs typeface="Fredoka"/>
                <a:sym typeface="Fredoka"/>
              </a:rPr>
              <a:t>( 4 </a:t>
            </a:r>
            <a:r>
              <a:rPr lang="en-US" sz="6000" dirty="0" err="1">
                <a:solidFill>
                  <a:srgbClr val="E86AA7"/>
                </a:solidFill>
                <a:latin typeface="#9Slide03 Bebas Neue Bold" panose="020B0606020202050201" pitchFamily="34" charset="0"/>
                <a:ea typeface="Fredoka"/>
                <a:cs typeface="Fredoka"/>
                <a:sym typeface="Fredoka"/>
              </a:rPr>
              <a:t>nhóm</a:t>
            </a:r>
            <a:r>
              <a:rPr lang="en-US" sz="6000" dirty="0">
                <a:solidFill>
                  <a:srgbClr val="E86AA7"/>
                </a:solidFill>
                <a:latin typeface="#9Slide03 Bebas Neue Bold" panose="020B0606020202050201" pitchFamily="34" charset="0"/>
                <a:ea typeface="Fredoka"/>
                <a:cs typeface="Fredoka"/>
                <a:sym typeface="Fredoka"/>
              </a:rPr>
              <a:t> </a:t>
            </a:r>
            <a:r>
              <a:rPr lang="en-US" sz="6000" dirty="0" err="1">
                <a:solidFill>
                  <a:srgbClr val="E86AA7"/>
                </a:solidFill>
                <a:latin typeface="#9Slide03 Bebas Neue Bold" panose="020B0606020202050201" pitchFamily="34" charset="0"/>
                <a:ea typeface="Fredoka"/>
                <a:cs typeface="Fredoka"/>
                <a:sym typeface="Fredoka"/>
              </a:rPr>
              <a:t>trình</a:t>
            </a:r>
            <a:r>
              <a:rPr lang="en-US" sz="6000" dirty="0">
                <a:solidFill>
                  <a:srgbClr val="E86AA7"/>
                </a:solidFill>
                <a:latin typeface="#9Slide03 Bebas Neue Bold" panose="020B0606020202050201" pitchFamily="34" charset="0"/>
                <a:ea typeface="Fredoka"/>
                <a:cs typeface="Fredoka"/>
                <a:sym typeface="Fredoka"/>
              </a:rPr>
              <a:t> </a:t>
            </a:r>
            <a:r>
              <a:rPr lang="en-US" sz="6000" dirty="0" err="1">
                <a:solidFill>
                  <a:srgbClr val="E86AA7"/>
                </a:solidFill>
                <a:latin typeface="#9Slide03 Bebas Neue Bold" panose="020B0606020202050201" pitchFamily="34" charset="0"/>
                <a:ea typeface="Fredoka"/>
                <a:cs typeface="Fredoka"/>
                <a:sym typeface="Fredoka"/>
              </a:rPr>
              <a:t>bày</a:t>
            </a:r>
            <a:r>
              <a:rPr lang="en-US" sz="6000" dirty="0">
                <a:solidFill>
                  <a:srgbClr val="E86AA7"/>
                </a:solidFill>
                <a:latin typeface="#9Slide03 Bebas Neue Bold" panose="020B0606020202050201" pitchFamily="34" charset="0"/>
                <a:ea typeface="Fredoka"/>
                <a:cs typeface="Fredoka"/>
                <a:sym typeface="Fredoka"/>
              </a:rPr>
              <a:t>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69045" y="4174617"/>
            <a:ext cx="5879558" cy="156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Vẽ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vi-VN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sơ đồ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tư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duy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về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phong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cách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sáng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tác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của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trường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phái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văn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học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189462" y="4796995"/>
            <a:ext cx="948471" cy="46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30"/>
              </a:lnSpc>
              <a:spcBef>
                <a:spcPct val="0"/>
              </a:spcBef>
            </a:pPr>
            <a:r>
              <a:rPr lang="en-US" sz="2736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38731" y="4796995"/>
            <a:ext cx="948471" cy="46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30"/>
              </a:lnSpc>
              <a:spcBef>
                <a:spcPct val="0"/>
              </a:spcBef>
            </a:pPr>
            <a:r>
              <a:rPr lang="en-US" sz="2736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132568" y="7233641"/>
            <a:ext cx="948471" cy="46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30"/>
              </a:lnSpc>
              <a:spcBef>
                <a:spcPct val="0"/>
              </a:spcBef>
            </a:pPr>
            <a:r>
              <a:rPr lang="en-US" sz="2736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679525" y="5901423"/>
            <a:ext cx="6559206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Lập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vi-VN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bảng kê tên các tác giả, tác phẩm tiêu biểu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của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trường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phái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văn</a:t>
            </a:r>
            <a:r>
              <a:rPr lang="en-US" sz="32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học</a:t>
            </a:r>
            <a:endParaRPr lang="en-US" sz="3200" dirty="0">
              <a:solidFill>
                <a:srgbClr val="6E5AE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1584856" y="4096534"/>
            <a:ext cx="6012197" cy="1929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830"/>
              </a:lnSpc>
              <a:spcBef>
                <a:spcPct val="0"/>
              </a:spcBef>
            </a:pPr>
            <a:r>
              <a:rPr lang="vi-VN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</a:t>
            </a:r>
            <a:r>
              <a:rPr lang="vi-VN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rình chiếu một số tác phẩm nghệ thuật tạo hình thuộc các trường phái hiện thực, lãng mạn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. </a:t>
            </a:r>
            <a:r>
              <a:rPr lang="en-US" sz="28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Chỉ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ra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đặc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trưng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của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trường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phái</a:t>
            </a:r>
            <a:endParaRPr lang="vi-VN" sz="2800" dirty="0">
              <a:solidFill>
                <a:srgbClr val="6E5AE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xmlns="" id="{85BC2336-FAD1-680C-81D8-A2114DB9A7CB}"/>
              </a:ext>
            </a:extLst>
          </p:cNvPr>
          <p:cNvSpPr txBox="1"/>
          <p:nvPr/>
        </p:nvSpPr>
        <p:spPr>
          <a:xfrm>
            <a:off x="11276685" y="6796557"/>
            <a:ext cx="5570817" cy="2417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830"/>
              </a:lnSpc>
              <a:spcBef>
                <a:spcPct val="0"/>
              </a:spcBef>
            </a:pPr>
            <a:r>
              <a:rPr lang="vi-VN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</a:t>
            </a:r>
            <a:r>
              <a:rPr lang="vi-VN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rình chiếu một số tác phẩm nghệ thuật tạo hình thuộc các trường tượng trưng, siêu thực,...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Chỉ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ra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đặc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trưng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của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từng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trường</a:t>
            </a:r>
            <a:r>
              <a:rPr lang="en-US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phái</a:t>
            </a:r>
            <a:endParaRPr lang="vi-VN" sz="2800" dirty="0">
              <a:solidFill>
                <a:srgbClr val="6E5AE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0280" y="1252312"/>
            <a:ext cx="17259300" cy="7782375"/>
          </a:xfrm>
          <a:custGeom>
            <a:avLst/>
            <a:gdLst/>
            <a:ahLst/>
            <a:cxnLst/>
            <a:rect l="l" t="t" r="r" b="b"/>
            <a:pathLst>
              <a:path w="17259300" h="7782375">
                <a:moveTo>
                  <a:pt x="0" y="0"/>
                </a:moveTo>
                <a:lnTo>
                  <a:pt x="17259300" y="0"/>
                </a:lnTo>
                <a:lnTo>
                  <a:pt x="17259300" y="7782376"/>
                </a:lnTo>
                <a:lnTo>
                  <a:pt x="0" y="7782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575522" y="6138830"/>
            <a:ext cx="8292878" cy="974907"/>
            <a:chOff x="0" y="0"/>
            <a:chExt cx="1879692" cy="2567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79692" cy="256766"/>
            </a:xfrm>
            <a:custGeom>
              <a:avLst/>
              <a:gdLst/>
              <a:ahLst/>
              <a:cxnLst/>
              <a:rect l="l" t="t" r="r" b="b"/>
              <a:pathLst>
                <a:path w="1879692" h="256766">
                  <a:moveTo>
                    <a:pt x="55323" y="0"/>
                  </a:moveTo>
                  <a:lnTo>
                    <a:pt x="1824369" y="0"/>
                  </a:lnTo>
                  <a:cubicBezTo>
                    <a:pt x="1854923" y="0"/>
                    <a:pt x="1879692" y="24769"/>
                    <a:pt x="1879692" y="55323"/>
                  </a:cubicBezTo>
                  <a:lnTo>
                    <a:pt x="1879692" y="201443"/>
                  </a:lnTo>
                  <a:cubicBezTo>
                    <a:pt x="1879692" y="216115"/>
                    <a:pt x="1873863" y="230187"/>
                    <a:pt x="1863488" y="240562"/>
                  </a:cubicBezTo>
                  <a:cubicBezTo>
                    <a:pt x="1853113" y="250937"/>
                    <a:pt x="1839042" y="256766"/>
                    <a:pt x="1824369" y="256766"/>
                  </a:cubicBezTo>
                  <a:lnTo>
                    <a:pt x="55323" y="256766"/>
                  </a:lnTo>
                  <a:cubicBezTo>
                    <a:pt x="40650" y="256766"/>
                    <a:pt x="26579" y="250937"/>
                    <a:pt x="16204" y="240562"/>
                  </a:cubicBezTo>
                  <a:cubicBezTo>
                    <a:pt x="5829" y="230187"/>
                    <a:pt x="0" y="216115"/>
                    <a:pt x="0" y="201443"/>
                  </a:cubicBezTo>
                  <a:lnTo>
                    <a:pt x="0" y="55323"/>
                  </a:lnTo>
                  <a:cubicBezTo>
                    <a:pt x="0" y="40650"/>
                    <a:pt x="5829" y="26579"/>
                    <a:pt x="16204" y="16204"/>
                  </a:cubicBezTo>
                  <a:cubicBezTo>
                    <a:pt x="26579" y="5829"/>
                    <a:pt x="40650" y="0"/>
                    <a:pt x="55323" y="0"/>
                  </a:cubicBezTo>
                  <a:close/>
                </a:path>
              </a:pathLst>
            </a:custGeom>
            <a:solidFill>
              <a:srgbClr val="E86AA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879692" cy="3043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978295" y="5574369"/>
            <a:ext cx="5651454" cy="5058051"/>
          </a:xfrm>
          <a:custGeom>
            <a:avLst/>
            <a:gdLst/>
            <a:ahLst/>
            <a:cxnLst/>
            <a:rect l="l" t="t" r="r" b="b"/>
            <a:pathLst>
              <a:path w="5651454" h="5058051">
                <a:moveTo>
                  <a:pt x="0" y="0"/>
                </a:moveTo>
                <a:lnTo>
                  <a:pt x="5651454" y="0"/>
                </a:lnTo>
                <a:lnTo>
                  <a:pt x="5651454" y="5058051"/>
                </a:lnTo>
                <a:lnTo>
                  <a:pt x="0" y="50580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342632" y="6062720"/>
            <a:ext cx="5651454" cy="5058051"/>
          </a:xfrm>
          <a:custGeom>
            <a:avLst/>
            <a:gdLst/>
            <a:ahLst/>
            <a:cxnLst/>
            <a:rect l="l" t="t" r="r" b="b"/>
            <a:pathLst>
              <a:path w="5651454" h="5058051">
                <a:moveTo>
                  <a:pt x="5651454" y="0"/>
                </a:moveTo>
                <a:lnTo>
                  <a:pt x="0" y="0"/>
                </a:lnTo>
                <a:lnTo>
                  <a:pt x="0" y="5058051"/>
                </a:lnTo>
                <a:lnTo>
                  <a:pt x="5651454" y="5058051"/>
                </a:lnTo>
                <a:lnTo>
                  <a:pt x="56514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49010" y="2389567"/>
            <a:ext cx="5161839" cy="780728"/>
          </a:xfrm>
          <a:custGeom>
            <a:avLst/>
            <a:gdLst/>
            <a:ahLst/>
            <a:cxnLst/>
            <a:rect l="l" t="t" r="r" b="b"/>
            <a:pathLst>
              <a:path w="5161839" h="780728">
                <a:moveTo>
                  <a:pt x="0" y="0"/>
                </a:moveTo>
                <a:lnTo>
                  <a:pt x="5161839" y="0"/>
                </a:lnTo>
                <a:lnTo>
                  <a:pt x="5161839" y="780729"/>
                </a:lnTo>
                <a:lnTo>
                  <a:pt x="0" y="7807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58282">
            <a:off x="15078946" y="371926"/>
            <a:ext cx="4360709" cy="4035283"/>
          </a:xfrm>
          <a:custGeom>
            <a:avLst/>
            <a:gdLst/>
            <a:ahLst/>
            <a:cxnLst/>
            <a:rect l="l" t="t" r="r" b="b"/>
            <a:pathLst>
              <a:path w="4360709" h="4035283">
                <a:moveTo>
                  <a:pt x="0" y="0"/>
                </a:moveTo>
                <a:lnTo>
                  <a:pt x="4360708" y="0"/>
                </a:lnTo>
                <a:lnTo>
                  <a:pt x="4360708" y="4035283"/>
                </a:lnTo>
                <a:lnTo>
                  <a:pt x="0" y="40352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26261" y="2894071"/>
            <a:ext cx="15235477" cy="2750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00"/>
              </a:lnSpc>
            </a:pPr>
            <a:r>
              <a:rPr lang="en-US" sz="8900" dirty="0" err="1">
                <a:solidFill>
                  <a:srgbClr val="8B73FF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Hãy</a:t>
            </a:r>
            <a:r>
              <a:rPr lang="en-US" sz="8900" dirty="0">
                <a:solidFill>
                  <a:srgbClr val="8B73FF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 </a:t>
            </a:r>
            <a:r>
              <a:rPr lang="en-US" sz="8900" dirty="0" err="1">
                <a:solidFill>
                  <a:srgbClr val="8B73FF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bắt</a:t>
            </a:r>
            <a:r>
              <a:rPr lang="en-US" sz="8900" dirty="0">
                <a:solidFill>
                  <a:srgbClr val="8B73FF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 </a:t>
            </a:r>
            <a:r>
              <a:rPr lang="en-US" sz="8900" dirty="0" err="1">
                <a:solidFill>
                  <a:srgbClr val="8B73FF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đầu</a:t>
            </a:r>
            <a:r>
              <a:rPr lang="en-US" sz="8900" dirty="0">
                <a:solidFill>
                  <a:srgbClr val="8B73FF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 </a:t>
            </a:r>
            <a:r>
              <a:rPr lang="en-US" sz="8900" dirty="0" err="1">
                <a:solidFill>
                  <a:srgbClr val="8B73FF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thuyết</a:t>
            </a:r>
            <a:r>
              <a:rPr lang="en-US" sz="8900" dirty="0">
                <a:solidFill>
                  <a:srgbClr val="8B73FF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 </a:t>
            </a:r>
            <a:r>
              <a:rPr lang="en-US" sz="8900" dirty="0" err="1">
                <a:solidFill>
                  <a:srgbClr val="8B73FF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trình</a:t>
            </a:r>
            <a:endParaRPr lang="en-US" sz="8900" dirty="0">
              <a:solidFill>
                <a:srgbClr val="8B73FF"/>
              </a:solidFill>
              <a:latin typeface="Arial" panose="020B0604020202020204" pitchFamily="34" charset="0"/>
              <a:ea typeface="Fredoka"/>
              <a:cs typeface="Arial" panose="020B0604020202020204" pitchFamily="34" charset="0"/>
              <a:sym typeface="Fredok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57342" y="6248457"/>
            <a:ext cx="7077657" cy="684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Các</a:t>
            </a:r>
            <a:r>
              <a:rPr lang="en-US" sz="3999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em</a:t>
            </a:r>
            <a:r>
              <a:rPr lang="en-US" sz="3999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đã</a:t>
            </a:r>
            <a:r>
              <a:rPr lang="en-US" sz="3999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sẵn</a:t>
            </a:r>
            <a:r>
              <a:rPr lang="en-US" sz="3999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sàng</a:t>
            </a:r>
            <a:r>
              <a:rPr lang="en-US" sz="3999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chưa</a:t>
            </a:r>
            <a:r>
              <a:rPr lang="en-US" sz="3999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?</a:t>
            </a:r>
          </a:p>
        </p:txBody>
      </p:sp>
      <p:sp>
        <p:nvSpPr>
          <p:cNvPr id="13" name="Freeform 13"/>
          <p:cNvSpPr/>
          <p:nvPr/>
        </p:nvSpPr>
        <p:spPr>
          <a:xfrm rot="-258282" flipH="1">
            <a:off x="-981193" y="-7319"/>
            <a:ext cx="4360709" cy="4035283"/>
          </a:xfrm>
          <a:custGeom>
            <a:avLst/>
            <a:gdLst/>
            <a:ahLst/>
            <a:cxnLst/>
            <a:rect l="l" t="t" r="r" b="b"/>
            <a:pathLst>
              <a:path w="4360709" h="4035283">
                <a:moveTo>
                  <a:pt x="4360709" y="0"/>
                </a:moveTo>
                <a:lnTo>
                  <a:pt x="0" y="0"/>
                </a:lnTo>
                <a:lnTo>
                  <a:pt x="0" y="4035283"/>
                </a:lnTo>
                <a:lnTo>
                  <a:pt x="4360709" y="4035283"/>
                </a:lnTo>
                <a:lnTo>
                  <a:pt x="436070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882585"/>
            <a:ext cx="8893328" cy="6522370"/>
          </a:xfrm>
          <a:custGeom>
            <a:avLst/>
            <a:gdLst/>
            <a:ahLst/>
            <a:cxnLst/>
            <a:rect l="l" t="t" r="r" b="b"/>
            <a:pathLst>
              <a:path w="8893328" h="6522370">
                <a:moveTo>
                  <a:pt x="0" y="0"/>
                </a:moveTo>
                <a:lnTo>
                  <a:pt x="8893328" y="0"/>
                </a:lnTo>
                <a:lnTo>
                  <a:pt x="8893328" y="6522370"/>
                </a:lnTo>
                <a:lnTo>
                  <a:pt x="0" y="6522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45143" y="2630687"/>
            <a:ext cx="3345154" cy="5263354"/>
            <a:chOff x="-479" y="77438"/>
            <a:chExt cx="2179320" cy="3429000"/>
          </a:xfrm>
        </p:grpSpPr>
        <p:sp>
          <p:nvSpPr>
            <p:cNvPr id="5" name="Freeform 5"/>
            <p:cNvSpPr/>
            <p:nvPr/>
          </p:nvSpPr>
          <p:spPr>
            <a:xfrm>
              <a:off x="130810" y="241300"/>
              <a:ext cx="1935480" cy="2580640"/>
            </a:xfrm>
            <a:custGeom>
              <a:avLst/>
              <a:gdLst/>
              <a:ahLst/>
              <a:cxnLst/>
              <a:rect l="l" t="t" r="r" b="b"/>
              <a:pathLst>
                <a:path w="1935480" h="2580640">
                  <a:moveTo>
                    <a:pt x="1935480" y="2580640"/>
                  </a:moveTo>
                  <a:lnTo>
                    <a:pt x="0" y="2580640"/>
                  </a:lnTo>
                  <a:lnTo>
                    <a:pt x="0" y="0"/>
                  </a:lnTo>
                  <a:lnTo>
                    <a:pt x="1935480" y="0"/>
                  </a:lnTo>
                  <a:lnTo>
                    <a:pt x="1935480" y="2580640"/>
                  </a:lnTo>
                  <a:close/>
                </a:path>
              </a:pathLst>
            </a:custGeom>
            <a:blipFill>
              <a:blip r:embed="rId5"/>
              <a:stretch>
                <a:fillRect l="-69329" t="-17509" r="-65837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-479" y="77438"/>
              <a:ext cx="2179320" cy="3429000"/>
            </a:xfrm>
            <a:custGeom>
              <a:avLst/>
              <a:gdLst/>
              <a:ahLst/>
              <a:cxnLst/>
              <a:rect l="l" t="t" r="r" b="b"/>
              <a:pathLst>
                <a:path w="2179320" h="3429000">
                  <a:moveTo>
                    <a:pt x="217932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2179320" y="0"/>
                  </a:lnTo>
                  <a:lnTo>
                    <a:pt x="2179320" y="3429000"/>
                  </a:lnTo>
                  <a:close/>
                </a:path>
              </a:pathLst>
            </a:custGeom>
            <a:blipFill>
              <a:blip r:embed="rId6"/>
              <a:stretch>
                <a:fillRect l="-54" r="-54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914146" y="2511823"/>
            <a:ext cx="3345154" cy="5263354"/>
            <a:chOff x="0" y="0"/>
            <a:chExt cx="2179320" cy="3429000"/>
          </a:xfrm>
        </p:grpSpPr>
        <p:sp>
          <p:nvSpPr>
            <p:cNvPr id="8" name="Freeform 8"/>
            <p:cNvSpPr/>
            <p:nvPr/>
          </p:nvSpPr>
          <p:spPr>
            <a:xfrm>
              <a:off x="130810" y="241300"/>
              <a:ext cx="1935480" cy="2580640"/>
            </a:xfrm>
            <a:custGeom>
              <a:avLst/>
              <a:gdLst/>
              <a:ahLst/>
              <a:cxnLst/>
              <a:rect l="l" t="t" r="r" b="b"/>
              <a:pathLst>
                <a:path w="1935480" h="2580640">
                  <a:moveTo>
                    <a:pt x="1935480" y="2580640"/>
                  </a:moveTo>
                  <a:lnTo>
                    <a:pt x="0" y="2580640"/>
                  </a:lnTo>
                  <a:lnTo>
                    <a:pt x="0" y="0"/>
                  </a:lnTo>
                  <a:lnTo>
                    <a:pt x="1935480" y="0"/>
                  </a:lnTo>
                  <a:lnTo>
                    <a:pt x="1935480" y="2580640"/>
                  </a:lnTo>
                  <a:close/>
                </a:path>
              </a:pathLst>
            </a:custGeom>
            <a:blipFill>
              <a:blip r:embed="rId7"/>
              <a:stretch>
                <a:fillRect l="-50062" r="-50062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179320" cy="3429000"/>
            </a:xfrm>
            <a:custGeom>
              <a:avLst/>
              <a:gdLst/>
              <a:ahLst/>
              <a:cxnLst/>
              <a:rect l="l" t="t" r="r" b="b"/>
              <a:pathLst>
                <a:path w="2179320" h="3429000">
                  <a:moveTo>
                    <a:pt x="217932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2179320" y="0"/>
                  </a:lnTo>
                  <a:lnTo>
                    <a:pt x="2179320" y="3429000"/>
                  </a:lnTo>
                  <a:close/>
                </a:path>
              </a:pathLst>
            </a:custGeom>
            <a:blipFill>
              <a:blip r:embed="rId8"/>
              <a:stretch>
                <a:fillRect l="-54" r="-54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0960185" y="2177626"/>
            <a:ext cx="1916540" cy="668393"/>
          </a:xfrm>
          <a:custGeom>
            <a:avLst/>
            <a:gdLst/>
            <a:ahLst/>
            <a:cxnLst/>
            <a:rect l="l" t="t" r="r" b="b"/>
            <a:pathLst>
              <a:path w="1916540" h="668393">
                <a:moveTo>
                  <a:pt x="0" y="0"/>
                </a:moveTo>
                <a:lnTo>
                  <a:pt x="1916540" y="0"/>
                </a:lnTo>
                <a:lnTo>
                  <a:pt x="1916540" y="668394"/>
                </a:lnTo>
                <a:lnTo>
                  <a:pt x="0" y="6683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628453" y="2177626"/>
            <a:ext cx="1916540" cy="668393"/>
          </a:xfrm>
          <a:custGeom>
            <a:avLst/>
            <a:gdLst/>
            <a:ahLst/>
            <a:cxnLst/>
            <a:rect l="l" t="t" r="r" b="b"/>
            <a:pathLst>
              <a:path w="1916540" h="668393">
                <a:moveTo>
                  <a:pt x="0" y="0"/>
                </a:moveTo>
                <a:lnTo>
                  <a:pt x="1916540" y="0"/>
                </a:lnTo>
                <a:lnTo>
                  <a:pt x="1916540" y="668394"/>
                </a:lnTo>
                <a:lnTo>
                  <a:pt x="0" y="6683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780394" flipH="1">
            <a:off x="-1791043" y="6530814"/>
            <a:ext cx="4925403" cy="4557836"/>
          </a:xfrm>
          <a:custGeom>
            <a:avLst/>
            <a:gdLst/>
            <a:ahLst/>
            <a:cxnLst/>
            <a:rect l="l" t="t" r="r" b="b"/>
            <a:pathLst>
              <a:path w="4925403" h="4557836">
                <a:moveTo>
                  <a:pt x="4925403" y="0"/>
                </a:moveTo>
                <a:lnTo>
                  <a:pt x="0" y="0"/>
                </a:lnTo>
                <a:lnTo>
                  <a:pt x="0" y="4557836"/>
                </a:lnTo>
                <a:lnTo>
                  <a:pt x="4925403" y="4557836"/>
                </a:lnTo>
                <a:lnTo>
                  <a:pt x="4925403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047955" flipV="1">
            <a:off x="12736672" y="-1256072"/>
            <a:ext cx="9325531" cy="4260602"/>
          </a:xfrm>
          <a:custGeom>
            <a:avLst/>
            <a:gdLst/>
            <a:ahLst/>
            <a:cxnLst/>
            <a:rect l="l" t="t" r="r" b="b"/>
            <a:pathLst>
              <a:path w="9325531" h="4260602">
                <a:moveTo>
                  <a:pt x="0" y="4260602"/>
                </a:moveTo>
                <a:lnTo>
                  <a:pt x="9325531" y="4260602"/>
                </a:lnTo>
                <a:lnTo>
                  <a:pt x="9325531" y="0"/>
                </a:lnTo>
                <a:lnTo>
                  <a:pt x="0" y="0"/>
                </a:lnTo>
                <a:lnTo>
                  <a:pt x="0" y="4260602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214717">
            <a:off x="-647787" y="-618486"/>
            <a:ext cx="3352973" cy="4593114"/>
          </a:xfrm>
          <a:custGeom>
            <a:avLst/>
            <a:gdLst/>
            <a:ahLst/>
            <a:cxnLst/>
            <a:rect l="l" t="t" r="r" b="b"/>
            <a:pathLst>
              <a:path w="3352973" h="4593114">
                <a:moveTo>
                  <a:pt x="0" y="0"/>
                </a:moveTo>
                <a:lnTo>
                  <a:pt x="3352974" y="0"/>
                </a:lnTo>
                <a:lnTo>
                  <a:pt x="3352974" y="4593114"/>
                </a:lnTo>
                <a:lnTo>
                  <a:pt x="0" y="459311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693170" flipH="1">
            <a:off x="15515119" y="6961743"/>
            <a:ext cx="3352973" cy="4593114"/>
          </a:xfrm>
          <a:custGeom>
            <a:avLst/>
            <a:gdLst/>
            <a:ahLst/>
            <a:cxnLst/>
            <a:rect l="l" t="t" r="r" b="b"/>
            <a:pathLst>
              <a:path w="3352973" h="4593114">
                <a:moveTo>
                  <a:pt x="3352973" y="0"/>
                </a:moveTo>
                <a:lnTo>
                  <a:pt x="0" y="0"/>
                </a:lnTo>
                <a:lnTo>
                  <a:pt x="0" y="4593114"/>
                </a:lnTo>
                <a:lnTo>
                  <a:pt x="3352973" y="4593114"/>
                </a:lnTo>
                <a:lnTo>
                  <a:pt x="3352973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172882" y="6953818"/>
            <a:ext cx="6455354" cy="3711828"/>
          </a:xfrm>
          <a:custGeom>
            <a:avLst/>
            <a:gdLst/>
            <a:ahLst/>
            <a:cxnLst/>
            <a:rect l="l" t="t" r="r" b="b"/>
            <a:pathLst>
              <a:path w="6455354" h="3711828">
                <a:moveTo>
                  <a:pt x="0" y="0"/>
                </a:moveTo>
                <a:lnTo>
                  <a:pt x="6455354" y="0"/>
                </a:lnTo>
                <a:lnTo>
                  <a:pt x="6455354" y="3711828"/>
                </a:lnTo>
                <a:lnTo>
                  <a:pt x="0" y="371182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059087" y="2415924"/>
            <a:ext cx="7577307" cy="5039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42"/>
              </a:lnSpc>
            </a:pPr>
            <a:r>
              <a:rPr lang="vi-VN" sz="4500" dirty="0">
                <a:solidFill>
                  <a:srgbClr val="8B73FF"/>
                </a:solidFill>
                <a:latin typeface="#9Slide03 BoosterNextFYBlack" panose="02000A03000000020004" pitchFamily="2" charset="0"/>
                <a:ea typeface="Fredoka"/>
                <a:cs typeface="Fredoka"/>
                <a:sym typeface="Fredoka"/>
              </a:rPr>
              <a:t>Trình bày dấu ấn của phong cách sáng tác một trường phái văn học qua những tác phẩm cụ thể</a:t>
            </a:r>
            <a:endParaRPr lang="en-US" sz="4500" dirty="0">
              <a:solidFill>
                <a:srgbClr val="8B73FF"/>
              </a:solidFill>
              <a:latin typeface="#9Slide03 BoosterNextFYBlack" panose="02000A03000000020004" pitchFamily="2" charset="0"/>
              <a:ea typeface="Fredoka"/>
              <a:cs typeface="Fredoka"/>
              <a:sym typeface="Fredok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636335" y="8109374"/>
            <a:ext cx="3274463" cy="52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26"/>
              </a:lnSpc>
            </a:pPr>
            <a:r>
              <a:rPr lang="en-US" sz="3161" dirty="0" err="1">
                <a:solidFill>
                  <a:srgbClr val="8B73FF"/>
                </a:solidFill>
                <a:latin typeface="#9Slide03 AmpleSoft Bold" panose="02000000000000000000" pitchFamily="2" charset="0"/>
                <a:ea typeface="Fredoka"/>
                <a:cs typeface="Fredoka"/>
                <a:sym typeface="Fredoka"/>
              </a:rPr>
              <a:t>Hiện</a:t>
            </a:r>
            <a:r>
              <a:rPr lang="en-US" sz="3161" dirty="0">
                <a:solidFill>
                  <a:srgbClr val="8B73FF"/>
                </a:solidFill>
                <a:latin typeface="#9Slide03 AmpleSoft Bold" panose="02000000000000000000" pitchFamily="2" charset="0"/>
                <a:ea typeface="Fredoka"/>
                <a:cs typeface="Fredoka"/>
                <a:sym typeface="Fredoka"/>
              </a:rPr>
              <a:t> </a:t>
            </a:r>
            <a:r>
              <a:rPr lang="en-US" sz="3161" dirty="0" err="1">
                <a:solidFill>
                  <a:srgbClr val="8B73FF"/>
                </a:solidFill>
                <a:latin typeface="#9Slide03 AmpleSoft Bold" panose="02000000000000000000" pitchFamily="2" charset="0"/>
                <a:ea typeface="Fredoka"/>
                <a:cs typeface="Fredoka"/>
                <a:sym typeface="Fredoka"/>
              </a:rPr>
              <a:t>thực</a:t>
            </a:r>
            <a:endParaRPr lang="en-US" sz="3161" dirty="0">
              <a:solidFill>
                <a:srgbClr val="8B73FF"/>
              </a:solidFill>
              <a:latin typeface="#9Slide03 AmpleSoft Bold" panose="02000000000000000000" pitchFamily="2" charset="0"/>
              <a:ea typeface="Fredoka"/>
              <a:cs typeface="Fredoka"/>
              <a:sym typeface="Fredok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745760" y="8203113"/>
            <a:ext cx="3274463" cy="52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26"/>
              </a:lnSpc>
            </a:pPr>
            <a:r>
              <a:rPr lang="en-US" sz="3161" dirty="0" err="1">
                <a:solidFill>
                  <a:srgbClr val="8B73FF"/>
                </a:solidFill>
                <a:latin typeface="#9Slide03 AmpleSoft Bold" panose="02000000000000000000" pitchFamily="2" charset="0"/>
                <a:ea typeface="Fredoka"/>
                <a:cs typeface="Fredoka"/>
                <a:sym typeface="Fredoka"/>
              </a:rPr>
              <a:t>Lãng</a:t>
            </a:r>
            <a:r>
              <a:rPr lang="en-US" sz="3161" dirty="0">
                <a:solidFill>
                  <a:srgbClr val="8B73FF"/>
                </a:solidFill>
                <a:latin typeface="#9Slide03 AmpleSoft Bold" panose="02000000000000000000" pitchFamily="2" charset="0"/>
                <a:ea typeface="Fredoka"/>
                <a:cs typeface="Fredoka"/>
                <a:sym typeface="Fredoka"/>
              </a:rPr>
              <a:t> </a:t>
            </a:r>
            <a:r>
              <a:rPr lang="en-US" sz="3161" dirty="0" err="1">
                <a:solidFill>
                  <a:srgbClr val="8B73FF"/>
                </a:solidFill>
                <a:latin typeface="#9Slide03 AmpleSoft Bold" panose="02000000000000000000" pitchFamily="2" charset="0"/>
                <a:ea typeface="Fredoka"/>
                <a:cs typeface="Fredoka"/>
                <a:sym typeface="Fredoka"/>
              </a:rPr>
              <a:t>mạn</a:t>
            </a:r>
            <a:endParaRPr lang="en-US" sz="3161" dirty="0">
              <a:solidFill>
                <a:srgbClr val="8B73FF"/>
              </a:solidFill>
              <a:latin typeface="#9Slide03 AmpleSoft Bold" panose="02000000000000000000" pitchFamily="2" charset="0"/>
              <a:ea typeface="Fredoka"/>
              <a:cs typeface="Fredoka"/>
              <a:sym typeface="Fredok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481" y="1798740"/>
            <a:ext cx="7447897" cy="5462291"/>
          </a:xfrm>
          <a:custGeom>
            <a:avLst/>
            <a:gdLst/>
            <a:ahLst/>
            <a:cxnLst/>
            <a:rect l="l" t="t" r="r" b="b"/>
            <a:pathLst>
              <a:path w="7447897" h="5462291">
                <a:moveTo>
                  <a:pt x="0" y="0"/>
                </a:moveTo>
                <a:lnTo>
                  <a:pt x="7447897" y="0"/>
                </a:lnTo>
                <a:lnTo>
                  <a:pt x="7447897" y="5462291"/>
                </a:lnTo>
                <a:lnTo>
                  <a:pt x="0" y="54622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64560" y="3547776"/>
            <a:ext cx="721826" cy="72182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6AA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198634" y="1054013"/>
            <a:ext cx="8514297" cy="6244389"/>
          </a:xfrm>
          <a:custGeom>
            <a:avLst/>
            <a:gdLst/>
            <a:ahLst/>
            <a:cxnLst/>
            <a:rect l="l" t="t" r="r" b="b"/>
            <a:pathLst>
              <a:path w="8514297" h="6244389">
                <a:moveTo>
                  <a:pt x="0" y="0"/>
                </a:moveTo>
                <a:lnTo>
                  <a:pt x="8514297" y="0"/>
                </a:lnTo>
                <a:lnTo>
                  <a:pt x="8514297" y="6244389"/>
                </a:lnTo>
                <a:lnTo>
                  <a:pt x="0" y="62443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04372" y="4092381"/>
            <a:ext cx="1397773" cy="2125645"/>
          </a:xfrm>
          <a:custGeom>
            <a:avLst/>
            <a:gdLst/>
            <a:ahLst/>
            <a:cxnLst/>
            <a:rect l="l" t="t" r="r" b="b"/>
            <a:pathLst>
              <a:path w="1397773" h="2125645">
                <a:moveTo>
                  <a:pt x="0" y="0"/>
                </a:moveTo>
                <a:lnTo>
                  <a:pt x="1397772" y="0"/>
                </a:lnTo>
                <a:lnTo>
                  <a:pt x="1397772" y="2125645"/>
                </a:lnTo>
                <a:lnTo>
                  <a:pt x="0" y="21256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718149" y="2593211"/>
            <a:ext cx="1568437" cy="2125645"/>
          </a:xfrm>
          <a:custGeom>
            <a:avLst/>
            <a:gdLst/>
            <a:ahLst/>
            <a:cxnLst/>
            <a:rect l="l" t="t" r="r" b="b"/>
            <a:pathLst>
              <a:path w="1568437" h="2125645">
                <a:moveTo>
                  <a:pt x="0" y="0"/>
                </a:moveTo>
                <a:lnTo>
                  <a:pt x="1568437" y="0"/>
                </a:lnTo>
                <a:lnTo>
                  <a:pt x="1568437" y="2125645"/>
                </a:lnTo>
                <a:lnTo>
                  <a:pt x="0" y="21256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240519" y="4196285"/>
            <a:ext cx="2078053" cy="2159111"/>
          </a:xfrm>
          <a:custGeom>
            <a:avLst/>
            <a:gdLst/>
            <a:ahLst/>
            <a:cxnLst/>
            <a:rect l="l" t="t" r="r" b="b"/>
            <a:pathLst>
              <a:path w="2078053" h="2159111">
                <a:moveTo>
                  <a:pt x="0" y="0"/>
                </a:moveTo>
                <a:lnTo>
                  <a:pt x="2078053" y="0"/>
                </a:lnTo>
                <a:lnTo>
                  <a:pt x="2078053" y="2159112"/>
                </a:lnTo>
                <a:lnTo>
                  <a:pt x="0" y="21591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47481" y="7518105"/>
            <a:ext cx="7383801" cy="1503610"/>
          </a:xfrm>
          <a:custGeom>
            <a:avLst/>
            <a:gdLst/>
            <a:ahLst/>
            <a:cxnLst/>
            <a:rect l="l" t="t" r="r" b="b"/>
            <a:pathLst>
              <a:path w="7383801" h="1503610">
                <a:moveTo>
                  <a:pt x="0" y="0"/>
                </a:moveTo>
                <a:lnTo>
                  <a:pt x="7383801" y="0"/>
                </a:lnTo>
                <a:lnTo>
                  <a:pt x="7383801" y="1503611"/>
                </a:lnTo>
                <a:lnTo>
                  <a:pt x="0" y="15036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417663" y="7805473"/>
            <a:ext cx="5972619" cy="1216243"/>
          </a:xfrm>
          <a:custGeom>
            <a:avLst/>
            <a:gdLst/>
            <a:ahLst/>
            <a:cxnLst/>
            <a:rect l="l" t="t" r="r" b="b"/>
            <a:pathLst>
              <a:path w="5972619" h="1216243">
                <a:moveTo>
                  <a:pt x="0" y="0"/>
                </a:moveTo>
                <a:lnTo>
                  <a:pt x="5972619" y="0"/>
                </a:lnTo>
                <a:lnTo>
                  <a:pt x="5972619" y="1216243"/>
                </a:lnTo>
                <a:lnTo>
                  <a:pt x="0" y="1216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629929">
            <a:off x="15397878" y="6397469"/>
            <a:ext cx="4074706" cy="4049239"/>
          </a:xfrm>
          <a:custGeom>
            <a:avLst/>
            <a:gdLst/>
            <a:ahLst/>
            <a:cxnLst/>
            <a:rect l="l" t="t" r="r" b="b"/>
            <a:pathLst>
              <a:path w="4074706" h="4049239">
                <a:moveTo>
                  <a:pt x="0" y="0"/>
                </a:moveTo>
                <a:lnTo>
                  <a:pt x="4074706" y="0"/>
                </a:lnTo>
                <a:lnTo>
                  <a:pt x="4074706" y="4049238"/>
                </a:lnTo>
                <a:lnTo>
                  <a:pt x="0" y="4049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629929" flipH="1">
            <a:off x="-2268657" y="-676799"/>
            <a:ext cx="4074706" cy="4049239"/>
          </a:xfrm>
          <a:custGeom>
            <a:avLst/>
            <a:gdLst/>
            <a:ahLst/>
            <a:cxnLst/>
            <a:rect l="l" t="t" r="r" b="b"/>
            <a:pathLst>
              <a:path w="4074706" h="4049239">
                <a:moveTo>
                  <a:pt x="4074706" y="0"/>
                </a:moveTo>
                <a:lnTo>
                  <a:pt x="0" y="0"/>
                </a:lnTo>
                <a:lnTo>
                  <a:pt x="0" y="4049238"/>
                </a:lnTo>
                <a:lnTo>
                  <a:pt x="4074706" y="4049238"/>
                </a:lnTo>
                <a:lnTo>
                  <a:pt x="4074706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314795">
            <a:off x="15418638" y="-1000686"/>
            <a:ext cx="4033185" cy="4267921"/>
          </a:xfrm>
          <a:custGeom>
            <a:avLst/>
            <a:gdLst/>
            <a:ahLst/>
            <a:cxnLst/>
            <a:rect l="l" t="t" r="r" b="b"/>
            <a:pathLst>
              <a:path w="4033185" h="4267921">
                <a:moveTo>
                  <a:pt x="0" y="0"/>
                </a:moveTo>
                <a:lnTo>
                  <a:pt x="4033186" y="0"/>
                </a:lnTo>
                <a:lnTo>
                  <a:pt x="4033186" y="4267921"/>
                </a:lnTo>
                <a:lnTo>
                  <a:pt x="0" y="42679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799754">
            <a:off x="-1181168" y="7248627"/>
            <a:ext cx="4033185" cy="4267921"/>
          </a:xfrm>
          <a:custGeom>
            <a:avLst/>
            <a:gdLst/>
            <a:ahLst/>
            <a:cxnLst/>
            <a:rect l="l" t="t" r="r" b="b"/>
            <a:pathLst>
              <a:path w="4033185" h="4267921">
                <a:moveTo>
                  <a:pt x="0" y="0"/>
                </a:moveTo>
                <a:lnTo>
                  <a:pt x="4033185" y="0"/>
                </a:lnTo>
                <a:lnTo>
                  <a:pt x="4033185" y="4267920"/>
                </a:lnTo>
                <a:lnTo>
                  <a:pt x="0" y="42679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5" name="Freeform 25"/>
          <p:cNvSpPr/>
          <p:nvPr/>
        </p:nvSpPr>
        <p:spPr>
          <a:xfrm rot="506638">
            <a:off x="8431282" y="7287261"/>
            <a:ext cx="2447255" cy="3496789"/>
          </a:xfrm>
          <a:custGeom>
            <a:avLst/>
            <a:gdLst/>
            <a:ahLst/>
            <a:cxnLst/>
            <a:rect l="l" t="t" r="r" b="b"/>
            <a:pathLst>
              <a:path w="2447255" h="3496789">
                <a:moveTo>
                  <a:pt x="0" y="0"/>
                </a:moveTo>
                <a:lnTo>
                  <a:pt x="2447255" y="0"/>
                </a:lnTo>
                <a:lnTo>
                  <a:pt x="2447255" y="3496789"/>
                </a:lnTo>
                <a:lnTo>
                  <a:pt x="0" y="349678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549249" y="-342894"/>
            <a:ext cx="4690152" cy="2328959"/>
          </a:xfrm>
          <a:custGeom>
            <a:avLst/>
            <a:gdLst/>
            <a:ahLst/>
            <a:cxnLst/>
            <a:rect l="l" t="t" r="r" b="b"/>
            <a:pathLst>
              <a:path w="4690152" h="2328959">
                <a:moveTo>
                  <a:pt x="0" y="0"/>
                </a:moveTo>
                <a:lnTo>
                  <a:pt x="4690153" y="0"/>
                </a:lnTo>
                <a:lnTo>
                  <a:pt x="4690153" y="2328959"/>
                </a:lnTo>
                <a:lnTo>
                  <a:pt x="0" y="23289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948667" y="8029479"/>
            <a:ext cx="5008061" cy="47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3800" u="sng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Time: 5 minutes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35269" y="3691288"/>
            <a:ext cx="780407" cy="38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52"/>
              </a:lnSpc>
              <a:spcBef>
                <a:spcPct val="0"/>
              </a:spcBef>
            </a:pPr>
            <a:r>
              <a:rPr lang="en-US" sz="225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98363" y="2259951"/>
            <a:ext cx="5947935" cy="4532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</a:t>
            </a:r>
            <a:r>
              <a:rPr lang="vi-VN" sz="40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óm tắt cốt truyện (với tác phẩm tự sự) hay đọc diễn cảm tác phẩm (nếu đối tượng được phân tích là thơ trữ tình).</a:t>
            </a:r>
          </a:p>
        </p:txBody>
      </p:sp>
      <p:grpSp>
        <p:nvGrpSpPr>
          <p:cNvPr id="36" name="Group 7"/>
          <p:cNvGrpSpPr/>
          <p:nvPr/>
        </p:nvGrpSpPr>
        <p:grpSpPr>
          <a:xfrm>
            <a:off x="10249156" y="2234574"/>
            <a:ext cx="721826" cy="721826"/>
            <a:chOff x="0" y="0"/>
            <a:chExt cx="812800" cy="812800"/>
          </a:xfrm>
        </p:grpSpPr>
        <p:sp>
          <p:nvSpPr>
            <p:cNvPr id="37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6AA7"/>
            </a:solidFill>
          </p:spPr>
        </p:sp>
        <p:sp>
          <p:nvSpPr>
            <p:cNvPr id="38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9" name="TextBox 30"/>
          <p:cNvSpPr txBox="1"/>
          <p:nvPr/>
        </p:nvSpPr>
        <p:spPr>
          <a:xfrm>
            <a:off x="10219865" y="2378087"/>
            <a:ext cx="780407" cy="38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52"/>
              </a:lnSpc>
              <a:spcBef>
                <a:spcPct val="0"/>
              </a:spcBef>
            </a:pPr>
            <a:r>
              <a:rPr lang="en-US" sz="2251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</a:p>
        </p:txBody>
      </p:sp>
      <p:sp>
        <p:nvSpPr>
          <p:cNvPr id="40" name="TextBox 35">
            <a:extLst>
              <a:ext uri="{FF2B5EF4-FFF2-40B4-BE49-F238E27FC236}">
                <a16:creationId xmlns:a16="http://schemas.microsoft.com/office/drawing/2014/main" xmlns="" id="{884B9A98-2459-CA2C-DE40-CE459B8B3AED}"/>
              </a:ext>
            </a:extLst>
          </p:cNvPr>
          <p:cNvSpPr txBox="1"/>
          <p:nvPr/>
        </p:nvSpPr>
        <p:spPr>
          <a:xfrm>
            <a:off x="10937226" y="1826376"/>
            <a:ext cx="6253846" cy="4532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D</a:t>
            </a:r>
            <a:r>
              <a:rPr lang="vi-VN" sz="40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ẫn chứng về dấu ấn của phong cách trường phái trong tác phẩm, phân tích dẫn chứng đó với mức độ cụ thể cần thiết.</a:t>
            </a:r>
          </a:p>
        </p:txBody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xmlns="" id="{7B797A11-11D8-FE79-852D-A43B7397DAD5}"/>
              </a:ext>
            </a:extLst>
          </p:cNvPr>
          <p:cNvSpPr txBox="1"/>
          <p:nvPr/>
        </p:nvSpPr>
        <p:spPr>
          <a:xfrm>
            <a:off x="10710699" y="8253763"/>
            <a:ext cx="5008061" cy="47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3800" u="sng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Time: 5 minutes</a:t>
            </a:r>
          </a:p>
        </p:txBody>
      </p:sp>
      <p:sp>
        <p:nvSpPr>
          <p:cNvPr id="42" name="TextBox 20"/>
          <p:cNvSpPr txBox="1"/>
          <p:nvPr/>
        </p:nvSpPr>
        <p:spPr>
          <a:xfrm>
            <a:off x="1392672" y="934583"/>
            <a:ext cx="6234759" cy="96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1"/>
              </a:lnSpc>
            </a:pPr>
            <a:r>
              <a:rPr lang="en-US" sz="5658" dirty="0">
                <a:solidFill>
                  <a:srgbClr val="6E5AE2"/>
                </a:solidFill>
                <a:latin typeface="Fredoka"/>
                <a:ea typeface="Fredoka"/>
                <a:cs typeface="Fredoka"/>
                <a:sym typeface="Fredoka"/>
              </a:rPr>
              <a:t>TEAM CHECK-IN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915002" y="-3824133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81383" y="874522"/>
            <a:ext cx="13125235" cy="4268978"/>
          </a:xfrm>
          <a:custGeom>
            <a:avLst/>
            <a:gdLst/>
            <a:ahLst/>
            <a:cxnLst/>
            <a:rect l="l" t="t" r="r" b="b"/>
            <a:pathLst>
              <a:path w="13125235" h="4268978">
                <a:moveTo>
                  <a:pt x="0" y="0"/>
                </a:moveTo>
                <a:lnTo>
                  <a:pt x="13125234" y="0"/>
                </a:lnTo>
                <a:lnTo>
                  <a:pt x="13125234" y="4268978"/>
                </a:lnTo>
                <a:lnTo>
                  <a:pt x="0" y="4268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763638" y="5350623"/>
            <a:ext cx="6662305" cy="3853512"/>
            <a:chOff x="0" y="0"/>
            <a:chExt cx="1385688" cy="9187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85688" cy="918707"/>
            </a:xfrm>
            <a:custGeom>
              <a:avLst/>
              <a:gdLst/>
              <a:ahLst/>
              <a:cxnLst/>
              <a:rect l="l" t="t" r="r" b="b"/>
              <a:pathLst>
                <a:path w="1385688" h="918707">
                  <a:moveTo>
                    <a:pt x="75046" y="0"/>
                  </a:moveTo>
                  <a:lnTo>
                    <a:pt x="1310642" y="0"/>
                  </a:lnTo>
                  <a:cubicBezTo>
                    <a:pt x="1330546" y="0"/>
                    <a:pt x="1349634" y="7907"/>
                    <a:pt x="1363708" y="21980"/>
                  </a:cubicBezTo>
                  <a:cubicBezTo>
                    <a:pt x="1377782" y="36054"/>
                    <a:pt x="1385688" y="55142"/>
                    <a:pt x="1385688" y="75046"/>
                  </a:cubicBezTo>
                  <a:lnTo>
                    <a:pt x="1385688" y="843661"/>
                  </a:lnTo>
                  <a:cubicBezTo>
                    <a:pt x="1385688" y="885107"/>
                    <a:pt x="1352089" y="918707"/>
                    <a:pt x="1310642" y="918707"/>
                  </a:cubicBezTo>
                  <a:lnTo>
                    <a:pt x="75046" y="918707"/>
                  </a:lnTo>
                  <a:cubicBezTo>
                    <a:pt x="33599" y="918707"/>
                    <a:pt x="0" y="885107"/>
                    <a:pt x="0" y="843661"/>
                  </a:cubicBezTo>
                  <a:lnTo>
                    <a:pt x="0" y="75046"/>
                  </a:lnTo>
                  <a:cubicBezTo>
                    <a:pt x="0" y="33599"/>
                    <a:pt x="33599" y="0"/>
                    <a:pt x="750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385688" cy="966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9686" y="5404788"/>
            <a:ext cx="6662305" cy="3853512"/>
            <a:chOff x="0" y="0"/>
            <a:chExt cx="1385688" cy="9187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85688" cy="918707"/>
            </a:xfrm>
            <a:custGeom>
              <a:avLst/>
              <a:gdLst/>
              <a:ahLst/>
              <a:cxnLst/>
              <a:rect l="l" t="t" r="r" b="b"/>
              <a:pathLst>
                <a:path w="1385688" h="918707">
                  <a:moveTo>
                    <a:pt x="75046" y="0"/>
                  </a:moveTo>
                  <a:lnTo>
                    <a:pt x="1310642" y="0"/>
                  </a:lnTo>
                  <a:cubicBezTo>
                    <a:pt x="1330546" y="0"/>
                    <a:pt x="1349634" y="7907"/>
                    <a:pt x="1363708" y="21980"/>
                  </a:cubicBezTo>
                  <a:cubicBezTo>
                    <a:pt x="1377782" y="36054"/>
                    <a:pt x="1385688" y="55142"/>
                    <a:pt x="1385688" y="75046"/>
                  </a:cubicBezTo>
                  <a:lnTo>
                    <a:pt x="1385688" y="843661"/>
                  </a:lnTo>
                  <a:cubicBezTo>
                    <a:pt x="1385688" y="885107"/>
                    <a:pt x="1352089" y="918707"/>
                    <a:pt x="1310642" y="918707"/>
                  </a:cubicBezTo>
                  <a:lnTo>
                    <a:pt x="75046" y="918707"/>
                  </a:lnTo>
                  <a:cubicBezTo>
                    <a:pt x="33599" y="918707"/>
                    <a:pt x="0" y="885107"/>
                    <a:pt x="0" y="843661"/>
                  </a:cubicBezTo>
                  <a:lnTo>
                    <a:pt x="0" y="75046"/>
                  </a:lnTo>
                  <a:cubicBezTo>
                    <a:pt x="0" y="33599"/>
                    <a:pt x="33599" y="0"/>
                    <a:pt x="750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385688" cy="966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866198" y="4739757"/>
            <a:ext cx="1007184" cy="87867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874623" y="4543205"/>
            <a:ext cx="1007184" cy="87867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716300">
            <a:off x="14410537" y="1000204"/>
            <a:ext cx="2811758" cy="4017614"/>
          </a:xfrm>
          <a:custGeom>
            <a:avLst/>
            <a:gdLst/>
            <a:ahLst/>
            <a:cxnLst/>
            <a:rect l="l" t="t" r="r" b="b"/>
            <a:pathLst>
              <a:path w="2811758" h="4017614">
                <a:moveTo>
                  <a:pt x="0" y="0"/>
                </a:moveTo>
                <a:lnTo>
                  <a:pt x="2811758" y="0"/>
                </a:lnTo>
                <a:lnTo>
                  <a:pt x="2811758" y="4017614"/>
                </a:lnTo>
                <a:lnTo>
                  <a:pt x="0" y="40176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661650" flipH="1">
            <a:off x="1037972" y="889460"/>
            <a:ext cx="2811758" cy="4017614"/>
          </a:xfrm>
          <a:custGeom>
            <a:avLst/>
            <a:gdLst/>
            <a:ahLst/>
            <a:cxnLst/>
            <a:rect l="l" t="t" r="r" b="b"/>
            <a:pathLst>
              <a:path w="2811758" h="4017614">
                <a:moveTo>
                  <a:pt x="2811759" y="0"/>
                </a:moveTo>
                <a:lnTo>
                  <a:pt x="0" y="0"/>
                </a:lnTo>
                <a:lnTo>
                  <a:pt x="0" y="4017614"/>
                </a:lnTo>
                <a:lnTo>
                  <a:pt x="2811759" y="4017614"/>
                </a:lnTo>
                <a:lnTo>
                  <a:pt x="281175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067077" y="4750155"/>
            <a:ext cx="1159960" cy="1200936"/>
          </a:xfrm>
          <a:custGeom>
            <a:avLst/>
            <a:gdLst/>
            <a:ahLst/>
            <a:cxnLst/>
            <a:rect l="l" t="t" r="r" b="b"/>
            <a:pathLst>
              <a:path w="1159960" h="1200936">
                <a:moveTo>
                  <a:pt x="0" y="0"/>
                </a:moveTo>
                <a:lnTo>
                  <a:pt x="1159960" y="0"/>
                </a:lnTo>
                <a:lnTo>
                  <a:pt x="1159960" y="1200936"/>
                </a:lnTo>
                <a:lnTo>
                  <a:pt x="0" y="12009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783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2930301" y="2288146"/>
            <a:ext cx="11837970" cy="1374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217"/>
              </a:lnSpc>
            </a:pPr>
            <a:r>
              <a:rPr lang="en-US" sz="6900" b="1" dirty="0" err="1">
                <a:solidFill>
                  <a:srgbClr val="CA4E8D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Mẫu</a:t>
            </a:r>
            <a:r>
              <a:rPr lang="en-US" sz="6900" b="1" dirty="0">
                <a:solidFill>
                  <a:srgbClr val="CA4E8D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 </a:t>
            </a:r>
            <a:r>
              <a:rPr lang="en-US" sz="6900" b="1" dirty="0" err="1">
                <a:solidFill>
                  <a:srgbClr val="CA4E8D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phiếu</a:t>
            </a:r>
            <a:r>
              <a:rPr lang="en-US" sz="6900" b="1" dirty="0">
                <a:solidFill>
                  <a:srgbClr val="CA4E8D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 </a:t>
            </a:r>
            <a:r>
              <a:rPr lang="en-US" sz="6900" b="1" dirty="0" err="1">
                <a:solidFill>
                  <a:srgbClr val="CA4E8D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ghi</a:t>
            </a:r>
            <a:r>
              <a:rPr lang="en-US" sz="6900" b="1" dirty="0">
                <a:solidFill>
                  <a:srgbClr val="CA4E8D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 </a:t>
            </a:r>
            <a:r>
              <a:rPr lang="en-US" sz="6900" b="1" dirty="0" err="1">
                <a:solidFill>
                  <a:srgbClr val="CA4E8D"/>
                </a:solidFill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chú</a:t>
            </a:r>
            <a:endParaRPr lang="en-US" sz="6900" b="1" dirty="0">
              <a:solidFill>
                <a:srgbClr val="CA4E8D"/>
              </a:solidFill>
              <a:latin typeface="Arial" panose="020B0604020202020204" pitchFamily="34" charset="0"/>
              <a:ea typeface="Fredoka"/>
              <a:cs typeface="Arial" panose="020B0604020202020204" pitchFamily="34" charset="0"/>
              <a:sym typeface="Fredoka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64900" y="5922688"/>
            <a:ext cx="5997015" cy="3264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Những</a:t>
            </a:r>
            <a:r>
              <a:rPr lang="en-US" sz="23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3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điều</a:t>
            </a:r>
            <a:r>
              <a:rPr lang="en-US" sz="23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3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tôi</a:t>
            </a:r>
            <a:r>
              <a:rPr lang="en-US" sz="23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3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làm</a:t>
            </a:r>
            <a:r>
              <a:rPr lang="en-US" sz="23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3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được</a:t>
            </a:r>
            <a:r>
              <a:rPr lang="en-US" sz="23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140784" y="5936646"/>
            <a:ext cx="6131645" cy="3264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Những</a:t>
            </a:r>
            <a:r>
              <a:rPr lang="en-US" sz="23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3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điều</a:t>
            </a:r>
            <a:r>
              <a:rPr lang="en-US" sz="23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3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tôi</a:t>
            </a:r>
            <a:r>
              <a:rPr lang="en-US" sz="23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3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chưa</a:t>
            </a:r>
            <a:r>
              <a:rPr lang="en-US" sz="23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3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làm</a:t>
            </a:r>
            <a:r>
              <a:rPr lang="en-US" sz="23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300" dirty="0" err="1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được</a:t>
            </a:r>
            <a:endParaRPr lang="en-US" sz="2300" dirty="0">
              <a:solidFill>
                <a:srgbClr val="6E5AE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930301" y="4995656"/>
            <a:ext cx="1088925" cy="427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842347" y="4745267"/>
            <a:ext cx="1088925" cy="427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</a:p>
        </p:txBody>
      </p:sp>
      <p:sp>
        <p:nvSpPr>
          <p:cNvPr id="33" name="Freeform 33"/>
          <p:cNvSpPr/>
          <p:nvPr/>
        </p:nvSpPr>
        <p:spPr>
          <a:xfrm>
            <a:off x="10474442" y="4884342"/>
            <a:ext cx="1159960" cy="1200936"/>
          </a:xfrm>
          <a:custGeom>
            <a:avLst/>
            <a:gdLst/>
            <a:ahLst/>
            <a:cxnLst/>
            <a:rect l="l" t="t" r="r" b="b"/>
            <a:pathLst>
              <a:path w="1159960" h="1200936">
                <a:moveTo>
                  <a:pt x="0" y="0"/>
                </a:moveTo>
                <a:lnTo>
                  <a:pt x="1159960" y="0"/>
                </a:lnTo>
                <a:lnTo>
                  <a:pt x="1159960" y="1200937"/>
                </a:lnTo>
                <a:lnTo>
                  <a:pt x="0" y="1200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783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7042542" y="5073682"/>
            <a:ext cx="1159960" cy="1200936"/>
          </a:xfrm>
          <a:custGeom>
            <a:avLst/>
            <a:gdLst/>
            <a:ahLst/>
            <a:cxnLst/>
            <a:rect l="l" t="t" r="r" b="b"/>
            <a:pathLst>
              <a:path w="1159960" h="1200936">
                <a:moveTo>
                  <a:pt x="0" y="0"/>
                </a:moveTo>
                <a:lnTo>
                  <a:pt x="1159960" y="0"/>
                </a:lnTo>
                <a:lnTo>
                  <a:pt x="1159960" y="1200936"/>
                </a:lnTo>
                <a:lnTo>
                  <a:pt x="0" y="12009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783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306409" y="8345877"/>
            <a:ext cx="1159960" cy="1200936"/>
          </a:xfrm>
          <a:custGeom>
            <a:avLst/>
            <a:gdLst/>
            <a:ahLst/>
            <a:cxnLst/>
            <a:rect l="l" t="t" r="r" b="b"/>
            <a:pathLst>
              <a:path w="1159960" h="1200936">
                <a:moveTo>
                  <a:pt x="0" y="0"/>
                </a:moveTo>
                <a:lnTo>
                  <a:pt x="1159959" y="0"/>
                </a:lnTo>
                <a:lnTo>
                  <a:pt x="1159959" y="1200937"/>
                </a:lnTo>
                <a:lnTo>
                  <a:pt x="0" y="1200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783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5940971" y="8345877"/>
            <a:ext cx="1159960" cy="1200936"/>
          </a:xfrm>
          <a:custGeom>
            <a:avLst/>
            <a:gdLst/>
            <a:ahLst/>
            <a:cxnLst/>
            <a:rect l="l" t="t" r="r" b="b"/>
            <a:pathLst>
              <a:path w="1159960" h="1200936">
                <a:moveTo>
                  <a:pt x="0" y="0"/>
                </a:moveTo>
                <a:lnTo>
                  <a:pt x="1159960" y="0"/>
                </a:lnTo>
                <a:lnTo>
                  <a:pt x="1159960" y="1200937"/>
                </a:lnTo>
                <a:lnTo>
                  <a:pt x="0" y="1200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783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236613" y="9214969"/>
            <a:ext cx="1159960" cy="1200936"/>
          </a:xfrm>
          <a:custGeom>
            <a:avLst/>
            <a:gdLst/>
            <a:ahLst/>
            <a:cxnLst/>
            <a:rect l="l" t="t" r="r" b="b"/>
            <a:pathLst>
              <a:path w="1159960" h="1200936">
                <a:moveTo>
                  <a:pt x="0" y="0"/>
                </a:moveTo>
                <a:lnTo>
                  <a:pt x="1159960" y="0"/>
                </a:lnTo>
                <a:lnTo>
                  <a:pt x="1159960" y="1200937"/>
                </a:lnTo>
                <a:lnTo>
                  <a:pt x="0" y="1200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783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0280" y="1252312"/>
            <a:ext cx="17259300" cy="7782375"/>
          </a:xfrm>
          <a:custGeom>
            <a:avLst/>
            <a:gdLst/>
            <a:ahLst/>
            <a:cxnLst/>
            <a:rect l="l" t="t" r="r" b="b"/>
            <a:pathLst>
              <a:path w="17259300" h="7782375">
                <a:moveTo>
                  <a:pt x="0" y="0"/>
                </a:moveTo>
                <a:lnTo>
                  <a:pt x="17259300" y="0"/>
                </a:lnTo>
                <a:lnTo>
                  <a:pt x="17259300" y="7782376"/>
                </a:lnTo>
                <a:lnTo>
                  <a:pt x="0" y="7782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268553" y="1326678"/>
            <a:ext cx="3124494" cy="4114800"/>
          </a:xfrm>
          <a:custGeom>
            <a:avLst/>
            <a:gdLst/>
            <a:ahLst/>
            <a:cxnLst/>
            <a:rect l="l" t="t" r="r" b="b"/>
            <a:pathLst>
              <a:path w="3124494" h="4114800">
                <a:moveTo>
                  <a:pt x="3124494" y="0"/>
                </a:moveTo>
                <a:lnTo>
                  <a:pt x="0" y="0"/>
                </a:lnTo>
                <a:lnTo>
                  <a:pt x="0" y="4114800"/>
                </a:lnTo>
                <a:lnTo>
                  <a:pt x="3124494" y="4114800"/>
                </a:lnTo>
                <a:lnTo>
                  <a:pt x="31244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5143500"/>
            <a:ext cx="3124494" cy="4114800"/>
          </a:xfrm>
          <a:custGeom>
            <a:avLst/>
            <a:gdLst/>
            <a:ahLst/>
            <a:cxnLst/>
            <a:rect l="l" t="t" r="r" b="b"/>
            <a:pathLst>
              <a:path w="3124494" h="4114800">
                <a:moveTo>
                  <a:pt x="0" y="0"/>
                </a:moveTo>
                <a:lnTo>
                  <a:pt x="3124494" y="0"/>
                </a:lnTo>
                <a:lnTo>
                  <a:pt x="31244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4400" y="2085939"/>
            <a:ext cx="164592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Bài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tập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về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nhà</a:t>
            </a:r>
            <a:endParaRPr lang="en-US" sz="4500" dirty="0">
              <a:solidFill>
                <a:srgbClr val="CA4E8D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Đọc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bài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viết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,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nhận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xét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về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một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bài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nghiên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cứu</a:t>
            </a: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4500" dirty="0">
                <a:solidFill>
                  <a:srgbClr val="CA4E8D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  <a:hlinkClick r:id="rId7"/>
              </a:rPr>
              <a:t>https://taodan.com.vn/trao-luu-lang-man-trong-van-hoc-viet-nam-giai-doan-1930-1945.html</a:t>
            </a:r>
            <a:endParaRPr lang="en-US" sz="4500" dirty="0">
              <a:solidFill>
                <a:srgbClr val="CA4E8D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  <a:p>
            <a:pPr marL="0" lvl="0" indent="0" algn="ctr">
              <a:spcBef>
                <a:spcPct val="0"/>
              </a:spcBef>
            </a:pPr>
            <a:endParaRPr lang="en-US" sz="4500" dirty="0">
              <a:solidFill>
                <a:srgbClr val="CA4E8D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7" name="Freeform 7"/>
          <p:cNvSpPr/>
          <p:nvPr/>
        </p:nvSpPr>
        <p:spPr>
          <a:xfrm rot="2214717">
            <a:off x="-647787" y="-618486"/>
            <a:ext cx="3352973" cy="4593114"/>
          </a:xfrm>
          <a:custGeom>
            <a:avLst/>
            <a:gdLst/>
            <a:ahLst/>
            <a:cxnLst/>
            <a:rect l="l" t="t" r="r" b="b"/>
            <a:pathLst>
              <a:path w="3352973" h="4593114">
                <a:moveTo>
                  <a:pt x="0" y="0"/>
                </a:moveTo>
                <a:lnTo>
                  <a:pt x="3352974" y="0"/>
                </a:lnTo>
                <a:lnTo>
                  <a:pt x="3352974" y="4593114"/>
                </a:lnTo>
                <a:lnTo>
                  <a:pt x="0" y="45931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693170" flipH="1">
            <a:off x="15515119" y="6961743"/>
            <a:ext cx="3352973" cy="4593114"/>
          </a:xfrm>
          <a:custGeom>
            <a:avLst/>
            <a:gdLst/>
            <a:ahLst/>
            <a:cxnLst/>
            <a:rect l="l" t="t" r="r" b="b"/>
            <a:pathLst>
              <a:path w="3352973" h="4593114">
                <a:moveTo>
                  <a:pt x="3352973" y="0"/>
                </a:moveTo>
                <a:lnTo>
                  <a:pt x="0" y="0"/>
                </a:lnTo>
                <a:lnTo>
                  <a:pt x="0" y="4593114"/>
                </a:lnTo>
                <a:lnTo>
                  <a:pt x="3352973" y="4593114"/>
                </a:lnTo>
                <a:lnTo>
                  <a:pt x="3352973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E69670-F88E-697A-0E13-0CD166EC87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761150"/>
            <a:ext cx="12649200" cy="4970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500</Words>
  <Application>Microsoft Office PowerPoint</Application>
  <PresentationFormat>Custom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#9Slide05 Braxton Regular</vt:lpstr>
      <vt:lpstr>STHupo</vt:lpstr>
      <vt:lpstr>#9Slide03 AmpleSoft Bold</vt:lpstr>
      <vt:lpstr>Calibri</vt:lpstr>
      <vt:lpstr>Times New Roman</vt:lpstr>
      <vt:lpstr>Fredoka</vt:lpstr>
      <vt:lpstr>#9Slide03 Bebas Neue Bold</vt:lpstr>
      <vt:lpstr>#9Slide03 BoosterNextFYBlack</vt:lpstr>
      <vt:lpstr>Varela Round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12</cp:revision>
  <dcterms:created xsi:type="dcterms:W3CDTF">2006-08-16T00:00:00Z</dcterms:created>
  <dcterms:modified xsi:type="dcterms:W3CDTF">2024-08-10T08:13:32Z</dcterms:modified>
  <dc:identifier>DAGMady0bDA</dc:identifier>
</cp:coreProperties>
</file>