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3" r:id="rId7"/>
    <p:sldId id="258" r:id="rId8"/>
    <p:sldId id="265" r:id="rId9"/>
    <p:sldId id="266" r:id="rId10"/>
    <p:sldId id="267" r:id="rId11"/>
    <p:sldId id="269" r:id="rId12"/>
    <p:sldId id="270" r:id="rId13"/>
    <p:sldId id="264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3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865" y="223488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>
                <a:ln>
                  <a:noFill/>
                </a:ln>
                <a:solidFill>
                  <a:schemeClr val="bg1"/>
                </a:solidFill>
                <a:effectLst>
                  <a:glow rad="1905000">
                    <a:schemeClr val="bg2">
                      <a:lumMod val="50000"/>
                      <a:alpha val="17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  <a:t>CHUYÊN ĐỀ 1 – PHẦN HAI VIẾT BÁO CÁO NGHIÊN CỨU VỀ MỘT VẤN ĐỀ VĂN HỌC HIỆN ĐẠI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4295" y="5953760"/>
            <a:ext cx="3810635" cy="473710"/>
          </a:xfrm>
          <a:solidFill>
            <a:schemeClr val="accent1">
              <a:lumMod val="50000"/>
            </a:schemeClr>
          </a:solidFill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anchor="ctr" anchorCtr="0">
            <a:normAutofit/>
          </a:bodyPr>
          <a:lstStyle/>
          <a:p>
            <a:pPr fontAlgn="ctr"/>
            <a:r>
              <a:rPr lang="en-US" sz="2200" b="1" i="1" dirty="0" err="1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Giáo</a:t>
            </a:r>
            <a:r>
              <a:rPr lang="en-US" sz="2200" b="1" i="1" dirty="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viên</a:t>
            </a:r>
            <a:r>
              <a:rPr lang="en-US" sz="2200" b="1" i="1" dirty="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: </a:t>
            </a:r>
            <a:r>
              <a:rPr lang="en-US" sz="2200" b="1" i="1" dirty="0" err="1" smtClean="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Võ</a:t>
            </a:r>
            <a:r>
              <a:rPr lang="en-US" sz="2200" b="1" i="1" dirty="0" smtClean="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Thị</a:t>
            </a:r>
            <a:r>
              <a:rPr lang="en-US" sz="2200" b="1" i="1" dirty="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Anh</a:t>
            </a:r>
            <a:endParaRPr lang="en-US" sz="2200" b="1" i="1" dirty="0">
              <a:solidFill>
                <a:schemeClr val="bg1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2476" y="5067546"/>
            <a:ext cx="10572750" cy="544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 CỘNG ĐỒNG 12. BỘ KẾT NỐI TRI THỨC VỚI CUỘC SỐNG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365125"/>
            <a:ext cx="12192635" cy="1139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65" y="669289"/>
            <a:ext cx="10515600" cy="531495"/>
          </a:xfrm>
        </p:spPr>
        <p:txBody>
          <a:bodyPr/>
          <a:lstStyle/>
          <a:p>
            <a:pPr marL="0" indent="0">
              <a:buNone/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Trình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hệ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thống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luận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38200" y="4417060"/>
            <a:ext cx="105156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−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Trình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ngắn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gọn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cô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đọng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dưới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dạng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đề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mục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in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nghiêng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in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đậm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hoặc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câu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chủ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đề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và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đặt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ở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đầu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mỗi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phần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mỗi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đoạn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−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lập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luận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trong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viết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cần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làm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rõ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dẫn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chứng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trong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tác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phẩm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văn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hoặc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cố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việc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trích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dẫn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định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đánh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giá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nhà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nghiên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cứu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khác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</p:txBody>
      </p:sp>
      <p:sp>
        <p:nvSpPr>
          <p:cNvPr id="8" name="Cloud 7"/>
          <p:cNvSpPr/>
          <p:nvPr/>
        </p:nvSpPr>
        <p:spPr>
          <a:xfrm>
            <a:off x="668599" y="1809114"/>
            <a:ext cx="9145270" cy="1892935"/>
          </a:xfrm>
          <a:prstGeom prst="cloud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Từ phần trình bày của các nhóm, các em rút ra những yêu cầu gì khi trình bày hệ thống luận điểm của bài nghiên cứu?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365125"/>
            <a:ext cx="12192635" cy="1139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79120"/>
          </a:xfrm>
        </p:spPr>
        <p:txBody>
          <a:bodyPr/>
          <a:lstStyle/>
          <a:p>
            <a:pPr marL="0" indent="0">
              <a:buNone/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lọc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phân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tích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bình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luận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dẫn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chứng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trích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dẫn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4069715" y="2848610"/>
            <a:ext cx="4053205" cy="2670810"/>
          </a:xfrm>
          <a:prstGeom prst="cloud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Trên cơ sở những luận điểm đã xây dựng, chúng ta làm những việc gì tiếp theo?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743075" y="3098165"/>
            <a:ext cx="1468120" cy="4718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Chọn lọc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764155" y="5610860"/>
            <a:ext cx="1518285" cy="4603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Bình luận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981440" y="3953510"/>
            <a:ext cx="1435100" cy="4603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Phân tích</a:t>
            </a:r>
          </a:p>
        </p:txBody>
      </p:sp>
      <p:cxnSp>
        <p:nvCxnSpPr>
          <p:cNvPr id="10" name="Straight Connector 9"/>
          <p:cNvCxnSpPr>
            <a:stCxn id="5" idx="3"/>
          </p:cNvCxnSpPr>
          <p:nvPr/>
        </p:nvCxnSpPr>
        <p:spPr>
          <a:xfrm>
            <a:off x="3211195" y="3334385"/>
            <a:ext cx="1241425" cy="40259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0"/>
            <a:endCxn id="9" idx="1"/>
          </p:cNvCxnSpPr>
          <p:nvPr/>
        </p:nvCxnSpPr>
        <p:spPr>
          <a:xfrm>
            <a:off x="8119745" y="4184015"/>
            <a:ext cx="861695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296410" y="5356860"/>
            <a:ext cx="1055370" cy="26924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5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365125"/>
            <a:ext cx="12192635" cy="1139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9895"/>
            <a:ext cx="10515600" cy="531495"/>
          </a:xfrm>
        </p:spPr>
        <p:txBody>
          <a:bodyPr/>
          <a:lstStyle/>
          <a:p>
            <a:pPr marL="0" indent="0">
              <a:buNone/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Sử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thao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tác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nghiên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cứu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2389505" y="2595245"/>
            <a:ext cx="7556500" cy="1667510"/>
          </a:xfrm>
          <a:prstGeom prst="cloud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Nhắc lại các thao tác nghiên cứu mà em đã tìm hiểu?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125855" y="5032375"/>
            <a:ext cx="1657350" cy="4718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noAutofit/>
          </a:bodyPr>
          <a:lstStyle/>
          <a:p>
            <a:pPr algn="ctr"/>
            <a:r>
              <a:rPr lang="vi-VN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Diễn g</a:t>
            </a:r>
            <a:r>
              <a:rPr lang="en-US" sz="2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iải</a:t>
            </a:r>
            <a:r>
              <a:rPr lang="en-US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726554" y="5032375"/>
            <a:ext cx="2345883" cy="85159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6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Bình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luận</a:t>
            </a:r>
            <a:r>
              <a:rPr lang="vi-VN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đánh giá</a:t>
            </a:r>
            <a:endParaRPr lang="en-US" sz="2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926205" y="5032375"/>
            <a:ext cx="1468120" cy="4718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6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So sánh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9348470" y="5032375"/>
            <a:ext cx="1657350" cy="4718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6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Tổng hợp</a:t>
            </a:r>
          </a:p>
        </p:txBody>
      </p:sp>
      <p:cxnSp>
        <p:nvCxnSpPr>
          <p:cNvPr id="11" name="Straight Arrow Connector 10"/>
          <p:cNvCxnSpPr>
            <a:stCxn id="8" idx="1"/>
            <a:endCxn id="6" idx="0"/>
          </p:cNvCxnSpPr>
          <p:nvPr/>
        </p:nvCxnSpPr>
        <p:spPr>
          <a:xfrm flipH="1">
            <a:off x="1954530" y="4260850"/>
            <a:ext cx="4213225" cy="771525"/>
          </a:xfrm>
          <a:prstGeom prst="straightConnector1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  <a:tailEnd type="arrow" w="med" len="med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  <a:endCxn id="9" idx="0"/>
          </p:cNvCxnSpPr>
          <p:nvPr/>
        </p:nvCxnSpPr>
        <p:spPr>
          <a:xfrm flipH="1">
            <a:off x="4660265" y="4260850"/>
            <a:ext cx="1507490" cy="771525"/>
          </a:xfrm>
          <a:prstGeom prst="straightConnector1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  <a:tailEnd type="arrow" w="med" len="med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0"/>
          </p:cNvCxnSpPr>
          <p:nvPr/>
        </p:nvCxnSpPr>
        <p:spPr>
          <a:xfrm>
            <a:off x="6172835" y="4271010"/>
            <a:ext cx="1726661" cy="761365"/>
          </a:xfrm>
          <a:prstGeom prst="straightConnector1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  <a:tailEnd type="arrow" w="med" len="med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0"/>
          </p:cNvCxnSpPr>
          <p:nvPr/>
        </p:nvCxnSpPr>
        <p:spPr>
          <a:xfrm>
            <a:off x="6160135" y="4277995"/>
            <a:ext cx="4017010" cy="754380"/>
          </a:xfrm>
          <a:prstGeom prst="straightConnector1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  <a:tailEnd type="arrow" w="med" len="med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2461895"/>
            <a:ext cx="4273550" cy="2599055"/>
          </a:xfrm>
        </p:spPr>
        <p:txBody>
          <a:bodyPr>
            <a:no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Hoàn thiện đề cương theo yêu cầu ở trên (thực hiện cá nhân/nhóm)</a:t>
            </a:r>
          </a:p>
          <a:p>
            <a:pPr marL="0" indent="0">
              <a:buNone/>
            </a:pPr>
            <a:endParaRPr lang="en-US" sz="1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Chỉnh sửa</a:t>
            </a:r>
          </a:p>
          <a:p>
            <a:pPr marL="0" indent="0">
              <a:buNone/>
            </a:pPr>
            <a:endParaRPr lang="en-US" sz="1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Các tiêu chí rà soát, đánh giá báo cáo nghiên cứu</a:t>
            </a:r>
          </a:p>
        </p:txBody>
      </p:sp>
      <p:sp>
        <p:nvSpPr>
          <p:cNvPr id="5" name="Rectangles 4"/>
          <p:cNvSpPr/>
          <p:nvPr/>
        </p:nvSpPr>
        <p:spPr>
          <a:xfrm>
            <a:off x="0" y="218440"/>
            <a:ext cx="12202795" cy="9829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-11430" y="91440"/>
            <a:ext cx="12202795" cy="9829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983615"/>
          </a:xfrm>
        </p:spPr>
        <p:txBody>
          <a:bodyPr/>
          <a:lstStyle/>
          <a:p>
            <a:pPr algn="ctr"/>
            <a:r>
              <a:rPr lang="vi-VN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III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vi-VN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CHỈNH SỬA, HOÀN THIỆN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44440" y="1427480"/>
            <a:ext cx="6830060" cy="51244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l" fontAlgn="auto">
              <a:lnSpc>
                <a:spcPct val="120000"/>
              </a:lnSpc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</a:rPr>
              <a:t>1/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</a:rPr>
              <a:t> Đề tài mới mẻ, có ý nghĩa.</a:t>
            </a:r>
          </a:p>
          <a:p>
            <a:pPr indent="0" algn="l" fontAlgn="auto">
              <a:lnSpc>
                <a:spcPct val="120000"/>
              </a:lnSpc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</a:rPr>
              <a:t>2/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</a:rPr>
              <a:t> Hướng nghiên cứu rõ ràng, cách tiếp cận phù hợp.</a:t>
            </a:r>
          </a:p>
          <a:p>
            <a:pPr indent="0" algn="l" fontAlgn="auto">
              <a:lnSpc>
                <a:spcPct val="120000"/>
              </a:lnSpc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</a:rPr>
              <a:t>3/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</a:rPr>
              <a:t> Bố cục hợp lí, đúng quy cách.</a:t>
            </a:r>
          </a:p>
          <a:p>
            <a:pPr indent="0" algn="l" fontAlgn="auto">
              <a:lnSpc>
                <a:spcPct val="120000"/>
              </a:lnSpc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</a:rPr>
              <a:t>4/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</a:rPr>
              <a:t> Các kết luận chính  được triển  khai thành các luận điểm tường minh, logic.</a:t>
            </a:r>
          </a:p>
          <a:p>
            <a:pPr indent="0" algn="l" fontAlgn="auto">
              <a:lnSpc>
                <a:spcPct val="120000"/>
              </a:lnSpc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</a:rPr>
              <a:t>5/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</a:rPr>
              <a:t> Các luận điểm đều được làm sáng tỏ bằng các lí lẽ và dẫn chứng thuyết phục.</a:t>
            </a:r>
          </a:p>
          <a:p>
            <a:pPr indent="0" algn="l" fontAlgn="auto">
              <a:lnSpc>
                <a:spcPct val="120000"/>
              </a:lnSpc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</a:rPr>
              <a:t>6/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</a:rPr>
              <a:t> Các dẫn chứng đều được chọn lọc, có những phân tích, diễn giải cần thiết.</a:t>
            </a:r>
          </a:p>
          <a:p>
            <a:pPr indent="0" algn="l" fontAlgn="auto">
              <a:lnSpc>
                <a:spcPct val="120000"/>
              </a:lnSpc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</a:rPr>
              <a:t>7/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</a:rPr>
              <a:t> Các trích dẫn được ghi rõ nguồn, tài liệu tham khảo được trình bày đúng quy cách.</a:t>
            </a:r>
          </a:p>
          <a:p>
            <a:pPr indent="0" algn="l" fontAlgn="auto">
              <a:lnSpc>
                <a:spcPct val="120000"/>
              </a:lnSpc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</a:rPr>
              <a:t>8/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</a:rPr>
              <a:t> Ngôn ngữ chính xác, uyển chuyển, phù hợp với văn phong khoa học.</a:t>
            </a: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3885565" y="3653790"/>
            <a:ext cx="1028700" cy="671195"/>
          </a:xfrm>
          <a:prstGeom prst="curvedConnector3">
            <a:avLst>
              <a:gd name="adj1" fmla="val 50062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4" grpId="0" animBg="1"/>
      <p:bldP spid="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79550" y="1097915"/>
            <a:ext cx="9232265" cy="466217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sinh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xây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dựng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cương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nghiên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cứu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hoàn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thành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vi-VN" sz="36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 Chuẩn bị thuyết trình về kết quả của Báo cáo nghiên cứu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1473835" y="1068705"/>
            <a:ext cx="9237345" cy="122809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VẬN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315"/>
          </a:xfrm>
        </p:spPr>
        <p:txBody>
          <a:bodyPr/>
          <a:lstStyle/>
          <a:p>
            <a:pPr algn="ctr"/>
            <a:r>
              <a:rPr lang="en-US" sz="4800" b="1" smtClean="0">
                <a:latin typeface="Times New Roman" panose="02020603050405020304" charset="0"/>
                <a:cs typeface="Times New Roman" panose="02020603050405020304" charset="0"/>
              </a:rPr>
              <a:t>KHỞI </a:t>
            </a:r>
            <a:r>
              <a:rPr lang="en-US" sz="4800" b="1">
                <a:latin typeface="Times New Roman" panose="02020603050405020304" charset="0"/>
                <a:cs typeface="Times New Roman" panose="02020603050405020304" charset="0"/>
              </a:rPr>
              <a:t>ĐỘNG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4440"/>
            <a:ext cx="10515600" cy="424180"/>
          </a:xfrm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en-US" b="1" i="1"/>
              <a:t>Trò chơi</a:t>
            </a:r>
            <a:r>
              <a:rPr lang="en-US" i="1"/>
              <a:t>: </a:t>
            </a:r>
            <a:r>
              <a:rPr lang="en-US" b="1" i="1">
                <a:solidFill>
                  <a:schemeClr val="accent5">
                    <a:lumMod val="75000"/>
                  </a:schemeClr>
                </a:solidFill>
              </a:rPr>
              <a:t>Đoán tên tác giả văn học giai đoạn 1965 - 1975 qua ảnh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040" y="1966595"/>
            <a:ext cx="3677285" cy="3667760"/>
          </a:xfrm>
          <a:prstGeom prst="rect">
            <a:avLst/>
          </a:prstGeom>
        </p:spPr>
      </p:pic>
      <p:sp>
        <p:nvSpPr>
          <p:cNvPr id="9" name="Heptagon 8"/>
          <p:cNvSpPr/>
          <p:nvPr/>
        </p:nvSpPr>
        <p:spPr>
          <a:xfrm>
            <a:off x="3771900" y="1966595"/>
            <a:ext cx="914400" cy="914400"/>
          </a:xfrm>
          <a:prstGeom prst="heptag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800" b="1">
                <a:latin typeface="Georgia" panose="02040502050405020303" charset="0"/>
                <a:cs typeface="Georgia" panose="02040502050405020303" charset="0"/>
              </a:rPr>
              <a:t>1</a:t>
            </a:r>
          </a:p>
        </p:txBody>
      </p:sp>
      <p:pic>
        <p:nvPicPr>
          <p:cNvPr id="13" name="Picture 12" descr="image-Photoro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125" y="5765165"/>
            <a:ext cx="529590" cy="783590"/>
          </a:xfrm>
          <a:prstGeom prst="rect">
            <a:avLst/>
          </a:prstGeom>
        </p:spPr>
      </p:pic>
      <p:pic>
        <p:nvPicPr>
          <p:cNvPr id="14" name="Picture 13" descr="image-Photoroom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365" y="5634355"/>
            <a:ext cx="999490" cy="98742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4257040" y="5942330"/>
            <a:ext cx="3938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Times New Roman" panose="02020603050405020304" charset="0"/>
                <a:cs typeface="Times New Roman" panose="02020603050405020304" charset="0"/>
              </a:rPr>
              <a:t>Tác giả “Dế Mèn phiêu lưu ký”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5189855" y="5819140"/>
            <a:ext cx="1811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Tô Hoài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9" grpId="0" animBg="1"/>
      <p:bldP spid="9" grpId="1" animBg="1"/>
      <p:bldP spid="15" grpId="0"/>
      <p:bldP spid="15" grpId="1"/>
      <p:bldP spid="15" grpId="2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315"/>
          </a:xfrm>
        </p:spPr>
        <p:txBody>
          <a:bodyPr/>
          <a:lstStyle/>
          <a:p>
            <a:pPr algn="ctr"/>
            <a:r>
              <a:rPr lang="en-US" sz="4800" b="1" smtClean="0">
                <a:latin typeface="Times New Roman" panose="02020603050405020304" charset="0"/>
                <a:cs typeface="Times New Roman" panose="02020603050405020304" charset="0"/>
              </a:rPr>
              <a:t>KHỞI </a:t>
            </a:r>
            <a:r>
              <a:rPr lang="en-US" sz="4800" b="1">
                <a:latin typeface="Times New Roman" panose="02020603050405020304" charset="0"/>
                <a:cs typeface="Times New Roman" panose="02020603050405020304" charset="0"/>
              </a:rPr>
              <a:t>ĐỘNG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4440"/>
            <a:ext cx="10515600" cy="424180"/>
          </a:xfrm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en-US" b="1" i="1"/>
              <a:t>Trò chơi</a:t>
            </a:r>
            <a:r>
              <a:rPr lang="en-US" i="1"/>
              <a:t>: </a:t>
            </a:r>
            <a:r>
              <a:rPr lang="en-US" b="1" i="1">
                <a:solidFill>
                  <a:schemeClr val="accent5">
                    <a:lumMod val="75000"/>
                  </a:schemeClr>
                </a:solidFill>
              </a:rPr>
              <a:t>Đoán tên tác giả văn học giai đoạn 1965 - 1975 qua ảnh</a:t>
            </a:r>
          </a:p>
        </p:txBody>
      </p:sp>
      <p:sp>
        <p:nvSpPr>
          <p:cNvPr id="9" name="Heptagon 8"/>
          <p:cNvSpPr/>
          <p:nvPr/>
        </p:nvSpPr>
        <p:spPr>
          <a:xfrm>
            <a:off x="3771900" y="1966595"/>
            <a:ext cx="914400" cy="914400"/>
          </a:xfrm>
          <a:prstGeom prst="heptag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800" b="1">
                <a:latin typeface="Georgia" panose="02040502050405020303" charset="0"/>
                <a:cs typeface="Georgia" panose="02040502050405020303" charset="0"/>
              </a:rPr>
              <a:t>2</a:t>
            </a:r>
          </a:p>
        </p:txBody>
      </p:sp>
      <p:pic>
        <p:nvPicPr>
          <p:cNvPr id="13" name="Picture 12" descr="image-Photoro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440" y="5765165"/>
            <a:ext cx="529590" cy="783590"/>
          </a:xfrm>
          <a:prstGeom prst="rect">
            <a:avLst/>
          </a:prstGeom>
        </p:spPr>
      </p:pic>
      <p:pic>
        <p:nvPicPr>
          <p:cNvPr id="14" name="Picture 13" descr="image-Photoroom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690" y="5607685"/>
            <a:ext cx="999490" cy="98742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3463925" y="5765165"/>
            <a:ext cx="52641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Times New Roman" panose="02020603050405020304" charset="0"/>
                <a:cs typeface="Times New Roman" panose="02020603050405020304" charset="0"/>
              </a:rPr>
              <a:t>Tác</a:t>
            </a:r>
            <a:r>
              <a:rPr lang="en-US" sz="24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latin typeface="Times New Roman" panose="02020603050405020304" charset="0"/>
                <a:cs typeface="Times New Roman" panose="02020603050405020304" charset="0"/>
              </a:rPr>
              <a:t>giả</a:t>
            </a:r>
            <a:r>
              <a:rPr lang="en-US" sz="24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latin typeface="Times New Roman" panose="02020603050405020304" charset="0"/>
                <a:cs typeface="Times New Roman" panose="02020603050405020304" charset="0"/>
              </a:rPr>
              <a:t>lấy</a:t>
            </a:r>
            <a:r>
              <a:rPr lang="en-US" sz="24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latin typeface="Times New Roman" panose="02020603050405020304" charset="0"/>
                <a:cs typeface="Times New Roman" panose="02020603050405020304" charset="0"/>
              </a:rPr>
              <a:t>bút</a:t>
            </a:r>
            <a:r>
              <a:rPr lang="en-US" sz="24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latin typeface="Times New Roman" panose="02020603050405020304" charset="0"/>
                <a:cs typeface="Times New Roman" panose="02020603050405020304" charset="0"/>
              </a:rPr>
              <a:t>danh</a:t>
            </a:r>
            <a:r>
              <a:rPr lang="en-US" sz="24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24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algn="ctr"/>
            <a:r>
              <a:rPr lang="en-US" sz="2400" i="1" dirty="0" smtClean="0"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lang="vi-VN" sz="2400" i="1" dirty="0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sz="2400" i="1" dirty="0" err="1" smtClean="0">
                <a:latin typeface="Times New Roman" panose="02020603050405020304" charset="0"/>
                <a:cs typeface="Times New Roman" panose="02020603050405020304" charset="0"/>
              </a:rPr>
              <a:t>ổng</a:t>
            </a:r>
            <a:r>
              <a:rPr lang="en-US" sz="2400" i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>
                <a:latin typeface="Times New Roman" panose="02020603050405020304" charset="0"/>
                <a:cs typeface="Times New Roman" panose="02020603050405020304" charset="0"/>
              </a:rPr>
              <a:t>Cao </a:t>
            </a:r>
            <a:r>
              <a:rPr lang="en-US" sz="2400" i="1" dirty="0" err="1">
                <a:latin typeface="Times New Roman" panose="02020603050405020304" charset="0"/>
                <a:cs typeface="Times New Roman" panose="02020603050405020304" charset="0"/>
              </a:rPr>
              <a:t>Đà</a:t>
            </a:r>
            <a:r>
              <a:rPr lang="en-US" sz="24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latin typeface="Times New Roman" panose="02020603050405020304" charset="0"/>
                <a:cs typeface="Times New Roman" panose="02020603050405020304" charset="0"/>
              </a:rPr>
              <a:t>huyện</a:t>
            </a:r>
            <a:r>
              <a:rPr lang="en-US" sz="2400" i="1" dirty="0">
                <a:latin typeface="Times New Roman" panose="02020603050405020304" charset="0"/>
                <a:cs typeface="Times New Roman" panose="02020603050405020304" charset="0"/>
              </a:rPr>
              <a:t> Nam Sang”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5070475" y="5764530"/>
            <a:ext cx="2051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Nam Cao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165" y="1784985"/>
            <a:ext cx="3455670" cy="3853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9" grpId="0" animBg="1"/>
      <p:bldP spid="15" grpId="0"/>
      <p:bldP spid="15" grpId="1"/>
      <p:bldP spid="15" grpId="2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315"/>
          </a:xfrm>
        </p:spPr>
        <p:txBody>
          <a:bodyPr/>
          <a:lstStyle/>
          <a:p>
            <a:pPr algn="ctr"/>
            <a:r>
              <a:rPr lang="en-US" sz="4800" b="1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4440"/>
            <a:ext cx="10515600" cy="424180"/>
          </a:xfrm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en-US" b="1" i="1"/>
              <a:t>Trò chơi</a:t>
            </a:r>
            <a:r>
              <a:rPr lang="en-US" i="1"/>
              <a:t>: </a:t>
            </a:r>
            <a:r>
              <a:rPr lang="en-US" b="1" i="1">
                <a:solidFill>
                  <a:schemeClr val="accent5">
                    <a:lumMod val="75000"/>
                  </a:schemeClr>
                </a:solidFill>
              </a:rPr>
              <a:t>Đoán tên tác giả văn học giai đoạn 1965 - 1975 qua ảnh</a:t>
            </a:r>
          </a:p>
        </p:txBody>
      </p:sp>
      <p:sp>
        <p:nvSpPr>
          <p:cNvPr id="9" name="Heptagon 8"/>
          <p:cNvSpPr/>
          <p:nvPr/>
        </p:nvSpPr>
        <p:spPr>
          <a:xfrm>
            <a:off x="3771900" y="1966595"/>
            <a:ext cx="914400" cy="914400"/>
          </a:xfrm>
          <a:prstGeom prst="heptag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800" b="1">
                <a:latin typeface="Georgia" panose="02040502050405020303" charset="0"/>
                <a:cs typeface="Georgia" panose="02040502050405020303" charset="0"/>
              </a:rPr>
              <a:t>3</a:t>
            </a:r>
          </a:p>
        </p:txBody>
      </p:sp>
      <p:pic>
        <p:nvPicPr>
          <p:cNvPr id="13" name="Picture 12" descr="image-Photoro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310" y="5770245"/>
            <a:ext cx="529590" cy="783590"/>
          </a:xfrm>
          <a:prstGeom prst="rect">
            <a:avLst/>
          </a:prstGeom>
        </p:spPr>
      </p:pic>
      <p:pic>
        <p:nvPicPr>
          <p:cNvPr id="14" name="Picture 13" descr="image-Photoroom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815" y="5634355"/>
            <a:ext cx="999490" cy="98742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4257040" y="5770245"/>
            <a:ext cx="36772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latin typeface="Times New Roman" panose="02020603050405020304" charset="0"/>
                <a:cs typeface="Times New Roman" panose="02020603050405020304" charset="0"/>
              </a:rPr>
              <a:t>Nhà văn chuyên viết về làng quê Việt Nam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5221605" y="5870575"/>
            <a:ext cx="1811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Kim Lân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270" y="1811020"/>
            <a:ext cx="3615055" cy="3907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9" grpId="0" bldLvl="0" animBg="1"/>
      <p:bldP spid="9" grpId="1" animBg="1"/>
      <p:bldP spid="15" grpId="0"/>
      <p:bldP spid="15" grpId="1"/>
      <p:bldP spid="15" grpId="2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8626" y="2432464"/>
            <a:ext cx="10515600" cy="869950"/>
          </a:xfrm>
        </p:spPr>
        <p:txBody>
          <a:bodyPr/>
          <a:lstStyle/>
          <a:p>
            <a:pPr algn="ctr"/>
            <a:r>
              <a:rPr lang="en-US" b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HÌNH THÀNH KIẾN THỨC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865" y="223488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>
                <a:ln>
                  <a:noFill/>
                </a:ln>
                <a:solidFill>
                  <a:schemeClr val="bg1"/>
                </a:solidFill>
                <a:effectLst>
                  <a:glow rad="1905000">
                    <a:schemeClr val="bg2">
                      <a:lumMod val="50000"/>
                      <a:alpha val="17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  <a:t>CHUYÊN ĐỀ 1 – PHẦN HAI VIẾT BÁO CÁO NGHIÊN CỨU VỀ MỘT VẤN ĐỀ VĂN HỌC HIỆN ĐẠI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4295" y="5953760"/>
            <a:ext cx="3810635" cy="473710"/>
          </a:xfrm>
          <a:solidFill>
            <a:schemeClr val="accent1">
              <a:lumMod val="50000"/>
            </a:schemeClr>
          </a:solidFill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anchor="ctr" anchorCtr="0"/>
          <a:lstStyle/>
          <a:p>
            <a:pPr fontAlgn="ctr"/>
            <a:r>
              <a:rPr lang="en-US" sz="2200" b="1" i="1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Giáo viên: Võ Thị 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365125"/>
            <a:ext cx="12192635" cy="1139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5585"/>
          </a:xfrm>
        </p:spPr>
        <p:txBody>
          <a:bodyPr>
            <a:normAutofit fontScale="90000"/>
          </a:bodyPr>
          <a:lstStyle/>
          <a:p>
            <a:pPr algn="ctr"/>
            <a:r>
              <a:rPr lang="vi-VN" b="1" smtClean="0"/>
              <a:t>PHẦN </a:t>
            </a:r>
            <a:r>
              <a:rPr lang="vi-VN" b="1" dirty="0"/>
              <a:t>HAI VIẾT BÁO CÁO NGHIÊN CỨU VỀ MỘT VẤN ĐỀ VĂN HỌC HIỆN ĐẠI</a:t>
            </a:r>
            <a:r>
              <a:rPr lang="en-US" dirty="0"/>
              <a:t/>
            </a:r>
            <a:br>
              <a:rPr lang="en-US" dirty="0"/>
            </a:br>
            <a:endParaRPr lang="en-US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Chuẩn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bị</a:t>
            </a:r>
            <a:r>
              <a:rPr lang="vi-VN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viết</a:t>
            </a:r>
            <a:endParaRPr lang="vi-VN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-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Xác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định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 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các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khái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 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niệm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, 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thuật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 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ngữ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 then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chốt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sẽ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được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sử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dụng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trong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báo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cáo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nghiên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cứu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.</a:t>
            </a:r>
          </a:p>
          <a:p>
            <a:pPr marL="0" indent="0">
              <a:buNone/>
            </a:pPr>
            <a:r>
              <a:rPr lang="vi-VN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- B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ố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cục</a:t>
            </a:r>
            <a:r>
              <a:rPr lang="vi-VN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;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cách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triển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khai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các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luận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điểm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sử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dụng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các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dẫn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chứng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trích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dẫn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cách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trình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bày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tài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liệu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tham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khảo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;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cách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sử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dụng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ngôn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ngữ</a:t>
            </a:r>
            <a:endParaRPr lang="en-US" dirty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- X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ác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định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đối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tượng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phạm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 vi,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mục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đích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nghiên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cứu</a:t>
            </a:r>
            <a:r>
              <a:rPr lang="vi-VN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;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thu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thập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phân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tích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và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xử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lí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thông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tin;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xây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dựng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đề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cương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chi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tiết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vi-VN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charset="0"/>
              </a:rPr>
              <a:t>-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Chọn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lọc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và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ghi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chép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các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thông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tin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đã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thu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thập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được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một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cách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có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hệ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thống</a:t>
            </a:r>
            <a:endParaRPr lang="en-US" dirty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365125"/>
            <a:ext cx="12192635" cy="1139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0460"/>
          </a:xfrm>
        </p:spPr>
        <p:txBody>
          <a:bodyPr>
            <a:normAutofit/>
          </a:bodyPr>
          <a:lstStyle/>
          <a:p>
            <a:pPr algn="ctr"/>
            <a:r>
              <a:rPr lang="vi-VN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charset="0"/>
              </a:rPr>
              <a:t>II</a:t>
            </a:r>
            <a:r>
              <a:rPr lang="en-US" b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charset="0"/>
              </a:rPr>
              <a:t>. </a:t>
            </a:r>
            <a:r>
              <a:rPr lang="vi-VN" b="1" smtClean="0"/>
              <a:t>V</a:t>
            </a:r>
            <a:r>
              <a:rPr lang="en-US" b="1" smtClean="0"/>
              <a:t>iết báo cáo nghiên cứu</a:t>
            </a:r>
            <a:endParaRPr lang="en-US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30960"/>
          </a:xfrm>
        </p:spPr>
        <p:txBody>
          <a:bodyPr>
            <a:normAutofit fontScale="90000" lnSpcReduction="20000"/>
          </a:bodyPr>
          <a:lstStyle/>
          <a:p>
            <a:pPr marL="0" indent="0">
              <a:buNone/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Xây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dựng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cương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nghiên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cứu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lang="vi-VN" b="1" dirty="0" smtClean="0">
                <a:latin typeface="Times New Roman" panose="02020603050405020304" charset="0"/>
                <a:cs typeface="Times New Roman" panose="02020603050405020304" charset="0"/>
              </a:rPr>
              <a:t>? GV </a:t>
            </a:r>
            <a:r>
              <a:rPr lang="vi-VN" b="1" dirty="0">
                <a:latin typeface="Times New Roman" panose="02020603050405020304" charset="0"/>
                <a:cs typeface="Times New Roman" panose="02020603050405020304" charset="0"/>
              </a:rPr>
              <a:t>chia lớp </a:t>
            </a:r>
            <a:r>
              <a:rPr lang="vi-VN" b="1" dirty="0" smtClean="0">
                <a:latin typeface="Times New Roman" panose="02020603050405020304" charset="0"/>
                <a:cs typeface="Times New Roman" panose="02020603050405020304" charset="0"/>
              </a:rPr>
              <a:t>thành 4 nhóm - thảo luận 4 nội dung sgk và cử đại diện trình bày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84744" y="4611757"/>
            <a:ext cx="4599802" cy="10734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i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3/Chọn lọc, </a:t>
            </a:r>
            <a:r>
              <a:rPr lang="vi-VN" sz="24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phân </a:t>
            </a:r>
            <a:r>
              <a:rPr lang="vi-VN" sz="2400" b="1" i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tích, bình luận các dẫn chứng, trích dẫn?</a:t>
            </a:r>
            <a:endParaRPr lang="en-US" sz="24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747423" y="2902225"/>
            <a:ext cx="10074247" cy="516835"/>
          </a:xfrm>
          <a:prstGeom prst="flowChartTerminator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1/ Nêu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bố cục bài nghiên 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cứu</a:t>
            </a:r>
            <a:endParaRPr lang="en-US" sz="2400" b="1" dirty="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84620" y="4611757"/>
            <a:ext cx="4337050" cy="10734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i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4/ Sử dụng các thao tác nghiên cứu?</a:t>
            </a:r>
            <a:endParaRPr lang="en-US" sz="24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3077156" y="3625795"/>
            <a:ext cx="5375081" cy="659958"/>
          </a:xfrm>
          <a:prstGeom prst="flowChartTerminator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2/ Trình bày hệ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thống luận 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điểm?</a:t>
            </a:r>
            <a:endParaRPr lang="en-US" sz="2400" b="1" dirty="0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/>
        </p:nvSpPr>
        <p:spPr>
          <a:xfrm>
            <a:off x="838200" y="5915769"/>
            <a:ext cx="10515600" cy="771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Lớp: nhận xét bổ sung</a:t>
            </a:r>
          </a:p>
          <a:p>
            <a:pPr marL="0" indent="0">
              <a:buNone/>
            </a:pP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GV: NXKL </a:t>
            </a:r>
            <a:endParaRPr lang="en-US" sz="24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269" y="423380"/>
            <a:ext cx="10515600" cy="478155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lang="vi-VN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1. Xây dựng đ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ề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cương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nghiên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cứu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7879" y="1470218"/>
            <a:ext cx="10587990" cy="40112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–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Đặt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vấn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Nêu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lí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do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đối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tượng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phạm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vi,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mục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nghiên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cứu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giới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thiệu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tiếp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cận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vấn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luận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chính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sẽ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triển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khai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l"/>
            <a:r>
              <a:rPr lang="en-US" sz="24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–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Giải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quyết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vấn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Diễn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giải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khái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niệm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then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chốt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luận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hay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kết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luận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chính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sử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lí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lẽ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dẫn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chứng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dẫn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phân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tổng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so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sánh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sáng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tỏ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luận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l"/>
            <a:r>
              <a:rPr lang="en-US" sz="24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–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Kết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luận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Nêu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khái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quát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nghĩa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gợi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mở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phát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triển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l"/>
            <a:r>
              <a:rPr lang="en-US" sz="24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–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liệu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tham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khảo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Liệt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kê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liệu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khảo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sử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sắp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xếp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thông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tin 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liệu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quy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931</Words>
  <Application>Microsoft Office PowerPoint</Application>
  <PresentationFormat>Custom</PresentationFormat>
  <Paragraphs>74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CHUYÊN ĐỀ 1 – PHẦN HAI VIẾT BÁO CÁO NGHIÊN CỨU VỀ MỘT VẤN ĐỀ VĂN HỌC HIỆN ĐẠI</vt:lpstr>
      <vt:lpstr>KHỞI ĐỘNG</vt:lpstr>
      <vt:lpstr>KHỞI ĐỘNG</vt:lpstr>
      <vt:lpstr> KHỞI ĐỘNG</vt:lpstr>
      <vt:lpstr> HÌNH THÀNH KIẾN THỨC</vt:lpstr>
      <vt:lpstr>CHUYÊN ĐỀ 1 – PHẦN HAI VIẾT BÁO CÁO NGHIÊN CỨU VỀ MỘT VẤN ĐỀ VĂN HỌC HIỆN ĐẠI</vt:lpstr>
      <vt:lpstr>PHẦN HAI VIẾT BÁO CÁO NGHIÊN CỨU VỀ MỘT VẤN ĐỀ VĂN HỌC HIỆN ĐẠI </vt:lpstr>
      <vt:lpstr>II. Viết báo cáo nghiên cứu</vt:lpstr>
      <vt:lpstr>PowerPoint Presentation</vt:lpstr>
      <vt:lpstr>PowerPoint Presentation</vt:lpstr>
      <vt:lpstr>PowerPoint Presentation</vt:lpstr>
      <vt:lpstr>PowerPoint Presentation</vt:lpstr>
      <vt:lpstr>III. CHỈNH SỬA, HOÀN THIỆN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CHUYÊN ĐỀ 1 – PHẦN HAI VIẾT BÁO CÁO NGHIÊN CỨU VỀ MỘT VẤN ĐỀ VĂN HỌC HIỆN ĐẠI</dc:title>
  <dc:creator>FShop</dc:creator>
  <cp:lastModifiedBy>ADMIN</cp:lastModifiedBy>
  <cp:revision>23</cp:revision>
  <dcterms:created xsi:type="dcterms:W3CDTF">2024-07-24T16:47:00Z</dcterms:created>
  <dcterms:modified xsi:type="dcterms:W3CDTF">2024-08-10T08:12:43Z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050D4045BDB44A02B438FB20A38577AD_11</vt:lpwstr>
  </property>
  <property fmtid="{D5CDD505-2E9C-101B-9397-08002B2CF9AE}" pid="3" name="KSOProductBuildVer">
    <vt:lpwstr>1033-12.2.0.17153</vt:lpwstr>
  </property>
</Properties>
</file>