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1" r:id="rId4"/>
    <p:sldId id="258" r:id="rId5"/>
    <p:sldId id="259" r:id="rId6"/>
    <p:sldId id="260"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4" d="100"/>
          <a:sy n="74" d="100"/>
        </p:scale>
        <p:origin x="-582"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8/10/2024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8/10/2024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8/10/2024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8/10/2024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8/10/2024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8/10/2024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8/10/2024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69136" y="2185873"/>
            <a:ext cx="9435916" cy="1646302"/>
          </a:xfrm>
        </p:spPr>
        <p:txBody>
          <a:bodyPr/>
          <a:lstStyle/>
          <a:p>
            <a:pPr algn="l"/>
            <a:r>
              <a:rPr lang="en-US" dirty="0" err="1" smtClean="0"/>
              <a:t>CHUYÊN</a:t>
            </a:r>
            <a:r>
              <a:rPr lang="en-US" dirty="0" smtClean="0"/>
              <a:t> </a:t>
            </a:r>
            <a:r>
              <a:rPr lang="en-US" dirty="0" err="1" smtClean="0"/>
              <a:t>ĐỀ</a:t>
            </a:r>
            <a:r>
              <a:rPr lang="en-US" dirty="0" smtClean="0"/>
              <a:t> 1</a:t>
            </a:r>
            <a:br>
              <a:rPr lang="en-US" dirty="0" smtClean="0"/>
            </a:br>
            <a:r>
              <a:rPr lang="en-US" dirty="0" err="1" smtClean="0"/>
              <a:t>Phần</a:t>
            </a:r>
            <a:r>
              <a:rPr lang="en-US" dirty="0" smtClean="0"/>
              <a:t> 2: </a:t>
            </a:r>
            <a:r>
              <a:rPr lang="pt-BR" b="1" dirty="0"/>
              <a:t>Nghiên cứu cách tân nghệ thuật trong văn học hiện đại</a:t>
            </a:r>
            <a:endParaRPr lang="en-US" dirty="0"/>
          </a:p>
        </p:txBody>
      </p:sp>
      <p:sp>
        <p:nvSpPr>
          <p:cNvPr id="4" name="Rectangle 3"/>
          <p:cNvSpPr/>
          <p:nvPr/>
        </p:nvSpPr>
        <p:spPr>
          <a:xfrm>
            <a:off x="1244600" y="-19608"/>
            <a:ext cx="10572750" cy="544512"/>
          </a:xfrm>
          <a:prstGeom prst="rect">
            <a:avLst/>
          </a:prstGeom>
          <a:solidFill>
            <a:schemeClr val="accent4">
              <a:lumMod val="20000"/>
              <a:lumOff val="80000"/>
            </a:schemeClr>
          </a:solidFill>
        </p:spPr>
        <p:style>
          <a:lnRef idx="2">
            <a:schemeClr val="accent4"/>
          </a:lnRef>
          <a:fillRef idx="1">
            <a:schemeClr val="lt1"/>
          </a:fillRef>
          <a:effectRef idx="0">
            <a:schemeClr val="accent4"/>
          </a:effectRef>
          <a:fontRef idx="minor">
            <a:schemeClr val="dk1"/>
          </a:fontRef>
        </p:style>
        <p:txBody>
          <a:bodyPr anchor="ctr"/>
          <a:lstStyle/>
          <a:p>
            <a:pPr algn="ctr">
              <a:defRPr/>
            </a:pPr>
            <a:r>
              <a:rPr lang="en-US" sz="2500" b="1" dirty="0">
                <a:solidFill>
                  <a:srgbClr val="FF0000"/>
                </a:solidFill>
                <a:latin typeface="Times New Roman" panose="02020603050405020304" pitchFamily="18" charset="0"/>
                <a:cs typeface="Times New Roman" panose="02020603050405020304" pitchFamily="18" charset="0"/>
              </a:rPr>
              <a:t>DỰ ÁN CỘNG ĐỒNG 12. BỘ KẾT NỐI TRI THỨC VỚI CUỘC SỐNG</a:t>
            </a:r>
          </a:p>
        </p:txBody>
      </p:sp>
    </p:spTree>
    <p:extLst>
      <p:ext uri="{BB962C8B-B14F-4D97-AF65-F5344CB8AC3E}">
        <p14:creationId xmlns:p14="http://schemas.microsoft.com/office/powerpoint/2010/main" val="4442203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53440" y="567827"/>
            <a:ext cx="10622102" cy="1681486"/>
          </a:xfrm>
          <a:prstGeom prst="rect">
            <a:avLst/>
          </a:prstGeom>
        </p:spPr>
        <p:txBody>
          <a:bodyPr wrap="square">
            <a:spAutoFit/>
          </a:bodyPr>
          <a:lstStyle/>
          <a:p>
            <a:pPr algn="just">
              <a:lnSpc>
                <a:spcPct val="115000"/>
              </a:lnSpc>
              <a:spcAft>
                <a:spcPts val="800"/>
              </a:spcAft>
            </a:pPr>
            <a:r>
              <a:rPr lang="en-US" sz="2800" b="1">
                <a:latin typeface="Times New Roman" panose="02020603050405020304" pitchFamily="18" charset="0"/>
                <a:ea typeface="Calibri" panose="020F0502020204030204" pitchFamily="34" charset="0"/>
                <a:cs typeface="Times New Roman" panose="02020603050405020304" pitchFamily="18" charset="0"/>
              </a:rPr>
              <a:t>II. Nghiên cứu cách tân nghệ thuật trong văn học hiện đại</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r>
              <a:rPr lang="en-US" sz="2800" b="1">
                <a:latin typeface="Times New Roman" panose="02020603050405020304" pitchFamily="18" charset="0"/>
                <a:ea typeface="Arial" panose="020B0604020202020204" pitchFamily="34" charset="0"/>
                <a:cs typeface="Times New Roman" panose="02020603050405020304" pitchFamily="18" charset="0"/>
              </a:rPr>
              <a:t>1. Tìm hiểu bài viết tham khảo </a:t>
            </a:r>
            <a:r>
              <a:rPr lang="en-US" sz="2800" i="1">
                <a:latin typeface="Times New Roman" panose="02020603050405020304" pitchFamily="18" charset="0"/>
                <a:ea typeface="Calibri" panose="020F0502020204030204" pitchFamily="34" charset="0"/>
                <a:cs typeface="Times New Roman" panose="02020603050405020304" pitchFamily="18" charset="0"/>
              </a:rPr>
              <a:t>“Ông già và biển cả-cốt truyện và điểm nhìn; hiện thực và biểu tượng”</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TextBox 3"/>
          <p:cNvSpPr txBox="1"/>
          <p:nvPr/>
        </p:nvSpPr>
        <p:spPr>
          <a:xfrm>
            <a:off x="453439" y="2211608"/>
            <a:ext cx="10509421" cy="5262979"/>
          </a:xfrm>
          <a:prstGeom prst="rect">
            <a:avLst/>
          </a:prstGeom>
          <a:noFill/>
        </p:spPr>
        <p:txBody>
          <a:bodyPr wrap="square" rtlCol="0">
            <a:spAutoFit/>
          </a:bodyPr>
          <a:lstStyle/>
          <a:p>
            <a:r>
              <a:rPr lang="en-US" sz="2800" b="1">
                <a:latin typeface="Times New Roman" panose="02020603050405020304" pitchFamily="18" charset="0"/>
                <a:cs typeface="Times New Roman" panose="02020603050405020304" pitchFamily="18" charset="0"/>
              </a:rPr>
              <a:t>1.1 Nhận xét</a:t>
            </a:r>
            <a:endParaRPr lang="en-US" sz="2800">
              <a:latin typeface="Times New Roman" panose="02020603050405020304" pitchFamily="18" charset="0"/>
              <a:cs typeface="Times New Roman" panose="02020603050405020304" pitchFamily="18" charset="0"/>
            </a:endParaRPr>
          </a:p>
          <a:p>
            <a:r>
              <a:rPr lang="en-US" sz="2800" i="1">
                <a:latin typeface="Times New Roman" panose="02020603050405020304" pitchFamily="18" charset="0"/>
                <a:cs typeface="Times New Roman" panose="02020603050405020304" pitchFamily="18" charset="0"/>
              </a:rPr>
              <a:t> </a:t>
            </a:r>
            <a:r>
              <a:rPr lang="en-US" sz="2800" i="1" smtClean="0">
                <a:latin typeface="Times New Roman" panose="02020603050405020304" pitchFamily="18" charset="0"/>
                <a:cs typeface="Times New Roman" panose="02020603050405020304" pitchFamily="18" charset="0"/>
              </a:rPr>
              <a:t>- </a:t>
            </a:r>
            <a:r>
              <a:rPr lang="en-US" sz="2800" smtClean="0">
                <a:latin typeface="Times New Roman" panose="02020603050405020304" pitchFamily="18" charset="0"/>
                <a:cs typeface="Times New Roman" panose="02020603050405020304" pitchFamily="18" charset="0"/>
              </a:rPr>
              <a:t>Phạm </a:t>
            </a:r>
            <a:r>
              <a:rPr lang="en-US" sz="2800">
                <a:latin typeface="Times New Roman" panose="02020603050405020304" pitchFamily="18" charset="0"/>
                <a:cs typeface="Times New Roman" panose="02020603050405020304" pitchFamily="18" charset="0"/>
              </a:rPr>
              <a:t>vi nghiên cứu của bài viết là một phương diện cách tân nghệ thuật trong tiểu thuyết “Ông già và biển cả” của </a:t>
            </a:r>
            <a:r>
              <a:rPr lang="en-US" sz="2800" smtClean="0">
                <a:latin typeface="Times New Roman" panose="02020603050405020304" pitchFamily="18" charset="0"/>
                <a:cs typeface="Times New Roman" panose="02020603050405020304" pitchFamily="18" charset="0"/>
              </a:rPr>
              <a:t>Hê-min-uê</a:t>
            </a:r>
          </a:p>
          <a:p>
            <a:r>
              <a:rPr lang="en-US" sz="2800" smtClean="0">
                <a:latin typeface="Times New Roman" panose="02020603050405020304" pitchFamily="18" charset="0"/>
                <a:cs typeface="Times New Roman" panose="02020603050405020304" pitchFamily="18" charset="0"/>
              </a:rPr>
              <a:t>- Mục </a:t>
            </a:r>
            <a:r>
              <a:rPr lang="en-US" sz="2800">
                <a:latin typeface="Times New Roman" panose="02020603050405020304" pitchFamily="18" charset="0"/>
                <a:cs typeface="Times New Roman" panose="02020603050405020304" pitchFamily="18" charset="0"/>
              </a:rPr>
              <a:t>đích của bài viết nhằm hướng đến khẳng định phong cách sáng tác độc đáo và vị trí của Hê-min-uê trong nền văn học hiện đại thế giới</a:t>
            </a:r>
          </a:p>
          <a:p>
            <a:pPr marL="285750" indent="-285750">
              <a:buFontTx/>
              <a:buChar char="-"/>
            </a:pPr>
            <a:r>
              <a:rPr lang="en-US" sz="2800">
                <a:latin typeface="Times New Roman" panose="02020603050405020304" pitchFamily="18" charset="0"/>
                <a:cs typeface="Times New Roman" panose="02020603050405020304" pitchFamily="18" charset="0"/>
              </a:rPr>
              <a:t>N</a:t>
            </a:r>
            <a:r>
              <a:rPr lang="en-US" sz="2800" smtClean="0">
                <a:latin typeface="Times New Roman" panose="02020603050405020304" pitchFamily="18" charset="0"/>
                <a:cs typeface="Times New Roman" panose="02020603050405020304" pitchFamily="18" charset="0"/>
              </a:rPr>
              <a:t>ghiên </a:t>
            </a:r>
            <a:r>
              <a:rPr lang="en-US" sz="2800">
                <a:latin typeface="Times New Roman" panose="02020603050405020304" pitchFamily="18" charset="0"/>
                <a:cs typeface="Times New Roman" panose="02020603050405020304" pitchFamily="18" charset="0"/>
              </a:rPr>
              <a:t>cứu những cách tân ở các yếu tố: cốt truyện, điểm nhìn, nhân vật, ngôn ngữ độc thoại, ngôn ngữ đối thoại, không gian, thời </a:t>
            </a:r>
            <a:r>
              <a:rPr lang="en-US" sz="2800" smtClean="0">
                <a:latin typeface="Times New Roman" panose="02020603050405020304" pitchFamily="18" charset="0"/>
                <a:cs typeface="Times New Roman" panose="02020603050405020304" pitchFamily="18" charset="0"/>
              </a:rPr>
              <a:t>gian</a:t>
            </a:r>
          </a:p>
          <a:p>
            <a:pPr marL="342900" indent="-342900">
              <a:buFontTx/>
              <a:buChar char="-"/>
            </a:pPr>
            <a:r>
              <a:rPr lang="en-US" sz="2800" smtClean="0">
                <a:latin typeface="Times New Roman" panose="02020603050405020304" pitchFamily="18" charset="0"/>
                <a:cs typeface="Times New Roman" panose="02020603050405020304" pitchFamily="18" charset="0"/>
              </a:rPr>
              <a:t>Gợi ra sự tò mò, hứng thú kích thích người đọc tìm đến với tác phẩm “ Ông già và biển cả” cùng như những tác phẩm khác của Huê-min-uê</a:t>
            </a:r>
            <a:endParaRPr lang="en-US" sz="2800">
              <a:latin typeface="Times New Roman" panose="02020603050405020304" pitchFamily="18" charset="0"/>
              <a:cs typeface="Times New Roman" panose="02020603050405020304" pitchFamily="18" charset="0"/>
            </a:endParaRPr>
          </a:p>
          <a:p>
            <a:r>
              <a:rPr lang="en-US" sz="2800" i="1">
                <a:latin typeface="Times New Roman" panose="02020603050405020304" pitchFamily="18" charset="0"/>
                <a:cs typeface="Times New Roman" panose="02020603050405020304" pitchFamily="18" charset="0"/>
              </a:rPr>
              <a:t> </a:t>
            </a:r>
            <a:endParaRPr lang="en-US" sz="2800">
              <a:latin typeface="Times New Roman" panose="02020603050405020304" pitchFamily="18" charset="0"/>
              <a:cs typeface="Times New Roman" panose="02020603050405020304" pitchFamily="18" charset="0"/>
            </a:endParaRPr>
          </a:p>
          <a:p>
            <a:endParaRPr lang="en-US" sz="28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99849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circle(in)">
                                      <p:cBhvr>
                                        <p:cTn id="14" dur="2000"/>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animEffect transition="in" filter="fade">
                                      <p:cBhvr>
                                        <p:cTn id="19" dur="1000"/>
                                        <p:tgtEl>
                                          <p:spTgt spid="4">
                                            <p:txEl>
                                              <p:pRg st="0" end="0"/>
                                            </p:txEl>
                                          </p:spTgt>
                                        </p:tgtEl>
                                      </p:cBhvr>
                                    </p:animEffect>
                                    <p:anim calcmode="lin" valueType="num">
                                      <p:cBhvr>
                                        <p:cTn id="20"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16" presetClass="entr" presetSubtype="21" fill="hold" nodeType="clickEffect">
                                  <p:stCondLst>
                                    <p:cond delay="0"/>
                                  </p:stCondLst>
                                  <p:childTnLst>
                                    <p:set>
                                      <p:cBhvr>
                                        <p:cTn id="25" dur="1" fill="hold">
                                          <p:stCondLst>
                                            <p:cond delay="0"/>
                                          </p:stCondLst>
                                        </p:cTn>
                                        <p:tgtEl>
                                          <p:spTgt spid="4">
                                            <p:txEl>
                                              <p:pRg st="1" end="1"/>
                                            </p:txEl>
                                          </p:spTgt>
                                        </p:tgtEl>
                                        <p:attrNameLst>
                                          <p:attrName>style.visibility</p:attrName>
                                        </p:attrNameLst>
                                      </p:cBhvr>
                                      <p:to>
                                        <p:strVal val="visible"/>
                                      </p:to>
                                    </p:set>
                                    <p:animEffect transition="in" filter="barn(inVertical)">
                                      <p:cBhvr>
                                        <p:cTn id="26" dur="500"/>
                                        <p:tgtEl>
                                          <p:spTgt spid="4">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6" presetClass="entr" presetSubtype="16" fill="hold" nodeType="clickEffect">
                                  <p:stCondLst>
                                    <p:cond delay="0"/>
                                  </p:stCondLst>
                                  <p:childTnLst>
                                    <p:set>
                                      <p:cBhvr>
                                        <p:cTn id="30" dur="1" fill="hold">
                                          <p:stCondLst>
                                            <p:cond delay="0"/>
                                          </p:stCondLst>
                                        </p:cTn>
                                        <p:tgtEl>
                                          <p:spTgt spid="4">
                                            <p:txEl>
                                              <p:pRg st="2" end="2"/>
                                            </p:txEl>
                                          </p:spTgt>
                                        </p:tgtEl>
                                        <p:attrNameLst>
                                          <p:attrName>style.visibility</p:attrName>
                                        </p:attrNameLst>
                                      </p:cBhvr>
                                      <p:to>
                                        <p:strVal val="visible"/>
                                      </p:to>
                                    </p:set>
                                    <p:animEffect transition="in" filter="circle(in)">
                                      <p:cBhvr>
                                        <p:cTn id="31" dur="2000"/>
                                        <p:tgtEl>
                                          <p:spTgt spid="4">
                                            <p:txEl>
                                              <p:pRg st="2" end="2"/>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nodeType="clickEffect">
                                  <p:stCondLst>
                                    <p:cond delay="0"/>
                                  </p:stCondLst>
                                  <p:childTnLst>
                                    <p:set>
                                      <p:cBhvr>
                                        <p:cTn id="35" dur="1" fill="hold">
                                          <p:stCondLst>
                                            <p:cond delay="0"/>
                                          </p:stCondLst>
                                        </p:cTn>
                                        <p:tgtEl>
                                          <p:spTgt spid="4">
                                            <p:txEl>
                                              <p:pRg st="3" end="3"/>
                                            </p:txEl>
                                          </p:spTgt>
                                        </p:tgtEl>
                                        <p:attrNameLst>
                                          <p:attrName>style.visibility</p:attrName>
                                        </p:attrNameLst>
                                      </p:cBhvr>
                                      <p:to>
                                        <p:strVal val="visible"/>
                                      </p:to>
                                    </p:set>
                                    <p:anim calcmode="lin" valueType="num">
                                      <p:cBhvr additive="base">
                                        <p:cTn id="36"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4">
                                            <p:txEl>
                                              <p:pRg st="4" end="4"/>
                                            </p:txEl>
                                          </p:spTgt>
                                        </p:tgtEl>
                                        <p:attrNameLst>
                                          <p:attrName>style.visibility</p:attrName>
                                        </p:attrNameLst>
                                      </p:cBhvr>
                                      <p:to>
                                        <p:strVal val="visible"/>
                                      </p:to>
                                    </p:set>
                                    <p:animEffect transition="in" filter="fade">
                                      <p:cBhvr>
                                        <p:cTn id="42" dur="1000"/>
                                        <p:tgtEl>
                                          <p:spTgt spid="4">
                                            <p:txEl>
                                              <p:pRg st="4" end="4"/>
                                            </p:txEl>
                                          </p:spTgt>
                                        </p:tgtEl>
                                      </p:cBhvr>
                                    </p:animEffect>
                                    <p:anim calcmode="lin" valueType="num">
                                      <p:cBhvr>
                                        <p:cTn id="43"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70561" y="760287"/>
            <a:ext cx="9164548" cy="4832092"/>
          </a:xfrm>
          <a:prstGeom prst="rect">
            <a:avLst/>
          </a:prstGeom>
          <a:noFill/>
        </p:spPr>
        <p:txBody>
          <a:bodyPr wrap="square" rtlCol="0">
            <a:spAutoFit/>
          </a:bodyPr>
          <a:lstStyle/>
          <a:p>
            <a:r>
              <a:rPr lang="en-US" sz="2800" b="1">
                <a:latin typeface="Times New Roman" panose="02020603050405020304" pitchFamily="18" charset="0"/>
                <a:cs typeface="Times New Roman" panose="02020603050405020304" pitchFamily="18" charset="0"/>
              </a:rPr>
              <a:t>1.2 Kết luận: </a:t>
            </a:r>
            <a:r>
              <a:rPr lang="en-US" sz="2800">
                <a:latin typeface="Times New Roman" panose="02020603050405020304" pitchFamily="18" charset="0"/>
                <a:cs typeface="Times New Roman" panose="02020603050405020304" pitchFamily="18" charset="0"/>
              </a:rPr>
              <a:t>Nghiên cứu cách tân nghệ thuật trong văn học hiện đại cần:</a:t>
            </a:r>
          </a:p>
          <a:p>
            <a:r>
              <a:rPr lang="en-US" sz="2800">
                <a:latin typeface="Times New Roman" panose="02020603050405020304" pitchFamily="18" charset="0"/>
                <a:cs typeface="Times New Roman" panose="02020603050405020304" pitchFamily="18" charset="0"/>
              </a:rPr>
              <a:t>- Xác định rõ đề tài nghiên cứu</a:t>
            </a:r>
          </a:p>
          <a:p>
            <a:r>
              <a:rPr lang="en-US" sz="2800">
                <a:latin typeface="Times New Roman" panose="02020603050405020304" pitchFamily="18" charset="0"/>
                <a:cs typeface="Times New Roman" panose="02020603050405020304" pitchFamily="18" charset="0"/>
              </a:rPr>
              <a:t>- Xác định mục đích bài viết</a:t>
            </a:r>
          </a:p>
          <a:p>
            <a:r>
              <a:rPr lang="en-US" sz="2800">
                <a:latin typeface="Times New Roman" panose="02020603050405020304" pitchFamily="18" charset="0"/>
                <a:cs typeface="Times New Roman" panose="02020603050405020304" pitchFamily="18" charset="0"/>
              </a:rPr>
              <a:t>- Tập trung vào nghiên cứu những cách tân ở các yếu tố: cốt truyện, điểm nhìn, nhân vật, ngôn ngữ độc thoại, ngôn ngữ đối thoại, không gian, thời gian…</a:t>
            </a:r>
          </a:p>
          <a:p>
            <a:r>
              <a:rPr lang="en-US" sz="2800">
                <a:latin typeface="Times New Roman" panose="02020603050405020304" pitchFamily="18" charset="0"/>
                <a:cs typeface="Times New Roman" panose="02020603050405020304" pitchFamily="18" charset="0"/>
              </a:rPr>
              <a:t>- Có những kết luận rõ ràng, chính xác </a:t>
            </a:r>
          </a:p>
          <a:p>
            <a:r>
              <a:rPr lang="en-US" sz="2800">
                <a:latin typeface="Times New Roman" panose="02020603050405020304" pitchFamily="18" charset="0"/>
                <a:cs typeface="Times New Roman" panose="02020603050405020304" pitchFamily="18" charset="0"/>
              </a:rPr>
              <a:t>- Tạo ra những rung cảm, nhận thức mới mẽ trong lòng người đọc</a:t>
            </a:r>
          </a:p>
          <a:p>
            <a:endParaRPr lang="en-US" sz="2800"/>
          </a:p>
        </p:txBody>
      </p:sp>
    </p:spTree>
    <p:extLst>
      <p:ext uri="{BB962C8B-B14F-4D97-AF65-F5344CB8AC3E}">
        <p14:creationId xmlns:p14="http://schemas.microsoft.com/office/powerpoint/2010/main" val="4270461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Effect transition="in" filter="barn(inVertical)">
                                      <p:cBhvr>
                                        <p:cTn id="13" dur="500"/>
                                        <p:tgtEl>
                                          <p:spTgt spid="5">
                                            <p:txEl>
                                              <p:pRg st="1" end="1"/>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5">
                                            <p:txEl>
                                              <p:pRg st="2" end="2"/>
                                            </p:txEl>
                                          </p:spTgt>
                                        </p:tgtEl>
                                        <p:attrNameLst>
                                          <p:attrName>style.visibility</p:attrName>
                                        </p:attrNameLst>
                                      </p:cBhvr>
                                      <p:to>
                                        <p:strVal val="visible"/>
                                      </p:to>
                                    </p:set>
                                    <p:animEffect transition="in" filter="barn(inVertical)">
                                      <p:cBhvr>
                                        <p:cTn id="16" dur="500"/>
                                        <p:tgtEl>
                                          <p:spTgt spid="5">
                                            <p:txEl>
                                              <p:pRg st="2" end="2"/>
                                            </p:txEl>
                                          </p:spTgt>
                                        </p:tgtEl>
                                      </p:cBhvr>
                                    </p:animEffect>
                                  </p:childTnLst>
                                </p:cTn>
                              </p:par>
                              <p:par>
                                <p:cTn id="17" presetID="16" presetClass="entr" presetSubtype="21" fill="hold" nodeType="with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animEffect transition="in" filter="barn(inVertical)">
                                      <p:cBhvr>
                                        <p:cTn id="19" dur="500"/>
                                        <p:tgtEl>
                                          <p:spTgt spid="5">
                                            <p:txEl>
                                              <p:pRg st="3" end="3"/>
                                            </p:txEl>
                                          </p:spTgt>
                                        </p:tgtEl>
                                      </p:cBhvr>
                                    </p:animEffect>
                                  </p:childTnLst>
                                </p:cTn>
                              </p:par>
                              <p:par>
                                <p:cTn id="20" presetID="16" presetClass="entr" presetSubtype="21" fill="hold" nodeType="with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barn(inVertical)">
                                      <p:cBhvr>
                                        <p:cTn id="22" dur="500"/>
                                        <p:tgtEl>
                                          <p:spTgt spid="5">
                                            <p:txEl>
                                              <p:pRg st="4" end="4"/>
                                            </p:txEl>
                                          </p:spTgt>
                                        </p:tgtEl>
                                      </p:cBhvr>
                                    </p:animEffect>
                                  </p:childTnLst>
                                </p:cTn>
                              </p:par>
                              <p:par>
                                <p:cTn id="23" presetID="16" presetClass="entr" presetSubtype="21" fill="hold" nodeType="withEffect">
                                  <p:stCondLst>
                                    <p:cond delay="0"/>
                                  </p:stCondLst>
                                  <p:childTnLst>
                                    <p:set>
                                      <p:cBhvr>
                                        <p:cTn id="24" dur="1" fill="hold">
                                          <p:stCondLst>
                                            <p:cond delay="0"/>
                                          </p:stCondLst>
                                        </p:cTn>
                                        <p:tgtEl>
                                          <p:spTgt spid="5">
                                            <p:txEl>
                                              <p:pRg st="5" end="5"/>
                                            </p:txEl>
                                          </p:spTgt>
                                        </p:tgtEl>
                                        <p:attrNameLst>
                                          <p:attrName>style.visibility</p:attrName>
                                        </p:attrNameLst>
                                      </p:cBhvr>
                                      <p:to>
                                        <p:strVal val="visible"/>
                                      </p:to>
                                    </p:set>
                                    <p:animEffect transition="in" filter="barn(inVertical)">
                                      <p:cBhvr>
                                        <p:cTn id="25"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6635" y="0"/>
            <a:ext cx="11735154" cy="2246769"/>
          </a:xfrm>
          <a:prstGeom prst="rect">
            <a:avLst/>
          </a:prstGeom>
          <a:noFill/>
        </p:spPr>
        <p:txBody>
          <a:bodyPr wrap="square" rtlCol="0">
            <a:spAutoFit/>
          </a:bodyPr>
          <a:lstStyle/>
          <a:p>
            <a:r>
              <a:rPr lang="en-US" sz="2800" b="1">
                <a:latin typeface="Times New Roman" panose="02020603050405020304" pitchFamily="18" charset="0"/>
                <a:cs typeface="Times New Roman" panose="02020603050405020304" pitchFamily="18" charset="0"/>
              </a:rPr>
              <a:t>2. Thực hành nghiên cứu</a:t>
            </a:r>
            <a:endParaRPr lang="en-US" sz="2800">
              <a:latin typeface="Times New Roman" panose="02020603050405020304" pitchFamily="18" charset="0"/>
              <a:cs typeface="Times New Roman" panose="02020603050405020304" pitchFamily="18" charset="0"/>
            </a:endParaRPr>
          </a:p>
          <a:p>
            <a:r>
              <a:rPr lang="en-US" sz="2800" i="1">
                <a:latin typeface="Times New Roman" panose="02020603050405020304" pitchFamily="18" charset="0"/>
                <a:cs typeface="Times New Roman" panose="02020603050405020304" pitchFamily="18" charset="0"/>
              </a:rPr>
              <a:t>2.1 Tìm hiểu khái niệm</a:t>
            </a:r>
            <a:endParaRPr lang="en-US" sz="2800">
              <a:latin typeface="Times New Roman" panose="02020603050405020304" pitchFamily="18" charset="0"/>
              <a:cs typeface="Times New Roman" panose="02020603050405020304" pitchFamily="18" charset="0"/>
            </a:endParaRPr>
          </a:p>
          <a:p>
            <a:r>
              <a:rPr lang="en-US" sz="2800">
                <a:latin typeface="Times New Roman" panose="02020603050405020304" pitchFamily="18" charset="0"/>
                <a:cs typeface="Times New Roman" panose="02020603050405020304" pitchFamily="18" charset="0"/>
              </a:rPr>
              <a:t>- Cách tân nghệ thuật là những đổi mới, sáng tạo trong các tác phẩm nghệ thuật</a:t>
            </a:r>
          </a:p>
          <a:p>
            <a:r>
              <a:rPr lang="en-US" sz="2800">
                <a:latin typeface="Times New Roman" panose="02020603050405020304" pitchFamily="18" charset="0"/>
                <a:cs typeface="Times New Roman" panose="02020603050405020304" pitchFamily="18" charset="0"/>
              </a:rPr>
              <a:t> - Các phương diện  như thể loại, ngôn từ, các thủ pháp, kĩ thuật biểu đạt</a:t>
            </a:r>
          </a:p>
          <a:p>
            <a:endParaRPr lang="en-US" sz="2800">
              <a:latin typeface="Times New Roman" panose="02020603050405020304" pitchFamily="18" charset="0"/>
              <a:cs typeface="Times New Roman" panose="02020603050405020304" pitchFamily="18" charset="0"/>
            </a:endParaRPr>
          </a:p>
        </p:txBody>
      </p:sp>
      <p:sp>
        <p:nvSpPr>
          <p:cNvPr id="3" name="TextBox 2"/>
          <p:cNvSpPr txBox="1"/>
          <p:nvPr/>
        </p:nvSpPr>
        <p:spPr>
          <a:xfrm>
            <a:off x="136635" y="1736118"/>
            <a:ext cx="11509122" cy="3539430"/>
          </a:xfrm>
          <a:prstGeom prst="rect">
            <a:avLst/>
          </a:prstGeom>
          <a:noFill/>
        </p:spPr>
        <p:txBody>
          <a:bodyPr wrap="square" rtlCol="0">
            <a:spAutoFit/>
          </a:bodyPr>
          <a:lstStyle/>
          <a:p>
            <a:r>
              <a:rPr lang="en-US" sz="2800">
                <a:latin typeface="Times New Roman" panose="02020603050405020304" pitchFamily="18" charset="0"/>
                <a:cs typeface="Times New Roman" panose="02020603050405020304" pitchFamily="18" charset="0"/>
              </a:rPr>
              <a:t>+ Về mặt thể loại: phá vỡ những quy phạm chuẩn mực của thể loại truyền thống, sáng tạo ra những thể loại mới. Cấu trúc của thể loại cũng biến đổi một cách linh hoạt</a:t>
            </a:r>
          </a:p>
          <a:p>
            <a:r>
              <a:rPr lang="en-US" sz="2800">
                <a:latin typeface="Times New Roman" panose="02020603050405020304" pitchFamily="18" charset="0"/>
                <a:cs typeface="Times New Roman" panose="02020603050405020304" pitchFamily="18" charset="0"/>
              </a:rPr>
              <a:t>+ Ngôn từ và thủ pháp nghệ thuật khước từ những công thức ước lệ, phát hiện ra những công thức diễn đạt mới. Những cách tân nghệ thuật này một mặt thể hiện cảm quan thẩm mỹ mới của thời đại, một mặt tạo nên sự phong phú và sức hấp dẫn cho văn học hiện đại</a:t>
            </a:r>
          </a:p>
          <a:p>
            <a:endParaRPr lang="en-US" sz="2800">
              <a:latin typeface="Times New Roman" panose="02020603050405020304" pitchFamily="18" charset="0"/>
              <a:cs typeface="Times New Roman" panose="02020603050405020304" pitchFamily="18" charset="0"/>
            </a:endParaRPr>
          </a:p>
        </p:txBody>
      </p:sp>
      <p:sp>
        <p:nvSpPr>
          <p:cNvPr id="4" name="TextBox 3"/>
          <p:cNvSpPr txBox="1"/>
          <p:nvPr/>
        </p:nvSpPr>
        <p:spPr>
          <a:xfrm>
            <a:off x="0" y="4847089"/>
            <a:ext cx="12051587" cy="2246769"/>
          </a:xfrm>
          <a:prstGeom prst="rect">
            <a:avLst/>
          </a:prstGeom>
          <a:noFill/>
        </p:spPr>
        <p:txBody>
          <a:bodyPr wrap="square" rtlCol="0">
            <a:spAutoFit/>
          </a:bodyPr>
          <a:lstStyle/>
          <a:p>
            <a:r>
              <a:rPr lang="en-US" sz="2800" i="1">
                <a:latin typeface="Times New Roman" panose="02020603050405020304" pitchFamily="18" charset="0"/>
                <a:cs typeface="Times New Roman" panose="02020603050405020304" pitchFamily="18" charset="0"/>
              </a:rPr>
              <a:t>2.2 Xác định đối tượng, phạm vi, mục đích, nghiên cứu</a:t>
            </a:r>
            <a:endParaRPr lang="en-US" sz="2800">
              <a:latin typeface="Times New Roman" panose="02020603050405020304" pitchFamily="18" charset="0"/>
              <a:cs typeface="Times New Roman" panose="02020603050405020304" pitchFamily="18" charset="0"/>
            </a:endParaRPr>
          </a:p>
          <a:p>
            <a:r>
              <a:rPr lang="en-US" sz="2800">
                <a:latin typeface="Times New Roman" panose="02020603050405020304" pitchFamily="18" charset="0"/>
                <a:cs typeface="Times New Roman" panose="02020603050405020304" pitchFamily="18" charset="0"/>
              </a:rPr>
              <a:t>- Đối tượng nghiên cứu khá đa dạng, có thể là những cách tân nghệ thuật trên những phương diện khác nhau như thể loại, ngôn ngữ, các thủ pháp nghệ thuật</a:t>
            </a:r>
          </a:p>
          <a:p>
            <a:r>
              <a:rPr lang="en-US" sz="2800">
                <a:latin typeface="Times New Roman" panose="02020603050405020304" pitchFamily="18" charset="0"/>
                <a:cs typeface="Times New Roman" panose="02020603050405020304" pitchFamily="18" charset="0"/>
              </a:rPr>
              <a:t>- Phạm vi nghiên cứu có thể một tác giả tác phẩm hoặc một nhóm tác giả tác phẩm</a:t>
            </a:r>
          </a:p>
          <a:p>
            <a:endParaRPr lang="en-US" sz="28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53156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Effect transition="in" filter="barn(inVertical)">
                                      <p:cBhvr>
                                        <p:cTn id="13" dur="500"/>
                                        <p:tgtEl>
                                          <p:spTgt spid="2">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nodeType="clickEffect">
                                  <p:stCondLst>
                                    <p:cond delay="0"/>
                                  </p:stCondLst>
                                  <p:childTnLst>
                                    <p:set>
                                      <p:cBhvr>
                                        <p:cTn id="17" dur="1" fill="hold">
                                          <p:stCondLst>
                                            <p:cond delay="0"/>
                                          </p:stCondLst>
                                        </p:cTn>
                                        <p:tgtEl>
                                          <p:spTgt spid="2">
                                            <p:txEl>
                                              <p:pRg st="2" end="2"/>
                                            </p:txEl>
                                          </p:spTgt>
                                        </p:tgtEl>
                                        <p:attrNameLst>
                                          <p:attrName>style.visibility</p:attrName>
                                        </p:attrNameLst>
                                      </p:cBhvr>
                                      <p:to>
                                        <p:strVal val="visible"/>
                                      </p:to>
                                    </p:set>
                                    <p:animEffect transition="in" filter="fade">
                                      <p:cBhvr>
                                        <p:cTn id="18" dur="1000"/>
                                        <p:tgtEl>
                                          <p:spTgt spid="2">
                                            <p:txEl>
                                              <p:pRg st="2" end="2"/>
                                            </p:txEl>
                                          </p:spTgt>
                                        </p:tgtEl>
                                      </p:cBhvr>
                                    </p:animEffect>
                                    <p:anim calcmode="lin" valueType="num">
                                      <p:cBhvr>
                                        <p:cTn id="19"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0" dur="1000" fill="hold"/>
                                        <p:tgtEl>
                                          <p:spTgt spid="2">
                                            <p:txEl>
                                              <p:pRg st="2" end="2"/>
                                            </p:txEl>
                                          </p:spTgt>
                                        </p:tgtEl>
                                        <p:attrNameLst>
                                          <p:attrName>ppt_y</p:attrName>
                                        </p:attrNameLst>
                                      </p:cBhvr>
                                      <p:tavLst>
                                        <p:tav tm="0">
                                          <p:val>
                                            <p:strVal val="#ppt_y+.1"/>
                                          </p:val>
                                        </p:tav>
                                        <p:tav tm="100000">
                                          <p:val>
                                            <p:strVal val="#ppt_y"/>
                                          </p:val>
                                        </p:tav>
                                      </p:tavLst>
                                    </p:anim>
                                  </p:childTnLst>
                                </p:cTn>
                              </p:par>
                              <p:par>
                                <p:cTn id="21" presetID="42" presetClass="entr" presetSubtype="0" fill="hold" nodeType="withEffect">
                                  <p:stCondLst>
                                    <p:cond delay="0"/>
                                  </p:stCondLst>
                                  <p:childTnLst>
                                    <p:set>
                                      <p:cBhvr>
                                        <p:cTn id="22" dur="1" fill="hold">
                                          <p:stCondLst>
                                            <p:cond delay="0"/>
                                          </p:stCondLst>
                                        </p:cTn>
                                        <p:tgtEl>
                                          <p:spTgt spid="2">
                                            <p:txEl>
                                              <p:pRg st="3" end="3"/>
                                            </p:txEl>
                                          </p:spTgt>
                                        </p:tgtEl>
                                        <p:attrNameLst>
                                          <p:attrName>style.visibility</p:attrName>
                                        </p:attrNameLst>
                                      </p:cBhvr>
                                      <p:to>
                                        <p:strVal val="visible"/>
                                      </p:to>
                                    </p:set>
                                    <p:animEffect transition="in" filter="fade">
                                      <p:cBhvr>
                                        <p:cTn id="23" dur="1000"/>
                                        <p:tgtEl>
                                          <p:spTgt spid="2">
                                            <p:txEl>
                                              <p:pRg st="3" end="3"/>
                                            </p:txEl>
                                          </p:spTgt>
                                        </p:tgtEl>
                                      </p:cBhvr>
                                    </p:animEffect>
                                    <p:anim calcmode="lin" valueType="num">
                                      <p:cBhvr>
                                        <p:cTn id="24"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5"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nodeType="clickEffect">
                                  <p:stCondLst>
                                    <p:cond delay="0"/>
                                  </p:stCondLst>
                                  <p:childTnLst>
                                    <p:set>
                                      <p:cBhvr>
                                        <p:cTn id="29" dur="1" fill="hold">
                                          <p:stCondLst>
                                            <p:cond delay="0"/>
                                          </p:stCondLst>
                                        </p:cTn>
                                        <p:tgtEl>
                                          <p:spTgt spid="3">
                                            <p:txEl>
                                              <p:pRg st="0" end="0"/>
                                            </p:txEl>
                                          </p:spTgt>
                                        </p:tgtEl>
                                        <p:attrNameLst>
                                          <p:attrName>style.visibility</p:attrName>
                                        </p:attrNameLst>
                                      </p:cBhvr>
                                      <p:to>
                                        <p:strVal val="visible"/>
                                      </p:to>
                                    </p:set>
                                    <p:animEffect transition="in" filter="fade">
                                      <p:cBhvr>
                                        <p:cTn id="30" dur="1000"/>
                                        <p:tgtEl>
                                          <p:spTgt spid="3">
                                            <p:txEl>
                                              <p:pRg st="0" end="0"/>
                                            </p:txEl>
                                          </p:spTgt>
                                        </p:tgtEl>
                                      </p:cBhvr>
                                    </p:animEffect>
                                    <p:anim calcmode="lin" valueType="num">
                                      <p:cBhvr>
                                        <p:cTn id="31"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32"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1" end="1"/>
                                            </p:txEl>
                                          </p:spTgt>
                                        </p:tgtEl>
                                        <p:attrNameLst>
                                          <p:attrName>style.visibility</p:attrName>
                                        </p:attrNameLst>
                                      </p:cBhvr>
                                      <p:to>
                                        <p:strVal val="visible"/>
                                      </p:to>
                                    </p:set>
                                    <p:anim calcmode="lin" valueType="num">
                                      <p:cBhvr additive="base">
                                        <p:cTn id="3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nodeType="clickEffect">
                                  <p:stCondLst>
                                    <p:cond delay="0"/>
                                  </p:stCondLst>
                                  <p:childTnLst>
                                    <p:set>
                                      <p:cBhvr>
                                        <p:cTn id="42" dur="1" fill="hold">
                                          <p:stCondLst>
                                            <p:cond delay="0"/>
                                          </p:stCondLst>
                                        </p:cTn>
                                        <p:tgtEl>
                                          <p:spTgt spid="4">
                                            <p:txEl>
                                              <p:pRg st="0" end="0"/>
                                            </p:txEl>
                                          </p:spTgt>
                                        </p:tgtEl>
                                        <p:attrNameLst>
                                          <p:attrName>style.visibility</p:attrName>
                                        </p:attrNameLst>
                                      </p:cBhvr>
                                      <p:to>
                                        <p:strVal val="visible"/>
                                      </p:to>
                                    </p:set>
                                    <p:animEffect transition="in" filter="fade">
                                      <p:cBhvr>
                                        <p:cTn id="43" dur="1000"/>
                                        <p:tgtEl>
                                          <p:spTgt spid="4">
                                            <p:txEl>
                                              <p:pRg st="0" end="0"/>
                                            </p:txEl>
                                          </p:spTgt>
                                        </p:tgtEl>
                                      </p:cBhvr>
                                    </p:animEffect>
                                    <p:anim calcmode="lin" valueType="num">
                                      <p:cBhvr>
                                        <p:cTn id="44"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45"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nodeType="clickEffect">
                                  <p:stCondLst>
                                    <p:cond delay="0"/>
                                  </p:stCondLst>
                                  <p:childTnLst>
                                    <p:set>
                                      <p:cBhvr>
                                        <p:cTn id="49" dur="1" fill="hold">
                                          <p:stCondLst>
                                            <p:cond delay="0"/>
                                          </p:stCondLst>
                                        </p:cTn>
                                        <p:tgtEl>
                                          <p:spTgt spid="4">
                                            <p:txEl>
                                              <p:pRg st="1" end="1"/>
                                            </p:txEl>
                                          </p:spTgt>
                                        </p:tgtEl>
                                        <p:attrNameLst>
                                          <p:attrName>style.visibility</p:attrName>
                                        </p:attrNameLst>
                                      </p:cBhvr>
                                      <p:to>
                                        <p:strVal val="visible"/>
                                      </p:to>
                                    </p:set>
                                    <p:animEffect transition="in" filter="fade">
                                      <p:cBhvr>
                                        <p:cTn id="50" dur="1000"/>
                                        <p:tgtEl>
                                          <p:spTgt spid="4">
                                            <p:txEl>
                                              <p:pRg st="1" end="1"/>
                                            </p:txEl>
                                          </p:spTgt>
                                        </p:tgtEl>
                                      </p:cBhvr>
                                    </p:animEffect>
                                    <p:anim calcmode="lin" valueType="num">
                                      <p:cBhvr>
                                        <p:cTn id="51"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52" dur="1000" fill="hold"/>
                                        <p:tgtEl>
                                          <p:spTgt spid="4">
                                            <p:txEl>
                                              <p:pRg st="1" end="1"/>
                                            </p:txEl>
                                          </p:spTgt>
                                        </p:tgtEl>
                                        <p:attrNameLst>
                                          <p:attrName>ppt_y</p:attrName>
                                        </p:attrNameLst>
                                      </p:cBhvr>
                                      <p:tavLst>
                                        <p:tav tm="0">
                                          <p:val>
                                            <p:strVal val="#ppt_y+.1"/>
                                          </p:val>
                                        </p:tav>
                                        <p:tav tm="100000">
                                          <p:val>
                                            <p:strVal val="#ppt_y"/>
                                          </p:val>
                                        </p:tav>
                                      </p:tavLst>
                                    </p:anim>
                                  </p:childTnLst>
                                </p:cTn>
                              </p:par>
                              <p:par>
                                <p:cTn id="53" presetID="42" presetClass="entr" presetSubtype="0" fill="hold" nodeType="withEffect">
                                  <p:stCondLst>
                                    <p:cond delay="0"/>
                                  </p:stCondLst>
                                  <p:childTnLst>
                                    <p:set>
                                      <p:cBhvr>
                                        <p:cTn id="54" dur="1" fill="hold">
                                          <p:stCondLst>
                                            <p:cond delay="0"/>
                                          </p:stCondLst>
                                        </p:cTn>
                                        <p:tgtEl>
                                          <p:spTgt spid="4">
                                            <p:txEl>
                                              <p:pRg st="2" end="2"/>
                                            </p:txEl>
                                          </p:spTgt>
                                        </p:tgtEl>
                                        <p:attrNameLst>
                                          <p:attrName>style.visibility</p:attrName>
                                        </p:attrNameLst>
                                      </p:cBhvr>
                                      <p:to>
                                        <p:strVal val="visible"/>
                                      </p:to>
                                    </p:set>
                                    <p:animEffect transition="in" filter="fade">
                                      <p:cBhvr>
                                        <p:cTn id="55" dur="1000"/>
                                        <p:tgtEl>
                                          <p:spTgt spid="4">
                                            <p:txEl>
                                              <p:pRg st="2" end="2"/>
                                            </p:txEl>
                                          </p:spTgt>
                                        </p:tgtEl>
                                      </p:cBhvr>
                                    </p:animEffect>
                                    <p:anim calcmode="lin" valueType="num">
                                      <p:cBhvr>
                                        <p:cTn id="56"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57"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67686" y="503131"/>
            <a:ext cx="9968948" cy="2246769"/>
          </a:xfrm>
          <a:prstGeom prst="rect">
            <a:avLst/>
          </a:prstGeom>
          <a:noFill/>
        </p:spPr>
        <p:txBody>
          <a:bodyPr wrap="square" rtlCol="0">
            <a:spAutoFit/>
          </a:bodyPr>
          <a:lstStyle/>
          <a:p>
            <a:r>
              <a:rPr lang="en-US" sz="2800">
                <a:latin typeface="Times New Roman" panose="02020603050405020304" pitchFamily="18" charset="0"/>
                <a:cs typeface="Times New Roman" panose="02020603050405020304" pitchFamily="18" charset="0"/>
              </a:rPr>
              <a:t>- Xác đinh rõ mục đích nghiên cứu: có thể là để khẳng định giá trị của những cách tân nghệ thuật trong tác phẩm, xác định vị trí của tác phẩm trong sự nghiệp văn học của tác giả, làm rõ phong cách của tác giả</a:t>
            </a:r>
          </a:p>
          <a:p>
            <a:endParaRPr lang="en-US" sz="2800">
              <a:latin typeface="Times New Roman" panose="02020603050405020304" pitchFamily="18" charset="0"/>
              <a:cs typeface="Times New Roman" panose="02020603050405020304" pitchFamily="18" charset="0"/>
            </a:endParaRPr>
          </a:p>
        </p:txBody>
      </p:sp>
      <p:sp>
        <p:nvSpPr>
          <p:cNvPr id="5" name="TextBox 4"/>
          <p:cNvSpPr txBox="1"/>
          <p:nvPr/>
        </p:nvSpPr>
        <p:spPr>
          <a:xfrm>
            <a:off x="401250" y="3335527"/>
            <a:ext cx="10595113" cy="2246769"/>
          </a:xfrm>
          <a:prstGeom prst="rect">
            <a:avLst/>
          </a:prstGeom>
          <a:noFill/>
        </p:spPr>
        <p:txBody>
          <a:bodyPr wrap="square" rtlCol="0">
            <a:spAutoFit/>
          </a:bodyPr>
          <a:lstStyle/>
          <a:p>
            <a:r>
              <a:rPr lang="en-US" sz="2800" i="1">
                <a:latin typeface="Times New Roman" panose="02020603050405020304" pitchFamily="18" charset="0"/>
                <a:cs typeface="Times New Roman" panose="02020603050405020304" pitchFamily="18" charset="0"/>
              </a:rPr>
              <a:t>2.3 Thu thập, phân tích và xử lí thông tin</a:t>
            </a:r>
            <a:endParaRPr lang="en-US" sz="2800">
              <a:latin typeface="Times New Roman" panose="02020603050405020304" pitchFamily="18" charset="0"/>
              <a:cs typeface="Times New Roman" panose="02020603050405020304" pitchFamily="18" charset="0"/>
            </a:endParaRPr>
          </a:p>
          <a:p>
            <a:r>
              <a:rPr lang="en-US" sz="2800">
                <a:latin typeface="Times New Roman" panose="02020603050405020304" pitchFamily="18" charset="0"/>
                <a:cs typeface="Times New Roman" panose="02020603050405020304" pitchFamily="18" charset="0"/>
              </a:rPr>
              <a:t>- Tùy vào thể loại được lựa chọn có thể trình bày những cách tân trên các phương diện khác nhau, triển khai thành các luận điểm</a:t>
            </a:r>
          </a:p>
          <a:p>
            <a:r>
              <a:rPr lang="en-US" sz="2800">
                <a:latin typeface="Times New Roman" panose="02020603050405020304" pitchFamily="18" charset="0"/>
                <a:cs typeface="Times New Roman" panose="02020603050405020304" pitchFamily="18" charset="0"/>
              </a:rPr>
              <a:t>- Có thể tự đặt ra các câu hỏi để thu thập thông tin</a:t>
            </a:r>
          </a:p>
          <a:p>
            <a:r>
              <a:rPr lang="en-US" sz="2800">
                <a:latin typeface="Times New Roman" panose="02020603050405020304" pitchFamily="18" charset="0"/>
                <a:cs typeface="Times New Roman" panose="02020603050405020304" pitchFamily="18" charset="0"/>
              </a:rPr>
              <a:t>- Cần lưu ý một số vấn đề (sgk)</a:t>
            </a:r>
          </a:p>
        </p:txBody>
      </p:sp>
    </p:spTree>
    <p:extLst>
      <p:ext uri="{BB962C8B-B14F-4D97-AF65-F5344CB8AC3E}">
        <p14:creationId xmlns:p14="http://schemas.microsoft.com/office/powerpoint/2010/main" val="1354952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 calcmode="lin" valueType="num">
                                      <p:cBhvr additive="base">
                                        <p:cTn id="14"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5">
                                            <p:txEl>
                                              <p:pRg st="0" end="0"/>
                                            </p:txEl>
                                          </p:spTgt>
                                        </p:tgtEl>
                                        <p:attrNameLst>
                                          <p:attrName>ppt_y</p:attrName>
                                        </p:attrNameLst>
                                      </p:cBhvr>
                                      <p:tavLst>
                                        <p:tav tm="0">
                                          <p:val>
                                            <p:strVal val="1+#ppt_h/2"/>
                                          </p:val>
                                        </p:tav>
                                        <p:tav tm="100000">
                                          <p:val>
                                            <p:strVal val="#ppt_y"/>
                                          </p:val>
                                        </p:tav>
                                      </p:tavLst>
                                    </p:anim>
                                  </p:childTnLst>
                                </p:cTn>
                              </p:par>
                              <p:par>
                                <p:cTn id="16" presetID="2" presetClass="entr" presetSubtype="4" fill="hold" nodeType="withEffect">
                                  <p:stCondLst>
                                    <p:cond delay="0"/>
                                  </p:stCondLst>
                                  <p:childTnLst>
                                    <p:set>
                                      <p:cBhvr>
                                        <p:cTn id="17" dur="1" fill="hold">
                                          <p:stCondLst>
                                            <p:cond delay="0"/>
                                          </p:stCondLst>
                                        </p:cTn>
                                        <p:tgtEl>
                                          <p:spTgt spid="5">
                                            <p:txEl>
                                              <p:pRg st="1" end="1"/>
                                            </p:txEl>
                                          </p:spTgt>
                                        </p:tgtEl>
                                        <p:attrNameLst>
                                          <p:attrName>style.visibility</p:attrName>
                                        </p:attrNameLst>
                                      </p:cBhvr>
                                      <p:to>
                                        <p:strVal val="visible"/>
                                      </p:to>
                                    </p:set>
                                    <p:anim calcmode="lin" valueType="num">
                                      <p:cBhvr additive="base">
                                        <p:cTn id="18"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5">
                                            <p:txEl>
                                              <p:pRg st="1" end="1"/>
                                            </p:txEl>
                                          </p:spTgt>
                                        </p:tgtEl>
                                        <p:attrNameLst>
                                          <p:attrName>ppt_y</p:attrName>
                                        </p:attrNameLst>
                                      </p:cBhvr>
                                      <p:tavLst>
                                        <p:tav tm="0">
                                          <p:val>
                                            <p:strVal val="1+#ppt_h/2"/>
                                          </p:val>
                                        </p:tav>
                                        <p:tav tm="100000">
                                          <p:val>
                                            <p:strVal val="#ppt_y"/>
                                          </p:val>
                                        </p:tav>
                                      </p:tavLst>
                                    </p:anim>
                                  </p:childTnLst>
                                </p:cTn>
                              </p:par>
                              <p:par>
                                <p:cTn id="20" presetID="2" presetClass="entr" presetSubtype="4" fill="hold" nodeType="with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 calcmode="lin" valueType="num">
                                      <p:cBhvr additive="base">
                                        <p:cTn id="22"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5">
                                            <p:txEl>
                                              <p:pRg st="2" end="2"/>
                                            </p:txEl>
                                          </p:spTgt>
                                        </p:tgtEl>
                                        <p:attrNameLst>
                                          <p:attrName>ppt_y</p:attrName>
                                        </p:attrNameLst>
                                      </p:cBhvr>
                                      <p:tavLst>
                                        <p:tav tm="0">
                                          <p:val>
                                            <p:strVal val="1+#ppt_h/2"/>
                                          </p:val>
                                        </p:tav>
                                        <p:tav tm="100000">
                                          <p:val>
                                            <p:strVal val="#ppt_y"/>
                                          </p:val>
                                        </p:tav>
                                      </p:tavLst>
                                    </p:anim>
                                  </p:childTnLst>
                                </p:cTn>
                              </p:par>
                              <p:par>
                                <p:cTn id="24" presetID="2" presetClass="entr" presetSubtype="4" fill="hold" nodeType="withEffect">
                                  <p:stCondLst>
                                    <p:cond delay="0"/>
                                  </p:stCondLst>
                                  <p:childTnLst>
                                    <p:set>
                                      <p:cBhvr>
                                        <p:cTn id="25" dur="1" fill="hold">
                                          <p:stCondLst>
                                            <p:cond delay="0"/>
                                          </p:stCondLst>
                                        </p:cTn>
                                        <p:tgtEl>
                                          <p:spTgt spid="5">
                                            <p:txEl>
                                              <p:pRg st="3" end="3"/>
                                            </p:txEl>
                                          </p:spTgt>
                                        </p:tgtEl>
                                        <p:attrNameLst>
                                          <p:attrName>style.visibility</p:attrName>
                                        </p:attrNameLst>
                                      </p:cBhvr>
                                      <p:to>
                                        <p:strVal val="visible"/>
                                      </p:to>
                                    </p:set>
                                    <p:anim calcmode="lin" valueType="num">
                                      <p:cBhvr additive="base">
                                        <p:cTn id="26"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05070" y="288235"/>
            <a:ext cx="5893904" cy="523220"/>
          </a:xfrm>
          <a:prstGeom prst="rect">
            <a:avLst/>
          </a:prstGeom>
          <a:noFill/>
        </p:spPr>
        <p:txBody>
          <a:bodyPr wrap="square" rtlCol="0">
            <a:spAutoFit/>
          </a:bodyPr>
          <a:lstStyle/>
          <a:p>
            <a:r>
              <a:rPr lang="en-US" sz="2800" b="1" smtClean="0">
                <a:latin typeface="Times New Roman" panose="02020603050405020304" pitchFamily="18" charset="0"/>
                <a:cs typeface="Times New Roman" panose="02020603050405020304" pitchFamily="18" charset="0"/>
              </a:rPr>
              <a:t>III. Luyện tập</a:t>
            </a:r>
            <a:endParaRPr lang="en-US" sz="2800" b="1">
              <a:latin typeface="Times New Roman" panose="02020603050405020304" pitchFamily="18" charset="0"/>
              <a:cs typeface="Times New Roman" panose="02020603050405020304" pitchFamily="18" charset="0"/>
            </a:endParaRPr>
          </a:p>
        </p:txBody>
      </p:sp>
      <p:sp>
        <p:nvSpPr>
          <p:cNvPr id="5" name="TextBox 4"/>
          <p:cNvSpPr txBox="1"/>
          <p:nvPr/>
        </p:nvSpPr>
        <p:spPr>
          <a:xfrm>
            <a:off x="1043609" y="1311966"/>
            <a:ext cx="9193695" cy="1815882"/>
          </a:xfrm>
          <a:prstGeom prst="rect">
            <a:avLst/>
          </a:prstGeom>
          <a:noFill/>
        </p:spPr>
        <p:txBody>
          <a:bodyPr wrap="square" rtlCol="0">
            <a:spAutoFit/>
          </a:bodyPr>
          <a:lstStyle/>
          <a:p>
            <a:r>
              <a:rPr lang="en-US" sz="2800" b="1">
                <a:latin typeface="Times New Roman" panose="02020603050405020304" pitchFamily="18" charset="0"/>
                <a:cs typeface="Times New Roman" panose="02020603050405020304" pitchFamily="18" charset="0"/>
              </a:rPr>
              <a:t> </a:t>
            </a:r>
            <a:r>
              <a:rPr lang="en-US" sz="2800">
                <a:latin typeface="Times New Roman" panose="02020603050405020304" pitchFamily="18" charset="0"/>
                <a:cs typeface="Times New Roman" panose="02020603050405020304" pitchFamily="18" charset="0"/>
              </a:rPr>
              <a:t>Vẽ sơ đồ tư duy hệ thống lại các thao tác cần thực hiện khi nghiên cứu về một vấn đề văn học hiện đại. theo hai hướng (nghiên cứu cảm quan nghệ thuật và nghiên cứu cách tân nghệ thuật).</a:t>
            </a:r>
          </a:p>
        </p:txBody>
      </p:sp>
    </p:spTree>
    <p:extLst>
      <p:ext uri="{BB962C8B-B14F-4D97-AF65-F5344CB8AC3E}">
        <p14:creationId xmlns:p14="http://schemas.microsoft.com/office/powerpoint/2010/main" val="2914636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 calcmode="lin" valueType="num">
                                      <p:cBhvr additive="base">
                                        <p:cTn id="14"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69</TotalTime>
  <Words>534</Words>
  <Application>Microsoft Office PowerPoint</Application>
  <PresentationFormat>Custom</PresentationFormat>
  <Paragraphs>32</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Facet</vt:lpstr>
      <vt:lpstr>CHUYÊN ĐỀ 1 Phần 2: Nghiên cứu cách tân nghệ thuật trong văn học hiện đại</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CHUYÊN ĐỀ 1 Phần 2: Nghiên cứu cách tân nghệ thuật trong văn học hiện đại</dc:title>
  <dc:creator>ASUS</dc:creator>
  <cp:lastModifiedBy>ADMIN</cp:lastModifiedBy>
  <cp:revision>14</cp:revision>
  <dcterms:created xsi:type="dcterms:W3CDTF">2024-07-28T15:14:40Z</dcterms:created>
  <dcterms:modified xsi:type="dcterms:W3CDTF">2024-08-10T08:09:26Z</dcterms:modified>
</cp:coreProperties>
</file>