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94" r:id="rId2"/>
    <p:sldId id="265" r:id="rId3"/>
    <p:sldId id="268" r:id="rId4"/>
    <p:sldId id="317" r:id="rId5"/>
    <p:sldId id="318" r:id="rId6"/>
    <p:sldId id="271" r:id="rId7"/>
    <p:sldId id="320" r:id="rId8"/>
    <p:sldId id="322" r:id="rId9"/>
    <p:sldId id="321" r:id="rId10"/>
    <p:sldId id="330" r:id="rId11"/>
    <p:sldId id="324" r:id="rId12"/>
    <p:sldId id="325" r:id="rId13"/>
    <p:sldId id="326" r:id="rId14"/>
    <p:sldId id="327" r:id="rId15"/>
    <p:sldId id="328" r:id="rId16"/>
    <p:sldId id="329" r:id="rId17"/>
    <p:sldId id="331"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9646"/>
    <a:srgbClr val="CBE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65" d="100"/>
          <a:sy n="65" d="100"/>
        </p:scale>
        <p:origin x="912" y="66"/>
      </p:cViewPr>
      <p:guideLst>
        <p:guide orient="horz" pos="218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188FE-3B7B-46B8-B2E2-F8F9812CDDAE}" type="datetimeFigureOut">
              <a:rPr lang="en-US" smtClean="0"/>
              <a:t>8/8/2024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2D661-46C9-4DC5-8AD8-7B007B1B5F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p:sp>
      <p:sp>
        <p:nvSpPr>
          <p:cNvPr id="7170" name="备注占位符 2"/>
          <p:cNvSpPr>
            <a:spLocks noGrp="1"/>
          </p:cNvSpPr>
          <p:nvPr>
            <p:ph type="body"/>
          </p:nvPr>
        </p:nvSpPr>
        <p:spPr/>
        <p:txBody>
          <a:bodyPr wrap="square" lIns="91440" tIns="45720" rIns="91440" bIns="45720" anchor="t" anchorCtr="0"/>
          <a:lstStyle/>
          <a:p>
            <a:pPr lvl="0"/>
            <a:endParaRPr lang="zh-CN" altLang="en-US">
              <a:ea typeface="SimSun" panose="02010600030101010101" pitchFamily="2" charset="-122"/>
            </a:endParaRPr>
          </a:p>
        </p:txBody>
      </p:sp>
      <p:sp>
        <p:nvSpPr>
          <p:cNvPr id="717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fld id="{9A0DB2DC-4C9A-4742-B13C-FB6460FD3503}"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2971800" algn="ctr"/>
                <a:tab pos="5943600" algn="r"/>
              </a:tabLst>
            </a:pPr>
            <a:endParaRPr lang="en-US" sz="1200" dirty="0">
              <a:effectLst/>
              <a:latin typeface="Times New Roman" panose="02020603050405020304" pitchFamily="18" charset="0"/>
              <a:ea typeface="Calibri" panose="020F050202020403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7E11F00-150F-4903-9CBA-595265362A5C}"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D661-46C9-4DC5-8AD8-7B007B1B5F2B}"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36656F-E776-4EF5-B880-182E0302D27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6656F-E776-4EF5-B880-182E0302D27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6656F-E776-4EF5-B880-182E0302D27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6656F-E776-4EF5-B880-182E0302D27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6656F-E776-4EF5-B880-182E0302D27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36656F-E776-4EF5-B880-182E0302D27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6656F-E776-4EF5-B880-182E0302D274}"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36656F-E776-4EF5-B880-182E0302D274}"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6656F-E776-4EF5-B880-182E0302D274}"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6656F-E776-4EF5-B880-182E0302D27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6656F-E776-4EF5-B880-182E0302D27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4226C-8B5A-4DF9-A705-32ED7B54A1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6656F-E776-4EF5-B880-182E0302D274}" type="datetimeFigureOut">
              <a:rPr lang="en-US" smtClean="0"/>
              <a:t>8/8/2024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4226C-8B5A-4DF9-A705-32ED7B54A1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9667875" y="76200"/>
            <a:ext cx="2476500" cy="1275715"/>
          </a:xfrm>
          <a:prstGeom prst="rect">
            <a:avLst/>
          </a:prstGeom>
          <a:noFill/>
          <a:ln w="9525">
            <a:noFill/>
          </a:ln>
        </p:spPr>
      </p:pic>
      <p:pic>
        <p:nvPicPr>
          <p:cNvPr id="5" name="图片 4" descr="花5"/>
          <p:cNvPicPr>
            <a:picLocks noChangeAspect="1"/>
          </p:cNvPicPr>
          <p:nvPr/>
        </p:nvPicPr>
        <p:blipFill>
          <a:blip r:embed="rId4"/>
          <a:stretch>
            <a:fillRect/>
          </a:stretch>
        </p:blipFill>
        <p:spPr>
          <a:xfrm>
            <a:off x="0" y="4534535"/>
            <a:ext cx="2597150" cy="2177415"/>
          </a:xfrm>
          <a:prstGeom prst="rect">
            <a:avLst/>
          </a:prstGeom>
          <a:noFill/>
          <a:ln w="9525">
            <a:noFill/>
          </a:ln>
        </p:spPr>
      </p:pic>
      <p:grpSp>
        <p:nvGrpSpPr>
          <p:cNvPr id="12" name="组合 11"/>
          <p:cNvGrpSpPr/>
          <p:nvPr/>
        </p:nvGrpSpPr>
        <p:grpSpPr>
          <a:xfrm>
            <a:off x="257810" y="1207770"/>
            <a:ext cx="11567160" cy="3148965"/>
            <a:chOff x="5261" y="3406"/>
            <a:chExt cx="8762" cy="4034"/>
          </a:xfrm>
        </p:grpSpPr>
        <p:grpSp>
          <p:nvGrpSpPr>
            <p:cNvPr id="6148"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18" name="图片 17" descr="花"/>
          <p:cNvPicPr>
            <a:picLocks noChangeAspect="1"/>
          </p:cNvPicPr>
          <p:nvPr/>
        </p:nvPicPr>
        <p:blipFill>
          <a:blip r:embed="rId5"/>
          <a:stretch>
            <a:fillRect/>
          </a:stretch>
        </p:blipFill>
        <p:spPr>
          <a:xfrm>
            <a:off x="325120" y="3459480"/>
            <a:ext cx="883920" cy="827405"/>
          </a:xfrm>
          <a:prstGeom prst="rect">
            <a:avLst/>
          </a:prstGeom>
          <a:noFill/>
          <a:ln w="9525">
            <a:noFill/>
          </a:ln>
        </p:spPr>
      </p:pic>
      <p:pic>
        <p:nvPicPr>
          <p:cNvPr id="19" name="图片 18" descr="鸟"/>
          <p:cNvPicPr>
            <a:picLocks noChangeAspect="1"/>
          </p:cNvPicPr>
          <p:nvPr/>
        </p:nvPicPr>
        <p:blipFill>
          <a:blip r:embed="rId6"/>
          <a:stretch>
            <a:fillRect/>
          </a:stretch>
        </p:blipFill>
        <p:spPr>
          <a:xfrm>
            <a:off x="9829800" y="541655"/>
            <a:ext cx="695960" cy="643890"/>
          </a:xfrm>
          <a:prstGeom prst="rect">
            <a:avLst/>
          </a:prstGeom>
          <a:noFill/>
          <a:ln w="9525">
            <a:noFill/>
          </a:ln>
        </p:spPr>
      </p:pic>
      <p:pic>
        <p:nvPicPr>
          <p:cNvPr id="24" name="图片 23" descr="花2"/>
          <p:cNvPicPr>
            <a:picLocks noChangeAspect="1"/>
          </p:cNvPicPr>
          <p:nvPr/>
        </p:nvPicPr>
        <p:blipFill>
          <a:blip r:embed="rId7"/>
          <a:stretch>
            <a:fillRect/>
          </a:stretch>
        </p:blipFill>
        <p:spPr>
          <a:xfrm>
            <a:off x="10971530" y="3429635"/>
            <a:ext cx="761365" cy="857250"/>
          </a:xfrm>
          <a:prstGeom prst="rect">
            <a:avLst/>
          </a:prstGeom>
          <a:noFill/>
          <a:ln w="9525">
            <a:noFill/>
          </a:ln>
        </p:spPr>
      </p:pic>
      <p:sp>
        <p:nvSpPr>
          <p:cNvPr id="6159" name="TextBox 5"/>
          <p:cNvSpPr txBox="1"/>
          <p:nvPr/>
        </p:nvSpPr>
        <p:spPr>
          <a:xfrm>
            <a:off x="381000" y="1371600"/>
            <a:ext cx="11122025" cy="1844031"/>
          </a:xfrm>
          <a:prstGeom prst="rect">
            <a:avLst/>
          </a:prstGeom>
          <a:noFill/>
          <a:ln w="9525">
            <a:noFill/>
          </a:ln>
        </p:spPr>
        <p:txBody>
          <a:bodyPr wrap="square" anchor="t" anchorCtr="0">
            <a:spAutoFit/>
          </a:bodyPr>
          <a:lstStyle/>
          <a:p>
            <a:pPr algn="ctr">
              <a:lnSpc>
                <a:spcPct val="150000"/>
              </a:lnSpc>
            </a:pPr>
            <a:r>
              <a:rPr lang="en-US" altLang="zh-CN" sz="2700" b="1" dirty="0">
                <a:solidFill>
                  <a:srgbClr val="002060"/>
                </a:solidFill>
                <a:latin typeface="Times New Roman" panose="02020603050405020304" pitchFamily="18" charset="0"/>
              </a:rPr>
              <a:t>BÀI 9. VĂN HỌC VÀ CUỘC ĐỜI</a:t>
            </a:r>
          </a:p>
          <a:p>
            <a:pPr algn="ctr">
              <a:lnSpc>
                <a:spcPct val="150000"/>
              </a:lnSpc>
            </a:pPr>
            <a:r>
              <a:rPr lang="en-US" altLang="zh-CN" sz="2600" b="1" dirty="0">
                <a:solidFill>
                  <a:srgbClr val="FF0000"/>
                </a:solidFill>
                <a:latin typeface="Times New Roman" panose="02020603050405020304" pitchFamily="18" charset="0"/>
              </a:rPr>
              <a:t>PHẦN VIẾT: BÀI PHÁT BIỂU TRONG LỄ PHÁT ĐỘNG MỘT PHONG TRÀO HOẶC MỘT HOẠT ĐỘNG XÃ HỘI</a:t>
            </a:r>
          </a:p>
        </p:txBody>
      </p:sp>
      <p:sp>
        <p:nvSpPr>
          <p:cNvPr id="20" name="Hình chữ nhật 17">
            <a:extLst>
              <a:ext uri="{FF2B5EF4-FFF2-40B4-BE49-F238E27FC236}">
                <a16:creationId xmlns:a16="http://schemas.microsoft.com/office/drawing/2014/main" id="{06D97E8A-445F-41EA-816B-A2C0D5499421}"/>
              </a:ext>
            </a:extLst>
          </p:cNvPr>
          <p:cNvSpPr/>
          <p:nvPr/>
        </p:nvSpPr>
        <p:spPr>
          <a:xfrm>
            <a:off x="183963" y="5252251"/>
            <a:ext cx="9296400" cy="1107996"/>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r>
              <a:rPr lang="en-US" altLang="en-US" sz="2200" dirty="0" err="1">
                <a:solidFill>
                  <a:srgbClr val="0070C0"/>
                </a:solidFill>
                <a:latin typeface="Times New Roman" panose="02020603050405020304" pitchFamily="18" charset="0"/>
                <a:cs typeface="Times New Roman" panose="02020603050405020304" pitchFamily="18" charset="0"/>
              </a:rPr>
              <a:t>Giáo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viên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thực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hiện</a:t>
            </a:r>
            <a:r>
              <a:rPr lang="en-US" altLang="en-US" sz="2200" dirty="0">
                <a:solidFill>
                  <a:srgbClr val="0070C0"/>
                </a:solidFill>
                <a:latin typeface="Times New Roman" panose="02020603050405020304" pitchFamily="18" charset="0"/>
                <a:cs typeface="Times New Roman" panose="02020603050405020304" pitchFamily="18" charset="0"/>
              </a:rPr>
              <a:t>: </a:t>
            </a:r>
          </a:p>
          <a:p>
            <a:r>
              <a:rPr lang="en-US" sz="2200" dirty="0">
                <a:solidFill>
                  <a:srgbClr val="0070C0"/>
                </a:solidFill>
                <a:latin typeface="Times New Roman" panose="02020603050405020304" pitchFamily="18" charset="0"/>
                <a:cs typeface="Times New Roman" panose="02020603050405020304" pitchFamily="18" charset="0"/>
              </a:rPr>
              <a:t>1. </a:t>
            </a:r>
            <a:r>
              <a:rPr lang="en-US" sz="2200" b="1" dirty="0" err="1">
                <a:solidFill>
                  <a:srgbClr val="0070C0"/>
                </a:solidFill>
                <a:latin typeface="Times New Roman" panose="02020603050405020304" pitchFamily="18" charset="0"/>
                <a:cs typeface="Times New Roman" panose="02020603050405020304" pitchFamily="18" charset="0"/>
              </a:rPr>
              <a:t>Nguyễn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Thị</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Chi, </a:t>
            </a:r>
            <a:r>
              <a:rPr lang="en-US" sz="2200" dirty="0">
                <a:solidFill>
                  <a:srgbClr val="0070C0"/>
                </a:solidFill>
                <a:latin typeface="Times New Roman" panose="02020603050405020304" pitchFamily="18" charset="0"/>
                <a:cs typeface="Times New Roman" panose="02020603050405020304" pitchFamily="18" charset="0"/>
              </a:rPr>
              <a:t>THPT </a:t>
            </a:r>
            <a:r>
              <a:rPr lang="en-US" sz="2200" dirty="0" err="1">
                <a:solidFill>
                  <a:srgbClr val="0070C0"/>
                </a:solidFill>
                <a:latin typeface="Times New Roman" panose="02020603050405020304" pitchFamily="18" charset="0"/>
                <a:cs typeface="Times New Roman" panose="02020603050405020304" pitchFamily="18" charset="0"/>
              </a:rPr>
              <a:t>Phong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Điền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tỉnh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Thừa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Thiên</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Huế</a:t>
            </a:r>
            <a:endParaRPr lang="en-US" sz="2200" dirty="0">
              <a:solidFill>
                <a:srgbClr val="0070C0"/>
              </a:solidFill>
              <a:latin typeface="Times New Roman" panose="02020603050405020304" pitchFamily="18" charset="0"/>
              <a:cs typeface="Times New Roman" panose="02020603050405020304" pitchFamily="18" charset="0"/>
            </a:endParaRPr>
          </a:p>
          <a:p>
            <a:r>
              <a:rPr lang="en-US" sz="2200" dirty="0">
                <a:solidFill>
                  <a:srgbClr val="0070C0"/>
                </a:solidFill>
                <a:latin typeface="Times New Roman" panose="02020603050405020304" pitchFamily="18" charset="0"/>
                <a:cs typeface="Times New Roman" panose="02020603050405020304" pitchFamily="18" charset="0"/>
              </a:rPr>
              <a:t>2. </a:t>
            </a:r>
            <a:r>
              <a:rPr lang="en-US" sz="2200" b="1" dirty="0" err="1">
                <a:solidFill>
                  <a:srgbClr val="0070C0"/>
                </a:solidFill>
                <a:latin typeface="Times New Roman" panose="02020603050405020304" pitchFamily="18" charset="0"/>
                <a:cs typeface="Times New Roman" panose="02020603050405020304" pitchFamily="18" charset="0"/>
              </a:rPr>
              <a:t>Nguyễn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Thị</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Hồng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dirty="0">
                <a:solidFill>
                  <a:srgbClr val="0070C0"/>
                </a:solidFill>
                <a:latin typeface="Times New Roman" panose="02020603050405020304" pitchFamily="18" charset="0"/>
                <a:cs typeface="Times New Roman" panose="02020603050405020304" pitchFamily="18" charset="0"/>
              </a:rPr>
              <a:t>, THPT </a:t>
            </a:r>
            <a:r>
              <a:rPr lang="en-US" sz="2200" dirty="0" err="1">
                <a:solidFill>
                  <a:srgbClr val="0070C0"/>
                </a:solidFill>
                <a:latin typeface="Times New Roman" panose="02020603050405020304" pitchFamily="18" charset="0"/>
                <a:cs typeface="Times New Roman" panose="02020603050405020304" pitchFamily="18" charset="0"/>
              </a:rPr>
              <a:t>Lạc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Thủy</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Hòa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Bình</a:t>
            </a:r>
            <a:endParaRPr lang="en-US" altLang="en-US" sz="2200"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115491B-BA97-48AC-A030-68C0AD090EA1}"/>
              </a:ext>
            </a:extLst>
          </p:cNvPr>
          <p:cNvSpPr txBox="1"/>
          <p:nvPr/>
        </p:nvSpPr>
        <p:spPr>
          <a:xfrm>
            <a:off x="183963" y="253344"/>
            <a:ext cx="9993817" cy="400110"/>
          </a:xfrm>
          <a:prstGeom prst="rect">
            <a:avLst/>
          </a:prstGeom>
          <a:solidFill>
            <a:srgbClr val="7CB953"/>
          </a:solidFill>
          <a:ln>
            <a:noFill/>
          </a:ln>
          <a:effectLst>
            <a:outerShdw blurRad="50800" dist="38100" dir="2700000" algn="tl" rotWithShape="0">
              <a:prstClr val="black">
                <a:alpha val="40000"/>
              </a:prstClr>
            </a:outerShdw>
          </a:effectLst>
        </p:spPr>
        <p:txBody>
          <a:bodyPr wrap="square">
            <a:spAutoFit/>
          </a:bodyPr>
          <a:lstStyle/>
          <a:p>
            <a:pPr algn="ctr">
              <a:defRPr/>
            </a:pPr>
            <a:r>
              <a:rPr lang="en-US" sz="2000"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 CỘNG ĐỒNG 12. BỘ SÁCH KẾT NỐI TRI THỨC VÀ CUỘC SỐNG</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a:hlinkClick r:id="rId4" action="ppaction://hlinksldjump"/>
          </p:cNvPr>
          <p:cNvSpPr/>
          <p:nvPr/>
        </p:nvSpPr>
        <p:spPr>
          <a:xfrm rot="9351264">
            <a:off x="5699849"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5" name="Teardrop 4">
            <a:hlinkClick r:id="rId4" action="ppaction://hlinksldjump"/>
          </p:cNvPr>
          <p:cNvSpPr/>
          <p:nvPr/>
        </p:nvSpPr>
        <p:spPr>
          <a:xfrm rot="4141185">
            <a:off x="3459214" y="2003996"/>
            <a:ext cx="2355908" cy="2313123"/>
          </a:xfrm>
          <a:prstGeom prst="teardrop">
            <a:avLst>
              <a:gd name="adj" fmla="val 10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5415306">
            <a:off x="6560180" y="3330607"/>
            <a:ext cx="1920081" cy="2363656"/>
          </a:xfrm>
          <a:prstGeom prst="teardrop">
            <a:avLst>
              <a:gd name="adj" fmla="val 1005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5" action="ppaction://hlinksldjump"/>
          </p:cNvPr>
          <p:cNvSpPr/>
          <p:nvPr/>
        </p:nvSpPr>
        <p:spPr>
          <a:xfrm rot="18191773">
            <a:off x="5532743" y="4271993"/>
            <a:ext cx="2286000" cy="2438400"/>
          </a:xfrm>
          <a:prstGeom prst="teardrop">
            <a:avLst>
              <a:gd name="adj" fmla="val 95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4" action="ppaction://hlinksldjump"/>
          </p:cNvPr>
          <p:cNvSpPr/>
          <p:nvPr/>
        </p:nvSpPr>
        <p:spPr>
          <a:xfrm>
            <a:off x="3886200" y="3889328"/>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2028190" y="312420"/>
            <a:ext cx="8016875" cy="133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LUYỆN TẬP </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0763" y="-9891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31" presetClass="exit" presetSubtype="0" fill="hold" grpId="0"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style.rotation</p:attrName>
                                        </p:attrNameLst>
                                      </p:cBhvr>
                                      <p:tavLst>
                                        <p:tav tm="0">
                                          <p:val>
                                            <p:fltVal val="0"/>
                                          </p:val>
                                        </p:tav>
                                        <p:tav tm="100000">
                                          <p:val>
                                            <p:fltVal val="90"/>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strVal val="ppt_h"/>
                                          </p:val>
                                        </p:tav>
                                      </p:tavLst>
                                    </p:anim>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3" grpId="0" bldLvl="0" animBg="1"/>
      <p:bldP spid="5" grpId="0" bldLvl="0" animBg="1"/>
      <p:bldP spid="6" grpId="0" bldLvl="0" animBg="1"/>
      <p:bldP spid="7"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rPr>
              <a:t>LUYỆN TẬP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219200"/>
            <a:ext cx="3375660" cy="521970"/>
          </a:xfrm>
          <a:prstGeom prst="rect">
            <a:avLst/>
          </a:prstGeom>
          <a:ln>
            <a:solidFill>
              <a:srgbClr val="FFC000"/>
            </a:solidFill>
          </a:ln>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sym typeface="+mn-ea"/>
              </a:rPr>
              <a:t>3. Thực hành viết: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401445" y="2190115"/>
            <a:ext cx="8481060" cy="2839720"/>
          </a:xfrm>
          <a:prstGeom prst="cloudCallout">
            <a:avLst>
              <a:gd name="adj1" fmla="val 53509"/>
              <a:gd name="adj2" fmla="val 8157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tabLst>
                <a:tab pos="1530350" algn="r"/>
              </a:tabLst>
            </a:pP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a. Đề tài:</a:t>
            </a:r>
          </a:p>
          <a:p>
            <a:pPr lvl="0" algn="just" fontAlgn="base">
              <a:spcBef>
                <a:spcPct val="0"/>
              </a:spcBef>
              <a:spcAft>
                <a:spcPct val="0"/>
              </a:spcAft>
              <a:tabLst>
                <a:tab pos="1530350" algn="r"/>
              </a:tabLst>
            </a:pP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biểu</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hưởng</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cuộc</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sứ</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sym typeface="+mn-ea"/>
              </a:rPr>
              <a:t>LUYỆN TẬP</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388745"/>
            <a:ext cx="3266440" cy="572770"/>
          </a:xfrm>
          <a:prstGeom prst="rect">
            <a:avLst/>
          </a:prstGeom>
          <a:ln>
            <a:solidFill>
              <a:srgbClr val="FFC000"/>
            </a:solidFill>
          </a:ln>
        </p:spPr>
        <p:txBody>
          <a:bodyPr wrap="square">
            <a:noAutofit/>
          </a:bodyPr>
          <a:lstStyle/>
          <a:p>
            <a:r>
              <a:rPr lang="en-US" altLang="en-US" sz="2800" b="1" dirty="0">
                <a:solidFill>
                  <a:srgbClr val="FF0000"/>
                </a:solidFill>
                <a:latin typeface="Times New Roman" panose="02020603050405020304" pitchFamily="18" charset="0"/>
                <a:cs typeface="Times New Roman" panose="02020603050405020304" pitchFamily="18" charset="0"/>
                <a:sym typeface="+mn-ea"/>
              </a:rPr>
              <a:t>3. Thực hành viết: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952625" y="2399665"/>
            <a:ext cx="7115175" cy="2131060"/>
          </a:xfrm>
          <a:prstGeom prst="cloudCallout">
            <a:avLst>
              <a:gd name="adj1" fmla="val 53509"/>
              <a:gd name="adj2" fmla="val 8157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1530350" algn="r"/>
              </a:tabLst>
            </a:pPr>
            <a:r>
              <a:rPr lang="en-US" sz="2400" b="1" u="sng" dirty="0">
                <a:solidFill>
                  <a:schemeClr val="tx1"/>
                </a:solidFill>
                <a:effectLst/>
                <a:latin typeface="Times New Roman" panose="02020603050405020304" pitchFamily="18" charset="0"/>
                <a:cs typeface="Times New Roman" panose="02020603050405020304" pitchFamily="18" charset="0"/>
              </a:rPr>
              <a:t>CH: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Lập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dàn</a:t>
            </a:r>
            <a:r>
              <a:rPr lang="en-US" sz="2400" b="1" dirty="0">
                <a:solidFill>
                  <a:schemeClr val="tx1"/>
                </a:solidFill>
                <a:effectLst/>
                <a:latin typeface="Times New Roman" panose="02020603050405020304" pitchFamily="18" charset="0"/>
                <a:cs typeface="Times New Roman" panose="02020603050405020304" pitchFamily="18" charset="0"/>
              </a:rPr>
              <a:t> ý </a:t>
            </a:r>
            <a:r>
              <a:rPr lang="en-US" sz="2400" b="1" dirty="0" err="1">
                <a:solidFill>
                  <a:schemeClr val="tx1"/>
                </a:solidFill>
                <a:effectLst/>
                <a:latin typeface="Times New Roman" panose="02020603050405020304" pitchFamily="18" charset="0"/>
                <a:cs typeface="Times New Roman" panose="02020603050405020304" pitchFamily="18" charset="0"/>
              </a:rPr>
              <a:t>cho</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bài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viết</a:t>
            </a:r>
            <a:r>
              <a:rPr lang="en-US" sz="2400" b="1" dirty="0">
                <a:solidFill>
                  <a:schemeClr val="tx1"/>
                </a:solidFill>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nvPr>
        </p:nvGraphicFramePr>
        <p:xfrm>
          <a:off x="127000" y="129540"/>
          <a:ext cx="11920855" cy="6621780"/>
        </p:xfrm>
        <a:graphic>
          <a:graphicData uri="http://schemas.openxmlformats.org/drawingml/2006/table">
            <a:tbl>
              <a:tblPr firstRow="1" firstCol="1" bandRow="1"/>
              <a:tblGrid>
                <a:gridCol w="1552575">
                  <a:extLst>
                    <a:ext uri="{9D8B030D-6E8A-4147-A177-3AD203B41FA5}">
                      <a16:colId xmlns:a16="http://schemas.microsoft.com/office/drawing/2014/main" val="20000"/>
                    </a:ext>
                  </a:extLst>
                </a:gridCol>
                <a:gridCol w="10368280">
                  <a:extLst>
                    <a:ext uri="{9D8B030D-6E8A-4147-A177-3AD203B41FA5}">
                      <a16:colId xmlns:a16="http://schemas.microsoft.com/office/drawing/2014/main" val="20001"/>
                    </a:ext>
                  </a:extLst>
                </a:gridCol>
              </a:tblGrid>
              <a:tr h="749935">
                <a:tc>
                  <a:txBody>
                    <a:bodyPr/>
                    <a:lstStyle/>
                    <a:p>
                      <a:pPr algn="ctr">
                        <a:lnSpc>
                          <a:spcPct val="107000"/>
                        </a:lnSpc>
                        <a:spcAft>
                          <a:spcPts val="0"/>
                        </a:spcAft>
                      </a:pPr>
                      <a:endParaRPr lang="en-US" sz="1800" b="1" dirty="0">
                        <a:effectLst/>
                        <a:latin typeface="Times New Roman" panose="02020603050405020304" pitchFamily="18" charset="0"/>
                        <a:ea typeface="Yu Mincho"/>
                        <a:cs typeface="Times New Roman" panose="02020603050405020304" pitchFamily="18" charset="0"/>
                      </a:endParaRPr>
                    </a:p>
                    <a:p>
                      <a:pPr algn="ct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Dàn 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endParaRPr lang="en-US" sz="1800" b="1" dirty="0">
                        <a:effectLst/>
                        <a:latin typeface="Times New Roman" panose="02020603050405020304" pitchFamily="18" charset="0"/>
                        <a:ea typeface="Yu Mincho"/>
                        <a:cs typeface="Times New Roman" panose="02020603050405020304" pitchFamily="18" charset="0"/>
                      </a:endParaRPr>
                    </a:p>
                    <a:p>
                      <a:pPr algn="ct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Nội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27990">
                <a:tc>
                  <a:txBody>
                    <a:bodyPr/>
                    <a:lstStyle/>
                    <a:p>
                      <a:pP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 Mở bài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Giới thiệu về cuộc thi viết Đại sứ văn hóa đọc được tổ chức thường niên; Câu hỏi/ chủ đề của năm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227070">
                <a:tc>
                  <a:txBody>
                    <a:bodyPr/>
                    <a:lstStyle/>
                    <a:p>
                      <a:pP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 Thân bài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Hệ thống luận điểm/ý chính: </a:t>
                      </a:r>
                    </a:p>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Ý 1: Đọc sách, làm bạn với sách là một nét đẹp văn hóa, trí tuệ của con người. Văn hóa đọc ở Việt Nam đã thành truyền thống cần giữ gìn, phát huy.</a:t>
                      </a:r>
                    </a:p>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Ý 2: Người trẻ không chỉ biết đón nhận những giá trị từ sách mà còn cần biết lan tỏa những cuốn sách hay đến với mọi người. </a:t>
                      </a:r>
                    </a:p>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Ý 3: Tham gia cuộc thi Đại sứ văn hóa đọc là cách để sách hay đến được rộng rãi hơn với công chúng, phát triển văn hóa đọc trong cộng đồng.</a:t>
                      </a:r>
                    </a:p>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Ý 4: Hiện nay một số bộ phận học sinh vẫn chưa thấy được tầm quan trọng của việc đọc sách, thờ ơ với việc lan tỏa giá trị sách đến với cộng đồng.</a:t>
                      </a:r>
                    </a:p>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Ý 5: Ý kiến trái chiều: Có những người còn cho rằng văn hóa thời hiện đại chỉ cần nhanh, gọn, tối giản, mà đọc sách thì mất thời gian, rườm rà.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529590">
                <a:tc>
                  <a:txBody>
                    <a:bodyPr/>
                    <a:lstStyle/>
                    <a:p>
                      <a:pP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 Kết bài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 Thông điệp về sách và ý nghĩa của việc lan tỏa văn hóa đọc qua việc tham gia cuộc thi Đại sứ văn hóa đọc.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687195">
                <a:tc>
                  <a:txBody>
                    <a:bodyPr/>
                    <a:lstStyle/>
                    <a:p>
                      <a:pPr>
                        <a:lnSpc>
                          <a:spcPct val="107000"/>
                        </a:lnSpc>
                        <a:spcAft>
                          <a:spcPts val="0"/>
                        </a:spcAft>
                      </a:pPr>
                      <a:r>
                        <a:rPr lang="en-US" sz="1800" b="1" dirty="0">
                          <a:effectLst/>
                          <a:latin typeface="Times New Roman" panose="02020603050405020304" pitchFamily="18" charset="0"/>
                          <a:ea typeface="Yu Mincho"/>
                          <a:cs typeface="Times New Roman" panose="02020603050405020304" pitchFamily="18" charset="0"/>
                        </a:rPr>
                        <a:t>Ý kiến phản biện: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800" dirty="0">
                          <a:effectLst/>
                          <a:latin typeface="Times New Roman" panose="02020603050405020304" pitchFamily="18" charset="0"/>
                          <a:ea typeface="Yu Mincho"/>
                          <a:cs typeface="Times New Roman" panose="02020603050405020304" pitchFamily="18" charset="0"/>
                        </a:rPr>
                        <a:t>- Sách và văn hóa đọc dù ở thời đại nào cũng luôn là nguồn sáng nhiệm màu soi rọi tư tưởng, dẫn dắt tình cảm cao đẹp cho con người. Thời gian mà con người bỏ ra để đọc sách và lan tỏa ý nghĩa của sách là thời gian để con người trưởng thành, bản lĩnh trong nhận thức, tình cảm, không thể thể qua loa, vội vàng mà đạt được độ chín muồi. Vậy nên, hãy để sách luôn là người bạn của chúng ta trên mọi nẻo đường cuộc sống. Và tích cực tham gia cuộc thi Đại sứ văn hóa đọc nhằm lan tỏa ý nghĩ của việc đọc sách đến với mọi người.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sym typeface="+mn-ea"/>
              </a:rPr>
              <a:t>LUYỆN TẬP</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143000"/>
            <a:ext cx="5495925" cy="460375"/>
          </a:xfrm>
          <a:prstGeom prst="rect">
            <a:avLst/>
          </a:prstGeom>
          <a:ln>
            <a:solidFill>
              <a:srgbClr val="92D050"/>
            </a:solidFill>
          </a:ln>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sym typeface="+mn-ea"/>
              </a:rPr>
              <a:t>4. Chỉnh sửa và hoàn thiện bài viết: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4" name="Freeform 13"/>
          <p:cNvSpPr/>
          <p:nvPr>
            <p:custDataLst>
              <p:tags r:id="rId1"/>
            </p:custDataLst>
          </p:nvPr>
        </p:nvSpPr>
        <p:spPr>
          <a:xfrm>
            <a:off x="1696720" y="2057400"/>
            <a:ext cx="8712200" cy="3722370"/>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Giáo viên chia lớp thành 4 nhóm, giao nhiệm vụ:</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 Nhóm 1: Viết hoàn chỉnh phần Mở bài và Ý 1 (phần Thân bài)</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 Nhóm 2: </a:t>
            </a:r>
            <a:r>
              <a:rPr lang="en-US" altLang="vi-VN" sz="2400" dirty="0">
                <a:latin typeface="Times New Roman" panose="02020603050405020304" pitchFamily="18" charset="0"/>
                <a:cs typeface="Times New Roman" panose="02020603050405020304" pitchFamily="18" charset="0"/>
                <a:sym typeface="+mn-ea"/>
              </a:rPr>
              <a:t>Viết hoàn chỉnh Ý 2,3 (phần Thân bài)</a:t>
            </a:r>
            <a:endParaRPr lang="en-US" altLang="vi-VN" sz="2400" kern="1200" dirty="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 Nhóm 3:</a:t>
            </a:r>
            <a:r>
              <a:rPr lang="en-US" altLang="vi-VN" sz="2400" dirty="0">
                <a:latin typeface="Times New Roman" panose="02020603050405020304" pitchFamily="18" charset="0"/>
                <a:cs typeface="Times New Roman" panose="02020603050405020304" pitchFamily="18" charset="0"/>
                <a:sym typeface="+mn-ea"/>
              </a:rPr>
              <a:t>Viết hoàn chỉnh Ý 4,5 (phần Thân bài)</a:t>
            </a:r>
            <a:endParaRPr lang="en-US" altLang="vi-VN" sz="2400" kern="1200" dirty="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 Nhóm 4: </a:t>
            </a:r>
            <a:r>
              <a:rPr lang="en-US" altLang="vi-VN" sz="2400" dirty="0">
                <a:latin typeface="Times New Roman" panose="02020603050405020304" pitchFamily="18" charset="0"/>
                <a:cs typeface="Times New Roman" panose="02020603050405020304" pitchFamily="18" charset="0"/>
                <a:sym typeface="+mn-ea"/>
              </a:rPr>
              <a:t>Viết hoàn chỉnh phần kết bài và phần ý kiến phản biện.</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Sử dụng kĩ thuật khăn trải bàn, đánh giá bài viết.</a:t>
            </a:r>
            <a:endParaRPr lang="vi-VN" sz="2400" kern="1200" dirty="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sym typeface="+mn-ea"/>
              </a:rPr>
              <a:t>LUYỆN TẬP</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990600"/>
            <a:ext cx="4884420" cy="460375"/>
          </a:xfrm>
          <a:prstGeom prst="rect">
            <a:avLst/>
          </a:prstGeom>
          <a:ln>
            <a:gradFill>
              <a:gsLst>
                <a:gs pos="0">
                  <a:srgbClr val="14CD68"/>
                </a:gs>
                <a:gs pos="100000">
                  <a:srgbClr val="0B6E38"/>
                </a:gs>
              </a:gsLst>
            </a:gradFill>
          </a:ln>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sym typeface="+mn-ea"/>
              </a:rPr>
              <a:t>4. Chỉnh sửa và hoàn thiện bài viết: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3886835" y="2185670"/>
            <a:ext cx="4064000" cy="368300"/>
          </a:xfrm>
          <a:prstGeom prst="rect">
            <a:avLst/>
          </a:prstGeom>
          <a:noFill/>
        </p:spPr>
        <p:txBody>
          <a:bodyPr wrap="square" rtlCol="0">
            <a:spAutoFit/>
          </a:bodyPr>
          <a:lstStyle/>
          <a:p>
            <a:endParaRPr lang="en-US"/>
          </a:p>
        </p:txBody>
      </p:sp>
      <p:sp>
        <p:nvSpPr>
          <p:cNvPr id="6" name="Text Box 5"/>
          <p:cNvSpPr txBox="1"/>
          <p:nvPr/>
        </p:nvSpPr>
        <p:spPr>
          <a:xfrm>
            <a:off x="2667000" y="1523365"/>
            <a:ext cx="7010400" cy="589915"/>
          </a:xfrm>
          <a:prstGeom prst="rect">
            <a:avLst/>
          </a:prstGeom>
          <a:ln>
            <a:solidFill>
              <a:srgbClr val="FFC000"/>
            </a:solidFill>
          </a:ln>
        </p:spPr>
        <p:txBody>
          <a:bodyPr>
            <a:noAutofit/>
          </a:bodyPr>
          <a:lstStyle/>
          <a:p>
            <a:pPr algn="ctr" defTabSz="266700">
              <a:lnSpc>
                <a:spcPct val="107000"/>
              </a:lnSpc>
              <a:spcAft>
                <a:spcPct val="0"/>
              </a:spcAft>
            </a:pPr>
            <a:r>
              <a:rPr sz="2400" b="1" dirty="0" err="1">
                <a:latin typeface="Times New Roman" panose="02020603050405020304"/>
                <a:ea typeface="Times New Roman" panose="02020603050405020304"/>
              </a:rPr>
              <a:t>Bảng</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đánh</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giá</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bài</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viết</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giữa</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các</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bạn</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học</a:t>
            </a:r>
            <a:r>
              <a:rPr sz="2400" b="1" dirty="0">
                <a:latin typeface="Times New Roman" panose="02020603050405020304"/>
                <a:ea typeface="Times New Roman" panose="02020603050405020304"/>
              </a:rPr>
              <a:t> </a:t>
            </a:r>
            <a:r>
              <a:rPr sz="2400" b="1" dirty="0" err="1">
                <a:latin typeface="Times New Roman" panose="02020603050405020304"/>
                <a:ea typeface="Times New Roman" panose="02020603050405020304"/>
              </a:rPr>
              <a:t>sinh</a:t>
            </a:r>
            <a:r>
              <a:rPr sz="2400" b="1" dirty="0">
                <a:latin typeface="Times New Roman" panose="02020603050405020304"/>
                <a:ea typeface="Times New Roman" panose="02020603050405020304"/>
              </a:rPr>
              <a:t>: </a:t>
            </a:r>
            <a:endParaRPr sz="2400" dirty="0"/>
          </a:p>
        </p:txBody>
      </p:sp>
      <p:graphicFrame>
        <p:nvGraphicFramePr>
          <p:cNvPr id="7" name="Table 6"/>
          <p:cNvGraphicFramePr/>
          <p:nvPr>
            <p:custDataLst>
              <p:tags r:id="rId1"/>
            </p:custDataLst>
          </p:nvPr>
        </p:nvGraphicFramePr>
        <p:xfrm>
          <a:off x="609600" y="2273935"/>
          <a:ext cx="11170920" cy="3884930"/>
        </p:xfrm>
        <a:graphic>
          <a:graphicData uri="http://schemas.openxmlformats.org/drawingml/2006/table">
            <a:tbl>
              <a:tblPr/>
              <a:tblGrid>
                <a:gridCol w="1275715">
                  <a:extLst>
                    <a:ext uri="{9D8B030D-6E8A-4147-A177-3AD203B41FA5}">
                      <a16:colId xmlns:a16="http://schemas.microsoft.com/office/drawing/2014/main" val="20000"/>
                    </a:ext>
                  </a:extLst>
                </a:gridCol>
                <a:gridCol w="8252460">
                  <a:extLst>
                    <a:ext uri="{9D8B030D-6E8A-4147-A177-3AD203B41FA5}">
                      <a16:colId xmlns:a16="http://schemas.microsoft.com/office/drawing/2014/main" val="20001"/>
                    </a:ext>
                  </a:extLst>
                </a:gridCol>
                <a:gridCol w="861695">
                  <a:extLst>
                    <a:ext uri="{9D8B030D-6E8A-4147-A177-3AD203B41FA5}">
                      <a16:colId xmlns:a16="http://schemas.microsoft.com/office/drawing/2014/main" val="20002"/>
                    </a:ext>
                  </a:extLst>
                </a:gridCol>
                <a:gridCol w="781050">
                  <a:extLst>
                    <a:ext uri="{9D8B030D-6E8A-4147-A177-3AD203B41FA5}">
                      <a16:colId xmlns:a16="http://schemas.microsoft.com/office/drawing/2014/main" val="20003"/>
                    </a:ext>
                  </a:extLst>
                </a:gridCol>
              </a:tblGrid>
              <a:tr h="425450">
                <a:tc>
                  <a:txBody>
                    <a:bodyPr/>
                    <a:lstStyle/>
                    <a:p>
                      <a:pPr marL="68580" indent="0" algn="ctr">
                        <a:lnSpc>
                          <a:spcPct val="107000"/>
                        </a:lnSpc>
                        <a:spcBef>
                          <a:spcPct val="0"/>
                        </a:spcBef>
                        <a:spcAft>
                          <a:spcPct val="0"/>
                        </a:spcAft>
                      </a:pPr>
                      <a:r>
                        <a:rPr sz="2000" b="1">
                          <a:latin typeface="Times New Roman" panose="02020603050405020304"/>
                          <a:ea typeface="Times New Roman" panose="02020603050405020304"/>
                        </a:rPr>
                        <a:t>TT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2000" b="1">
                          <a:latin typeface="Times New Roman" panose="02020603050405020304"/>
                          <a:ea typeface="Times New Roman" panose="02020603050405020304"/>
                        </a:rPr>
                        <a:t>Tiêu chí</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2000" b="1">
                          <a:latin typeface="Times New Roman" panose="02020603050405020304"/>
                          <a:ea typeface="Times New Roman" panose="02020603050405020304"/>
                        </a:rPr>
                        <a:t>Đạt</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2000" b="1">
                          <a:latin typeface="Times New Roman" panose="02020603050405020304"/>
                          <a:ea typeface="Times New Roman" panose="02020603050405020304"/>
                        </a:rPr>
                        <a:t>KĐ</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589915">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Nội dung</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Mở bài:</a:t>
                      </a:r>
                      <a:r>
                        <a:rPr sz="1600">
                          <a:latin typeface="Times New Roman" panose="02020603050405020304"/>
                          <a:ea typeface="Times New Roman" panose="02020603050405020304"/>
                        </a:rPr>
                        <a:t> Nêu phong trào mà người viết muốn phát động, nói rõ tầm quan trọng, tính cấp bách của nó</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737235">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Thân bài: </a:t>
                      </a:r>
                      <a:r>
                        <a:rPr sz="1600">
                          <a:latin typeface="Times New Roman" panose="02020603050405020304"/>
                          <a:ea typeface="Times New Roman" panose="02020603050405020304"/>
                        </a:rPr>
                        <a:t>Trình bày được hệ thống luận điểm, lí lẽ, bằng chứng; nêu được ý kiến trái chiều; có sử dụng các yếu tố thuyết minh, biểu cảm.</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03910">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Kết bài: </a:t>
                      </a:r>
                      <a:r>
                        <a:rPr lang="en-US" sz="1600" b="1">
                          <a:latin typeface="Times New Roman" panose="02020603050405020304"/>
                          <a:ea typeface="Times New Roman" panose="02020603050405020304"/>
                        </a:rPr>
                        <a:t> </a:t>
                      </a:r>
                      <a:r>
                        <a:rPr sz="1600">
                          <a:latin typeface="Times New Roman" panose="02020603050405020304"/>
                          <a:ea typeface="Times New Roman" panose="02020603050405020304"/>
                        </a:rPr>
                        <a:t>Thể hiện được thông điệp (hưởng ứng hoặc kêu gọi) dưới dạng những câu nói ngắn gọn và mạnh mẽ, thúc giục người tiếp nhận thay đổi nhận thức hoặc có hành động đáp ứng phù hợp.</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328420">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Hình thức</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a:latin typeface="Times New Roman" panose="02020603050405020304"/>
                          <a:ea typeface="Times New Roman" panose="02020603050405020304"/>
                        </a:rPr>
                        <a:t>- Đảm bảo hình thức của một bài phát biểu có đủ ba phần: Mở bài, Thân bài, Kết bài.</a:t>
                      </a:r>
                    </a:p>
                    <a:p>
                      <a:pPr marL="68580" indent="0" algn="just">
                        <a:lnSpc>
                          <a:spcPct val="107000"/>
                        </a:lnSpc>
                        <a:spcBef>
                          <a:spcPct val="0"/>
                        </a:spcBef>
                        <a:spcAft>
                          <a:spcPct val="0"/>
                        </a:spcAft>
                      </a:pPr>
                      <a:r>
                        <a:rPr sz="1600">
                          <a:latin typeface="Times New Roman" panose="02020603050405020304"/>
                          <a:ea typeface="Times New Roman" panose="02020603050405020304"/>
                        </a:rPr>
                        <a:t>- Không mắc lỗi chính tả, diễn đạt.</a:t>
                      </a:r>
                    </a:p>
                    <a:p>
                      <a:pPr marL="68580" indent="0" algn="just">
                        <a:lnSpc>
                          <a:spcPct val="107000"/>
                        </a:lnSpc>
                        <a:spcBef>
                          <a:spcPct val="0"/>
                        </a:spcBef>
                        <a:spcAft>
                          <a:spcPct val="0"/>
                        </a:spcAft>
                      </a:pPr>
                      <a:r>
                        <a:rPr sz="1600">
                          <a:latin typeface="Times New Roman" panose="02020603050405020304"/>
                          <a:ea typeface="Times New Roman" panose="02020603050405020304"/>
                        </a:rPr>
                        <a:t>- Sử dụng các yếu tố bổ trợ để hỗ trợ bài viết.</a:t>
                      </a:r>
                    </a:p>
                    <a:p>
                      <a:pPr marL="68580" indent="0" algn="just">
                        <a:lnSpc>
                          <a:spcPct val="107000"/>
                        </a:lnSpc>
                        <a:spcBef>
                          <a:spcPct val="0"/>
                        </a:spcBef>
                        <a:spcAft>
                          <a:spcPct val="0"/>
                        </a:spcAft>
                      </a:pPr>
                      <a:r>
                        <a:rPr sz="1600">
                          <a:latin typeface="Times New Roman" panose="02020603050405020304"/>
                          <a:ea typeface="Times New Roman" panose="02020603050405020304"/>
                        </a:rPr>
                        <a:t>- Ngôn ngữ phù hợp với người đọc.</a:t>
                      </a:r>
                      <a:endParaRPr sz="1600" b="1">
                        <a:latin typeface="Times New Roman" panose="02020603050405020304"/>
                        <a:ea typeface="Times New Roman" panose="020206030504050203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1600" b="1">
                          <a:latin typeface="Times New Roman" panose="02020603050405020304"/>
                          <a:ea typeface="Times New Roman" panose="02020603050405020304"/>
                        </a:rPr>
                        <a:t> </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spcBef>
                          <a:spcPct val="0"/>
                        </a:spcBef>
                        <a:spcAft>
                          <a:spcPct val="0"/>
                        </a:spcAft>
                      </a:pPr>
                      <a:endParaRPr sz="1600" b="1">
                        <a:latin typeface="Times New Roman" panose="02020603050405020304"/>
                        <a:ea typeface="Times New Roman" panose="02020603050405020304"/>
                      </a:endParaRP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a:hlinkClick r:id="rId4" action="ppaction://hlinksldjump"/>
          </p:cNvPr>
          <p:cNvSpPr/>
          <p:nvPr/>
        </p:nvSpPr>
        <p:spPr>
          <a:xfrm rot="9351264">
            <a:off x="5699849"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5" name="Teardrop 4">
            <a:hlinkClick r:id="rId4" action="ppaction://hlinksldjump"/>
          </p:cNvPr>
          <p:cNvSpPr/>
          <p:nvPr/>
        </p:nvSpPr>
        <p:spPr>
          <a:xfrm rot="4141185">
            <a:off x="3459214" y="2003996"/>
            <a:ext cx="2355908" cy="2313123"/>
          </a:xfrm>
          <a:prstGeom prst="teardrop">
            <a:avLst>
              <a:gd name="adj" fmla="val 10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5415306">
            <a:off x="6560180" y="3330607"/>
            <a:ext cx="1920081" cy="2363656"/>
          </a:xfrm>
          <a:prstGeom prst="teardrop">
            <a:avLst>
              <a:gd name="adj" fmla="val 1005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5" action="ppaction://hlinksldjump"/>
          </p:cNvPr>
          <p:cNvSpPr/>
          <p:nvPr/>
        </p:nvSpPr>
        <p:spPr>
          <a:xfrm rot="18191773">
            <a:off x="5532743" y="4271993"/>
            <a:ext cx="2286000" cy="2438400"/>
          </a:xfrm>
          <a:prstGeom prst="teardrop">
            <a:avLst>
              <a:gd name="adj" fmla="val 95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4" action="ppaction://hlinksldjump"/>
          </p:cNvPr>
          <p:cNvSpPr/>
          <p:nvPr/>
        </p:nvSpPr>
        <p:spPr>
          <a:xfrm>
            <a:off x="3886200" y="3889328"/>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1137212" y="466516"/>
            <a:ext cx="10029190" cy="133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VẬN DỤNG (TRẢ BÀI VIẾT) </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0763" y="-9891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31" presetClass="exit" presetSubtype="0" fill="hold" grpId="0"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style.rotation</p:attrName>
                                        </p:attrNameLst>
                                      </p:cBhvr>
                                      <p:tavLst>
                                        <p:tav tm="0">
                                          <p:val>
                                            <p:fltVal val="0"/>
                                          </p:val>
                                        </p:tav>
                                        <p:tav tm="100000">
                                          <p:val>
                                            <p:fltVal val="90"/>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strVal val="ppt_h"/>
                                          </p:val>
                                        </p:tav>
                                      </p:tavLst>
                                    </p:anim>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3" grpId="0" bldLvl="0" animBg="1"/>
      <p:bldP spid="5" grpId="0" bldLvl="0" animBg="1"/>
      <p:bldP spid="6" grpId="0" bldLvl="0" animBg="1"/>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143000"/>
            <a:ext cx="5495925" cy="460375"/>
          </a:xfrm>
          <a:prstGeom prst="rect">
            <a:avLst/>
          </a:prstGeom>
        </p:spPr>
        <p:txBody>
          <a:bodyPr wrap="square">
            <a:spAutoFit/>
          </a:bodyPr>
          <a:lstStyle/>
          <a:p>
            <a:r>
              <a:rPr lang="en-US" altLang="vi-VN" sz="2400" b="1" dirty="0">
                <a:solidFill>
                  <a:srgbClr val="FF0000"/>
                </a:solidFill>
                <a:latin typeface="Times New Roman" panose="02020603050405020304" pitchFamily="18" charset="0"/>
                <a:cs typeface="Times New Roman" panose="02020603050405020304" pitchFamily="18" charset="0"/>
                <a:sym typeface="+mn-ea"/>
              </a:rPr>
              <a:t>5. Nhận xét, đánh giá</a:t>
            </a:r>
            <a:r>
              <a:rPr lang="en-US" altLang="en-US" sz="2400" b="1" dirty="0">
                <a:solidFill>
                  <a:srgbClr val="FF0000"/>
                </a:solidFill>
                <a:latin typeface="Times New Roman" panose="02020603050405020304" pitchFamily="18" charset="0"/>
                <a:cs typeface="Times New Roman" panose="02020603050405020304" pitchFamily="18" charset="0"/>
                <a:sym typeface="+mn-ea"/>
              </a:rPr>
              <a:t> bài viết:</a:t>
            </a:r>
          </a:p>
        </p:txBody>
      </p:sp>
      <p:sp>
        <p:nvSpPr>
          <p:cNvPr id="14" name="Freeform 13"/>
          <p:cNvSpPr/>
          <p:nvPr>
            <p:custDataLst>
              <p:tags r:id="rId1"/>
            </p:custDataLst>
          </p:nvPr>
        </p:nvSpPr>
        <p:spPr>
          <a:xfrm>
            <a:off x="970915" y="2057400"/>
            <a:ext cx="10479405" cy="3722370"/>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altLang="vi-VN" sz="2800" kern="1200" dirty="0">
                <a:latin typeface="Times New Roman" panose="02020603050405020304" pitchFamily="18" charset="0"/>
                <a:cs typeface="Times New Roman" panose="02020603050405020304" pitchFamily="18" charset="0"/>
              </a:rPr>
              <a:t>- Giáo viên nhận xét ưu điểm, nhược điểm của bài viết:</a:t>
            </a:r>
          </a:p>
          <a:p>
            <a:pPr lvl="0" algn="just" defTabSz="1066800">
              <a:lnSpc>
                <a:spcPct val="90000"/>
              </a:lnSpc>
              <a:spcBef>
                <a:spcPct val="0"/>
              </a:spcBef>
              <a:spcAft>
                <a:spcPct val="35000"/>
              </a:spcAft>
            </a:pPr>
            <a:r>
              <a:rPr lang="en-US" altLang="vi-VN" sz="2800" b="1" i="1" kern="1200" dirty="0">
                <a:latin typeface="Times New Roman" panose="02020603050405020304" pitchFamily="18" charset="0"/>
                <a:cs typeface="Times New Roman" panose="02020603050405020304" pitchFamily="18" charset="0"/>
              </a:rPr>
              <a:t>a. Nhận xét, đánh giá chung:</a:t>
            </a:r>
          </a:p>
          <a:p>
            <a:pPr lvl="0" algn="just" defTabSz="1066800">
              <a:lnSpc>
                <a:spcPct val="90000"/>
              </a:lnSpc>
              <a:spcBef>
                <a:spcPct val="0"/>
              </a:spcBef>
              <a:spcAft>
                <a:spcPct val="35000"/>
              </a:spcAft>
            </a:pPr>
            <a:r>
              <a:rPr lang="en-US" altLang="vi-VN" sz="2800" b="1" kern="1200" dirty="0">
                <a:latin typeface="Times New Roman" panose="02020603050405020304" pitchFamily="18" charset="0"/>
                <a:cs typeface="Times New Roman" panose="02020603050405020304" pitchFamily="18" charset="0"/>
              </a:rPr>
              <a:t>* Ưu điểm.</a:t>
            </a:r>
          </a:p>
          <a:p>
            <a:pPr lvl="0" algn="just" defTabSz="1066800">
              <a:lnSpc>
                <a:spcPct val="90000"/>
              </a:lnSpc>
              <a:spcBef>
                <a:spcPct val="0"/>
              </a:spcBef>
              <a:spcAft>
                <a:spcPct val="35000"/>
              </a:spcAft>
            </a:pPr>
            <a:r>
              <a:rPr lang="en-US" altLang="vi-VN" sz="2800" kern="1200" dirty="0">
                <a:latin typeface="Times New Roman" panose="02020603050405020304" pitchFamily="18" charset="0"/>
                <a:cs typeface="Times New Roman" panose="02020603050405020304" pitchFamily="18" charset="0"/>
              </a:rPr>
              <a:t>- Đa số HS hiểu đề, làm được cách viết đoạn văn và nêu được vấn đề nghị luận, diễn đạt lưu loát, biết làm bài nghị luận về 1 bài thơ khá hay.</a:t>
            </a:r>
          </a:p>
          <a:p>
            <a:pPr lvl="0" algn="just" defTabSz="1066800">
              <a:lnSpc>
                <a:spcPct val="90000"/>
              </a:lnSpc>
              <a:spcBef>
                <a:spcPct val="0"/>
              </a:spcBef>
              <a:spcAft>
                <a:spcPct val="35000"/>
              </a:spcAft>
            </a:pPr>
            <a:r>
              <a:rPr lang="en-US" altLang="vi-VN" sz="2800" kern="1200" dirty="0">
                <a:latin typeface="Times New Roman" panose="02020603050405020304" pitchFamily="18" charset="0"/>
                <a:cs typeface="Times New Roman" panose="02020603050405020304" pitchFamily="18" charset="0"/>
              </a:rPr>
              <a:t>- Chữ viết, trình bày sạch,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143000"/>
            <a:ext cx="5495925" cy="460375"/>
          </a:xfrm>
          <a:prstGeom prst="rect">
            <a:avLst/>
          </a:prstGeom>
        </p:spPr>
        <p:txBody>
          <a:bodyPr wrap="square">
            <a:spAutoFit/>
          </a:bodyPr>
          <a:lstStyle/>
          <a:p>
            <a:r>
              <a:rPr lang="en-US" altLang="vi-VN" sz="2400" b="1" dirty="0">
                <a:solidFill>
                  <a:srgbClr val="FF0000"/>
                </a:solidFill>
                <a:latin typeface="Times New Roman" panose="02020603050405020304" pitchFamily="18" charset="0"/>
                <a:cs typeface="Times New Roman" panose="02020603050405020304" pitchFamily="18" charset="0"/>
                <a:sym typeface="+mn-ea"/>
              </a:rPr>
              <a:t>5. Nhận xét, đánh giá</a:t>
            </a:r>
            <a:r>
              <a:rPr lang="en-US" altLang="en-US" sz="2400" b="1" dirty="0">
                <a:solidFill>
                  <a:srgbClr val="FF0000"/>
                </a:solidFill>
                <a:latin typeface="Times New Roman" panose="02020603050405020304" pitchFamily="18" charset="0"/>
                <a:cs typeface="Times New Roman" panose="02020603050405020304" pitchFamily="18" charset="0"/>
                <a:sym typeface="+mn-ea"/>
              </a:rPr>
              <a:t> bài viết:</a:t>
            </a:r>
          </a:p>
        </p:txBody>
      </p:sp>
      <p:sp>
        <p:nvSpPr>
          <p:cNvPr id="14" name="Freeform 13"/>
          <p:cNvSpPr/>
          <p:nvPr>
            <p:custDataLst>
              <p:tags r:id="rId1"/>
            </p:custDataLst>
          </p:nvPr>
        </p:nvSpPr>
        <p:spPr>
          <a:xfrm>
            <a:off x="970915" y="2057400"/>
            <a:ext cx="10479405" cy="3722370"/>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altLang="vi-VN" sz="2400" b="1" kern="1200" dirty="0">
                <a:latin typeface="Times New Roman" panose="02020603050405020304" pitchFamily="18" charset="0"/>
                <a:cs typeface="Times New Roman" panose="02020603050405020304" pitchFamily="18" charset="0"/>
              </a:rPr>
              <a:t>* Nhược điểm.</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- 1 số bài viết của nhóm chưa bám sát đề, chưa nói rõ được ý chính. </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Nội dung sơ sài.</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Một số nội dung lạc đề hoặc nghiêng về tuyên truyền, cổ động</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Một số bài diễn đạt chưa lưu loát, mắc nhiều lỗi về diễn đạt, dùng từ, viết câu.</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Chữ viết xấu. </a:t>
            </a:r>
          </a:p>
          <a:p>
            <a:pPr lvl="0" algn="just" defTabSz="1066800">
              <a:lnSpc>
                <a:spcPct val="90000"/>
              </a:lnSpc>
              <a:spcBef>
                <a:spcPct val="0"/>
              </a:spcBef>
              <a:spcAft>
                <a:spcPct val="35000"/>
              </a:spcAft>
            </a:pPr>
            <a:r>
              <a:rPr lang="en-US" altLang="vi-VN" sz="2400" kern="1200" dirty="0">
                <a:latin typeface="Times New Roman" panose="02020603050405020304" pitchFamily="18" charset="0"/>
                <a:cs typeface="Times New Roman" panose="02020603050405020304" pitchFamily="18" charset="0"/>
              </a:rPr>
              <a:t>- Cần viết câu chủ đề cho mỗi luận điểm/ý chính ở phần thân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143000"/>
            <a:ext cx="5495925" cy="460375"/>
          </a:xfrm>
          <a:prstGeom prst="rect">
            <a:avLst/>
          </a:prstGeom>
        </p:spPr>
        <p:txBody>
          <a:bodyPr wrap="square">
            <a:spAutoFit/>
          </a:bodyPr>
          <a:lstStyle/>
          <a:p>
            <a:r>
              <a:rPr lang="en-US" altLang="vi-VN" sz="2400" b="1" dirty="0">
                <a:solidFill>
                  <a:srgbClr val="FF0000"/>
                </a:solidFill>
                <a:latin typeface="Times New Roman" panose="02020603050405020304" pitchFamily="18" charset="0"/>
                <a:cs typeface="Times New Roman" panose="02020603050405020304" pitchFamily="18" charset="0"/>
                <a:sym typeface="+mn-ea"/>
              </a:rPr>
              <a:t>5. Nhận xét, đánh giá</a:t>
            </a:r>
            <a:r>
              <a:rPr lang="en-US" altLang="en-US" sz="2400" b="1" dirty="0">
                <a:solidFill>
                  <a:srgbClr val="FF0000"/>
                </a:solidFill>
                <a:latin typeface="Times New Roman" panose="02020603050405020304" pitchFamily="18" charset="0"/>
                <a:cs typeface="Times New Roman" panose="02020603050405020304" pitchFamily="18" charset="0"/>
                <a:sym typeface="+mn-ea"/>
              </a:rPr>
              <a:t> bài viết:</a:t>
            </a:r>
          </a:p>
        </p:txBody>
      </p:sp>
      <p:sp>
        <p:nvSpPr>
          <p:cNvPr id="14" name="Freeform 13"/>
          <p:cNvSpPr/>
          <p:nvPr>
            <p:custDataLst>
              <p:tags r:id="rId1"/>
            </p:custDataLst>
          </p:nvPr>
        </p:nvSpPr>
        <p:spPr>
          <a:xfrm>
            <a:off x="2082800" y="2057400"/>
            <a:ext cx="8787130" cy="2831465"/>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altLang="vi-VN" sz="2400" b="1" kern="1200" dirty="0">
                <a:latin typeface="Times New Roman" panose="02020603050405020304" pitchFamily="18" charset="0"/>
                <a:cs typeface="Times New Roman" panose="02020603050405020304" pitchFamily="18" charset="0"/>
              </a:rPr>
              <a:t>b. HS nhận xét, đánh giá các bài làm được </a:t>
            </a:r>
            <a:r>
              <a:rPr lang="en-US" altLang="vi-VN" sz="2400" b="1" kern="1200" dirty="0" err="1">
                <a:latin typeface="Times New Roman" panose="02020603050405020304" pitchFamily="18" charset="0"/>
                <a:cs typeface="Times New Roman" panose="02020603050405020304" pitchFamily="18" charset="0"/>
              </a:rPr>
              <a:t>trình</a:t>
            </a:r>
            <a:r>
              <a:rPr lang="en-US" altLang="vi-VN" sz="2400" b="1" kern="1200" dirty="0">
                <a:latin typeface="Times New Roman" panose="02020603050405020304" pitchFamily="18" charset="0"/>
                <a:cs typeface="Times New Roman" panose="02020603050405020304" pitchFamily="18" charset="0"/>
              </a:rPr>
              <a:t> </a:t>
            </a:r>
            <a:r>
              <a:rPr lang="en-US" altLang="vi-VN" sz="2400" b="1" kern="1200" dirty="0" err="1">
                <a:latin typeface="Times New Roman" panose="02020603050405020304" pitchFamily="18" charset="0"/>
                <a:cs typeface="Times New Roman" panose="02020603050405020304" pitchFamily="18" charset="0"/>
              </a:rPr>
              <a:t>chiếu</a:t>
            </a:r>
            <a:endParaRPr lang="en-US" altLang="vi-VN" sz="2400" b="1" kern="1200" dirty="0">
              <a:latin typeface="Times New Roman" panose="02020603050405020304" pitchFamily="18" charset="0"/>
              <a:cs typeface="Times New Roman" panose="02020603050405020304" pitchFamily="18" charset="0"/>
            </a:endParaRPr>
          </a:p>
          <a:p>
            <a:pPr lvl="0" algn="just" defTabSz="1066800">
              <a:lnSpc>
                <a:spcPct val="90000"/>
              </a:lnSpc>
              <a:spcBef>
                <a:spcPct val="0"/>
              </a:spcBef>
              <a:spcAft>
                <a:spcPct val="35000"/>
              </a:spcAft>
            </a:pPr>
            <a:r>
              <a:rPr lang="en-US" altLang="vi-VN" sz="2400" b="1" kern="1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a:hlinkClick r:id="rId4" action="ppaction://hlinksldjump"/>
          </p:cNvPr>
          <p:cNvSpPr/>
          <p:nvPr/>
        </p:nvSpPr>
        <p:spPr>
          <a:xfrm rot="9351264">
            <a:off x="5699849"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5" name="Teardrop 4">
            <a:hlinkClick r:id="rId4" action="ppaction://hlinksldjump"/>
          </p:cNvPr>
          <p:cNvSpPr/>
          <p:nvPr/>
        </p:nvSpPr>
        <p:spPr>
          <a:xfrm rot="4141185">
            <a:off x="3459214" y="2003996"/>
            <a:ext cx="2355908" cy="2313123"/>
          </a:xfrm>
          <a:prstGeom prst="teardrop">
            <a:avLst>
              <a:gd name="adj" fmla="val 10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5415306">
            <a:off x="6560180" y="3330607"/>
            <a:ext cx="1920081" cy="2363656"/>
          </a:xfrm>
          <a:prstGeom prst="teardrop">
            <a:avLst>
              <a:gd name="adj" fmla="val 1005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5" action="ppaction://hlinksldjump"/>
          </p:cNvPr>
          <p:cNvSpPr/>
          <p:nvPr/>
        </p:nvSpPr>
        <p:spPr>
          <a:xfrm rot="18191773">
            <a:off x="5532743" y="4271993"/>
            <a:ext cx="2286000" cy="2438400"/>
          </a:xfrm>
          <a:prstGeom prst="teardrop">
            <a:avLst>
              <a:gd name="adj" fmla="val 95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4" action="ppaction://hlinksldjump"/>
          </p:cNvPr>
          <p:cNvSpPr/>
          <p:nvPr/>
        </p:nvSpPr>
        <p:spPr>
          <a:xfrm>
            <a:off x="3886200" y="3889328"/>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3124200" y="312420"/>
            <a:ext cx="5464175" cy="133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KHỞI ĐỘNG</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0763" y="-9891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31" presetClass="exit" presetSubtype="0" fill="hold" grpId="0"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style.rotation</p:attrName>
                                        </p:attrNameLst>
                                      </p:cBhvr>
                                      <p:tavLst>
                                        <p:tav tm="0">
                                          <p:val>
                                            <p:fltVal val="0"/>
                                          </p:val>
                                        </p:tav>
                                        <p:tav tm="100000">
                                          <p:val>
                                            <p:fltVal val="90"/>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strVal val="ppt_h"/>
                                          </p:val>
                                        </p:tav>
                                      </p:tavLst>
                                    </p:anim>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3"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bg1"/>
                </a:solidFill>
                <a:latin typeface="Times New Roman" panose="02020603050405020304" pitchFamily="18" charset="0"/>
                <a:cs typeface="Times New Roman" panose="02020603050405020304" pitchFamily="18" charset="0"/>
              </a:rPr>
              <a:t>Bài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về</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nhà</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13"/>
          <p:cNvSpPr/>
          <p:nvPr>
            <p:custDataLst>
              <p:tags r:id="rId1"/>
            </p:custDataLst>
          </p:nvPr>
        </p:nvSpPr>
        <p:spPr>
          <a:xfrm>
            <a:off x="1371600" y="1600200"/>
            <a:ext cx="9784715" cy="2831465"/>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altLang="vi-VN" sz="2400" b="1" kern="1200" dirty="0">
                <a:latin typeface="Times New Roman" panose="02020603050405020304" pitchFamily="18" charset="0"/>
                <a:cs typeface="Times New Roman" panose="02020603050405020304" pitchFamily="18" charset="0"/>
              </a:rPr>
              <a:t>- HS hoàn thiện bài viết ở nhà (bài làm cá nhân)</a:t>
            </a:r>
          </a:p>
          <a:p>
            <a:pPr lvl="0" algn="just" defTabSz="1066800">
              <a:lnSpc>
                <a:spcPct val="90000"/>
              </a:lnSpc>
              <a:spcBef>
                <a:spcPct val="0"/>
              </a:spcBef>
              <a:spcAft>
                <a:spcPct val="35000"/>
              </a:spcAft>
            </a:pPr>
            <a:r>
              <a:rPr lang="en-US" altLang="vi-VN" sz="2400" b="1" kern="1200" dirty="0">
                <a:latin typeface="Times New Roman" panose="02020603050405020304" pitchFamily="18" charset="0"/>
                <a:cs typeface="Times New Roman" panose="02020603050405020304" pitchFamily="18" charset="0"/>
              </a:rPr>
              <a:t>- Chuẩn bị trước phần Nói nghe: </a:t>
            </a:r>
            <a:r>
              <a:rPr lang="en-US" altLang="vi-VN" sz="2400" b="1" i="1" kern="1200" dirty="0">
                <a:latin typeface="Times New Roman" panose="02020603050405020304" pitchFamily="18" charset="0"/>
                <a:cs typeface="Times New Roman" panose="02020603050405020304" pitchFamily="18" charset="0"/>
              </a:rPr>
              <a:t>Thuyết trình về một vấn đề liên quan đến cơ hội và thách thức với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1"/>
          <p:cNvGrpSpPr/>
          <p:nvPr/>
        </p:nvGrpSpPr>
        <p:grpSpPr bwMode="auto">
          <a:xfrm>
            <a:off x="203200" y="192705"/>
            <a:ext cx="11988800" cy="6590955"/>
            <a:chOff x="138" y="139"/>
            <a:chExt cx="5520" cy="4003"/>
          </a:xfrm>
        </p:grpSpPr>
        <p:pic>
          <p:nvPicPr>
            <p:cNvPr id="2" name="Picture 4" descr="12"/>
            <p:cNvPicPr>
              <a:picLocks noChangeAspect="1" noChangeArrowheads="1"/>
            </p:cNvPicPr>
            <p:nvPr/>
          </p:nvPicPr>
          <p:blipFill>
            <a:blip r:embed="rId2"/>
            <a:srcRect/>
            <a:stretch>
              <a:fillRect/>
            </a:stretch>
          </p:blipFill>
          <p:spPr bwMode="auto">
            <a:xfrm>
              <a:off x="143" y="139"/>
              <a:ext cx="5474" cy="4003"/>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41991" name="Rectangle 2"/>
            <p:cNvSpPr>
              <a:spLocks noChangeArrowheads="1"/>
            </p:cNvSpPr>
            <p:nvPr/>
          </p:nvSpPr>
          <p:spPr bwMode="auto">
            <a:xfrm>
              <a:off x="138" y="3600"/>
              <a:ext cx="5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fontAlgn="base">
                <a:spcBef>
                  <a:spcPct val="0"/>
                </a:spcBef>
                <a:spcAft>
                  <a:spcPct val="0"/>
                </a:spcAft>
                <a:buNone/>
              </a:pPr>
              <a:endParaRPr lang="en-US" altLang="en-US" sz="2400">
                <a:solidFill>
                  <a:srgbClr val="FF00FF"/>
                </a:solidFill>
                <a:latin typeface=".VnBodoniH" panose="020B7200000000000000" pitchFamily="34" charset="0"/>
                <a:cs typeface="Arial" panose="020B0604020202020204" pitchFamily="34" charset="0"/>
              </a:endParaRPr>
            </a:p>
          </p:txBody>
        </p:sp>
      </p:grpSp>
      <p:pic>
        <p:nvPicPr>
          <p:cNvPr id="41987" name="Picture 12" descr="465af332e95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914905"/>
            <a:ext cx="1389063" cy="26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3" descr="465af332e95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84157" y="4100359"/>
            <a:ext cx="1389063"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8"/>
          <p:cNvSpPr txBox="1">
            <a:spLocks noChangeArrowheads="1"/>
          </p:cNvSpPr>
          <p:nvPr/>
        </p:nvSpPr>
        <p:spPr bwMode="auto">
          <a:xfrm>
            <a:off x="2362200" y="28194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fontAlgn="base">
              <a:spcBef>
                <a:spcPct val="0"/>
              </a:spcBef>
              <a:spcAft>
                <a:spcPct val="0"/>
              </a:spcAft>
              <a:buNone/>
            </a:pPr>
            <a:r>
              <a:rPr lang="en-US" altLang="en-US" sz="4800" b="1" dirty="0">
                <a:solidFill>
                  <a:srgbClr val="1F497D"/>
                </a:solidFill>
                <a:latin typeface="Times New Roman" panose="02020603050405020304" pitchFamily="18" charset="0"/>
                <a:cs typeface="Arial" panose="020B0604020202020204" pitchFamily="34" charset="0"/>
              </a:rPr>
              <a:t>CHÚC CÁC EM HỌC SINH HỌC TỐT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Action Button: Home 2">
            <a:hlinkClick r:id="rId6"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5" name="Double Bracket 4"/>
          <p:cNvSpPr/>
          <p:nvPr/>
        </p:nvSpPr>
        <p:spPr>
          <a:xfrm>
            <a:off x="1044822" y="533400"/>
            <a:ext cx="10363200" cy="4953000"/>
          </a:xfrm>
          <a:prstGeom prst="bracketPair">
            <a:avLst/>
          </a:prstGeom>
          <a:noFill/>
          <a:ln w="76200">
            <a:solidFill>
              <a:srgbClr val="FFFF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a:xfrm>
            <a:off x="1273422" y="685800"/>
            <a:ext cx="9906000" cy="4648200"/>
          </a:xfrm>
          <a:prstGeom prst="round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133215" y="1066800"/>
            <a:ext cx="4439920" cy="558165"/>
          </a:xfrm>
          <a:prstGeom prst="rect">
            <a:avLst/>
          </a:prstGeom>
          <a:noFill/>
          <a:ln>
            <a:solidFill>
              <a:srgbClr val="FF0000"/>
            </a:solidFill>
          </a:ln>
        </p:spPr>
        <p:txBody>
          <a:bodyPr wrap="square" lIns="91440" tIns="45720" rIns="91440" bIns="45720">
            <a:noAutofit/>
          </a:bodyPr>
          <a:lstStyle/>
          <a:p>
            <a:pPr algn="ctr"/>
            <a:r>
              <a:rPr lang="en-US" sz="2800" b="1" dirty="0">
                <a:latin typeface="Times New Roman" panose="02020603050405020304" pitchFamily="18" charset="0"/>
                <a:cs typeface="Times New Roman" panose="02020603050405020304" pitchFamily="18" charset="0"/>
                <a:sym typeface="+mn-ea"/>
              </a:rPr>
              <a:t>KHỞI ĐỘNG</a:t>
            </a:r>
            <a:endParaRPr lang="en-US" sz="2800" b="1" dirty="0">
              <a:latin typeface="Times New Roman" panose="02020603050405020304" pitchFamily="18" charset="0"/>
              <a:cs typeface="Times New Roman" panose="02020603050405020304" pitchFamily="18" charset="0"/>
            </a:endParaRPr>
          </a:p>
          <a:p>
            <a:pPr algn="ct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18310" y="2362200"/>
            <a:ext cx="9229090" cy="953135"/>
          </a:xfrm>
          <a:prstGeom prst="rect">
            <a:avLst/>
          </a:prstGeom>
          <a:noFill/>
        </p:spPr>
        <p:txBody>
          <a:bodyPr wrap="square" lIns="91440" tIns="45720" rIns="91440" bIns="45720">
            <a:spAutoFit/>
          </a:bodyPr>
          <a:lstStyle/>
          <a:p>
            <a:pPr algn="just"/>
            <a:r>
              <a:rPr lang="en-US" sz="2800" b="1" u="sng" dirty="0">
                <a:ln w="0"/>
                <a:solidFill>
                  <a:schemeClr val="tx1"/>
                </a:solidFill>
                <a:latin typeface="Times New Roman" panose="02020603050405020304" pitchFamily="18" charset="0"/>
                <a:cs typeface="Times New Roman" panose="02020603050405020304" pitchFamily="18" charset="0"/>
              </a:rPr>
              <a:t>CH:</a:t>
            </a:r>
            <a:r>
              <a:rPr lang="en-US" sz="2800" b="1" dirty="0">
                <a:ln w="0"/>
                <a:solidFill>
                  <a:srgbClr val="FF0000"/>
                </a:solidFill>
                <a:latin typeface="Times New Roman" panose="02020603050405020304" pitchFamily="18" charset="0"/>
                <a:cs typeface="Times New Roman" panose="02020603050405020304" pitchFamily="18" charset="0"/>
              </a:rPr>
              <a:t> Chia </a:t>
            </a:r>
            <a:r>
              <a:rPr lang="en-US" sz="2800" b="1" dirty="0" err="1">
                <a:ln w="0"/>
                <a:solidFill>
                  <a:srgbClr val="FF0000"/>
                </a:solidFill>
                <a:latin typeface="Times New Roman" panose="02020603050405020304" pitchFamily="18" charset="0"/>
                <a:cs typeface="Times New Roman" panose="02020603050405020304" pitchFamily="18" charset="0"/>
              </a:rPr>
              <a:t>sẻ</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về</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một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hoạt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động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một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phong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trào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của</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nhà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trường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phát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động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em</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quan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tâm</a:t>
            </a:r>
            <a:r>
              <a:rPr lang="en-US" sz="2800" b="1" dirty="0">
                <a:ln w="0"/>
                <a:solidFill>
                  <a:srgbClr val="FF0000"/>
                </a:solidFill>
                <a:latin typeface="Times New Roman" panose="02020603050405020304" pitchFamily="18" charset="0"/>
                <a:cs typeface="Times New Roman" panose="02020603050405020304" pitchFamily="18" charset="0"/>
              </a:rPr>
              <a:t>. </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7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25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1"/>
                </p:tgtEl>
              </p:cMediaNode>
            </p:audio>
          </p:childTnLst>
        </p:cTn>
      </p:par>
    </p:tnLst>
    <p:bldLst>
      <p:bldP spid="5" grpId="0" animBg="1"/>
      <p:bldP spid="6" grpId="0" animBg="1"/>
      <p:bldP spid="8" grpId="0" bldLvl="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Action Button: Home 2">
            <a:hlinkClick r:id="rId6"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5" name="Double Bracket 4"/>
          <p:cNvSpPr/>
          <p:nvPr/>
        </p:nvSpPr>
        <p:spPr>
          <a:xfrm>
            <a:off x="1044822" y="533400"/>
            <a:ext cx="10363200" cy="4953000"/>
          </a:xfrm>
          <a:prstGeom prst="bracketPair">
            <a:avLst/>
          </a:prstGeom>
          <a:noFill/>
          <a:ln w="76200">
            <a:solidFill>
              <a:srgbClr val="FFFF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a:xfrm>
            <a:off x="1273422" y="685800"/>
            <a:ext cx="9906000" cy="4648200"/>
          </a:xfrm>
          <a:prstGeom prst="round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133215" y="1066800"/>
            <a:ext cx="4439920" cy="558165"/>
          </a:xfrm>
          <a:prstGeom prst="rect">
            <a:avLst/>
          </a:prstGeom>
          <a:noFill/>
          <a:ln>
            <a:solidFill>
              <a:srgbClr val="FF0000"/>
            </a:solidFill>
          </a:ln>
        </p:spPr>
        <p:txBody>
          <a:bodyPr wrap="square" lIns="91440" tIns="45720" rIns="91440" bIns="45720">
            <a:noAutofit/>
          </a:bodyPr>
          <a:lstStyle/>
          <a:p>
            <a:pPr algn="ctr"/>
            <a:r>
              <a:rPr lang="en-US" sz="2800" b="1" dirty="0">
                <a:latin typeface="Times New Roman" panose="02020603050405020304" pitchFamily="18" charset="0"/>
                <a:cs typeface="Times New Roman" panose="02020603050405020304" pitchFamily="18" charset="0"/>
                <a:sym typeface="+mn-ea"/>
              </a:rPr>
              <a:t>KHỞI ĐỘNG</a:t>
            </a:r>
            <a:endParaRPr lang="en-US" sz="2800" b="1" dirty="0">
              <a:latin typeface="Times New Roman" panose="02020603050405020304" pitchFamily="18" charset="0"/>
              <a:cs typeface="Times New Roman" panose="02020603050405020304" pitchFamily="18" charset="0"/>
            </a:endParaRPr>
          </a:p>
          <a:p>
            <a:pPr algn="ct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28800" y="1905000"/>
            <a:ext cx="8874125" cy="2245360"/>
          </a:xfrm>
          <a:prstGeom prst="rect">
            <a:avLst/>
          </a:prstGeom>
          <a:noFill/>
          <a:ln>
            <a:solidFill>
              <a:srgbClr val="FFC000"/>
            </a:solidFill>
          </a:ln>
        </p:spPr>
        <p:txBody>
          <a:bodyPr wrap="square" lIns="91440" tIns="45720" rIns="91440" bIns="45720">
            <a:spAutoFit/>
          </a:bodyPr>
          <a:lstStyle/>
          <a:p>
            <a:pPr algn="just"/>
            <a:r>
              <a:rPr lang="en-US" sz="2800" dirty="0" err="1">
                <a:ln w="0"/>
                <a:latin typeface="Times New Roman" panose="02020603050405020304" pitchFamily="18" charset="0"/>
                <a:cs typeface="Times New Roman" panose="02020603050405020304" pitchFamily="18" charset="0"/>
              </a:rPr>
              <a:t>Một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số</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hoạt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động</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phong</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trào</a:t>
            </a:r>
            <a:r>
              <a:rPr lang="en-US" sz="2800" dirty="0">
                <a:ln w="0"/>
                <a:latin typeface="Times New Roman" panose="02020603050405020304" pitchFamily="18" charset="0"/>
                <a:cs typeface="Times New Roman" panose="02020603050405020304" pitchFamily="18" charset="0"/>
              </a:rPr>
              <a:t> do </a:t>
            </a:r>
            <a:r>
              <a:rPr lang="en-US" sz="2800" dirty="0" err="1">
                <a:ln w="0"/>
                <a:latin typeface="Times New Roman" panose="02020603050405020304" pitchFamily="18" charset="0"/>
                <a:cs typeface="Times New Roman" panose="02020603050405020304" pitchFamily="18" charset="0"/>
              </a:rPr>
              <a:t>nhà</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trường</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phát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động</a:t>
            </a:r>
            <a:r>
              <a:rPr lang="en-US" sz="2800" dirty="0">
                <a:ln w="0"/>
                <a:latin typeface="Times New Roman" panose="02020603050405020304" pitchFamily="18" charset="0"/>
                <a:cs typeface="Times New Roman" panose="02020603050405020304" pitchFamily="18" charset="0"/>
              </a:rPr>
              <a:t>:</a:t>
            </a:r>
          </a:p>
          <a:p>
            <a:pPr algn="just"/>
            <a:r>
              <a:rPr lang="en-US" sz="2800" dirty="0">
                <a:ln w="0"/>
                <a:latin typeface="Times New Roman" panose="02020603050405020304" pitchFamily="18" charset="0"/>
                <a:cs typeface="Times New Roman" panose="02020603050405020304" pitchFamily="18" charset="0"/>
              </a:rPr>
              <a:t>              - Phong </a:t>
            </a:r>
            <a:r>
              <a:rPr lang="en-US" sz="2800" dirty="0" err="1">
                <a:ln w="0"/>
                <a:latin typeface="Times New Roman" panose="02020603050405020304" pitchFamily="18" charset="0"/>
                <a:cs typeface="Times New Roman" panose="02020603050405020304" pitchFamily="18" charset="0"/>
              </a:rPr>
              <a:t>trào</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chủ</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nhật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xanh</a:t>
            </a:r>
            <a:r>
              <a:rPr lang="en-US" sz="2800" dirty="0">
                <a:ln w="0"/>
                <a:latin typeface="Times New Roman" panose="02020603050405020304" pitchFamily="18" charset="0"/>
                <a:cs typeface="Times New Roman" panose="02020603050405020304" pitchFamily="18" charset="0"/>
              </a:rPr>
              <a:t>.</a:t>
            </a:r>
          </a:p>
          <a:p>
            <a:pPr algn="just"/>
            <a:r>
              <a:rPr lang="en-US" sz="2800" dirty="0">
                <a:ln w="0"/>
                <a:latin typeface="Times New Roman" panose="02020603050405020304" pitchFamily="18" charset="0"/>
                <a:cs typeface="Times New Roman" panose="02020603050405020304" pitchFamily="18" charset="0"/>
              </a:rPr>
              <a:t>              - </a:t>
            </a:r>
            <a:r>
              <a:rPr lang="en-US" sz="2800" dirty="0" err="1">
                <a:ln w="0"/>
                <a:latin typeface="Times New Roman" panose="02020603050405020304" pitchFamily="18" charset="0"/>
                <a:cs typeface="Times New Roman" panose="02020603050405020304" pitchFamily="18" charset="0"/>
              </a:rPr>
              <a:t>Hoạt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động</a:t>
            </a:r>
            <a:r>
              <a:rPr lang="en-US" sz="2800" dirty="0">
                <a:ln w="0"/>
                <a:latin typeface="Times New Roman" panose="02020603050405020304" pitchFamily="18" charset="0"/>
                <a:cs typeface="Times New Roman" panose="02020603050405020304" pitchFamily="18" charset="0"/>
              </a:rPr>
              <a:t> chia </a:t>
            </a:r>
            <a:r>
              <a:rPr lang="en-US" sz="2800" dirty="0" err="1">
                <a:ln w="0"/>
                <a:latin typeface="Times New Roman" panose="02020603050405020304" pitchFamily="18" charset="0"/>
                <a:cs typeface="Times New Roman" panose="02020603050405020304" pitchFamily="18" charset="0"/>
              </a:rPr>
              <a:t>sẻ</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sách</a:t>
            </a:r>
            <a:endParaRPr lang="en-US" sz="2800" dirty="0">
              <a:ln w="0"/>
              <a:latin typeface="Times New Roman" panose="02020603050405020304" pitchFamily="18" charset="0"/>
              <a:cs typeface="Times New Roman" panose="02020603050405020304" pitchFamily="18" charset="0"/>
            </a:endParaRPr>
          </a:p>
          <a:p>
            <a:pPr algn="just"/>
            <a:r>
              <a:rPr lang="en-US" sz="2800" dirty="0">
                <a:ln w="0"/>
                <a:latin typeface="Times New Roman" panose="02020603050405020304" pitchFamily="18" charset="0"/>
                <a:cs typeface="Times New Roman" panose="02020603050405020304" pitchFamily="18" charset="0"/>
              </a:rPr>
              <a:t>              - </a:t>
            </a:r>
            <a:r>
              <a:rPr lang="en-US" sz="2800" dirty="0" err="1">
                <a:ln w="0"/>
                <a:latin typeface="Times New Roman" panose="02020603050405020304" pitchFamily="18" charset="0"/>
                <a:cs typeface="Times New Roman" panose="02020603050405020304" pitchFamily="18" charset="0"/>
              </a:rPr>
              <a:t>Cuộc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thi</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viết</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thư</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quốc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tế</a:t>
            </a:r>
            <a:r>
              <a:rPr lang="en-US" sz="2800" dirty="0">
                <a:ln w="0"/>
                <a:latin typeface="Times New Roman" panose="02020603050405020304" pitchFamily="18" charset="0"/>
                <a:cs typeface="Times New Roman" panose="02020603050405020304" pitchFamily="18" charset="0"/>
              </a:rPr>
              <a:t> UPU</a:t>
            </a:r>
          </a:p>
          <a:p>
            <a:pPr algn="just"/>
            <a:r>
              <a:rPr lang="en-US" sz="2800" dirty="0">
                <a:ln w="0"/>
                <a:latin typeface="Times New Roman" panose="02020603050405020304" pitchFamily="18" charset="0"/>
                <a:cs typeface="Times New Roman" panose="02020603050405020304" pitchFamily="18" charset="0"/>
              </a:rPr>
              <a:t>              - </a:t>
            </a:r>
            <a:r>
              <a:rPr lang="en-US" sz="2800" dirty="0" err="1">
                <a:ln w="0"/>
                <a:latin typeface="Times New Roman" panose="02020603050405020304" pitchFamily="18" charset="0"/>
                <a:cs typeface="Times New Roman" panose="02020603050405020304" pitchFamily="18" charset="0"/>
              </a:rPr>
              <a:t>Cuộc</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thi</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Đại</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sứ</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văn</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hóa</a:t>
            </a:r>
            <a:r>
              <a:rPr lang="en-US" sz="2800" dirty="0">
                <a:ln w="0"/>
                <a:latin typeface="Times New Roman" panose="02020603050405020304" pitchFamily="18" charset="0"/>
                <a:cs typeface="Times New Roman" panose="02020603050405020304" pitchFamily="18" charset="0"/>
              </a:rPr>
              <a:t> </a:t>
            </a:r>
            <a:r>
              <a:rPr lang="en-US" sz="2800" dirty="0" err="1">
                <a:ln w="0"/>
                <a:latin typeface="Times New Roman" panose="02020603050405020304" pitchFamily="18" charset="0"/>
                <a:cs typeface="Times New Roman" panose="02020603050405020304" pitchFamily="18" charset="0"/>
              </a:rPr>
              <a:t>đọc</a:t>
            </a:r>
            <a:r>
              <a:rPr lang="en-US" sz="2800" dirty="0">
                <a:ln w="0"/>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16821" y="-1049420"/>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7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25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1"/>
                </p:tgtEl>
              </p:cMediaNode>
            </p:audio>
          </p:childTnLst>
        </p:cTn>
      </p:par>
    </p:tnLst>
    <p:bldLst>
      <p:bldP spid="5" grpId="0" bldLvl="0" animBg="1"/>
      <p:bldP spid="6"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ardrop 2">
            <a:hlinkClick r:id="rId4" action="ppaction://hlinksldjump"/>
          </p:cNvPr>
          <p:cNvSpPr/>
          <p:nvPr/>
        </p:nvSpPr>
        <p:spPr>
          <a:xfrm rot="9351264">
            <a:off x="5699849"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5" name="Teardrop 4">
            <a:hlinkClick r:id="rId4" action="ppaction://hlinksldjump"/>
          </p:cNvPr>
          <p:cNvSpPr/>
          <p:nvPr/>
        </p:nvSpPr>
        <p:spPr>
          <a:xfrm rot="4141185">
            <a:off x="3459214" y="2003996"/>
            <a:ext cx="2355908" cy="2313123"/>
          </a:xfrm>
          <a:prstGeom prst="teardrop">
            <a:avLst>
              <a:gd name="adj" fmla="val 10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5415306">
            <a:off x="6560180" y="3330607"/>
            <a:ext cx="1920081" cy="2363656"/>
          </a:xfrm>
          <a:prstGeom prst="teardrop">
            <a:avLst>
              <a:gd name="adj" fmla="val 1005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5" action="ppaction://hlinksldjump"/>
          </p:cNvPr>
          <p:cNvSpPr/>
          <p:nvPr/>
        </p:nvSpPr>
        <p:spPr>
          <a:xfrm rot="18191773">
            <a:off x="5532743" y="4271993"/>
            <a:ext cx="2286000" cy="2438400"/>
          </a:xfrm>
          <a:prstGeom prst="teardrop">
            <a:avLst>
              <a:gd name="adj" fmla="val 95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4" action="ppaction://hlinksldjump"/>
          </p:cNvPr>
          <p:cNvSpPr/>
          <p:nvPr/>
        </p:nvSpPr>
        <p:spPr>
          <a:xfrm>
            <a:off x="3886200" y="3889328"/>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2028190" y="312420"/>
            <a:ext cx="8016875" cy="1334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HÌNH THÀNH KIẾN THỨC </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0763" y="-9891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31" presetClass="exit" presetSubtype="0" fill="hold" grpId="0"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style.rotation</p:attrName>
                                        </p:attrNameLst>
                                      </p:cBhvr>
                                      <p:tavLst>
                                        <p:tav tm="0">
                                          <p:val>
                                            <p:fltVal val="0"/>
                                          </p:val>
                                        </p:tav>
                                        <p:tav tm="100000">
                                          <p:val>
                                            <p:fltVal val="90"/>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500"/>
                                        <p:tgtEl>
                                          <p:spTgt spid="8"/>
                                        </p:tgtEl>
                                        <p:attrNameLst>
                                          <p:attrName>ppt_w</p:attrName>
                                        </p:attrNameLst>
                                      </p:cBhvr>
                                      <p:tavLst>
                                        <p:tav tm="0">
                                          <p:val>
                                            <p:strVal val="ppt_w"/>
                                          </p:val>
                                        </p:tav>
                                        <p:tav tm="100000">
                                          <p:val>
                                            <p:fltVal val="0"/>
                                          </p:val>
                                        </p:tav>
                                      </p:tavLst>
                                    </p:anim>
                                    <p:anim calcmode="lin" valueType="num">
                                      <p:cBhvr>
                                        <p:cTn id="35" dur="500"/>
                                        <p:tgtEl>
                                          <p:spTgt spid="8"/>
                                        </p:tgtEl>
                                        <p:attrNameLst>
                                          <p:attrName>ppt_h</p:attrName>
                                        </p:attrNameLst>
                                      </p:cBhvr>
                                      <p:tavLst>
                                        <p:tav tm="0">
                                          <p:val>
                                            <p:strVal val="ppt_h"/>
                                          </p:val>
                                        </p:tav>
                                        <p:tav tm="100000">
                                          <p:val>
                                            <p:fltVal val="0"/>
                                          </p:val>
                                        </p:tav>
                                      </p:tavLst>
                                    </p:anim>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strVal val="ppt_h"/>
                                          </p:val>
                                        </p:tav>
                                      </p:tavLst>
                                    </p:anim>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3" grpId="0" bldLvl="0" animBg="1"/>
      <p:bldP spid="5" grpId="0" bldLvl="0" animBg="1"/>
      <p:bldP spid="6" grpId="0" bldLvl="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7620"/>
            <a:ext cx="12192000" cy="83058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latin typeface="Times New Roman" panose="02020603050405020304" pitchFamily="18" charset="0"/>
                <a:cs typeface="Times New Roman" panose="02020603050405020304" pitchFamily="18" charset="0"/>
              </a:rPr>
              <a:t>HÌNH THÀNH KIẾN THỨC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
            <a:ext cx="969645" cy="73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3530" y="1066800"/>
            <a:ext cx="10760075" cy="95313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a:t>
            </a:r>
          </a:p>
        </p:txBody>
      </p:sp>
      <p:sp>
        <p:nvSpPr>
          <p:cNvPr id="14" name="Freeform 13"/>
          <p:cNvSpPr/>
          <p:nvPr>
            <p:custDataLst>
              <p:tags r:id="rId1"/>
            </p:custDataLst>
          </p:nvPr>
        </p:nvSpPr>
        <p:spPr>
          <a:xfrm>
            <a:off x="1066800" y="2514600"/>
            <a:ext cx="10104755" cy="2202180"/>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sz="2400" b="1" u="sng" kern="1200" dirty="0">
                <a:latin typeface="Times New Roman" panose="02020603050405020304" pitchFamily="18" charset="0"/>
                <a:cs typeface="Times New Roman" panose="02020603050405020304" pitchFamily="18" charset="0"/>
              </a:rPr>
              <a:t>CH:</a:t>
            </a:r>
            <a:r>
              <a:rPr lang="en-US" sz="2400" b="1" kern="1200" dirty="0">
                <a:latin typeface="Times New Roman" panose="02020603050405020304" pitchFamily="18" charset="0"/>
                <a:cs typeface="Times New Roman" panose="02020603050405020304" pitchFamily="18" charset="0"/>
              </a:rPr>
              <a:t> Em hãy cho biết, yêu cầu cần đạt của một bài phát biểu trong lễ phát động một phong trào hoặc một hoạt động xã hội là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7620"/>
            <a:ext cx="12192000" cy="83058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bg1"/>
                </a:solidFill>
                <a:latin typeface="Times New Roman" panose="02020603050405020304" pitchFamily="18" charset="0"/>
                <a:cs typeface="Times New Roman" panose="02020603050405020304" pitchFamily="18" charset="0"/>
              </a:rPr>
              <a:t>HÌNH THÀNH KIẾN THỨC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
            <a:ext cx="969645" cy="73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3530" y="1066800"/>
            <a:ext cx="11252835" cy="82994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a:t>
            </a:r>
          </a:p>
        </p:txBody>
      </p:sp>
      <p:sp>
        <p:nvSpPr>
          <p:cNvPr id="14" name="Freeform 13"/>
          <p:cNvSpPr/>
          <p:nvPr>
            <p:custDataLst>
              <p:tags r:id="rId1"/>
            </p:custDataLst>
          </p:nvPr>
        </p:nvSpPr>
        <p:spPr>
          <a:xfrm>
            <a:off x="228600" y="2057400"/>
            <a:ext cx="11710670" cy="4521835"/>
          </a:xfrm>
          <a:custGeom>
            <a:avLst/>
            <a:gdLst>
              <a:gd name="connsiteX0" fmla="*/ 0 w 4784624"/>
              <a:gd name="connsiteY0" fmla="*/ 220818 h 2208183"/>
              <a:gd name="connsiteX1" fmla="*/ 220818 w 4784624"/>
              <a:gd name="connsiteY1" fmla="*/ 0 h 2208183"/>
              <a:gd name="connsiteX2" fmla="*/ 4563806 w 4784624"/>
              <a:gd name="connsiteY2" fmla="*/ 0 h 2208183"/>
              <a:gd name="connsiteX3" fmla="*/ 4784624 w 4784624"/>
              <a:gd name="connsiteY3" fmla="*/ 220818 h 2208183"/>
              <a:gd name="connsiteX4" fmla="*/ 4784624 w 4784624"/>
              <a:gd name="connsiteY4" fmla="*/ 1987365 h 2208183"/>
              <a:gd name="connsiteX5" fmla="*/ 4563806 w 4784624"/>
              <a:gd name="connsiteY5" fmla="*/ 2208183 h 2208183"/>
              <a:gd name="connsiteX6" fmla="*/ 220818 w 4784624"/>
              <a:gd name="connsiteY6" fmla="*/ 2208183 h 2208183"/>
              <a:gd name="connsiteX7" fmla="*/ 0 w 4784624"/>
              <a:gd name="connsiteY7" fmla="*/ 1987365 h 2208183"/>
              <a:gd name="connsiteX8" fmla="*/ 0 w 4784624"/>
              <a:gd name="connsiteY8" fmla="*/ 220818 h 22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4" h="2208183">
                <a:moveTo>
                  <a:pt x="0" y="220818"/>
                </a:moveTo>
                <a:cubicBezTo>
                  <a:pt x="0" y="98864"/>
                  <a:pt x="98864" y="0"/>
                  <a:pt x="220818" y="0"/>
                </a:cubicBezTo>
                <a:lnTo>
                  <a:pt x="4563806" y="0"/>
                </a:lnTo>
                <a:cubicBezTo>
                  <a:pt x="4685760" y="0"/>
                  <a:pt x="4784624" y="98864"/>
                  <a:pt x="4784624" y="220818"/>
                </a:cubicBezTo>
                <a:lnTo>
                  <a:pt x="4784624" y="1987365"/>
                </a:lnTo>
                <a:cubicBezTo>
                  <a:pt x="4784624" y="2109319"/>
                  <a:pt x="4685760" y="2208183"/>
                  <a:pt x="4563806" y="2208183"/>
                </a:cubicBezTo>
                <a:lnTo>
                  <a:pt x="220818" y="2208183"/>
                </a:lnTo>
                <a:cubicBezTo>
                  <a:pt x="98864" y="2208183"/>
                  <a:pt x="0" y="2109319"/>
                  <a:pt x="0" y="1987365"/>
                </a:cubicBezTo>
                <a:lnTo>
                  <a:pt x="0" y="220818"/>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115" tIns="156115" rIns="156115" bIns="156115" numCol="1" spcCol="1270" anchor="ctr" anchorCtr="0">
            <a:noAutofit/>
          </a:bodyPr>
          <a:lstStyle/>
          <a:p>
            <a:pPr lvl="0" algn="just"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rPr>
              <a:t>– Giới thiệu được phong trào hoặc hoạt động xã hội mà người viết muốn hưởng ứng hoặc phát động và nói rõ tầm quan trọng, tính cấp bách của nó; có cách mở đầu thu hút được sự chú ý của người đọc. </a:t>
            </a:r>
          </a:p>
          <a:p>
            <a:pPr lvl="0" algn="just"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Triển khai hệ thống luận điểm chặt chẽ; sử dụng lí lẽ và bằng chứng thuyết phục; giúp người tiếp nhận hiểu rõ lí do người viết hưởng ứng hoặc phát động phong trào hoặc hoạt động xã hội.</a:t>
            </a:r>
          </a:p>
          <a:p>
            <a:pPr lvl="0" algn="just"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Nêu được ý kiến trái chiều có thể có và sử dụng lí lẽ, bằng chứng phản bác để tăng tính thuyết phục cho văn bản. </a:t>
            </a:r>
          </a:p>
          <a:p>
            <a:pPr lvl="0" algn="just"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Sử dụng hiệu quả các yếu tố thuyết minh và biểu cảm để tăng thêm sức tác động của bài phát biểu. </a:t>
            </a:r>
          </a:p>
          <a:p>
            <a:pPr lvl="0" algn="just"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Có kết bài gây ấn tượng, thuyết phục người đọc thay đổi nhận thức hoặc hành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12192000" cy="8382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latin typeface="Times New Roman" panose="02020603050405020304" pitchFamily="18" charset="0"/>
                <a:cs typeface="Times New Roman" panose="02020603050405020304" pitchFamily="18" charset="0"/>
                <a:sym typeface="+mn-ea"/>
              </a:rPr>
              <a:t>HÌNH THÀNH KIẾN THỨC</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6910" y="986155"/>
            <a:ext cx="3668395" cy="460375"/>
          </a:xfrm>
          <a:prstGeom prst="rect">
            <a:avLst/>
          </a:prstGeom>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sym typeface="+mn-ea"/>
              </a:rPr>
              <a:t>2. Bài viết tham khảo:</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330" y="4035425"/>
            <a:ext cx="30480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838200" y="1676400"/>
            <a:ext cx="8198485" cy="3503295"/>
          </a:xfrm>
          <a:prstGeom prst="cloudCallout">
            <a:avLst>
              <a:gd name="adj1" fmla="val 53509"/>
              <a:gd name="adj2" fmla="val 8157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tabLst>
                <a:tab pos="1530350" algn="r"/>
              </a:tabLst>
            </a:pPr>
            <a:r>
              <a:rPr lang="en-US" sz="2600" b="1" dirty="0" err="1">
                <a:solidFill>
                  <a:schemeClr val="bg1"/>
                </a:solidFill>
                <a:latin typeface="Times New Roman" panose="02020603050405020304" pitchFamily="18" charset="0"/>
                <a:ea typeface="Calibri" panose="020F0502020204030204" charset="0"/>
                <a:cs typeface="Times New Roman" panose="02020603050405020304" pitchFamily="18" charset="0"/>
              </a:rPr>
              <a:t>Hoạt</a:t>
            </a: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 </a:t>
            </a:r>
            <a:r>
              <a:rPr lang="en-US" sz="2600" b="1" dirty="0" err="1">
                <a:solidFill>
                  <a:schemeClr val="bg1"/>
                </a:solidFill>
                <a:latin typeface="Times New Roman" panose="02020603050405020304" pitchFamily="18" charset="0"/>
                <a:ea typeface="Calibri" panose="020F0502020204030204" charset="0"/>
                <a:cs typeface="Times New Roman" panose="02020603050405020304" pitchFamily="18" charset="0"/>
              </a:rPr>
              <a:t>động</a:t>
            </a: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 </a:t>
            </a:r>
            <a:r>
              <a:rPr lang="en-US" sz="2600" b="1" dirty="0" err="1">
                <a:solidFill>
                  <a:schemeClr val="bg1"/>
                </a:solidFill>
                <a:latin typeface="Times New Roman" panose="02020603050405020304" pitchFamily="18" charset="0"/>
                <a:ea typeface="Calibri" panose="020F0502020204030204" charset="0"/>
                <a:cs typeface="Times New Roman" panose="02020603050405020304" pitchFamily="18" charset="0"/>
              </a:rPr>
              <a:t>nhóm</a:t>
            </a: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a:t>
            </a:r>
          </a:p>
          <a:p>
            <a:pPr lvl="0" algn="just" fontAlgn="base">
              <a:spcBef>
                <a:spcPct val="0"/>
              </a:spcBef>
              <a:spcAft>
                <a:spcPct val="0"/>
              </a:spcAft>
              <a:tabLst>
                <a:tab pos="1530350" algn="r"/>
              </a:tabLst>
            </a:pPr>
            <a:r>
              <a:rPr lang="en-US" sz="2600" b="1" dirty="0">
                <a:solidFill>
                  <a:schemeClr val="bg1"/>
                </a:solidFill>
                <a:latin typeface="Times New Roman" panose="02020603050405020304" pitchFamily="18" charset="0"/>
                <a:ea typeface="Calibri" panose="020F0502020204030204" charset="0"/>
                <a:cs typeface="Times New Roman" panose="02020603050405020304" pitchFamily="18" charset="0"/>
              </a:rPr>
              <a:t>   - Chia nhóm: </a:t>
            </a:r>
            <a:r>
              <a:rPr lang="en-US" sz="2600" b="1" dirty="0">
                <a:solidFill>
                  <a:schemeClr val="bg1"/>
                </a:solidFill>
                <a:latin typeface="Times New Roman" panose="02020603050405020304" pitchFamily="18" charset="0"/>
                <a:cs typeface="Times New Roman" panose="02020603050405020304" pitchFamily="18" charset="0"/>
              </a:rPr>
              <a:t>4 </a:t>
            </a:r>
            <a:r>
              <a:rPr lang="en-US" sz="2600" b="1" dirty="0" err="1">
                <a:solidFill>
                  <a:schemeClr val="bg1"/>
                </a:solidFill>
                <a:latin typeface="Times New Roman" panose="02020603050405020304" pitchFamily="18" charset="0"/>
                <a:cs typeface="Times New Roman" panose="02020603050405020304" pitchFamily="18" charset="0"/>
              </a:rPr>
              <a:t>nhóm</a:t>
            </a:r>
            <a:r>
              <a:rPr lang="en-US" sz="2600" b="1" dirty="0">
                <a:solidFill>
                  <a:schemeClr val="bg1"/>
                </a:solidFill>
                <a:latin typeface="Times New Roman" panose="02020603050405020304" pitchFamily="18" charset="0"/>
                <a:cs typeface="Times New Roman" panose="02020603050405020304" pitchFamily="18" charset="0"/>
              </a:rPr>
              <a:t>.</a:t>
            </a:r>
          </a:p>
          <a:p>
            <a:pPr lvl="0" algn="just" fontAlgn="base">
              <a:spcBef>
                <a:spcPct val="0"/>
              </a:spcBef>
              <a:spcAft>
                <a:spcPct val="0"/>
              </a:spcAft>
              <a:tabLst>
                <a:tab pos="1530350" algn="r"/>
              </a:tabLst>
            </a:pPr>
            <a:r>
              <a:rPr lang="en-US" sz="2600" b="1" dirty="0">
                <a:solidFill>
                  <a:schemeClr val="bg1"/>
                </a:solidFill>
                <a:latin typeface="Times New Roman" panose="02020603050405020304" pitchFamily="18" charset="0"/>
                <a:cs typeface="Times New Roman" panose="02020603050405020304" pitchFamily="18" charset="0"/>
              </a:rPr>
              <a:t>   - </a:t>
            </a:r>
            <a:r>
              <a:rPr lang="en-US" sz="2600" b="1" dirty="0" err="1">
                <a:solidFill>
                  <a:schemeClr val="bg1"/>
                </a:solidFill>
                <a:latin typeface="Times New Roman" panose="02020603050405020304" pitchFamily="18" charset="0"/>
                <a:cs typeface="Times New Roman" panose="02020603050405020304" pitchFamily="18" charset="0"/>
              </a:rPr>
              <a:t>Yêu</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cầu</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Mỗi</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nhóm</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nhận</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nhiệm</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vụ</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tương</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ứng</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với</a:t>
            </a:r>
            <a:r>
              <a:rPr lang="en-US" sz="2600" b="1" dirty="0">
                <a:solidFill>
                  <a:schemeClr val="bg1"/>
                </a:solidFill>
                <a:latin typeface="Times New Roman" panose="02020603050405020304" pitchFamily="18" charset="0"/>
                <a:cs typeface="Times New Roman" panose="02020603050405020304" pitchFamily="18" charset="0"/>
              </a:rPr>
              <a:t> 4 </a:t>
            </a:r>
            <a:r>
              <a:rPr lang="en-US" sz="2600" b="1" dirty="0" err="1">
                <a:solidFill>
                  <a:schemeClr val="bg1"/>
                </a:solidFill>
                <a:latin typeface="Times New Roman" panose="02020603050405020304" pitchFamily="18" charset="0"/>
                <a:cs typeface="Times New Roman" panose="02020603050405020304" pitchFamily="18" charset="0"/>
              </a:rPr>
              <a:t>câu</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hỏi</a:t>
            </a:r>
            <a:r>
              <a:rPr lang="en-US" sz="2600" b="1" dirty="0">
                <a:solidFill>
                  <a:schemeClr val="bg1"/>
                </a:solidFill>
                <a:latin typeface="Times New Roman" panose="02020603050405020304" pitchFamily="18" charset="0"/>
                <a:cs typeface="Times New Roman" panose="02020603050405020304" pitchFamily="18" charset="0"/>
              </a:rPr>
              <a:t> ở </a:t>
            </a:r>
            <a:r>
              <a:rPr lang="en-US" sz="2600" b="1" dirty="0" err="1">
                <a:solidFill>
                  <a:schemeClr val="bg1"/>
                </a:solidFill>
                <a:latin typeface="Times New Roman" panose="02020603050405020304" pitchFamily="18" charset="0"/>
                <a:cs typeface="Times New Roman" panose="02020603050405020304" pitchFamily="18" charset="0"/>
              </a:rPr>
              <a:t>phần</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nội</a:t>
            </a:r>
            <a:r>
              <a:rPr lang="en-US" sz="2600" b="1" dirty="0">
                <a:solidFill>
                  <a:schemeClr val="bg1"/>
                </a:solidFill>
                <a:latin typeface="Times New Roman" panose="02020603050405020304" pitchFamily="18" charset="0"/>
                <a:cs typeface="Times New Roman" panose="02020603050405020304" pitchFamily="18" charset="0"/>
              </a:rPr>
              <a:t> dung.</a:t>
            </a:r>
          </a:p>
          <a:p>
            <a:pPr lvl="0" algn="just" fontAlgn="base">
              <a:spcBef>
                <a:spcPct val="0"/>
              </a:spcBef>
              <a:spcAft>
                <a:spcPct val="0"/>
              </a:spcAft>
              <a:tabLst>
                <a:tab pos="1530350" algn="r"/>
              </a:tabLst>
            </a:pPr>
            <a:r>
              <a:rPr lang="en-US" sz="2600" b="1" dirty="0">
                <a:solidFill>
                  <a:schemeClr val="bg1"/>
                </a:solidFill>
                <a:latin typeface="Times New Roman" panose="02020603050405020304" pitchFamily="18" charset="0"/>
                <a:cs typeface="Times New Roman" panose="02020603050405020304" pitchFamily="18" charset="0"/>
              </a:rPr>
              <a:t>  - </a:t>
            </a:r>
            <a:r>
              <a:rPr lang="en-US" sz="2600" b="1" dirty="0" err="1">
                <a:solidFill>
                  <a:schemeClr val="bg1"/>
                </a:solidFill>
                <a:latin typeface="Times New Roman" panose="02020603050405020304" pitchFamily="18" charset="0"/>
                <a:cs typeface="Times New Roman" panose="02020603050405020304" pitchFamily="18" charset="0"/>
              </a:rPr>
              <a:t>Thời</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gian</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thảo</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luận</a:t>
            </a:r>
            <a:r>
              <a:rPr lang="en-US" sz="2600" b="1" dirty="0">
                <a:solidFill>
                  <a:schemeClr val="bg1"/>
                </a:solidFill>
                <a:latin typeface="Times New Roman" panose="02020603050405020304" pitchFamily="18" charset="0"/>
                <a:cs typeface="Times New Roman" panose="02020603050405020304" pitchFamily="18" charset="0"/>
              </a:rPr>
              <a:t>: 5 </a:t>
            </a:r>
            <a:r>
              <a:rPr lang="en-US" sz="2600" b="1" dirty="0" err="1">
                <a:solidFill>
                  <a:schemeClr val="bg1"/>
                </a:solidFill>
                <a:latin typeface="Times New Roman" panose="02020603050405020304" pitchFamily="18" charset="0"/>
                <a:cs typeface="Times New Roman" panose="02020603050405020304" pitchFamily="18" charset="0"/>
              </a:rPr>
              <a:t>phút</a:t>
            </a:r>
            <a:endParaRPr lang="en-US" sz="2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2057400" y="152400"/>
            <a:ext cx="8153400" cy="411163"/>
          </a:xfrm>
        </p:spPr>
        <p:txBody>
          <a:bodyPr vert="horz" wrap="square" lIns="91440" tIns="45720" rIns="91440" bIns="45720" anchor="ctr" anchorCtr="0">
            <a:normAutofit fontScale="90000"/>
          </a:bodyPr>
          <a:lstStyle/>
          <a:p>
            <a:pPr algn="l"/>
            <a:br>
              <a:rPr lang="vi-VN" altLang="zh-CN" sz="2800" b="1" dirty="0">
                <a:solidFill>
                  <a:srgbClr val="FF0000"/>
                </a:solidFill>
                <a:ea typeface="SimSun" panose="02010600030101010101" pitchFamily="2" charset="-122"/>
              </a:rPr>
            </a:br>
            <a:endParaRPr lang="en-US" altLang="zh-CN" sz="2800" b="1" dirty="0">
              <a:solidFill>
                <a:srgbClr val="FF0000"/>
              </a:solidFill>
              <a:ea typeface="SimSun" panose="02010600030101010101" pitchFamily="2" charset="-122"/>
            </a:endParaRPr>
          </a:p>
        </p:txBody>
      </p:sp>
      <p:sp>
        <p:nvSpPr>
          <p:cNvPr id="11268" name="TextBox 2"/>
          <p:cNvSpPr txBox="1"/>
          <p:nvPr/>
        </p:nvSpPr>
        <p:spPr>
          <a:xfrm>
            <a:off x="228600" y="914400"/>
            <a:ext cx="11708130" cy="5768340"/>
          </a:xfrm>
          <a:prstGeom prst="rect">
            <a:avLst/>
          </a:prstGeom>
          <a:noFill/>
          <a:ln w="9525">
            <a:solidFill>
              <a:srgbClr val="FFC000"/>
            </a:solidFill>
          </a:ln>
        </p:spPr>
        <p:txBody>
          <a:bodyPr wrap="square">
            <a:no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buNone/>
            </a:pPr>
            <a:r>
              <a:rPr lang="en-US" altLang="en-US" sz="2200" b="1" dirty="0">
                <a:solidFill>
                  <a:schemeClr val="tx1"/>
                </a:solidFill>
                <a:effectLst/>
                <a:latin typeface="Times New Roman" panose="02020603050405020304" pitchFamily="18" charset="0"/>
                <a:cs typeface="Times New Roman" panose="02020603050405020304" pitchFamily="18" charset="0"/>
              </a:rPr>
              <a:t>Câu 1.</a:t>
            </a:r>
            <a:r>
              <a:rPr lang="en-US" altLang="en-US" sz="2200" dirty="0">
                <a:solidFill>
                  <a:schemeClr val="tx1"/>
                </a:solidFill>
                <a:effectLst/>
                <a:latin typeface="Times New Roman" panose="02020603050405020304" pitchFamily="18" charset="0"/>
                <a:cs typeface="Times New Roman" panose="02020603050405020304" pitchFamily="18" charset="0"/>
              </a:rPr>
              <a:t> Nội dung kêu gọi: Cần có những nỗ lực to lớn hơn để ngăn chặn dịch bệnh HIV/ AIDS). – Đối tượng kêu gọi: Chính phủ các nước, các công ti, nhóm từ thiện, tổ chức phi chính phủ,…). </a:t>
            </a:r>
          </a:p>
          <a:p>
            <a:pPr marL="0" lvl="0" indent="0" algn="just">
              <a:lnSpc>
                <a:spcPct val="107000"/>
              </a:lnSpc>
              <a:spcBef>
                <a:spcPct val="0"/>
              </a:spcBef>
              <a:buNone/>
            </a:pPr>
            <a:endParaRPr lang="en-US" altLang="en-US" sz="2200" b="1" dirty="0">
              <a:solidFill>
                <a:schemeClr val="tx1"/>
              </a:solidFill>
              <a:effectLst/>
              <a:latin typeface="Times New Roman" panose="02020603050405020304" pitchFamily="18" charset="0"/>
              <a:cs typeface="Times New Roman" panose="02020603050405020304" pitchFamily="18" charset="0"/>
            </a:endParaRPr>
          </a:p>
          <a:p>
            <a:pPr marL="0" lvl="0" indent="0" algn="just">
              <a:lnSpc>
                <a:spcPct val="107000"/>
              </a:lnSpc>
              <a:spcBef>
                <a:spcPct val="0"/>
              </a:spcBef>
              <a:buNone/>
            </a:pPr>
            <a:r>
              <a:rPr lang="en-US" altLang="en-US" sz="2200" b="1" dirty="0">
                <a:solidFill>
                  <a:schemeClr val="tx1"/>
                </a:solidFill>
                <a:effectLst/>
                <a:latin typeface="Times New Roman" panose="02020603050405020304" pitchFamily="18" charset="0"/>
                <a:cs typeface="Times New Roman" panose="02020603050405020304" pitchFamily="18" charset="0"/>
              </a:rPr>
              <a:t>Câu 2.</a:t>
            </a:r>
            <a:r>
              <a:rPr lang="en-US" altLang="en-US" sz="2200" dirty="0">
                <a:solidFill>
                  <a:schemeClr val="tx1"/>
                </a:solidFill>
                <a:effectLst/>
                <a:latin typeface="Times New Roman" panose="02020603050405020304" pitchFamily="18" charset="0"/>
                <a:cs typeface="Times New Roman" panose="02020603050405020304" pitchFamily="18" charset="0"/>
              </a:rPr>
              <a:t> Luận điểm được sử dụng: </a:t>
            </a:r>
          </a:p>
          <a:p>
            <a:pPr marL="0" lvl="0" indent="0" algn="just">
              <a:lnSpc>
                <a:spcPct val="107000"/>
              </a:lnSpc>
              <a:spcBef>
                <a:spcPct val="0"/>
              </a:spcBef>
              <a:buNone/>
            </a:pPr>
            <a:r>
              <a:rPr lang="en-US" altLang="en-US" sz="2200" dirty="0">
                <a:solidFill>
                  <a:schemeClr val="tx1"/>
                </a:solidFill>
                <a:effectLst/>
                <a:latin typeface="Times New Roman" panose="02020603050405020304" pitchFamily="18" charset="0"/>
                <a:cs typeface="Times New Roman" panose="02020603050405020304" pitchFamily="18" charset="0"/>
              </a:rPr>
              <a:t>– Ngân sách dành cho phòng chống HIV đã tăng lên đáng kể. </a:t>
            </a:r>
          </a:p>
          <a:p>
            <a:pPr marL="0" lvl="0" indent="0" algn="just">
              <a:lnSpc>
                <a:spcPct val="107000"/>
              </a:lnSpc>
              <a:spcBef>
                <a:spcPct val="0"/>
              </a:spcBef>
              <a:buNone/>
            </a:pPr>
            <a:r>
              <a:rPr lang="en-US" altLang="en-US" sz="2200" dirty="0">
                <a:solidFill>
                  <a:schemeClr val="tx1"/>
                </a:solidFill>
                <a:effectLst/>
                <a:latin typeface="Times New Roman" panose="02020603050405020304" pitchFamily="18" charset="0"/>
                <a:cs typeface="Times New Roman" panose="02020603050405020304" pitchFamily="18" charset="0"/>
              </a:rPr>
              <a:t>– HIV vẫn hoành hành, gây tỉ lệ tử vong cao trên thế giới và chưa có dấu hiệu suy giảm. </a:t>
            </a:r>
          </a:p>
          <a:p>
            <a:pPr marL="0" lvl="0" indent="0" algn="just">
              <a:lnSpc>
                <a:spcPct val="107000"/>
              </a:lnSpc>
              <a:spcBef>
                <a:spcPct val="0"/>
              </a:spcBef>
              <a:buNone/>
            </a:pPr>
            <a:r>
              <a:rPr lang="en-US" altLang="en-US" sz="2200" dirty="0">
                <a:solidFill>
                  <a:schemeClr val="tx1"/>
                </a:solidFill>
                <a:effectLst/>
                <a:latin typeface="Times New Roman" panose="02020603050405020304" pitchFamily="18" charset="0"/>
                <a:cs typeface="Times New Roman" panose="02020603050405020304" pitchFamily="18" charset="0"/>
              </a:rPr>
              <a:t>– Lí lẽ và bằng chứng được dùng trong văn bản được trích dẫn xác thực, với các con số cụ thể, kết hợp sử dụng yếu tố biểu cảm để tác động đến tình cảm, cảm xúc của người nhận.</a:t>
            </a:r>
          </a:p>
          <a:p>
            <a:pPr marL="0" lvl="0" indent="0" algn="just">
              <a:lnSpc>
                <a:spcPct val="107000"/>
              </a:lnSpc>
              <a:spcBef>
                <a:spcPct val="0"/>
              </a:spcBef>
              <a:buNone/>
            </a:pPr>
            <a:endParaRPr lang="en-US" altLang="en-US" sz="2200" b="1" dirty="0">
              <a:solidFill>
                <a:schemeClr val="tx1"/>
              </a:solidFill>
              <a:effectLst/>
              <a:latin typeface="Times New Roman" panose="02020603050405020304" pitchFamily="18" charset="0"/>
              <a:cs typeface="Times New Roman" panose="02020603050405020304" pitchFamily="18" charset="0"/>
            </a:endParaRPr>
          </a:p>
          <a:p>
            <a:pPr marL="0" lvl="0" indent="0" algn="just">
              <a:lnSpc>
                <a:spcPct val="107000"/>
              </a:lnSpc>
              <a:spcBef>
                <a:spcPct val="0"/>
              </a:spcBef>
              <a:buNone/>
            </a:pPr>
            <a:r>
              <a:rPr lang="en-US" altLang="en-US" sz="2200" b="1" dirty="0">
                <a:solidFill>
                  <a:schemeClr val="tx1"/>
                </a:solidFill>
                <a:effectLst/>
                <a:latin typeface="Times New Roman" panose="02020603050405020304" pitchFamily="18" charset="0"/>
                <a:cs typeface="Times New Roman" panose="02020603050405020304" pitchFamily="18" charset="0"/>
              </a:rPr>
              <a:t>Câu 3. </a:t>
            </a:r>
          </a:p>
          <a:p>
            <a:pPr marL="0" lvl="0" indent="0" algn="just">
              <a:lnSpc>
                <a:spcPct val="107000"/>
              </a:lnSpc>
              <a:spcBef>
                <a:spcPct val="0"/>
              </a:spcBef>
              <a:buNone/>
            </a:pPr>
            <a:r>
              <a:rPr lang="en-US" altLang="en-US" sz="2200" dirty="0">
                <a:solidFill>
                  <a:schemeClr val="tx1"/>
                </a:solidFill>
                <a:effectLst/>
                <a:latin typeface="Times New Roman" panose="02020603050405020304" pitchFamily="18" charset="0"/>
                <a:cs typeface="Times New Roman" panose="02020603050405020304" pitchFamily="18" charset="0"/>
              </a:rPr>
              <a:t>– Ý kiến trái chiều: Khi phát đi thông điệp về phòng chống HIV/AIDS, Cô-phi An-nan (Kofi Annan) đã tính đến khả năng có người cho rằng: những thách thức cạnh tranh có ý nghĩa quan trọng hơn và cấp bách hơn; chỉ cần giữ khoảng cách, tránh xa các bệnh nhân AIDS là có thể an toàn. </a:t>
            </a:r>
          </a:p>
          <a:p>
            <a:pPr marL="0" lvl="0" indent="0" algn="just">
              <a:lnSpc>
                <a:spcPct val="107000"/>
              </a:lnSpc>
              <a:spcBef>
                <a:spcPct val="0"/>
              </a:spcBef>
              <a:buNone/>
            </a:pPr>
            <a:r>
              <a:rPr lang="en-US" altLang="en-US" sz="2200" dirty="0">
                <a:solidFill>
                  <a:schemeClr val="tx1"/>
                </a:solidFill>
                <a:effectLst/>
                <a:latin typeface="Times New Roman" panose="02020603050405020304" pitchFamily="18" charset="0"/>
                <a:cs typeface="Times New Roman" panose="02020603050405020304" pitchFamily="18" charset="0"/>
              </a:rPr>
              <a:t>- Việc nêu ý kiến trái chiều để phản bác làm tăng sức thuyết phục cho bài viết. </a:t>
            </a:r>
          </a:p>
          <a:p>
            <a:pPr marL="0" lvl="0" indent="0" algn="just">
              <a:lnSpc>
                <a:spcPct val="107000"/>
              </a:lnSpc>
              <a:spcBef>
                <a:spcPct val="0"/>
              </a:spcBef>
              <a:buNone/>
            </a:pPr>
            <a:endParaRPr lang="en-US" altLang="en-US" sz="2200" b="1" dirty="0">
              <a:solidFill>
                <a:schemeClr val="tx1"/>
              </a:solidFill>
              <a:effectLst/>
              <a:latin typeface="Times New Roman" panose="02020603050405020304" pitchFamily="18" charset="0"/>
              <a:cs typeface="Times New Roman" panose="02020603050405020304" pitchFamily="18" charset="0"/>
            </a:endParaRPr>
          </a:p>
          <a:p>
            <a:pPr marL="0" lvl="0" indent="0" algn="just">
              <a:lnSpc>
                <a:spcPct val="107000"/>
              </a:lnSpc>
              <a:spcBef>
                <a:spcPct val="0"/>
              </a:spcBef>
              <a:buNone/>
            </a:pPr>
            <a:r>
              <a:rPr lang="en-US" altLang="en-US" sz="2200" b="1" dirty="0">
                <a:solidFill>
                  <a:schemeClr val="tx1"/>
                </a:solidFill>
                <a:effectLst/>
                <a:latin typeface="Times New Roman" panose="02020603050405020304" pitchFamily="18" charset="0"/>
                <a:cs typeface="Times New Roman" panose="02020603050405020304" pitchFamily="18" charset="0"/>
              </a:rPr>
              <a:t>Câu 4. </a:t>
            </a:r>
            <a:r>
              <a:rPr lang="en-US" altLang="en-US" sz="2200" dirty="0">
                <a:solidFill>
                  <a:schemeClr val="tx1"/>
                </a:solidFill>
                <a:effectLst/>
                <a:latin typeface="Times New Roman" panose="02020603050405020304" pitchFamily="18" charset="0"/>
                <a:cs typeface="Times New Roman" panose="02020603050405020304" pitchFamily="18" charset="0"/>
              </a:rPr>
              <a:t>Câu trả lời theo quan điểm của HS.</a:t>
            </a:r>
          </a:p>
        </p:txBody>
      </p:sp>
      <p:sp>
        <p:nvSpPr>
          <p:cNvPr id="3" name="TextBox 2"/>
          <p:cNvSpPr txBox="1"/>
          <p:nvPr>
            <p:custDataLst>
              <p:tags r:id="rId1"/>
            </p:custDataLst>
          </p:nvPr>
        </p:nvSpPr>
        <p:spPr>
          <a:xfrm>
            <a:off x="76200" y="152400"/>
            <a:ext cx="4079240" cy="617855"/>
          </a:xfrm>
          <a:prstGeom prst="rect">
            <a:avLst/>
          </a:prstGeom>
          <a:noFill/>
          <a:ln w="9525">
            <a:solidFill>
              <a:srgbClr val="FFC000"/>
            </a:solid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buNone/>
            </a:pPr>
            <a:r>
              <a:rPr lang="en-US" altLang="en-US" b="1" dirty="0">
                <a:solidFill>
                  <a:srgbClr val="FF0000"/>
                </a:solidFill>
                <a:latin typeface="Times New Roman" panose="02020603050405020304" pitchFamily="18" charset="0"/>
                <a:cs typeface="Times New Roman" panose="02020603050405020304" pitchFamily="18" charset="0"/>
              </a:rPr>
              <a:t>2. Bài viết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charRg st="0" end="18"/>
                                            </p:txEl>
                                          </p:spTgt>
                                        </p:tgtEl>
                                        <p:attrNameLst>
                                          <p:attrName>style.visibility</p:attrName>
                                        </p:attrNameLst>
                                      </p:cBhvr>
                                      <p:to>
                                        <p:strVal val="visible"/>
                                      </p:to>
                                    </p:set>
                                    <p:animEffect transition="in" filter="barn(inVertical)">
                                      <p:cBhvr>
                                        <p:cTn id="7" dur="500"/>
                                        <p:tgtEl>
                                          <p:spTgt spid="3">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000" fill="hold">
                                          <p:stCondLst>
                                            <p:cond delay="0"/>
                                          </p:stCondLst>
                                        </p:cTn>
                                        <p:tgtEl>
                                          <p:spTgt spid="11268"/>
                                        </p:tgtEl>
                                        <p:attrNameLst>
                                          <p:attrName>style.visibility</p:attrName>
                                        </p:attrNameLst>
                                      </p:cBhvr>
                                      <p:to>
                                        <p:strVal val="visible"/>
                                      </p:to>
                                    </p:set>
                                    <p:animEffect transition="in" filter="diamond(in)">
                                      <p:cBhvr>
                                        <p:cTn id="12"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P spid="1126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938*518"/>
  <p:tag name="TABLE_ENDDRAG_RECT" val="10*10*938*51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879*324"/>
  <p:tag name="TABLE_ENDDRAG_RECT" val="48*179*879*324"/>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8</TotalTime>
  <Words>1760</Words>
  <Application>Microsoft Office PowerPoint</Application>
  <PresentationFormat>Widescreen</PresentationFormat>
  <Paragraphs>140</Paragraphs>
  <Slides>21</Slides>
  <Notes>11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.VnBodoniH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dc:creator>
  <cp:lastModifiedBy>hoanganhthcs2006@gmail.com</cp:lastModifiedBy>
  <cp:revision>82</cp:revision>
  <dcterms:created xsi:type="dcterms:W3CDTF">2017-11-11T06:58:00Z</dcterms:created>
  <dcterms:modified xsi:type="dcterms:W3CDTF">2024-08-08T10:50:30Z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72632163BD3C4244AD9D0426586F24EB</vt:lpwstr>
  </property>
  <property fmtid="{D5CDD505-2E9C-101B-9397-08002B2CF9AE}" pid="3" name="KSOProductBuildVer">
    <vt:lpwstr>1033-12.2.0.17153</vt:lpwstr>
  </property>
</Properties>
</file>