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2"/>
    <p:sldId id="276" r:id="rId3"/>
    <p:sldId id="277" r:id="rId4"/>
    <p:sldId id="278" r:id="rId5"/>
    <p:sldId id="282" r:id="rId6"/>
    <p:sldId id="281" r:id="rId7"/>
    <p:sldId id="283" r:id="rId8"/>
    <p:sldId id="280" r:id="rId9"/>
    <p:sldId id="279" r:id="rId10"/>
    <p:sldId id="295" r:id="rId11"/>
    <p:sldId id="294" r:id="rId12"/>
    <p:sldId id="292" r:id="rId13"/>
    <p:sldId id="300" r:id="rId14"/>
    <p:sldId id="290" r:id="rId15"/>
    <p:sldId id="302" r:id="rId16"/>
    <p:sldId id="291" r:id="rId17"/>
    <p:sldId id="29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1.jpeg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image" Target="../media/image1.jpeg"/><Relationship Id="rId5" Type="http://schemas.openxmlformats.org/officeDocument/2006/relationships/tags" Target="../tags/tag10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9.xml"/><Relationship Id="rId9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tra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0"/>
            <a:ext cx="5638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00722" y="35511"/>
            <a:ext cx="10990555" cy="1107996"/>
          </a:xfrm>
          <a:prstGeom prst="rect">
            <a:avLst/>
          </a:prstGeom>
          <a:solidFill>
            <a:srgbClr val="7CB95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300" dirty="0">
                <a:ln w="6600">
                  <a:solidFill>
                    <a:srgbClr val="D1441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DỰ ÁN CỘNG ĐỒNG 12. BỘ SÁCH KẾT NỐI TRI THỨC VÀ CUỘC SỐNG</a:t>
            </a:r>
          </a:p>
        </p:txBody>
      </p:sp>
      <p:sp>
        <p:nvSpPr>
          <p:cNvPr id="9" name="Title 3"/>
          <p:cNvSpPr txBox="1">
            <a:spLocks noChangeArrowheads="1"/>
          </p:cNvSpPr>
          <p:nvPr/>
        </p:nvSpPr>
        <p:spPr>
          <a:xfrm>
            <a:off x="967667" y="1488996"/>
            <a:ext cx="10200442" cy="27020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altLang="zh-CN" sz="3000" b="1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0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 9. VĂN HỌC VÀ CUỘC ĐỜI</a:t>
            </a:r>
            <a:br>
              <a:rPr lang="en-US" altLang="zh-CN" sz="3000" b="1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en-US" altLang="zh-CN" sz="3000" b="1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THỰC HÀNH TIẾNG VIỆT                                              </a:t>
            </a:r>
            <a:b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GIỮ GÌN VÀ PHÁT TRIỂN TIẾNG VIỆT</a:t>
            </a:r>
            <a:br>
              <a:rPr lang="zh-CN" alt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endParaRPr lang="en-US" alt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464598" y="4932363"/>
            <a:ext cx="7993602" cy="969496"/>
          </a:xfrm>
          <a:prstGeom prst="rect">
            <a:avLst/>
          </a:prstGeom>
          <a:noFill/>
          <a:ln w="12700">
            <a:solidFill>
              <a:srgbClr val="40905E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4400" b="1">
                <a:solidFill>
                  <a:schemeClr val="tx2"/>
                </a:solidFill>
                <a:latin typeface="VNI-Couri" pitchFamily="2" charset="0"/>
              </a:defRPr>
            </a:lvl1pPr>
            <a:lvl2pPr marL="742950" indent="-285750">
              <a:defRPr sz="4400" b="1">
                <a:solidFill>
                  <a:schemeClr val="tx2"/>
                </a:solidFill>
                <a:latin typeface="VNI-Couri" pitchFamily="2" charset="0"/>
              </a:defRPr>
            </a:lvl2pPr>
            <a:lvl3pPr marL="1143000" indent="-228600">
              <a:defRPr sz="4400" b="1">
                <a:solidFill>
                  <a:schemeClr val="tx2"/>
                </a:solidFill>
                <a:latin typeface="VNI-Couri" pitchFamily="2" charset="0"/>
              </a:defRPr>
            </a:lvl3pPr>
            <a:lvl4pPr marL="1600200" indent="-228600">
              <a:defRPr sz="4400" b="1">
                <a:solidFill>
                  <a:schemeClr val="tx2"/>
                </a:solidFill>
                <a:latin typeface="VNI-Couri" pitchFamily="2" charset="0"/>
              </a:defRPr>
            </a:lvl4pPr>
            <a:lvl5pPr marL="2057400" indent="-228600">
              <a:defRPr sz="4400" b="1">
                <a:solidFill>
                  <a:schemeClr val="tx2"/>
                </a:solidFill>
                <a:latin typeface="VNI-Couri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VNI-Couri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VNI-Couri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VNI-Couri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VNI-Couri" pitchFamily="2" charset="0"/>
              </a:defRPr>
            </a:lvl9pPr>
          </a:lstStyle>
          <a:p>
            <a:r>
              <a:rPr lang="en-US" altLang="en-US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en-US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Nhàn</a:t>
            </a:r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THPT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Lạng</a:t>
            </a:r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endParaRPr lang="en-US" altLang="en-US" sz="19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THPT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altLang="en-US" sz="19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9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Thọ</a:t>
            </a:r>
            <a:endParaRPr lang="en-US" altLang="en-US" sz="19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advTm="0">
        <p:newsflash/>
      </p:transition>
    </mc:Choice>
    <mc:Fallback xmlns="">
      <p:transition spd="med" advTm="0">
        <p:newsflash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5125"/>
            <a:ext cx="4504055" cy="618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"/>
          <p:cNvSpPr txBox="1"/>
          <p:nvPr/>
        </p:nvSpPr>
        <p:spPr>
          <a:xfrm>
            <a:off x="423251" y="365125"/>
            <a:ext cx="10888980" cy="5946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indent="0">
              <a:buNone/>
            </a:pPr>
            <a:r>
              <a:rPr lang="en-AU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AU" alt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3.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a.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–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“say” 1: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trạng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thái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ngất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choáng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váng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do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động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thuốc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–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“say” 2: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trạng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thái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tỉnh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táo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choáng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váng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do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động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của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trầu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–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“say” 3: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trạng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thái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bị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cuốn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hút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bởi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đối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phương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không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để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ý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đến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những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điều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xung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quanh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Nghĩa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trước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nghĩa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1, 2,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nghĩa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sau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nghĩa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3.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b.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–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chữa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cháy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 1: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dập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lửa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trong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đám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cháy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để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ngăn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hoả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hoạn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–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chữa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cháy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 2: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giải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quyết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việc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cấp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bách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tạm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để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đối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chưa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giải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quyết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được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vấn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đề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triệt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để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Nghĩa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trước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nghĩa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1,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nghĩa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có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sau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là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nghĩa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2.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5125"/>
            <a:ext cx="4504055" cy="618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"/>
          <p:cNvSpPr txBox="1"/>
          <p:nvPr/>
        </p:nvSpPr>
        <p:spPr>
          <a:xfrm>
            <a:off x="526415" y="365125"/>
            <a:ext cx="11115675" cy="53962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indent="0">
              <a:buNone/>
            </a:pPr>
            <a:r>
              <a:rPr lang="en-AU" altLang="en-US" sz="3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AU" altLang="en-US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4.</a:t>
            </a:r>
          </a:p>
          <a:p>
            <a:pPr marL="0" indent="0"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dùng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rất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riêng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của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Xuân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Diệu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–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nhiều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câu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“Ta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muốn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thâu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hôn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nhiều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”,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trật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tự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thông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thường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phải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là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“Ta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muốn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thâu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nhiều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hôn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”.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–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thâu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hôn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”: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kết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hợp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bất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thường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–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cụm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kết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hợp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hoạt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động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trạng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thái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không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như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thường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chếnh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choáng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mùi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thơm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đã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đầy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ánh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sáng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no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nê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thanh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sắc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cắn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vào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ngươi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xuân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hồng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),…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–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và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xuất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hiện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liên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tiếp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trước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“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nước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”, “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cây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và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cụm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cỏ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rạng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”.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5125"/>
            <a:ext cx="4504055" cy="618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"/>
          <p:cNvSpPr txBox="1"/>
          <p:nvPr/>
        </p:nvSpPr>
        <p:spPr>
          <a:xfrm>
            <a:off x="195310" y="308610"/>
            <a:ext cx="11150236" cy="645617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indent="0">
              <a:buNone/>
            </a:pPr>
            <a:r>
              <a:rPr lang="en-AU" altLang="en-US" sz="4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AU" alt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5.</a:t>
            </a:r>
            <a:endParaRPr lang="en-US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Gợi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ý,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diễn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đạt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được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là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Tây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 ở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chỗ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+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Cách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kết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hợp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lạ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chếnh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choáng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mùi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thơm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đã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đầy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ánh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sáng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no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nê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thanh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sắc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cắn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vào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ngươi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(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xuân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hồng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),…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+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Cách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sử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dụng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và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liên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tiếp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tuy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không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cần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thiết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nhưng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là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phép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lặp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liên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khá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phổ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biến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trong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văn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chương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phương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Tây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7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475" y="365125"/>
            <a:ext cx="4937125" cy="6219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/>
          <p:nvPr/>
        </p:nvSpPr>
        <p:spPr>
          <a:xfrm>
            <a:off x="2642235" y="555625"/>
            <a:ext cx="690753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AU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BƯỚC 3: ĐÁNH GIÁ, NHẬN XÉT</a:t>
            </a:r>
          </a:p>
        </p:txBody>
      </p:sp>
      <p:sp>
        <p:nvSpPr>
          <p:cNvPr id="9" name="Round Same Side Corner Rectangle 8"/>
          <p:cNvSpPr/>
          <p:nvPr>
            <p:custDataLst>
              <p:tags r:id="rId2"/>
            </p:custDataLst>
          </p:nvPr>
        </p:nvSpPr>
        <p:spPr>
          <a:xfrm>
            <a:off x="347345" y="1523365"/>
            <a:ext cx="2644140" cy="4919345"/>
          </a:xfrm>
          <a:prstGeom prst="round2Same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altLang="en-US" dirty="0"/>
              <a:t>* </a:t>
            </a:r>
            <a:r>
              <a:rPr lang="en-A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A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A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A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A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A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A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A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A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A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AU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AU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 Same Side Corner Rectangle 9"/>
          <p:cNvSpPr/>
          <p:nvPr>
            <p:custDataLst>
              <p:tags r:id="rId3"/>
            </p:custDataLst>
          </p:nvPr>
        </p:nvSpPr>
        <p:spPr>
          <a:xfrm>
            <a:off x="3292475" y="1523365"/>
            <a:ext cx="2644140" cy="4919345"/>
          </a:xfrm>
          <a:prstGeom prst="round2Same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* Học sinh nhận xét, đánh giá bài của bạn</a:t>
            </a:r>
          </a:p>
        </p:txBody>
      </p:sp>
      <p:sp>
        <p:nvSpPr>
          <p:cNvPr id="13" name="Round Same Side Corner Rectangle 12"/>
          <p:cNvSpPr/>
          <p:nvPr>
            <p:custDataLst>
              <p:tags r:id="rId4"/>
            </p:custDataLst>
          </p:nvPr>
        </p:nvSpPr>
        <p:spPr>
          <a:xfrm>
            <a:off x="6212205" y="1523365"/>
            <a:ext cx="2644140" cy="4919345"/>
          </a:xfrm>
          <a:prstGeom prst="round2Same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* Giáo viên nhận xét bài làm của học sinh, chỉnh sửa bài viết cho hoàn chỉnh</a:t>
            </a:r>
          </a:p>
        </p:txBody>
      </p:sp>
      <p:sp>
        <p:nvSpPr>
          <p:cNvPr id="14" name="Round Same Side Corner Rectangle 13"/>
          <p:cNvSpPr/>
          <p:nvPr>
            <p:custDataLst>
              <p:tags r:id="rId5"/>
            </p:custDataLst>
          </p:nvPr>
        </p:nvSpPr>
        <p:spPr>
          <a:xfrm>
            <a:off x="9131935" y="1523365"/>
            <a:ext cx="2644140" cy="4919345"/>
          </a:xfrm>
          <a:prstGeom prst="round2Same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* Lấy điểm bài làm cá nhân cho cả nhóm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5125"/>
            <a:ext cx="4504055" cy="618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115411" y="-62144"/>
            <a:ext cx="11949342" cy="4668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KẾT</a:t>
            </a:r>
          </a:p>
          <a:p>
            <a:pPr algn="ctr">
              <a:lnSpc>
                <a:spcPct val="150000"/>
              </a:lnSpc>
            </a:pPr>
            <a:r>
              <a:rPr lang="en-AU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AU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AU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AU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AU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AU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AU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AU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AU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alt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AU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5125"/>
            <a:ext cx="4504055" cy="618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248575" y="1775535"/>
            <a:ext cx="1051116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>
              <a:buNone/>
            </a:pPr>
            <a:r>
              <a:rPr lang="en-AU" alt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Giáo</a:t>
            </a:r>
            <a:r>
              <a:rPr lang="en-AU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viên</a:t>
            </a:r>
            <a:r>
              <a:rPr lang="en-AU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</a:t>
            </a:r>
            <a:r>
              <a:rPr lang="vi-VN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ư</a:t>
            </a:r>
            <a:r>
              <a:rPr lang="en-US" alt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ớng</a:t>
            </a:r>
            <a:r>
              <a:rPr lang="en-US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dẫn</a:t>
            </a:r>
            <a:r>
              <a:rPr lang="en-US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HS </a:t>
            </a:r>
            <a:r>
              <a:rPr lang="en-US" alt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về</a:t>
            </a:r>
            <a:r>
              <a:rPr lang="en-US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nhà</a:t>
            </a:r>
            <a:r>
              <a:rPr lang="en-US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làm</a:t>
            </a:r>
            <a:r>
              <a:rPr lang="en-US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US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tập</a:t>
            </a:r>
            <a:r>
              <a:rPr lang="en-US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số</a:t>
            </a:r>
            <a:r>
              <a:rPr lang="en-US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6/</a:t>
            </a:r>
            <a:r>
              <a:rPr lang="en-US" alt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Sgk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</a:p>
          <a:p>
            <a:pPr marL="0" indent="0">
              <a:buNone/>
            </a:pP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Tìm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số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trường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hợp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sử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dụng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tiếng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Việt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hay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trong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tác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phẩm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văn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học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đã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được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đọc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</a:p>
          <a:p>
            <a:pPr marL="0" indent="0">
              <a:buNone/>
            </a:pPr>
            <a:endParaRPr lang="en-AU" altLang="en-US" sz="32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F851888-4C4B-4C2F-BAB5-0912F8D2D60C}"/>
              </a:ext>
            </a:extLst>
          </p:cNvPr>
          <p:cNvSpPr txBox="1"/>
          <p:nvPr/>
        </p:nvSpPr>
        <p:spPr>
          <a:xfrm>
            <a:off x="363983" y="308610"/>
            <a:ext cx="11090147" cy="1311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AU" alt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365524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edge/>
      </p:transition>
    </mc:Choice>
    <mc:Fallback xmlns="">
      <p:transition spd="slow">
        <p:wedg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5125"/>
            <a:ext cx="4504055" cy="618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431800" y="562610"/>
            <a:ext cx="11146155" cy="62478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>
              <a:buNone/>
            </a:pPr>
            <a:r>
              <a:rPr lang="en-AU" altLang="en-US" sz="4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</a:t>
            </a:r>
            <a:r>
              <a:rPr lang="en-US" altLang="en-US" sz="4000" u="sng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ợi</a:t>
            </a:r>
            <a:r>
              <a:rPr lang="en-US" altLang="en-US" sz="4000" u="sng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ý</a:t>
            </a:r>
          </a:p>
          <a:p>
            <a:pPr marL="0" indent="0">
              <a:buNone/>
            </a:pPr>
            <a:r>
              <a:rPr lang="en-AU" alt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AU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6.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vài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trường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hợp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sử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dụng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tiếng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Việt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hay: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Trăng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i="1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nằm</a:t>
            </a:r>
            <a:r>
              <a:rPr lang="en-US" sz="4000" i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i="1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sõng</a:t>
            </a:r>
            <a:r>
              <a:rPr lang="en-US" sz="4000" i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i="1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soãi</a:t>
            </a:r>
            <a:r>
              <a:rPr lang="en-US" sz="4000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trên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cành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liễu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Đợi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gió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về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để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lơi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Hàn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Mặc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 Bao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túc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ma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hoàn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lô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dĩ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hồng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Hồ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Chí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Minh)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 </a:t>
            </a:r>
            <a:r>
              <a:rPr lang="en-AU" altLang="en-US" sz="4000" i="1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Cò</a:t>
            </a:r>
            <a:r>
              <a:rPr lang="en-AU" altLang="en-US" sz="4000" i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i="1" dirty="0" err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kè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bớt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thêm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hai</a:t>
            </a:r>
            <a:endParaRPr lang="en-AU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AU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Giờ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lâu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ngã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giá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vàng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ngoài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bốn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trăm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</a:p>
          <a:p>
            <a:pPr marL="0" indent="0">
              <a:buNone/>
            </a:pP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(</a:t>
            </a:r>
            <a:r>
              <a:rPr lang="en-AU" alt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Truyện</a:t>
            </a:r>
            <a:r>
              <a:rPr lang="en-AU" altLang="en-US" sz="40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Kiều</a:t>
            </a:r>
            <a:r>
              <a:rPr lang="en-AU" altLang="en-US" sz="4000" i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– </a:t>
            </a:r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Nguyễn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Du)</a:t>
            </a:r>
          </a:p>
        </p:txBody>
      </p:sp>
    </p:spTree>
    <p:extLst>
      <p:ext uri="{BB962C8B-B14F-4D97-AF65-F5344CB8AC3E}">
        <p14:creationId xmlns:p14="http://schemas.microsoft.com/office/powerpoint/2010/main" val="244458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edge/>
      </p:transition>
    </mc:Choice>
    <mc:Fallback xmlns="">
      <p:transition spd="slow">
        <p:wedg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985" y="365125"/>
            <a:ext cx="4615815" cy="605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/>
          <p:nvPr/>
        </p:nvSpPr>
        <p:spPr>
          <a:xfrm>
            <a:off x="2704465" y="2693670"/>
            <a:ext cx="678307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alt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TRÂN TRỌNG CẢM ƠN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newsflash/>
      </p:transition>
    </mc:Choice>
    <mc:Fallback xmlns="">
      <p:transition spd="med">
        <p:newsflash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545" y="364490"/>
            <a:ext cx="5215890" cy="631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/>
          <p:nvPr/>
        </p:nvSpPr>
        <p:spPr>
          <a:xfrm>
            <a:off x="2376805" y="872490"/>
            <a:ext cx="64477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altLang="en-US" sz="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1532255" y="2736215"/>
            <a:ext cx="886015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HÃY CHIA SẺ VỀ MỘT VÀI VÍ DỤ HAY TRONG VIỆC SỬ DỤNG TIẾNG VIỆT MÀ EM ẤN TƯỢNG?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newsflash/>
      </p:transition>
    </mc:Choice>
    <mc:Fallback xmlns="">
      <p:transition spd="med">
        <p:newsflash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220" y="365125"/>
            <a:ext cx="4752340" cy="627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6"/>
          <p:cNvSpPr txBox="1"/>
          <p:nvPr/>
        </p:nvSpPr>
        <p:spPr>
          <a:xfrm>
            <a:off x="1255395" y="680720"/>
            <a:ext cx="83165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altLang="en-US" sz="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THÀNH KIẾN THỨC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346710" y="2001520"/>
            <a:ext cx="107651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TÌM HIỂU TRI THỨC TIẾNG VIỆT</a:t>
            </a:r>
            <a:endParaRPr lang="en-US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6710" y="364490"/>
            <a:ext cx="5268595" cy="6400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"/>
          <p:cNvSpPr txBox="1"/>
          <p:nvPr/>
        </p:nvSpPr>
        <p:spPr>
          <a:xfrm>
            <a:off x="269875" y="364490"/>
            <a:ext cx="11542395" cy="50539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indent="0" algn="ctr">
              <a:lnSpc>
                <a:spcPct val="115000"/>
              </a:lnSpc>
              <a:spcAft>
                <a:spcPts val="800"/>
              </a:spcAft>
              <a:buFont typeface="Times New Roman" panose="02020603050405020304" pitchFamily="18" charset="0"/>
              <a:buNone/>
            </a:pPr>
            <a:r>
              <a:rPr lang="en-AU" altLang="en-US" sz="3200" dirty="0"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LUẬT CHƠI: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+</a:t>
            </a:r>
            <a:r>
              <a:rPr lang="en-AU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Chia </a:t>
            </a:r>
            <a:r>
              <a:rPr lang="en-AU" altLang="en-US" sz="3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lớp</a:t>
            </a:r>
            <a:r>
              <a:rPr lang="en-AU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thành</a:t>
            </a:r>
            <a:r>
              <a:rPr lang="en-AU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6 </a:t>
            </a:r>
            <a:r>
              <a:rPr lang="en-AU" altLang="en-US" sz="3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AU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en-AU" altLang="en-US" sz="3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Mỗi</a:t>
            </a:r>
            <a:r>
              <a:rPr lang="en-AU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AU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gồm</a:t>
            </a:r>
            <a:r>
              <a:rPr lang="en-AU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6 </a:t>
            </a:r>
            <a:r>
              <a:rPr lang="en-AU" altLang="en-US" sz="3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hoặc</a:t>
            </a:r>
            <a:r>
              <a:rPr lang="en-AU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7 HS (</a:t>
            </a:r>
            <a:r>
              <a:rPr lang="en-AU" altLang="en-US" sz="3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Dùng</a:t>
            </a:r>
            <a:r>
              <a:rPr lang="en-AU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beeclass</a:t>
            </a:r>
            <a:r>
              <a:rPr lang="en-AU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)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+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Mỗi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bộ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Domino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có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16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thẻ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Bắt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đầu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bằng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thẻ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có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chữ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BẮT ĐẦU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”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và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kết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thúc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bằng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thẻ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có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chữ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HOÀN THÀNH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”.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Mỗi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thẻ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(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trừ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thẻ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BẮT ĐẦU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”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và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thẻ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HOÀN THÀNH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”)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sẽ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chứa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2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thông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tin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kiến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thức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. </a:t>
            </a:r>
            <a:endParaRPr lang="en-US" sz="3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+</a:t>
            </a:r>
            <a:r>
              <a:rPr lang="en-AU" altLang="en-US" sz="3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Nhiệm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vụ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của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mỗi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là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sắp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xếp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thẻ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nối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tiếp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nhau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sao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cho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thông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tin ở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thẻ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này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ghép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với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thông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tin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tiếp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theo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ở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thẻ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khác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tạo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thành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một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bộ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câu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hỏi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và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câu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trả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lời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có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nội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dung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kiến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thức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đúng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. 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+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Thời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gian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cho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mỗi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là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5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ph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út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.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+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Đội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nào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hoàn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thành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sớm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nhất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được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báo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cáo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sản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phẩm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là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đội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chiến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0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thắng</a:t>
            </a:r>
            <a:r>
              <a:rPr lang="en-AU" alt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  <a:sym typeface="+mn-ea"/>
              </a:rPr>
              <a:t>.</a:t>
            </a:r>
            <a:endParaRPr lang="en-US" sz="3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tran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545" y="364490"/>
            <a:ext cx="5215890" cy="6315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"/>
          <p:cNvSpPr txBox="1"/>
          <p:nvPr/>
        </p:nvSpPr>
        <p:spPr>
          <a:xfrm>
            <a:off x="2399030" y="1988185"/>
            <a:ext cx="570230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altLang="en-US" sz="6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055" y="364490"/>
            <a:ext cx="4446270" cy="6411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537845" y="364490"/>
            <a:ext cx="10956925" cy="58464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alt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BƯỚC 1: CHIA NHÓM </a:t>
            </a:r>
            <a:br>
              <a:rPr lang="en-AU" alt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Thực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hiện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theo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đã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chia ở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phần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Tìm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hiểu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tri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thức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Tiếng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Việt</a:t>
            </a:r>
            <a:endParaRPr lang="en-AU" alt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AU" alt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BƯỚC 2: GIAO NHIỆM VỤ</a:t>
            </a:r>
            <a:endParaRPr lang="en-AU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AU" altLang="en-US" sz="3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Mỗi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làm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1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tập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tương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ứng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trong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SGK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Ngữ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Văn 12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trang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114,1 15 (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1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1;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2 ....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6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6)</a:t>
            </a:r>
            <a:endParaRPr lang="en-AU" alt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Thời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gian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cho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mỗi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là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3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phút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Hết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thời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gian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thực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hiện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CHUYỂN HÀNG (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6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1,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1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2....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5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6)</a:t>
            </a:r>
            <a:endParaRPr lang="en-AU" altLang="en-US" sz="3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 Sau 5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lần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chuyển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hàng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nhóm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đều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hoàn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thành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AU" altLang="en-US" sz="3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tập</a:t>
            </a:r>
            <a:r>
              <a:rPr lang="en-AU" alt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11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845" y="364490"/>
            <a:ext cx="5178425" cy="6263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"/>
          <p:cNvSpPr txBox="1"/>
          <p:nvPr/>
        </p:nvSpPr>
        <p:spPr>
          <a:xfrm>
            <a:off x="2787650" y="364490"/>
            <a:ext cx="679894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alt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 ĐỒ DI CHUYỂN</a:t>
            </a:r>
          </a:p>
        </p:txBody>
      </p:sp>
      <p:sp>
        <p:nvSpPr>
          <p:cNvPr id="3" name="Oval 2"/>
          <p:cNvSpPr/>
          <p:nvPr>
            <p:custDataLst>
              <p:tags r:id="rId2"/>
            </p:custDataLst>
          </p:nvPr>
        </p:nvSpPr>
        <p:spPr>
          <a:xfrm>
            <a:off x="3689350" y="1567815"/>
            <a:ext cx="1287780" cy="1132205"/>
          </a:xfrm>
          <a:prstGeom prst="ellips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NHÓM 6</a:t>
            </a:r>
          </a:p>
        </p:txBody>
      </p:sp>
      <p:sp>
        <p:nvSpPr>
          <p:cNvPr id="5" name="Oval 4"/>
          <p:cNvSpPr/>
          <p:nvPr>
            <p:custDataLst>
              <p:tags r:id="rId3"/>
            </p:custDataLst>
          </p:nvPr>
        </p:nvSpPr>
        <p:spPr>
          <a:xfrm>
            <a:off x="3689350" y="3594735"/>
            <a:ext cx="1287780" cy="1132205"/>
          </a:xfrm>
          <a:prstGeom prst="ellips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NHÓM 5</a:t>
            </a:r>
          </a:p>
        </p:txBody>
      </p:sp>
      <p:sp>
        <p:nvSpPr>
          <p:cNvPr id="6" name="Oval 5"/>
          <p:cNvSpPr/>
          <p:nvPr>
            <p:custDataLst>
              <p:tags r:id="rId4"/>
            </p:custDataLst>
          </p:nvPr>
        </p:nvSpPr>
        <p:spPr>
          <a:xfrm>
            <a:off x="3689350" y="5495290"/>
            <a:ext cx="1287780" cy="1132205"/>
          </a:xfrm>
          <a:prstGeom prst="ellips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NHÓM 4</a:t>
            </a:r>
          </a:p>
        </p:txBody>
      </p:sp>
      <p:sp>
        <p:nvSpPr>
          <p:cNvPr id="8" name="Oval 7"/>
          <p:cNvSpPr/>
          <p:nvPr>
            <p:custDataLst>
              <p:tags r:id="rId5"/>
            </p:custDataLst>
          </p:nvPr>
        </p:nvSpPr>
        <p:spPr>
          <a:xfrm>
            <a:off x="8000365" y="5495290"/>
            <a:ext cx="1287780" cy="1132205"/>
          </a:xfrm>
          <a:prstGeom prst="ellips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NHÓM 3</a:t>
            </a:r>
          </a:p>
        </p:txBody>
      </p:sp>
      <p:sp>
        <p:nvSpPr>
          <p:cNvPr id="9" name="Oval 8"/>
          <p:cNvSpPr/>
          <p:nvPr>
            <p:custDataLst>
              <p:tags r:id="rId6"/>
            </p:custDataLst>
          </p:nvPr>
        </p:nvSpPr>
        <p:spPr>
          <a:xfrm>
            <a:off x="8000365" y="1567815"/>
            <a:ext cx="1287780" cy="1132205"/>
          </a:xfrm>
          <a:prstGeom prst="ellips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NHÓM 1</a:t>
            </a:r>
          </a:p>
        </p:txBody>
      </p:sp>
      <p:sp>
        <p:nvSpPr>
          <p:cNvPr id="11" name="Oval 10"/>
          <p:cNvSpPr/>
          <p:nvPr>
            <p:custDataLst>
              <p:tags r:id="rId7"/>
            </p:custDataLst>
          </p:nvPr>
        </p:nvSpPr>
        <p:spPr>
          <a:xfrm>
            <a:off x="8000365" y="3586480"/>
            <a:ext cx="1287780" cy="1132205"/>
          </a:xfrm>
          <a:prstGeom prst="ellips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NHÓM 2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5907405" y="1942465"/>
            <a:ext cx="685165" cy="308610"/>
          </a:xfrm>
          <a:prstGeom prst="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5952490" y="6181725"/>
            <a:ext cx="640080" cy="262890"/>
          </a:xfrm>
          <a:prstGeom prst="lef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4284345" y="4871085"/>
            <a:ext cx="179070" cy="480060"/>
          </a:xfrm>
          <a:prstGeom prst="up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>
            <p:custDataLst>
              <p:tags r:id="rId8"/>
            </p:custDataLst>
          </p:nvPr>
        </p:nvSpPr>
        <p:spPr>
          <a:xfrm>
            <a:off x="4243705" y="2907665"/>
            <a:ext cx="179070" cy="480060"/>
          </a:xfrm>
          <a:prstGeom prst="up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8535035" y="2994660"/>
            <a:ext cx="160020" cy="434340"/>
          </a:xfrm>
          <a:prstGeom prst="down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>
            <p:custDataLst>
              <p:tags r:id="rId9"/>
            </p:custDataLst>
          </p:nvPr>
        </p:nvSpPr>
        <p:spPr>
          <a:xfrm>
            <a:off x="8535035" y="5060950"/>
            <a:ext cx="160020" cy="434340"/>
          </a:xfrm>
          <a:prstGeom prst="down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335" y="364490"/>
            <a:ext cx="4355465" cy="6274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"/>
          <p:cNvSpPr txBox="1"/>
          <p:nvPr/>
        </p:nvSpPr>
        <p:spPr>
          <a:xfrm>
            <a:off x="433705" y="456565"/>
            <a:ext cx="10968990" cy="5631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AU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a.Mắc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lỗi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chuẩn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tiếng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Việt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“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rồi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thành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rùi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”, “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lắm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thành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lém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”. 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Mắc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lỗi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lạm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dụng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vay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mượn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tiếng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Anh: 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“comment”.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Lỗi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viết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ngữ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pháp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tiếng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Việt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“do”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đứng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ở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đầu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câu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phù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làm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cho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câu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chủ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ngữ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 altLang="en-US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trang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3">
            <a:clrChange>
              <a:clrFrom>
                <a:srgbClr val="6D7A7C"/>
              </a:clrFrom>
              <a:clrTo>
                <a:srgbClr val="6D7A7C">
                  <a:alpha val="0"/>
                </a:srgbClr>
              </a:clrTo>
            </a:clrChange>
            <a:lum bright="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65125"/>
            <a:ext cx="4504055" cy="618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1"/>
          <p:cNvSpPr txBox="1"/>
          <p:nvPr/>
        </p:nvSpPr>
        <p:spPr>
          <a:xfrm>
            <a:off x="1200150" y="994410"/>
            <a:ext cx="979170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AU" altLang="en-US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AU" alt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2.</a:t>
            </a:r>
          </a:p>
          <a:p>
            <a:pPr marL="0" indent="0" algn="ctr">
              <a:buNone/>
            </a:pPr>
            <a:r>
              <a:rPr lang="en-AU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hững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từ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mới</a:t>
            </a:r>
            <a:r>
              <a:rPr lang="en-AU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: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+ </a:t>
            </a:r>
            <a:r>
              <a:rPr lang="en-AU" alt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ăn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cước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dân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bênh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viện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máy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tính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mạng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nghệ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…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+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Maxbook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file, chip, ram, …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1064</Words>
  <Application>Microsoft Office PowerPoint</Application>
  <PresentationFormat>Widescreen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9: VĂN HỌC VÀ CUỘC SỐNG</dc:title>
  <dc:creator/>
  <cp:lastModifiedBy>hoanganhthcs2006@gmail.com</cp:lastModifiedBy>
  <cp:revision>42</cp:revision>
  <dcterms:created xsi:type="dcterms:W3CDTF">2024-06-18T10:10:00Z</dcterms:created>
  <dcterms:modified xsi:type="dcterms:W3CDTF">2024-08-08T09:55:06Z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1971798AC8684DF4B089A06229FDCAFD_11</vt:lpwstr>
  </property>
  <property fmtid="{D5CDD505-2E9C-101B-9397-08002B2CF9AE}" pid="3" name="KSOProductBuildVer">
    <vt:lpwstr>1033-12.2.0.17153</vt:lpwstr>
  </property>
</Properties>
</file>