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9" r:id="rId3"/>
    <p:sldId id="264"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580" autoAdjust="0"/>
    <p:restoredTop sz="94660"/>
  </p:normalViewPr>
  <p:slideViewPr>
    <p:cSldViewPr snapToGrid="0">
      <p:cViewPr varScale="1">
        <p:scale>
          <a:sx n="65" d="100"/>
          <a:sy n="65" d="100"/>
        </p:scale>
        <p:origin x="9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69E0B0B-D8DF-4CD5-8474-16BCC84F44EE}"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2868465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E0B0B-D8DF-4CD5-8474-16BCC84F44EE}"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1767013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E0B0B-D8DF-4CD5-8474-16BCC84F44EE}"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1071769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9E0B0B-D8DF-4CD5-8474-16BCC84F44EE}"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1328856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9E0B0B-D8DF-4CD5-8474-16BCC84F44EE}"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1582548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9E0B0B-D8DF-4CD5-8474-16BCC84F44EE}"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3664629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69E0B0B-D8DF-4CD5-8474-16BCC84F44EE}"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3277721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69E0B0B-D8DF-4CD5-8474-16BCC84F44EE}"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2413027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9E0B0B-D8DF-4CD5-8474-16BCC84F44EE}"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966291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9E0B0B-D8DF-4CD5-8474-16BCC84F44EE}"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3951317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9E0B0B-D8DF-4CD5-8474-16BCC84F44EE}"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122BA8-AF10-480A-924A-77129249EDEA}" type="slidenum">
              <a:rPr lang="en-US" smtClean="0"/>
              <a:t>‹#›</a:t>
            </a:fld>
            <a:endParaRPr lang="en-US"/>
          </a:p>
        </p:txBody>
      </p:sp>
    </p:spTree>
    <p:extLst>
      <p:ext uri="{BB962C8B-B14F-4D97-AF65-F5344CB8AC3E}">
        <p14:creationId xmlns:p14="http://schemas.microsoft.com/office/powerpoint/2010/main" val="231983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E0B0B-D8DF-4CD5-8474-16BCC84F44EE}" type="datetimeFigureOut">
              <a:rPr lang="en-US" smtClean="0"/>
              <a:t>8/9/2024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122BA8-AF10-480A-924A-77129249EDEA}" type="slidenum">
              <a:rPr lang="en-US" smtClean="0"/>
              <a:t>‹#›</a:t>
            </a:fld>
            <a:endParaRPr lang="en-US"/>
          </a:p>
        </p:txBody>
      </p:sp>
    </p:spTree>
    <p:extLst>
      <p:ext uri="{BB962C8B-B14F-4D97-AF65-F5344CB8AC3E}">
        <p14:creationId xmlns:p14="http://schemas.microsoft.com/office/powerpoint/2010/main" val="7079206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3.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3115285"/>
            <a:ext cx="15286893" cy="2594869"/>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ình nền PP học tập: Công nghệ đang là xu hướng trong giáo dục hiện nay. Và để tăng tính hấp dẫn cho bài giảng của mình, bạn có thể sử dụng hình nền Powerpoint học tập để làm nổi bật nội dung bài giảng của mình. Hãy thử và sáng tạo, và bạn sẽ tạo ra những bài giảng đầy thuyết ph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51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1572" y="630621"/>
            <a:ext cx="7654159"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DỰ ÁN CỘNG ĐỒNG 12 BỘ SÁCH KẾT NỐI TRI THỨC VÀ CUỘC SỐNG</a:t>
            </a:r>
          </a:p>
        </p:txBody>
      </p:sp>
      <p:sp>
        <p:nvSpPr>
          <p:cNvPr id="5" name="TextBox 4"/>
          <p:cNvSpPr txBox="1"/>
          <p:nvPr/>
        </p:nvSpPr>
        <p:spPr>
          <a:xfrm>
            <a:off x="304800" y="3483809"/>
            <a:ext cx="11772900" cy="1850699"/>
          </a:xfrm>
          <a:prstGeom prst="rect">
            <a:avLst/>
          </a:prstGeom>
          <a:noFill/>
        </p:spPr>
        <p:txBody>
          <a:bodyPr wrap="square" rtlCol="0">
            <a:spAutoFit/>
          </a:bodyPr>
          <a:lstStyle/>
          <a:p>
            <a:pPr algn="ctr">
              <a:lnSpc>
                <a:spcPct val="107000"/>
              </a:lnSpc>
              <a:spcAft>
                <a:spcPts val="0"/>
              </a:spcAft>
            </a:pPr>
            <a:r>
              <a:rPr lang="en-US" sz="28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VIẾT THƯ TRAO ĐỔI VỀ CÔNG VIỆC HOẶC VẤN ĐỀ ĐÁNG QUAN TÂM</a:t>
            </a:r>
          </a:p>
          <a:p>
            <a:pPr marR="347980" algn="ctr">
              <a:lnSpc>
                <a:spcPct val="106000"/>
              </a:lnSpc>
              <a:spcAft>
                <a:spcPts val="800"/>
              </a:spcAft>
            </a:pPr>
            <a:endParaRPr lang="en-US" sz="2800" b="1"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Rectangle 5"/>
          <p:cNvSpPr/>
          <p:nvPr/>
        </p:nvSpPr>
        <p:spPr>
          <a:xfrm>
            <a:off x="793531" y="2560479"/>
            <a:ext cx="11284169" cy="923330"/>
          </a:xfrm>
          <a:prstGeom prst="rect">
            <a:avLst/>
          </a:prstGeom>
        </p:spPr>
        <p:txBody>
          <a:bodyPr wrap="square">
            <a:spAutoFit/>
          </a:bodyPr>
          <a:lstStyle/>
          <a:p>
            <a:r>
              <a:rPr lang="en-US" sz="3600" b="1" u="sng" dirty="0">
                <a:solidFill>
                  <a:schemeClr val="accent2"/>
                </a:solidFill>
                <a:latin typeface="Times New Roman" panose="02020603050405020304" pitchFamily="18" charset="0"/>
                <a:cs typeface="Times New Roman" panose="02020603050405020304" pitchFamily="18" charset="0"/>
              </a:rPr>
              <a:t>BÀI 8:</a:t>
            </a:r>
            <a:r>
              <a:rPr lang="en-US" sz="3600" b="1" dirty="0">
                <a:solidFill>
                  <a:schemeClr val="accent2"/>
                </a:solidFill>
                <a:latin typeface="Times New Roman" panose="02020603050405020304" pitchFamily="18" charset="0"/>
                <a:cs typeface="Times New Roman" panose="02020603050405020304" pitchFamily="18" charset="0"/>
              </a:rPr>
              <a:t>       DỮ LIỆU TRONG VĂN BẢN THÔNG TIN</a:t>
            </a:r>
          </a:p>
          <a:p>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76400" y="4953000"/>
            <a:ext cx="8991600"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Hạnh</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Nobel</a:t>
            </a:r>
          </a:p>
        </p:txBody>
      </p:sp>
    </p:spTree>
    <p:extLst>
      <p:ext uri="{BB962C8B-B14F-4D97-AF65-F5344CB8AC3E}">
        <p14:creationId xmlns:p14="http://schemas.microsoft.com/office/powerpoint/2010/main" val="3566583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 y="0"/>
            <a:ext cx="12192001" cy="6858000"/>
          </a:xfrm>
          <a:prstGeom prst="rect">
            <a:avLst/>
          </a:prstGeom>
        </p:spPr>
      </p:pic>
      <p:sp>
        <p:nvSpPr>
          <p:cNvPr id="2" name="Title 1"/>
          <p:cNvSpPr>
            <a:spLocks noGrp="1"/>
          </p:cNvSpPr>
          <p:nvPr>
            <p:ph type="ctrTitle"/>
          </p:nvPr>
        </p:nvSpPr>
        <p:spPr>
          <a:xfrm>
            <a:off x="-1188720" y="1122362"/>
            <a:ext cx="11856720" cy="3413061"/>
          </a:xfrm>
        </p:spPr>
        <p:txBody>
          <a:bodyPr>
            <a:normAutofit/>
          </a:bodyPr>
          <a:lstStyle/>
          <a:p>
            <a:r>
              <a:rPr lang="vi-VN" sz="6600" b="1" dirty="0">
                <a:solidFill>
                  <a:srgbClr val="C00000"/>
                </a:solidFill>
                <a:latin typeface="Times New Roman" panose="02020603050405020304" pitchFamily="18" charset="0"/>
                <a:cs typeface="Times New Roman" panose="02020603050405020304" pitchFamily="18" charset="0"/>
              </a:rPr>
              <a:t>KHỞI ĐỘNG</a:t>
            </a:r>
            <a:endParaRPr lang="en-US" sz="6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2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389" b="90000" l="2107" r="89789"/>
                    </a14:imgEffect>
                  </a14:imgLayer>
                </a14:imgProps>
              </a:ext>
            </a:extLst>
          </a:blip>
          <a:stretch>
            <a:fillRect/>
          </a:stretch>
        </p:blipFill>
        <p:spPr>
          <a:xfrm>
            <a:off x="6926044" y="0"/>
            <a:ext cx="5877745" cy="3429479"/>
          </a:xfrm>
          <a:prstGeom prst="rect">
            <a:avLst/>
          </a:prstGeom>
        </p:spPr>
      </p:pic>
      <p:sp>
        <p:nvSpPr>
          <p:cNvPr id="8" name="Oval 7"/>
          <p:cNvSpPr/>
          <p:nvPr/>
        </p:nvSpPr>
        <p:spPr>
          <a:xfrm>
            <a:off x="4850296" y="1482956"/>
            <a:ext cx="2488758" cy="14113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4 </a:t>
            </a:r>
            <a:r>
              <a:rPr lang="en-US" sz="4400" b="1" dirty="0" err="1">
                <a:latin typeface="Times New Roman" panose="02020603050405020304" pitchFamily="18" charset="0"/>
                <a:cs typeface="Times New Roman" panose="02020603050405020304" pitchFamily="18" charset="0"/>
              </a:rPr>
              <a:t>Bước</a:t>
            </a:r>
            <a:endParaRPr lang="en-US" sz="4400" b="1" dirty="0">
              <a:latin typeface="Times New Roman" panose="02020603050405020304" pitchFamily="18" charset="0"/>
              <a:cs typeface="Times New Roman" panose="02020603050405020304" pitchFamily="18" charset="0"/>
            </a:endParaRPr>
          </a:p>
        </p:txBody>
      </p:sp>
      <p:sp>
        <p:nvSpPr>
          <p:cNvPr id="13" name="Rounded Rectangle 12"/>
          <p:cNvSpPr/>
          <p:nvPr/>
        </p:nvSpPr>
        <p:spPr>
          <a:xfrm>
            <a:off x="144057" y="3412965"/>
            <a:ext cx="1609344" cy="348466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Xác định rõ đối tượng</a:t>
            </a:r>
            <a:endParaRPr lang="en-US" sz="2800" dirty="0">
              <a:latin typeface="+mj-lt"/>
            </a:endParaRPr>
          </a:p>
        </p:txBody>
      </p:sp>
      <p:sp>
        <p:nvSpPr>
          <p:cNvPr id="14" name="Rounded Rectangle 13"/>
          <p:cNvSpPr/>
          <p:nvPr/>
        </p:nvSpPr>
        <p:spPr>
          <a:xfrm>
            <a:off x="2443906" y="3544426"/>
            <a:ext cx="1609344" cy="3313574"/>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Xác định rõ đối tượng</a:t>
            </a:r>
            <a:endParaRPr lang="en-US" sz="2800" dirty="0">
              <a:latin typeface="+mj-lt"/>
            </a:endParaRPr>
          </a:p>
        </p:txBody>
      </p:sp>
      <p:sp>
        <p:nvSpPr>
          <p:cNvPr id="15" name="Rounded Rectangle 14"/>
          <p:cNvSpPr/>
          <p:nvPr/>
        </p:nvSpPr>
        <p:spPr>
          <a:xfrm>
            <a:off x="8095659" y="3412964"/>
            <a:ext cx="1609344" cy="3435958"/>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Xác định rõ đối tượng</a:t>
            </a:r>
            <a:endParaRPr lang="en-US" sz="2800" dirty="0">
              <a:latin typeface="+mj-lt"/>
            </a:endParaRPr>
          </a:p>
        </p:txBody>
      </p:sp>
      <p:sp>
        <p:nvSpPr>
          <p:cNvPr id="16" name="Rounded Rectangle 15"/>
          <p:cNvSpPr/>
          <p:nvPr/>
        </p:nvSpPr>
        <p:spPr>
          <a:xfrm>
            <a:off x="10414353" y="3475713"/>
            <a:ext cx="1609344" cy="339719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Xác định rõ đối tượng</a:t>
            </a:r>
            <a:endParaRPr lang="en-US" sz="2800" dirty="0">
              <a:latin typeface="+mj-lt"/>
            </a:endParaRPr>
          </a:p>
        </p:txBody>
      </p:sp>
      <p:sp>
        <p:nvSpPr>
          <p:cNvPr id="17" name="Oval 16"/>
          <p:cNvSpPr/>
          <p:nvPr/>
        </p:nvSpPr>
        <p:spPr>
          <a:xfrm>
            <a:off x="2433109" y="3116174"/>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8" name="Oval 17"/>
          <p:cNvSpPr/>
          <p:nvPr/>
        </p:nvSpPr>
        <p:spPr>
          <a:xfrm>
            <a:off x="8095659" y="3068076"/>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9" name="Oval 18"/>
          <p:cNvSpPr/>
          <p:nvPr/>
        </p:nvSpPr>
        <p:spPr>
          <a:xfrm>
            <a:off x="10408013" y="3120040"/>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
        <p:nvSpPr>
          <p:cNvPr id="20" name="Oval 19"/>
          <p:cNvSpPr/>
          <p:nvPr/>
        </p:nvSpPr>
        <p:spPr>
          <a:xfrm>
            <a:off x="181552" y="3116174"/>
            <a:ext cx="1609344" cy="8686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t>1</a:t>
            </a:r>
            <a:endParaRPr lang="en-US" sz="2800" dirty="0"/>
          </a:p>
        </p:txBody>
      </p:sp>
      <p:pic>
        <p:nvPicPr>
          <p:cNvPr id="21" name="Picture 20"/>
          <p:cNvPicPr>
            <a:picLocks noChangeAspect="1"/>
          </p:cNvPicPr>
          <p:nvPr/>
        </p:nvPicPr>
        <p:blipFill>
          <a:blip r:embed="rId4"/>
          <a:stretch>
            <a:fillRect/>
          </a:stretch>
        </p:blipFill>
        <p:spPr>
          <a:xfrm flipH="1">
            <a:off x="-277204" y="-55476"/>
            <a:ext cx="5121159" cy="3432345"/>
          </a:xfrm>
          <a:prstGeom prst="rect">
            <a:avLst/>
          </a:prstGeom>
        </p:spPr>
      </p:pic>
      <p:sp>
        <p:nvSpPr>
          <p:cNvPr id="22" name="Rounded Rectangle 21"/>
          <p:cNvSpPr/>
          <p:nvPr/>
        </p:nvSpPr>
        <p:spPr>
          <a:xfrm>
            <a:off x="1334072" y="-6479"/>
            <a:ext cx="9717820" cy="148295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VẼ SƠ ĐỒ CÁC BƯỚC VIẾT THƯ TRAO ĐỔI CÔNG VIỆC</a:t>
            </a:r>
          </a:p>
        </p:txBody>
      </p:sp>
    </p:spTree>
    <p:extLst>
      <p:ext uri="{BB962C8B-B14F-4D97-AF65-F5344CB8AC3E}">
        <p14:creationId xmlns:p14="http://schemas.microsoft.com/office/powerpoint/2010/main" val="324209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91862" y="136536"/>
            <a:ext cx="9518599" cy="923330"/>
          </a:xfrm>
          <a:prstGeom prst="rect">
            <a:avLst/>
          </a:prstGeom>
          <a:noFill/>
        </p:spPr>
        <p:txBody>
          <a:bodyPr wrap="square" rtlCol="0">
            <a:spAutoFit/>
          </a:bodyPr>
          <a:lstStyle/>
          <a:p>
            <a:r>
              <a:rPr lang="en-US" sz="3600" b="1" dirty="0" err="1">
                <a:latin typeface="Times New Roman" panose="02020603050405020304" pitchFamily="18" charset="0"/>
                <a:cs typeface="Times New Roman" panose="02020603050405020304" pitchFamily="18" charset="0"/>
              </a:rPr>
              <a:t>Viết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thư</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xin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bổng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từ</a:t>
            </a:r>
            <a:r>
              <a:rPr lang="en-US" sz="3600" b="1" dirty="0">
                <a:latin typeface="Times New Roman" panose="02020603050405020304" pitchFamily="18" charset="0"/>
                <a:cs typeface="Times New Roman" panose="02020603050405020304" pitchFamily="18" charset="0"/>
              </a:rPr>
              <a:t> 1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endParaRPr lang="en-US" sz="3600" dirty="0">
              <a:latin typeface="Times New Roman" panose="02020603050405020304" pitchFamily="18" charset="0"/>
              <a:cs typeface="Times New Roman" panose="02020603050405020304" pitchFamily="18" charset="0"/>
            </a:endParaRPr>
          </a:p>
          <a:p>
            <a:endParaRPr lang="en-US" dirty="0"/>
          </a:p>
        </p:txBody>
      </p:sp>
      <p:pic>
        <p:nvPicPr>
          <p:cNvPr id="16" name="Picture 15"/>
          <p:cNvPicPr>
            <a:picLocks noChangeAspect="1"/>
          </p:cNvPicPr>
          <p:nvPr/>
        </p:nvPicPr>
        <p:blipFill>
          <a:blip r:embed="rId2">
            <a:extLst>
              <a:ext uri="{BEBA8EAE-BF5A-486C-A8C5-ECC9F3942E4B}">
                <a14:imgProps xmlns:a14="http://schemas.microsoft.com/office/drawing/2010/main">
                  <a14:imgLayer r:embed="rId3">
                    <a14:imgEffect>
                      <a14:backgroundRemoval t="3056" b="90000" l="3111" r="92889"/>
                    </a14:imgEffect>
                  </a14:imgLayer>
                </a14:imgProps>
              </a:ext>
            </a:extLst>
          </a:blip>
          <a:stretch>
            <a:fillRect/>
          </a:stretch>
        </p:blipFill>
        <p:spPr>
          <a:xfrm>
            <a:off x="8073292" y="-1"/>
            <a:ext cx="4454770" cy="4437994"/>
          </a:xfrm>
          <a:prstGeom prst="rect">
            <a:avLst/>
          </a:prstGeom>
        </p:spPr>
      </p:pic>
      <p:sp>
        <p:nvSpPr>
          <p:cNvPr id="20" name="TextBox 19"/>
          <p:cNvSpPr txBox="1"/>
          <p:nvPr/>
        </p:nvSpPr>
        <p:spPr>
          <a:xfrm>
            <a:off x="3168869" y="1363716"/>
            <a:ext cx="5320504" cy="1323439"/>
          </a:xfrm>
          <a:prstGeom prst="rect">
            <a:avLst/>
          </a:prstGeom>
          <a:noFill/>
          <a:ln w="19050">
            <a:solidFill>
              <a:srgbClr val="C00000"/>
            </a:solidFill>
            <a:prstDash val="dashDot"/>
          </a:ln>
        </p:spPr>
        <p:txBody>
          <a:bodyPr wrap="square" rtlCol="0">
            <a:spAutoFit/>
          </a:bodyPr>
          <a:lstStyle/>
          <a:p>
            <a:pPr fontAlgn="base"/>
            <a:r>
              <a:rPr lang="en-US" b="1" dirty="0"/>
              <a:t> </a:t>
            </a:r>
            <a:r>
              <a:rPr lang="en-US" sz="2000" b="1" dirty="0" err="1">
                <a:latin typeface="Times New Roman" panose="02020603050405020304" pitchFamily="18" charset="0"/>
                <a:cs typeface="Times New Roman" panose="02020603050405020304" pitchFamily="18" charset="0"/>
              </a:rPr>
              <a:t>Phần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a:t>
            </a:r>
            <a:r>
              <a:rPr lang="en-US" sz="2000" b="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a:t>
            </a:r>
          </a:p>
          <a:p>
            <a:pPr fontAlgn="base"/>
            <a:r>
              <a:rPr lang="en-US" sz="2000" dirty="0" err="1">
                <a:latin typeface="Times New Roman" panose="02020603050405020304" pitchFamily="18" charset="0"/>
                <a:cs typeface="Times New Roman" panose="02020603050405020304" pitchFamily="18" charset="0"/>
              </a:rPr>
              <a:t>Kính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gửi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xét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duyệt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p>
          <a:p>
            <a:pPr fontAlgn="base"/>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p>
          <a:p>
            <a:pPr fontAlgn="base"/>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trú</a:t>
            </a:r>
            <a:r>
              <a:rPr lang="en-US" sz="2000" dirty="0">
                <a:latin typeface="Times New Roman" panose="02020603050405020304" pitchFamily="18" charset="0"/>
                <a:cs typeface="Times New Roman" panose="02020603050405020304" pitchFamily="18" charset="0"/>
              </a:rPr>
              <a:t>……”</a:t>
            </a:r>
          </a:p>
        </p:txBody>
      </p:sp>
      <p:sp>
        <p:nvSpPr>
          <p:cNvPr id="22" name="TextBox 21"/>
          <p:cNvSpPr txBox="1"/>
          <p:nvPr/>
        </p:nvSpPr>
        <p:spPr>
          <a:xfrm>
            <a:off x="0" y="3852985"/>
            <a:ext cx="7807566" cy="2862322"/>
          </a:xfrm>
          <a:prstGeom prst="rect">
            <a:avLst/>
          </a:prstGeom>
          <a:noFill/>
          <a:ln w="12700">
            <a:solidFill>
              <a:srgbClr val="C00000"/>
            </a:solidFill>
            <a:prstDash val="dashDot"/>
          </a:ln>
        </p:spPr>
        <p:txBody>
          <a:bodyPr wrap="square" rtlCol="0">
            <a:spAutoFit/>
          </a:bodyPr>
          <a:lstStyle/>
          <a:p>
            <a:pPr fontAlgn="base"/>
            <a:r>
              <a:rPr lang="en-US" sz="2000" b="1" dirty="0" err="1">
                <a:latin typeface="Times New Roman" panose="02020603050405020304" pitchFamily="18" charset="0"/>
                <a:cs typeface="Times New Roman" panose="02020603050405020304" pitchFamily="18" charset="0"/>
              </a:rPr>
              <a:t>Phần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nội</a:t>
            </a:r>
            <a:r>
              <a:rPr lang="en-US" sz="2000" b="1" dirty="0">
                <a:latin typeface="Times New Roman" panose="02020603050405020304" pitchFamily="18" charset="0"/>
                <a:cs typeface="Times New Roman" panose="02020603050405020304" pitchFamily="18" charset="0"/>
              </a:rPr>
              <a:t> dung </a:t>
            </a:r>
            <a:r>
              <a:rPr lang="en-US" sz="2000" b="1" dirty="0" err="1">
                <a:latin typeface="Times New Roman" panose="02020603050405020304" pitchFamily="18" charset="0"/>
                <a:cs typeface="Times New Roman" panose="02020603050405020304" pitchFamily="18" charset="0"/>
              </a:rPr>
              <a:t>chính</a:t>
            </a:r>
            <a:r>
              <a:rPr lang="en-US" sz="2000" b="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fontAlgn="base"/>
            <a:r>
              <a:rPr lang="en-US" sz="2000" dirty="0" err="1">
                <a:latin typeface="Times New Roman" panose="02020603050405020304" pitchFamily="18" charset="0"/>
                <a:cs typeface="Times New Roman" panose="02020603050405020304" pitchFamily="18" charset="0"/>
              </a:rPr>
              <a:t>Những</a:t>
            </a:r>
            <a:r>
              <a:rPr lang="en-US" sz="2000" dirty="0">
                <a:latin typeface="Times New Roman" panose="02020603050405020304" pitchFamily="18" charset="0"/>
                <a:cs typeface="Times New Roman" panose="02020603050405020304" pitchFamily="18" charset="0"/>
              </a:rPr>
              <a:t> ý </a:t>
            </a:r>
            <a:r>
              <a:rPr lang="en-US" sz="2000" dirty="0" err="1">
                <a:latin typeface="Times New Roman" panose="02020603050405020304" pitchFamily="18" charset="0"/>
                <a:cs typeface="Times New Roman" panose="02020603050405020304" pitchFamily="18" charset="0"/>
              </a:rPr>
              <a:t>chính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nội</a:t>
            </a:r>
            <a:r>
              <a:rPr lang="en-US" sz="2000" dirty="0">
                <a:latin typeface="Times New Roman" panose="02020603050405020304" pitchFamily="18" charset="0"/>
                <a:cs typeface="Times New Roman" panose="02020603050405020304" pitchFamily="18" charset="0"/>
              </a:rPr>
              <a:t> dung </a:t>
            </a:r>
            <a:r>
              <a:rPr lang="en-US" sz="2000" dirty="0" err="1">
                <a:latin typeface="Times New Roman" panose="02020603050405020304" pitchFamily="18" charset="0"/>
                <a:cs typeface="Times New Roman" panose="02020603050405020304" pitchFamily="18" charset="0"/>
              </a:rPr>
              <a:t>cần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triển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gồm</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Lý</a:t>
            </a:r>
            <a:r>
              <a:rPr lang="en-US" sz="2000" dirty="0">
                <a:latin typeface="Times New Roman" panose="02020603050405020304" pitchFamily="18" charset="0"/>
                <a:cs typeface="Times New Roman" panose="02020603050405020304" pitchFamily="18" charset="0"/>
              </a:rPr>
              <a:t> do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xin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điều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kinh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tế</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Bày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tỏ</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điểm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khẳng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phù</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hợp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xứng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này</a:t>
            </a:r>
            <a:endParaRPr lang="en-US" sz="2000" dirty="0">
              <a:latin typeface="Times New Roman" panose="02020603050405020304" pitchFamily="18" charset="0"/>
              <a:cs typeface="Times New Roman" panose="02020603050405020304" pitchFamily="18" charset="0"/>
            </a:endParaRPr>
          </a:p>
          <a:p>
            <a:pPr fontAlgn="base"/>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Chứng</a:t>
            </a:r>
            <a:r>
              <a:rPr lang="en-US" sz="2000" dirty="0">
                <a:latin typeface="Times New Roman" panose="02020603050405020304" pitchFamily="18" charset="0"/>
                <a:cs typeface="Times New Roman" panose="02020603050405020304" pitchFamily="18" charset="0"/>
              </a:rPr>
              <a:t> minh qua </a:t>
            </a:r>
            <a:r>
              <a:rPr lang="en-US" sz="2000" dirty="0" err="1">
                <a:latin typeface="Times New Roman" panose="02020603050405020304" pitchFamily="18" charset="0"/>
                <a:cs typeface="Times New Roman" panose="02020603050405020304" pitchFamily="18" charset="0"/>
              </a:rPr>
              <a:t>quá</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quả</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trường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chủ</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yếu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kê</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tích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hoạt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động</a:t>
            </a:r>
            <a:r>
              <a:rPr lang="en-US" sz="2000" dirty="0">
                <a:latin typeface="Times New Roman" panose="02020603050405020304" pitchFamily="18" charset="0"/>
                <a:cs typeface="Times New Roman" panose="02020603050405020304" pitchFamily="18" charset="0"/>
              </a:rPr>
              <a:t>…)</a:t>
            </a:r>
          </a:p>
          <a:p>
            <a:pPr fontAlgn="base"/>
            <a:r>
              <a:rPr lang="en-US" sz="2000" dirty="0">
                <a:latin typeface="Times New Roman" panose="02020603050405020304" pitchFamily="18" charset="0"/>
                <a:cs typeface="Times New Roman" panose="02020603050405020304" pitchFamily="18" charset="0"/>
              </a:rPr>
              <a:t>    - </a:t>
            </a:r>
            <a:r>
              <a:rPr lang="en-US" sz="2000" dirty="0" err="1">
                <a:latin typeface="Times New Roman" panose="02020603050405020304" pitchFamily="18" charset="0"/>
                <a:cs typeface="Times New Roman" panose="02020603050405020304" pitchFamily="18" charset="0"/>
              </a:rPr>
              <a:t>Dùng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lí</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thuyết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ủng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a:t>
            </a:r>
            <a:r>
              <a:rPr lang="en-US" sz="2000" dirty="0">
                <a:latin typeface="Times New Roman" panose="02020603050405020304" pitchFamily="18" charset="0"/>
                <a:cs typeface="Times New Roman" panose="02020603050405020304" pitchFamily="18" charset="0"/>
              </a:rPr>
              <a:t>. </a:t>
            </a:r>
          </a:p>
          <a:p>
            <a:endParaRPr lang="en-US" sz="2000" dirty="0"/>
          </a:p>
        </p:txBody>
      </p:sp>
      <p:sp>
        <p:nvSpPr>
          <p:cNvPr id="23" name="TextBox 22"/>
          <p:cNvSpPr txBox="1"/>
          <p:nvPr/>
        </p:nvSpPr>
        <p:spPr>
          <a:xfrm>
            <a:off x="8663152" y="4280338"/>
            <a:ext cx="3450694" cy="2554545"/>
          </a:xfrm>
          <a:prstGeom prst="rect">
            <a:avLst/>
          </a:prstGeom>
          <a:noFill/>
          <a:ln w="19050">
            <a:solidFill>
              <a:srgbClr val="C00000"/>
            </a:solidFill>
            <a:prstDash val="dashDot"/>
          </a:ln>
        </p:spPr>
        <p:txBody>
          <a:bodyPr wrap="square" rtlCol="0">
            <a:spAutoFit/>
          </a:bodyPr>
          <a:lstStyle/>
          <a:p>
            <a:r>
              <a:rPr lang="en-US" sz="2000" b="1" dirty="0" err="1">
                <a:latin typeface="Times New Roman" panose="02020603050405020304" pitchFamily="18" charset="0"/>
                <a:cs typeface="Times New Roman" panose="02020603050405020304" pitchFamily="18" charset="0"/>
              </a:rPr>
              <a:t>Phần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cuối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Nhấn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mong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muốn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nguyện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vọng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suất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bổng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đó</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cảm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ơn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thành</a:t>
            </a: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Ký</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ghi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rõ</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họ</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của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dưới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người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thư</a:t>
            </a:r>
            <a:r>
              <a:rPr lang="en-US" sz="2000" dirty="0">
                <a:latin typeface="Times New Roman" panose="02020603050405020304" pitchFamily="18" charset="0"/>
                <a:cs typeface="Times New Roman" panose="02020603050405020304" pitchFamily="18" charset="0"/>
              </a:rPr>
              <a:t>.</a:t>
            </a:r>
          </a:p>
          <a:p>
            <a:endParaRPr lang="en-US" sz="2000" dirty="0"/>
          </a:p>
        </p:txBody>
      </p:sp>
      <p:pic>
        <p:nvPicPr>
          <p:cNvPr id="1026" name="Picture 2" descr="Hình ảnh Cartoon Vẽ Tay Nhân Vật Viết Bài Viết Cậu Bé PNG Miễn Phí Tải Về -  Lovepik"/>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551793"/>
            <a:ext cx="3016738" cy="301121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6"/>
          <a:stretch>
            <a:fillRect/>
          </a:stretch>
        </p:blipFill>
        <p:spPr>
          <a:xfrm>
            <a:off x="563180" y="2540621"/>
            <a:ext cx="2453558" cy="588892"/>
          </a:xfrm>
          <a:prstGeom prst="rect">
            <a:avLst/>
          </a:prstGeom>
        </p:spPr>
      </p:pic>
    </p:spTree>
    <p:extLst>
      <p:ext uri="{BB962C8B-B14F-4D97-AF65-F5344CB8AC3E}">
        <p14:creationId xmlns:p14="http://schemas.microsoft.com/office/powerpoint/2010/main" val="403027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TextBox 5"/>
          <p:cNvSpPr txBox="1"/>
          <p:nvPr/>
        </p:nvSpPr>
        <p:spPr>
          <a:xfrm>
            <a:off x="2231136" y="192024"/>
            <a:ext cx="8284464" cy="1384995"/>
          </a:xfrm>
          <a:prstGeom prst="rect">
            <a:avLst/>
          </a:prstGeom>
          <a:solidFill>
            <a:schemeClr val="accent6">
              <a:lumMod val="60000"/>
              <a:lumOff val="40000"/>
            </a:schemeClr>
          </a:solidFill>
        </p:spPr>
        <p:txBody>
          <a:bodyPr wrap="square" rtlCol="0">
            <a:spAutoFit/>
          </a:bodyPr>
          <a:lstStyle/>
          <a:p>
            <a:pPr algn="ct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Chỉnh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sửa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hoàn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thiện</a:t>
            </a:r>
            <a:endParaRPr lang="en-US" sz="4000" b="1" dirty="0">
              <a:latin typeface="Times New Roman" panose="02020603050405020304" pitchFamily="18" charset="0"/>
              <a:cs typeface="Times New Roman" panose="02020603050405020304" pitchFamily="18" charset="0"/>
            </a:endParaRPr>
          </a:p>
          <a:p>
            <a:endParaRPr lang="en-US" sz="44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35022764"/>
              </p:ext>
            </p:extLst>
          </p:nvPr>
        </p:nvGraphicFramePr>
        <p:xfrm>
          <a:off x="2" y="1114697"/>
          <a:ext cx="12191999" cy="6130165"/>
        </p:xfrm>
        <a:graphic>
          <a:graphicData uri="http://schemas.openxmlformats.org/drawingml/2006/table">
            <a:tbl>
              <a:tblPr firstRow="1" bandRow="1">
                <a:tableStyleId>{5C22544A-7EE6-4342-B048-85BDC9FD1C3A}</a:tableStyleId>
              </a:tblPr>
              <a:tblGrid>
                <a:gridCol w="2231813">
                  <a:extLst>
                    <a:ext uri="{9D8B030D-6E8A-4147-A177-3AD203B41FA5}">
                      <a16:colId xmlns:a16="http://schemas.microsoft.com/office/drawing/2014/main" val="2648049682"/>
                    </a:ext>
                  </a:extLst>
                </a:gridCol>
                <a:gridCol w="2231813">
                  <a:extLst>
                    <a:ext uri="{9D8B030D-6E8A-4147-A177-3AD203B41FA5}">
                      <a16:colId xmlns:a16="http://schemas.microsoft.com/office/drawing/2014/main" val="2514445123"/>
                    </a:ext>
                  </a:extLst>
                </a:gridCol>
                <a:gridCol w="5120017">
                  <a:extLst>
                    <a:ext uri="{9D8B030D-6E8A-4147-A177-3AD203B41FA5}">
                      <a16:colId xmlns:a16="http://schemas.microsoft.com/office/drawing/2014/main" val="883126766"/>
                    </a:ext>
                  </a:extLst>
                </a:gridCol>
                <a:gridCol w="1313099">
                  <a:extLst>
                    <a:ext uri="{9D8B030D-6E8A-4147-A177-3AD203B41FA5}">
                      <a16:colId xmlns:a16="http://schemas.microsoft.com/office/drawing/2014/main" val="1150387190"/>
                    </a:ext>
                  </a:extLst>
                </a:gridCol>
                <a:gridCol w="1295257">
                  <a:extLst>
                    <a:ext uri="{9D8B030D-6E8A-4147-A177-3AD203B41FA5}">
                      <a16:colId xmlns:a16="http://schemas.microsoft.com/office/drawing/2014/main" val="1767964254"/>
                    </a:ext>
                  </a:extLst>
                </a:gridCol>
              </a:tblGrid>
              <a:tr h="950176">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endParaRPr lang="en-US"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Nội</a:t>
                      </a:r>
                      <a:r>
                        <a:rPr lang="en-US" sz="2800" baseline="0" dirty="0">
                          <a:latin typeface="Times New Roman" panose="02020603050405020304" pitchFamily="18" charset="0"/>
                          <a:cs typeface="Times New Roman" panose="02020603050405020304" pitchFamily="18" charset="0"/>
                        </a:rPr>
                        <a:t> dung </a:t>
                      </a:r>
                      <a:r>
                        <a:rPr lang="en-US" sz="2800" baseline="0" dirty="0" err="1">
                          <a:latin typeface="Times New Roman" panose="02020603050405020304" pitchFamily="18" charset="0"/>
                          <a:cs typeface="Times New Roman" panose="02020603050405020304" pitchFamily="18" charset="0"/>
                        </a:rPr>
                        <a:t>kiểm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tra</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t>Đạt</a:t>
                      </a:r>
                      <a:endParaRPr lang="en-US" sz="2800" dirty="0"/>
                    </a:p>
                  </a:txBody>
                  <a:tcPr/>
                </a:tc>
                <a:tc>
                  <a:txBody>
                    <a:bodyPr/>
                    <a:lstStyle/>
                    <a:p>
                      <a:pPr algn="ctr"/>
                      <a:r>
                        <a:rPr lang="en-US" sz="2800" dirty="0" err="1"/>
                        <a:t>Chưa</a:t>
                      </a:r>
                      <a:r>
                        <a:rPr lang="en-US" sz="2800" dirty="0"/>
                        <a:t> </a:t>
                      </a:r>
                      <a:r>
                        <a:rPr lang="en-US" sz="2800" dirty="0" err="1"/>
                        <a:t>đạt</a:t>
                      </a:r>
                      <a:endParaRPr lang="en-US" sz="2800" dirty="0"/>
                    </a:p>
                  </a:txBody>
                  <a:tcPr/>
                </a:tc>
                <a:extLst>
                  <a:ext uri="{0D108BD9-81ED-4DB2-BD59-A6C34878D82A}">
                    <a16:rowId xmlns:a16="http://schemas.microsoft.com/office/drawing/2014/main" val="2298525448"/>
                  </a:ext>
                </a:extLst>
              </a:tr>
              <a:tr h="367810">
                <a:tc>
                  <a:txBody>
                    <a:bodyPr/>
                    <a:lstStyle/>
                    <a:p>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anose="02020603050405020304" pitchFamily="18" charset="0"/>
                          <a:cs typeface="Times New Roman" panose="02020603050405020304" pitchFamily="18" charset="0"/>
                        </a:rPr>
                        <a:t>Mở</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en-US" dirty="0" err="1">
                          <a:latin typeface="Times New Roman" panose="02020603050405020304" pitchFamily="18" charset="0"/>
                          <a:cs typeface="Times New Roman" panose="02020603050405020304" pitchFamily="18" charset="0"/>
                        </a:rPr>
                        <a:t>Địa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điểm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gian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thư</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danh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tính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người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nhận</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extLst>
                  <a:ext uri="{0D108BD9-81ED-4DB2-BD59-A6C34878D82A}">
                    <a16:rowId xmlns:a16="http://schemas.microsoft.com/office/drawing/2014/main" val="4074729085"/>
                  </a:ext>
                </a:extLst>
              </a:tr>
              <a:tr h="367810">
                <a:tc>
                  <a:txBody>
                    <a:bodyPr/>
                    <a:lstStyle/>
                    <a:p>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en-US" dirty="0" err="1">
                          <a:latin typeface="Times New Roman" panose="02020603050405020304" pitchFamily="18" charset="0"/>
                          <a:cs typeface="Times New Roman" panose="02020603050405020304" pitchFamily="18" charset="0"/>
                        </a:rPr>
                        <a:t>Lời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chào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mở</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đầu</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2062091770"/>
                  </a:ext>
                </a:extLst>
              </a:tr>
              <a:tr h="521064">
                <a:tc>
                  <a:txBody>
                    <a:bodyPr/>
                    <a:lstStyle/>
                    <a:p>
                      <a:r>
                        <a:rPr lang="en-US" sz="2800" dirty="0" err="1">
                          <a:solidFill>
                            <a:schemeClr val="tx1"/>
                          </a:solidFill>
                          <a:latin typeface="Times New Roman" panose="02020603050405020304" pitchFamily="18" charset="0"/>
                          <a:cs typeface="Times New Roman" panose="02020603050405020304" pitchFamily="18" charset="0"/>
                        </a:rPr>
                        <a:t>Nội</a:t>
                      </a:r>
                      <a:r>
                        <a:rPr lang="en-US" sz="2800" baseline="0" dirty="0">
                          <a:solidFill>
                            <a:schemeClr val="tx1"/>
                          </a:solidFill>
                          <a:latin typeface="Times New Roman" panose="02020603050405020304" pitchFamily="18" charset="0"/>
                          <a:cs typeface="Times New Roman" panose="02020603050405020304" pitchFamily="18" charset="0"/>
                        </a:rPr>
                        <a:t> dung</a:t>
                      </a:r>
                      <a:endParaRPr lang="en-US" sz="2800" dirty="0">
                        <a:solidFill>
                          <a:schemeClr val="tx1"/>
                        </a:solidFill>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en-US" dirty="0" err="1">
                          <a:latin typeface="Times New Roman" panose="02020603050405020304" pitchFamily="18" charset="0"/>
                          <a:cs typeface="Times New Roman" panose="02020603050405020304" pitchFamily="18" charset="0"/>
                        </a:rPr>
                        <a:t>Trình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bày</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ngắn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gọn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rõ</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ràng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mục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đích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lí</a:t>
                      </a:r>
                      <a:r>
                        <a:rPr lang="en-US" baseline="0" dirty="0">
                          <a:latin typeface="Times New Roman" panose="02020603050405020304" pitchFamily="18" charset="0"/>
                          <a:cs typeface="Times New Roman" panose="02020603050405020304" pitchFamily="18" charset="0"/>
                        </a:rPr>
                        <a:t> do </a:t>
                      </a:r>
                      <a:r>
                        <a:rPr lang="en-US" baseline="0" dirty="0" err="1">
                          <a:latin typeface="Times New Roman" panose="02020603050405020304" pitchFamily="18" charset="0"/>
                          <a:cs typeface="Times New Roman" panose="02020603050405020304" pitchFamily="18" charset="0"/>
                        </a:rPr>
                        <a:t>viết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thư</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920693495"/>
                  </a:ext>
                </a:extLst>
              </a:tr>
              <a:tr h="367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anose="02020603050405020304" pitchFamily="18" charset="0"/>
                          <a:cs typeface="Times New Roman" panose="02020603050405020304" pitchFamily="18" charset="0"/>
                        </a:rPr>
                        <a:t>Nội</a:t>
                      </a:r>
                      <a:r>
                        <a:rPr lang="en-US" baseline="0" dirty="0">
                          <a:latin typeface="Times New Roman" panose="02020603050405020304" pitchFamily="18" charset="0"/>
                          <a:cs typeface="Times New Roman" panose="02020603050405020304" pitchFamily="18" charset="0"/>
                        </a:rPr>
                        <a:t> dung </a:t>
                      </a:r>
                      <a:r>
                        <a:rPr lang="en-US" baseline="0" dirty="0" err="1">
                          <a:latin typeface="Times New Roman" panose="02020603050405020304" pitchFamily="18" charset="0"/>
                          <a:cs typeface="Times New Roman" panose="02020603050405020304" pitchFamily="18" charset="0"/>
                        </a:rPr>
                        <a:t>chính</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en-US" dirty="0" err="1">
                          <a:latin typeface="Times New Roman" panose="02020603050405020304" pitchFamily="18" charset="0"/>
                          <a:cs typeface="Times New Roman" panose="02020603050405020304" pitchFamily="18" charset="0"/>
                        </a:rPr>
                        <a:t>Trình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bày</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ngắn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gọn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các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nội</a:t>
                      </a:r>
                      <a:r>
                        <a:rPr lang="en-US" baseline="0" dirty="0">
                          <a:latin typeface="Times New Roman" panose="02020603050405020304" pitchFamily="18" charset="0"/>
                          <a:cs typeface="Times New Roman" panose="02020603050405020304" pitchFamily="18" charset="0"/>
                        </a:rPr>
                        <a:t> dung </a:t>
                      </a:r>
                      <a:r>
                        <a:rPr lang="en-US" baseline="0" dirty="0" err="1">
                          <a:latin typeface="Times New Roman" panose="02020603050405020304" pitchFamily="18" charset="0"/>
                          <a:cs typeface="Times New Roman" panose="02020603050405020304" pitchFamily="18" charset="0"/>
                        </a:rPr>
                        <a:t>trao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đổi</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761272360"/>
                  </a:ext>
                </a:extLst>
              </a:tr>
              <a:tr h="367810">
                <a:tc>
                  <a:txBody>
                    <a:bodyPr/>
                    <a:lstStyle/>
                    <a:p>
                      <a:endParaRPr lang="en-US" dirty="0">
                        <a:latin typeface="Times New Roman" panose="02020603050405020304" pitchFamily="18" charset="0"/>
                        <a:cs typeface="Times New Roman" panose="02020603050405020304" pitchFamily="18" charset="0"/>
                      </a:endParaRPr>
                    </a:p>
                  </a:txBody>
                  <a:tcPr>
                    <a:lnB w="12700" cmpd="sng">
                      <a:noFill/>
                    </a:lnB>
                    <a:solidFill>
                      <a:schemeClr val="tx2">
                        <a:lumMod val="40000"/>
                        <a:lumOff val="6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r>
                        <a:rPr lang="en-US" dirty="0" err="1">
                          <a:latin typeface="Times New Roman" panose="02020603050405020304" pitchFamily="18" charset="0"/>
                          <a:cs typeface="Times New Roman" panose="02020603050405020304" pitchFamily="18" charset="0"/>
                        </a:rPr>
                        <a:t>Nêu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phương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án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hợp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tác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quả</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a:p>
                  </a:txBody>
                  <a:tcPr>
                    <a:solidFill>
                      <a:schemeClr val="tx2">
                        <a:lumMod val="40000"/>
                        <a:lumOff val="60000"/>
                      </a:schemeClr>
                    </a:solidFill>
                  </a:tcPr>
                </a:tc>
                <a:extLst>
                  <a:ext uri="{0D108BD9-81ED-4DB2-BD59-A6C34878D82A}">
                    <a16:rowId xmlns:a16="http://schemas.microsoft.com/office/drawing/2014/main" val="1900378063"/>
                  </a:ext>
                </a:extLst>
              </a:tr>
              <a:tr h="643667">
                <a:tc>
                  <a:txBody>
                    <a:bodyPr/>
                    <a:lstStyle/>
                    <a:p>
                      <a:endParaRPr lang="en-US" dirty="0">
                        <a:latin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lnL w="12700" cmpd="sng">
                      <a:noFill/>
                    </a:lnL>
                    <a:solidFill>
                      <a:schemeClr val="tx2">
                        <a:lumMod val="40000"/>
                        <a:lumOff val="60000"/>
                      </a:schemeClr>
                    </a:solidFill>
                  </a:tcPr>
                </a:tc>
                <a:tc>
                  <a:txBody>
                    <a:bodyPr/>
                    <a:lstStyle/>
                    <a:p>
                      <a:r>
                        <a:rPr lang="en-US" dirty="0" err="1">
                          <a:latin typeface="Times New Roman" panose="02020603050405020304" pitchFamily="18" charset="0"/>
                          <a:cs typeface="Times New Roman" panose="02020603050405020304" pitchFamily="18" charset="0"/>
                        </a:rPr>
                        <a:t>Đưa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ra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bằng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chứng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xác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đáng</a:t>
                      </a:r>
                      <a:r>
                        <a:rPr lang="en-US" baseline="0" dirty="0">
                          <a:latin typeface="Times New Roman" panose="02020603050405020304" pitchFamily="18" charset="0"/>
                          <a:cs typeface="Times New Roman" panose="02020603050405020304" pitchFamily="18" charset="0"/>
                        </a:rPr>
                        <a:t>, tin </a:t>
                      </a:r>
                      <a:r>
                        <a:rPr lang="en-US" baseline="0" dirty="0" err="1">
                          <a:latin typeface="Times New Roman" panose="02020603050405020304" pitchFamily="18" charset="0"/>
                          <a:cs typeface="Times New Roman" panose="02020603050405020304" pitchFamily="18" charset="0"/>
                        </a:rPr>
                        <a:t>cậy</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làm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rõ</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nội</a:t>
                      </a:r>
                      <a:r>
                        <a:rPr lang="en-US" baseline="0" dirty="0">
                          <a:latin typeface="Times New Roman" panose="02020603050405020304" pitchFamily="18" charset="0"/>
                          <a:cs typeface="Times New Roman" panose="02020603050405020304" pitchFamily="18" charset="0"/>
                        </a:rPr>
                        <a:t> dung</a:t>
                      </a: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2224038129"/>
                  </a:ext>
                </a:extLst>
              </a:tr>
              <a:tr h="367810">
                <a:tc>
                  <a:txBody>
                    <a:bodyPr/>
                    <a:lstStyle/>
                    <a:p>
                      <a:endParaRPr lang="en-US" dirty="0">
                        <a:latin typeface="Times New Roman" panose="02020603050405020304" pitchFamily="18" charset="0"/>
                        <a:cs typeface="Times New Roman" panose="02020603050405020304" pitchFamily="18" charset="0"/>
                      </a:endParaRPr>
                    </a:p>
                  </a:txBody>
                  <a:tcPr>
                    <a:lnT w="12700" cmpd="sng">
                      <a:noFill/>
                    </a:lnT>
                    <a:solidFill>
                      <a:schemeClr val="tx2">
                        <a:lumMod val="40000"/>
                        <a:lumOff val="60000"/>
                      </a:schemeClr>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latin typeface="Times New Roman" panose="02020603050405020304" pitchFamily="18" charset="0"/>
                          <a:cs typeface="Times New Roman" panose="02020603050405020304" pitchFamily="18" charset="0"/>
                        </a:rPr>
                        <a:t>Bày</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tỏ</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muốn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cảm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ơn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chúc</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1243654370"/>
                  </a:ext>
                </a:extLst>
              </a:tr>
              <a:tr h="3678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anose="02020603050405020304" pitchFamily="18" charset="0"/>
                          <a:cs typeface="Times New Roman" panose="02020603050405020304" pitchFamily="18" charset="0"/>
                        </a:rPr>
                        <a:t>Kết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thúc</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latin typeface="Times New Roman" panose="02020603050405020304" pitchFamily="18" charset="0"/>
                          <a:cs typeface="Times New Roman" panose="02020603050405020304" pitchFamily="18" charset="0"/>
                        </a:rPr>
                        <a:t>Danh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người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thư</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kí</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tên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địa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điểm</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tc>
                  <a:txBody>
                    <a:bodyPr/>
                    <a:lstStyle/>
                    <a:p>
                      <a:endParaRPr lang="en-US" dirty="0"/>
                    </a:p>
                  </a:txBody>
                  <a:tcPr>
                    <a:solidFill>
                      <a:schemeClr val="tx2">
                        <a:lumMod val="40000"/>
                        <a:lumOff val="60000"/>
                      </a:schemeClr>
                    </a:solidFill>
                  </a:tcPr>
                </a:tc>
                <a:extLst>
                  <a:ext uri="{0D108BD9-81ED-4DB2-BD59-A6C34878D82A}">
                    <a16:rowId xmlns:a16="http://schemas.microsoft.com/office/drawing/2014/main" val="608506147"/>
                  </a:ext>
                </a:extLst>
              </a:tr>
              <a:tr h="643667">
                <a:tc>
                  <a:txBody>
                    <a:bodyPr/>
                    <a:lstStyle/>
                    <a:p>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r>
                        <a:rPr lang="en-US" dirty="0" err="1">
                          <a:latin typeface="Times New Roman" panose="02020603050405020304" pitchFamily="18" charset="0"/>
                          <a:cs typeface="Times New Roman" panose="02020603050405020304" pitchFamily="18" charset="0"/>
                        </a:rPr>
                        <a:t>Bố</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cục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cân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đối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mở</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đầu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và</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thúc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tương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xứng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về</a:t>
                      </a:r>
                      <a:r>
                        <a:rPr lang="en-US" baseline="0" dirty="0">
                          <a:latin typeface="Times New Roman" panose="02020603050405020304" pitchFamily="18" charset="0"/>
                          <a:cs typeface="Times New Roman" panose="02020603050405020304" pitchFamily="18" charset="0"/>
                        </a:rPr>
                        <a:t> dung </a:t>
                      </a:r>
                      <a:r>
                        <a:rPr lang="en-US" baseline="0" dirty="0" err="1">
                          <a:latin typeface="Times New Roman" panose="02020603050405020304" pitchFamily="18" charset="0"/>
                          <a:cs typeface="Times New Roman" panose="02020603050405020304" pitchFamily="18" charset="0"/>
                        </a:rPr>
                        <a:t>lượng</a:t>
                      </a:r>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endParaRPr lang="en-US" dirty="0"/>
                    </a:p>
                  </a:txBody>
                  <a:tcPr>
                    <a:solidFill>
                      <a:srgbClr val="FFCCCC"/>
                    </a:solidFill>
                  </a:tcPr>
                </a:tc>
                <a:tc>
                  <a:txBody>
                    <a:bodyPr/>
                    <a:lstStyle/>
                    <a:p>
                      <a:endParaRPr lang="en-US" dirty="0"/>
                    </a:p>
                  </a:txBody>
                  <a:tcPr>
                    <a:solidFill>
                      <a:srgbClr val="FFCCCC"/>
                    </a:solidFill>
                  </a:tcPr>
                </a:tc>
                <a:extLst>
                  <a:ext uri="{0D108BD9-81ED-4DB2-BD59-A6C34878D82A}">
                    <a16:rowId xmlns:a16="http://schemas.microsoft.com/office/drawing/2014/main" val="1377846997"/>
                  </a:ext>
                </a:extLst>
              </a:tr>
              <a:tr h="796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Times New Roman" panose="02020603050405020304" pitchFamily="18" charset="0"/>
                          <a:cs typeface="Times New Roman" panose="02020603050405020304" pitchFamily="18" charset="0"/>
                        </a:rPr>
                        <a:t>Hình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thức</a:t>
                      </a:r>
                      <a:endParaRPr lang="en-US" sz="2800"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r>
                        <a:rPr lang="en-US" dirty="0" err="1">
                          <a:latin typeface="Times New Roman" panose="02020603050405020304" pitchFamily="18" charset="0"/>
                          <a:cs typeface="Times New Roman" panose="02020603050405020304" pitchFamily="18" charset="0"/>
                        </a:rPr>
                        <a:t>Ngôn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ngữ</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viết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phù</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hợp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với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đối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tượng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và</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mục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đích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thư</a:t>
                      </a:r>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endParaRPr lang="en-US"/>
                    </a:p>
                  </a:txBody>
                  <a:tcPr>
                    <a:solidFill>
                      <a:srgbClr val="FFCCCC"/>
                    </a:solidFill>
                  </a:tcPr>
                </a:tc>
                <a:tc>
                  <a:txBody>
                    <a:bodyPr/>
                    <a:lstStyle/>
                    <a:p>
                      <a:endParaRPr lang="en-US" dirty="0"/>
                    </a:p>
                  </a:txBody>
                  <a:tcPr>
                    <a:solidFill>
                      <a:srgbClr val="FFCCCC"/>
                    </a:solidFill>
                  </a:tcPr>
                </a:tc>
                <a:extLst>
                  <a:ext uri="{0D108BD9-81ED-4DB2-BD59-A6C34878D82A}">
                    <a16:rowId xmlns:a16="http://schemas.microsoft.com/office/drawing/2014/main" val="3643229891"/>
                  </a:ext>
                </a:extLst>
              </a:tr>
              <a:tr h="367810">
                <a:tc>
                  <a:txBody>
                    <a:bodyPr/>
                    <a:lstStyle/>
                    <a:p>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r>
                        <a:rPr lang="en-US" dirty="0">
                          <a:latin typeface="Times New Roman" panose="02020603050405020304" pitchFamily="18" charset="0"/>
                          <a:cs typeface="Times New Roman" panose="02020603050405020304" pitchFamily="18" charset="0"/>
                        </a:rPr>
                        <a:t>K </a:t>
                      </a:r>
                      <a:r>
                        <a:rPr lang="en-US" dirty="0" err="1">
                          <a:latin typeface="Times New Roman" panose="02020603050405020304" pitchFamily="18" charset="0"/>
                          <a:cs typeface="Times New Roman" panose="02020603050405020304" pitchFamily="18" charset="0"/>
                        </a:rPr>
                        <a:t>mắc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lỗi</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diễn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đạt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đúng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chính</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tả</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rgbClr val="FFCCCC"/>
                    </a:solidFill>
                  </a:tcPr>
                </a:tc>
                <a:tc>
                  <a:txBody>
                    <a:bodyPr/>
                    <a:lstStyle/>
                    <a:p>
                      <a:endParaRPr lang="en-US" dirty="0"/>
                    </a:p>
                  </a:txBody>
                  <a:tcPr>
                    <a:solidFill>
                      <a:srgbClr val="FFCCCC"/>
                    </a:solidFill>
                  </a:tcPr>
                </a:tc>
                <a:tc>
                  <a:txBody>
                    <a:bodyPr/>
                    <a:lstStyle/>
                    <a:p>
                      <a:endParaRPr lang="en-US" dirty="0"/>
                    </a:p>
                  </a:txBody>
                  <a:tcPr>
                    <a:solidFill>
                      <a:srgbClr val="FFCCCC"/>
                    </a:solidFill>
                  </a:tcPr>
                </a:tc>
                <a:extLst>
                  <a:ext uri="{0D108BD9-81ED-4DB2-BD59-A6C34878D82A}">
                    <a16:rowId xmlns:a16="http://schemas.microsoft.com/office/drawing/2014/main" val="4288221049"/>
                  </a:ext>
                </a:extLst>
              </a:tr>
            </a:tbl>
          </a:graphicData>
        </a:graphic>
      </p:graphicFrame>
    </p:spTree>
    <p:extLst>
      <p:ext uri="{BB962C8B-B14F-4D97-AF65-F5344CB8AC3E}">
        <p14:creationId xmlns:p14="http://schemas.microsoft.com/office/powerpoint/2010/main" val="3720840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pPr>
                <a:defRPr/>
              </a:pPr>
              <a:t>6</a:t>
            </a:fld>
            <a:endParaRPr lang="en-US" dirty="0">
              <a:solidFill>
                <a:prstClr val="black">
                  <a:tint val="75000"/>
                </a:prstClr>
              </a:solidFill>
            </a:endParaRPr>
          </a:p>
        </p:txBody>
      </p:sp>
      <p:graphicFrame>
        <p:nvGraphicFramePr>
          <p:cNvPr id="3" name="Table 2">
            <a:extLst>
              <a:ext uri="{FF2B5EF4-FFF2-40B4-BE49-F238E27FC236}">
                <a16:creationId xmlns:a16="http://schemas.microsoft.com/office/drawing/2014/main" id="{8070EA9B-59C8-B9BA-48E8-D225EE69E5A0}"/>
              </a:ext>
            </a:extLst>
          </p:cNvPr>
          <p:cNvGraphicFramePr>
            <a:graphicFrameLocks noGrp="1"/>
          </p:cNvGraphicFramePr>
          <p:nvPr>
            <p:extLst>
              <p:ext uri="{D42A27DB-BD31-4B8C-83A1-F6EECF244321}">
                <p14:modId xmlns:p14="http://schemas.microsoft.com/office/powerpoint/2010/main" val="1774968928"/>
              </p:ext>
            </p:extLst>
          </p:nvPr>
        </p:nvGraphicFramePr>
        <p:xfrm>
          <a:off x="530158" y="1293779"/>
          <a:ext cx="11293812" cy="4829073"/>
        </p:xfrm>
        <a:graphic>
          <a:graphicData uri="http://schemas.openxmlformats.org/drawingml/2006/table">
            <a:tbl>
              <a:tblPr firstRow="1" firstCol="1" bandRow="1">
                <a:tableStyleId>{93296810-A885-4BE3-A3E7-6D5BEEA58F35}</a:tableStyleId>
              </a:tblPr>
              <a:tblGrid>
                <a:gridCol w="1212291">
                  <a:extLst>
                    <a:ext uri="{9D8B030D-6E8A-4147-A177-3AD203B41FA5}">
                      <a16:colId xmlns:a16="http://schemas.microsoft.com/office/drawing/2014/main" val="2968807856"/>
                    </a:ext>
                  </a:extLst>
                </a:gridCol>
                <a:gridCol w="3355091">
                  <a:extLst>
                    <a:ext uri="{9D8B030D-6E8A-4147-A177-3AD203B41FA5}">
                      <a16:colId xmlns:a16="http://schemas.microsoft.com/office/drawing/2014/main" val="1230966772"/>
                    </a:ext>
                  </a:extLst>
                </a:gridCol>
                <a:gridCol w="3290101">
                  <a:extLst>
                    <a:ext uri="{9D8B030D-6E8A-4147-A177-3AD203B41FA5}">
                      <a16:colId xmlns:a16="http://schemas.microsoft.com/office/drawing/2014/main" val="1125788401"/>
                    </a:ext>
                  </a:extLst>
                </a:gridCol>
                <a:gridCol w="3436329">
                  <a:extLst>
                    <a:ext uri="{9D8B030D-6E8A-4147-A177-3AD203B41FA5}">
                      <a16:colId xmlns:a16="http://schemas.microsoft.com/office/drawing/2014/main" val="470076727"/>
                    </a:ext>
                  </a:extLst>
                </a:gridCol>
              </a:tblGrid>
              <a:tr h="829661">
                <a:tc>
                  <a:txBody>
                    <a:bodyPr/>
                    <a:lstStyle/>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Tiêu </a:t>
                      </a:r>
                      <a:r>
                        <a:rPr lang="en-US" sz="2400" dirty="0" err="1">
                          <a:effectLst/>
                          <a:latin typeface="Times New Roman" panose="02020603050405020304" pitchFamily="18" charset="0"/>
                          <a:cs typeface="Times New Roman" panose="02020603050405020304" pitchFamily="18" charset="0"/>
                        </a:rPr>
                        <a:t>chí</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Cần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gắng</a:t>
                      </a:r>
                      <a:endParaRPr lang="en-US" sz="2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(0- 4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Tốt</a:t>
                      </a:r>
                      <a:endParaRPr lang="en-US" sz="2400" dirty="0">
                        <a:effectLst/>
                        <a:latin typeface="Times New Roman" panose="02020603050405020304" pitchFamily="18" charset="0"/>
                        <a:cs typeface="Times New Roman" panose="02020603050405020304" pitchFamily="18" charset="0"/>
                      </a:endParaRPr>
                    </a:p>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(5 – 7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Rất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tốt</a:t>
                      </a:r>
                      <a:r>
                        <a:rPr lang="en-US" sz="2400" dirty="0">
                          <a:effectLst/>
                          <a:latin typeface="Times New Roman" panose="02020603050405020304" pitchFamily="18" charset="0"/>
                          <a:cs typeface="Times New Roman" panose="02020603050405020304" pitchFamily="18" charset="0"/>
                        </a:rPr>
                        <a:t> </a:t>
                      </a:r>
                    </a:p>
                    <a:p>
                      <a:pPr algn="ctr">
                        <a:lnSpc>
                          <a:spcPct val="100000"/>
                        </a:lnSpc>
                        <a:spcAft>
                          <a:spcPts val="0"/>
                        </a:spcAft>
                      </a:pPr>
                      <a:r>
                        <a:rPr lang="en-US" sz="2400" dirty="0">
                          <a:effectLst/>
                          <a:latin typeface="Times New Roman" panose="02020603050405020304" pitchFamily="18" charset="0"/>
                          <a:cs typeface="Times New Roman" panose="02020603050405020304" pitchFamily="18" charset="0"/>
                        </a:rPr>
                        <a:t>(8- 10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14753918"/>
                  </a:ext>
                </a:extLst>
              </a:tr>
              <a:tr h="1586691">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thức</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1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cẩu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cs typeface="Times New Roman" panose="02020603050405020304" pitchFamily="18" charset="0"/>
                        </a:rPr>
                        <a:t>điểm</a:t>
                      </a:r>
                      <a:r>
                        <a:rPr lang="en-US" sz="2400" dirty="0">
                          <a:effectLst/>
                          <a:latin typeface="Times New Roman" panose="02020603050405020304" pitchFamily="18" charset="0"/>
                          <a:cs typeface="Times New Roman" panose="02020603050405020304" pitchFamily="18" charset="0"/>
                        </a:rPr>
                        <a:t> </a:t>
                      </a:r>
                    </a:p>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cẩn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đảm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yêu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cầu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kiểu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sai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tả</a:t>
                      </a:r>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3 điểm </a:t>
                      </a:r>
                    </a:p>
                    <a:p>
                      <a:pPr algn="l">
                        <a:lnSpc>
                          <a:spcPct val="100000"/>
                        </a:lnSpc>
                        <a:spcAft>
                          <a:spcPts val="0"/>
                        </a:spcAft>
                      </a:pPr>
                      <a:r>
                        <a:rPr lang="en-US" sz="2400">
                          <a:effectLst/>
                          <a:latin typeface="Times New Roman" panose="02020603050405020304" pitchFamily="18" charset="0"/>
                          <a:cs typeface="Times New Roman" panose="02020603050405020304" pitchFamily="18" charset="0"/>
                        </a:rPr>
                        <a:t>Trình bày cẩn thận; đảm bảo yêu cầu; không sai chính tả;</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1181982"/>
                  </a:ext>
                </a:extLst>
              </a:tr>
              <a:tr h="1613709">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1- 4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sơ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sài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mới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dừng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cs typeface="Times New Roman" panose="02020603050405020304" pitchFamily="18" charset="0"/>
                        </a:rPr>
                        <a:t> ở </a:t>
                      </a:r>
                      <a:r>
                        <a:rPr lang="en-US" sz="2400" dirty="0" err="1">
                          <a:effectLst/>
                          <a:latin typeface="Times New Roman" panose="02020603050405020304" pitchFamily="18" charset="0"/>
                          <a:cs typeface="Times New Roman" panose="02020603050405020304" pitchFamily="18" charset="0"/>
                        </a:rPr>
                        <a:t>mức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nhận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diện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5- 6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đủ</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những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0000"/>
                        </a:lnSpc>
                        <a:spcAft>
                          <a:spcPts val="0"/>
                        </a:spcAft>
                      </a:pPr>
                      <a:r>
                        <a:rPr lang="en-US" sz="2400" dirty="0">
                          <a:effectLst/>
                          <a:latin typeface="Times New Roman" panose="02020603050405020304" pitchFamily="18" charset="0"/>
                          <a:cs typeface="Times New Roman" panose="02020603050405020304" pitchFamily="18" charset="0"/>
                        </a:rPr>
                        <a:t>7 </a:t>
                      </a: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cs typeface="Times New Roman" panose="02020603050405020304" pitchFamily="18" charset="0"/>
                      </a:endParaRPr>
                    </a:p>
                    <a:p>
                      <a:pPr algn="l">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nội</a:t>
                      </a:r>
                      <a:r>
                        <a:rPr lang="en-US" sz="2400" dirty="0">
                          <a:effectLst/>
                          <a:latin typeface="Times New Roman" panose="02020603050405020304" pitchFamily="18" charset="0"/>
                          <a:cs typeface="Times New Roman" panose="02020603050405020304" pitchFamily="18" charset="0"/>
                        </a:rPr>
                        <a:t> dung </a:t>
                      </a:r>
                      <a:r>
                        <a:rPr lang="en-US" sz="2400" dirty="0" err="1">
                          <a:effectLst/>
                          <a:latin typeface="Times New Roman" panose="02020603050405020304" pitchFamily="18" charset="0"/>
                          <a:cs typeface="Times New Roman" panose="02020603050405020304" pitchFamily="18" charset="0"/>
                        </a:rPr>
                        <a:t>đúng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đầy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đủ</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sáng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thân</a:t>
                      </a:r>
                      <a:r>
                        <a:rPr lang="en-US" sz="24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0438688"/>
                  </a:ext>
                </a:extLst>
              </a:tr>
              <a:tr h="433252">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2107744"/>
                  </a:ext>
                </a:extLst>
              </a:tr>
              <a:tr h="308621">
                <a:tc>
                  <a:txBody>
                    <a:bodyPr/>
                    <a:lstStyle/>
                    <a:p>
                      <a:pPr algn="ctr">
                        <a:lnSpc>
                          <a:spcPct val="100000"/>
                        </a:lnSpc>
                        <a:spcAft>
                          <a:spcPts val="0"/>
                        </a:spcAft>
                      </a:pPr>
                      <a:r>
                        <a:rPr lang="en-US" sz="2400" dirty="0" err="1">
                          <a:effectLst/>
                          <a:latin typeface="Times New Roman" panose="02020603050405020304" pitchFamily="18" charset="0"/>
                          <a:cs typeface="Times New Roman" panose="02020603050405020304" pitchFamily="18" charset="0"/>
                        </a:rPr>
                        <a:t>Tổng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00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vi-VN" sz="2400" dirty="0">
                          <a:effectLst/>
                          <a:latin typeface="Times New Roman" panose="02020603050405020304" pitchFamily="18" charset="0"/>
                          <a:cs typeface="Times New Roman" panose="02020603050405020304" pitchFamily="18" charset="0"/>
                        </a:rPr>
                        <a:t> </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312466"/>
                  </a:ext>
                </a:extLst>
              </a:tr>
            </a:tbl>
          </a:graphicData>
        </a:graphic>
      </p:graphicFrame>
      <p:sp>
        <p:nvSpPr>
          <p:cNvPr id="5" name="Rectangle 4"/>
          <p:cNvSpPr/>
          <p:nvPr/>
        </p:nvSpPr>
        <p:spPr>
          <a:xfrm>
            <a:off x="4817445" y="409694"/>
            <a:ext cx="2557110" cy="646331"/>
          </a:xfrm>
          <a:prstGeom prst="rect">
            <a:avLst/>
          </a:prstGeom>
          <a:noFill/>
        </p:spPr>
        <p:txBody>
          <a:bodyPr vert="horz" wrap="square" rtlCol="0">
            <a:spAutoFit/>
          </a:bodyPr>
          <a:lstStyle/>
          <a:p>
            <a:pPr defTabSz="914217"/>
            <a:r>
              <a:rPr lang="vi-VN" sz="3600" b="1" dirty="0">
                <a:ln w="12700">
                  <a:noFill/>
                </a:ln>
                <a:solidFill>
                  <a:schemeClr val="tx2"/>
                </a:solidFill>
                <a:latin typeface="+mj-lt"/>
                <a:ea typeface="微软雅黑" panose="020B0503020204020204" pitchFamily="34" charset="-122"/>
                <a:cs typeface="Calibri" panose="020F0502020204030204" pitchFamily="34" charset="0"/>
              </a:rPr>
              <a:t>Thang điểm</a:t>
            </a:r>
            <a:endParaRPr lang="en-US" sz="3600" b="1" dirty="0">
              <a:ln w="12700">
                <a:noFill/>
              </a:ln>
              <a:solidFill>
                <a:schemeClr val="tx2"/>
              </a:solidFill>
              <a:latin typeface="+mj-lt"/>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095745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
        <p:nvSpPr>
          <p:cNvPr id="3" name="TextBox 2"/>
          <p:cNvSpPr txBox="1"/>
          <p:nvPr/>
        </p:nvSpPr>
        <p:spPr>
          <a:xfrm>
            <a:off x="2782278" y="3399691"/>
            <a:ext cx="4110892" cy="1569660"/>
          </a:xfrm>
          <a:prstGeom prst="rect">
            <a:avLst/>
          </a:prstGeom>
          <a:noFill/>
        </p:spPr>
        <p:txBody>
          <a:bodyPr wrap="square" rtlCol="0">
            <a:spAutoFit/>
          </a:bodyPr>
          <a:lstStyle/>
          <a:p>
            <a:r>
              <a:rPr lang="en-US" sz="9600" dirty="0">
                <a:solidFill>
                  <a:srgbClr val="C00000"/>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33457916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575</Words>
  <Application>Microsoft Office PowerPoint</Application>
  <PresentationFormat>Widescreen</PresentationFormat>
  <Paragraphs>84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hoanganhthcs2006@gmail.com</cp:lastModifiedBy>
  <cp:revision>7</cp:revision>
  <dcterms:created xsi:type="dcterms:W3CDTF">2024-08-04T06:46:08Z</dcterms:created>
  <dcterms:modified xsi:type="dcterms:W3CDTF">2024-08-09T13:21:49Z</dcterms:modified>
</cp:coreProperties>
</file>