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55" d="100"/>
          <a:sy n="55" d="100"/>
        </p:scale>
        <p:origin x="569"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C65AA4-AE24-44E8-A51C-E458DFBE2825}"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3706F-8F88-4A36-B46B-1D60E77B1D4B}" type="slidenum">
              <a:rPr lang="en-US" smtClean="0"/>
              <a:t>‹#›</a:t>
            </a:fld>
            <a:endParaRPr lang="en-US"/>
          </a:p>
        </p:txBody>
      </p:sp>
    </p:spTree>
    <p:extLst>
      <p:ext uri="{BB962C8B-B14F-4D97-AF65-F5344CB8AC3E}">
        <p14:creationId xmlns:p14="http://schemas.microsoft.com/office/powerpoint/2010/main" val="184551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65AA4-AE24-44E8-A51C-E458DFBE2825}"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3706F-8F88-4A36-B46B-1D60E77B1D4B}" type="slidenum">
              <a:rPr lang="en-US" smtClean="0"/>
              <a:t>‹#›</a:t>
            </a:fld>
            <a:endParaRPr lang="en-US"/>
          </a:p>
        </p:txBody>
      </p:sp>
    </p:spTree>
    <p:extLst>
      <p:ext uri="{BB962C8B-B14F-4D97-AF65-F5344CB8AC3E}">
        <p14:creationId xmlns:p14="http://schemas.microsoft.com/office/powerpoint/2010/main" val="174033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65AA4-AE24-44E8-A51C-E458DFBE2825}"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3706F-8F88-4A36-B46B-1D60E77B1D4B}" type="slidenum">
              <a:rPr lang="en-US" smtClean="0"/>
              <a:t>‹#›</a:t>
            </a:fld>
            <a:endParaRPr lang="en-US"/>
          </a:p>
        </p:txBody>
      </p:sp>
    </p:spTree>
    <p:extLst>
      <p:ext uri="{BB962C8B-B14F-4D97-AF65-F5344CB8AC3E}">
        <p14:creationId xmlns:p14="http://schemas.microsoft.com/office/powerpoint/2010/main" val="3022598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65AA4-AE24-44E8-A51C-E458DFBE2825}"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3706F-8F88-4A36-B46B-1D60E77B1D4B}" type="slidenum">
              <a:rPr lang="en-US" smtClean="0"/>
              <a:t>‹#›</a:t>
            </a:fld>
            <a:endParaRPr lang="en-US"/>
          </a:p>
        </p:txBody>
      </p:sp>
    </p:spTree>
    <p:extLst>
      <p:ext uri="{BB962C8B-B14F-4D97-AF65-F5344CB8AC3E}">
        <p14:creationId xmlns:p14="http://schemas.microsoft.com/office/powerpoint/2010/main" val="2867404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C65AA4-AE24-44E8-A51C-E458DFBE2825}"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3706F-8F88-4A36-B46B-1D60E77B1D4B}" type="slidenum">
              <a:rPr lang="en-US" smtClean="0"/>
              <a:t>‹#›</a:t>
            </a:fld>
            <a:endParaRPr lang="en-US"/>
          </a:p>
        </p:txBody>
      </p:sp>
    </p:spTree>
    <p:extLst>
      <p:ext uri="{BB962C8B-B14F-4D97-AF65-F5344CB8AC3E}">
        <p14:creationId xmlns:p14="http://schemas.microsoft.com/office/powerpoint/2010/main" val="227703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C65AA4-AE24-44E8-A51C-E458DFBE2825}"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3706F-8F88-4A36-B46B-1D60E77B1D4B}" type="slidenum">
              <a:rPr lang="en-US" smtClean="0"/>
              <a:t>‹#›</a:t>
            </a:fld>
            <a:endParaRPr lang="en-US"/>
          </a:p>
        </p:txBody>
      </p:sp>
    </p:spTree>
    <p:extLst>
      <p:ext uri="{BB962C8B-B14F-4D97-AF65-F5344CB8AC3E}">
        <p14:creationId xmlns:p14="http://schemas.microsoft.com/office/powerpoint/2010/main" val="213448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C65AA4-AE24-44E8-A51C-E458DFBE2825}" type="datetimeFigureOut">
              <a:rPr lang="en-US" smtClean="0"/>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C3706F-8F88-4A36-B46B-1D60E77B1D4B}" type="slidenum">
              <a:rPr lang="en-US" smtClean="0"/>
              <a:t>‹#›</a:t>
            </a:fld>
            <a:endParaRPr lang="en-US"/>
          </a:p>
        </p:txBody>
      </p:sp>
    </p:spTree>
    <p:extLst>
      <p:ext uri="{BB962C8B-B14F-4D97-AF65-F5344CB8AC3E}">
        <p14:creationId xmlns:p14="http://schemas.microsoft.com/office/powerpoint/2010/main" val="33902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C65AA4-AE24-44E8-A51C-E458DFBE2825}" type="datetimeFigureOut">
              <a:rPr lang="en-US" smtClean="0"/>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C3706F-8F88-4A36-B46B-1D60E77B1D4B}" type="slidenum">
              <a:rPr lang="en-US" smtClean="0"/>
              <a:t>‹#›</a:t>
            </a:fld>
            <a:endParaRPr lang="en-US"/>
          </a:p>
        </p:txBody>
      </p:sp>
    </p:spTree>
    <p:extLst>
      <p:ext uri="{BB962C8B-B14F-4D97-AF65-F5344CB8AC3E}">
        <p14:creationId xmlns:p14="http://schemas.microsoft.com/office/powerpoint/2010/main" val="261259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65AA4-AE24-44E8-A51C-E458DFBE2825}" type="datetimeFigureOut">
              <a:rPr lang="en-US" smtClean="0"/>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C3706F-8F88-4A36-B46B-1D60E77B1D4B}" type="slidenum">
              <a:rPr lang="en-US" smtClean="0"/>
              <a:t>‹#›</a:t>
            </a:fld>
            <a:endParaRPr lang="en-US"/>
          </a:p>
        </p:txBody>
      </p:sp>
    </p:spTree>
    <p:extLst>
      <p:ext uri="{BB962C8B-B14F-4D97-AF65-F5344CB8AC3E}">
        <p14:creationId xmlns:p14="http://schemas.microsoft.com/office/powerpoint/2010/main" val="230702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C65AA4-AE24-44E8-A51C-E458DFBE2825}"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3706F-8F88-4A36-B46B-1D60E77B1D4B}" type="slidenum">
              <a:rPr lang="en-US" smtClean="0"/>
              <a:t>‹#›</a:t>
            </a:fld>
            <a:endParaRPr lang="en-US"/>
          </a:p>
        </p:txBody>
      </p:sp>
    </p:spTree>
    <p:extLst>
      <p:ext uri="{BB962C8B-B14F-4D97-AF65-F5344CB8AC3E}">
        <p14:creationId xmlns:p14="http://schemas.microsoft.com/office/powerpoint/2010/main" val="61439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C65AA4-AE24-44E8-A51C-E458DFBE2825}"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3706F-8F88-4A36-B46B-1D60E77B1D4B}" type="slidenum">
              <a:rPr lang="en-US" smtClean="0"/>
              <a:t>‹#›</a:t>
            </a:fld>
            <a:endParaRPr lang="en-US"/>
          </a:p>
        </p:txBody>
      </p:sp>
    </p:spTree>
    <p:extLst>
      <p:ext uri="{BB962C8B-B14F-4D97-AF65-F5344CB8AC3E}">
        <p14:creationId xmlns:p14="http://schemas.microsoft.com/office/powerpoint/2010/main" val="7319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65AA4-AE24-44E8-A51C-E458DFBE2825}" type="datetimeFigureOut">
              <a:rPr lang="en-US" smtClean="0"/>
              <a:t>8/8/2024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3706F-8F88-4A36-B46B-1D60E77B1D4B}" type="slidenum">
              <a:rPr lang="en-US" smtClean="0"/>
              <a:t>‹#›</a:t>
            </a:fld>
            <a:endParaRPr lang="en-US"/>
          </a:p>
        </p:txBody>
      </p:sp>
    </p:spTree>
    <p:extLst>
      <p:ext uri="{BB962C8B-B14F-4D97-AF65-F5344CB8AC3E}">
        <p14:creationId xmlns:p14="http://schemas.microsoft.com/office/powerpoint/2010/main" val="383470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3115285"/>
            <a:ext cx="15286893" cy="2594869"/>
          </a:xfrm>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ình nền PP học tập: Công nghệ đang là xu hướng trong giáo dục hiện nay. Và để tăng tính hấp dẫn cho bài giảng của mình, bạn có thể sử dụng hình nền Powerpoint học tập để làm nổi bật nội dung bài giảng của mình. Hãy thử và sáng tạo, và bạn sẽ tạo ra những bài giảng đầy thuyết ph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517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21572" y="630621"/>
            <a:ext cx="7654159" cy="954107"/>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DỰ ÁN CỘNG ĐỒNG 12 BỘ SÁCH KẾT NỐI TRI THỨC VÀ CUỘC SỐNG</a:t>
            </a:r>
            <a:endParaRPr lang="en-US"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04800" y="3483809"/>
            <a:ext cx="11772900" cy="1850699"/>
          </a:xfrm>
          <a:prstGeom prst="rect">
            <a:avLst/>
          </a:prstGeom>
          <a:noFill/>
        </p:spPr>
        <p:txBody>
          <a:bodyPr wrap="square" rtlCol="0">
            <a:spAutoFit/>
          </a:bodyPr>
          <a:lstStyle/>
          <a:p>
            <a:pPr algn="ctr">
              <a:lnSpc>
                <a:spcPct val="107000"/>
              </a:lnSpc>
              <a:spcAft>
                <a:spcPts val="0"/>
              </a:spcAft>
            </a:pPr>
            <a:r>
              <a:rPr lang="en-US" sz="2800" b="1" dirty="0" smtClean="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VIẾT THƯ TRAO ĐỔI VỀ CÔNG VIỆC HOẶC VẤN ĐỀ ĐÁNG QUAN TÂM</a:t>
            </a:r>
          </a:p>
          <a:p>
            <a:pPr marR="347980" algn="ctr">
              <a:lnSpc>
                <a:spcPct val="106000"/>
              </a:lnSpc>
              <a:spcAft>
                <a:spcPts val="800"/>
              </a:spcAft>
            </a:pPr>
            <a:endParaRPr lang="en-US" sz="2800" b="1" dirty="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6" name="Rectangle 5"/>
          <p:cNvSpPr/>
          <p:nvPr/>
        </p:nvSpPr>
        <p:spPr>
          <a:xfrm>
            <a:off x="793531" y="2560479"/>
            <a:ext cx="11284169" cy="923330"/>
          </a:xfrm>
          <a:prstGeom prst="rect">
            <a:avLst/>
          </a:prstGeom>
        </p:spPr>
        <p:txBody>
          <a:bodyPr wrap="square">
            <a:spAutoFit/>
          </a:bodyPr>
          <a:lstStyle/>
          <a:p>
            <a:r>
              <a:rPr lang="en-US" sz="3600" b="1" u="sng" dirty="0">
                <a:solidFill>
                  <a:schemeClr val="accent2"/>
                </a:solidFill>
                <a:latin typeface="Times New Roman" panose="02020603050405020304" pitchFamily="18" charset="0"/>
                <a:cs typeface="Times New Roman" panose="02020603050405020304" pitchFamily="18" charset="0"/>
              </a:rPr>
              <a:t>BÀI 8:</a:t>
            </a:r>
            <a:r>
              <a:rPr lang="en-US" sz="3600" b="1" dirty="0">
                <a:solidFill>
                  <a:schemeClr val="accent2"/>
                </a:solidFill>
                <a:latin typeface="Times New Roman" panose="02020603050405020304" pitchFamily="18" charset="0"/>
                <a:cs typeface="Times New Roman" panose="02020603050405020304" pitchFamily="18" charset="0"/>
              </a:rPr>
              <a:t>       DỮ LIỆU TRONG </a:t>
            </a:r>
            <a:r>
              <a:rPr lang="en-US" sz="3600" b="1" dirty="0" smtClean="0">
                <a:solidFill>
                  <a:schemeClr val="accent2"/>
                </a:solidFill>
                <a:latin typeface="Times New Roman" panose="02020603050405020304" pitchFamily="18" charset="0"/>
                <a:cs typeface="Times New Roman" panose="02020603050405020304" pitchFamily="18" charset="0"/>
              </a:rPr>
              <a:t>VĂN </a:t>
            </a:r>
            <a:r>
              <a:rPr lang="en-US" sz="3600" b="1" dirty="0">
                <a:solidFill>
                  <a:schemeClr val="accent2"/>
                </a:solidFill>
                <a:latin typeface="Times New Roman" panose="02020603050405020304" pitchFamily="18" charset="0"/>
                <a:cs typeface="Times New Roman" panose="02020603050405020304" pitchFamily="18" charset="0"/>
              </a:rPr>
              <a:t>BẢN THÔNG TIN</a:t>
            </a:r>
          </a:p>
          <a:p>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76400" y="4953000"/>
            <a:ext cx="8991600" cy="954107"/>
          </a:xfrm>
          <a:prstGeom prst="rect">
            <a:avLst/>
          </a:prstGeom>
          <a:no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Giáo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Lê</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Thị</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Hạnh</a:t>
            </a:r>
            <a:endParaRPr lang="en-US" sz="2800" i="1" dirty="0">
              <a:latin typeface="Times New Roman" panose="02020603050405020304" pitchFamily="18" charset="0"/>
              <a:cs typeface="Times New Roman" panose="02020603050405020304" pitchFamily="18" charset="0"/>
            </a:endParaRPr>
          </a:p>
          <a:p>
            <a:r>
              <a:rPr lang="en-US" sz="2800" i="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cấp</a:t>
            </a:r>
            <a:r>
              <a:rPr lang="en-US" sz="2800" dirty="0" smtClean="0">
                <a:latin typeface="Times New Roman" panose="02020603050405020304" pitchFamily="18" charset="0"/>
                <a:cs typeface="Times New Roman" panose="02020603050405020304" pitchFamily="18" charset="0"/>
              </a:rPr>
              <a:t> Nobel</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704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858000"/>
          </a:xfrm>
          <a:prstGeom prst="rect">
            <a:avLst/>
          </a:prstGeom>
        </p:spPr>
      </p:pic>
      <p:sp>
        <p:nvSpPr>
          <p:cNvPr id="3" name="TextBox 2"/>
          <p:cNvSpPr txBox="1"/>
          <p:nvPr/>
        </p:nvSpPr>
        <p:spPr>
          <a:xfrm>
            <a:off x="2782278" y="3399691"/>
            <a:ext cx="4110892" cy="1569660"/>
          </a:xfrm>
          <a:prstGeom prst="rect">
            <a:avLst/>
          </a:prstGeom>
          <a:noFill/>
        </p:spPr>
        <p:txBody>
          <a:bodyPr wrap="square" rtlCol="0">
            <a:spAutoFit/>
          </a:bodyPr>
          <a:lstStyle/>
          <a:p>
            <a:r>
              <a:rPr lang="en-US" sz="9600" dirty="0" smtClean="0">
                <a:solidFill>
                  <a:srgbClr val="C00000"/>
                </a:solidFill>
                <a:latin typeface="Times New Roman" panose="02020603050405020304" pitchFamily="18" charset="0"/>
                <a:cs typeface="Times New Roman" panose="02020603050405020304" pitchFamily="18" charset="0"/>
              </a:rPr>
              <a:t>Thanks</a:t>
            </a:r>
            <a:endParaRPr lang="en-US" sz="96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50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1" y="0"/>
            <a:ext cx="12192001" cy="6858000"/>
          </a:xfrm>
          <a:prstGeom prst="rect">
            <a:avLst/>
          </a:prstGeom>
        </p:spPr>
      </p:pic>
      <p:sp>
        <p:nvSpPr>
          <p:cNvPr id="2" name="Title 1"/>
          <p:cNvSpPr>
            <a:spLocks noGrp="1"/>
          </p:cNvSpPr>
          <p:nvPr>
            <p:ph type="ctrTitle"/>
          </p:nvPr>
        </p:nvSpPr>
        <p:spPr>
          <a:xfrm>
            <a:off x="-1188720" y="1122362"/>
            <a:ext cx="11856720" cy="3413061"/>
          </a:xfrm>
        </p:spPr>
        <p:txBody>
          <a:bodyPr>
            <a:normAutofit/>
          </a:bodyPr>
          <a:lstStyle/>
          <a:p>
            <a:r>
              <a:rPr lang="vi-VN" sz="6600" b="1" dirty="0" smtClean="0">
                <a:solidFill>
                  <a:srgbClr val="C00000"/>
                </a:solidFill>
              </a:rPr>
              <a:t>KHỞI ĐỘNG</a:t>
            </a:r>
            <a:endParaRPr lang="en-US" sz="6600" b="1" dirty="0">
              <a:solidFill>
                <a:srgbClr val="C00000"/>
              </a:solidFill>
            </a:endParaRPr>
          </a:p>
        </p:txBody>
      </p:sp>
      <p:sp>
        <p:nvSpPr>
          <p:cNvPr id="3" name="Subtitle 2"/>
          <p:cNvSpPr>
            <a:spLocks noGrp="1"/>
          </p:cNvSpPr>
          <p:nvPr>
            <p:ph type="subTitle" idx="1"/>
          </p:nvPr>
        </p:nvSpPr>
        <p:spPr>
          <a:xfrm flipH="1">
            <a:off x="1078992" y="3566160"/>
            <a:ext cx="438912" cy="1691640"/>
          </a:xfrm>
        </p:spPr>
        <p:txBody>
          <a:bodyPr/>
          <a:lstStyle/>
          <a:p>
            <a:endParaRPr lang="en-US" dirty="0"/>
          </a:p>
        </p:txBody>
      </p:sp>
      <p:pic>
        <p:nvPicPr>
          <p:cNvPr id="6" name="Tác phẩm Quân trung từ mệnh tập của Nguyễn Trã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0"/>
            <a:ext cx="12261669" cy="6795316"/>
          </a:xfrm>
          <a:prstGeom prst="rect">
            <a:avLst/>
          </a:prstGeom>
        </p:spPr>
      </p:pic>
    </p:spTree>
    <p:extLst>
      <p:ext uri="{BB962C8B-B14F-4D97-AF65-F5344CB8AC3E}">
        <p14:creationId xmlns:p14="http://schemas.microsoft.com/office/powerpoint/2010/main" val="60935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6"/>
                                        </p:tgtEl>
                                      </p:cBhvr>
                                    </p:cmd>
                                  </p:childTnLst>
                                </p:cTn>
                              </p:par>
                            </p:childTnLst>
                          </p:cTn>
                        </p:par>
                      </p:childTnLst>
                    </p:cTn>
                  </p:par>
                </p:childTnLst>
              </p:cTn>
              <p:nextCondLst>
                <p:cond evt="onClick" delay="0">
                  <p:tgtEl>
                    <p:spTgt spid="6"/>
                  </p:tgtEl>
                </p:cond>
              </p:nextCondLst>
            </p:seq>
            <p:video>
              <p:cMediaNode vol="80000">
                <p:cTn id="15" fill="hold" display="0">
                  <p:stCondLst>
                    <p:cond delay="indefinite"/>
                  </p:stCondLst>
                </p:cTn>
                <p:tgtEl>
                  <p:spTgt spid="6"/>
                </p:tgtEl>
              </p:cMediaNode>
            </p:vide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0" y="0"/>
            <a:ext cx="12192000" cy="6828870"/>
          </a:xfrm>
          <a:prstGeom prst="rect">
            <a:avLst/>
          </a:prstGeom>
        </p:spPr>
      </p:pic>
      <p:sp>
        <p:nvSpPr>
          <p:cNvPr id="2" name="Title 1"/>
          <p:cNvSpPr>
            <a:spLocks noGrp="1"/>
          </p:cNvSpPr>
          <p:nvPr>
            <p:ph type="title"/>
          </p:nvPr>
        </p:nvSpPr>
        <p:spPr>
          <a:xfrm>
            <a:off x="822960" y="1033272"/>
            <a:ext cx="10530840" cy="4910328"/>
          </a:xfrm>
        </p:spPr>
        <p:txBody>
          <a:bodyPr>
            <a:normAutofit/>
          </a:bodyPr>
          <a:lstStyle/>
          <a:p>
            <a:pPr algn="ctr"/>
            <a:r>
              <a:rPr lang="vi-VN" sz="4800" b="1" dirty="0" smtClean="0">
                <a:latin typeface="Times New Roman" panose="02020603050405020304" pitchFamily="18" charset="0"/>
                <a:cs typeface="Times New Roman" panose="02020603050405020304" pitchFamily="18" charset="0"/>
              </a:rPr>
              <a:t>HÌNH THÀNH KIẾN THỨC</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27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a:bodyPr>
          <a:lstStyle/>
          <a:p>
            <a:pPr algn="ctr"/>
            <a:r>
              <a:rPr lang="vi-VN" sz="4800" b="1" dirty="0" smtClean="0">
                <a:solidFill>
                  <a:srgbClr val="C00000"/>
                </a:solidFill>
              </a:rPr>
              <a:t>I. Yêu cầu của kiểu bài</a:t>
            </a:r>
            <a:endParaRPr lang="en-US" sz="4800" b="1" dirty="0">
              <a:solidFill>
                <a:srgbClr val="C00000"/>
              </a:solidFill>
            </a:endParaRPr>
          </a:p>
        </p:txBody>
      </p:sp>
      <p:sp>
        <p:nvSpPr>
          <p:cNvPr id="8" name="Rounded Rectangle 7"/>
          <p:cNvSpPr/>
          <p:nvPr/>
        </p:nvSpPr>
        <p:spPr>
          <a:xfrm>
            <a:off x="118872" y="2305812"/>
            <a:ext cx="1609344" cy="42870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mj-lt"/>
              </a:rPr>
              <a:t>Xác định rõ đối tượng</a:t>
            </a:r>
            <a:endParaRPr lang="en-US" sz="2800" dirty="0">
              <a:latin typeface="+mj-lt"/>
            </a:endParaRPr>
          </a:p>
        </p:txBody>
      </p:sp>
      <p:sp>
        <p:nvSpPr>
          <p:cNvPr id="11" name="Rounded Rectangle 10"/>
          <p:cNvSpPr/>
          <p:nvPr/>
        </p:nvSpPr>
        <p:spPr>
          <a:xfrm>
            <a:off x="2612136" y="2260092"/>
            <a:ext cx="1609344" cy="433273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bg1"/>
                </a:solidFill>
                <a:latin typeface="+mj-lt"/>
              </a:rPr>
              <a:t>Thể hiện rõ mục đích và vấn đề chính sẽ trình bày.</a:t>
            </a:r>
            <a:endParaRPr lang="en-US" sz="2800" dirty="0">
              <a:solidFill>
                <a:schemeClr val="bg1"/>
              </a:solidFill>
              <a:latin typeface="+mj-lt"/>
            </a:endParaRPr>
          </a:p>
        </p:txBody>
      </p:sp>
      <p:sp>
        <p:nvSpPr>
          <p:cNvPr id="12" name="Rounded Rectangle 11"/>
          <p:cNvSpPr/>
          <p:nvPr/>
        </p:nvSpPr>
        <p:spPr>
          <a:xfrm>
            <a:off x="5273040" y="2305812"/>
            <a:ext cx="1609344" cy="42870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smtClean="0"/>
          </a:p>
          <a:p>
            <a:pPr algn="ctr"/>
            <a:r>
              <a:rPr lang="vi-VN" sz="2800" dirty="0" smtClean="0">
                <a:latin typeface="+mj-lt"/>
              </a:rPr>
              <a:t>Các thông tin, nội dung trình bày rõ ràng thuyết phục</a:t>
            </a:r>
            <a:endParaRPr lang="en-US" sz="2800" dirty="0">
              <a:latin typeface="+mj-lt"/>
            </a:endParaRPr>
          </a:p>
        </p:txBody>
      </p:sp>
      <p:sp>
        <p:nvSpPr>
          <p:cNvPr id="13" name="Rounded Rectangle 12"/>
          <p:cNvSpPr/>
          <p:nvPr/>
        </p:nvSpPr>
        <p:spPr>
          <a:xfrm>
            <a:off x="7830312" y="2305812"/>
            <a:ext cx="1609344" cy="42870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Times New Roman" panose="02020603050405020304" pitchFamily="18" charset="0"/>
                <a:cs typeface="Times New Roman" panose="02020603050405020304" pitchFamily="18" charset="0"/>
              </a:rPr>
              <a:t>Sử dụng ngôn </a:t>
            </a:r>
            <a:r>
              <a:rPr lang="vi-VN" sz="2800" dirty="0" smtClean="0">
                <a:latin typeface="Times New Roman" panose="02020603050405020304" pitchFamily="18" charset="0"/>
                <a:cs typeface="Times New Roman" panose="02020603050405020304" pitchFamily="18" charset="0"/>
              </a:rPr>
              <a:t>ngữ</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phù hợp.</a:t>
            </a:r>
            <a:endParaRPr lang="en-US" sz="2800"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10421112" y="2305812"/>
            <a:ext cx="1609344" cy="42870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mj-lt"/>
              </a:rPr>
              <a:t>Sử dụng các yếu tố bổ trợ</a:t>
            </a:r>
            <a:endParaRPr lang="en-US" sz="2800" dirty="0">
              <a:latin typeface="+mj-lt"/>
            </a:endParaRPr>
          </a:p>
        </p:txBody>
      </p:sp>
      <p:sp>
        <p:nvSpPr>
          <p:cNvPr id="18" name="Oval 17"/>
          <p:cNvSpPr/>
          <p:nvPr/>
        </p:nvSpPr>
        <p:spPr>
          <a:xfrm>
            <a:off x="100584" y="1871472"/>
            <a:ext cx="1609344" cy="86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t>1</a:t>
            </a:r>
            <a:endParaRPr lang="en-US" sz="2800" dirty="0"/>
          </a:p>
        </p:txBody>
      </p:sp>
      <p:sp>
        <p:nvSpPr>
          <p:cNvPr id="19" name="Oval 18"/>
          <p:cNvSpPr/>
          <p:nvPr/>
        </p:nvSpPr>
        <p:spPr>
          <a:xfrm>
            <a:off x="2606040" y="1871472"/>
            <a:ext cx="1609344" cy="86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t>2</a:t>
            </a:r>
            <a:endParaRPr lang="en-US" sz="2800" dirty="0"/>
          </a:p>
        </p:txBody>
      </p:sp>
      <p:sp>
        <p:nvSpPr>
          <p:cNvPr id="20" name="Oval 19"/>
          <p:cNvSpPr/>
          <p:nvPr/>
        </p:nvSpPr>
        <p:spPr>
          <a:xfrm>
            <a:off x="5273040" y="1871472"/>
            <a:ext cx="1609344" cy="86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t>3</a:t>
            </a:r>
            <a:endParaRPr lang="en-US" sz="2800" dirty="0"/>
          </a:p>
        </p:txBody>
      </p:sp>
      <p:sp>
        <p:nvSpPr>
          <p:cNvPr id="21" name="Oval 20"/>
          <p:cNvSpPr/>
          <p:nvPr/>
        </p:nvSpPr>
        <p:spPr>
          <a:xfrm>
            <a:off x="7837932" y="1871472"/>
            <a:ext cx="1609344" cy="86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t>4</a:t>
            </a:r>
            <a:endParaRPr lang="en-US" sz="2800" dirty="0"/>
          </a:p>
        </p:txBody>
      </p:sp>
      <p:sp>
        <p:nvSpPr>
          <p:cNvPr id="22" name="Oval 21"/>
          <p:cNvSpPr/>
          <p:nvPr/>
        </p:nvSpPr>
        <p:spPr>
          <a:xfrm>
            <a:off x="10421112" y="1871472"/>
            <a:ext cx="1609344" cy="86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t>5</a:t>
            </a:r>
            <a:endParaRPr lang="en-US" sz="2800" dirty="0"/>
          </a:p>
        </p:txBody>
      </p:sp>
    </p:spTree>
    <p:extLst>
      <p:ext uri="{BB962C8B-B14F-4D97-AF65-F5344CB8AC3E}">
        <p14:creationId xmlns:p14="http://schemas.microsoft.com/office/powerpoint/2010/main" val="380143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heel(1)">
                                      <p:cBhvr>
                                        <p:cTn id="29" dur="2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randombar(horizont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down)">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10" name="Rectangle 9"/>
          <p:cNvSpPr/>
          <p:nvPr/>
        </p:nvSpPr>
        <p:spPr>
          <a:xfrm>
            <a:off x="0" y="1"/>
            <a:ext cx="5719665" cy="45720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47869"/>
            <a:ext cx="475861" cy="6410131"/>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4522" y="6410131"/>
            <a:ext cx="5271796" cy="447869"/>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444" b="90000" l="10000" r="90000"/>
                    </a14:imgEffect>
                  </a14:imgLayer>
                </a14:imgProps>
              </a:ext>
            </a:extLst>
          </a:blip>
          <a:stretch>
            <a:fillRect/>
          </a:stretch>
        </p:blipFill>
        <p:spPr>
          <a:xfrm>
            <a:off x="3130421" y="2845837"/>
            <a:ext cx="2383972" cy="2782271"/>
          </a:xfrm>
          <a:prstGeom prst="rect">
            <a:avLst/>
          </a:prstGeom>
        </p:spPr>
      </p:pic>
      <p:sp>
        <p:nvSpPr>
          <p:cNvPr id="18" name="Rounded Rectangle 17"/>
          <p:cNvSpPr/>
          <p:nvPr/>
        </p:nvSpPr>
        <p:spPr>
          <a:xfrm>
            <a:off x="709514" y="1038578"/>
            <a:ext cx="4697864" cy="1546578"/>
          </a:xfrm>
          <a:prstGeom prst="roundRect">
            <a:avLst/>
          </a:prstGeom>
          <a:solidFill>
            <a:schemeClr val="bg1"/>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II. ĐỌC VÀ PHÂN TÍCH BÀI VIẾT THAM KHẢO</a:t>
            </a:r>
            <a:endParaRPr lang="en-US" sz="3600" b="1"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5514393" y="-1"/>
            <a:ext cx="6677607" cy="6858001"/>
          </a:xfrm>
          <a:prstGeom prst="rect">
            <a:avLst/>
          </a:prstGeom>
        </p:spPr>
      </p:pic>
    </p:spTree>
    <p:extLst>
      <p:ext uri="{BB962C8B-B14F-4D97-AF65-F5344CB8AC3E}">
        <p14:creationId xmlns:p14="http://schemas.microsoft.com/office/powerpoint/2010/main" val="270101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12192000" cy="6849583"/>
          </a:xfrm>
          <a:prstGeom prst="rect">
            <a:avLst/>
          </a:prstGeom>
        </p:spPr>
      </p:pic>
      <p:sp>
        <p:nvSpPr>
          <p:cNvPr id="5" name="Rectangle 4"/>
          <p:cNvSpPr/>
          <p:nvPr/>
        </p:nvSpPr>
        <p:spPr>
          <a:xfrm>
            <a:off x="1924593" y="2055814"/>
            <a:ext cx="8273143" cy="2463367"/>
          </a:xfrm>
          <a:prstGeom prst="rect">
            <a:avLst/>
          </a:prstGeom>
        </p:spPr>
        <p:txBody>
          <a:bodyPr wrap="square">
            <a:spAutoFit/>
          </a:bodyPr>
          <a:lstStyle/>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1.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ruột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Ngôn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Ma-</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két</a:t>
            </a:r>
            <a:r>
              <a:rPr lang="en-US" sz="2400" dirty="0">
                <a:latin typeface="Times New Roman" panose="02020603050405020304" pitchFamily="18" charset="0"/>
                <a:ea typeface="Calibri" panose="020F0502020204030204" pitchFamily="34" charset="0"/>
                <a:cs typeface="Times New Roman" panose="02020603050405020304" pitchFamily="18" charset="0"/>
              </a:rPr>
              <a:t>-ta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err="1">
                <a:latin typeface="Times New Roman" panose="02020603050405020304" pitchFamily="18" charset="0"/>
                <a:ea typeface="Calibri" panose="020F0502020204030204" pitchFamily="34" charset="0"/>
                <a:cs typeface="Times New Roman" panose="02020603050405020304" pitchFamily="18" charset="0"/>
              </a:rPr>
              <a:t>Luân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Đôn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Đôn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p:cNvSpPr txBox="1"/>
          <p:nvPr/>
        </p:nvSpPr>
        <p:spPr>
          <a:xfrm>
            <a:off x="2595154" y="1020297"/>
            <a:ext cx="1001486" cy="646331"/>
          </a:xfrm>
          <a:prstGeom prst="rect">
            <a:avLst/>
          </a:prstGeom>
          <a:noFill/>
        </p:spPr>
        <p:txBody>
          <a:bodyPr wrap="square" rtlCol="0">
            <a:spAutoFit/>
          </a:bodyPr>
          <a:lstStyle/>
          <a:p>
            <a:r>
              <a:rPr lang="en-US" sz="3600" b="1" dirty="0" smtClean="0"/>
              <a:t>1</a:t>
            </a:r>
            <a:endParaRPr lang="en-US" sz="3600" b="1" dirty="0"/>
          </a:p>
        </p:txBody>
      </p:sp>
    </p:spTree>
    <p:extLst>
      <p:ext uri="{BB962C8B-B14F-4D97-AF65-F5344CB8AC3E}">
        <p14:creationId xmlns:p14="http://schemas.microsoft.com/office/powerpoint/2010/main" val="199540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204736" cy="6858000"/>
          </a:xfrm>
          <a:prstGeom prst="rect">
            <a:avLst/>
          </a:prstGeom>
        </p:spPr>
      </p:pic>
      <p:sp>
        <p:nvSpPr>
          <p:cNvPr id="5" name="TextBox 4"/>
          <p:cNvSpPr txBox="1"/>
          <p:nvPr/>
        </p:nvSpPr>
        <p:spPr>
          <a:xfrm>
            <a:off x="2325188" y="1010193"/>
            <a:ext cx="1402081" cy="646331"/>
          </a:xfrm>
          <a:prstGeom prst="rect">
            <a:avLst/>
          </a:prstGeom>
          <a:noFill/>
        </p:spPr>
        <p:txBody>
          <a:bodyPr wrap="square" rtlCol="0">
            <a:spAutoFit/>
          </a:bodyPr>
          <a:lstStyle/>
          <a:p>
            <a:r>
              <a:rPr lang="en-US" sz="3600" b="1" dirty="0" smtClean="0"/>
              <a:t>2</a:t>
            </a:r>
            <a:endParaRPr lang="en-US" sz="3600" b="1" dirty="0"/>
          </a:p>
        </p:txBody>
      </p:sp>
      <p:sp>
        <p:nvSpPr>
          <p:cNvPr id="6" name="Rectangle 5"/>
          <p:cNvSpPr/>
          <p:nvPr/>
        </p:nvSpPr>
        <p:spPr>
          <a:xfrm>
            <a:off x="2098766" y="2412275"/>
            <a:ext cx="7045234" cy="1444306"/>
          </a:xfrm>
          <a:prstGeom prst="rect">
            <a:avLst/>
          </a:prstGeom>
        </p:spPr>
        <p:txBody>
          <a:bodyPr wrap="square">
            <a:spAutoFit/>
          </a:bodyPr>
          <a:lstStyle/>
          <a:p>
            <a:pPr algn="just">
              <a:lnSpc>
                <a:spcPct val="107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châu</a:t>
            </a:r>
            <a:r>
              <a:rPr lang="en-US" sz="2800" dirty="0">
                <a:latin typeface="Times New Roman" panose="02020603050405020304" pitchFamily="18" charset="0"/>
                <a:ea typeface="Calibri" panose="020F0502020204030204" pitchFamily="34" charset="0"/>
                <a:cs typeface="Times New Roman" panose="02020603050405020304" pitchFamily="18" charset="0"/>
              </a:rPr>
              <a:t> Phi.</a:t>
            </a:r>
          </a:p>
        </p:txBody>
      </p:sp>
    </p:spTree>
    <p:extLst>
      <p:ext uri="{BB962C8B-B14F-4D97-AF65-F5344CB8AC3E}">
        <p14:creationId xmlns:p14="http://schemas.microsoft.com/office/powerpoint/2010/main" val="131736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1149"/>
          </a:xfrm>
          <a:prstGeom prst="rect">
            <a:avLst/>
          </a:prstGeom>
        </p:spPr>
      </p:pic>
      <p:sp>
        <p:nvSpPr>
          <p:cNvPr id="3" name="Rectangle 2"/>
          <p:cNvSpPr/>
          <p:nvPr/>
        </p:nvSpPr>
        <p:spPr>
          <a:xfrm>
            <a:off x="1837508" y="1881052"/>
            <a:ext cx="8247017" cy="2565959"/>
          </a:xfrm>
          <a:prstGeom prst="rect">
            <a:avLst/>
          </a:prstGeom>
        </p:spPr>
        <p:txBody>
          <a:bodyPr wrap="square">
            <a:spAutoFit/>
          </a:bodyPr>
          <a:lstStyle/>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hỏi</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thăm</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sức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tò</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mò</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ta”.</a:t>
            </a:r>
          </a:p>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chặt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TextBox 4"/>
          <p:cNvSpPr txBox="1"/>
          <p:nvPr/>
        </p:nvSpPr>
        <p:spPr>
          <a:xfrm>
            <a:off x="2255520" y="966651"/>
            <a:ext cx="1053737" cy="646331"/>
          </a:xfrm>
          <a:prstGeom prst="rect">
            <a:avLst/>
          </a:prstGeom>
          <a:noFill/>
        </p:spPr>
        <p:txBody>
          <a:bodyPr wrap="square" rtlCol="0">
            <a:spAutoFit/>
          </a:bodyPr>
          <a:lstStyle/>
          <a:p>
            <a:r>
              <a:rPr lang="en-US" sz="3600" b="1" dirty="0" smtClean="0"/>
              <a:t>3</a:t>
            </a:r>
            <a:endParaRPr lang="en-US" sz="3600" b="1" dirty="0"/>
          </a:p>
        </p:txBody>
      </p:sp>
    </p:spTree>
    <p:extLst>
      <p:ext uri="{BB962C8B-B14F-4D97-AF65-F5344CB8AC3E}">
        <p14:creationId xmlns:p14="http://schemas.microsoft.com/office/powerpoint/2010/main" val="353748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12192000" cy="6851149"/>
          </a:xfrm>
          <a:prstGeom prst="rect">
            <a:avLst/>
          </a:prstGeom>
        </p:spPr>
      </p:pic>
      <p:sp>
        <p:nvSpPr>
          <p:cNvPr id="3" name="Rectangle 2"/>
          <p:cNvSpPr/>
          <p:nvPr/>
        </p:nvSpPr>
        <p:spPr>
          <a:xfrm>
            <a:off x="2029097" y="2055814"/>
            <a:ext cx="8011885" cy="2039020"/>
          </a:xfrm>
          <a:prstGeom prst="rect">
            <a:avLst/>
          </a:prstGeom>
        </p:spPr>
        <p:txBody>
          <a:bodyPr wrap="square">
            <a:spAutoFit/>
          </a:bodyPr>
          <a:lstStyle/>
          <a:p>
            <a:pPr algn="just">
              <a:lnSpc>
                <a:spcPct val="107000"/>
              </a:lnSpc>
              <a:spcAft>
                <a:spcPts val="80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Yếu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thêm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hấp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2490651" y="975360"/>
            <a:ext cx="1097280" cy="646331"/>
          </a:xfrm>
          <a:prstGeom prst="rect">
            <a:avLst/>
          </a:prstGeom>
          <a:noFill/>
        </p:spPr>
        <p:txBody>
          <a:bodyPr wrap="square" rtlCol="0">
            <a:spAutoFit/>
          </a:bodyPr>
          <a:lstStyle/>
          <a:p>
            <a:r>
              <a:rPr lang="en-US" sz="3600" b="1" dirty="0" smtClean="0"/>
              <a:t>4</a:t>
            </a:r>
            <a:endParaRPr lang="en-US" sz="3600" b="1" dirty="0"/>
          </a:p>
        </p:txBody>
      </p:sp>
    </p:spTree>
    <p:extLst>
      <p:ext uri="{BB962C8B-B14F-4D97-AF65-F5344CB8AC3E}">
        <p14:creationId xmlns:p14="http://schemas.microsoft.com/office/powerpoint/2010/main" val="402347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347</Words>
  <Application>Microsoft Office PowerPoint</Application>
  <PresentationFormat>Widescreen</PresentationFormat>
  <Paragraphs>34</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KHỞI ĐỘNG</vt:lpstr>
      <vt:lpstr>HÌNH THÀNH KIẾN THỨC</vt:lpstr>
      <vt:lpstr>I. Yêu cầu của kiểu bài</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 Elitbook</cp:lastModifiedBy>
  <cp:revision>8</cp:revision>
  <dcterms:created xsi:type="dcterms:W3CDTF">2024-08-04T06:36:04Z</dcterms:created>
  <dcterms:modified xsi:type="dcterms:W3CDTF">2024-08-08T03:42:05Z</dcterms:modified>
</cp:coreProperties>
</file>