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  <p:sldMasterId id="2147483733" r:id="rId2"/>
  </p:sldMasterIdLst>
  <p:notesMasterIdLst>
    <p:notesMasterId r:id="rId30"/>
  </p:notesMasterIdLst>
  <p:sldIdLst>
    <p:sldId id="258" r:id="rId3"/>
    <p:sldId id="12968" r:id="rId4"/>
    <p:sldId id="12976" r:id="rId5"/>
    <p:sldId id="10097" r:id="rId6"/>
    <p:sldId id="10105" r:id="rId7"/>
    <p:sldId id="268" r:id="rId8"/>
    <p:sldId id="10107" r:id="rId9"/>
    <p:sldId id="10112" r:id="rId10"/>
    <p:sldId id="12975" r:id="rId11"/>
    <p:sldId id="12971" r:id="rId12"/>
    <p:sldId id="450" r:id="rId13"/>
    <p:sldId id="10106" r:id="rId14"/>
    <p:sldId id="10109" r:id="rId15"/>
    <p:sldId id="12973" r:id="rId16"/>
    <p:sldId id="12974" r:id="rId17"/>
    <p:sldId id="318" r:id="rId18"/>
    <p:sldId id="12972" r:id="rId19"/>
    <p:sldId id="12961" r:id="rId20"/>
    <p:sldId id="320" r:id="rId21"/>
    <p:sldId id="12959" r:id="rId22"/>
    <p:sldId id="12966" r:id="rId23"/>
    <p:sldId id="12960" r:id="rId24"/>
    <p:sldId id="12962" r:id="rId25"/>
    <p:sldId id="12963" r:id="rId26"/>
    <p:sldId id="12964" r:id="rId27"/>
    <p:sldId id="12965" r:id="rId28"/>
    <p:sldId id="296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7A7CDE-BBBD-4459-8A62-AA3F9DDB435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B319FC-6B1D-40FA-A307-4993B136A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65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Nguyễn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, GV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THPT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Thạch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319FC-6B1D-40FA-A307-4993B136A8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6338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Nguyễn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, GV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THPT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Thạch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319FC-6B1D-40FA-A307-4993B136A8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762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Nguyễn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, GV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THPT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Thạch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319FC-6B1D-40FA-A307-4993B136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875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Nguyễn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, GV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THPT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Thạch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319FC-6B1D-40FA-A307-4993B136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570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Nguyễn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, GV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THPT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Thạch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319FC-6B1D-40FA-A307-4993B136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566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A8D4AB-AF46-4263-B1A3-61A561AD18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737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A8D4AB-AF46-4263-B1A3-61A561AD18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9944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Nguyễn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, GV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THPT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Thạch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319FC-6B1D-40FA-A307-4993B136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2625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Bùi Lê Trang Nhung;  THPT Phan Bội Châu, Pleiku, Gia Lai</a:t>
            </a:r>
            <a:r>
              <a:rPr lang="vi-VN" sz="1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319FC-6B1D-40FA-A307-4993B136A8C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5295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Bùi Lê Trang Nhung;  THPT Phan Bội Châu, Pleiku, Gia Lai</a:t>
            </a:r>
            <a:r>
              <a:rPr lang="vi-VN" sz="1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319FC-6B1D-40FA-A307-4993B136A8C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6259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Bùi Lê Trang Nhung;  THPT Phan Bội Châu, Pleiku, Gia Lai</a:t>
            </a:r>
            <a:r>
              <a:rPr lang="vi-VN" sz="1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319FC-6B1D-40FA-A307-4993B136A8C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373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Nguyễn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, GV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THPT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Thạch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319FC-6B1D-40FA-A307-4993B136A8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39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Nguyễn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, GV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THPT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Thạch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319FC-6B1D-40FA-A307-4993B136A8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90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Nguyễn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, GV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THPT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Thạch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67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0858C-38A1-4133-A3F1-2EBD5AEF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67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732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Nguyễn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, GV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THPT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Thạch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67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F2D422-0331-4A9A-9AC6-1209F231D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67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422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Nguyễn</a:t>
            </a:r>
            <a:r>
              <a:rPr lang="en-US" dirty="0"/>
              <a:t> </a:t>
            </a:r>
            <a:r>
              <a:rPr lang="en-US" dirty="0" err="1"/>
              <a:t>Chúc</a:t>
            </a:r>
            <a:r>
              <a:rPr lang="en-US" dirty="0"/>
              <a:t> , GV </a:t>
            </a:r>
            <a:r>
              <a:rPr lang="en-US" dirty="0" err="1"/>
              <a:t>Trường</a:t>
            </a:r>
            <a:r>
              <a:rPr lang="en-US" dirty="0"/>
              <a:t> THPT </a:t>
            </a:r>
            <a:r>
              <a:rPr lang="en-US" dirty="0" err="1"/>
              <a:t>Bắc</a:t>
            </a:r>
            <a:r>
              <a:rPr lang="en-US" dirty="0"/>
              <a:t> </a:t>
            </a:r>
            <a:r>
              <a:rPr lang="en-US" dirty="0" err="1"/>
              <a:t>Lương</a:t>
            </a:r>
            <a:r>
              <a:rPr lang="en-US" dirty="0"/>
              <a:t> </a:t>
            </a:r>
            <a:r>
              <a:rPr lang="en-US" dirty="0" err="1"/>
              <a:t>Sơn</a:t>
            </a:r>
            <a:r>
              <a:rPr lang="en-US" dirty="0"/>
              <a:t>, </a:t>
            </a:r>
            <a:r>
              <a:rPr lang="en-US" dirty="0" err="1"/>
              <a:t>Thạch</a:t>
            </a:r>
            <a:r>
              <a:rPr lang="en-US" dirty="0"/>
              <a:t> </a:t>
            </a:r>
            <a:r>
              <a:rPr lang="en-US" dirty="0" err="1"/>
              <a:t>Thất</a:t>
            </a:r>
            <a:r>
              <a:rPr lang="en-US" dirty="0"/>
              <a:t>,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Nội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319FC-6B1D-40FA-A307-4993B136A8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35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Nguyễn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, GV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THPT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Thạch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319FC-6B1D-40FA-A307-4993B136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779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Nguyễn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, GV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THPT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Thạch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67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929E6-DC25-4898-A4EF-52F3CED60B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21767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696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Nguyễn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, GV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THPT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Thạch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319FC-6B1D-40FA-A307-4993B136A8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552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1949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00"/>
            <a:fld id="{042FA9A7-6778-439B-82AA-661D63419A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500"/>
              <a:t>2024/8/9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00"/>
            <a:fld id="{037768AF-766E-4146-821C-177267214C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5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04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3"/>
          </a:xfrm>
        </p:spPr>
        <p:txBody>
          <a:bodyPr anchor="b"/>
          <a:lstStyle>
            <a:lvl1pPr marL="0" indent="0">
              <a:buNone/>
              <a:defRPr sz="2417" b="1"/>
            </a:lvl1pPr>
            <a:lvl2pPr marL="457124" indent="0">
              <a:buNone/>
              <a:defRPr sz="2000" b="1"/>
            </a:lvl2pPr>
            <a:lvl3pPr marL="914249" indent="0">
              <a:buNone/>
              <a:defRPr sz="1833" b="1"/>
            </a:lvl3pPr>
            <a:lvl4pPr marL="1371373" indent="0">
              <a:buNone/>
              <a:defRPr sz="1583" b="1"/>
            </a:lvl4pPr>
            <a:lvl5pPr marL="1828499" indent="0">
              <a:buNone/>
              <a:defRPr sz="1583" b="1"/>
            </a:lvl5pPr>
            <a:lvl6pPr marL="2285623" indent="0">
              <a:buNone/>
              <a:defRPr sz="1583" b="1"/>
            </a:lvl6pPr>
            <a:lvl7pPr marL="2742748" indent="0">
              <a:buNone/>
              <a:defRPr sz="1583" b="1"/>
            </a:lvl7pPr>
            <a:lvl8pPr marL="3199872" indent="0">
              <a:buNone/>
              <a:defRPr sz="1583" b="1"/>
            </a:lvl8pPr>
            <a:lvl9pPr marL="3656996" indent="0">
              <a:buNone/>
              <a:defRPr sz="158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3"/>
          </a:xfrm>
        </p:spPr>
        <p:txBody>
          <a:bodyPr anchor="b"/>
          <a:lstStyle>
            <a:lvl1pPr marL="0" indent="0">
              <a:buNone/>
              <a:defRPr sz="2417" b="1"/>
            </a:lvl1pPr>
            <a:lvl2pPr marL="457124" indent="0">
              <a:buNone/>
              <a:defRPr sz="2000" b="1"/>
            </a:lvl2pPr>
            <a:lvl3pPr marL="914249" indent="0">
              <a:buNone/>
              <a:defRPr sz="1833" b="1"/>
            </a:lvl3pPr>
            <a:lvl4pPr marL="1371373" indent="0">
              <a:buNone/>
              <a:defRPr sz="1583" b="1"/>
            </a:lvl4pPr>
            <a:lvl5pPr marL="1828499" indent="0">
              <a:buNone/>
              <a:defRPr sz="1583" b="1"/>
            </a:lvl5pPr>
            <a:lvl6pPr marL="2285623" indent="0">
              <a:buNone/>
              <a:defRPr sz="1583" b="1"/>
            </a:lvl6pPr>
            <a:lvl7pPr marL="2742748" indent="0">
              <a:buNone/>
              <a:defRPr sz="1583" b="1"/>
            </a:lvl7pPr>
            <a:lvl8pPr marL="3199872" indent="0">
              <a:buNone/>
              <a:defRPr sz="1583" b="1"/>
            </a:lvl8pPr>
            <a:lvl9pPr marL="3656996" indent="0">
              <a:buNone/>
              <a:defRPr sz="158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00"/>
            <a:fld id="{042FA9A7-6778-439B-82AA-661D63419A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500"/>
              <a:t>2024/8/9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00"/>
            <a:fld id="{037768AF-766E-4146-821C-177267214C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5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07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00"/>
            <a:fld id="{042FA9A7-6778-439B-82AA-661D63419A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500"/>
              <a:t>2024/8/9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00"/>
            <a:fld id="{037768AF-766E-4146-821C-177267214C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5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86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00"/>
            <a:fld id="{042FA9A7-6778-439B-82AA-661D63419A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500"/>
              <a:t>2024/8/9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00"/>
            <a:fld id="{037768AF-766E-4146-821C-177267214C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5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98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AA76A222-9043-40BF-ABE0-059EF62CF17A}"/>
              </a:ext>
            </a:extLst>
          </p:cNvPr>
          <p:cNvSpPr/>
          <p:nvPr userDrawn="1"/>
        </p:nvSpPr>
        <p:spPr>
          <a:xfrm>
            <a:off x="1" y="0"/>
            <a:ext cx="12191998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marL="0" marR="0" lvl="0" indent="0" algn="ctr" defTabSz="609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1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0DAFE62-5678-4C2A-A55A-A3EC96D42F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00"/>
            <a:fld id="{B16CC50B-97C3-4EFD-966D-3952C8BC245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500"/>
              <a:t>2024/8/9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00"/>
            <a:fld id="{244F14BB-5E8E-4CC8-BE8B-E1F7A33901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5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8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marL="0" marR="0" lvl="0" indent="0" algn="ctr" defTabSz="9142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33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4" y="453589"/>
            <a:ext cx="1293932" cy="425816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pPr marL="0" marR="0" lvl="0" indent="0" algn="l" defTabSz="609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167" b="0" i="0" u="none" strike="noStrike" kern="1200" cap="none" spc="0" normalizeH="0" baseline="0" noProof="0" dirty="0">
                <a:ln>
                  <a:noFill/>
                </a:ln>
                <a:solidFill>
                  <a:srgbClr val="F0AD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教学背景</a:t>
            </a:r>
          </a:p>
        </p:txBody>
      </p:sp>
    </p:spTree>
    <p:extLst>
      <p:ext uri="{BB962C8B-B14F-4D97-AF65-F5344CB8AC3E}">
        <p14:creationId xmlns:p14="http://schemas.microsoft.com/office/powerpoint/2010/main" val="118966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E7BDB3FA-AAF2-4583-94C1-E53267F7967D}"/>
              </a:ext>
            </a:extLst>
          </p:cNvPr>
          <p:cNvSpPr/>
          <p:nvPr userDrawn="1"/>
        </p:nvSpPr>
        <p:spPr>
          <a:xfrm>
            <a:off x="1" y="0"/>
            <a:ext cx="12191998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marL="0" marR="0" lvl="0" indent="0" algn="ctr" defTabSz="609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1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00"/>
            <a:fld id="{B16CC50B-97C3-4EFD-966D-3952C8BC245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500"/>
              <a:t>2024/8/9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00"/>
            <a:fld id="{244F14BB-5E8E-4CC8-BE8B-E1F7A33901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5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8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marL="0" marR="0" lvl="0" indent="0" algn="ctr" defTabSz="9142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33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4" y="453589"/>
            <a:ext cx="1293932" cy="425816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pPr marL="0" marR="0" lvl="0" indent="0" algn="l" defTabSz="609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167" b="0" i="0" u="none" strike="noStrike" kern="1200" cap="none" spc="0" normalizeH="0" baseline="0" noProof="0" dirty="0">
                <a:ln>
                  <a:noFill/>
                </a:ln>
                <a:solidFill>
                  <a:srgbClr val="F0AD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教学分析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346C4CC-9F7E-4F40-9B48-6DC8B9F147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1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20CA3A2-C3EA-455D-8036-034944F124D7}"/>
              </a:ext>
            </a:extLst>
          </p:cNvPr>
          <p:cNvSpPr/>
          <p:nvPr userDrawn="1"/>
        </p:nvSpPr>
        <p:spPr>
          <a:xfrm>
            <a:off x="1" y="0"/>
            <a:ext cx="12191998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marL="0" marR="0" lvl="0" indent="0" algn="ctr" defTabSz="609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1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00"/>
            <a:fld id="{B16CC50B-97C3-4EFD-966D-3952C8BC245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500"/>
              <a:t>2024/8/9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00"/>
            <a:fld id="{244F14BB-5E8E-4CC8-BE8B-E1F7A33901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5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8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marL="0" marR="0" lvl="0" indent="0" algn="ctr" defTabSz="9142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33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4" y="453589"/>
            <a:ext cx="1293932" cy="425816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pPr marL="0" marR="0" lvl="0" indent="0" algn="l" defTabSz="609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167" b="0" i="0" u="none" strike="noStrike" kern="1200" cap="none" spc="0" normalizeH="0" baseline="0" noProof="0" dirty="0">
                <a:ln>
                  <a:noFill/>
                </a:ln>
                <a:solidFill>
                  <a:srgbClr val="F0AD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教学过程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19F7EC4-3177-4E80-AE0F-90362C237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4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8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marL="0" marR="0" lvl="0" indent="0" algn="ctr" defTabSz="609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1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00"/>
            <a:fld id="{B16CC50B-97C3-4EFD-966D-3952C8BC245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500"/>
              <a:t>2024/8/9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00"/>
            <a:fld id="{244F14BB-5E8E-4CC8-BE8B-E1F7A33901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5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8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marL="0" marR="0" lvl="0" indent="0" algn="ctr" defTabSz="9142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33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4" y="453589"/>
            <a:ext cx="1293932" cy="425816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pPr marL="0" marR="0" lvl="0" indent="0" algn="l" defTabSz="609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167" b="0" i="0" u="none" strike="noStrike" kern="1200" cap="none" spc="0" normalizeH="0" baseline="0" noProof="0" dirty="0">
                <a:ln>
                  <a:noFill/>
                </a:ln>
                <a:solidFill>
                  <a:srgbClr val="F0AD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板书设计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3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8" cy="1600201"/>
          </a:xfrm>
        </p:spPr>
        <p:txBody>
          <a:bodyPr anchor="b"/>
          <a:lstStyle>
            <a:lvl1pPr>
              <a:defRPr sz="316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67"/>
            </a:lvl1pPr>
            <a:lvl2pPr>
              <a:defRPr sz="2833"/>
            </a:lvl2pPr>
            <a:lvl3pPr>
              <a:defRPr sz="2417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8" cy="3811588"/>
          </a:xfrm>
        </p:spPr>
        <p:txBody>
          <a:bodyPr/>
          <a:lstStyle>
            <a:lvl1pPr marL="0" indent="0">
              <a:buNone/>
              <a:defRPr sz="1583"/>
            </a:lvl1pPr>
            <a:lvl2pPr marL="457124" indent="0">
              <a:buNone/>
              <a:defRPr sz="1417"/>
            </a:lvl2pPr>
            <a:lvl3pPr marL="914249" indent="0">
              <a:buNone/>
              <a:defRPr sz="1167"/>
            </a:lvl3pPr>
            <a:lvl4pPr marL="1371373" indent="0">
              <a:buNone/>
              <a:defRPr sz="1000"/>
            </a:lvl4pPr>
            <a:lvl5pPr marL="1828499" indent="0">
              <a:buNone/>
              <a:defRPr sz="1000"/>
            </a:lvl5pPr>
            <a:lvl6pPr marL="2285623" indent="0">
              <a:buNone/>
              <a:defRPr sz="1000"/>
            </a:lvl6pPr>
            <a:lvl7pPr marL="2742748" indent="0">
              <a:buNone/>
              <a:defRPr sz="1000"/>
            </a:lvl7pPr>
            <a:lvl8pPr marL="3199872" indent="0">
              <a:buNone/>
              <a:defRPr sz="1000"/>
            </a:lvl8pPr>
            <a:lvl9pPr marL="3656996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00"/>
            <a:fld id="{042FA9A7-6778-439B-82AA-661D63419A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500"/>
              <a:t>2024/8/9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00"/>
            <a:fld id="{037768AF-766E-4146-821C-177267214C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5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82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8" cy="1600201"/>
          </a:xfrm>
        </p:spPr>
        <p:txBody>
          <a:bodyPr anchor="b"/>
          <a:lstStyle>
            <a:lvl1pPr>
              <a:defRPr sz="316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167"/>
            </a:lvl1pPr>
            <a:lvl2pPr marL="457124" indent="0">
              <a:buNone/>
              <a:defRPr sz="2833"/>
            </a:lvl2pPr>
            <a:lvl3pPr marL="914249" indent="0">
              <a:buNone/>
              <a:defRPr sz="2417"/>
            </a:lvl3pPr>
            <a:lvl4pPr marL="1371373" indent="0">
              <a:buNone/>
              <a:defRPr sz="2000"/>
            </a:lvl4pPr>
            <a:lvl5pPr marL="1828499" indent="0">
              <a:buNone/>
              <a:defRPr sz="2000"/>
            </a:lvl5pPr>
            <a:lvl6pPr marL="2285623" indent="0">
              <a:buNone/>
              <a:defRPr sz="2000"/>
            </a:lvl6pPr>
            <a:lvl7pPr marL="2742748" indent="0">
              <a:buNone/>
              <a:defRPr sz="2000"/>
            </a:lvl7pPr>
            <a:lvl8pPr marL="3199872" indent="0">
              <a:buNone/>
              <a:defRPr sz="2000"/>
            </a:lvl8pPr>
            <a:lvl9pPr marL="3656996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8" cy="3811588"/>
          </a:xfrm>
        </p:spPr>
        <p:txBody>
          <a:bodyPr/>
          <a:lstStyle>
            <a:lvl1pPr marL="0" indent="0">
              <a:buNone/>
              <a:defRPr sz="1583"/>
            </a:lvl1pPr>
            <a:lvl2pPr marL="457124" indent="0">
              <a:buNone/>
              <a:defRPr sz="1417"/>
            </a:lvl2pPr>
            <a:lvl3pPr marL="914249" indent="0">
              <a:buNone/>
              <a:defRPr sz="1167"/>
            </a:lvl3pPr>
            <a:lvl4pPr marL="1371373" indent="0">
              <a:buNone/>
              <a:defRPr sz="1000"/>
            </a:lvl4pPr>
            <a:lvl5pPr marL="1828499" indent="0">
              <a:buNone/>
              <a:defRPr sz="1000"/>
            </a:lvl5pPr>
            <a:lvl6pPr marL="2285623" indent="0">
              <a:buNone/>
              <a:defRPr sz="1000"/>
            </a:lvl6pPr>
            <a:lvl7pPr marL="2742748" indent="0">
              <a:buNone/>
              <a:defRPr sz="1000"/>
            </a:lvl7pPr>
            <a:lvl8pPr marL="3199872" indent="0">
              <a:buNone/>
              <a:defRPr sz="1000"/>
            </a:lvl8pPr>
            <a:lvl9pPr marL="3656996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00"/>
            <a:fld id="{042FA9A7-6778-439B-82AA-661D63419A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500"/>
              <a:t>2024/8/9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00"/>
            <a:fld id="{037768AF-766E-4146-821C-177267214C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5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9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FE5A9CD-1CA5-4BB6-ABF6-C3DB2F9C09D1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9E3A461-C528-4C33-83FA-271D1850C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604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00"/>
            <a:fld id="{042FA9A7-6778-439B-82AA-661D63419A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500"/>
              <a:t>2024/8/9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00"/>
            <a:fld id="{037768AF-766E-4146-821C-177267214C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5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80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00"/>
            <a:fld id="{042FA9A7-6778-439B-82AA-661D63419A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500"/>
              <a:t>2024/8/9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00"/>
            <a:fld id="{037768AF-766E-4146-821C-177267214C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5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72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49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84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solidFill>
          <a:srgbClr val="FC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76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00"/>
            <a:fld id="{D26EB0D8-D049-4A31-8F2D-814DBCEBC8C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500"/>
              <a:t>2024/8/9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00"/>
            <a:fld id="{A77D73C6-6C2F-48CB-8888-B8D11C5DB61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5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46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3" y="246065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82549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2" y="-26503"/>
            <a:ext cx="3365024" cy="130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5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1362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058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9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0"/>
            <a:ext cx="10972800" cy="1384300"/>
          </a:xfrm>
          <a:prstGeom prst="rect">
            <a:avLst/>
          </a:prstGeom>
        </p:spPr>
        <p:txBody>
          <a:bodyPr lIns="217728" tIns="108864" rIns="217728" bIns="108864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217728" tIns="108864" rIns="217728" bIns="108864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>
              <a:defRPr/>
            </a:pPr>
            <a:fld id="{E979D15E-7C97-46BA-A533-0FCFA23F605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579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07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52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096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93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fld id="{A890BEB3-7ECE-4454-BD48-73539E4ED80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54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540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14" indent="0" algn="ctr">
              <a:buNone/>
              <a:defRPr sz="2000"/>
            </a:lvl2pPr>
            <a:lvl3pPr marL="914229" indent="0" algn="ctr">
              <a:buNone/>
              <a:defRPr sz="1800"/>
            </a:lvl3pPr>
            <a:lvl4pPr marL="1371343" indent="0" algn="ctr">
              <a:buNone/>
              <a:defRPr sz="1600"/>
            </a:lvl4pPr>
            <a:lvl5pPr marL="1828457" indent="0" algn="ctr">
              <a:buNone/>
              <a:defRPr sz="1600"/>
            </a:lvl5pPr>
            <a:lvl6pPr marL="2285571" indent="0" algn="ctr">
              <a:buNone/>
              <a:defRPr sz="1600"/>
            </a:lvl6pPr>
            <a:lvl7pPr marL="2742686" indent="0" algn="ctr">
              <a:buNone/>
              <a:defRPr sz="1600"/>
            </a:lvl7pPr>
            <a:lvl8pPr marL="3199800" indent="0" algn="ctr">
              <a:buNone/>
              <a:defRPr sz="1600"/>
            </a:lvl8pPr>
            <a:lvl9pPr marL="365691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29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229">
                <a:defRPr/>
              </a:pPr>
              <a:t>09/08/2024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29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29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229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971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17"/>
            </a:lvl1pPr>
            <a:lvl2pPr marL="457124" indent="0" algn="ctr">
              <a:buNone/>
              <a:defRPr sz="2000"/>
            </a:lvl2pPr>
            <a:lvl3pPr marL="914249" indent="0" algn="ctr">
              <a:buNone/>
              <a:defRPr sz="1833"/>
            </a:lvl3pPr>
            <a:lvl4pPr marL="1371373" indent="0" algn="ctr">
              <a:buNone/>
              <a:defRPr sz="1583"/>
            </a:lvl4pPr>
            <a:lvl5pPr marL="1828499" indent="0" algn="ctr">
              <a:buNone/>
              <a:defRPr sz="1583"/>
            </a:lvl5pPr>
            <a:lvl6pPr marL="2285623" indent="0" algn="ctr">
              <a:buNone/>
              <a:defRPr sz="1583"/>
            </a:lvl6pPr>
            <a:lvl7pPr marL="2742748" indent="0" algn="ctr">
              <a:buNone/>
              <a:defRPr sz="1583"/>
            </a:lvl7pPr>
            <a:lvl8pPr marL="3199872" indent="0" algn="ctr">
              <a:buNone/>
              <a:defRPr sz="1583"/>
            </a:lvl8pPr>
            <a:lvl9pPr marL="3656996" indent="0" algn="ctr">
              <a:buNone/>
              <a:defRPr sz="1583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00"/>
            <a:fld id="{042FA9A7-6778-439B-82AA-661D63419A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500"/>
              <a:t>2024/8/9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00"/>
            <a:fld id="{037768AF-766E-4146-821C-177267214C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5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15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00"/>
            <a:fld id="{042FA9A7-6778-439B-82AA-661D63419A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500"/>
              <a:t>2024/8/9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00"/>
            <a:fld id="{037768AF-766E-4146-821C-177267214C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5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29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8"/>
          </a:xfrm>
        </p:spPr>
        <p:txBody>
          <a:bodyPr/>
          <a:lstStyle>
            <a:lvl1pPr marL="0" indent="0">
              <a:buNone/>
              <a:defRPr sz="2417">
                <a:solidFill>
                  <a:schemeClr val="tx1">
                    <a:tint val="75000"/>
                  </a:schemeClr>
                </a:solidFill>
              </a:defRPr>
            </a:lvl1pPr>
            <a:lvl2pPr marL="45712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9" indent="0">
              <a:buNone/>
              <a:defRPr sz="1833">
                <a:solidFill>
                  <a:schemeClr val="tx1">
                    <a:tint val="75000"/>
                  </a:schemeClr>
                </a:solidFill>
              </a:defRPr>
            </a:lvl3pPr>
            <a:lvl4pPr marL="1371373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4pPr>
            <a:lvl5pPr marL="1828499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5pPr>
            <a:lvl6pPr marL="2285623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6pPr>
            <a:lvl7pPr marL="2742748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7pPr>
            <a:lvl8pPr marL="3199872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8pPr>
            <a:lvl9pPr marL="3656996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00"/>
            <a:fld id="{042FA9A7-6778-439B-82AA-661D63419A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500"/>
              <a:t>2024/8/9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00"/>
            <a:fld id="{037768AF-766E-4146-821C-177267214C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5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76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TextBox 3"/>
          <p:cNvSpPr txBox="1"/>
          <p:nvPr userDrawn="1"/>
        </p:nvSpPr>
        <p:spPr>
          <a:xfrm>
            <a:off x="4321946" y="228600"/>
            <a:ext cx="4753545" cy="6308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499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NGƯỜI LÁI ĐÒ SÔNG ĐÀ </a:t>
            </a:r>
            <a:endParaRPr lang="en-US" sz="3499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818576" y="228600"/>
            <a:ext cx="99418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US" sz="1500" b="1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VĂN HỌC</a:t>
            </a:r>
          </a:p>
          <a:p>
            <a:pPr algn="ctr">
              <a:spcBef>
                <a:spcPts val="400"/>
              </a:spcBef>
            </a:pPr>
            <a:r>
              <a:rPr lang="en-US" sz="1500" b="1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VIỆT NAM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01884" y="167445"/>
            <a:ext cx="515206" cy="386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160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119388" y="397520"/>
            <a:ext cx="534121" cy="5077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99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12</a:t>
            </a:r>
            <a:endParaRPr lang="en-US" sz="2400"/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6" y="-16363"/>
            <a:ext cx="12172890" cy="71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1038773" y="71569"/>
            <a:ext cx="515206" cy="386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160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029360" y="307267"/>
            <a:ext cx="534121" cy="5077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99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10</a:t>
            </a:r>
            <a:endParaRPr lang="en-US" sz="2400"/>
          </a:p>
        </p:txBody>
      </p:sp>
      <p:sp>
        <p:nvSpPr>
          <p:cNvPr id="14" name="Rectangle 13"/>
          <p:cNvSpPr/>
          <p:nvPr userDrawn="1"/>
        </p:nvSpPr>
        <p:spPr>
          <a:xfrm>
            <a:off x="1638880" y="109091"/>
            <a:ext cx="11047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Văn</a:t>
            </a:r>
            <a:r>
              <a:rPr lang="en-US" sz="160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học</a:t>
            </a:r>
          </a:p>
          <a:p>
            <a:pPr algn="ctr"/>
            <a:r>
              <a:rPr lang="en-US" sz="160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Việt Nam</a:t>
            </a:r>
            <a:endParaRPr lang="en-US" sz="160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755021" y="87099"/>
            <a:ext cx="603050" cy="68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250"/>
              </a:lnSpc>
            </a:pPr>
            <a:r>
              <a:rPr lang="en-US" sz="1600" err="1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Phần</a:t>
            </a:r>
            <a:endParaRPr lang="en-US" sz="160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  <a:p>
            <a:pPr algn="ctr">
              <a:lnSpc>
                <a:spcPts val="2250"/>
              </a:lnSpc>
            </a:pPr>
            <a:r>
              <a:rPr lang="en-US" sz="220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1/2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4447705" y="117876"/>
            <a:ext cx="3933384" cy="646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99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ĐẠI CÁO BÌNH NGÔ </a:t>
            </a:r>
            <a:endParaRPr lang="en-US" sz="3599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74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31" r:id="rId6"/>
  </p:sldLayoutIdLst>
  <p:txStyles>
    <p:titleStyle>
      <a:lvl1pPr algn="ctr" defTabSz="1088172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223" indent="-408223" algn="l" defTabSz="108817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78" indent="-339974" algn="l" defTabSz="108817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33" indent="-272043" algn="l" defTabSz="10881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619" indent="-272043" algn="l" defTabSz="108817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023" indent="-272043" algn="l" defTabSz="108817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09" indent="-272043" algn="l" defTabSz="10881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512" indent="-272043" algn="l" defTabSz="10881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99" indent="-272043" algn="l" defTabSz="10881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685" indent="-272043" algn="l" defTabSz="10881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086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90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576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980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66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152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555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42" algn="l" defTabSz="1088172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146286" tIns="73143" rIns="146286" bIns="7314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7"/>
            <a:ext cx="10515600" cy="4351338"/>
          </a:xfrm>
          <a:prstGeom prst="rect">
            <a:avLst/>
          </a:prstGeom>
        </p:spPr>
        <p:txBody>
          <a:bodyPr vert="horz" lIns="146286" tIns="73143" rIns="146286" bIns="73143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146286" tIns="73143" rIns="146286" bIns="73143" rtlCol="0" anchor="ctr"/>
          <a:lstStyle>
            <a:lvl1pPr algn="l">
              <a:defRPr sz="11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00"/>
            <a:fld id="{042FA9A7-6778-439B-82AA-661D63419A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500"/>
              <a:t>2024/8/9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146286" tIns="73143" rIns="146286" bIns="73143" rtlCol="0" anchor="ctr"/>
          <a:lstStyle>
            <a:lvl1pPr algn="ctr">
              <a:defRPr sz="11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146286" tIns="73143" rIns="146286" bIns="73143" rtlCol="0" anchor="ctr"/>
          <a:lstStyle>
            <a:lvl1pPr algn="r">
              <a:defRPr sz="11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00"/>
            <a:fld id="{037768AF-766E-4146-821C-177267214C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5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915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896" r:id="rId21"/>
    <p:sldLayoutId id="2147483895" r:id="rId22"/>
    <p:sldLayoutId id="2147483854" r:id="rId23"/>
    <p:sldLayoutId id="2147483855" r:id="rId24"/>
    <p:sldLayoutId id="2147483859" r:id="rId25"/>
    <p:sldLayoutId id="2147483860" r:id="rId26"/>
    <p:sldLayoutId id="2147483861" r:id="rId2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l" defTabSz="914249" rtl="0" eaLnBrk="1" latinLnBrk="0" hangingPunct="1">
        <a:lnSpc>
          <a:spcPct val="90000"/>
        </a:lnSpc>
        <a:spcBef>
          <a:spcPct val="0"/>
        </a:spcBef>
        <a:buNone/>
        <a:defRPr sz="441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3" indent="-228563" algn="l" defTabSz="9142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33" kern="1200">
          <a:solidFill>
            <a:schemeClr val="tx1"/>
          </a:solidFill>
          <a:latin typeface="+mn-lt"/>
          <a:ea typeface="+mn-ea"/>
          <a:cs typeface="+mn-cs"/>
        </a:defRPr>
      </a:lvl1pPr>
      <a:lvl2pPr marL="685687" indent="-228563" algn="l" defTabSz="9142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2" indent="-228563" algn="l" defTabSz="9142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36" indent="-228563" algn="l" defTabSz="9142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4pPr>
      <a:lvl5pPr marL="2057060" indent="-228563" algn="l" defTabSz="9142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5pPr>
      <a:lvl6pPr marL="2514185" indent="-228563" algn="l" defTabSz="9142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6pPr>
      <a:lvl7pPr marL="2971309" indent="-228563" algn="l" defTabSz="9142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7pPr>
      <a:lvl8pPr marL="3428435" indent="-228563" algn="l" defTabSz="9142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8pPr>
      <a:lvl9pPr marL="3885559" indent="-228563" algn="l" defTabSz="9142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9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1pPr>
      <a:lvl2pPr marL="457124" algn="l" defTabSz="914249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2pPr>
      <a:lvl3pPr marL="914249" algn="l" defTabSz="914249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3" algn="l" defTabSz="914249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9" algn="l" defTabSz="914249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5pPr>
      <a:lvl6pPr marL="2285623" algn="l" defTabSz="914249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6pPr>
      <a:lvl7pPr marL="2742748" algn="l" defTabSz="914249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7pPr>
      <a:lvl8pPr marL="3199872" algn="l" defTabSz="914249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8pPr>
      <a:lvl9pPr marL="3656996" algn="l" defTabSz="914249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A92D2F-7F54-4B87-8EA4-62214779A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6493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30BC61-5B48-4442-9E96-210D60CD8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003" y="852536"/>
            <a:ext cx="10227212" cy="128089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8: DỮ LIỆU TRONG VĂN BẢN THÔNG TIN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87B5A-8BA8-4664-907C-1ED5E39C1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144" y="1806892"/>
            <a:ext cx="11175864" cy="346910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ĐỌC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 THAY ĐỔI LỊCH SỬ LOÀI NGƯỜI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78B66F-8F56-48E3-87C1-7FA193409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3200" y="3465005"/>
            <a:ext cx="2772690" cy="19592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D6C861-3033-485D-804A-3515A56B52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6110" y="3491248"/>
            <a:ext cx="2772690" cy="18755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A28C16-C84E-41A3-8965-2D76D03C4764}"/>
              </a:ext>
            </a:extLst>
          </p:cNvPr>
          <p:cNvSpPr txBox="1"/>
          <p:nvPr/>
        </p:nvSpPr>
        <p:spPr>
          <a:xfrm>
            <a:off x="614149" y="5554038"/>
            <a:ext cx="112866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GV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THPT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Bùi Lê Trang Nhung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THPT Phan Bội Châu, Pleiku, Gia Lai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2E00CB-1393-4A55-B1F5-923ED01F42CE}"/>
              </a:ext>
            </a:extLst>
          </p:cNvPr>
          <p:cNvSpPr txBox="1"/>
          <p:nvPr/>
        </p:nvSpPr>
        <p:spPr>
          <a:xfrm>
            <a:off x="1825384" y="98312"/>
            <a:ext cx="7973704" cy="3809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1400" b="1" kern="10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DỰ ÁN CỘNG ĐỒNG 12, BỘ SÁCH KẾT NỐI TRI THỨC VỚI CUỘC SỐNG</a:t>
            </a:r>
            <a:endParaRPr lang="en-US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09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A3E8DC-67A4-4354-B458-EBCB5A80F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A9D19E-E643-4C37-9C92-23E2F0C7C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225" y="212347"/>
            <a:ext cx="4459458" cy="999441"/>
          </a:xfrm>
        </p:spPr>
        <p:txBody>
          <a:bodyPr/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Khá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bản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66433B-7ADE-4CD1-94EE-1B12ED0110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352801" y="1168576"/>
            <a:ext cx="8315126" cy="485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93373"/>
      </p:ext>
    </p:extLst>
  </p:cSld>
  <p:clrMapOvr>
    <a:masterClrMapping/>
  </p:clrMapOvr>
  <p:transition spd="slow" advClick="0" advTm="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5">
            <a:extLst>
              <a:ext uri="{FF2B5EF4-FFF2-40B4-BE49-F238E27FC236}">
                <a16:creationId xmlns:a16="http://schemas.microsoft.com/office/drawing/2014/main" id="{7A06E472-7567-A59C-877D-F7FA4B86C2C5}"/>
              </a:ext>
            </a:extLst>
          </p:cNvPr>
          <p:cNvGrpSpPr>
            <a:grpSpLocks/>
          </p:cNvGrpSpPr>
          <p:nvPr/>
        </p:nvGrpSpPr>
        <p:grpSpPr bwMode="auto">
          <a:xfrm>
            <a:off x="555622" y="240692"/>
            <a:ext cx="11247171" cy="1013434"/>
            <a:chOff x="6168776" y="1221671"/>
            <a:chExt cx="4455682" cy="606624"/>
          </a:xfrm>
        </p:grpSpPr>
        <p:sp>
          <p:nvSpPr>
            <p:cNvPr id="5" name="圆角矩形 2">
              <a:extLst>
                <a:ext uri="{FF2B5EF4-FFF2-40B4-BE49-F238E27FC236}">
                  <a16:creationId xmlns:a16="http://schemas.microsoft.com/office/drawing/2014/main" id="{05A0A531-BBCF-FF52-7FEE-77D149A29D98}"/>
                </a:ext>
              </a:extLst>
            </p:cNvPr>
            <p:cNvSpPr/>
            <p:nvPr/>
          </p:nvSpPr>
          <p:spPr>
            <a:xfrm>
              <a:off x="6168776" y="1221671"/>
              <a:ext cx="4455682" cy="606624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>
              <a:solidFill>
                <a:srgbClr val="3105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F7B33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文本框 13">
              <a:extLst>
                <a:ext uri="{FF2B5EF4-FFF2-40B4-BE49-F238E27FC236}">
                  <a16:creationId xmlns:a16="http://schemas.microsoft.com/office/drawing/2014/main" id="{8D19762B-5A5C-2BCE-A2BE-0158D6C113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9065" y="1272952"/>
              <a:ext cx="4395393" cy="49742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Gulim" panose="020B0600000101010101" pitchFamily="34" charset="-127"/>
                  <a:cs typeface="Times New Roman" panose="02020603050405020304" pitchFamily="18" charset="0"/>
                </a:rPr>
                <a:t>:  “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loài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Gulim" panose="020B0600000101010101" pitchFamily="34" charset="-127"/>
                  <a:cs typeface="Times New Roman" panose="02020603050405020304" pitchFamily="18" charset="0"/>
                </a:rPr>
                <a:t>”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Căn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cứ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" name="直接连接符 4">
            <a:extLst>
              <a:ext uri="{FF2B5EF4-FFF2-40B4-BE49-F238E27FC236}">
                <a16:creationId xmlns:a16="http://schemas.microsoft.com/office/drawing/2014/main" id="{E8F71BEA-CC81-11B6-40BA-DDC512D9EAB0}"/>
              </a:ext>
            </a:extLst>
          </p:cNvPr>
          <p:cNvCxnSpPr/>
          <p:nvPr/>
        </p:nvCxnSpPr>
        <p:spPr>
          <a:xfrm>
            <a:off x="3556105" y="5511800"/>
            <a:ext cx="4213225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5">
            <a:extLst>
              <a:ext uri="{FF2B5EF4-FFF2-40B4-BE49-F238E27FC236}">
                <a16:creationId xmlns:a16="http://schemas.microsoft.com/office/drawing/2014/main" id="{F12F4023-F0F0-EFFD-7602-051B64EB3FA5}"/>
              </a:ext>
            </a:extLst>
          </p:cNvPr>
          <p:cNvCxnSpPr/>
          <p:nvPr/>
        </p:nvCxnSpPr>
        <p:spPr>
          <a:xfrm>
            <a:off x="4129193" y="4200525"/>
            <a:ext cx="3640137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6">
            <a:extLst>
              <a:ext uri="{FF2B5EF4-FFF2-40B4-BE49-F238E27FC236}">
                <a16:creationId xmlns:a16="http://schemas.microsoft.com/office/drawing/2014/main" id="{27882796-B49C-B782-38E7-A07112CE1FD3}"/>
              </a:ext>
            </a:extLst>
          </p:cNvPr>
          <p:cNvCxnSpPr/>
          <p:nvPr/>
        </p:nvCxnSpPr>
        <p:spPr>
          <a:xfrm>
            <a:off x="3556105" y="2800350"/>
            <a:ext cx="4213225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六边形 7">
            <a:extLst>
              <a:ext uri="{FF2B5EF4-FFF2-40B4-BE49-F238E27FC236}">
                <a16:creationId xmlns:a16="http://schemas.microsoft.com/office/drawing/2014/main" id="{6EE1F949-981D-1604-50D8-4F3684D98B61}"/>
              </a:ext>
            </a:extLst>
          </p:cNvPr>
          <p:cNvSpPr/>
          <p:nvPr/>
        </p:nvSpPr>
        <p:spPr>
          <a:xfrm>
            <a:off x="555622" y="2800350"/>
            <a:ext cx="2667247" cy="1998301"/>
          </a:xfrm>
          <a:prstGeom prst="hexagon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lgun Gothic"/>
              <a:ea typeface="Malgun Gothic"/>
              <a:cs typeface="+mn-cs"/>
            </a:endParaRPr>
          </a:p>
        </p:txBody>
      </p:sp>
      <p:sp>
        <p:nvSpPr>
          <p:cNvPr id="11" name="文本框 8">
            <a:extLst>
              <a:ext uri="{FF2B5EF4-FFF2-40B4-BE49-F238E27FC236}">
                <a16:creationId xmlns:a16="http://schemas.microsoft.com/office/drawing/2014/main" id="{BE5979A7-7F2C-2586-7CDE-72E110E6A972}"/>
              </a:ext>
            </a:extLst>
          </p:cNvPr>
          <p:cNvSpPr txBox="1"/>
          <p:nvPr/>
        </p:nvSpPr>
        <p:spPr>
          <a:xfrm>
            <a:off x="707806" y="3507415"/>
            <a:ext cx="231082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DotumChe" panose="020B0609000101010101" pitchFamily="49" charset="-127"/>
                <a:cs typeface="Times New Roman" panose="02020603050405020304" pitchFamily="18" charset="0"/>
              </a:rPr>
              <a:t>NHIỆM VỤ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44129570-9038-FBCE-55C0-B1A77E77EE4E}"/>
              </a:ext>
            </a:extLst>
          </p:cNvPr>
          <p:cNvSpPr/>
          <p:nvPr/>
        </p:nvSpPr>
        <p:spPr bwMode="auto">
          <a:xfrm flipH="1">
            <a:off x="2544868" y="1954213"/>
            <a:ext cx="1584325" cy="4233862"/>
          </a:xfrm>
          <a:custGeom>
            <a:avLst/>
            <a:gdLst>
              <a:gd name="T0" fmla="*/ 1750 w 1750"/>
              <a:gd name="T1" fmla="*/ 272 h 5527"/>
              <a:gd name="T2" fmla="*/ 314 w 1750"/>
              <a:gd name="T3" fmla="*/ 2778 h 5527"/>
              <a:gd name="T4" fmla="*/ 1699 w 1750"/>
              <a:gd name="T5" fmla="*/ 5254 h 5527"/>
              <a:gd name="T6" fmla="*/ 1542 w 1750"/>
              <a:gd name="T7" fmla="*/ 5527 h 5527"/>
              <a:gd name="T8" fmla="*/ 0 w 1750"/>
              <a:gd name="T9" fmla="*/ 2778 h 5527"/>
              <a:gd name="T10" fmla="*/ 1593 w 1750"/>
              <a:gd name="T11" fmla="*/ 0 h 5527"/>
              <a:gd name="T12" fmla="*/ 1750 w 1750"/>
              <a:gd name="T13" fmla="*/ 272 h 5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50" h="5527">
                <a:moveTo>
                  <a:pt x="1750" y="272"/>
                </a:moveTo>
                <a:cubicBezTo>
                  <a:pt x="891" y="777"/>
                  <a:pt x="314" y="1710"/>
                  <a:pt x="314" y="2778"/>
                </a:cubicBezTo>
                <a:cubicBezTo>
                  <a:pt x="314" y="3825"/>
                  <a:pt x="868" y="4743"/>
                  <a:pt x="1699" y="5254"/>
                </a:cubicBezTo>
                <a:lnTo>
                  <a:pt x="1542" y="5527"/>
                </a:lnTo>
                <a:cubicBezTo>
                  <a:pt x="617" y="4961"/>
                  <a:pt x="0" y="3942"/>
                  <a:pt x="0" y="2778"/>
                </a:cubicBezTo>
                <a:cubicBezTo>
                  <a:pt x="0" y="1594"/>
                  <a:pt x="640" y="559"/>
                  <a:pt x="1593" y="0"/>
                </a:cubicBezTo>
                <a:lnTo>
                  <a:pt x="1750" y="272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</p:spPr>
        <p:txBody>
          <a:bodyPr lIns="121920" tIns="60960" rIns="121920" bIns="6096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otumChe" panose="020B0609000101010101" pitchFamily="49" charset="-127"/>
              <a:ea typeface="DotumChe" panose="020B0609000101010101" pitchFamily="49" charset="-127"/>
              <a:cs typeface="+mn-cs"/>
            </a:endParaRPr>
          </a:p>
        </p:txBody>
      </p:sp>
      <p:grpSp>
        <p:nvGrpSpPr>
          <p:cNvPr id="13" name="组合 10">
            <a:extLst>
              <a:ext uri="{FF2B5EF4-FFF2-40B4-BE49-F238E27FC236}">
                <a16:creationId xmlns:a16="http://schemas.microsoft.com/office/drawing/2014/main" id="{C8CE456B-F9ED-AC77-C5F3-2180A9363A3A}"/>
              </a:ext>
            </a:extLst>
          </p:cNvPr>
          <p:cNvGrpSpPr/>
          <p:nvPr/>
        </p:nvGrpSpPr>
        <p:grpSpPr>
          <a:xfrm>
            <a:off x="3545117" y="1593845"/>
            <a:ext cx="1382400" cy="1109738"/>
            <a:chOff x="5810807" y="1372172"/>
            <a:chExt cx="1382400" cy="1109738"/>
          </a:xfrm>
          <a:solidFill>
            <a:srgbClr val="00B0F0"/>
          </a:solidFill>
        </p:grpSpPr>
        <p:sp>
          <p:nvSpPr>
            <p:cNvPr id="14" name="六边形 11">
              <a:extLst>
                <a:ext uri="{FF2B5EF4-FFF2-40B4-BE49-F238E27FC236}">
                  <a16:creationId xmlns:a16="http://schemas.microsoft.com/office/drawing/2014/main" id="{33BC1D38-6F43-AAED-F504-4FFDA9F301C5}"/>
                </a:ext>
              </a:extLst>
            </p:cNvPr>
            <p:cNvSpPr/>
            <p:nvPr/>
          </p:nvSpPr>
          <p:spPr>
            <a:xfrm>
              <a:off x="5810807" y="1372172"/>
              <a:ext cx="1382400" cy="1109738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/>
                <a:ea typeface="Malgun Gothic"/>
                <a:cs typeface="+mn-cs"/>
              </a:endParaRPr>
            </a:p>
          </p:txBody>
        </p:sp>
        <p:sp>
          <p:nvSpPr>
            <p:cNvPr id="15" name="文本框 12">
              <a:extLst>
                <a:ext uri="{FF2B5EF4-FFF2-40B4-BE49-F238E27FC236}">
                  <a16:creationId xmlns:a16="http://schemas.microsoft.com/office/drawing/2014/main" id="{954D5347-5466-FBB0-F7FE-5FFD1066F987}"/>
                </a:ext>
              </a:extLst>
            </p:cNvPr>
            <p:cNvSpPr txBox="1"/>
            <p:nvPr/>
          </p:nvSpPr>
          <p:spPr>
            <a:xfrm>
              <a:off x="6023289" y="1466781"/>
              <a:ext cx="989373" cy="83099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DotumChe" panose="020B0609000101010101" pitchFamily="49" charset="-127"/>
                  <a:cs typeface="Times New Roman" panose="02020603050405020304" pitchFamily="18" charset="0"/>
                </a:rPr>
                <a:t>Nhóm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DotumChe" panose="020B0609000101010101" pitchFamily="49" charset="-127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DotumChe" panose="020B0609000101010101" pitchFamily="49" charset="-127"/>
                  <a:cs typeface="Times New Roman" panose="02020603050405020304" pitchFamily="18" charset="0"/>
                </a:rPr>
                <a:t>1+2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DotumChe" panose="020B0609000101010101" pitchFamily="49" charset="-127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组合 13">
            <a:extLst>
              <a:ext uri="{FF2B5EF4-FFF2-40B4-BE49-F238E27FC236}">
                <a16:creationId xmlns:a16="http://schemas.microsoft.com/office/drawing/2014/main" id="{A47BC1C1-EED2-E046-95D2-A5C7BF86D839}"/>
              </a:ext>
            </a:extLst>
          </p:cNvPr>
          <p:cNvGrpSpPr/>
          <p:nvPr/>
        </p:nvGrpSpPr>
        <p:grpSpPr>
          <a:xfrm>
            <a:off x="4195030" y="2946402"/>
            <a:ext cx="1438319" cy="1122026"/>
            <a:chOff x="5867317" y="1889686"/>
            <a:chExt cx="647003" cy="557761"/>
          </a:xfrm>
          <a:solidFill>
            <a:srgbClr val="00B0F0"/>
          </a:solidFill>
        </p:grpSpPr>
        <p:sp>
          <p:nvSpPr>
            <p:cNvPr id="17" name="六边形 14">
              <a:extLst>
                <a:ext uri="{FF2B5EF4-FFF2-40B4-BE49-F238E27FC236}">
                  <a16:creationId xmlns:a16="http://schemas.microsoft.com/office/drawing/2014/main" id="{2A3A3B1B-651C-3017-FDB5-3BD42C17C196}"/>
                </a:ext>
              </a:extLst>
            </p:cNvPr>
            <p:cNvSpPr/>
            <p:nvPr/>
          </p:nvSpPr>
          <p:spPr>
            <a:xfrm>
              <a:off x="5867317" y="1889686"/>
              <a:ext cx="647003" cy="557761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/>
                <a:ea typeface="Malgun Gothic"/>
                <a:cs typeface="+mn-cs"/>
              </a:endParaRPr>
            </a:p>
          </p:txBody>
        </p:sp>
        <p:sp>
          <p:nvSpPr>
            <p:cNvPr id="18" name="文本框 15">
              <a:extLst>
                <a:ext uri="{FF2B5EF4-FFF2-40B4-BE49-F238E27FC236}">
                  <a16:creationId xmlns:a16="http://schemas.microsoft.com/office/drawing/2014/main" id="{020FE840-4E05-E66D-4FCB-E3C59CE8081A}"/>
                </a:ext>
              </a:extLst>
            </p:cNvPr>
            <p:cNvSpPr txBox="1"/>
            <p:nvPr/>
          </p:nvSpPr>
          <p:spPr>
            <a:xfrm>
              <a:off x="5962405" y="1946529"/>
              <a:ext cx="445052" cy="41309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DotumChe" panose="020B0609000101010101" pitchFamily="49" charset="-127"/>
                  <a:cs typeface="Times New Roman" panose="02020603050405020304" pitchFamily="18" charset="0"/>
                </a:rPr>
                <a:t>Nhóm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DotumChe" panose="020B0609000101010101" pitchFamily="49" charset="-127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DotumChe" panose="020B0609000101010101" pitchFamily="49" charset="-127"/>
                  <a:cs typeface="Times New Roman" panose="02020603050405020304" pitchFamily="18" charset="0"/>
                </a:rPr>
                <a:t>3+4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DotumChe" panose="020B0609000101010101" pitchFamily="49" charset="-127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组合 16">
            <a:extLst>
              <a:ext uri="{FF2B5EF4-FFF2-40B4-BE49-F238E27FC236}">
                <a16:creationId xmlns:a16="http://schemas.microsoft.com/office/drawing/2014/main" id="{85C85805-F15C-8C8F-7028-25B3F7165D93}"/>
              </a:ext>
            </a:extLst>
          </p:cNvPr>
          <p:cNvGrpSpPr/>
          <p:nvPr/>
        </p:nvGrpSpPr>
        <p:grpSpPr>
          <a:xfrm>
            <a:off x="3997699" y="4403461"/>
            <a:ext cx="1411986" cy="1065141"/>
            <a:chOff x="6082867" y="1421556"/>
            <a:chExt cx="1411986" cy="1065141"/>
          </a:xfrm>
          <a:solidFill>
            <a:srgbClr val="00B0F0"/>
          </a:solidFill>
        </p:grpSpPr>
        <p:sp>
          <p:nvSpPr>
            <p:cNvPr id="20" name="六边形 17">
              <a:extLst>
                <a:ext uri="{FF2B5EF4-FFF2-40B4-BE49-F238E27FC236}">
                  <a16:creationId xmlns:a16="http://schemas.microsoft.com/office/drawing/2014/main" id="{93D9B269-226D-86CF-ECA4-23557856D91E}"/>
                </a:ext>
              </a:extLst>
            </p:cNvPr>
            <p:cNvSpPr/>
            <p:nvPr/>
          </p:nvSpPr>
          <p:spPr>
            <a:xfrm>
              <a:off x="6082867" y="1421556"/>
              <a:ext cx="1411986" cy="1065141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/>
                <a:ea typeface="Malgun Gothic"/>
                <a:cs typeface="+mn-cs"/>
              </a:endParaRPr>
            </a:p>
          </p:txBody>
        </p:sp>
        <p:sp>
          <p:nvSpPr>
            <p:cNvPr id="21" name="文本框 18">
              <a:extLst>
                <a:ext uri="{FF2B5EF4-FFF2-40B4-BE49-F238E27FC236}">
                  <a16:creationId xmlns:a16="http://schemas.microsoft.com/office/drawing/2014/main" id="{9BC4D49C-6AB6-348C-6123-0ACEF4B9D309}"/>
                </a:ext>
              </a:extLst>
            </p:cNvPr>
            <p:cNvSpPr txBox="1"/>
            <p:nvPr/>
          </p:nvSpPr>
          <p:spPr>
            <a:xfrm>
              <a:off x="6373024" y="1514547"/>
              <a:ext cx="924259" cy="7694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DotumChe" panose="020B0609000101010101" pitchFamily="49" charset="-127"/>
                  <a:cs typeface="Times New Roman" panose="02020603050405020304" pitchFamily="18" charset="0"/>
                </a:rPr>
                <a:t>Nhóm</a:t>
              </a:r>
              <a:endPara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DotumChe" panose="020B0609000101010101" pitchFamily="49" charset="-127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DotumChe" panose="020B0609000101010101" pitchFamily="49" charset="-127"/>
                  <a:cs typeface="Times New Roman" panose="02020603050405020304" pitchFamily="18" charset="0"/>
                </a:rPr>
                <a:t>5+6</a:t>
              </a:r>
              <a:endPara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DotumChe" panose="020B0609000101010101" pitchFamily="49" charset="-127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7">
            <a:extLst>
              <a:ext uri="{FF2B5EF4-FFF2-40B4-BE49-F238E27FC236}">
                <a16:creationId xmlns:a16="http://schemas.microsoft.com/office/drawing/2014/main" id="{01FA60DB-89A4-2A01-474A-D4EF4BD13264}"/>
              </a:ext>
            </a:extLst>
          </p:cNvPr>
          <p:cNvSpPr txBox="1"/>
          <p:nvPr/>
        </p:nvSpPr>
        <p:spPr>
          <a:xfrm>
            <a:off x="5113703" y="1671648"/>
            <a:ext cx="5652834" cy="461689"/>
          </a:xfrm>
          <a:prstGeom prst="rect">
            <a:avLst/>
          </a:prstGeom>
          <a:noFill/>
        </p:spPr>
        <p:txBody>
          <a:bodyPr wrap="square" lIns="91464" tIns="45732" rIns="91464" bIns="45732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7">
            <a:extLst>
              <a:ext uri="{FF2B5EF4-FFF2-40B4-BE49-F238E27FC236}">
                <a16:creationId xmlns:a16="http://schemas.microsoft.com/office/drawing/2014/main" id="{4BEF3436-E447-4A6D-73CF-2FDDF59E7504}"/>
              </a:ext>
            </a:extLst>
          </p:cNvPr>
          <p:cNvSpPr txBox="1"/>
          <p:nvPr/>
        </p:nvSpPr>
        <p:spPr>
          <a:xfrm>
            <a:off x="5607174" y="2932448"/>
            <a:ext cx="6403258" cy="1200353"/>
          </a:xfrm>
          <a:prstGeom prst="rect">
            <a:avLst/>
          </a:prstGeom>
          <a:noFill/>
        </p:spPr>
        <p:txBody>
          <a:bodyPr wrap="square" lIns="91464" tIns="45732" rIns="91464" bIns="45732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Theo </a:t>
            </a:r>
            <a:r>
              <a:rPr lang="en-US" sz="2400" b="1" dirty="0" err="1"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giả</a:t>
            </a:r>
            <a:r>
              <a:rPr lang="en-US" sz="2400" b="1" dirty="0"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Sách</a:t>
            </a:r>
            <a:r>
              <a:rPr lang="en-US" sz="2400" b="1" i="1" dirty="0"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v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Gulim" panose="020B0600000101010101" pitchFamily="34" charset="-127"/>
              <a:cs typeface="Times New Roman" panose="02020603050405020304" pitchFamily="18" charset="0"/>
            </a:endParaRPr>
          </a:p>
        </p:txBody>
      </p:sp>
      <p:sp>
        <p:nvSpPr>
          <p:cNvPr id="24" name="TextBox 27">
            <a:extLst>
              <a:ext uri="{FF2B5EF4-FFF2-40B4-BE49-F238E27FC236}">
                <a16:creationId xmlns:a16="http://schemas.microsoft.com/office/drawing/2014/main" id="{37DABE04-DDB8-717C-3705-36CAE8A58B31}"/>
              </a:ext>
            </a:extLst>
          </p:cNvPr>
          <p:cNvSpPr txBox="1"/>
          <p:nvPr/>
        </p:nvSpPr>
        <p:spPr>
          <a:xfrm>
            <a:off x="5568348" y="4496452"/>
            <a:ext cx="6403258" cy="1200353"/>
          </a:xfrm>
          <a:prstGeom prst="rect">
            <a:avLst/>
          </a:prstGeom>
          <a:noFill/>
        </p:spPr>
        <p:txBody>
          <a:bodyPr wrap="square" lIns="91464" tIns="45732" rIns="91464" bIns="45732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 c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 dữ liệu lịch sử được người viết sử dụng trong văn bản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Gulim" panose="020B0600000101010101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994032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79271" y="1459320"/>
            <a:ext cx="7956197" cy="5527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0480" marR="30480"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phả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tri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kỹ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tưởng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30480" marR="30480" algn="just"/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0480" marR="30480"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kênh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...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</a:t>
            </a:r>
          </a:p>
          <a:p>
            <a:pPr indent="30480"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</a:p>
          <a:p>
            <a:pPr indent="30480"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9064" y="403590"/>
            <a:ext cx="52557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Khám phá văn bản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vấn đề nghị luận.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illda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73A7F7-1355-4F9F-82C0-5EC3335AA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80" y="2107097"/>
            <a:ext cx="3074504" cy="2994991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BF9BE37C-00A9-4D28-8DE3-F986F6C03EE7}"/>
              </a:ext>
            </a:extLst>
          </p:cNvPr>
          <p:cNvSpPr/>
          <p:nvPr/>
        </p:nvSpPr>
        <p:spPr>
          <a:xfrm>
            <a:off x="4914832" y="5936565"/>
            <a:ext cx="677784" cy="49603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Checkbox Checked with solid fill">
            <a:extLst>
              <a:ext uri="{FF2B5EF4-FFF2-40B4-BE49-F238E27FC236}">
                <a16:creationId xmlns:a16="http://schemas.microsoft.com/office/drawing/2014/main" id="{AC29E88B-19A9-4EC0-BA67-A80CB39349A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03188" y="3641773"/>
            <a:ext cx="417332" cy="5812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170C39-FB09-473F-97E7-2CC04BC425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3188" y="2309421"/>
            <a:ext cx="478342" cy="579170"/>
          </a:xfrm>
          <a:prstGeom prst="rect">
            <a:avLst/>
          </a:prstGeom>
        </p:spPr>
      </p:pic>
      <p:pic>
        <p:nvPicPr>
          <p:cNvPr id="11" name="Graphic 10" descr="Checkbox Checked with solid fill">
            <a:extLst>
              <a:ext uri="{FF2B5EF4-FFF2-40B4-BE49-F238E27FC236}">
                <a16:creationId xmlns:a16="http://schemas.microsoft.com/office/drawing/2014/main" id="{EBDE205B-0F2D-4A74-8518-9D9C3252574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03191" y="3138357"/>
            <a:ext cx="478342" cy="58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3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972EC1-1E11-4872-8C46-12C2E03A8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5249" y="1885687"/>
            <a:ext cx="11335937" cy="3340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lĩnh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đẩy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hỗn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+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lĩnh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khoa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2786" y="558333"/>
            <a:ext cx="64627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Khám phá văn bản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.Vai trò của sách với lịch sử loài người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42A124-E255-4BE8-ACA6-087F7838F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1554" y="4923220"/>
            <a:ext cx="2219136" cy="15424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1B6753-A69B-45BD-9570-3EB6AFE26B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9214" y="6005"/>
            <a:ext cx="1936424" cy="14112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F44235-B4FE-496C-8941-6781C17F6C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381" y="3005653"/>
            <a:ext cx="2115496" cy="205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027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EF44235-B4FE-496C-8941-6781C17F6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81" y="3005653"/>
            <a:ext cx="2115496" cy="20575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972EC1-1E11-4872-8C46-12C2E03A8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56452" y="1885687"/>
            <a:ext cx="9054734" cy="4262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lưới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chặt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chẽ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2786" y="558333"/>
            <a:ext cx="64627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Khám phá văn bản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2.Vai trò của sách với lịch sử loài người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42A124-E255-4BE8-ACA6-087F7838F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1554" y="4923220"/>
            <a:ext cx="2219136" cy="15424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1B6753-A69B-45BD-9570-3EB6AFE26B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9214" y="6005"/>
            <a:ext cx="1936424" cy="14112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59AA42-F1DF-4ADC-B687-DA75033438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320" y="2398686"/>
            <a:ext cx="2115495" cy="2060627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0229F349-2F17-4A5B-92F7-B9A0BDA9A899}"/>
              </a:ext>
            </a:extLst>
          </p:cNvPr>
          <p:cNvSpPr/>
          <p:nvPr/>
        </p:nvSpPr>
        <p:spPr>
          <a:xfrm>
            <a:off x="3645568" y="512544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42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F5FD43-D2BB-44A3-ABE6-CA2A58510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F44235-B4FE-496C-8941-6781C17F6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81" y="4806318"/>
            <a:ext cx="2115496" cy="20575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6603" y="1885687"/>
            <a:ext cx="10814015" cy="349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 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qua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phổ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2786" y="558333"/>
            <a:ext cx="64627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Khám phá văn bản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2.Vai trò của sách với lịch sử loài người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42A124-E255-4BE8-ACA6-087F7838F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1554" y="4923220"/>
            <a:ext cx="2219136" cy="15424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1B6753-A69B-45BD-9570-3EB6AFE26B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9214" y="6005"/>
            <a:ext cx="1936424" cy="141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38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8EC0E8-ACB0-47D8-8ACE-B62C6C16E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4581463-77D3-597A-4016-9A2FC4EBD22A}"/>
              </a:ext>
            </a:extLst>
          </p:cNvPr>
          <p:cNvSpPr txBox="1"/>
          <p:nvPr/>
        </p:nvSpPr>
        <p:spPr>
          <a:xfrm>
            <a:off x="998535" y="2621399"/>
            <a:ext cx="11052781" cy="1546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đẩy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iṡḷide">
            <a:extLst>
              <a:ext uri="{FF2B5EF4-FFF2-40B4-BE49-F238E27FC236}">
                <a16:creationId xmlns:a16="http://schemas.microsoft.com/office/drawing/2014/main" id="{64C76B92-2A97-9C16-27E4-C0DFA1B2B605}"/>
              </a:ext>
            </a:extLst>
          </p:cNvPr>
          <p:cNvSpPr/>
          <p:nvPr/>
        </p:nvSpPr>
        <p:spPr bwMode="auto">
          <a:xfrm>
            <a:off x="656393" y="2801479"/>
            <a:ext cx="229672" cy="229672"/>
          </a:xfrm>
          <a:prstGeom prst="chevron">
            <a:avLst/>
          </a:prstGeom>
          <a:solidFill>
            <a:srgbClr val="029DDD"/>
          </a:solidFill>
          <a:ln w="57150">
            <a:solidFill>
              <a:srgbClr val="029DDD"/>
            </a:solidFill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30F7E9-61F5-493E-929B-85D11B2F950D}"/>
              </a:ext>
            </a:extLst>
          </p:cNvPr>
          <p:cNvSpPr txBox="1"/>
          <p:nvPr/>
        </p:nvSpPr>
        <p:spPr>
          <a:xfrm>
            <a:off x="2219018" y="4300777"/>
            <a:ext cx="11116396" cy="587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2E20CC2F-040E-46A7-B708-2AFCD6B65C4B}"/>
              </a:ext>
            </a:extLst>
          </p:cNvPr>
          <p:cNvSpPr/>
          <p:nvPr/>
        </p:nvSpPr>
        <p:spPr>
          <a:xfrm>
            <a:off x="1606956" y="4440364"/>
            <a:ext cx="57657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CC866625-1A1F-4116-BA60-29901D2CA50A}"/>
              </a:ext>
            </a:extLst>
          </p:cNvPr>
          <p:cNvSpPr/>
          <p:nvPr/>
        </p:nvSpPr>
        <p:spPr>
          <a:xfrm>
            <a:off x="3094891" y="126609"/>
            <a:ext cx="7033847" cy="2233437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83F56E-D34F-40F2-937A-BC0E609AD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7028" y="17741"/>
            <a:ext cx="1932599" cy="14082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4AE9FD-6CC1-4E9C-8577-BE5507265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25" y="4769709"/>
            <a:ext cx="2016070" cy="1967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71F5C4-9029-45D6-9AEB-985B0CC2AD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0202" y="5494445"/>
            <a:ext cx="1818022" cy="126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8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F14B43-84A9-4F75-BA12-15C0A3316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4581463-77D3-597A-4016-9A2FC4EBD22A}"/>
              </a:ext>
            </a:extLst>
          </p:cNvPr>
          <p:cNvSpPr txBox="1"/>
          <p:nvPr/>
        </p:nvSpPr>
        <p:spPr>
          <a:xfrm>
            <a:off x="998535" y="2894825"/>
            <a:ext cx="10191979" cy="521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dữ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iṡḷide">
            <a:extLst>
              <a:ext uri="{FF2B5EF4-FFF2-40B4-BE49-F238E27FC236}">
                <a16:creationId xmlns:a16="http://schemas.microsoft.com/office/drawing/2014/main" id="{64C76B92-2A97-9C16-27E4-C0DFA1B2B605}"/>
              </a:ext>
            </a:extLst>
          </p:cNvPr>
          <p:cNvSpPr/>
          <p:nvPr/>
        </p:nvSpPr>
        <p:spPr bwMode="auto">
          <a:xfrm>
            <a:off x="656393" y="3095960"/>
            <a:ext cx="229672" cy="229672"/>
          </a:xfrm>
          <a:prstGeom prst="chevron">
            <a:avLst/>
          </a:prstGeom>
          <a:solidFill>
            <a:srgbClr val="029DDD"/>
          </a:solidFill>
          <a:ln w="57150">
            <a:solidFill>
              <a:srgbClr val="029DDD"/>
            </a:solidFill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20D103E2-6DBF-54F3-29EE-AB61DA206D89}"/>
              </a:ext>
            </a:extLst>
          </p:cNvPr>
          <p:cNvSpPr txBox="1"/>
          <p:nvPr/>
        </p:nvSpPr>
        <p:spPr>
          <a:xfrm>
            <a:off x="1139220" y="3690171"/>
            <a:ext cx="8709116" cy="2599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Dữ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liệu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lịch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sử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được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sử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dụng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trong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văn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bản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"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",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xã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iṡḷide">
            <a:extLst>
              <a:ext uri="{FF2B5EF4-FFF2-40B4-BE49-F238E27FC236}">
                <a16:creationId xmlns:a16="http://schemas.microsoft.com/office/drawing/2014/main" id="{E7DD8669-BFB9-59A8-CF49-C71C834D6C3D}"/>
              </a:ext>
            </a:extLst>
          </p:cNvPr>
          <p:cNvSpPr/>
          <p:nvPr/>
        </p:nvSpPr>
        <p:spPr bwMode="auto">
          <a:xfrm>
            <a:off x="642329" y="3804516"/>
            <a:ext cx="229672" cy="229672"/>
          </a:xfrm>
          <a:prstGeom prst="chevron">
            <a:avLst/>
          </a:prstGeom>
          <a:solidFill>
            <a:srgbClr val="029DDD"/>
          </a:solidFill>
          <a:ln w="57150">
            <a:solidFill>
              <a:srgbClr val="029DDD"/>
            </a:solidFill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B25EBB61-2FFC-4035-ADC0-23969CDEE12F}"/>
              </a:ext>
            </a:extLst>
          </p:cNvPr>
          <p:cNvSpPr/>
          <p:nvPr/>
        </p:nvSpPr>
        <p:spPr>
          <a:xfrm>
            <a:off x="4139513" y="271849"/>
            <a:ext cx="6586152" cy="2075934"/>
          </a:xfrm>
          <a:prstGeom prst="wedgeEllipseCallout">
            <a:avLst>
              <a:gd name="adj1" fmla="val -58356"/>
              <a:gd name="adj2" fmla="val 671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A65DEF-104F-4D05-A9CA-B7651411D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895" y="113534"/>
            <a:ext cx="2498300" cy="12680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052DE3-167E-4559-AF2C-080BAE071B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7417" y="4779848"/>
            <a:ext cx="1950889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5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8" grpId="0"/>
      <p:bldP spid="2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920718C-7471-489E-B81D-DE8D2612B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C0E0D6-1210-4B21-A868-0B5265B06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18978"/>
            <a:ext cx="11333870" cy="798660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dữ liệu lịch sử được người viết sử dụng trong văn bản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C643E-C7B4-410C-84C9-2E766AD60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495" y="1600201"/>
            <a:ext cx="11129209" cy="4525963"/>
          </a:xfrm>
        </p:spPr>
        <p:txBody>
          <a:bodyPr>
            <a:norm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vượng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(Edward Gibbon)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(Charles Darwin)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(Karl Marx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Friedrich Engels)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60B196-A379-4FB5-8D21-1B699479F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69" y="1709592"/>
            <a:ext cx="341406" cy="286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61F1C8-299C-46D8-B06E-8CF159045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639" y="4043724"/>
            <a:ext cx="341406" cy="2865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8498D8-A95F-414A-84A9-B36396C5C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16" y="5026303"/>
            <a:ext cx="341406" cy="286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DE9090-6417-4CAF-9516-49728D71C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04" y="5732159"/>
            <a:ext cx="341406" cy="286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EF96B7-DDA2-4DF4-9B53-30144408C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39472" y="4747569"/>
            <a:ext cx="1952528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2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7A5AC3-97F8-450F-AE34-F04F91146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321" y="1030130"/>
            <a:ext cx="6864703" cy="9906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36431" y="2905011"/>
            <a:ext cx="9762978" cy="118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?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Rút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ra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những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nét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đặc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sắc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nội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dung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nghệ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thuật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lang="vi-VN" sz="3200" i="1" noProof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“Sách thay đổi lịch sử loài người?”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172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D95D7D-6A39-49B1-B7EC-EF2BC3C4B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457" y="-411480"/>
            <a:ext cx="13648565" cy="7680960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0D5BB363-1796-4B1E-8B5B-C4142018A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2754" y="550410"/>
            <a:ext cx="6049107" cy="1143000"/>
          </a:xfrm>
          <a:prstGeom prst="rect">
            <a:avLst/>
          </a:prstGeom>
          <a:noFill/>
          <a:ln w="66675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088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ln w="0"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8F98E-7B06-483A-90A2-9A2FB93CE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563" y="2827606"/>
            <a:ext cx="10215562" cy="1575582"/>
          </a:xfrm>
        </p:spPr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loài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397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airplan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12CAD8-22AC-4B98-9C49-62373D101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9994" y="971283"/>
            <a:ext cx="10948922" cy="5780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1.Nội dung: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đẩy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0480" marR="3048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Nghệ thuật: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ố cục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chặt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chẽ</a:t>
            </a:r>
            <a:r>
              <a:rPr lang="vi-VN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mạch lạc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0480" marR="3048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t</a:t>
            </a:r>
            <a:r>
              <a:rPr lang="vi-VN" sz="2800" dirty="0">
                <a:latin typeface="Times New Roman" panose="02020603050405020304" pitchFamily="18" charset="0"/>
                <a:ea typeface="Arial" panose="020B0604020202020204" pitchFamily="34" charset="0"/>
              </a:rPr>
              <a:t>hái độ, quan điểm của người viết.</a:t>
            </a:r>
          </a:p>
          <a:p>
            <a:pPr marL="30480" marR="3048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dụng một số thuật ngữ chuyên ngành lịch sử và các thuật ngữ khác.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9994" y="262910"/>
            <a:ext cx="4360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illda" pitchFamily="2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3769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335B96-91E1-43DA-ADC9-5B8F40380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AB602CC-5B58-4FFC-8B38-21F9868FA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8183" y="464950"/>
            <a:ext cx="5734373" cy="1100380"/>
          </a:xfrm>
          <a:prstGeom prst="rect">
            <a:avLst/>
          </a:prstGeom>
          <a:noFill/>
          <a:ln w="66675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088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1F497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41041-D0CC-43A7-B40E-20C247D44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7360700" cy="3777622"/>
          </a:xfrm>
        </p:spPr>
        <p:txBody>
          <a:bodyPr/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sinh thảo luận cặp đôi trong thời gian 3 phút:</a:t>
            </a:r>
          </a:p>
          <a:p>
            <a:pPr marL="0" indent="0">
              <a:buNone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99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9C4ED2-21E9-44A1-8C39-234867D3C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C0E0D6-1210-4B21-A868-0B5265B06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2519"/>
            <a:ext cx="11333870" cy="798660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(SGK )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C643E-C7B4-410C-84C9-2E766AD60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166251"/>
            <a:ext cx="11333871" cy="4525963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 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New Webster`s Dictionary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);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tịch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vở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Khoa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cứu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vấn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9530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898E2A-9DB7-4F21-9F3F-E463BC874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E52C7D7-14C8-4ECD-9BC0-D4F779813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3489" y="989871"/>
            <a:ext cx="5486400" cy="979606"/>
          </a:xfrm>
          <a:prstGeom prst="rect">
            <a:avLst/>
          </a:prstGeom>
          <a:noFill/>
          <a:ln w="66675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marL="0" marR="0" lvl="0" indent="0" algn="ctr" defTabSz="1088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1F497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F246C-DF5D-4A06-8276-E0F626DDA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5754" y="2416129"/>
            <a:ext cx="8060788" cy="1691639"/>
          </a:xfrm>
        </p:spPr>
        <p:txBody>
          <a:bodyPr>
            <a:normAutofit fontScale="85000" lnSpcReduction="10000"/>
          </a:bodyPr>
          <a:lstStyle/>
          <a:p>
            <a:pPr marL="342900" lvl="0" indent="-342900" algn="ctr">
              <a:buSzPts val="1400"/>
              <a:buFont typeface="Times New Roman" panose="02020603050405020304" pitchFamily="18" charset="0"/>
              <a:buChar char="-"/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ctr">
              <a:buSzPts val="1400"/>
              <a:buNone/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Nghe phần giới thiệu một cuốn sách: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Lịch sử của sách (JAMES RAVEN)</a:t>
            </a:r>
          </a:p>
          <a:p>
            <a:pPr marL="0" lvl="0" indent="0" algn="ctr">
              <a:buSzPts val="1400"/>
              <a:buNone/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https://youtu.be/uYR9_2Oh-9E?si=xJJhqa6zVlkqExm1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96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149D07-08AA-4F82-93A7-9FC6F1076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5" y="127730"/>
            <a:ext cx="11888230" cy="660254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E52C7D7-14C8-4ECD-9BC0-D4F779813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2190" y="274638"/>
            <a:ext cx="8736037" cy="991454"/>
          </a:xfrm>
          <a:prstGeom prst="rect">
            <a:avLst/>
          </a:prstGeom>
          <a:noFill/>
          <a:ln w="66675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08817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1F497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F246C-DF5D-4A06-8276-E0F626DDA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625" y="1375113"/>
            <a:ext cx="11465169" cy="5257799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t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ham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khảo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vi-VN" sz="3200" b="1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ty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NXB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dồi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khoa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80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hiếm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Mahābhārata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Thánh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Gutenberg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Genji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Dante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Grimm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ký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Anne Frank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tầm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chép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0957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FC602C-6E23-444A-B39B-FC19F3E3D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5" y="127730"/>
            <a:ext cx="11888230" cy="660254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E52C7D7-14C8-4ECD-9BC0-D4F779813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7686822" cy="943168"/>
          </a:xfrm>
          <a:prstGeom prst="rect">
            <a:avLst/>
          </a:prstGeom>
          <a:noFill/>
          <a:ln w="66675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108817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1F497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F246C-DF5D-4A06-8276-E0F626DDA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0201"/>
            <a:ext cx="11887199" cy="5257799"/>
          </a:xfrm>
        </p:spPr>
        <p:txBody>
          <a:bodyPr/>
          <a:lstStyle/>
          <a:p>
            <a:pPr indent="0" algn="just" fontAlgn="base">
              <a:buNone/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kỷ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XV).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quay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3000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999;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1000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1449;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1450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1649; 1650-1899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1900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Herodotus,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Hy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450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ký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chép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Á”.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“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dặm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hiếm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bao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chép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tỷ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tỷ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“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chia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hẳn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 fontAlgn="base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8206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067F0D8-B8BE-4829-B079-AD52629DA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43" y="126612"/>
            <a:ext cx="11887199" cy="660224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E52C7D7-14C8-4ECD-9BC0-D4F779813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08" y="176162"/>
            <a:ext cx="7793501" cy="907048"/>
          </a:xfrm>
          <a:prstGeom prst="rect">
            <a:avLst/>
          </a:prstGeom>
          <a:noFill/>
          <a:ln w="66675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108817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1F497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F246C-DF5D-4A06-8276-E0F626DDA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50347"/>
            <a:ext cx="11887199" cy="5440362"/>
          </a:xfrm>
        </p:spPr>
        <p:txBody>
          <a:bodyPr>
            <a:normAutofit fontScale="92500"/>
          </a:bodyPr>
          <a:lstStyle/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bởi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 Michael Collins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Alexandra Black, Thomas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Cussans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John Farndon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Philip Parker</a:t>
            </a:r>
            <a:r>
              <a:rPr lang="ar-S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dày</a:t>
            </a:r>
            <a:r>
              <a:rPr lang="ar-S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256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25x30cm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(1,7kg)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ar-S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ký</a:t>
            </a:r>
            <a:r>
              <a:rPr lang="ar-S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hẳn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tủ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chụp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hiếm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bữa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sung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túc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tước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Berry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Limbourg, ra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1412-1416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Berry,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Donna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B.Ellard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nhòa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thưởng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khoa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hay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Nguồn:https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://baodongnai.com.vn/dong-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cuoi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-tuan/202002/nhung-cuon-sach-thay-doi-lich-su-2990492/)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 fontAlgn="base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67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71E9D1-35B4-45BA-A6D3-5940B5D41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778418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</a:t>
            </a:r>
            <a:r>
              <a:rPr kumimoji="0" lang="pt-BR" sz="31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ƯỚNG DẪN </a:t>
            </a:r>
            <a:r>
              <a:rPr kumimoji="0" lang="vi-VN" sz="31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VỀ NHÀ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1181" y="1889132"/>
            <a:ext cx="10783987" cy="2472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Viết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bài giới thiệu một cuốn sách mà em yêu 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Nắm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vững kiến thức về dữ liệu trong văn bản thông tin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lvl="0" algn="just" defTabSz="914400">
              <a:lnSpc>
                <a:spcPct val="115000"/>
              </a:lnSpc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Xem video: https://youtu.be/mcbnSpX9r3Q?si=SX5NTDTjzKmi5aph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  <a:p>
            <a:pPr lvl="0" algn="just" defTabSz="914400">
              <a:lnSpc>
                <a:spcPct val="115000"/>
              </a:lnSpc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3. Chuẩn bị bài 9: </a:t>
            </a:r>
            <a:r>
              <a:rPr lang="vi-VN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 học và cuộc đời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SGK)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711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drap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8FD610-F43C-4F2B-8E2D-ADB5659F5E86}"/>
              </a:ext>
            </a:extLst>
          </p:cNvPr>
          <p:cNvSpPr/>
          <p:nvPr/>
        </p:nvSpPr>
        <p:spPr>
          <a:xfrm>
            <a:off x="66750" y="285304"/>
            <a:ext cx="8987472" cy="824041"/>
          </a:xfrm>
          <a:prstGeom prst="rect">
            <a:avLst/>
          </a:prstGeom>
          <a:solidFill>
            <a:srgbClr val="2759A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 SỐ THIẾT BỊ LƯU TRỮ THÔNG TIN THEO THỜI GIẠN</a:t>
            </a:r>
          </a:p>
        </p:txBody>
      </p:sp>
      <p:sp>
        <p:nvSpPr>
          <p:cNvPr id="3" name="正圆 596">
            <a:extLst>
              <a:ext uri="{FF2B5EF4-FFF2-40B4-BE49-F238E27FC236}">
                <a16:creationId xmlns:a16="http://schemas.microsoft.com/office/drawing/2014/main" id="{A63879C9-CC1F-4308-9FD8-9FCB305D4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761" y="2559956"/>
            <a:ext cx="1775004" cy="1051239"/>
          </a:xfrm>
          <a:prstGeom prst="ellipse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56803" tIns="78402" rIns="156803" bIns="78402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Tabet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8319D7-D35B-4A47-ADED-51B1A976B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07" y="1207760"/>
            <a:ext cx="1237595" cy="1121761"/>
          </a:xfrm>
          <a:prstGeom prst="rect">
            <a:avLst/>
          </a:prstGeom>
        </p:spPr>
      </p:pic>
      <p:sp>
        <p:nvSpPr>
          <p:cNvPr id="5" name="文本框 50">
            <a:extLst>
              <a:ext uri="{FF2B5EF4-FFF2-40B4-BE49-F238E27FC236}">
                <a16:creationId xmlns:a16="http://schemas.microsoft.com/office/drawing/2014/main" id="{0ECA0CC6-9998-4118-979B-5C8F7ECA3A4A}"/>
              </a:ext>
            </a:extLst>
          </p:cNvPr>
          <p:cNvSpPr txBox="1"/>
          <p:nvPr/>
        </p:nvSpPr>
        <p:spPr>
          <a:xfrm>
            <a:off x="171760" y="3720441"/>
            <a:ext cx="1543317" cy="2677656"/>
          </a:xfrm>
          <a:prstGeom prst="rect">
            <a:avLst/>
          </a:prstGeom>
          <a:solidFill>
            <a:srgbClr val="FFCE54"/>
          </a:solidFill>
          <a:ln w="12700" cap="flat" cmpd="sng" algn="ctr">
            <a:solidFill>
              <a:srgbClr val="FFCE54">
                <a:shade val="50000"/>
              </a:srgbClr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Table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 ra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khoảng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2500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năm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TCN ở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vùng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Lưỡng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  <a:sym typeface="Montserrat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1BF2EB-6CBA-4D08-A1A7-4BD25C427CBC}"/>
              </a:ext>
            </a:extLst>
          </p:cNvPr>
          <p:cNvSpPr/>
          <p:nvPr/>
        </p:nvSpPr>
        <p:spPr>
          <a:xfrm>
            <a:off x="2555917" y="3803464"/>
            <a:ext cx="1521796" cy="971604"/>
          </a:xfrm>
          <a:prstGeom prst="rect">
            <a:avLst/>
          </a:prstGeom>
          <a:solidFill>
            <a:srgbClr val="2759AD"/>
          </a:solidFill>
          <a:ln w="12700" cap="flat" cmpd="sng" algn="ctr">
            <a:solidFill>
              <a:srgbClr val="2759A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Cuộn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giấy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papyrus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7EE638-B13D-4E91-9FFD-CDD24B299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8384" y="2081317"/>
            <a:ext cx="2005231" cy="1226510"/>
          </a:xfrm>
          <a:prstGeom prst="rect">
            <a:avLst/>
          </a:prstGeom>
        </p:spPr>
      </p:pic>
      <p:sp>
        <p:nvSpPr>
          <p:cNvPr id="8" name="文本框 46">
            <a:extLst>
              <a:ext uri="{FF2B5EF4-FFF2-40B4-BE49-F238E27FC236}">
                <a16:creationId xmlns:a16="http://schemas.microsoft.com/office/drawing/2014/main" id="{315B3528-5A82-4BBD-B035-B0B263312905}"/>
              </a:ext>
            </a:extLst>
          </p:cNvPr>
          <p:cNvSpPr txBox="1"/>
          <p:nvPr/>
        </p:nvSpPr>
        <p:spPr>
          <a:xfrm>
            <a:off x="2127049" y="4920552"/>
            <a:ext cx="2047665" cy="1938992"/>
          </a:xfrm>
          <a:prstGeom prst="rect">
            <a:avLst/>
          </a:prstGeom>
          <a:solidFill>
            <a:srgbClr val="FFCE54"/>
          </a:solidFill>
          <a:ln w="12700" cap="flat" cmpd="sng" algn="ctr">
            <a:solidFill>
              <a:srgbClr val="FFCE54">
                <a:shade val="50000"/>
              </a:srgbClr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Montserrat" pitchFamily="2" charset="0"/>
              </a:rPr>
              <a:t>Giấy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Montserrat" pitchFamily="2" charset="0"/>
              </a:rPr>
              <a:t>cói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Montserrat" pitchFamily="2" charset="0"/>
              </a:rPr>
              <a:t>,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Montserrat" pitchFamily="2" charset="0"/>
              </a:rPr>
              <a:t>loại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Montserrat" pitchFamily="2" charset="0"/>
              </a:rPr>
              <a:t>giấy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Montserrat" pitchFamily="2" charset="0"/>
              </a:rPr>
              <a:t>được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Montserrat" pitchFamily="2" charset="0"/>
              </a:rPr>
              <a:t>làm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Montserrat" pitchFamily="2" charset="0"/>
              </a:rPr>
              <a:t>từ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Montserrat" pitchFamily="2" charset="0"/>
              </a:rPr>
              <a:t>một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Montserrat" pitchFamily="2" charset="0"/>
              </a:rPr>
              <a:t>loại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Montserrat" pitchFamily="2" charset="0"/>
              </a:rPr>
              <a:t>cây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Montserrat" pitchFamily="2" charset="0"/>
              </a:rPr>
              <a:t>mọc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Montserrat" pitchFamily="2" charset="0"/>
              </a:rPr>
              <a:t>nhiều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Montserrat" pitchFamily="2" charset="0"/>
              </a:rPr>
              <a:t> ở Ai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Montserrat" pitchFamily="2" charset="0"/>
              </a:rPr>
              <a:t>Cập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Montserrat" pitchFamily="2" charset="0"/>
              </a:rPr>
              <a:t> TCN</a:t>
            </a:r>
          </a:p>
        </p:txBody>
      </p:sp>
      <p:sp>
        <p:nvSpPr>
          <p:cNvPr id="9" name="正圆 596">
            <a:extLst>
              <a:ext uri="{FF2B5EF4-FFF2-40B4-BE49-F238E27FC236}">
                <a16:creationId xmlns:a16="http://schemas.microsoft.com/office/drawing/2014/main" id="{5297061F-1333-424A-A5A8-6CEA36909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1851" y="4811589"/>
            <a:ext cx="1969719" cy="889801"/>
          </a:xfrm>
          <a:prstGeom prst="ellipse">
            <a:avLst/>
          </a:prstGeom>
          <a:solidFill>
            <a:srgbClr val="FC6E51"/>
          </a:solidFill>
          <a:ln w="12700" cap="flat" cmpd="sng" algn="ctr">
            <a:solidFill>
              <a:srgbClr val="FC6E51">
                <a:shade val="50000"/>
              </a:srgbClr>
            </a:solidFill>
            <a:prstDash val="solid"/>
            <a:miter lim="800000"/>
          </a:ln>
          <a:effectLst/>
        </p:spPr>
        <p:txBody>
          <a:bodyPr lIns="156803" tIns="78402" rIns="156803" bIns="78402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Sách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AC9494-246A-42DB-844D-46735BE5C2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8145" y="3557645"/>
            <a:ext cx="1152569" cy="889894"/>
          </a:xfrm>
          <a:prstGeom prst="rect">
            <a:avLst/>
          </a:prstGeom>
        </p:spPr>
      </p:pic>
      <p:sp>
        <p:nvSpPr>
          <p:cNvPr id="11" name="文本框 53">
            <a:extLst>
              <a:ext uri="{FF2B5EF4-FFF2-40B4-BE49-F238E27FC236}">
                <a16:creationId xmlns:a16="http://schemas.microsoft.com/office/drawing/2014/main" id="{921FFB05-FD44-445D-BA17-3C55CA287A3D}"/>
              </a:ext>
            </a:extLst>
          </p:cNvPr>
          <p:cNvSpPr txBox="1"/>
          <p:nvPr/>
        </p:nvSpPr>
        <p:spPr>
          <a:xfrm>
            <a:off x="5132233" y="5776740"/>
            <a:ext cx="1775003" cy="830997"/>
          </a:xfrm>
          <a:prstGeom prst="rect">
            <a:avLst/>
          </a:prstGeom>
          <a:solidFill>
            <a:srgbClr val="FFCE54"/>
          </a:solidFill>
          <a:ln w="12700" cap="flat" cmpd="sng" algn="ctr">
            <a:solidFill>
              <a:srgbClr val="FFCE54">
                <a:shade val="50000"/>
              </a:srgbClr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正圆 596">
            <a:extLst>
              <a:ext uri="{FF2B5EF4-FFF2-40B4-BE49-F238E27FC236}">
                <a16:creationId xmlns:a16="http://schemas.microsoft.com/office/drawing/2014/main" id="{A41CD6AA-2A4C-4577-ADCB-B923811F1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3856" y="3896025"/>
            <a:ext cx="2598256" cy="900792"/>
          </a:xfrm>
          <a:prstGeom prst="ellipse">
            <a:avLst/>
          </a:prstGeom>
          <a:solidFill>
            <a:srgbClr val="51B748"/>
          </a:solidFill>
          <a:ln w="12700" cap="flat" cmpd="sng" algn="ctr">
            <a:solidFill>
              <a:srgbClr val="51B748">
                <a:shade val="50000"/>
              </a:srgbClr>
            </a:solidFill>
            <a:prstDash val="solid"/>
            <a:miter lim="800000"/>
          </a:ln>
          <a:effectLst/>
        </p:spPr>
        <p:txBody>
          <a:bodyPr lIns="156803" tIns="78402" rIns="156803" bIns="78402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Máy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in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56">
            <a:extLst>
              <a:ext uri="{FF2B5EF4-FFF2-40B4-BE49-F238E27FC236}">
                <a16:creationId xmlns:a16="http://schemas.microsoft.com/office/drawing/2014/main" id="{725F1B70-BEEE-4E64-8DFE-B18EE79D1503}"/>
              </a:ext>
            </a:extLst>
          </p:cNvPr>
          <p:cNvSpPr txBox="1"/>
          <p:nvPr/>
        </p:nvSpPr>
        <p:spPr>
          <a:xfrm>
            <a:off x="7291833" y="4755947"/>
            <a:ext cx="2598255" cy="2041585"/>
          </a:xfrm>
          <a:prstGeom prst="rect">
            <a:avLst/>
          </a:prstGeom>
          <a:solidFill>
            <a:srgbClr val="FFCE54"/>
          </a:solidFill>
          <a:ln w="12700" cap="flat" cmpd="sng" algn="ctr">
            <a:solidFill>
              <a:srgbClr val="FFCE54">
                <a:shade val="50000"/>
              </a:srgbClr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Gutenberg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1450,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1800.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B81CC1-A887-4402-A44C-DD4CBB70FD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1958" y="2561780"/>
            <a:ext cx="2081557" cy="122651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9EF9194-4BF3-456C-846F-C2D7C8352B73}"/>
              </a:ext>
            </a:extLst>
          </p:cNvPr>
          <p:cNvSpPr/>
          <p:nvPr/>
        </p:nvSpPr>
        <p:spPr>
          <a:xfrm>
            <a:off x="9596964" y="1735697"/>
            <a:ext cx="2416845" cy="900792"/>
          </a:xfrm>
          <a:prstGeom prst="roundRect">
            <a:avLst/>
          </a:prstGeom>
          <a:solidFill>
            <a:srgbClr val="FC6E5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4F1632C-0725-4E97-83C5-03740856FF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9884" y="2694964"/>
            <a:ext cx="1590897" cy="1619476"/>
          </a:xfrm>
          <a:prstGeom prst="rect">
            <a:avLst/>
          </a:prstGeom>
        </p:spPr>
      </p:pic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777D7B2F-C093-45C1-BF57-7AD78DCA90BE}"/>
              </a:ext>
            </a:extLst>
          </p:cNvPr>
          <p:cNvCxnSpPr/>
          <p:nvPr/>
        </p:nvCxnSpPr>
        <p:spPr>
          <a:xfrm>
            <a:off x="1652914" y="3268125"/>
            <a:ext cx="914400" cy="9144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7C9DEAE0-0E67-4FBC-881E-5843A08F58D1}"/>
              </a:ext>
            </a:extLst>
          </p:cNvPr>
          <p:cNvCxnSpPr/>
          <p:nvPr/>
        </p:nvCxnSpPr>
        <p:spPr>
          <a:xfrm>
            <a:off x="4057451" y="4385727"/>
            <a:ext cx="914400" cy="9144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997B026A-94D7-4259-AEEA-BDBC7DA7C57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991070" y="3268447"/>
            <a:ext cx="1662126" cy="51437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3BC5592D-9E3F-48CF-B8C4-9550FAE4E23D}"/>
              </a:ext>
            </a:extLst>
          </p:cNvPr>
          <p:cNvCxnSpPr>
            <a:cxnSpLocks/>
            <a:endCxn id="12" idx="2"/>
          </p:cNvCxnSpPr>
          <p:nvPr/>
        </p:nvCxnSpPr>
        <p:spPr>
          <a:xfrm rot="5400000" flipH="1" flipV="1">
            <a:off x="6294825" y="4602811"/>
            <a:ext cx="985421" cy="47264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773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  <p:bldP spid="9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6AA722-E683-4120-9836-93D5FBE96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17632" y="1409963"/>
            <a:ext cx="388248" cy="4770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088172"/>
            <a:r>
              <a:rPr lang="en-US" sz="25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17632" y="1409963"/>
            <a:ext cx="388248" cy="4770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088172"/>
            <a:r>
              <a:rPr lang="en-US" sz="25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315365-E902-4593-BDCC-CF4A104D0A3D}"/>
              </a:ext>
            </a:extLst>
          </p:cNvPr>
          <p:cNvSpPr/>
          <p:nvPr/>
        </p:nvSpPr>
        <p:spPr>
          <a:xfrm>
            <a:off x="2023512" y="2278965"/>
            <a:ext cx="8470986" cy="1483611"/>
          </a:xfrm>
          <a:prstGeom prst="rect">
            <a:avLst/>
          </a:prstGeom>
          <a:noFill/>
          <a:ln w="66675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88172"/>
            <a:r>
              <a:rPr lang="en-US" sz="5400" dirty="0">
                <a:ln w="0"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4066964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0B3841-0EFB-46B8-BB46-595809FC8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1" y="-1"/>
            <a:ext cx="12180369" cy="6851457"/>
          </a:xfrm>
          <a:prstGeom prst="rect">
            <a:avLst/>
          </a:prstGeom>
        </p:spPr>
      </p:pic>
      <p:graphicFrame>
        <p:nvGraphicFramePr>
          <p:cNvPr id="6" name="Group 1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74212"/>
              </p:ext>
            </p:extLst>
          </p:nvPr>
        </p:nvGraphicFramePr>
        <p:xfrm>
          <a:off x="618978" y="1688123"/>
          <a:ext cx="11029071" cy="4741394"/>
        </p:xfrm>
        <a:graphic>
          <a:graphicData uri="http://schemas.openxmlformats.org/drawingml/2006/table">
            <a:tbl>
              <a:tblPr/>
              <a:tblGrid>
                <a:gridCol w="53527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63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52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</a:rPr>
                        <a:t>Nhóm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</a:rPr>
                        <a:t> 1,2</a:t>
                      </a:r>
                    </a:p>
                  </a:txBody>
                  <a:tcPr marL="91427" marR="91427" marT="45714" marB="45714" horzOverflow="overflow">
                    <a:lnL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</a:rPr>
                        <a:t>Nhóm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</a:rPr>
                        <a:t> 3,4</a:t>
                      </a:r>
                    </a:p>
                  </a:txBody>
                  <a:tcPr marL="91427" marR="91427" marT="45714" marB="45714" horzOverflow="overflow">
                    <a:lnL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56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Đức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Liêm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7" marR="91427" marT="45714" marB="45714" horzOverflow="overflow">
                    <a:lnL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Tx/>
                        <a:buNone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Tx/>
                        <a:buNone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xứ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Tx/>
                        <a:buNone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cục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7" marR="91427" marT="45714" marB="45714" horzOverflow="overflow">
                    <a:lnL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Down Ribbon 6"/>
          <p:cNvSpPr/>
          <p:nvPr/>
        </p:nvSpPr>
        <p:spPr>
          <a:xfrm>
            <a:off x="4024818" y="577222"/>
            <a:ext cx="6722900" cy="642854"/>
          </a:xfrm>
          <a:prstGeom prst="ribb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1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633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45D024-5E15-431C-9E23-66B86565C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15409" y="1773147"/>
            <a:ext cx="7622409" cy="3390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1986,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Thanh        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nhà sử học, giảng viên khoa Lịch sử Trường Đại học sư phạm Hà Nội;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Á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được xuất bản trên tạp chí và sách biên tập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4183" y="748145"/>
            <a:ext cx="454790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I.TÌM HIỂU CHUNG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Tác giả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Hillda" pitchFamily="2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73A7F7-1355-4F9F-82C0-5EC3335AA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880" y="2107097"/>
            <a:ext cx="3074504" cy="299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4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7757ED-4259-442B-B1B3-C36F4EFA3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15409" y="1519927"/>
            <a:ext cx="7928062" cy="4232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 xứ: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Trích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tạp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chí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Tia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02/7/2021.</a:t>
            </a:r>
          </a:p>
          <a:p>
            <a:pPr marL="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Gồm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phần: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+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4183" y="403590"/>
            <a:ext cx="45479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I.TÌM HIỂU CHUNG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 giả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 phẩm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Hillda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B8D1E8-C5B1-44B9-ABF4-A2307F1D0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82" y="2407831"/>
            <a:ext cx="2681387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93650" y="477825"/>
            <a:ext cx="11804701" cy="0"/>
            <a:chOff x="192881" y="477441"/>
            <a:chExt cx="11806238" cy="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192881" y="477441"/>
              <a:ext cx="4823280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7175839" y="477441"/>
              <a:ext cx="4823280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 bwMode="auto">
          <a:xfrm>
            <a:off x="1894156" y="3789316"/>
            <a:ext cx="1971418" cy="0"/>
            <a:chOff x="3838575" y="2892218"/>
            <a:chExt cx="1940605" cy="0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3838575" y="2892218"/>
              <a:ext cx="1515609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5288560" y="2892218"/>
              <a:ext cx="49062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872192" y="1911054"/>
            <a:ext cx="3478606" cy="347860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7" name="同心圆 2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8172">
                <a:defRPr/>
              </a:pPr>
              <a:endParaRPr lang="zh-CN" altLang="en-US" sz="4299" noProof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8172">
                <a:defRPr/>
              </a:pPr>
              <a:endParaRPr lang="zh-CN" altLang="en-US" sz="4299" noProof="1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738558" y="1744046"/>
            <a:ext cx="831763" cy="83176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0" name="同心圆 2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8172">
                <a:defRPr/>
              </a:pPr>
              <a:endParaRPr lang="zh-CN" altLang="en-US" sz="3334" b="1" noProof="1">
                <a:solidFill>
                  <a:prstClr val="black">
                    <a:lumMod val="95000"/>
                    <a:lumOff val="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8172">
                <a:defRPr/>
              </a:pPr>
              <a:r>
                <a:rPr lang="en-US" altLang="zh-CN" sz="3334" b="1" noProof="1">
                  <a:solidFill>
                    <a:prstClr val="black">
                      <a:lumMod val="95000"/>
                      <a:lumOff val="5000"/>
                    </a:prst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endParaRPr lang="zh-CN" altLang="en-US" sz="3334" b="1" noProof="1">
                <a:solidFill>
                  <a:prstClr val="black">
                    <a:lumMod val="95000"/>
                    <a:lumOff val="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274874" y="2971607"/>
            <a:ext cx="831763" cy="83176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3" name="同心圆 3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8172">
                <a:defRPr/>
              </a:pPr>
              <a:endParaRPr lang="zh-CN" altLang="en-US" sz="3334" b="1" noProof="1">
                <a:solidFill>
                  <a:prstClr val="black">
                    <a:lumMod val="95000"/>
                    <a:lumOff val="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8172">
                <a:defRPr/>
              </a:pPr>
              <a:r>
                <a:rPr lang="en-US" altLang="zh-CN" sz="3334" b="1" noProof="1">
                  <a:solidFill>
                    <a:prstClr val="black">
                      <a:lumMod val="95000"/>
                      <a:lumOff val="5000"/>
                    </a:prst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endParaRPr lang="zh-CN" altLang="en-US" sz="3334" b="1" noProof="1">
                <a:solidFill>
                  <a:prstClr val="black">
                    <a:lumMod val="95000"/>
                    <a:lumOff val="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3887878" y="4452050"/>
            <a:ext cx="831763" cy="83176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6" name="同心圆 3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8172">
                <a:defRPr/>
              </a:pPr>
              <a:endParaRPr lang="zh-CN" altLang="en-US" sz="3334" b="1" noProof="1">
                <a:solidFill>
                  <a:prstClr val="black">
                    <a:lumMod val="95000"/>
                    <a:lumOff val="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8172">
                <a:defRPr/>
              </a:pPr>
              <a:r>
                <a:rPr lang="en-US" altLang="zh-CN" sz="3334" b="1" noProof="1">
                  <a:solidFill>
                    <a:prstClr val="black">
                      <a:lumMod val="95000"/>
                      <a:lumOff val="5000"/>
                    </a:prst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3</a:t>
              </a:r>
              <a:endParaRPr lang="zh-CN" altLang="en-US" sz="3334" b="1" noProof="1">
                <a:solidFill>
                  <a:prstClr val="black">
                    <a:lumMod val="95000"/>
                    <a:lumOff val="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CCB3E4B3-20DB-418D-B1C3-0709D110047D}"/>
              </a:ext>
            </a:extLst>
          </p:cNvPr>
          <p:cNvSpPr txBox="1"/>
          <p:nvPr/>
        </p:nvSpPr>
        <p:spPr>
          <a:xfrm>
            <a:off x="1080492" y="3118220"/>
            <a:ext cx="3212536" cy="1569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88172">
              <a:defRPr/>
            </a:pPr>
            <a:r>
              <a:rPr lang="en-US" sz="3199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199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199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199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199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199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199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199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199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D495359-01D4-478A-8CFF-577079D12E58}"/>
              </a:ext>
            </a:extLst>
          </p:cNvPr>
          <p:cNvSpPr txBox="1"/>
          <p:nvPr/>
        </p:nvSpPr>
        <p:spPr>
          <a:xfrm>
            <a:off x="4570321" y="1649444"/>
            <a:ext cx="72987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88172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(Từ đầu: </a:t>
            </a:r>
            <a:r>
              <a:rPr lang="vi-VN" sz="28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 Bản thân mỗi cuốn sách ...  qua các thời đại”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en-US" sz="215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8108335-D476-4016-B2F0-3555C4C2BFB1}"/>
              </a:ext>
            </a:extLst>
          </p:cNvPr>
          <p:cNvSpPr txBox="1"/>
          <p:nvPr/>
        </p:nvSpPr>
        <p:spPr>
          <a:xfrm>
            <a:off x="6347206" y="3170248"/>
            <a:ext cx="4921600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88172">
              <a:defRPr/>
            </a:pPr>
            <a:endParaRPr lang="en-US" sz="21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415C6A9-7B2E-4E57-848D-8A825C806956}"/>
              </a:ext>
            </a:extLst>
          </p:cNvPr>
          <p:cNvSpPr txBox="1"/>
          <p:nvPr/>
        </p:nvSpPr>
        <p:spPr>
          <a:xfrm>
            <a:off x="4719641" y="4499771"/>
            <a:ext cx="74723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88172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ầm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(Còn lại)</a:t>
            </a:r>
            <a:r>
              <a:rPr lang="en-US" sz="2150" b="1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A2D5CD0-2A7E-4360-838C-56020E96B2E6}"/>
              </a:ext>
            </a:extLst>
          </p:cNvPr>
          <p:cNvSpPr txBox="1"/>
          <p:nvPr/>
        </p:nvSpPr>
        <p:spPr>
          <a:xfrm>
            <a:off x="1575582" y="532030"/>
            <a:ext cx="958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8172">
              <a:defRPr/>
            </a:pPr>
            <a:r>
              <a:rPr lang="en-US" sz="2400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endParaRPr lang="en-US" sz="2400" b="1" i="1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AE88F1E-8EE0-4686-BCA3-9F96851B3AC3}"/>
              </a:ext>
            </a:extLst>
          </p:cNvPr>
          <p:cNvSpPr/>
          <p:nvPr/>
        </p:nvSpPr>
        <p:spPr>
          <a:xfrm>
            <a:off x="1575582" y="941151"/>
            <a:ext cx="47371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8172">
              <a:defRPr/>
            </a:pP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*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Bố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cục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FFB2B8-5A42-44B9-A8CA-9FB7117C071C}"/>
              </a:ext>
            </a:extLst>
          </p:cNvPr>
          <p:cNvSpPr txBox="1"/>
          <p:nvPr/>
        </p:nvSpPr>
        <p:spPr>
          <a:xfrm>
            <a:off x="5128941" y="2922972"/>
            <a:ext cx="7103517" cy="2416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88172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 “</a:t>
            </a:r>
            <a:r>
              <a:rPr lang="vi-VN" sz="28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Sách tạo ra châu Âu .... một thực hành của loài người” )</a:t>
            </a:r>
            <a:endParaRPr lang="en-US" sz="2800" i="1" dirty="0">
              <a:solidFill>
                <a:prstClr val="black"/>
              </a:solidFill>
              <a:latin typeface="Calibri"/>
            </a:endParaRPr>
          </a:p>
          <a:p>
            <a:pPr defTabSz="1088172">
              <a:defRPr/>
            </a:pPr>
            <a:endParaRPr lang="en-US" sz="2400" i="1" dirty="0">
              <a:solidFill>
                <a:prstClr val="black"/>
              </a:solidFill>
              <a:latin typeface="Calibri"/>
            </a:endParaRPr>
          </a:p>
          <a:p>
            <a:pPr defTabSz="1088172">
              <a:defRPr/>
            </a:pPr>
            <a:endParaRPr lang="en-US" sz="2150" b="1" dirty="0">
              <a:solidFill>
                <a:prstClr val="black"/>
              </a:solidFill>
              <a:latin typeface="Calibri"/>
            </a:endParaRPr>
          </a:p>
          <a:p>
            <a:pPr defTabSz="1088172">
              <a:defRPr/>
            </a:pPr>
            <a:r>
              <a:rPr lang="en-US" sz="2150" b="1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997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519AF9-9064-4202-A06C-0266040CE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4057BF-AE8F-4A93-8824-45ABE6236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558" y="365127"/>
            <a:ext cx="10379241" cy="789905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croll: Vertical 4">
            <a:extLst>
              <a:ext uri="{FF2B5EF4-FFF2-40B4-BE49-F238E27FC236}">
                <a16:creationId xmlns:a16="http://schemas.microsoft.com/office/drawing/2014/main" id="{D898C58D-BB12-47F2-8E81-026C245BB480}"/>
              </a:ext>
            </a:extLst>
          </p:cNvPr>
          <p:cNvSpPr/>
          <p:nvPr/>
        </p:nvSpPr>
        <p:spPr>
          <a:xfrm>
            <a:off x="3080084" y="1236080"/>
            <a:ext cx="8273715" cy="4454857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HOẠT ĐỘNG NHÓM: (3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phút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thay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đổi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lịch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cơ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sở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chuẩn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 ra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đặc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trên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algun Gothic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106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2977</TotalTime>
  <Words>2833</Words>
  <Application>Microsoft Office PowerPoint</Application>
  <PresentationFormat>Widescreen</PresentationFormat>
  <Paragraphs>194</Paragraphs>
  <Slides>27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等线</vt:lpstr>
      <vt:lpstr>DotumChe</vt:lpstr>
      <vt:lpstr>Malgun Gothic</vt:lpstr>
      <vt:lpstr>SimSun</vt:lpstr>
      <vt:lpstr>#9Slide03 Arima Madurai</vt:lpstr>
      <vt:lpstr>#9Slide07 Hillda</vt:lpstr>
      <vt:lpstr>Arial</vt:lpstr>
      <vt:lpstr>AvantGarde-Demi</vt:lpstr>
      <vt:lpstr>Calibri</vt:lpstr>
      <vt:lpstr>Calibri Light</vt:lpstr>
      <vt:lpstr>Courier New</vt:lpstr>
      <vt:lpstr>Roboto Condensed</vt:lpstr>
      <vt:lpstr>Tahoma</vt:lpstr>
      <vt:lpstr>Times New Roman</vt:lpstr>
      <vt:lpstr>2_Office Theme</vt:lpstr>
      <vt:lpstr>1_Office 主题​​</vt:lpstr>
      <vt:lpstr>BÀI 8: DỮ LIỆU TRONG VĂN BẢN THÔNG TIN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Khám phá văn bản</vt:lpstr>
      <vt:lpstr>II. Khám phá văn bản.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3.Các dữ liệu lịch sử được người viết sử dụng trong văn bản. </vt:lpstr>
      <vt:lpstr>PowerPoint Presentation</vt:lpstr>
      <vt:lpstr>PowerPoint Presentation</vt:lpstr>
      <vt:lpstr>LUYỆN TẬP</vt:lpstr>
      <vt:lpstr>Câu hỏi 3 (SGK ):  Tra cứu, giải thích nghĩa của các thuật ngữ được sử dụng trong văn bản. </vt:lpstr>
      <vt:lpstr>VẬN DỤNG</vt:lpstr>
      <vt:lpstr>Giới thiệu một cuốn sách mà em yêu thích.</vt:lpstr>
      <vt:lpstr>Giới thiệu một cuốn sách mà em yêu thích.</vt:lpstr>
      <vt:lpstr>Giới thiệu một cuốn sách mà em yêu thích.                </vt:lpstr>
      <vt:lpstr>HƯỚNG DẪN VỀ NHÀ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hoanganhthcs2006@gmail.com</cp:lastModifiedBy>
  <cp:revision>203</cp:revision>
  <dcterms:created xsi:type="dcterms:W3CDTF">2024-06-18T16:10:57Z</dcterms:created>
  <dcterms:modified xsi:type="dcterms:W3CDTF">2024-08-09T13:08:54Z</dcterms:modified>
</cp:coreProperties>
</file>