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</p:sldMasterIdLst>
  <p:notesMasterIdLst>
    <p:notesMasterId r:id="rId41"/>
  </p:notesMasterIdLst>
  <p:sldIdLst>
    <p:sldId id="566" r:id="rId3"/>
    <p:sldId id="358" r:id="rId4"/>
    <p:sldId id="599" r:id="rId5"/>
    <p:sldId id="567" r:id="rId6"/>
    <p:sldId id="600" r:id="rId7"/>
    <p:sldId id="601" r:id="rId8"/>
    <p:sldId id="518" r:id="rId9"/>
    <p:sldId id="602" r:id="rId10"/>
    <p:sldId id="603" r:id="rId11"/>
    <p:sldId id="604" r:id="rId12"/>
    <p:sldId id="605" r:id="rId13"/>
    <p:sldId id="593" r:id="rId14"/>
    <p:sldId id="606" r:id="rId15"/>
    <p:sldId id="571" r:id="rId16"/>
    <p:sldId id="594" r:id="rId17"/>
    <p:sldId id="607" r:id="rId18"/>
    <p:sldId id="608" r:id="rId19"/>
    <p:sldId id="609" r:id="rId20"/>
    <p:sldId id="610" r:id="rId21"/>
    <p:sldId id="616" r:id="rId22"/>
    <p:sldId id="611" r:id="rId23"/>
    <p:sldId id="612" r:id="rId24"/>
    <p:sldId id="613" r:id="rId25"/>
    <p:sldId id="614" r:id="rId26"/>
    <p:sldId id="617" r:id="rId27"/>
    <p:sldId id="620" r:id="rId28"/>
    <p:sldId id="619" r:id="rId29"/>
    <p:sldId id="579" r:id="rId30"/>
    <p:sldId id="618" r:id="rId31"/>
    <p:sldId id="621" r:id="rId32"/>
    <p:sldId id="596" r:id="rId33"/>
    <p:sldId id="597" r:id="rId34"/>
    <p:sldId id="622" r:id="rId35"/>
    <p:sldId id="624" r:id="rId36"/>
    <p:sldId id="598" r:id="rId37"/>
    <p:sldId id="623" r:id="rId38"/>
    <p:sldId id="625" r:id="rId39"/>
    <p:sldId id="626" r:id="rId4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nh Ngo Thai" initials="MNT" lastIdx="3" clrIdx="0">
    <p:extLst>
      <p:ext uri="{19B8F6BF-5375-455C-9EA6-DF929625EA0E}">
        <p15:presenceInfo xmlns:p15="http://schemas.microsoft.com/office/powerpoint/2012/main" userId="fcdde56e1a50172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AF90C8-BBA1-422E-AD24-0C423401619C}" type="datetimeFigureOut">
              <a:rPr lang="vi-VN" smtClean="0"/>
              <a:t>10/08/2024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52157C-702A-4E87-AF52-BC0F388AF6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1840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F2D422-0331-4A9A-9AC6-1209F231D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158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D422-0331-4A9A-9AC6-1209F231DEA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80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D422-0331-4A9A-9AC6-1209F231DEA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803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D422-0331-4A9A-9AC6-1209F231DEA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803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D422-0331-4A9A-9AC6-1209F231DEA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803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D422-0331-4A9A-9AC6-1209F231DEA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803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D422-0331-4A9A-9AC6-1209F231DEA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803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D422-0331-4A9A-9AC6-1209F231DEA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803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D422-0331-4A9A-9AC6-1209F231DEA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803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D422-0331-4A9A-9AC6-1209F231DEA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803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D422-0331-4A9A-9AC6-1209F231DEA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80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D422-0331-4A9A-9AC6-1209F231DEA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18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F2D422-0331-4A9A-9AC6-1209F231D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872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26680-9DEC-4684-8E48-510B6CD48F3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96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D422-0331-4A9A-9AC6-1209F231DEA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491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26680-9DEC-4684-8E48-510B6CD48F3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96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D422-0331-4A9A-9AC6-1209F231DEA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062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D422-0331-4A9A-9AC6-1209F231DEA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872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D422-0331-4A9A-9AC6-1209F231DEA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80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475E0F57-EEA1-4A8B-9311-4AD2064A14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676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FE5A9CD-1CA5-4BB6-ABF6-C3DB2F9C09D1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9E3A461-C528-4C33-83FA-271D1850C3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475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0534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DFA09E-C2D2-45C0-B604-FD66AC0E111A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A89F8B-E1EC-4291-8D4A-E1209F186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326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D8EE907-FEC0-4A1D-B8FA-9CB30E60D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724DD68-3EA4-4C02-BBF1-9F3231DE8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4BF9276-3E63-49EC-B347-4EEAE017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F08141-00ED-42D0-B2F2-E354320A29CC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3390A63-22E1-47B7-BF78-D11F55803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8311A8-10D2-4BA8-9A88-5D296C6B3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B6974-2BA6-45FB-B7FC-BF1FBA857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138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3996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FE5A9CD-1CA5-4BB6-ABF6-C3DB2F9C09D1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9E3A461-C528-4C33-83FA-271D1850C3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81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F5777671-8709-4A63-837D-B723CF4BE6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615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emf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368923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8" r:id="rId3"/>
    <p:sldLayoutId id="2147483669" r:id="rId4"/>
    <p:sldLayoutId id="2147483670" r:id="rId5"/>
  </p:sldLayoutIdLst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TextBox 3"/>
          <p:cNvSpPr txBox="1"/>
          <p:nvPr userDrawn="1"/>
        </p:nvSpPr>
        <p:spPr>
          <a:xfrm>
            <a:off x="4321946" y="228600"/>
            <a:ext cx="4753545" cy="6308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499" baseline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NGƯỜI LÁI ĐÒ SÔNG ĐÀ </a:t>
            </a:r>
            <a:endParaRPr lang="en-US" sz="3499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101884" y="167445"/>
            <a:ext cx="515206" cy="386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160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" y="6667524"/>
            <a:ext cx="12188888" cy="190476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6" y="-16363"/>
            <a:ext cx="12172890" cy="71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1038773" y="71569"/>
            <a:ext cx="515206" cy="386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160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638880" y="190500"/>
            <a:ext cx="1104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VĂN</a:t>
            </a:r>
            <a:r>
              <a:rPr lang="en-US" sz="1200" b="1" baseline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HỌC</a:t>
            </a:r>
          </a:p>
          <a:p>
            <a:pPr algn="ctr"/>
            <a:r>
              <a:rPr lang="en-US" sz="1200" b="1" baseline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VIỆT NAM</a:t>
            </a:r>
            <a:endParaRPr lang="en-US" sz="1200" b="1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755021" y="87099"/>
            <a:ext cx="603050" cy="68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250"/>
              </a:lnSpc>
            </a:pPr>
            <a:r>
              <a:rPr lang="en-US" sz="1600" err="1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Phần</a:t>
            </a:r>
            <a:endParaRPr lang="en-US" sz="1600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  <a:p>
            <a:pPr algn="ctr">
              <a:lnSpc>
                <a:spcPts val="2250"/>
              </a:lnSpc>
            </a:pPr>
            <a:r>
              <a:rPr lang="en-US" sz="220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3/3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5520520" y="123736"/>
            <a:ext cx="2094676" cy="646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99" baseline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CHÍ PHÈO</a:t>
            </a:r>
            <a:endParaRPr lang="en-US" sz="3599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1029360" y="307267"/>
            <a:ext cx="534121" cy="5077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99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11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998222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257808" y="269944"/>
            <a:ext cx="12449808" cy="1558375"/>
            <a:chOff x="14092870" y="854333"/>
            <a:chExt cx="3714200" cy="2443030"/>
          </a:xfrm>
        </p:grpSpPr>
        <p:sp>
          <p:nvSpPr>
            <p:cNvPr id="14" name="TextBox 13"/>
            <p:cNvSpPr txBox="1"/>
            <p:nvPr/>
          </p:nvSpPr>
          <p:spPr>
            <a:xfrm>
              <a:off x="14893008" y="1029639"/>
              <a:ext cx="2914062" cy="2267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88421"/>
              <a:r>
                <a:rPr lang="en-US" sz="3200" b="1" dirty="0">
                  <a:solidFill>
                    <a:srgbClr val="CDC25B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DỰ ÁN CỘNG ĐỒNG 12 BỘ SÁCH KẾT NỐI TRI THỨC VỚI CUỘC SỐNG </a:t>
              </a:r>
            </a:p>
            <a:p>
              <a:pPr algn="ctr" defTabSz="1088421"/>
              <a:endParaRPr lang="en-US" sz="2400" b="1" dirty="0">
                <a:solidFill>
                  <a:srgbClr val="CDC25B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75227" y="854333"/>
              <a:ext cx="570380" cy="19330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92870" y="2763302"/>
              <a:ext cx="2238375" cy="236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Text Box 2"/>
          <p:cNvSpPr txBox="1"/>
          <p:nvPr/>
        </p:nvSpPr>
        <p:spPr>
          <a:xfrm>
            <a:off x="353444" y="1599267"/>
            <a:ext cx="11320396" cy="4013406"/>
          </a:xfrm>
          <a:prstGeom prst="rect">
            <a:avLst/>
          </a:prstGeom>
          <a:noFill/>
          <a:ln>
            <a:solidFill>
              <a:srgbClr val="0612BA"/>
            </a:solidFill>
          </a:ln>
        </p:spPr>
        <p:txBody>
          <a:bodyPr wrap="square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nb-NO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7 </a:t>
            </a:r>
          </a:p>
          <a:p>
            <a:pPr algn="ctr">
              <a:lnSpc>
                <a:spcPct val="130000"/>
              </a:lnSpc>
            </a:pPr>
            <a:r>
              <a:rPr lang="nb-NO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SỰ THẬT TRONG TÁC PHẨM KÍ</a:t>
            </a:r>
            <a:endParaRPr lang="en-US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nb-NO" sz="4000" b="1" u="sng" dirty="0">
                <a:latin typeface="Times New Roman" pitchFamily="18" charset="0"/>
                <a:cs typeface="Times New Roman" pitchFamily="18" charset="0"/>
              </a:rPr>
              <a:t>VĂN BẢN 1</a:t>
            </a:r>
            <a:r>
              <a:rPr lang="nb-NO" sz="40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30000"/>
              </a:lnSpc>
            </a:pPr>
            <a:r>
              <a:rPr lang="nb-NO" sz="4000" b="1" dirty="0">
                <a:latin typeface="Times New Roman" pitchFamily="18" charset="0"/>
                <a:cs typeface="Times New Roman" pitchFamily="18" charset="0"/>
              </a:rPr>
              <a:t>NGHỆ THUẬT BĂM THỊT GÀ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nb-NO" sz="3600" i="1" dirty="0">
                <a:latin typeface="Times New Roman" pitchFamily="18" charset="0"/>
                <a:cs typeface="Times New Roman" pitchFamily="18" charset="0"/>
              </a:rPr>
              <a:t>(Trích “Việc làng” - Ngô Tất Tố 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579245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88421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GV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: 1.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Lê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-THPT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Liên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Chiểu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Đà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Nẵng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; 2.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Đặng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Hồng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Ngọc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- THPT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Trần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Quang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Diệu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; 3.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Lệ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-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THPT An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Thới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TP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ea typeface="AvantGarde" pitchFamily="2" charset="0"/>
              <a:cs typeface="Times New Roman" panose="02020603050405020304" pitchFamily="18" charset="0"/>
            </a:endParaRPr>
          </a:p>
          <a:p>
            <a:pPr algn="ctr" defTabSz="1088421"/>
            <a:endParaRPr lang="en-US" sz="2400" b="1" dirty="0">
              <a:solidFill>
                <a:srgbClr val="CDC25B"/>
              </a:solidFill>
              <a:latin typeface="Times New Roman" panose="02020603050405020304" pitchFamily="18" charset="0"/>
              <a:ea typeface="AvantGarde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42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257996" y="321941"/>
            <a:ext cx="5127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VĂN BẢN 1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89217" y="1137865"/>
            <a:ext cx="11874321" cy="3099283"/>
          </a:xfrm>
          <a:prstGeom prst="rect">
            <a:avLst/>
          </a:prstGeom>
          <a:scene3d>
            <a:camera prst="perspectiveRelaxed"/>
            <a:lightRig rig="threePt" dir="t"/>
          </a:scene3d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80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8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8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băm</a:t>
            </a:r>
            <a:r>
              <a:rPr lang="en-US" sz="8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8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gà</a:t>
            </a:r>
            <a:endParaRPr lang="en-US" sz="8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 -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1026" name="Picture 2" descr="Việc làng (Tiểu thuyết phóng sự của Ngô Tất Tố) - Thế giới Văn họ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38325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iệc làng (Tiểu thuyết phóng sự của Ngô Tất Tố) - Thế giới Văn họ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234" y="3756398"/>
            <a:ext cx="5430547" cy="305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8830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Down Arrow 43"/>
          <p:cNvSpPr/>
          <p:nvPr/>
        </p:nvSpPr>
        <p:spPr>
          <a:xfrm>
            <a:off x="2972837" y="1156910"/>
            <a:ext cx="408675" cy="306832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20" name="Group 19"/>
          <p:cNvGrpSpPr/>
          <p:nvPr/>
        </p:nvGrpSpPr>
        <p:grpSpPr>
          <a:xfrm>
            <a:off x="0" y="1550033"/>
            <a:ext cx="5932552" cy="1360590"/>
            <a:chOff x="3965441" y="9683550"/>
            <a:chExt cx="4962696" cy="2527504"/>
          </a:xfrm>
        </p:grpSpPr>
        <p:sp>
          <p:nvSpPr>
            <p:cNvPr id="43" name="Oval 42"/>
            <p:cNvSpPr/>
            <p:nvPr/>
          </p:nvSpPr>
          <p:spPr>
            <a:xfrm>
              <a:off x="3965441" y="9683550"/>
              <a:ext cx="4962696" cy="1769302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215637" y="10020101"/>
              <a:ext cx="4620719" cy="21909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Hoàn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thẻ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diện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nội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dung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cơ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bản</a:t>
              </a:r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7" name="Down Arrow 46"/>
          <p:cNvSpPr/>
          <p:nvPr/>
        </p:nvSpPr>
        <p:spPr>
          <a:xfrm>
            <a:off x="9036762" y="1296695"/>
            <a:ext cx="384695" cy="330615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8" name="Oval 47"/>
          <p:cNvSpPr/>
          <p:nvPr/>
        </p:nvSpPr>
        <p:spPr>
          <a:xfrm>
            <a:off x="6137128" y="1699557"/>
            <a:ext cx="5608404" cy="67994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0" name="Rectangle 49"/>
          <p:cNvSpPr/>
          <p:nvPr/>
        </p:nvSpPr>
        <p:spPr>
          <a:xfrm>
            <a:off x="7070502" y="1777121"/>
            <a:ext cx="38121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PHT 2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1409614" y="64395"/>
            <a:ext cx="9045876" cy="1151483"/>
            <a:chOff x="3725931" y="6537682"/>
            <a:chExt cx="5220096" cy="2102920"/>
          </a:xfrm>
        </p:grpSpPr>
        <p:sp>
          <p:nvSpPr>
            <p:cNvPr id="68" name="Rounded Rectangle 67"/>
            <p:cNvSpPr/>
            <p:nvPr/>
          </p:nvSpPr>
          <p:spPr>
            <a:xfrm>
              <a:off x="3725931" y="6537682"/>
              <a:ext cx="5220096" cy="1982134"/>
            </a:xfrm>
            <a:prstGeom prst="roundRect">
              <a:avLst>
                <a:gd name="adj" fmla="val 756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3835722" y="6898144"/>
              <a:ext cx="5038460" cy="17424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8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văn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&amp;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khung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thông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tin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tác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giả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tác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phẩm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cầu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-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cặp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đôi</a:t>
              </a:r>
              <a:endPara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6" name="Picture 25" descr="C:\Users\ADMIN\Desktop\z5655488947002_9298f631b4548a1e83f853f871534ad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52289"/>
            <a:ext cx="5731099" cy="3786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 descr="C:\Users\ADMIN\Desktop\z5655596242019_0801bf9d03d50dd635475dd44d24a95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552" y="2975015"/>
            <a:ext cx="6096316" cy="37863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918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7" grpId="0" animBg="1"/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657952" y="44036"/>
            <a:ext cx="4806451" cy="641416"/>
            <a:chOff x="914273" y="1600721"/>
            <a:chExt cx="9614154" cy="1282992"/>
          </a:xfrm>
        </p:grpSpPr>
        <p:sp>
          <p:nvSpPr>
            <p:cNvPr id="51" name="Rounded Rectangle 50"/>
            <p:cNvSpPr/>
            <p:nvPr/>
          </p:nvSpPr>
          <p:spPr>
            <a:xfrm>
              <a:off x="914273" y="1905000"/>
              <a:ext cx="1159003" cy="804672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087420" y="1714014"/>
              <a:ext cx="690024" cy="11696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I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87562" y="1600721"/>
              <a:ext cx="8440865" cy="1169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Tìm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hiểu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chung</a:t>
              </a:r>
              <a:endPara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endParaRPr>
            </a:p>
          </p:txBody>
        </p:sp>
      </p:grpSp>
      <p:pic>
        <p:nvPicPr>
          <p:cNvPr id="50" name="Picture 49" descr="C:\Users\ADMIN\Desktop\z5655598600932_120e9667f383d8bf70e93a268cd42a0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7890"/>
            <a:ext cx="12192000" cy="62667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991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c-pham-ngo-tat-to-m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716" y="2814023"/>
            <a:ext cx="6864440" cy="404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ều Chõ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29" y="3541690"/>
            <a:ext cx="2395470" cy="309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Việc làng (Tiểu thuyết phóng sự của Ngô Tất Tố) - Thế giới Văn họ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491" y="38637"/>
            <a:ext cx="2249510" cy="298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uyển Tập Ngô Tất Tố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492" y="3815232"/>
            <a:ext cx="2215166" cy="263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2" descr="Cụ Ngô Tất Tố - Truyện - Hồi Ký - Tùy Bút - Tạp Ghi - Hưng Việ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14" descr="Ngô Tất Tố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3" name="Picture 15" descr="C:\Users\ADMIN\Desktop\cuoc-doi-va-su-nghiep-sang-tac-cua-nha-van-ngo-tat-to-1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62899" cy="337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:\Users\ADMIN\Desktop\cuoc-doi-va-su-nghiep-sang-tac-cua-nha-van-ngo-tat-to-1 - Copy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460" y="160337"/>
            <a:ext cx="2279560" cy="256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Lều Chõ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29" y="3397227"/>
            <a:ext cx="2395470" cy="309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5" descr="C:\Users\ADMIN\Desktop\cuoc-doi-va-su-nghiep-sang-tac-cua-nha-van-ngo-tat-to-1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463"/>
            <a:ext cx="2562899" cy="337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75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88108" y="103625"/>
            <a:ext cx="6758912" cy="1077220"/>
            <a:chOff x="892174" y="1704017"/>
            <a:chExt cx="9636253" cy="2154715"/>
          </a:xfrm>
        </p:grpSpPr>
        <p:sp>
          <p:nvSpPr>
            <p:cNvPr id="14" name="Rounded Rectangle 13"/>
            <p:cNvSpPr/>
            <p:nvPr/>
          </p:nvSpPr>
          <p:spPr>
            <a:xfrm>
              <a:off x="892174" y="1905000"/>
              <a:ext cx="1181100" cy="804672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27097" y="1711674"/>
              <a:ext cx="1010668" cy="11696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II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87563" y="1704017"/>
              <a:ext cx="8440864" cy="2154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KHÁM PHÁ VĂN BẢN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12603" y="703040"/>
            <a:ext cx="6563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2.1. </a:t>
            </a:r>
            <a:r>
              <a:rPr lang="en-US" sz="32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Nội</a:t>
            </a:r>
            <a:r>
              <a:rPr lang="en-US" sz="32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dung </a:t>
            </a:r>
            <a:r>
              <a:rPr lang="en-US" sz="32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và</a:t>
            </a:r>
            <a:r>
              <a:rPr lang="en-US" sz="32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trình</a:t>
            </a:r>
            <a:r>
              <a:rPr lang="en-US" sz="32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tự</a:t>
            </a:r>
            <a:r>
              <a:rPr lang="en-US" sz="32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kể</a:t>
            </a:r>
            <a:r>
              <a:rPr lang="en-US" sz="32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chuyện</a:t>
            </a:r>
            <a:endParaRPr lang="en-US" sz="32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5909" y="1586113"/>
            <a:ext cx="1178416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 và trả lời câu hỏi 1,2 SGK/45; làm việc nhóm 6HS/nhóm theo kĩ thuật khăn trải bàn để xác định đặc điểm nội dung và trình tự kể của phóng sư “Nghệ thuật băm thịt gà” - Thời gian: 10 phút 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4845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454206" y="1236482"/>
            <a:ext cx="52407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a.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Nhan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đề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và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nội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dung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chính</a:t>
            </a:r>
            <a:endParaRPr lang="vi-VN" sz="32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28022" y="59921"/>
            <a:ext cx="6580045" cy="607646"/>
            <a:chOff x="927096" y="1687507"/>
            <a:chExt cx="9601331" cy="1215447"/>
          </a:xfrm>
        </p:grpSpPr>
        <p:sp>
          <p:nvSpPr>
            <p:cNvPr id="43" name="TextBox 42"/>
            <p:cNvSpPr txBox="1"/>
            <p:nvPr/>
          </p:nvSpPr>
          <p:spPr>
            <a:xfrm>
              <a:off x="927096" y="1687507"/>
              <a:ext cx="1010667" cy="116969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II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087561" y="1733255"/>
              <a:ext cx="8440866" cy="1169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KHÁM PHÁ VĂN BẢN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24768" y="674578"/>
            <a:ext cx="6383299" cy="584775"/>
            <a:chOff x="644526" y="2607732"/>
            <a:chExt cx="12768261" cy="1169702"/>
          </a:xfrm>
        </p:grpSpPr>
        <p:sp>
          <p:nvSpPr>
            <p:cNvPr id="47" name="TextBox 46"/>
            <p:cNvSpPr txBox="1"/>
            <p:nvPr/>
          </p:nvSpPr>
          <p:spPr>
            <a:xfrm>
              <a:off x="1906586" y="2607732"/>
              <a:ext cx="11506201" cy="1169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Nội</a:t>
              </a:r>
              <a:r>
                <a:rPr lang="en-US" sz="3200" b="1" i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dung </a:t>
              </a:r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và</a:t>
              </a:r>
              <a:r>
                <a:rPr lang="en-US" sz="3200" b="1" i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trình</a:t>
              </a:r>
              <a:r>
                <a:rPr lang="en-US" sz="3200" b="1" i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tự</a:t>
              </a:r>
              <a:r>
                <a:rPr lang="en-US" sz="3200" b="1" i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kể</a:t>
              </a:r>
              <a:endPara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D93A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03410" y="2795826"/>
              <a:ext cx="1170986" cy="9542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2500" b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2.1</a:t>
              </a:r>
            </a:p>
          </p:txBody>
        </p:sp>
      </p:grpSp>
      <p:sp>
        <p:nvSpPr>
          <p:cNvPr id="21" name="Content Placeholder 3"/>
          <p:cNvSpPr>
            <a:spLocks noGrp="1"/>
          </p:cNvSpPr>
          <p:nvPr>
            <p:ph idx="1"/>
          </p:nvPr>
        </p:nvSpPr>
        <p:spPr>
          <a:xfrm>
            <a:off x="109184" y="2080867"/>
            <a:ext cx="2456598" cy="195907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452898" y="1938175"/>
            <a:ext cx="8601727" cy="482323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băm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Băm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→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châm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biếm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mỉa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tò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mò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Freeform 10"/>
          <p:cNvSpPr>
            <a:spLocks/>
          </p:cNvSpPr>
          <p:nvPr/>
        </p:nvSpPr>
        <p:spPr bwMode="gray">
          <a:xfrm flipH="1">
            <a:off x="2578255" y="3502143"/>
            <a:ext cx="874641" cy="695081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31765"/>
                  <a:invGamma/>
                </a:schemeClr>
              </a:gs>
            </a:gsLst>
            <a:lin ang="0" scaled="1"/>
          </a:gra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33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1" grpId="0" build="p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802969" y="1197346"/>
            <a:ext cx="52998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a.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Nhan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đề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và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nội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dung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chính</a:t>
            </a:r>
            <a:endParaRPr lang="vi-VN" sz="32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18993" y="197628"/>
            <a:ext cx="6067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II. KHÁM PHÁ VĂN BẢN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76719" y="651700"/>
            <a:ext cx="5752351" cy="584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2.1.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Nội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dung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và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trình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tự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kể</a:t>
            </a:r>
            <a:endParaRPr lang="en-US" sz="32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21" name="Content Placeholder 3"/>
          <p:cNvSpPr>
            <a:spLocks noGrp="1"/>
          </p:cNvSpPr>
          <p:nvPr>
            <p:ph idx="1"/>
          </p:nvPr>
        </p:nvSpPr>
        <p:spPr>
          <a:xfrm>
            <a:off x="109184" y="2222536"/>
            <a:ext cx="2456598" cy="195907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endParaRPr lang="vi-VN" sz="32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452898" y="2781840"/>
            <a:ext cx="8601727" cy="329699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“chia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cỗ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”.</a:t>
            </a:r>
          </a:p>
        </p:txBody>
      </p:sp>
      <p:sp>
        <p:nvSpPr>
          <p:cNvPr id="23" name="Freeform 10"/>
          <p:cNvSpPr>
            <a:spLocks/>
          </p:cNvSpPr>
          <p:nvPr/>
        </p:nvSpPr>
        <p:spPr bwMode="gray">
          <a:xfrm flipH="1">
            <a:off x="2578255" y="3643812"/>
            <a:ext cx="874641" cy="695081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31765"/>
                  <a:invGamma/>
                </a:schemeClr>
              </a:gs>
            </a:gsLst>
            <a:lin ang="0" scaled="1"/>
          </a:gra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03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395113" y="1236482"/>
            <a:ext cx="36808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b.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Các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sự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việc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chính</a:t>
            </a:r>
            <a:endParaRPr lang="vi-VN" sz="32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17308" y="90145"/>
            <a:ext cx="7288383" cy="594395"/>
            <a:chOff x="927096" y="1661002"/>
            <a:chExt cx="9601331" cy="1188935"/>
          </a:xfrm>
        </p:grpSpPr>
        <p:sp>
          <p:nvSpPr>
            <p:cNvPr id="42" name="Rounded Rectangle 41"/>
            <p:cNvSpPr/>
            <p:nvPr/>
          </p:nvSpPr>
          <p:spPr>
            <a:xfrm>
              <a:off x="956534" y="1905000"/>
              <a:ext cx="1116739" cy="804672"/>
            </a:xfrm>
            <a:prstGeom prst="roundRect">
              <a:avLst/>
            </a:prstGeom>
            <a:solidFill>
              <a:srgbClr val="1D93A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27096" y="1661002"/>
              <a:ext cx="1010668" cy="1169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II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087562" y="1680244"/>
              <a:ext cx="8440865" cy="1169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KHÁM PHÁ VĂN BẢN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95113" y="677080"/>
            <a:ext cx="6409966" cy="599299"/>
            <a:chOff x="591185" y="2607732"/>
            <a:chExt cx="12821602" cy="1198748"/>
          </a:xfrm>
        </p:grpSpPr>
        <p:sp>
          <p:nvSpPr>
            <p:cNvPr id="47" name="TextBox 46"/>
            <p:cNvSpPr txBox="1"/>
            <p:nvPr/>
          </p:nvSpPr>
          <p:spPr>
            <a:xfrm>
              <a:off x="1906586" y="2607732"/>
              <a:ext cx="11506201" cy="1169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Nội</a:t>
              </a:r>
              <a:r>
                <a:rPr lang="en-US" sz="3200" b="1" i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dung </a:t>
              </a:r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và</a:t>
              </a:r>
              <a:r>
                <a:rPr lang="en-US" sz="3200" b="1" i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trình</a:t>
              </a:r>
              <a:r>
                <a:rPr lang="en-US" sz="3200" b="1" i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tự</a:t>
              </a:r>
              <a:r>
                <a:rPr lang="en-US" sz="3200" b="1" i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kể</a:t>
              </a:r>
              <a:endPara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D93A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91185" y="2636784"/>
              <a:ext cx="1395438" cy="1169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2.1</a:t>
              </a:r>
              <a:endPara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endParaRPr>
            </a:p>
          </p:txBody>
        </p:sp>
      </p:grpSp>
      <p:pic>
        <p:nvPicPr>
          <p:cNvPr id="15" name="Picture 14" descr="C:\Users\ADMIN\Desktop\z5655606663818_511c21c006bf7762d10f0d7ae94fb3fe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84" y="1821257"/>
            <a:ext cx="11181791" cy="49401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217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540831" y="57466"/>
            <a:ext cx="6634437" cy="594396"/>
            <a:chOff x="956534" y="1687507"/>
            <a:chExt cx="9571893" cy="1188938"/>
          </a:xfrm>
        </p:grpSpPr>
        <p:sp>
          <p:nvSpPr>
            <p:cNvPr id="42" name="Rounded Rectangle 41"/>
            <p:cNvSpPr/>
            <p:nvPr/>
          </p:nvSpPr>
          <p:spPr>
            <a:xfrm>
              <a:off x="956534" y="1905000"/>
              <a:ext cx="1116739" cy="804672"/>
            </a:xfrm>
            <a:prstGeom prst="roundRect">
              <a:avLst/>
            </a:prstGeom>
            <a:solidFill>
              <a:srgbClr val="1D93A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67941" y="1687507"/>
              <a:ext cx="728980" cy="1169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II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087562" y="1706751"/>
              <a:ext cx="8440865" cy="1169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KHÁM PHÁ VĂN BẢN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21949" y="536209"/>
            <a:ext cx="6409967" cy="599299"/>
            <a:chOff x="591183" y="2581225"/>
            <a:chExt cx="12821604" cy="1198747"/>
          </a:xfrm>
        </p:grpSpPr>
        <p:sp>
          <p:nvSpPr>
            <p:cNvPr id="47" name="TextBox 46"/>
            <p:cNvSpPr txBox="1"/>
            <p:nvPr/>
          </p:nvSpPr>
          <p:spPr>
            <a:xfrm>
              <a:off x="1906586" y="2581225"/>
              <a:ext cx="11506201" cy="1169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Hiện</a:t>
              </a:r>
              <a:r>
                <a:rPr lang="en-US" sz="3200" b="1" i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thực</a:t>
              </a:r>
              <a:r>
                <a:rPr lang="en-US" sz="3200" b="1" i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được</a:t>
              </a:r>
              <a:r>
                <a:rPr lang="en-US" sz="3200" b="1" i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phản</a:t>
              </a:r>
              <a:r>
                <a:rPr lang="en-US" sz="3200" b="1" i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ánh</a:t>
              </a:r>
              <a:endPara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D93A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91183" y="2610276"/>
              <a:ext cx="1395438" cy="1169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2.2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1283038" y="1248089"/>
            <a:ext cx="103217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3/SGK 45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ý.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6588730"/>
              </p:ext>
            </p:extLst>
          </p:nvPr>
        </p:nvGraphicFramePr>
        <p:xfrm>
          <a:off x="196461" y="2608730"/>
          <a:ext cx="11827839" cy="38009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426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2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426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42999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kern="0" dirty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PHT </a:t>
                      </a:r>
                      <a:r>
                        <a:rPr lang="en-US" sz="3200" kern="0" dirty="0" err="1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kern="0" dirty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</a:t>
                      </a:r>
                      <a:endParaRPr lang="en-US" sz="3200" kern="100" dirty="0"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kern="0" dirty="0" err="1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Tìm</a:t>
                      </a:r>
                      <a:r>
                        <a:rPr lang="en-US" sz="3200" kern="0" dirty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hiểu</a:t>
                      </a:r>
                      <a:r>
                        <a:rPr lang="en-US" sz="3200" kern="0" dirty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3200" kern="0" dirty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3200" kern="0" dirty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3200" kern="0" dirty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phản</a:t>
                      </a:r>
                      <a:r>
                        <a:rPr lang="en-US" sz="3200" kern="0" dirty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ánh</a:t>
                      </a:r>
                      <a:endParaRPr lang="en-US" sz="3200" kern="100" dirty="0"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41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200" b="0" kern="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Bối cảnh diễn ra câu chuyện</a:t>
                      </a:r>
                      <a:endParaRPr lang="en-US" sz="3200" b="0" kern="100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200" kern="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Cảnh anh mõ làng băm thịt gà</a:t>
                      </a:r>
                      <a:endParaRPr lang="en-US" sz="3200" kern="100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Nhận</a:t>
                      </a:r>
                      <a:r>
                        <a:rPr lang="en-US" sz="3200" kern="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xét</a:t>
                      </a:r>
                      <a:endParaRPr lang="en-US" sz="3200" kern="100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257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 </a:t>
                      </a:r>
                      <a:endParaRPr lang="en-US" sz="1400" kern="1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 </a:t>
                      </a:r>
                      <a:endParaRPr lang="en-US" sz="1400" kern="1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 </a:t>
                      </a:r>
                      <a:endParaRPr lang="en-US" sz="1400" kern="1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204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326490" y="63714"/>
            <a:ext cx="6221863" cy="594396"/>
            <a:chOff x="927096" y="1714014"/>
            <a:chExt cx="9601331" cy="1188939"/>
          </a:xfrm>
        </p:grpSpPr>
        <p:sp>
          <p:nvSpPr>
            <p:cNvPr id="42" name="Rounded Rectangle 41"/>
            <p:cNvSpPr/>
            <p:nvPr/>
          </p:nvSpPr>
          <p:spPr>
            <a:xfrm>
              <a:off x="956534" y="1905000"/>
              <a:ext cx="1116739" cy="804672"/>
            </a:xfrm>
            <a:prstGeom prst="roundRect">
              <a:avLst/>
            </a:prstGeom>
            <a:solidFill>
              <a:srgbClr val="1D93A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27096" y="1714014"/>
              <a:ext cx="1010668" cy="1169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II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087562" y="1733258"/>
              <a:ext cx="8440865" cy="1169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KHÁM PHÁ VĂN BẢN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58314" y="595175"/>
            <a:ext cx="6409967" cy="599299"/>
            <a:chOff x="591183" y="2607732"/>
            <a:chExt cx="12821604" cy="1198754"/>
          </a:xfrm>
        </p:grpSpPr>
        <p:sp>
          <p:nvSpPr>
            <p:cNvPr id="47" name="TextBox 46"/>
            <p:cNvSpPr txBox="1"/>
            <p:nvPr/>
          </p:nvSpPr>
          <p:spPr>
            <a:xfrm>
              <a:off x="1906586" y="2607732"/>
              <a:ext cx="11506201" cy="1169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Hiện</a:t>
              </a:r>
              <a:r>
                <a:rPr lang="en-US" sz="3200" b="1" i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thực</a:t>
              </a:r>
              <a:r>
                <a:rPr lang="en-US" sz="3200" b="1" i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được</a:t>
              </a:r>
              <a:r>
                <a:rPr lang="en-US" sz="3200" b="1" i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phản</a:t>
              </a:r>
              <a:r>
                <a:rPr lang="en-US" sz="3200" b="1" i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ánh</a:t>
              </a:r>
              <a:endPara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D93A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91183" y="2636784"/>
              <a:ext cx="1395438" cy="11697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2.2</a:t>
              </a: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722268"/>
              </p:ext>
            </p:extLst>
          </p:nvPr>
        </p:nvGraphicFramePr>
        <p:xfrm>
          <a:off x="220724" y="1291103"/>
          <a:ext cx="11846779" cy="53930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39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151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24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58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2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Bối cảnh diễn ra câu chuyện</a:t>
                      </a:r>
                      <a:endParaRPr lang="en-US" sz="2200" b="0" kern="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57501" marR="57501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2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Cảnh anh mõ làng băm thịt gà</a:t>
                      </a:r>
                      <a:endParaRPr lang="en-US" sz="2200" b="0" kern="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57501" marR="57501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Nhận</a:t>
                      </a:r>
                      <a:r>
                        <a:rPr lang="en-US" sz="22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xét</a:t>
                      </a:r>
                      <a:endParaRPr lang="en-US" sz="2200" b="0" kern="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57501" marR="57501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17225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200" b="0" kern="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vi-VN" sz="2200" b="0" kern="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Sáng sớm.</a:t>
                      </a:r>
                      <a:endParaRPr lang="en-US" sz="2200" b="0" kern="1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200" b="0" kern="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vi-VN" sz="2200" b="0" kern="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Mấy cụ già khăn áo chỉnh tề.</a:t>
                      </a:r>
                      <a:endParaRPr lang="en-US" sz="2200" b="0" kern="1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200" b="0" kern="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vi-VN" sz="2200" b="0" kern="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 đến mỗi lúc một đông: già, trẻ, đứng bóng; gường phản chật hết; hàng xóm vẫn lục tục kéo đến…</a:t>
                      </a:r>
                      <a:endParaRPr lang="en-US" sz="2200" b="0" kern="1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200" b="0" kern="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vi-VN" sz="2200" b="0" kern="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Nguyên liệu làm 23 mâm cỗ cho 83 người: một mâm xôi + 1 con gà + hai chai rượu.</a:t>
                      </a:r>
                      <a:endParaRPr lang="en-US" sz="2200" b="0" kern="1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57501" marR="57501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vi-VN" sz="2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Lòng gà: bày 10 đĩa, không thiếu thứ nào.</a:t>
                      </a:r>
                      <a:endParaRPr lang="en-US" sz="2200" kern="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vi-VN" sz="2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Sỏ gà</a:t>
                      </a:r>
                      <a:r>
                        <a:rPr lang="en-US" sz="2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r>
                        <a:rPr lang="vi-VN" sz="2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pha </a:t>
                      </a:r>
                      <a:r>
                        <a:rPr lang="en-US" sz="2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vi-VN" sz="2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miếng nào cũng dính tí mỏ.</a:t>
                      </a:r>
                      <a:endParaRPr lang="en-US" sz="2200" kern="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vi-VN" sz="2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Phao gà</a:t>
                      </a:r>
                      <a:r>
                        <a:rPr lang="en-US" sz="2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r>
                        <a:rPr lang="vi-VN" sz="2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pha </a:t>
                      </a:r>
                      <a:r>
                        <a:rPr lang="en-US" sz="2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vi-VN" sz="2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miếng nào cũng có đầu bầu, đầu nhọn.</a:t>
                      </a:r>
                      <a:endParaRPr lang="en-US" sz="2200" kern="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vi-VN" sz="2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Hai cánh gà chặt làm 10 miếng</a:t>
                      </a:r>
                      <a:endParaRPr lang="en-US" sz="2200" kern="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vi-VN" sz="2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Mình gà: băm làm 92 miếng; không giập nát, không bong da, giống như tập con cánh bướm…</a:t>
                      </a:r>
                      <a:endParaRPr lang="en-US" sz="2200" kern="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→</a:t>
                      </a:r>
                      <a:r>
                        <a:rPr lang="vi-VN" sz="2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Miêu tả tỉ mỉ từng động tác của anh mõ</a:t>
                      </a:r>
                      <a:r>
                        <a:rPr lang="en-US" sz="2200" kern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kern="0" baseline="0" dirty="0">
                          <a:effectLst/>
                          <a:latin typeface="Times New Roman"/>
                          <a:cs typeface="Times New Roman"/>
                        </a:rPr>
                        <a:t>→ </a:t>
                      </a:r>
                      <a:r>
                        <a:rPr lang="vi-VN" sz="2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Băm thịt gà như một nghệ thuật đã thực hiện từ lâu đời.</a:t>
                      </a:r>
                      <a:endParaRPr lang="en-US" sz="2200" kern="1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57501" marR="57501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 kern="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lang="vi-VN" sz="2200" i="1" kern="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Hiện thực được phản ánh: tập tục chia phần khủng khiếp ở nông thôn Việt Nam xưa “một miếng giữa làng b</a:t>
                      </a:r>
                      <a:r>
                        <a:rPr lang="en-US" sz="2200" i="1" kern="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ằ</a:t>
                      </a:r>
                      <a:r>
                        <a:rPr lang="vi-VN" sz="2200" i="1" kern="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ng một sàng xó bếp”</a:t>
                      </a:r>
                      <a:endParaRPr lang="en-US" sz="2200" i="1" kern="1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4572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200" kern="1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57501" marR="57501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721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184191" y="1090014"/>
            <a:ext cx="5899752" cy="683987"/>
            <a:chOff x="6369210" y="2395442"/>
            <a:chExt cx="11801041" cy="1368152"/>
          </a:xfrm>
        </p:grpSpPr>
        <p:sp>
          <p:nvSpPr>
            <p:cNvPr id="25" name="Oval 24"/>
            <p:cNvSpPr/>
            <p:nvPr/>
          </p:nvSpPr>
          <p:spPr>
            <a:xfrm>
              <a:off x="6369210" y="2395442"/>
              <a:ext cx="2592288" cy="13681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6" name="Oval 25"/>
            <p:cNvSpPr/>
            <p:nvPr/>
          </p:nvSpPr>
          <p:spPr>
            <a:xfrm>
              <a:off x="15577963" y="2395442"/>
              <a:ext cx="2592288" cy="13681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18" name="Rounded Rectangle 17"/>
          <p:cNvSpPr/>
          <p:nvPr/>
        </p:nvSpPr>
        <p:spPr>
          <a:xfrm>
            <a:off x="1157357" y="815824"/>
            <a:ext cx="10259804" cy="5193141"/>
          </a:xfrm>
          <a:prstGeom prst="roundRect">
            <a:avLst>
              <a:gd name="adj" fmla="val 2335"/>
            </a:avLst>
          </a:prstGeom>
          <a:solidFill>
            <a:schemeClr val="bg1">
              <a:lumMod val="95000"/>
            </a:schemeClr>
          </a:solidFill>
          <a:ln w="5715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và thực hiện các yêu cầu sau đây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(5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vi-VN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(1) Hoàn thành cột K và cột W theo hướng dẫn</a:t>
            </a:r>
            <a:b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(2) Theo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r>
              <a:rPr lang="vi-VN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Freeform 6"/>
          <p:cNvSpPr>
            <a:spLocks/>
          </p:cNvSpPr>
          <p:nvPr/>
        </p:nvSpPr>
        <p:spPr bwMode="auto">
          <a:xfrm>
            <a:off x="3756044" y="944612"/>
            <a:ext cx="4679911" cy="539990"/>
          </a:xfrm>
          <a:custGeom>
            <a:avLst/>
            <a:gdLst>
              <a:gd name="T0" fmla="*/ 1364 w 2724"/>
              <a:gd name="T1" fmla="*/ 0 h 409"/>
              <a:gd name="T2" fmla="*/ 1360 w 2724"/>
              <a:gd name="T3" fmla="*/ 0 h 409"/>
              <a:gd name="T4" fmla="*/ 0 w 2724"/>
              <a:gd name="T5" fmla="*/ 0 h 409"/>
              <a:gd name="T6" fmla="*/ 294 w 2724"/>
              <a:gd name="T7" fmla="*/ 309 h 409"/>
              <a:gd name="T8" fmla="*/ 503 w 2724"/>
              <a:gd name="T9" fmla="*/ 409 h 409"/>
              <a:gd name="T10" fmla="*/ 1360 w 2724"/>
              <a:gd name="T11" fmla="*/ 409 h 409"/>
              <a:gd name="T12" fmla="*/ 1364 w 2724"/>
              <a:gd name="T13" fmla="*/ 409 h 409"/>
              <a:gd name="T14" fmla="*/ 2221 w 2724"/>
              <a:gd name="T15" fmla="*/ 409 h 409"/>
              <a:gd name="T16" fmla="*/ 2430 w 2724"/>
              <a:gd name="T17" fmla="*/ 309 h 409"/>
              <a:gd name="T18" fmla="*/ 2724 w 2724"/>
              <a:gd name="T19" fmla="*/ 0 h 409"/>
              <a:gd name="T20" fmla="*/ 1364 w 2724"/>
              <a:gd name="T21" fmla="*/ 0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724" h="409">
                <a:moveTo>
                  <a:pt x="1364" y="0"/>
                </a:moveTo>
                <a:cubicBezTo>
                  <a:pt x="1360" y="0"/>
                  <a:pt x="1360" y="0"/>
                  <a:pt x="1360" y="0"/>
                </a:cubicBezTo>
                <a:cubicBezTo>
                  <a:pt x="0" y="0"/>
                  <a:pt x="0" y="0"/>
                  <a:pt x="0" y="0"/>
                </a:cubicBezTo>
                <a:cubicBezTo>
                  <a:pt x="216" y="96"/>
                  <a:pt x="232" y="210"/>
                  <a:pt x="294" y="309"/>
                </a:cubicBezTo>
                <a:cubicBezTo>
                  <a:pt x="331" y="368"/>
                  <a:pt x="379" y="409"/>
                  <a:pt x="503" y="409"/>
                </a:cubicBezTo>
                <a:cubicBezTo>
                  <a:pt x="744" y="409"/>
                  <a:pt x="1307" y="409"/>
                  <a:pt x="1360" y="409"/>
                </a:cubicBezTo>
                <a:cubicBezTo>
                  <a:pt x="1360" y="409"/>
                  <a:pt x="1362" y="409"/>
                  <a:pt x="1364" y="409"/>
                </a:cubicBezTo>
                <a:cubicBezTo>
                  <a:pt x="1417" y="409"/>
                  <a:pt x="1981" y="409"/>
                  <a:pt x="2221" y="409"/>
                </a:cubicBezTo>
                <a:cubicBezTo>
                  <a:pt x="2345" y="409"/>
                  <a:pt x="2393" y="368"/>
                  <a:pt x="2430" y="309"/>
                </a:cubicBezTo>
                <a:cubicBezTo>
                  <a:pt x="2492" y="210"/>
                  <a:pt x="2509" y="96"/>
                  <a:pt x="2724" y="0"/>
                </a:cubicBezTo>
                <a:lnTo>
                  <a:pt x="1364" y="0"/>
                </a:lnTo>
                <a:close/>
              </a:path>
            </a:pathLst>
          </a:custGeom>
          <a:solidFill>
            <a:srgbClr val="CDC25B"/>
          </a:solidFill>
          <a:ln w="14288" cap="flat">
            <a:noFill/>
            <a:prstDash val="solid"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45714" tIns="22857" rIns="45714" bIns="22857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82006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88048" y="42394"/>
            <a:ext cx="6409967" cy="599299"/>
            <a:chOff x="591183" y="2605392"/>
            <a:chExt cx="12821604" cy="1198748"/>
          </a:xfrm>
        </p:grpSpPr>
        <p:sp>
          <p:nvSpPr>
            <p:cNvPr id="3" name="TextBox 2"/>
            <p:cNvSpPr txBox="1"/>
            <p:nvPr/>
          </p:nvSpPr>
          <p:spPr>
            <a:xfrm>
              <a:off x="1906586" y="2605392"/>
              <a:ext cx="11506201" cy="1169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Đặc</a:t>
              </a:r>
              <a:r>
                <a:rPr lang="en-US" sz="3200" b="1" i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sắc</a:t>
              </a:r>
              <a:r>
                <a:rPr lang="en-US" sz="3200" b="1" i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nghệ</a:t>
              </a:r>
              <a:r>
                <a:rPr lang="en-US" sz="3200" b="1" i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thuật</a:t>
              </a:r>
              <a:endPara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D93A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91183" y="2634443"/>
              <a:ext cx="1395438" cy="1169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2.3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553792" y="951872"/>
            <a:ext cx="110510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4,5/SGK 45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ý.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508687"/>
              </p:ext>
            </p:extLst>
          </p:nvPr>
        </p:nvGraphicFramePr>
        <p:xfrm>
          <a:off x="282389" y="2286001"/>
          <a:ext cx="11793071" cy="33756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73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3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26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033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7761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PHT </a:t>
                      </a:r>
                      <a:r>
                        <a:rPr lang="en-US" sz="240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4</a:t>
                      </a:r>
                      <a:endParaRPr lang="en-US" sz="2400" kern="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sắc</a:t>
                      </a:r>
                      <a:r>
                        <a:rPr lang="en-US" sz="240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nghệ</a:t>
                      </a:r>
                      <a:r>
                        <a:rPr lang="en-US" sz="240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thuật</a:t>
                      </a:r>
                      <a:endParaRPr lang="en-US" sz="2400" kern="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880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Vai</a:t>
                      </a:r>
                      <a:r>
                        <a:rPr lang="en-US" sz="24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trò</a:t>
                      </a:r>
                      <a:r>
                        <a:rPr lang="en-US" sz="24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ngôi</a:t>
                      </a:r>
                      <a:r>
                        <a:rPr lang="en-US" sz="24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kể</a:t>
                      </a:r>
                      <a:endParaRPr lang="en-US" sz="2400" b="0" kern="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Giọng</a:t>
                      </a:r>
                      <a:r>
                        <a:rPr lang="en-US" sz="2400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điệu</a:t>
                      </a:r>
                      <a:endParaRPr lang="en-US" sz="24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76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Xác</a:t>
                      </a:r>
                      <a:r>
                        <a:rPr lang="en-US" sz="24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định</a:t>
                      </a:r>
                      <a:r>
                        <a:rPr lang="en-US" sz="24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ngôi</a:t>
                      </a:r>
                      <a:r>
                        <a:rPr lang="en-US" sz="24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kể</a:t>
                      </a:r>
                      <a:endParaRPr lang="en-US" sz="2400" b="0" kern="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Vai</a:t>
                      </a:r>
                      <a:r>
                        <a:rPr lang="en-US" sz="2400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trò</a:t>
                      </a:r>
                      <a:endParaRPr lang="en-US" sz="24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Xác</a:t>
                      </a:r>
                      <a:r>
                        <a:rPr lang="en-US" sz="2400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định</a:t>
                      </a:r>
                      <a:r>
                        <a:rPr lang="en-US" sz="2400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giọng</a:t>
                      </a:r>
                      <a:r>
                        <a:rPr lang="en-US" sz="2400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điệu</a:t>
                      </a:r>
                      <a:r>
                        <a:rPr lang="en-US" sz="2400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kể</a:t>
                      </a:r>
                      <a:endParaRPr lang="en-US" sz="24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yếu</a:t>
                      </a:r>
                      <a:r>
                        <a:rPr lang="en-US" sz="2400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tố</a:t>
                      </a:r>
                      <a:r>
                        <a:rPr lang="en-US" sz="2400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lang="en-US" sz="2400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nên</a:t>
                      </a:r>
                      <a:r>
                        <a:rPr lang="en-US" sz="2400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giọng</a:t>
                      </a:r>
                      <a:r>
                        <a:rPr lang="en-US" sz="2400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điệu</a:t>
                      </a:r>
                      <a:endParaRPr lang="en-US" sz="24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665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 </a:t>
                      </a:r>
                      <a:endParaRPr lang="en-US" sz="1400" kern="1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4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4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 </a:t>
                      </a:r>
                      <a:endParaRPr lang="en-US" sz="1400" kern="1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7768">
                <a:tc gridSpan="4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0" i="1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Nhận</a:t>
                      </a:r>
                      <a:r>
                        <a:rPr lang="en-US" sz="2400" b="0" i="1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xét</a:t>
                      </a:r>
                      <a:r>
                        <a:rPr lang="en-US" sz="2400" b="0" i="1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chung</a:t>
                      </a:r>
                      <a:r>
                        <a:rPr lang="en-US" sz="24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r>
                        <a:rPr lang="en-US" sz="11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endParaRPr lang="en-US" sz="1400" b="0" kern="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557713" y="30130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35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3388048" y="43564"/>
            <a:ext cx="6409967" cy="599299"/>
            <a:chOff x="591183" y="2607732"/>
            <a:chExt cx="12821604" cy="1198748"/>
          </a:xfrm>
        </p:grpSpPr>
        <p:sp>
          <p:nvSpPr>
            <p:cNvPr id="47" name="TextBox 46"/>
            <p:cNvSpPr txBox="1"/>
            <p:nvPr/>
          </p:nvSpPr>
          <p:spPr>
            <a:xfrm>
              <a:off x="1906586" y="2607732"/>
              <a:ext cx="11506201" cy="1169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Đặc</a:t>
              </a:r>
              <a:r>
                <a:rPr lang="en-US" sz="3200" b="1" i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sắc</a:t>
              </a:r>
              <a:r>
                <a:rPr lang="en-US" sz="3200" b="1" i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nghệ</a:t>
              </a:r>
              <a:r>
                <a:rPr lang="en-US" sz="3200" b="1" i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thuật</a:t>
              </a:r>
              <a:endPara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D93A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91183" y="2636783"/>
              <a:ext cx="1395438" cy="1169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2.3</a:t>
              </a:r>
            </a:p>
          </p:txBody>
        </p:sp>
      </p:grpSp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109184" y="303565"/>
            <a:ext cx="2015830" cy="162826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endParaRPr lang="vi-VN" sz="3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486973" y="746975"/>
            <a:ext cx="9464621" cy="593716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 kể ngôi thứ nhất.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Đáp ứng yêu cầu cốt lõi của thể loại phóng sự, đó là tính chân thực.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 kể trực tiếp thể hiện giọng điệu, đưa ra lời nhận xét và miêu tả tỉ mỉ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→</a:t>
            </a:r>
            <a:r>
              <a:rPr lang="vi-VN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thể hiện thái độ phê phán đối với một việc đầy phiền toái.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Freeform 10"/>
          <p:cNvSpPr>
            <a:spLocks/>
          </p:cNvSpPr>
          <p:nvPr/>
        </p:nvSpPr>
        <p:spPr bwMode="gray">
          <a:xfrm flipH="1">
            <a:off x="1612330" y="1956663"/>
            <a:ext cx="874641" cy="695081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31765"/>
                  <a:invGamma/>
                </a:schemeClr>
              </a:gs>
            </a:gsLst>
            <a:lin ang="0" scaled="1"/>
          </a:gra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68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3388048" y="30313"/>
            <a:ext cx="6409967" cy="599299"/>
            <a:chOff x="591183" y="2581225"/>
            <a:chExt cx="12821604" cy="1198747"/>
          </a:xfrm>
        </p:grpSpPr>
        <p:sp>
          <p:nvSpPr>
            <p:cNvPr id="47" name="TextBox 46"/>
            <p:cNvSpPr txBox="1"/>
            <p:nvPr/>
          </p:nvSpPr>
          <p:spPr>
            <a:xfrm>
              <a:off x="1906586" y="2581225"/>
              <a:ext cx="11506201" cy="1169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Đặc</a:t>
              </a:r>
              <a:r>
                <a:rPr lang="en-US" sz="3200" b="1" i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sắc</a:t>
              </a:r>
              <a:r>
                <a:rPr lang="en-US" sz="3200" b="1" i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nghệ</a:t>
              </a:r>
              <a:r>
                <a:rPr lang="en-US" sz="3200" b="1" i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thuật</a:t>
              </a:r>
              <a:endPara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D93A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91183" y="2610276"/>
              <a:ext cx="1395438" cy="1169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2.3</a:t>
              </a:r>
            </a:p>
          </p:txBody>
        </p:sp>
      </p:grpSp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109183" y="303565"/>
            <a:ext cx="1848405" cy="218205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3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endParaRPr lang="vi-VN" sz="3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126361" y="746975"/>
            <a:ext cx="9902507" cy="593716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30000"/>
              </a:lnSpc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Giọng điệu hài hước, châm biếm, phê phán sâu cay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+ quan sát, ghi chép tỉ mỉ, chân thực </a:t>
            </a:r>
            <a:r>
              <a:rPr lang="vi-V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→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khái quát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 tượng điển hình của nông thôn Việt Nam xưa.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vi-V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nhân vật anh mõ làng thuần thục, điêu luyện trong việc băm thịt gà </a:t>
            </a:r>
            <a:r>
              <a:rPr lang="vi-V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→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ý nghĩa phê phán sâu sắc.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vi-V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miêu tả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trữ tình ngoại đề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→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 châm biếm hủ tục chia phần khủng khiếp ở làng quê Việt Nam xưa.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Freeform 10"/>
          <p:cNvSpPr>
            <a:spLocks/>
          </p:cNvSpPr>
          <p:nvPr/>
        </p:nvSpPr>
        <p:spPr bwMode="gray">
          <a:xfrm flipH="1">
            <a:off x="1213081" y="2549097"/>
            <a:ext cx="874641" cy="695081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31765"/>
                  <a:invGamma/>
                </a:schemeClr>
              </a:gs>
            </a:gsLst>
            <a:lin ang="0" scaled="1"/>
          </a:gra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61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3388048" y="43564"/>
            <a:ext cx="6409967" cy="599299"/>
            <a:chOff x="591183" y="2607732"/>
            <a:chExt cx="12821604" cy="1198748"/>
          </a:xfrm>
        </p:grpSpPr>
        <p:sp>
          <p:nvSpPr>
            <p:cNvPr id="47" name="TextBox 46"/>
            <p:cNvSpPr txBox="1"/>
            <p:nvPr/>
          </p:nvSpPr>
          <p:spPr>
            <a:xfrm>
              <a:off x="1906586" y="2607732"/>
              <a:ext cx="11506201" cy="1169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Đặc</a:t>
              </a:r>
              <a:r>
                <a:rPr lang="en-US" sz="3200" b="1" i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sắc</a:t>
              </a:r>
              <a:r>
                <a:rPr lang="en-US" sz="3200" b="1" i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nghệ</a:t>
              </a:r>
              <a:r>
                <a:rPr lang="en-US" sz="3200" b="1" i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thuật</a:t>
              </a:r>
              <a:endPara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D93A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91183" y="2636783"/>
              <a:ext cx="1395438" cy="1169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2.3</a:t>
              </a:r>
            </a:p>
          </p:txBody>
        </p:sp>
      </p:grpSp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109183" y="303565"/>
            <a:ext cx="1848405" cy="218205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endParaRPr lang="vi-VN" sz="3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126361" y="2331075"/>
            <a:ext cx="9902507" cy="301365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thôn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VN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1945 →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lệch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hủ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nề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Freeform 10"/>
          <p:cNvSpPr>
            <a:spLocks/>
          </p:cNvSpPr>
          <p:nvPr/>
        </p:nvSpPr>
        <p:spPr bwMode="gray">
          <a:xfrm flipH="1">
            <a:off x="1213081" y="2549097"/>
            <a:ext cx="874641" cy="695081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31765"/>
                  <a:invGamma/>
                </a:schemeClr>
              </a:gs>
            </a:gsLst>
            <a:lin ang="0" scaled="1"/>
          </a:gra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88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nimBg="1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3388048" y="42394"/>
            <a:ext cx="6409967" cy="599299"/>
            <a:chOff x="591183" y="2605392"/>
            <a:chExt cx="12821604" cy="1198748"/>
          </a:xfrm>
        </p:grpSpPr>
        <p:sp>
          <p:nvSpPr>
            <p:cNvPr id="47" name="TextBox 46"/>
            <p:cNvSpPr txBox="1"/>
            <p:nvPr/>
          </p:nvSpPr>
          <p:spPr>
            <a:xfrm>
              <a:off x="1906586" y="2605392"/>
              <a:ext cx="11506201" cy="1169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Chủ</a:t>
              </a:r>
              <a:r>
                <a:rPr lang="en-US" sz="3200" b="1" i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đề</a:t>
              </a:r>
              <a:r>
                <a:rPr lang="en-US" sz="3200" b="1" i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tư</a:t>
              </a:r>
              <a:r>
                <a:rPr lang="en-US" sz="3200" b="1" i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tưởng</a:t>
              </a:r>
              <a:r>
                <a:rPr lang="en-US" sz="3200" b="1" i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và</a:t>
              </a:r>
              <a:r>
                <a:rPr lang="en-US" sz="3200" b="1" i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thông</a:t>
              </a:r>
              <a:r>
                <a:rPr lang="en-US" sz="3200" b="1" i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điệp</a:t>
              </a:r>
              <a:endPara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D93A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91183" y="2634443"/>
              <a:ext cx="1395438" cy="1169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2.4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1283038" y="710209"/>
            <a:ext cx="103217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6/SGK 45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ý.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7325539"/>
              </p:ext>
            </p:extLst>
          </p:nvPr>
        </p:nvGraphicFramePr>
        <p:xfrm>
          <a:off x="470647" y="2160626"/>
          <a:ext cx="11577917" cy="41597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5779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PHT </a:t>
                      </a:r>
                      <a:r>
                        <a:rPr lang="en-US" sz="28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8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5</a:t>
                      </a:r>
                      <a:endParaRPr lang="en-US" sz="2800" b="0" kern="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Chủ</a:t>
                      </a:r>
                      <a:r>
                        <a:rPr lang="en-US" sz="28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đề</a:t>
                      </a:r>
                      <a:r>
                        <a:rPr lang="en-US" sz="28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tư</a:t>
                      </a:r>
                      <a:r>
                        <a:rPr lang="en-US" sz="28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tưởng</a:t>
                      </a:r>
                      <a:r>
                        <a:rPr lang="en-US" sz="28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28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điệp</a:t>
                      </a:r>
                      <a:endParaRPr lang="en-US" sz="2800" b="0" kern="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8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en-US" sz="28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Xác</a:t>
                      </a:r>
                      <a:r>
                        <a:rPr lang="en-US" sz="28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định</a:t>
                      </a:r>
                      <a:r>
                        <a:rPr lang="en-US" sz="28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chủ</a:t>
                      </a:r>
                      <a:r>
                        <a:rPr lang="en-US" sz="28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đề</a:t>
                      </a:r>
                      <a:r>
                        <a:rPr lang="en-US" sz="28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cảm</a:t>
                      </a:r>
                      <a:r>
                        <a:rPr lang="en-US" sz="28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hứng</a:t>
                      </a:r>
                      <a:r>
                        <a:rPr lang="en-US" sz="28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chính</a:t>
                      </a:r>
                      <a:r>
                        <a:rPr lang="en-US" sz="28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28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điệp</a:t>
                      </a:r>
                      <a:r>
                        <a:rPr lang="en-US" sz="28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28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giả</a:t>
                      </a:r>
                      <a:r>
                        <a:rPr lang="en-US" sz="28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gửi</a:t>
                      </a:r>
                      <a:r>
                        <a:rPr lang="en-US" sz="28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gắm</a:t>
                      </a:r>
                      <a:r>
                        <a:rPr lang="en-US" sz="28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qua </a:t>
                      </a:r>
                      <a:r>
                        <a:rPr lang="en-US" sz="28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đoạn</a:t>
                      </a:r>
                      <a:r>
                        <a:rPr lang="en-US" sz="28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trích</a:t>
                      </a:r>
                      <a:r>
                        <a:rPr lang="en-US" sz="28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b="0" kern="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8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8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Chủ</a:t>
                      </a:r>
                      <a:r>
                        <a:rPr lang="en-US" sz="28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đề</a:t>
                      </a:r>
                      <a:r>
                        <a:rPr lang="en-US" sz="28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:………………………………………</a:t>
                      </a:r>
                      <a:endParaRPr lang="en-US" sz="2800" b="0" kern="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8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8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Cảm</a:t>
                      </a:r>
                      <a:r>
                        <a:rPr lang="en-US" sz="28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hứng</a:t>
                      </a:r>
                      <a:r>
                        <a:rPr lang="en-US" sz="28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chính</a:t>
                      </a:r>
                      <a:r>
                        <a:rPr lang="en-US" sz="28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: ……………………….....</a:t>
                      </a:r>
                      <a:endParaRPr lang="en-US" sz="2800" b="0" kern="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8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8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28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điệp</a:t>
                      </a:r>
                      <a:r>
                        <a:rPr lang="en-US" sz="28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:…………………………………</a:t>
                      </a:r>
                      <a:endParaRPr lang="en-US" sz="2800" b="0" kern="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8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2. Theo </a:t>
                      </a:r>
                      <a:r>
                        <a:rPr lang="en-US" sz="28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lang="en-US" sz="28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28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28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dung </a:t>
                      </a:r>
                      <a:r>
                        <a:rPr lang="en-US" sz="28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28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giả</a:t>
                      </a:r>
                      <a:r>
                        <a:rPr lang="en-US" sz="28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đề</a:t>
                      </a:r>
                      <a:r>
                        <a:rPr lang="en-US" sz="28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cập</a:t>
                      </a:r>
                      <a:r>
                        <a:rPr lang="en-US" sz="28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8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còn</a:t>
                      </a:r>
                      <a:r>
                        <a:rPr lang="en-US" sz="28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8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ý </a:t>
                      </a:r>
                      <a:r>
                        <a:rPr lang="en-US" sz="28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nghĩa</a:t>
                      </a:r>
                      <a:r>
                        <a:rPr lang="en-US" sz="28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28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8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tiễn</a:t>
                      </a:r>
                      <a:r>
                        <a:rPr lang="en-US" sz="28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8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nay </a:t>
                      </a:r>
                      <a:r>
                        <a:rPr lang="en-US" sz="28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8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? </a:t>
                      </a:r>
                      <a:r>
                        <a:rPr lang="en-US" sz="28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Vì</a:t>
                      </a:r>
                      <a:r>
                        <a:rPr lang="en-US" sz="28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kern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sao</a:t>
                      </a:r>
                      <a:r>
                        <a:rPr lang="en-US" sz="2800" b="0" kern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2800" b="0" kern="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557713" y="27924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90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3388048" y="15504"/>
            <a:ext cx="6409967" cy="599299"/>
            <a:chOff x="591183" y="2551598"/>
            <a:chExt cx="12821604" cy="1198746"/>
          </a:xfrm>
        </p:grpSpPr>
        <p:sp>
          <p:nvSpPr>
            <p:cNvPr id="47" name="TextBox 46"/>
            <p:cNvSpPr txBox="1"/>
            <p:nvPr/>
          </p:nvSpPr>
          <p:spPr>
            <a:xfrm>
              <a:off x="1906586" y="2551598"/>
              <a:ext cx="11506201" cy="1169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Chủ</a:t>
              </a:r>
              <a:r>
                <a:rPr lang="en-US" sz="3200" b="1" i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đề</a:t>
              </a:r>
              <a:r>
                <a:rPr lang="en-US" sz="3200" b="1" i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tư</a:t>
              </a:r>
              <a:r>
                <a:rPr lang="en-US" sz="3200" b="1" i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tưởng</a:t>
              </a:r>
              <a:r>
                <a:rPr lang="en-US" sz="3200" b="1" i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và</a:t>
              </a:r>
              <a:r>
                <a:rPr lang="en-US" sz="3200" b="1" i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thông</a:t>
              </a:r>
              <a:r>
                <a:rPr lang="en-US" sz="3200" b="1" i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điệp</a:t>
              </a:r>
              <a:endPara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D93A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91183" y="2580649"/>
              <a:ext cx="1395438" cy="1169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2.4</a:t>
              </a:r>
            </a:p>
          </p:txBody>
        </p:sp>
      </p:grp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557713" y="27924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76518" y="722363"/>
            <a:ext cx="11577917" cy="5893589"/>
            <a:chOff x="4212261" y="4802863"/>
            <a:chExt cx="16642092" cy="7128843"/>
          </a:xfrm>
        </p:grpSpPr>
        <p:sp>
          <p:nvSpPr>
            <p:cNvPr id="11" name="Rounded Rectangle 10"/>
            <p:cNvSpPr/>
            <p:nvPr/>
          </p:nvSpPr>
          <p:spPr>
            <a:xfrm>
              <a:off x="4212261" y="5081433"/>
              <a:ext cx="16489559" cy="124334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3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3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Hủ</a:t>
              </a:r>
              <a:r>
                <a:rPr 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tục</a:t>
              </a:r>
              <a:r>
                <a:rPr 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chia </a:t>
              </a:r>
              <a:r>
                <a:rPr lang="en-US" sz="3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chác</a:t>
              </a:r>
              <a:r>
                <a:rPr 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cỗ</a:t>
              </a:r>
              <a:r>
                <a:rPr 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làng</a:t>
              </a:r>
              <a:r>
                <a:rPr 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quê</a:t>
              </a:r>
              <a:r>
                <a:rPr 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Nam </a:t>
              </a:r>
              <a:r>
                <a:rPr lang="en-US" sz="3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xưa</a:t>
              </a:r>
              <a:endPara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817466" y="4802863"/>
              <a:ext cx="369510" cy="9234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ounded Rectangle 14">
              <a:extLst>
                <a:ext uri="{FF2B5EF4-FFF2-40B4-BE49-F238E27FC236}">
                  <a16:creationId xmlns:a16="http://schemas.microsoft.com/office/drawing/2014/main" id="{67893C4E-541F-E602-1782-ED364654658D}"/>
                </a:ext>
              </a:extLst>
            </p:cNvPr>
            <p:cNvSpPr/>
            <p:nvPr/>
          </p:nvSpPr>
          <p:spPr>
            <a:xfrm>
              <a:off x="4364794" y="7013609"/>
              <a:ext cx="16489559" cy="152069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Cảm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hứng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đạo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phê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phán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châm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biếm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14" name="Rounded Rectangle 14">
              <a:extLst>
                <a:ext uri="{FF2B5EF4-FFF2-40B4-BE49-F238E27FC236}">
                  <a16:creationId xmlns:a16="http://schemas.microsoft.com/office/drawing/2014/main" id="{B4D17CC7-3502-CAE4-BDF4-6C91B049A6A4}"/>
                </a:ext>
              </a:extLst>
            </p:cNvPr>
            <p:cNvSpPr/>
            <p:nvPr/>
          </p:nvSpPr>
          <p:spPr>
            <a:xfrm>
              <a:off x="4324930" y="8857525"/>
              <a:ext cx="16489559" cy="3074181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Thông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điệp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:</a:t>
              </a:r>
            </a:p>
            <a:p>
              <a:pPr algn="ctr">
                <a:lnSpc>
                  <a:spcPct val="150000"/>
                </a:lnSpc>
              </a:pP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+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nên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hủ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tục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ảnh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hưởng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đời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sống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người</a:t>
              </a:r>
              <a:endParaRPr lang="en-US" sz="3000" dirty="0"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+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Cần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thái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độ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hành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vi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đúng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đắn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nông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thôn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cành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phát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còn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hủ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tục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phản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cảm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897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521135" y="2012417"/>
            <a:ext cx="11237595" cy="2124171"/>
          </a:xfrm>
          <a:prstGeom prst="rect">
            <a:avLst/>
          </a:prstGeom>
          <a:noFill/>
          <a:ln>
            <a:noFill/>
          </a:ln>
          <a:scene3d>
            <a:camera prst="perspectiveContrastingRightFacing"/>
            <a:lightRig rig="threePt" dir="t"/>
          </a:scene3d>
        </p:spPr>
        <p:txBody>
          <a:bodyPr wrap="square" rtlCol="0" anchor="t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50000"/>
              </a:lnSpc>
            </a:pPr>
            <a:r>
              <a:rPr lang="en-US" altLang="vi-VN" sz="100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ea"/>
              </a:rPr>
              <a:t>Tổng</a:t>
            </a:r>
            <a:r>
              <a:rPr lang="en-US" altLang="vi-VN" sz="10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vi-VN" sz="100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ea"/>
              </a:rPr>
              <a:t>kết</a:t>
            </a:r>
            <a:endParaRPr lang="en-US" altLang="vi-VN" sz="10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4179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22728" y="1315324"/>
            <a:ext cx="1173928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băm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557713" y="27924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47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59544" y="107773"/>
            <a:ext cx="5407971" cy="613792"/>
            <a:chOff x="-288924" y="1660449"/>
            <a:chExt cx="10817351" cy="1227740"/>
          </a:xfrm>
        </p:grpSpPr>
        <p:sp>
          <p:nvSpPr>
            <p:cNvPr id="4" name="Rounded Rectangle 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D93A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40348" y="1718490"/>
              <a:ext cx="1331307" cy="11696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III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87562" y="1660449"/>
              <a:ext cx="8440865" cy="1169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1D93A5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TỔNG KẾT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BF13A2B-628C-74C9-B22A-B99E1BC7C963}"/>
              </a:ext>
            </a:extLst>
          </p:cNvPr>
          <p:cNvGrpSpPr/>
          <p:nvPr/>
        </p:nvGrpSpPr>
        <p:grpSpPr>
          <a:xfrm>
            <a:off x="230987" y="731569"/>
            <a:ext cx="8655442" cy="629306"/>
            <a:chOff x="387048" y="2739707"/>
            <a:chExt cx="12941250" cy="62930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6EE2E70-CED0-1F8E-E452-611BFE1F9B56}"/>
                </a:ext>
              </a:extLst>
            </p:cNvPr>
            <p:cNvSpPr txBox="1"/>
            <p:nvPr/>
          </p:nvSpPr>
          <p:spPr>
            <a:xfrm>
              <a:off x="1822097" y="2739707"/>
              <a:ext cx="115062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Một</a:t>
              </a:r>
              <a:r>
                <a:rPr lang="en-US" sz="3200" b="1" i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số</a:t>
              </a:r>
              <a:r>
                <a:rPr lang="en-US" sz="3200" b="1" i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đặc</a:t>
              </a:r>
              <a:r>
                <a:rPr lang="en-US" sz="3200" b="1" i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điểm</a:t>
              </a:r>
              <a:r>
                <a:rPr lang="en-US" sz="3200" b="1" i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của</a:t>
              </a:r>
              <a:r>
                <a:rPr lang="en-US" sz="3200" b="1" i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phóng</a:t>
              </a:r>
              <a:r>
                <a:rPr lang="en-US" sz="3200" b="1" i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sự</a:t>
              </a:r>
              <a:endParaRPr lang="vi-VN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endParaRPr>
            </a:p>
          </p:txBody>
        </p:sp>
        <p:sp>
          <p:nvSpPr>
            <p:cNvPr id="18" name="Rounded Rectangle 8">
              <a:extLst>
                <a:ext uri="{FF2B5EF4-FFF2-40B4-BE49-F238E27FC236}">
                  <a16:creationId xmlns:a16="http://schemas.microsoft.com/office/drawing/2014/main" id="{14CA4BF2-857D-0BE2-0AC4-663E3652D807}"/>
                </a:ext>
              </a:extLst>
            </p:cNvPr>
            <p:cNvSpPr/>
            <p:nvPr/>
          </p:nvSpPr>
          <p:spPr>
            <a:xfrm>
              <a:off x="644526" y="2823877"/>
              <a:ext cx="1177571" cy="495170"/>
            </a:xfrm>
            <a:prstGeom prst="roundRect">
              <a:avLst/>
            </a:prstGeom>
            <a:solidFill>
              <a:srgbClr val="1D93A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C654D6-A3D1-7A7A-549F-2AD6162B208D}"/>
                </a:ext>
              </a:extLst>
            </p:cNvPr>
            <p:cNvSpPr txBox="1"/>
            <p:nvPr/>
          </p:nvSpPr>
          <p:spPr>
            <a:xfrm>
              <a:off x="387048" y="2784238"/>
              <a:ext cx="15274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3.1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28791" y="1434534"/>
            <a:ext cx="11964472" cy="52629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thôn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bấy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qua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đương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chi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thẩm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mêu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892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59544" y="107773"/>
            <a:ext cx="5407971" cy="613792"/>
            <a:chOff x="-288924" y="1660449"/>
            <a:chExt cx="10817351" cy="1227740"/>
          </a:xfrm>
        </p:grpSpPr>
        <p:sp>
          <p:nvSpPr>
            <p:cNvPr id="4" name="Rounded Rectangle 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D93A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40348" y="1718490"/>
              <a:ext cx="1331307" cy="11696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III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87562" y="1660449"/>
              <a:ext cx="8440865" cy="1169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1D93A5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TỔNG KẾT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BF13A2B-628C-74C9-B22A-B99E1BC7C963}"/>
              </a:ext>
            </a:extLst>
          </p:cNvPr>
          <p:cNvGrpSpPr/>
          <p:nvPr/>
        </p:nvGrpSpPr>
        <p:grpSpPr>
          <a:xfrm>
            <a:off x="230987" y="731569"/>
            <a:ext cx="8655442" cy="629306"/>
            <a:chOff x="387048" y="2739707"/>
            <a:chExt cx="12941250" cy="62930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6EE2E70-CED0-1F8E-E452-611BFE1F9B56}"/>
                </a:ext>
              </a:extLst>
            </p:cNvPr>
            <p:cNvSpPr txBox="1"/>
            <p:nvPr/>
          </p:nvSpPr>
          <p:spPr>
            <a:xfrm>
              <a:off x="1822097" y="2739707"/>
              <a:ext cx="115062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Cách</a:t>
              </a:r>
              <a:r>
                <a:rPr lang="en-US" sz="3200" b="1" i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đọc</a:t>
              </a:r>
              <a:r>
                <a:rPr lang="en-US" sz="3200" b="1" i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phóng</a:t>
              </a:r>
              <a:r>
                <a:rPr lang="en-US" sz="3200" b="1" i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sự</a:t>
              </a:r>
              <a:endParaRPr lang="vi-VN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endParaRPr>
            </a:p>
          </p:txBody>
        </p:sp>
        <p:sp>
          <p:nvSpPr>
            <p:cNvPr id="18" name="Rounded Rectangle 8">
              <a:extLst>
                <a:ext uri="{FF2B5EF4-FFF2-40B4-BE49-F238E27FC236}">
                  <a16:creationId xmlns:a16="http://schemas.microsoft.com/office/drawing/2014/main" id="{14CA4BF2-857D-0BE2-0AC4-663E3652D807}"/>
                </a:ext>
              </a:extLst>
            </p:cNvPr>
            <p:cNvSpPr/>
            <p:nvPr/>
          </p:nvSpPr>
          <p:spPr>
            <a:xfrm>
              <a:off x="644526" y="2823877"/>
              <a:ext cx="1177571" cy="495170"/>
            </a:xfrm>
            <a:prstGeom prst="roundRect">
              <a:avLst/>
            </a:prstGeom>
            <a:solidFill>
              <a:srgbClr val="1D93A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C654D6-A3D1-7A7A-549F-2AD6162B208D}"/>
                </a:ext>
              </a:extLst>
            </p:cNvPr>
            <p:cNvSpPr txBox="1"/>
            <p:nvPr/>
          </p:nvSpPr>
          <p:spPr>
            <a:xfrm>
              <a:off x="387048" y="2784238"/>
              <a:ext cx="15274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3.2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28791" y="1434534"/>
            <a:ext cx="11964472" cy="45735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thẩm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loại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/>
              </a:rPr>
              <a:t>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913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z5681116124432_d3c802b18d205af1367925e401886a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2" y="0"/>
            <a:ext cx="1200310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6920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418104" y="2012417"/>
            <a:ext cx="11237595" cy="2124171"/>
          </a:xfrm>
          <a:prstGeom prst="rect">
            <a:avLst/>
          </a:prstGeom>
          <a:noFill/>
          <a:ln>
            <a:noFill/>
          </a:ln>
          <a:scene3d>
            <a:camera prst="perspectiveContrastingRightFacing"/>
            <a:lightRig rig="threePt" dir="t"/>
          </a:scene3d>
        </p:spPr>
        <p:txBody>
          <a:bodyPr wrap="square" rtlCol="0" anchor="t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50000"/>
              </a:lnSpc>
            </a:pPr>
            <a:r>
              <a:rPr lang="en-US" altLang="vi-VN" sz="100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ea"/>
              </a:rPr>
              <a:t>Luyện</a:t>
            </a:r>
            <a:r>
              <a:rPr lang="en-US" altLang="vi-VN" sz="10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vi-VN" sz="100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ea"/>
              </a:rPr>
              <a:t>tập</a:t>
            </a:r>
            <a:endParaRPr lang="en-US" altLang="vi-VN" sz="10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02411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AF85612-447C-2806-3513-76AE7F0298A7}"/>
              </a:ext>
            </a:extLst>
          </p:cNvPr>
          <p:cNvSpPr txBox="1"/>
          <p:nvPr/>
        </p:nvSpPr>
        <p:spPr>
          <a:xfrm>
            <a:off x="493291" y="865196"/>
            <a:ext cx="114840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150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khía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băm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14" name="7 Minute Timer (To)">
            <a:hlinkClick r:id="" action="ppaction://media"/>
            <a:extLst>
              <a:ext uri="{FF2B5EF4-FFF2-40B4-BE49-F238E27FC236}">
                <a16:creationId xmlns:a16="http://schemas.microsoft.com/office/drawing/2014/main" id="{96B7D1DE-BF08-C1AB-1088-29C9D00C70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6935" y="3045724"/>
            <a:ext cx="2636275" cy="325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07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69E071C-BC65-352F-740F-5DD236A1E7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570167"/>
              </p:ext>
            </p:extLst>
          </p:nvPr>
        </p:nvGraphicFramePr>
        <p:xfrm>
          <a:off x="359543" y="648288"/>
          <a:ext cx="11489019" cy="575251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489019">
                  <a:extLst>
                    <a:ext uri="{9D8B030D-6E8A-4147-A177-3AD203B41FA5}">
                      <a16:colId xmlns:a16="http://schemas.microsoft.com/office/drawing/2014/main" val="2362868159"/>
                    </a:ext>
                  </a:extLst>
                </a:gridCol>
              </a:tblGrid>
              <a:tr h="57525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3200" u="sng" kern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Gợi</a:t>
                      </a:r>
                      <a:r>
                        <a:rPr lang="en-US" sz="3200" u="sng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ý</a:t>
                      </a:r>
                      <a:endParaRPr lang="vi-VN" sz="3200" u="sng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Giới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thiệu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khía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cạnh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đối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tượng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được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lựa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chọn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làm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đề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tài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cho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đoạn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văn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Nêu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vị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trí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phân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tích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được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ý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nghĩa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khía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cạnh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đó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trong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việc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làm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nên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giá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trị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nội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dung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hoặc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nghệ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thuật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bài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phóng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sự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Nhấn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mạnh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đặc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điểm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thể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loại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phóng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sự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được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thể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hiện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qua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khía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cạnh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vừa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phân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tích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00150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54460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418104" y="2012417"/>
            <a:ext cx="11237595" cy="2124171"/>
          </a:xfrm>
          <a:prstGeom prst="rect">
            <a:avLst/>
          </a:prstGeom>
          <a:noFill/>
          <a:ln>
            <a:noFill/>
          </a:ln>
          <a:scene3d>
            <a:camera prst="perspectiveContrastingRightFacing"/>
            <a:lightRig rig="threePt" dir="t"/>
          </a:scene3d>
        </p:spPr>
        <p:txBody>
          <a:bodyPr wrap="square" rtlCol="0" anchor="t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50000"/>
              </a:lnSpc>
            </a:pPr>
            <a:r>
              <a:rPr lang="en-US" altLang="vi-VN" sz="100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ea"/>
              </a:rPr>
              <a:t>Vận</a:t>
            </a:r>
            <a:r>
              <a:rPr lang="en-US" altLang="vi-VN" sz="10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vi-VN" sz="100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ea"/>
              </a:rPr>
              <a:t>dụng</a:t>
            </a:r>
            <a:endParaRPr lang="en-US" altLang="vi-VN" sz="10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699954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61148" y="135383"/>
            <a:ext cx="81933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BẢNG KIỂM ĐÁNH GIÁ VIẾT ĐOẠN VĂN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7004254"/>
              </p:ext>
            </p:extLst>
          </p:nvPr>
        </p:nvGraphicFramePr>
        <p:xfrm>
          <a:off x="268942" y="835985"/>
          <a:ext cx="11645152" cy="58887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91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655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15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61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 DUNG ĐÁNH GIÁ</a:t>
                      </a:r>
                      <a:endParaRPr lang="en-US" sz="2400" kern="1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KẾT QUẢ</a:t>
                      </a:r>
                      <a:endParaRPr lang="en-US" sz="2400" kern="1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ĐẠT</a:t>
                      </a:r>
                      <a:endParaRPr lang="en-US" sz="2400" b="1" kern="1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CHƯA ĐẠT</a:t>
                      </a:r>
                      <a:endParaRPr lang="en-US" sz="2400" b="1" kern="1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Mở đoạn </a:t>
                      </a:r>
                      <a:endParaRPr lang="en-US" sz="2400" kern="1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Giới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thiệu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khía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cạnh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đối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tượng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lựa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chọn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đề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tài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đoạn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văn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400" kern="1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Thân đoạn</a:t>
                      </a:r>
                      <a:endParaRPr lang="en-US" sz="2400" kern="1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09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Nêu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tích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ý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nghĩa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khía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cạnh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đó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nên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giá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trị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dung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hoặc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nghệ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thuật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phóng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400" kern="1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Nhấn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mạnh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loại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phóng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qua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khía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cạnh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vừa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tích</a:t>
                      </a:r>
                      <a:r>
                        <a:rPr lang="en-US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400" kern="1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kern="1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Kết đoạn</a:t>
                      </a:r>
                      <a:endParaRPr lang="en-US" sz="2400" kern="1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Nhận xét, đánh giá</a:t>
                      </a:r>
                      <a:endParaRPr lang="en-US" sz="2400" kern="1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kern="1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Trình bày, diễn đạt</a:t>
                      </a:r>
                      <a:endParaRPr lang="en-US" sz="2400" kern="1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Sắp xếp ý hợp lý</a:t>
                      </a:r>
                      <a:endParaRPr lang="en-US" sz="2400" kern="1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kern="1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Diễn đạt mạch lạc, rõ ràng; liên kết ý/câu chặt chẽ, từ ngữ phù hợp</a:t>
                      </a:r>
                      <a:endParaRPr lang="en-US" sz="2400" kern="1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kern="1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kern="1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765425" y="21812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45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2276" y="1302775"/>
            <a:ext cx="1141068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đọc ít nhất 2 tác phẩm thuộc thể loại phóng sự. Thời gian thực hiện: 1 tuần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Đọc, ghi chép lại những suy nghĩ ban đầu của bản thân về văn bản.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Nộp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padlet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padlet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498709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549298"/>
              </p:ext>
            </p:extLst>
          </p:nvPr>
        </p:nvGraphicFramePr>
        <p:xfrm>
          <a:off x="318059" y="824983"/>
          <a:ext cx="11770847" cy="5120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07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36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97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593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NHẬT KÍ ĐỌC PHÓNG SỰ</a:t>
                      </a:r>
                      <a:endParaRPr lang="en-US" sz="3200" kern="1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21590" marR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  <a:endParaRPr lang="en-US" sz="32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3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3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phẩm</a:t>
                      </a:r>
                      <a:r>
                        <a:rPr lang="en-US" sz="3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en-US" sz="32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3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giả</a:t>
                      </a:r>
                      <a:endParaRPr lang="en-US" sz="3200" kern="1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3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3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3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phóng</a:t>
                      </a:r>
                      <a:r>
                        <a:rPr lang="en-US" sz="3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3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qua </a:t>
                      </a:r>
                      <a:r>
                        <a:rPr lang="en-US" sz="32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văn</a:t>
                      </a:r>
                      <a:r>
                        <a:rPr lang="en-US" sz="3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bản</a:t>
                      </a:r>
                      <a:endParaRPr lang="en-US" sz="3200" kern="1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Suy</a:t>
                      </a:r>
                      <a:r>
                        <a:rPr lang="en-US" sz="3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nghĩ</a:t>
                      </a:r>
                      <a:r>
                        <a:rPr lang="en-US" sz="3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ban </a:t>
                      </a:r>
                      <a:r>
                        <a:rPr lang="en-US" sz="32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3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3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tôi</a:t>
                      </a:r>
                      <a:endParaRPr lang="en-US" sz="3200" kern="1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Suy</a:t>
                      </a:r>
                      <a:r>
                        <a:rPr lang="en-US" sz="3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nghĩ</a:t>
                      </a:r>
                      <a:r>
                        <a:rPr lang="en-US" sz="3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sau</a:t>
                      </a:r>
                      <a:r>
                        <a:rPr lang="en-US" sz="3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3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trao</a:t>
                      </a:r>
                      <a:r>
                        <a:rPr lang="en-US" sz="3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r>
                        <a:rPr lang="en-US" sz="3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3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kern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bạn</a:t>
                      </a:r>
                      <a:endParaRPr lang="en-US" sz="3200" kern="1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1590" marR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32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3200" kern="1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3200" kern="1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3200" kern="1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1590" marR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32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3200" kern="1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3200" kern="1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200" ker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3200" kern="1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1590" marR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  <a:endParaRPr lang="en-US" sz="32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3200" kern="1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3200" kern="1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3200" kern="1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765425" y="31781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1443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8516419"/>
              </p:ext>
            </p:extLst>
          </p:nvPr>
        </p:nvGraphicFramePr>
        <p:xfrm>
          <a:off x="228501" y="147923"/>
          <a:ext cx="11748347" cy="675043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495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32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331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2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83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kern="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TIÊU CHÍ</a:t>
                      </a:r>
                      <a:endParaRPr lang="en-US" sz="1800" kern="1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3440" marR="634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u="sng" kern="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Mức 1</a:t>
                      </a:r>
                      <a:endParaRPr lang="en-US" sz="1800" kern="1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CẦN CỐ GẮNG</a:t>
                      </a:r>
                      <a:endParaRPr lang="en-US" sz="1800" kern="1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(0 - 4 điểm)</a:t>
                      </a:r>
                      <a:endParaRPr lang="en-US" sz="1800" kern="1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3440" marR="634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u="sng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Mức 2</a:t>
                      </a:r>
                      <a:endParaRPr lang="en-US" sz="1800" kern="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ĐÃ LÀM TỐT</a:t>
                      </a:r>
                      <a:endParaRPr lang="en-US" sz="1800" kern="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(5 - 7 điểm)</a:t>
                      </a:r>
                      <a:endParaRPr lang="en-US" sz="1800" kern="1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3440" marR="634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u="sng" kern="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Mức 3</a:t>
                      </a:r>
                      <a:endParaRPr lang="en-US" sz="1800" kern="1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RẤT XUẤT SẮC</a:t>
                      </a:r>
                      <a:endParaRPr lang="en-US" sz="1800" kern="1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(8 - 10 điểm)</a:t>
                      </a:r>
                      <a:endParaRPr lang="en-US" sz="1800" kern="1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3440" marR="6344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66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 thức</a:t>
                      </a:r>
                      <a:endParaRPr lang="en-US" sz="1800" kern="1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 điểm)</a:t>
                      </a:r>
                      <a:endParaRPr lang="en-US" sz="1800" kern="1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3440" marR="634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điểm </a:t>
                      </a:r>
                      <a:endParaRPr lang="en-US" sz="1800" kern="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 làm còn sơ sài, trình bày cẩu thả</a:t>
                      </a:r>
                      <a:endParaRPr lang="en-US" sz="1800" kern="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Sai lỗi chính tả </a:t>
                      </a:r>
                      <a:endParaRPr lang="en-US" sz="1800" kern="1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3440" marR="634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điểm</a:t>
                      </a:r>
                      <a:endParaRPr lang="en-US" sz="1800" kern="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 làm tương đối đầy đủ, chỉn chu </a:t>
                      </a:r>
                      <a:endParaRPr lang="en-US" sz="1800" kern="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Trình bày cẩn thận </a:t>
                      </a:r>
                      <a:endParaRPr lang="en-US" sz="1800" kern="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 có lỗi chính tả </a:t>
                      </a:r>
                      <a:endParaRPr lang="en-US" sz="1800" kern="1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3440" marR="634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điểm </a:t>
                      </a:r>
                      <a:endParaRPr lang="en-US" sz="1800" kern="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 làm tương đối đầy đủ, chỉn chu </a:t>
                      </a:r>
                      <a:endParaRPr lang="en-US" sz="1800" kern="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Trình bày cẩn thận </a:t>
                      </a:r>
                      <a:endParaRPr lang="en-US" sz="1800" kern="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 có lỗi chính tả</a:t>
                      </a:r>
                      <a:endParaRPr lang="en-US" sz="1800" kern="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 sự sáng tạo</a:t>
                      </a:r>
                      <a:endParaRPr lang="en-US" sz="1800" kern="1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3440" marR="6344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021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 dung</a:t>
                      </a:r>
                      <a:endParaRPr lang="en-US" sz="1800" kern="1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(6 điểm)</a:t>
                      </a:r>
                      <a:endParaRPr lang="en-US" sz="1800" kern="1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3440" marR="634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1 - 3 điểm</a:t>
                      </a:r>
                      <a:endParaRPr lang="en-US" sz="1800" kern="1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Chưa trả lơi đúng câu hỏi trọng tâm</a:t>
                      </a:r>
                      <a:endParaRPr lang="en-US" sz="1800" kern="1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 trả lời đủ các câu hỏi gợi dẫn</a:t>
                      </a:r>
                      <a:endParaRPr lang="en-US" sz="1800" kern="1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 dung sơ sài mới dừng lại ở mức độ biết và nhận diện</a:t>
                      </a:r>
                      <a:endParaRPr lang="en-US" sz="1800" kern="1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3440" marR="634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4 - 5 điểm</a:t>
                      </a:r>
                      <a:endParaRPr lang="en-US" sz="1800" kern="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Trả lời tương đối đầy đủ các câu hỏi gợi dẫn</a:t>
                      </a:r>
                      <a:endParaRPr lang="en-US" sz="1800" kern="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Trả lời đúng trọng tâm</a:t>
                      </a:r>
                      <a:endParaRPr lang="en-US" sz="1800" kern="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 ít nhất 1 - 2 ý mở rộng nâng cao</a:t>
                      </a:r>
                      <a:endParaRPr lang="en-US" sz="1800" kern="1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3440" marR="634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điểm</a:t>
                      </a:r>
                      <a:endParaRPr lang="en-US" sz="1800" kern="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Trả lời tương đối đầy đủ các câu hỏi gợi dẫn</a:t>
                      </a:r>
                      <a:endParaRPr lang="en-US" sz="1800" kern="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Trả lời đúng trọng tâm</a:t>
                      </a:r>
                      <a:endParaRPr lang="en-US" sz="1800" kern="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 nhiều hơn 2 ý mở rộng nâng cao</a:t>
                      </a:r>
                      <a:endParaRPr lang="en-US" sz="1800" kern="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 sự sáng tạo</a:t>
                      </a:r>
                      <a:endParaRPr lang="en-US" sz="1800" kern="1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3440" marR="6344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66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Hiệu quả nhóm</a:t>
                      </a:r>
                      <a:endParaRPr lang="en-US" sz="1800" kern="1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 điểm)</a:t>
                      </a:r>
                      <a:endParaRPr lang="en-US" sz="1800" kern="1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3440" marR="634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điểm</a:t>
                      </a:r>
                      <a:endParaRPr lang="en-US" sz="1800" kern="1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 thành viên chưa gắn kết chặt chẽ </a:t>
                      </a:r>
                      <a:endParaRPr lang="en-US" sz="1800" kern="1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Vẫn còn trên 2 thành viên không tham gia hoạt động </a:t>
                      </a:r>
                      <a:endParaRPr lang="en-US" sz="1800" kern="1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3440" marR="634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điểm</a:t>
                      </a:r>
                      <a:endParaRPr lang="en-US" sz="1800" kern="1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Hoạt động tương đối gắn kết, có tranh luận nhưng vẫn đi đến thông nhất </a:t>
                      </a:r>
                      <a:endParaRPr lang="en-US" sz="1800" kern="1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Vẫn còn 1 thành viên không tham gia hoạt động </a:t>
                      </a:r>
                      <a:endParaRPr lang="en-US" sz="1800" kern="1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3440" marR="634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điểm</a:t>
                      </a:r>
                      <a:endParaRPr lang="en-US" sz="1800" kern="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Hoạt động gắn kết </a:t>
                      </a:r>
                      <a:endParaRPr lang="en-US" sz="1800" kern="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 sự đồng thuận và nhiều ý tưởng khác biệt, sáng tạo </a:t>
                      </a:r>
                      <a:endParaRPr lang="en-US" sz="1800" kern="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Toàn bộ thành viên đều tham gia hoạt động</a:t>
                      </a:r>
                      <a:endParaRPr lang="en-US" sz="1800" kern="1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3440" marR="6344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7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 </a:t>
                      </a:r>
                      <a:endParaRPr lang="en-US" sz="1800" kern="1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3440" marR="6344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100" kern="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3440" marR="6344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100" kern="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3440" marR="6344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100" kern="100">
                          <a:effectLst/>
                        </a:rPr>
                        <a:t> </a:t>
                      </a:r>
                      <a:endParaRPr lang="en-US" sz="1300" kern="10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3440" marR="6344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77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TỔNG </a:t>
                      </a:r>
                      <a:endParaRPr lang="en-US" sz="1800" kern="1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3440" marR="63440" marT="0" marB="0"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100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300" kern="1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3440" marR="6344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016250" y="1600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3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7933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Những câu nói hay về sá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80871"/>
            <a:ext cx="11895398" cy="653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9684" y="1179447"/>
            <a:ext cx="1115021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charset="0"/>
              </a:rPr>
              <a:t>Bạn biết rằng bạn đã đọc một cuốn sách hay khi bạn giở đến trang cuối cùng và cảm thấy như mình vừa chia tay một người bạn.</a:t>
            </a:r>
          </a:p>
        </p:txBody>
      </p:sp>
    </p:spTree>
    <p:extLst>
      <p:ext uri="{BB962C8B-B14F-4D97-AF65-F5344CB8AC3E}">
        <p14:creationId xmlns:p14="http://schemas.microsoft.com/office/powerpoint/2010/main" val="338367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86603" y="1054596"/>
            <a:ext cx="11600597" cy="3675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40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Đọc lướt nhan để bài học, yêu cầu cần đạt, các văn bản sẽ học và xác định nhiệm vụ học tập chính của phần đọc 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459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418106" y="1136647"/>
            <a:ext cx="11237595" cy="4258858"/>
          </a:xfrm>
          <a:prstGeom prst="rect">
            <a:avLst/>
          </a:prstGeom>
          <a:noFill/>
          <a:ln>
            <a:noFill/>
          </a:ln>
          <a:scene3d>
            <a:camera prst="perspectiveContrastingRightFacing"/>
            <a:lightRig rig="threePt" dir="t"/>
          </a:scene3d>
        </p:spPr>
        <p:txBody>
          <a:bodyPr wrap="square" rtlCol="0" anchor="t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50000"/>
              </a:lnSpc>
            </a:pPr>
            <a:r>
              <a:rPr lang="en-US" altLang="vi-VN" sz="9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ea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3090540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57996" y="321941"/>
            <a:ext cx="5127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 THỨC NGỮ VĂN</a:t>
            </a:r>
          </a:p>
        </p:txBody>
      </p:sp>
      <p:sp>
        <p:nvSpPr>
          <p:cNvPr id="2" name="Rectangle 1"/>
          <p:cNvSpPr/>
          <p:nvPr/>
        </p:nvSpPr>
        <p:spPr>
          <a:xfrm>
            <a:off x="327546" y="976747"/>
            <a:ext cx="1155965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SGK 38,39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7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(1)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1.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(2)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000" b="1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977546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data:image/jpeg;base64,/9j/4AAQSkZJRgABAQAAAQABAAD/2wCEAAkGBhQSEBUUExQWFRUVFhcYGBcYFxccGBwcHRwXFxoVHBcYHCceFxojGhgYHy8gIycpLC0tHB4xNTAqNSYrLCkBCQoKDgwOGg8PGiwkHyQsKS0sLCwsLCwsLCwsLCksKTQsLCwsLCwsLCwsLCwsLCwsLCwpLCksLCksLCwsLCwsLP/AABEIARkAswMBIgACEQEDEQH/xAAcAAAABwEBAAAAAAAAAAAAAAABAgMEBQYHAAj/xABIEAACAQIEAgcEBgcGBgEFAAABAhEAAwQSITEFQQYTIlFhcYEHMpGxFCOhwdHwM0JSc4KS4RUkYnKy8RY0Y8LS01MXJUNVov/EABoBAAIDAQEAAAAAAAAAAAAAAAMEAQIFAAb/xAAxEQACAgEDAgMGBgIDAAAAAAAAAQIRAwQhMRJBE1FhBSIyM3GhFCOBwdHhsfAVQmL/2gAMAwEAAhEDEQA/AHeIQ690nloPto2Et5l7Q5Ez+H7U0APa3O5Ous/hrFC2JdlEAAMAZB7UacogHzJrz/S3/J7By6aCq3YkCe7Q7d+oowMmR8OY8fGivYSNRmO8mT89B6UItx7ohRvpr486h9NbBYuT5SFlMcjv+NOBtz5bRTRGPr8Ps5+lPfo56sge8VMctSNDptrQZbEydIBiZ38NvHSlUvNHl3fhTPE8LuGRmkGIlj3oT8m+IpW7gLhckEBdCBmaZ0+H63xqHGPmgHi2uBxfcvvy+HwoiuNI5d9IYfAXQ4ztmWCPeMky0GO+CvqPKlMPgHDrmIMIQTOpOms+QqvTFdzlNVVB3SfHxFdZtnam1rht1RJuLoqyc3dnmZ/zDWflTjC4W5E5gxzz75IyhYyzr+trVnFJcneP6Ci29aP1Znadonke+kb2DujLrsGBJJJ1WJBO3aA+J7qKUcBZOYjODqRmkyp+wCNoJofT6keI5dh0Hjfc0XKKj7dq4FILa9WVGsdqAA22k/Z60dLF3mxO8679oGAeRjNr4j07w0u53U12HgcTz+NJ3XJP40YkAamNPyaZ3eJKDoCaqotvYYhBy4Qos8zFcW7tvSmf9peB+NKWsWh3kee3586J4cluw7xTW7Q8t3Nf6/hRr99p1JjzpMbSO/lTbFrmGh1kbeY+HKhqNsXa7ircTgxDGPGgpNMPcI0VfWZ+VdV6iU6huxJc89+Yga/1pOypBjeCR6bj7CKLcc5jvv8AD8x+dqJn7UzMnUeI/pWjBJ2pPYFNy2lFbjtvzr6d9CgJHf8Ak+nxrl842kzTmzbk7aDUef3UCbS4GIJ/9hWzamNOQmnaoKThhbYqAzBSVBMAkAkA6aCoH2e9MWxbPav5etnMgVCBkgSus6g95nXwoPhylFzXCFc2oUJKL7luS2SvhQCwe6ndwme7T886bYjEhFLswVUEsToABzmlkm2CU3yBdUKCzEBQJJJgeJnaqNxXppdxDm1w+2bhEg3MundInQDftN50bNf4zc7JezgEJBOzXT3QdDBHkvidBdOHcLtYe2tu0oRAOXPxJ3JPMmnEoYPi3l5dl9Rbrnl2i6Xn/BQ8N7M711C2JxDG4ZOUdoa6wxO+vIACrH0G6N3cHYe3cIJNwsoXYCFH2kTVjtmlAZqmXUzmnF8Exwxg7Q3dOR/rTZ7dP2ojJS6dDMZ0MupoCAJM+em3n4U5I0qJ47ehQo3bc+AqYrqdDGNPJJRRF43GG428LOk/M0seDtLAEMVVG0/xlcu47mBNIYXCG5mhlXKpYzOw32FPGW8q58+UNbSTprmBVV0HIIR4RWnjgkuDRyz6Khjkl9f0obrw1izqCDk94gE65uriIknN9lBe4Y6qzGIVbbHeYfb4aT5inuH4ffYi4rqGdc28EiSdssTmQnwMd9HOFvMOrzSzG5bOogi2F7ERqTAgnuovQq4AvUyUq616/v8AuReGxRTy7qkFsKSHBGuunPlJ76j8ZhTbcoSJXeNtgfvpXhd/dOYOYbbHf7QT60jlhW4TURTSnHhkm5QGDm/mP3GK6iSa6k9xTwyLv2tW7pIkfKSI+2k7R1jkKfvuYnXu++krdrXQin+rY6KoVspMfkU9S3+ZpKzZPdAp1Zt6igyZdsOmgk+dZ/7KMP1mOu3YIAtGDyBdgQJ74Bq49LOJjD4S4+kxlUf4m0Hw1PpUL7H2CpfX/Fbb7CP+2mMdx085edIxdVJTywX1ZoLD7KpGOttxTEG0pjA4dx1jA63rgn6tSOS8z98EOumnGLj3EwGFMXsQO24mLdvXM0jYwp7vMEirPwbhtvDWUs21hEEAePNj3knUmlo/kx63y+PT1/grJt7du4axbCKFQBVUAKo2AGyijZJpZreutJXNtKWuwsX5Ca1yN99Aq6annNDtVghxJG1JhpNHmNqEtpUEibGq90hHbX/LUpxriP0ew17q2cIJIUqDHNpcgQKhr+M+k4W1iMht5p7JM6SQDMDu+2mMUGvf7cDWkyxjmUQvDsC7iUdBnPVEEmTmk5fdOhCk08fA4kgKXWNNzpBYR+rpDPHhJ5VFWMU6wFbL2w3KAwkBtuQJqUu4PEMGBuIwGUH1UMAZXuAPnHOtGFNcMb1HXGdtxS7Wtxtds3rQDEwQhQaahc2o92B2iftp4MJiSW+sWVIeeUkOwcHLzCnXyoj4a+6uGuzDFWnaUkkTEwMoP+9J3VxFoGXACkjads5gdnaHYjlDCr1XmC6ura4dX0/r6jLHK2ZWcyXRXnTYjw7oimWHvRiUHejz6FYpxfxLPGYzlBA20BMx5TTbhgz4l2GyKE9TqfhIHpS2RqmxvPccUYPm19v6JwknXUeh+6uopteJ+38aCs/YAHZwTG+p/pRUiRG1Ig6nkN9fOneGtbd9MPYovMd2relOQAKTtrTPpHxkYTDNeMFhogPNjsT4DUnwBoai5NRXcWyTUU2yvcd/v3E7OEU/VWfrL3dpEjz1VND+ue6g6DsLGPx6NAAzP/CrsdP4Wqa6AdHTYsNcuEnEXznuFgJgyVXTzJPiTVS6d5sNj7zLp19kjSZhlyGIPeo7/Lu0IVNvCuK+/cx5tr8x839if9nCnEXMTjrk5rtwok8kEGPtVf4PGr8YCknQDXX5zsKqXsvtxw234tdPxuPTbpTjzjcT9As3CiIM2JuAaBf2J2/r3wRSeWPiZmuy+yRaLqC/3kncB0ow2IcpZxFu44mVUyeUkDSR4jSpBCDzMjQxGnhvWd9CbC4jHPiLXYw2HXqrKjQmde136S5ncsvdRMLwh8dxHF5bpt2A4FwoSC8R2AQYHu6nu5d15aaCk1dUty6yPpTruaFjMZatJmu3RbUmAzFVBPdqdar7e0HBjEdTmYyVAdVzISTEArJ3jWIrNMZZtqmIuKW6hHNuwrFiMxkkgk/qopb1WpLpZwNsLw/Bk+/9Y1yN87BXCz4BYHl8WI6TGqUnz+gJ55712NeMetEUiedMLvGrCYdb73UW2VBDlhBkDbXWfCoste4gsJnsYVolypW9dH/TB/RqR+sdSCYHOs9Yn32XmOdSSGXFn/tK8cLZY/RrTf3i6uzMNRYVuZ5mNtPI225w9Da6tVAQKFCiAFAEADuiBSeAwCWLa2rShEQQFA28+8+NOrU1XJkulHhERi0+p8lGxeGNtyjb8vEd4+8cqXHFLva7fvROi6wuQcv2dKuGP4Ml5MtwT3HWR4g8jVTx3Rq/bP1ZW6vc3Zb+YaH4Uxi1Cfema2PW48irKr+4XD4q+75Ulmck5VUak7mIjWTJ+NWK7wn6PZzY/GLYQrlyysxtlBI1MaQoJ2qAwN3HIClhbeGzDt3j9ZdPcEkZUA8Q0+FBa6M28/WXme9dO73WLH0n3R4DSm1mx417ztiefJkzS6cMVGPnW7/gZ4/idm72cDYusP8A57zFFj9pbcAn+LL5U64bw7qLYUanctOpJkk+pqSWyI0gfnupG6ToOQpPNn8TZKkMYsck7nJyfqcSOYE+tdRlQfmaGlQ41W1qTJPL5/OkcbeuNct4ew3VuwNx3gHKgI0g6EljEU+ESe8nx+YNMeA4hWu4q+TAVxak7BbYkmTyzMfhTi7y8hTNLZR4snbDFLYa8ygqkuw0XTUtrsI1qrcNsNxPGde4YYXDtFpSIDvM5/HYE+g/aoMViH4pcFu0WTCI31j7G4R+qvePlueQq5YLCrbRbaKFVQAqjYAd1T8pf+n9hJ/m/Rff+h8Lsc6ovtYwoNm1dCyVYozc4Ikaz3iPWrsnOovpRwn6Tg7tobkSv+ZYYDbnEetBwS8PKpFMuNSi0VnoXx8WODX3BGay9xFnbM8OnfpNwfCorhuJdMN9Hw/1uMxga5eYRKpyUnkYMnaC/iKmfZz0aYYW/bxdmEu3QQjjcBFGaJ01GnPSrBGA4YkTasZtTrNxu6ZJdz3DWm55IxnJRVu79BWEW4q9tii8H4fxEYNsJasGyuZma67BWZT/APjQRue/aOY3q6dD+jIwuD6twM1yWuQdJIAiR3KAJpxw3pXhsVcKWLhZlBJBV1MSASAwEiSPiKm7NskSAPOl9Rnm/daruGhjjFJ3ZG8P6N4fD2VsW7Y6tWLAN2+0dZlvIUbi3BbWKtNbuglSZBBgg8iD31IdZ+f96KB+dKV8Sd9V7hFFVVFW4T7NsHYuC5lNx1nL1hkLz0WInnJmrOTH4US5iFQZmOUAakkAADnNMeFdIMPiiws3A5TcQQRuAYImNN9qJOWTIuqVs6MYw2RIx/tSmWO6gA1oSZ5Uu2WYobgiknoMn550UHXWqVRyVcDd1prcs1I3kjyNNGAq6YzjkR10QeYpsG1+/wC6nmIXXY/Ck7GCOXUKNebie/ZZPoYoy4G/EjFbiJ/P5muoxIHIeszXVAWwFsiZB+ymL9BsO7EsbmVn6w2xcYWyxglyo1mR30/sVJWFo/iSi/dYrmgpL3g+GwqooVVCqBCqogAdwinEVwXSjKNaDYs2GRTypVl28PTz3pOPzzqp9I+IXcTf+gYZipicTeWD1aH9UdzNoPXzItCHW6F5yrc7ifSm5iLr2cG627NkRiMY0ZE5lLZJhnjnsKLhcTw/BYR8VbcXZJXrWOe7dcfqh3Ha8xoNe41IcV6GI/Dzg7DCwnZIMFpIYMc2oLZiNTNM+jvs0W01u5ib30k2BFm3kC2kjWcpks06yT3TMCGlPCoc16d3/v2F31p7q/8AAn0I4EwN3G4gFb2JEhIgopMxrEEwunIATrNXOwxiNefP+lCw1qu9Mek30OyBbGa/dOW0nedBMc4kQOZIHOlXKWee3cKkoQol8bjLdoZnfKCQBJGpJyqAOZJIqK6VdIvolnMq57rnJat82Y7bcqz/AAPCXfjNm1iLvXXLZW7cLHZwpudWI007H26VP8Tui7x+wjkZbFoson9c5j66ZT/CKa/DRjJJu9rf7FFlbT+tBcF7Ob1+41ziN9rhO1u27hfU6ZQP2VEeNIdFeHLh+NX7NolraWjO5yg9WwVm8DIBOp+NXHFcUYt1FgdbiGGiqQcg2624dkQeO+wBOlS3Q/oEmDtMHdrt665e7cJ3Y8hAGgHgOZ0o0PFyQl1d1SXYFlcMcku/IGbteFHUjvBHlT3i3EcHhBmvPbQ6QGaWJOigLuZI7qgMT09w921C9Ul90BsrebIrMZyoW7LKTBAJABI0JilvwE2uTnqovsP8woGXWoux0mstpcAtGBLZi1sZiQFuZgHw7yMpFxQM3ZkmpfqopTNhlidSGceSM1aEMR2vSm90inT602vrQkN4/IZXrn5iksPeUbk86NeWkDEHv5fk0Wth1RVUJF/P0FdRzlrqmwtsXwtsTJqSw1kVDYNdf9vGpayp5fZVpciuVOh3k/M0AQ91EBNGWfCq0KjHpPxkYTC3L5jsiFB0ljoonzPzqM9n/BOpwgu3JN7ExdulhDS0sEPPTMSfEtoKi+n7HEYvAYSdGu9Y38OwjxXrKvatrt+fSmJe5hS7y3f07CquU36BiKOCOe9ConcT6mgd1G4IA8fxpMs2I4jEKgZmYKqiSe4bk1mmG6Q27+MxGPufosJbAsqZ1ZiUSQdiTmO2kjuqX4hjDxS+MPZJ+hoZv3oyh42tIR7wOmo0jXuBJw72X2Uus926XQOWSzqE0Jy5yZLkAxy57ya0MMceKL8R7tfb+WAn1TaUVsVcdEce3U4u3rdvMzNrla3mJKu07KVMnmJAg1dejXQdOtdF6nEYi2FOIvYlDdRHaStpLIZe0VkszNKjLoZMTHFcW6WotAG65W3aESA7kKrEfsrOZv8ACpqncf6Y3GYcO4Xc6u1ZDNexRYDMV7V281zkmYyzbuzRt7z2myTyq2qF9RBY9kbBhcFZwlg9XbW1bQFiLad2pMKJbn41WMT7WuGPa7OMy59AUR86+JUrK7bkRTCz0fx92zabDv1YAzB8Ri773HzalzbW3lt5veADaTEDapA9ETi8IcPjrFnrkhlu2wFRyQVkEAMjR2Tppow5AMUu4qVDpD08weJZbVnF4gZ0gPcU9RLMBkuLl6xT2ZFwhgpIMEVHM95bpXKti4mrJbcXMPdtOM3XGxquUHKGa2Do2YooiKn0s6H3cFchgWtElVcgSDv1dwDZ41kdlhqpiQI61xBiAlx2yAkowJzW2M9pTMwSTKz4iDubpVbFerzLnieMJZLXbP8Ad8ScqPhmDXLF1dAt3DkEhDlOi5ihBjUbt+FdL2w7wLmUO7/VOWNi2Aeyig9q1aiU77bKZDKIqk3LOWUMQNIG0anTwMz61IXsQl/KXIt3vddtclzQBbrROR5AV4EEENuCDEsakqluiY5HF2jdOFcRS/bzrIIMOhHaRgASpjwIM7EEESCKVuqQNRWS9B+lF23fWWDBbeUpl7b21kwrD37lsElV3K5gOQrW7l5XhlIZWgqw2II0IPMV5zVaZ4J+j4NnTZvEI7ELBpAHXXYetPLyUzuDXSg8mxB2qCXLEma6gF8jmfsrqncvTDYdPsqTw+9M8ONzUhhlgVeTF8zFidKFSe/5UQvrSiGqCjRnftBxpw3E8NiIzBUBAka5S6uPDs3BVw4V0zwd9QwvIpIJKscrCN5BiKc8Y4JZxNopdWQeezCJggjURJqnv7Hbf6uJuRIjMiE+OogH4fGnFLDkgo5G01sIyU4ybW6ZZ+L9PMFhwZvK7fsW5ZvWNB5kgVXPpWJ4w2VVbDYGe089u5/hA/3HfO1PuG+yjCoQbhuXiCDDEBeUAqoGYabHQ1chbCwoEACIGgEcoG1Dc8WL5W7832+hCUpc7EbhsDbw9pbVpcqIIUCfiZ1JO5POjAzTjEATUF0q6QDB2QRBvXSEtKTpmJAzN3IsySfLnQYKU3S3bHFKMIWVXpnxe5cxJs2iVt2VIuMNJuXVP1St+qeqzSw91WuHSKQ9kXRz6XinJH91slHdYgXH16lG70XtPk5HJM1W2xBXCXi1wu93Evb31PZR714iYhl6u2NNAzxua2v2PcKWzwmyw96/N1zHMmAP4VVV9K9HGKxY1FGLlm5ytl2rq6uoYMiekPRmzjLTJdG4jMAJ3kaHRgDqAdjqIOtYf009lV/BW3vhku2g2pXs5VJgEqzTuQIWd+Qr0NTDj/B1xWFu4dyQt1GQkbiRow8QYPpV4zcWQ1Z5NY1y0/4ngrmHuvhboh0uGQRBJEqHWdSjDUciINILhmOcKjPkXM+UM2QDUsxSQogHVtN6ZKHYJJcRcW0wIKuxZQGBBHbAOQ88xgCNSN6vvs+6SuLrYW/AzlmtDSA0kvbEGMp1ZY00aNIindGuLjC4u1fZc6Wyc6adtWVlZNdDIPOrL0C4bh8XevM+HIYMLg6u4yWrSMWOVQpBkRAk6g6AANS2qjGWNqXAxp5OOROJo7mmOIv0+uCB5fnnUVin3/H7a81HdnrcSsIxHf8AOupmP8x9P9q6jV6hrJrDrpQY/pHZw+lx+1vlAkwfAbetHtLEePOs046ScVe5/WMPgYH2CjYMKyypmfqsnQrRej08w3/U/k/rSw9oOF/6n8n9azKgFO/gsfqZzzyZqf8A9QsJ/wBT+T+tGT2i4SI+s/k/rWXUEVX8Fj9SvWzVR7R8J/1D/BRLntGwh53P5D+NZZNAa5aHH6nKVbmnD2h4TvufyGmHG+lOAxNlkdczZWCM9ksFYjRu8QYOhG1Z7NcatHRwi7TZzyWqaI3F2xbd1U9YB7rlcpYaGcpPZJiPjXpT2eD/AO2YaGzdg9rv7Tdr13rzviMPmE8xqK9Dezy0P7IwY3nDWyf4lBPzp2TtIzpx6WP26VYQOU+k2M6khl6xJBBAIInQyw+NSoNZZ0k4dwHDnqXi25j9C75kgmCSDlTUnQ766Giexm7ca7fAu3bmGS2osh2kBC7hFA2VlRIIAEHTlVenaypq1QHH+nWDwbFcReCsFzFQGZgusMVQEgaGpjG/o31I7LaiZGm+hB+BHnWZ9DOj+Es4deLYo5nu/WJKsxQ3IUKF1Ny6ToO6YUczCSfJw7ve1zg985WBuglRLWJ3MLowzHc7Crdwk4bE4MiwqrZuKyFVULEgqylRsdaqlr2tcLZwmS5mZgmuHjUnLBnbXvq94Hh1qypW1bW2pMkIABMBZgeAA9K6To48vpwcWsW9nEkhbDXOs1hnFsE5F/xXAFA29+avvQ/j1rC8NFy+ct3GX7rwqmMqQgAA2UQAPOmXtjwobi+W2hZ2w1ssF1JaboBgayECz4AVXMdjg1nDWwwYWsOo0OoLamRyJgGPGrZY+LCn3C4Pdl1eRfB03wp0zkTzNtvw0oXxauMyEFW2YERWZNVi6H3otXROmdTB8Rr8qzsmkjCPVE29Lq5Sn0tclltgkD8a6jKdNCB5H+tdSdmpTJ5FjyrM+N/8ze/ev/qNadbMmsw47/zN796/+o0zofiZl634UMa4HWhA0otahmigNdFBQzVSwUiurpoKlHAEV2WgBrpqTiV4Bwi1iBiVuXXtvbw73bIULDsgZmViwOwCmAQSM2ulb7wzgtu1hLeGAJtpaW2ASZIAA1IM15sctH1Zh9QpEzJEAeWsepr03w3EdZZtuP10VviAaq9hXLyQnHPZ3gcX1fW2QBZXIgts1sBf2ItkDKOQ5cqlODcAs4VClhAikzA5eAO8TLandmPOpCii4Np1G/zrnJvYAExVjOjJMZlKz5giab8O4RasWbVm2oCWQBbB1KwIBBaTME67612O4vZtFVuXrdtnOVA7qpJOwAJ1PhULgeIXrGNt4O4yXUew9xWWVuWxb6pD1ikkMGZ9GEHlBiagkdXug2Ae41xsHhmdySzNZQkk6ljI3J1nepq3bCgAAAAQANgBoAB3UauqjbfJxmftDxWGw2NXE4izmGSyltspKM9xry3WuBdbot2ranJOuYCNQRXPa1iFuX8KwyZzhs5a2Oy3WEa5ollHV6TyJrTOmaW2Szba0lx7lzIhe2Lgt5hD3cpBEhSRrpJE6TWN9O2tLiks2TNvD4a1ZHaDQQ11ipYaZgrLIG21Fi9kEgrZWX3qxdC00u89V++q+atHQhdLveCh/wBVC1LrEzQ0avMv1LJbZoEAeoE/OupdW01n4CurHt+R6HpJO0x0rMuN/wDM3v3j/wCo1pVlp25RWacbb+9Xv3r/ADNNaL4n9DL1vCGZoKEChrTRnAUMVwo0VzOCUQ0oVoDtUI5ic0BrqGrFTlJBkEggyD3Hka2L2V9NGxCfRLiAPZtgq4OjqDl9yOyRK8yKx2profxU4bHWbo2kq3fkYdr4QGjnlAqJcFZw6keiLiyCJIkbiJHiJETVa490CtYkWx12JsG0SVazdysWaJdiQS7ECJPInvqx2roKzMiN6r+L43jHEYbCHtNC3brqttU5XWQE3D35IBiNQdBWLvgTKzx72OfSGtj6ZeNoTn60K7kwBmRgFGY9qSwbcRAEVceCdFrGFtsltS2cBXe4xe44AgBnaSQJMLsJMATVa4mnHmy2kOCAYw2IQuGCx73VuDlbyzctt6jbGA411xwycRw9xkUNcdhLgMSFJQWoX3WgFjOtWdtcnGm20AAA2AgSSftOpqD6QdNLGDIF3PqY7KMdd8ogdpo1yiTFPOAWsStgLimtvdBIL2wQrDkcpGh5HynSYCvGWsrYZ74Xq7UXTm2HVkXA3mCoI8RQ++5xkfTr2gYu4xwwU4dDbRniOsObO2UOCYUobc6AyG5GqFkA0AgD87U84hxA371y+2hvXGuEHcAnsqfJQq+lNS1E42Q5GNISIq2dAoi9/B/3VU2q1dB2/TT/AIO7/FQNV8pjOk+cixi35/b+NdThT4D4murHs9BuPrQgVmXG/wDmb371/ma0i1c+z86Vm3GD/eb37x/mac0S95mZrFshrNdNABQ1pMzgKOpogowFczkCaI1GBoCK4kTIoJo5FFIqUVoCaOjlSCCQRsRuKLXGuJNN9n/tLJu28JiFAVuzauDSDqQjDu/VB8hrNarXmHC8Oe/cWzaVnuOewqmDI1mSQFiJzEiK3jgnFrmHw628X1ty7bEM6WbrkiSFJW2GY6D3gIMSYMgUca4FMsd9hhxbo1xJnZbeMBsNOjM1u4oIYRntoWYyQc2ZTpHOp7oz0bt4Kz1aQWZmd3jVmYliTzO/MmmWO9oWDsgG6163mMLnwuKXMdTC5rQzGBOlR2M9pidWWtWbplZQ3BkDch2Cetg6kHKAcp1qd2tkDSbLXxHilrD2zcvXFtou7MYH9T4VkvtE9o6YzDvhcItxl0e7dg5RbQ52MLJC6CSY7oMgGF4hxN8dcJZ3u3QTJYdi0Dp2LQ0B1gaFjIBJJgBwfB3EOW19Utx1sgntNde44UswHvKADoDACv3MWvGCW7L9FbgdLOgl/AKju6XrTwvWIpXKxkhWUkwCNmnU6QNJrL16N470dXEYF8LO9sKjMAYdQDbcg6GGCn0rz7guHNf67t27Ny3cKtaumMuh2fQaMl0HTkvfFRH3lZaOXbcjyatfQY/pfDJ/3VA3OFPaUXLyOySO1Ya24BObRlYgiMrA7CQNdRM10HvIz3lViJgqrRnKgtqQNJAImNKDql+UxzRzXjIultNOXrXVykDSD8T91dWJTPQWwljf51nvGF/vF794/wAzWhZWG43rPONaYm7+8b5mtLSfExDXu4p+o3FBRc1GBp+jLOUUaig0MVzLIEChiuSnvDeF3L75bYk+v3An7KqSR8fmaMtskhQCSdgNSfQb1pPR/wBmFsrmvm5cP7KxbQeBJOZvMQKu3C+iFi0sdSgH7OrD1mAx8YqLAvKomJcP6LYm82VLRn/EQvxB1A9KsFv2UYkZes/WMRbIPqzvAQDvhvKtmw2FW2uVRA8AB9gAFdisQttGdzCopZj3ACSfhUgnnfYqHs/6HJhHvucr3MwtBwDooVWZQST+uYJETlGgirNij1d1H5Merb+IjIf5+z/HROj1hlw1vOMruDcuCZh7hNxxPOGYinmLw2e2yTGYESNweTDxBg+lc9wDdu2Vz2icKuX8C5srmuWyHVYnMB7y5dcxgkgRuBVOwXEUfBfSFZ2zKAWRc11rvu5RnXVs2ksMukmFB63UOH4jrLYJ0bUMO5gSrD+YGsgv8QVla013KSqiVOc6LZtMgWRkaVZm1nbmoq0C8PILwrDHqktWmWLhNy9cUk5i0mFutqdCYc65esuEHNK2zoPwIXriYxh9VbBXCLESD2XxZB5uBlQcrcbk1AdH8CMSbOGRYW6rXL3MDDhiCCYAzXnAQaaqLzD3zWtogAAAgDQAbAchU5JURJ9g1Zj0V4bh7nHeKpcto5tvadCRPvp9YsHQgNHLc+VadWJNxH6B0quvc0S84Qn/AAXkt5W8hcQD0NUgtnRQ0vivQPCXx+iFtspUNbAXTfKQNCoaGjvA8Zz3h3Qx8Hirq3jbd2S2y3V0kGc4g6r21M6mdDOsDZKpHS62TjD+4t/67tK55PwmrHNDvmRFJhtPe+ddSli7CgafCurJ949I3IRFsgVmXG9MTe/eP8zWpviPHzNZXx1pxN099xvnWnorcnYhrm+hWNg9KrtSKkRrR1NaLM1Ck0YUQGjA1FBA9XT2b4YZ3vGexcw6LHNrjlTp4KT5Sap1myze6pPkJ5E/JWPoa0v2W21TCtdfY4gKv+c5EX/V9tDkUybRNLS2BsAJM6d/fR64V1cZx1NOI4dbq9WxgORI/aAIYr5ECD4E06JqidLfaQuCvspwt64yiEYIRbghSzG4dMpMDQHVTUrd7EovdDWC8T9oeOxbFcxsW5aWtl0AUantDtFgJntRPKp7od00vWEGY3MTYZsoDOXvKQuYkM5llgMYcjUEKfdUy4NF+htF/wARinw166zLNlx1mcT9WwVUOYa9k5VMiIkmIDMMIw163eeAQGcWVuOuhLvNy+6gjfMTHfB8a9B8J43ZxVvPZcOvMbEHuZTqp12IqLw/s6wKXlurYGdRAl3Kx3ZC2UjuBEDlFdGSV2QnQToFwfqrDXmUK+IIYAbJaUZbFpZGirbA7tSx5056T9MLWCyKVe7fumLVi0JuP3mNlUc2OgqerJH6yx0qttcYN9IzoO2Dltm2xRQu6dq2N+ZJ51C95tsqWPE9JuLCH/swBIkhb6XLo81lBPgCdazn2o8XsY1VvZTZxNoFLttwys1szBhlDZkMmCAIZspaK36q5046IW8fhXU21N4I3UudGV47Pa3ykgSNjzroSV8HMk+jt242Dw7XdLhs2i+oPaKKW1Gh1mq10xkYkHvsr9jP+NTvQ7AXLHD8LavCLluxbRxIMFVAyyCQYiNNKrnTa7OLRe60p+LOB8jpS2dXCSHdArzr9f8AAwtWjG9DSNu8sa5a6svpZ6R3Yjcve8Pz+ZNZpxU/3i7/AJ2+ZrQbx1NZ9xc/3i7+8b5mtXSKmxP2gqxx+o2BpRDSY2NGSnmZCFlNKRSdvanvCkDXFESWICyJUGR2mHMASe7adJqjDIncFxmzaw86jNKgKPd0LMsnXNJyzsM4OsEVpPQzgSNgLIdSPrjiIk+9mLLPflJH8orI8fdN25bsls4RurDayxZgGbXx27hFb/wmxksW1iIUfiaFVAdS6ikh4K6urqliIBFdFDXCoRAn1KgQFEd0CPhVb6U9DFvoDZAtuoPZHZRxBKq2XubKZjaRzq0V1WTJTox7AcGxGD4laIRLblrWinsPbclGtdYVGaFDkLyYJy1OwGoHpPwDr8rIPrFkAzAAh4PoxBka71MXLwS2WcwFWWPcAJJqJblpOytdNOl6YYdWLotuVzO+hZEmBlU6G657KA6aMxkIQYvo/wBButa3jL7Olxbi3LFsHS2gMkNOtx7g992ljOmXYVvoR0afiPEbuNxILW7OIuFcw9+4pKomXUBLSxoCe1GpgzscVaXu7I66VI4UE0NdQip1Zp0uxE8TuD9mxYjzLXjWlmsp6SXM3FsUO63h1/8A5Zv+6hZfgZoezVedfqSlm2uUaDn3V1Nku6d35866simbzx7kZeOaPOs74t+nuf52+ZrQWadOfOs/4wP7xd/zt862dLywHtJVCI0D0ZWpOjW6fMNMk+F4E3WyhgIGYyYMD3iORIGsTsDG1WviEYO0YE3tEDSDAhdDBEgZAQR+tOmtVDh90q6svvKQR5jUf7U/4lea/eZgp7WXKgk6wAVUDXVgSAO+gS5GU6RI9AeBNi8dbA0Syy3bjdwVgyp5sRHkGPdW+1WfZ70V+hYQBtb10i5eO4zEAZAf2VAAHqedWjLVnFvsZ2XJ1yANdRgtBlrvDkDsLNCKHJQha5Y5NnWFNAKUiixUvE0dYWoXppdZeH4hkXMwtkhf2jp2dO/apuKjek+FW5g76MYVrTyZIjQwZGo1qnQ07JT3Kx7Jscv0P6N2c+GZleCe0WJfrYOsMGDT3kjlV4qo+zfhQt4YuohbkQIiYmW111Yn7e+rflqJRbdpEypMCuBoaCqEHGsfxN3NxbiBJ/XtAeGW2E+YNbAaxOD/AGjj/wB8fm1Cy/LZo+zfnoslpQBE11K27IIB7xXVk2bnUiE6ggjaqnxro1da41y2MwYyRIDA899DVvTXn9n3UUb/AO/5inseSUHaD58Mc0emRn//AA7iY/Qt8V/GjW+juJn9C3xX8avJbWO7z+XpSqb8jOm9MPVS8kJf8bDzZT8N0WxZ1GHY891/8qs3QnhNyxjVu4nD3CqBsmXKfrDABIDawpaPEz3VaMFeAGvh9gp7hDLrPf8AcaVeslzSFMmnSTTJn/ikAaYe+fJU+96aXemrg6YDFMO/6gfO7Su1MuJ4praZx7qkFwRPYntEeQ1+NVh7SySdUhKOni3VDqz02J97B4pPMWj/AKbhpc9MV/8AgxH8g/8AKqq2Iui47qAx6rNlIeMuYwIE9siO6nvEuK9UASjGEVoHMs4SPCCQfKYmjPW5rSVBJ6SESdPS3SRhcS3gEX/zpoem9z/9fi/hZ/8AbTY8dVVJyk9sIQDruY8DMDzJ5UY8c7YUICCN82wgmdtZjlt4zVXrc/kL+FFdhdOnLHfA4seln/2U8w/S1W3w+IXztz/pJqAbj6yCEYglpGpMAqCRA1HanWKPe4qFYggwCw84Q3BHmIHmYqXrc/ki3g42WT/iS3zW6PO0/wCFJ4rjdp0ZSt2GBB+ouEa+BWDVe/t8BsuUk5VI8SSwy7a6rHjyqUwuKFxQ429OYB++hz12eKuSRXwIdhbB8bsWbSWvrSEUKC1m5JjmYQD4Cj/8W2BoBd05Cxd/8aY37BmR3U2+itMwPOaqvaGRrsHWlxNbslb3S+0onJfPlZufeBUXivaSi7YXFN5Io/1MKTxt8azUNfjQjxG1RHWSfKGMOghLmyVte08MSDgsUuhgkW4J5Lo+k99Uzhq3TdvXr2UXb7ZmVdVXeF8YqXuMFB5z8R4UgqjerTzuUao0dNoceGXWiZwTjq18u+hplYPZGtdSvSFeLfkYDbWkRe118f8AepO57vrTJ96dihpPYSY+X3+lLWyedETf0p1a2NRJUcHW/wAu+pHC4kyCOUUhg9j5UfhX6UetBklQrlqntwS44kSdvz60sGDAhoIPI7Hwg70gnvt60F3elOlLgy5RXYWfDWjcDZQXA97nHgeVGxAXdhqRGvd+E0id/Q0dPeqO4Pp3F8Ki5YKqMvh5gctNDFA7KSQQDII1AMjeNeVGt/ok/PfTYe8PWoZSMU2xO7aBMZVPPUfbtvpv4UuXhDtrE6b6c+/TT0ouJ/SfGkLv6Mef3mutsJSlQbrgWnKDp3afE77mlFxCoNI74G1NLG3rXXf1vKoe7oN4cbFsRjswA29aaviDyI9aQxO3wrn+8/fVlFB444pCD3idtNqSBJnTUGipy/POit7h9PuoiQ6lWxz2ySdvXzmkupHn5Tz33o9rf+EfIUS57p8x8jR8Uep0Xuh1YfsiCa6lsP7ooKlIE3uf/9k="/>
          <p:cNvSpPr>
            <a:spLocks noChangeAspect="1" noChangeArrowheads="1"/>
          </p:cNvSpPr>
          <p:nvPr/>
        </p:nvSpPr>
        <p:spPr bwMode="auto">
          <a:xfrm>
            <a:off x="77778" y="-71776"/>
            <a:ext cx="152380" cy="1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7" name="AutoShape 4" descr="data:image/jpeg;base64,/9j/4AAQSkZJRgABAQAAAQABAAD/2wCEAAkGBhQSEBUUExQWFRUVFhcYGBcYFxccGBwcHRwXFxoVHBcYHCceFxojGhgYHy8gIycpLC0tHB4xNTAqNSYrLCkBCQoKDgwOGg8PGiwkHyQsKS0sLCwsLCwsLCwsLCksKTQsLCwsLCwsLCwsLCwsLCwsLCwpLCksLCksLCwsLCwsLP/AABEIARkAswMBIgACEQEDEQH/xAAcAAAABwEBAAAAAAAAAAAAAAABAgMEBQYHAAj/xABIEAACAQIEAgcEBgcGBgEFAAABAhEAAwQSITEFQQYTIlFhcYEHMpGxFCOhwdHwM0JSc4KS4RUkYnKy8RY0Y8LS01MXJUNVov/EABoBAAIDAQEAAAAAAAAAAAAAAAMEAQIFAAb/xAAxEQACAgEDAgMGBgIDAAAAAAAAAQIRAwQhMRJBE1FhBSIyM3GhFCOBwdHhsfAVQmL/2gAMAwEAAhEDEQA/AHeIQ690nloPto2Et5l7Q5Ez+H7U0APa3O5Ous/hrFC2JdlEAAMAZB7UacogHzJrz/S3/J7By6aCq3YkCe7Q7d+oowMmR8OY8fGivYSNRmO8mT89B6UItx7ohRvpr486h9NbBYuT5SFlMcjv+NOBtz5bRTRGPr8Ps5+lPfo56sge8VMctSNDptrQZbEydIBiZ38NvHSlUvNHl3fhTPE8LuGRmkGIlj3oT8m+IpW7gLhckEBdCBmaZ0+H63xqHGPmgHi2uBxfcvvy+HwoiuNI5d9IYfAXQ4ztmWCPeMky0GO+CvqPKlMPgHDrmIMIQTOpOms+QqvTFdzlNVVB3SfHxFdZtnam1rht1RJuLoqyc3dnmZ/zDWflTjC4W5E5gxzz75IyhYyzr+trVnFJcneP6Ci29aP1Znadonke+kb2DujLrsGBJJJ1WJBO3aA+J7qKUcBZOYjODqRmkyp+wCNoJofT6keI5dh0Hjfc0XKKj7dq4FILa9WVGsdqAA22k/Z60dLF3mxO8679oGAeRjNr4j07w0u53U12HgcTz+NJ3XJP40YkAamNPyaZ3eJKDoCaqotvYYhBy4Qos8zFcW7tvSmf9peB+NKWsWh3kee3586J4cluw7xTW7Q8t3Nf6/hRr99p1JjzpMbSO/lTbFrmGh1kbeY+HKhqNsXa7ircTgxDGPGgpNMPcI0VfWZ+VdV6iU6huxJc89+Yga/1pOypBjeCR6bj7CKLcc5jvv8AD8x+dqJn7UzMnUeI/pWjBJ2pPYFNy2lFbjtvzr6d9CgJHf8Ak+nxrl842kzTmzbk7aDUef3UCbS4GIJ/9hWzamNOQmnaoKThhbYqAzBSVBMAkAkA6aCoH2e9MWxbPav5etnMgVCBkgSus6g95nXwoPhylFzXCFc2oUJKL7luS2SvhQCwe6ndwme7T886bYjEhFLswVUEsToABzmlkm2CU3yBdUKCzEBQJJJgeJnaqNxXppdxDm1w+2bhEg3MundInQDftN50bNf4zc7JezgEJBOzXT3QdDBHkvidBdOHcLtYe2tu0oRAOXPxJ3JPMmnEoYPi3l5dl9Rbrnl2i6Xn/BQ8N7M711C2JxDG4ZOUdoa6wxO+vIACrH0G6N3cHYe3cIJNwsoXYCFH2kTVjtmlAZqmXUzmnF8Exwxg7Q3dOR/rTZ7dP2ojJS6dDMZ0MupoCAJM+em3n4U5I0qJ47ehQo3bc+AqYrqdDGNPJJRRF43GG428LOk/M0seDtLAEMVVG0/xlcu47mBNIYXCG5mhlXKpYzOw32FPGW8q58+UNbSTprmBVV0HIIR4RWnjgkuDRyz6Khjkl9f0obrw1izqCDk94gE65uriIknN9lBe4Y6qzGIVbbHeYfb4aT5inuH4ffYi4rqGdc28EiSdssTmQnwMd9HOFvMOrzSzG5bOogi2F7ERqTAgnuovQq4AvUyUq616/v8AuReGxRTy7qkFsKSHBGuunPlJ76j8ZhTbcoSJXeNtgfvpXhd/dOYOYbbHf7QT60jlhW4TURTSnHhkm5QGDm/mP3GK6iSa6k9xTwyLv2tW7pIkfKSI+2k7R1jkKfvuYnXu++krdrXQin+rY6KoVspMfkU9S3+ZpKzZPdAp1Zt6igyZdsOmgk+dZ/7KMP1mOu3YIAtGDyBdgQJ74Bq49LOJjD4S4+kxlUf4m0Hw1PpUL7H2CpfX/Fbb7CP+2mMdx085edIxdVJTywX1ZoLD7KpGOttxTEG0pjA4dx1jA63rgn6tSOS8z98EOumnGLj3EwGFMXsQO24mLdvXM0jYwp7vMEirPwbhtvDWUs21hEEAePNj3knUmlo/kx63y+PT1/grJt7du4axbCKFQBVUAKo2AGyijZJpZreutJXNtKWuwsX5Ca1yN99Aq6annNDtVghxJG1JhpNHmNqEtpUEibGq90hHbX/LUpxriP0ew17q2cIJIUqDHNpcgQKhr+M+k4W1iMht5p7JM6SQDMDu+2mMUGvf7cDWkyxjmUQvDsC7iUdBnPVEEmTmk5fdOhCk08fA4kgKXWNNzpBYR+rpDPHhJ5VFWMU6wFbL2w3KAwkBtuQJqUu4PEMGBuIwGUH1UMAZXuAPnHOtGFNcMb1HXGdtxS7Wtxtds3rQDEwQhQaahc2o92B2iftp4MJiSW+sWVIeeUkOwcHLzCnXyoj4a+6uGuzDFWnaUkkTEwMoP+9J3VxFoGXACkjads5gdnaHYjlDCr1XmC6ura4dX0/r6jLHK2ZWcyXRXnTYjw7oimWHvRiUHejz6FYpxfxLPGYzlBA20BMx5TTbhgz4l2GyKE9TqfhIHpS2RqmxvPccUYPm19v6JwknXUeh+6uopteJ+38aCs/YAHZwTG+p/pRUiRG1Ig6nkN9fOneGtbd9MPYovMd2relOQAKTtrTPpHxkYTDNeMFhogPNjsT4DUnwBoai5NRXcWyTUU2yvcd/v3E7OEU/VWfrL3dpEjz1VND+ue6g6DsLGPx6NAAzP/CrsdP4Wqa6AdHTYsNcuEnEXznuFgJgyVXTzJPiTVS6d5sNj7zLp19kjSZhlyGIPeo7/Lu0IVNvCuK+/cx5tr8x839if9nCnEXMTjrk5rtwok8kEGPtVf4PGr8YCknQDXX5zsKqXsvtxw234tdPxuPTbpTjzjcT9As3CiIM2JuAaBf2J2/r3wRSeWPiZmuy+yRaLqC/3kncB0ow2IcpZxFu44mVUyeUkDSR4jSpBCDzMjQxGnhvWd9CbC4jHPiLXYw2HXqrKjQmde136S5ncsvdRMLwh8dxHF5bpt2A4FwoSC8R2AQYHu6nu5d15aaCk1dUty6yPpTruaFjMZatJmu3RbUmAzFVBPdqdar7e0HBjEdTmYyVAdVzISTEArJ3jWIrNMZZtqmIuKW6hHNuwrFiMxkkgk/qopb1WpLpZwNsLw/Bk+/9Y1yN87BXCz4BYHl8WI6TGqUnz+gJ55712NeMetEUiedMLvGrCYdb73UW2VBDlhBkDbXWfCoste4gsJnsYVolypW9dH/TB/RqR+sdSCYHOs9Yn32XmOdSSGXFn/tK8cLZY/RrTf3i6uzMNRYVuZ5mNtPI225w9Da6tVAQKFCiAFAEADuiBSeAwCWLa2rShEQQFA28+8+NOrU1XJkulHhERi0+p8lGxeGNtyjb8vEd4+8cqXHFLva7fvROi6wuQcv2dKuGP4Ml5MtwT3HWR4g8jVTx3Rq/bP1ZW6vc3Zb+YaH4Uxi1Cfema2PW48irKr+4XD4q+75Ulmck5VUak7mIjWTJ+NWK7wn6PZzY/GLYQrlyysxtlBI1MaQoJ2qAwN3HIClhbeGzDt3j9ZdPcEkZUA8Q0+FBa6M28/WXme9dO73WLH0n3R4DSm1mx417ztiefJkzS6cMVGPnW7/gZ4/idm72cDYusP8A57zFFj9pbcAn+LL5U64bw7qLYUanctOpJkk+pqSWyI0gfnupG6ToOQpPNn8TZKkMYsck7nJyfqcSOYE+tdRlQfmaGlQ41W1qTJPL5/OkcbeuNct4ew3VuwNx3gHKgI0g6EljEU+ESe8nx+YNMeA4hWu4q+TAVxak7BbYkmTyzMfhTi7y8hTNLZR4snbDFLYa8ygqkuw0XTUtrsI1qrcNsNxPGde4YYXDtFpSIDvM5/HYE+g/aoMViH4pcFu0WTCI31j7G4R+qvePlueQq5YLCrbRbaKFVQAqjYAd1T8pf+n9hJ/m/Rff+h8Lsc6ovtYwoNm1dCyVYozc4Ikaz3iPWrsnOovpRwn6Tg7tobkSv+ZYYDbnEetBwS8PKpFMuNSi0VnoXx8WODX3BGay9xFnbM8OnfpNwfCorhuJdMN9Hw/1uMxga5eYRKpyUnkYMnaC/iKmfZz0aYYW/bxdmEu3QQjjcBFGaJ01GnPSrBGA4YkTasZtTrNxu6ZJdz3DWm55IxnJRVu79BWEW4q9tii8H4fxEYNsJasGyuZma67BWZT/APjQRue/aOY3q6dD+jIwuD6twM1yWuQdJIAiR3KAJpxw3pXhsVcKWLhZlBJBV1MSASAwEiSPiKm7NskSAPOl9Rnm/daruGhjjFJ3ZG8P6N4fD2VsW7Y6tWLAN2+0dZlvIUbi3BbWKtNbuglSZBBgg8iD31IdZ+f96KB+dKV8Sd9V7hFFVVFW4T7NsHYuC5lNx1nL1hkLz0WInnJmrOTH4US5iFQZmOUAakkAADnNMeFdIMPiiws3A5TcQQRuAYImNN9qJOWTIuqVs6MYw2RIx/tSmWO6gA1oSZ5Uu2WYobgiknoMn550UHXWqVRyVcDd1prcs1I3kjyNNGAq6YzjkR10QeYpsG1+/wC6nmIXXY/Ck7GCOXUKNebie/ZZPoYoy4G/EjFbiJ/P5muoxIHIeszXVAWwFsiZB+ymL9BsO7EsbmVn6w2xcYWyxglyo1mR30/sVJWFo/iSi/dYrmgpL3g+GwqooVVCqBCqogAdwinEVwXSjKNaDYs2GRTypVl28PTz3pOPzzqp9I+IXcTf+gYZipicTeWD1aH9UdzNoPXzItCHW6F5yrc7ifSm5iLr2cG627NkRiMY0ZE5lLZJhnjnsKLhcTw/BYR8VbcXZJXrWOe7dcfqh3Ha8xoNe41IcV6GI/Dzg7DCwnZIMFpIYMc2oLZiNTNM+jvs0W01u5ib30k2BFm3kC2kjWcpks06yT3TMCGlPCoc16d3/v2F31p7q/8AAn0I4EwN3G4gFb2JEhIgopMxrEEwunIATrNXOwxiNefP+lCw1qu9Mek30OyBbGa/dOW0nedBMc4kQOZIHOlXKWee3cKkoQol8bjLdoZnfKCQBJGpJyqAOZJIqK6VdIvolnMq57rnJat82Y7bcqz/AAPCXfjNm1iLvXXLZW7cLHZwpudWI007H26VP8Tui7x+wjkZbFoson9c5j66ZT/CKa/DRjJJu9rf7FFlbT+tBcF7Ob1+41ziN9rhO1u27hfU6ZQP2VEeNIdFeHLh+NX7NolraWjO5yg9WwVm8DIBOp+NXHFcUYt1FgdbiGGiqQcg2624dkQeO+wBOlS3Q/oEmDtMHdrt665e7cJ3Y8hAGgHgOZ0o0PFyQl1d1SXYFlcMcku/IGbteFHUjvBHlT3i3EcHhBmvPbQ6QGaWJOigLuZI7qgMT09w921C9Ul90BsrebIrMZyoW7LKTBAJABI0JilvwE2uTnqovsP8woGXWoux0mstpcAtGBLZi1sZiQFuZgHw7yMpFxQM3ZkmpfqopTNhlidSGceSM1aEMR2vSm90inT602vrQkN4/IZXrn5iksPeUbk86NeWkDEHv5fk0Wth1RVUJF/P0FdRzlrqmwtsXwtsTJqSw1kVDYNdf9vGpayp5fZVpciuVOh3k/M0AQ91EBNGWfCq0KjHpPxkYTC3L5jsiFB0ljoonzPzqM9n/BOpwgu3JN7ExdulhDS0sEPPTMSfEtoKi+n7HEYvAYSdGu9Y38OwjxXrKvatrt+fSmJe5hS7y3f07CquU36BiKOCOe9ConcT6mgd1G4IA8fxpMs2I4jEKgZmYKqiSe4bk1mmG6Q27+MxGPufosJbAsqZ1ZiUSQdiTmO2kjuqX4hjDxS+MPZJ+hoZv3oyh42tIR7wOmo0jXuBJw72X2Uus926XQOWSzqE0Jy5yZLkAxy57ya0MMceKL8R7tfb+WAn1TaUVsVcdEce3U4u3rdvMzNrla3mJKu07KVMnmJAg1dejXQdOtdF6nEYi2FOIvYlDdRHaStpLIZe0VkszNKjLoZMTHFcW6WotAG65W3aESA7kKrEfsrOZv8ACpqncf6Y3GYcO4Xc6u1ZDNexRYDMV7V281zkmYyzbuzRt7z2myTyq2qF9RBY9kbBhcFZwlg9XbW1bQFiLad2pMKJbn41WMT7WuGPa7OMy59AUR86+JUrK7bkRTCz0fx92zabDv1YAzB8Ri773HzalzbW3lt5veADaTEDapA9ETi8IcPjrFnrkhlu2wFRyQVkEAMjR2Tppow5AMUu4qVDpD08weJZbVnF4gZ0gPcU9RLMBkuLl6xT2ZFwhgpIMEVHM95bpXKti4mrJbcXMPdtOM3XGxquUHKGa2Do2YooiKn0s6H3cFchgWtElVcgSDv1dwDZ41kdlhqpiQI61xBiAlx2yAkowJzW2M9pTMwSTKz4iDubpVbFerzLnieMJZLXbP8Ad8ScqPhmDXLF1dAt3DkEhDlOi5ihBjUbt+FdL2w7wLmUO7/VOWNi2Aeyig9q1aiU77bKZDKIqk3LOWUMQNIG0anTwMz61IXsQl/KXIt3vddtclzQBbrROR5AV4EEENuCDEsakqluiY5HF2jdOFcRS/bzrIIMOhHaRgASpjwIM7EEESCKVuqQNRWS9B+lF23fWWDBbeUpl7b21kwrD37lsElV3K5gOQrW7l5XhlIZWgqw2II0IPMV5zVaZ4J+j4NnTZvEI7ELBpAHXXYetPLyUzuDXSg8mxB2qCXLEma6gF8jmfsrqncvTDYdPsqTw+9M8ONzUhhlgVeTF8zFidKFSe/5UQvrSiGqCjRnftBxpw3E8NiIzBUBAka5S6uPDs3BVw4V0zwd9QwvIpIJKscrCN5BiKc8Y4JZxNopdWQeezCJggjURJqnv7Hbf6uJuRIjMiE+OogH4fGnFLDkgo5G01sIyU4ybW6ZZ+L9PMFhwZvK7fsW5ZvWNB5kgVXPpWJ4w2VVbDYGe089u5/hA/3HfO1PuG+yjCoQbhuXiCDDEBeUAqoGYabHQ1chbCwoEACIGgEcoG1Dc8WL5W7832+hCUpc7EbhsDbw9pbVpcqIIUCfiZ1JO5POjAzTjEATUF0q6QDB2QRBvXSEtKTpmJAzN3IsySfLnQYKU3S3bHFKMIWVXpnxe5cxJs2iVt2VIuMNJuXVP1St+qeqzSw91WuHSKQ9kXRz6XinJH91slHdYgXH16lG70XtPk5HJM1W2xBXCXi1wu93Evb31PZR714iYhl6u2NNAzxua2v2PcKWzwmyw96/N1zHMmAP4VVV9K9HGKxY1FGLlm5ytl2rq6uoYMiekPRmzjLTJdG4jMAJ3kaHRgDqAdjqIOtYf009lV/BW3vhku2g2pXs5VJgEqzTuQIWd+Qr0NTDj/B1xWFu4dyQt1GQkbiRow8QYPpV4zcWQ1Z5NY1y0/4ngrmHuvhboh0uGQRBJEqHWdSjDUciINILhmOcKjPkXM+UM2QDUsxSQogHVtN6ZKHYJJcRcW0wIKuxZQGBBHbAOQ88xgCNSN6vvs+6SuLrYW/AzlmtDSA0kvbEGMp1ZY00aNIindGuLjC4u1fZc6Wyc6adtWVlZNdDIPOrL0C4bh8XevM+HIYMLg6u4yWrSMWOVQpBkRAk6g6AANS2qjGWNqXAxp5OOROJo7mmOIv0+uCB5fnnUVin3/H7a81HdnrcSsIxHf8AOupmP8x9P9q6jV6hrJrDrpQY/pHZw+lx+1vlAkwfAbetHtLEePOs046ScVe5/WMPgYH2CjYMKyypmfqsnQrRej08w3/U/k/rSw9oOF/6n8n9azKgFO/gsfqZzzyZqf8A9QsJ/wBT+T+tGT2i4SI+s/k/rWXUEVX8Fj9SvWzVR7R8J/1D/BRLntGwh53P5D+NZZNAa5aHH6nKVbmnD2h4TvufyGmHG+lOAxNlkdczZWCM9ksFYjRu8QYOhG1Z7NcatHRwi7TZzyWqaI3F2xbd1U9YB7rlcpYaGcpPZJiPjXpT2eD/AO2YaGzdg9rv7Tdr13rzviMPmE8xqK9Dezy0P7IwY3nDWyf4lBPzp2TtIzpx6WP26VYQOU+k2M6khl6xJBBAIInQyw+NSoNZZ0k4dwHDnqXi25j9C75kgmCSDlTUnQ766Giexm7ca7fAu3bmGS2osh2kBC7hFA2VlRIIAEHTlVenaypq1QHH+nWDwbFcReCsFzFQGZgusMVQEgaGpjG/o31I7LaiZGm+hB+BHnWZ9DOj+Es4deLYo5nu/WJKsxQ3IUKF1Ny6ToO6YUczCSfJw7ve1zg985WBuglRLWJ3MLowzHc7Crdwk4bE4MiwqrZuKyFVULEgqylRsdaqlr2tcLZwmS5mZgmuHjUnLBnbXvq94Hh1qypW1bW2pMkIABMBZgeAA9K6To48vpwcWsW9nEkhbDXOs1hnFsE5F/xXAFA29+avvQ/j1rC8NFy+ct3GX7rwqmMqQgAA2UQAPOmXtjwobi+W2hZ2w1ssF1JaboBgayECz4AVXMdjg1nDWwwYWsOo0OoLamRyJgGPGrZY+LCn3C4Pdl1eRfB03wp0zkTzNtvw0oXxauMyEFW2YERWZNVi6H3otXROmdTB8Rr8qzsmkjCPVE29Lq5Sn0tclltgkD8a6jKdNCB5H+tdSdmpTJ5FjyrM+N/8ze/ev/qNadbMmsw47/zN796/+o0zofiZl634UMa4HWhA0otahmigNdFBQzVSwUiurpoKlHAEV2WgBrpqTiV4Bwi1iBiVuXXtvbw73bIULDsgZmViwOwCmAQSM2ulb7wzgtu1hLeGAJtpaW2ASZIAA1IM15sctH1Zh9QpEzJEAeWsepr03w3EdZZtuP10VviAaq9hXLyQnHPZ3gcX1fW2QBZXIgts1sBf2ItkDKOQ5cqlODcAs4VClhAikzA5eAO8TLandmPOpCii4Np1G/zrnJvYAExVjOjJMZlKz5giab8O4RasWbVm2oCWQBbB1KwIBBaTME67612O4vZtFVuXrdtnOVA7qpJOwAJ1PhULgeIXrGNt4O4yXUew9xWWVuWxb6pD1ikkMGZ9GEHlBiagkdXug2Ae41xsHhmdySzNZQkk6ljI3J1nepq3bCgAAAAQANgBoAB3UauqjbfJxmftDxWGw2NXE4izmGSyltspKM9xry3WuBdbot2ranJOuYCNQRXPa1iFuX8KwyZzhs5a2Oy3WEa5ollHV6TyJrTOmaW2Szba0lx7lzIhe2Lgt5hD3cpBEhSRrpJE6TWN9O2tLiks2TNvD4a1ZHaDQQ11ipYaZgrLIG21Fi9kEgrZWX3qxdC00u89V++q+atHQhdLveCh/wBVC1LrEzQ0avMv1LJbZoEAeoE/OupdW01n4CurHt+R6HpJO0x0rMuN/wDM3v3j/wCo1pVlp25RWacbb+9Xv3r/ADNNaL4n9DL1vCGZoKEChrTRnAUMVwo0VzOCUQ0oVoDtUI5ic0BrqGrFTlJBkEggyD3Hka2L2V9NGxCfRLiAPZtgq4OjqDl9yOyRK8yKx2profxU4bHWbo2kq3fkYdr4QGjnlAqJcFZw6keiLiyCJIkbiJHiJETVa490CtYkWx12JsG0SVazdysWaJdiQS7ECJPInvqx2roKzMiN6r+L43jHEYbCHtNC3brqttU5XWQE3D35IBiNQdBWLvgTKzx72OfSGtj6ZeNoTn60K7kwBmRgFGY9qSwbcRAEVceCdFrGFtsltS2cBXe4xe44AgBnaSQJMLsJMATVa4mnHmy2kOCAYw2IQuGCx73VuDlbyzctt6jbGA411xwycRw9xkUNcdhLgMSFJQWoX3WgFjOtWdtcnGm20AAA2AgSSftOpqD6QdNLGDIF3PqY7KMdd8ogdpo1yiTFPOAWsStgLimtvdBIL2wQrDkcpGh5HynSYCvGWsrYZ74Xq7UXTm2HVkXA3mCoI8RQ++5xkfTr2gYu4xwwU4dDbRniOsObO2UOCYUobc6AyG5GqFkA0AgD87U84hxA371y+2hvXGuEHcAnsqfJQq+lNS1E42Q5GNISIq2dAoi9/B/3VU2q1dB2/TT/AIO7/FQNV8pjOk+cixi35/b+NdThT4D4murHs9BuPrQgVmXG/wDmb371/ma0i1c+z86Vm3GD/eb37x/mac0S95mZrFshrNdNABQ1pMzgKOpogowFczkCaI1GBoCK4kTIoJo5FFIqUVoCaOjlSCCQRsRuKLXGuJNN9n/tLJu28JiFAVuzauDSDqQjDu/VB8hrNarXmHC8Oe/cWzaVnuOewqmDI1mSQFiJzEiK3jgnFrmHw628X1ty7bEM6WbrkiSFJW2GY6D3gIMSYMgUca4FMsd9hhxbo1xJnZbeMBsNOjM1u4oIYRntoWYyQc2ZTpHOp7oz0bt4Kz1aQWZmd3jVmYliTzO/MmmWO9oWDsgG6163mMLnwuKXMdTC5rQzGBOlR2M9pidWWtWbplZQ3BkDch2Cetg6kHKAcp1qd2tkDSbLXxHilrD2zcvXFtou7MYH9T4VkvtE9o6YzDvhcItxl0e7dg5RbQ52MLJC6CSY7oMgGF4hxN8dcJZ3u3QTJYdi0Dp2LQ0B1gaFjIBJJgBwfB3EOW19Utx1sgntNde44UswHvKADoDACv3MWvGCW7L9FbgdLOgl/AKju6XrTwvWIpXKxkhWUkwCNmnU6QNJrL16N470dXEYF8LO9sKjMAYdQDbcg6GGCn0rz7guHNf67t27Ny3cKtaumMuh2fQaMl0HTkvfFRH3lZaOXbcjyatfQY/pfDJ/3VA3OFPaUXLyOySO1Ya24BObRlYgiMrA7CQNdRM10HvIz3lViJgqrRnKgtqQNJAImNKDql+UxzRzXjIultNOXrXVykDSD8T91dWJTPQWwljf51nvGF/vF794/wAzWhZWG43rPONaYm7+8b5mtLSfExDXu4p+o3FBRc1GBp+jLOUUaig0MVzLIEChiuSnvDeF3L75bYk+v3An7KqSR8fmaMtskhQCSdgNSfQb1pPR/wBmFsrmvm5cP7KxbQeBJOZvMQKu3C+iFi0sdSgH7OrD1mAx8YqLAvKomJcP6LYm82VLRn/EQvxB1A9KsFv2UYkZes/WMRbIPqzvAQDvhvKtmw2FW2uVRA8AB9gAFdisQttGdzCopZj3ACSfhUgnnfYqHs/6HJhHvucr3MwtBwDooVWZQST+uYJETlGgirNij1d1H5Merb+IjIf5+z/HROj1hlw1vOMruDcuCZh7hNxxPOGYinmLw2e2yTGYESNweTDxBg+lc9wDdu2Vz2icKuX8C5srmuWyHVYnMB7y5dcxgkgRuBVOwXEUfBfSFZ2zKAWRc11rvu5RnXVs2ksMukmFB63UOH4jrLYJ0bUMO5gSrD+YGsgv8QVla013KSqiVOc6LZtMgWRkaVZm1nbmoq0C8PILwrDHqktWmWLhNy9cUk5i0mFutqdCYc65esuEHNK2zoPwIXriYxh9VbBXCLESD2XxZB5uBlQcrcbk1AdH8CMSbOGRYW6rXL3MDDhiCCYAzXnAQaaqLzD3zWtogAAAgDQAbAchU5JURJ9g1Zj0V4bh7nHeKpcto5tvadCRPvp9YsHQgNHLc+VadWJNxH6B0quvc0S84Qn/AAXkt5W8hcQD0NUgtnRQ0vivQPCXx+iFtspUNbAXTfKQNCoaGjvA8Zz3h3Qx8Hirq3jbd2S2y3V0kGc4g6r21M6mdDOsDZKpHS62TjD+4t/67tK55PwmrHNDvmRFJhtPe+ddSli7CgafCurJ949I3IRFsgVmXG9MTe/eP8zWpviPHzNZXx1pxN099xvnWnorcnYhrm+hWNg9KrtSKkRrR1NaLM1Ck0YUQGjA1FBA9XT2b4YZ3vGexcw6LHNrjlTp4KT5Sap1myze6pPkJ5E/JWPoa0v2W21TCtdfY4gKv+c5EX/V9tDkUybRNLS2BsAJM6d/fR64V1cZx1NOI4dbq9WxgORI/aAIYr5ECD4E06JqidLfaQuCvspwt64yiEYIRbghSzG4dMpMDQHVTUrd7EovdDWC8T9oeOxbFcxsW5aWtl0AUantDtFgJntRPKp7od00vWEGY3MTYZsoDOXvKQuYkM5llgMYcjUEKfdUy4NF+htF/wARinw166zLNlx1mcT9WwVUOYa9k5VMiIkmIDMMIw163eeAQGcWVuOuhLvNy+6gjfMTHfB8a9B8J43ZxVvPZcOvMbEHuZTqp12IqLw/s6wKXlurYGdRAl3Kx3ZC2UjuBEDlFdGSV2QnQToFwfqrDXmUK+IIYAbJaUZbFpZGirbA7tSx5056T9MLWCyKVe7fumLVi0JuP3mNlUc2OgqerJH6yx0qttcYN9IzoO2Dltm2xRQu6dq2N+ZJ51C95tsqWPE9JuLCH/swBIkhb6XLo81lBPgCdazn2o8XsY1VvZTZxNoFLttwys1szBhlDZkMmCAIZspaK36q5046IW8fhXU21N4I3UudGV47Pa3ykgSNjzroSV8HMk+jt242Dw7XdLhs2i+oPaKKW1Gh1mq10xkYkHvsr9jP+NTvQ7AXLHD8LavCLluxbRxIMFVAyyCQYiNNKrnTa7OLRe60p+LOB8jpS2dXCSHdArzr9f8AAwtWjG9DSNu8sa5a6svpZ6R3Yjcve8Pz+ZNZpxU/3i7/AJ2+ZrQbx1NZ9xc/3i7+8b5mtXSKmxP2gqxx+o2BpRDSY2NGSnmZCFlNKRSdvanvCkDXFESWICyJUGR2mHMASe7adJqjDIncFxmzaw86jNKgKPd0LMsnXNJyzsM4OsEVpPQzgSNgLIdSPrjiIk+9mLLPflJH8orI8fdN25bsls4RurDayxZgGbXx27hFb/wmxksW1iIUfiaFVAdS6ikh4K6urqliIBFdFDXCoRAn1KgQFEd0CPhVb6U9DFvoDZAtuoPZHZRxBKq2XubKZjaRzq0V1WTJTox7AcGxGD4laIRLblrWinsPbclGtdYVGaFDkLyYJy1OwGoHpPwDr8rIPrFkAzAAh4PoxBka71MXLwS2WcwFWWPcAJJqJblpOytdNOl6YYdWLotuVzO+hZEmBlU6G657KA6aMxkIQYvo/wBButa3jL7Olxbi3LFsHS2gMkNOtx7g992ljOmXYVvoR0afiPEbuNxILW7OIuFcw9+4pKomXUBLSxoCe1GpgzscVaXu7I66VI4UE0NdQip1Zp0uxE8TuD9mxYjzLXjWlmsp6SXM3FsUO63h1/8A5Zv+6hZfgZoezVedfqSlm2uUaDn3V1Nku6d35866simbzx7kZeOaPOs74t+nuf52+ZrQWadOfOs/4wP7xd/zt862dLywHtJVCI0D0ZWpOjW6fMNMk+F4E3WyhgIGYyYMD3iORIGsTsDG1WviEYO0YE3tEDSDAhdDBEgZAQR+tOmtVDh90q6svvKQR5jUf7U/4lea/eZgp7WXKgk6wAVUDXVgSAO+gS5GU6RI9AeBNi8dbA0Syy3bjdwVgyp5sRHkGPdW+1WfZ70V+hYQBtb10i5eO4zEAZAf2VAAHqedWjLVnFvsZ2XJ1yANdRgtBlrvDkDsLNCKHJQha5Y5NnWFNAKUiixUvE0dYWoXppdZeH4hkXMwtkhf2jp2dO/apuKjek+FW5g76MYVrTyZIjQwZGo1qnQ07JT3Kx7Jscv0P6N2c+GZleCe0WJfrYOsMGDT3kjlV4qo+zfhQt4YuohbkQIiYmW111Yn7e+rflqJRbdpEypMCuBoaCqEHGsfxN3NxbiBJ/XtAeGW2E+YNbAaxOD/AGjj/wB8fm1Cy/LZo+zfnoslpQBE11K27IIB7xXVk2bnUiE6ggjaqnxro1da41y2MwYyRIDA899DVvTXn9n3UUb/AO/5inseSUHaD58Mc0emRn//AA7iY/Qt8V/GjW+juJn9C3xX8avJbWO7z+XpSqb8jOm9MPVS8kJf8bDzZT8N0WxZ1GHY891/8qs3QnhNyxjVu4nD3CqBsmXKfrDABIDawpaPEz3VaMFeAGvh9gp7hDLrPf8AcaVeslzSFMmnSTTJn/ikAaYe+fJU+96aXemrg6YDFMO/6gfO7Su1MuJ4praZx7qkFwRPYntEeQ1+NVh7SySdUhKOni3VDqz02J97B4pPMWj/AKbhpc9MV/8AgxH8g/8AKqq2Iui47qAx6rNlIeMuYwIE9siO6nvEuK9UASjGEVoHMs4SPCCQfKYmjPW5rSVBJ6SESdPS3SRhcS3gEX/zpoem9z/9fi/hZ/8AbTY8dVVJyk9sIQDruY8DMDzJ5UY8c7YUICCN82wgmdtZjlt4zVXrc/kL+FFdhdOnLHfA4seln/2U8w/S1W3w+IXztz/pJqAbj6yCEYglpGpMAqCRA1HanWKPe4qFYggwCw84Q3BHmIHmYqXrc/ki3g42WT/iS3zW6PO0/wCFJ4rjdp0ZSt2GBB+ouEa+BWDVe/t8BsuUk5VI8SSwy7a6rHjyqUwuKFxQ429OYB++hz12eKuSRXwIdhbB8bsWbSWvrSEUKC1m5JjmYQD4Cj/8W2BoBd05Cxd/8aY37BmR3U2+itMwPOaqvaGRrsHWlxNbslb3S+0onJfPlZufeBUXivaSi7YXFN5Io/1MKTxt8azUNfjQjxG1RHWSfKGMOghLmyVte08MSDgsUuhgkW4J5Lo+k99Uzhq3TdvXr2UXb7ZmVdVXeF8YqXuMFB5z8R4UgqjerTzuUao0dNoceGXWiZwTjq18u+hplYPZGtdSvSFeLfkYDbWkRe118f8AepO57vrTJ96dihpPYSY+X3+lLWyedETf0p1a2NRJUcHW/wAu+pHC4kyCOUUhg9j5UfhX6UetBklQrlqntwS44kSdvz60sGDAhoIPI7Hwg70gnvt60F3elOlLgy5RXYWfDWjcDZQXA97nHgeVGxAXdhqRGvd+E0id/Q0dPeqO4Pp3F8Ki5YKqMvh5gctNDFA7KSQQDII1AMjeNeVGt/ok/PfTYe8PWoZSMU2xO7aBMZVPPUfbtvpv4UuXhDtrE6b6c+/TT0ouJ/SfGkLv6Mef3mutsJSlQbrgWnKDp3afE77mlFxCoNI74G1NLG3rXXf1vKoe7oN4cbFsRjswA29aaviDyI9aQxO3wrn+8/fVlFB444pCD3idtNqSBJnTUGipy/POit7h9PuoiQ6lWxz2ySdvXzmkupHn5Tz33o9rf+EfIUS57p8x8jR8Uep0Xuh1YfsiCa6lsP7ooKlIE3uf/9k="/>
          <p:cNvSpPr>
            <a:spLocks noChangeAspect="1" noChangeArrowheads="1"/>
          </p:cNvSpPr>
          <p:nvPr/>
        </p:nvSpPr>
        <p:spPr bwMode="auto">
          <a:xfrm>
            <a:off x="153968" y="4414"/>
            <a:ext cx="152380" cy="1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8" name="AutoShape 6" descr="data:image/jpeg;base64,/9j/4AAQSkZJRgABAQAAAQABAAD/2wCEAAkGBhQSEBUUExQWFRUVFhcYGBcYFxccGBwcHRwXFxoVHBcYHCceFxojGhgYHy8gIycpLC0tHB4xNTAqNSYrLCkBCQoKDgwOGg8PGiwkHyQsKS0sLCwsLCwsLCwsLCksKTQsLCwsLCwsLCwsLCwsLCwsLCwpLCksLCksLCwsLCwsLP/AABEIARkAswMBIgACEQEDEQH/xAAcAAAABwEBAAAAAAAAAAAAAAABAgMEBQYHAAj/xABIEAACAQIEAgcEBgcGBgEFAAABAhEAAwQSITEFQQYTIlFhcYEHMpGxFCOhwdHwM0JSc4KS4RUkYnKy8RY0Y8LS01MXJUNVov/EABoBAAIDAQEAAAAAAAAAAAAAAAMEAQIFAAb/xAAxEQACAgEDAgMGBgIDAAAAAAAAAQIRAwQhMRJBE1FhBSIyM3GhFCOBwdHhsfAVQmL/2gAMAwEAAhEDEQA/AHeIQ690nloPto2Et5l7Q5Ez+H7U0APa3O5Ous/hrFC2JdlEAAMAZB7UacogHzJrz/S3/J7By6aCq3YkCe7Q7d+oowMmR8OY8fGivYSNRmO8mT89B6UItx7ohRvpr486h9NbBYuT5SFlMcjv+NOBtz5bRTRGPr8Ps5+lPfo56sge8VMctSNDptrQZbEydIBiZ38NvHSlUvNHl3fhTPE8LuGRmkGIlj3oT8m+IpW7gLhckEBdCBmaZ0+H63xqHGPmgHi2uBxfcvvy+HwoiuNI5d9IYfAXQ4ztmWCPeMky0GO+CvqPKlMPgHDrmIMIQTOpOms+QqvTFdzlNVVB3SfHxFdZtnam1rht1RJuLoqyc3dnmZ/zDWflTjC4W5E5gxzz75IyhYyzr+trVnFJcneP6Ci29aP1Znadonke+kb2DujLrsGBJJJ1WJBO3aA+J7qKUcBZOYjODqRmkyp+wCNoJofT6keI5dh0Hjfc0XKKj7dq4FILa9WVGsdqAA22k/Z60dLF3mxO8679oGAeRjNr4j07w0u53U12HgcTz+NJ3XJP40YkAamNPyaZ3eJKDoCaqotvYYhBy4Qos8zFcW7tvSmf9peB+NKWsWh3kee3586J4cluw7xTW7Q8t3Nf6/hRr99p1JjzpMbSO/lTbFrmGh1kbeY+HKhqNsXa7ircTgxDGPGgpNMPcI0VfWZ+VdV6iU6huxJc89+Yga/1pOypBjeCR6bj7CKLcc5jvv8AD8x+dqJn7UzMnUeI/pWjBJ2pPYFNy2lFbjtvzr6d9CgJHf8Ak+nxrl842kzTmzbk7aDUef3UCbS4GIJ/9hWzamNOQmnaoKThhbYqAzBSVBMAkAkA6aCoH2e9MWxbPav5etnMgVCBkgSus6g95nXwoPhylFzXCFc2oUJKL7luS2SvhQCwe6ndwme7T886bYjEhFLswVUEsToABzmlkm2CU3yBdUKCzEBQJJJgeJnaqNxXppdxDm1w+2bhEg3MundInQDftN50bNf4zc7JezgEJBOzXT3QdDBHkvidBdOHcLtYe2tu0oRAOXPxJ3JPMmnEoYPi3l5dl9Rbrnl2i6Xn/BQ8N7M711C2JxDG4ZOUdoa6wxO+vIACrH0G6N3cHYe3cIJNwsoXYCFH2kTVjtmlAZqmXUzmnF8Exwxg7Q3dOR/rTZ7dP2ojJS6dDMZ0MupoCAJM+em3n4U5I0qJ47ehQo3bc+AqYrqdDGNPJJRRF43GG428LOk/M0seDtLAEMVVG0/xlcu47mBNIYXCG5mhlXKpYzOw32FPGW8q58+UNbSTprmBVV0HIIR4RWnjgkuDRyz6Khjkl9f0obrw1izqCDk94gE65uriIknN9lBe4Y6qzGIVbbHeYfb4aT5inuH4ffYi4rqGdc28EiSdssTmQnwMd9HOFvMOrzSzG5bOogi2F7ERqTAgnuovQq4AvUyUq616/v8AuReGxRTy7qkFsKSHBGuunPlJ76j8ZhTbcoSJXeNtgfvpXhd/dOYOYbbHf7QT60jlhW4TURTSnHhkm5QGDm/mP3GK6iSa6k9xTwyLv2tW7pIkfKSI+2k7R1jkKfvuYnXu++krdrXQin+rY6KoVspMfkU9S3+ZpKzZPdAp1Zt6igyZdsOmgk+dZ/7KMP1mOu3YIAtGDyBdgQJ74Bq49LOJjD4S4+kxlUf4m0Hw1PpUL7H2CpfX/Fbb7CP+2mMdx085edIxdVJTywX1ZoLD7KpGOttxTEG0pjA4dx1jA63rgn6tSOS8z98EOumnGLj3EwGFMXsQO24mLdvXM0jYwp7vMEirPwbhtvDWUs21hEEAePNj3knUmlo/kx63y+PT1/grJt7du4axbCKFQBVUAKo2AGyijZJpZreutJXNtKWuwsX5Ca1yN99Aq6annNDtVghxJG1JhpNHmNqEtpUEibGq90hHbX/LUpxriP0ew17q2cIJIUqDHNpcgQKhr+M+k4W1iMht5p7JM6SQDMDu+2mMUGvf7cDWkyxjmUQvDsC7iUdBnPVEEmTmk5fdOhCk08fA4kgKXWNNzpBYR+rpDPHhJ5VFWMU6wFbL2w3KAwkBtuQJqUu4PEMGBuIwGUH1UMAZXuAPnHOtGFNcMb1HXGdtxS7Wtxtds3rQDEwQhQaahc2o92B2iftp4MJiSW+sWVIeeUkOwcHLzCnXyoj4a+6uGuzDFWnaUkkTEwMoP+9J3VxFoGXACkjads5gdnaHYjlDCr1XmC6ura4dX0/r6jLHK2ZWcyXRXnTYjw7oimWHvRiUHejz6FYpxfxLPGYzlBA20BMx5TTbhgz4l2GyKE9TqfhIHpS2RqmxvPccUYPm19v6JwknXUeh+6uopteJ+38aCs/YAHZwTG+p/pRUiRG1Ig6nkN9fOneGtbd9MPYovMd2relOQAKTtrTPpHxkYTDNeMFhogPNjsT4DUnwBoai5NRXcWyTUU2yvcd/v3E7OEU/VWfrL3dpEjz1VND+ue6g6DsLGPx6NAAzP/CrsdP4Wqa6AdHTYsNcuEnEXznuFgJgyVXTzJPiTVS6d5sNj7zLp19kjSZhlyGIPeo7/Lu0IVNvCuK+/cx5tr8x839if9nCnEXMTjrk5rtwok8kEGPtVf4PGr8YCknQDXX5zsKqXsvtxw234tdPxuPTbpTjzjcT9As3CiIM2JuAaBf2J2/r3wRSeWPiZmuy+yRaLqC/3kncB0ow2IcpZxFu44mVUyeUkDSR4jSpBCDzMjQxGnhvWd9CbC4jHPiLXYw2HXqrKjQmde136S5ncsvdRMLwh8dxHF5bpt2A4FwoSC8R2AQYHu6nu5d15aaCk1dUty6yPpTruaFjMZatJmu3RbUmAzFVBPdqdar7e0HBjEdTmYyVAdVzISTEArJ3jWIrNMZZtqmIuKW6hHNuwrFiMxkkgk/qopb1WpLpZwNsLw/Bk+/9Y1yN87BXCz4BYHl8WI6TGqUnz+gJ55712NeMetEUiedMLvGrCYdb73UW2VBDlhBkDbXWfCoste4gsJnsYVolypW9dH/TB/RqR+sdSCYHOs9Yn32XmOdSSGXFn/tK8cLZY/RrTf3i6uzMNRYVuZ5mNtPI225w9Da6tVAQKFCiAFAEADuiBSeAwCWLa2rShEQQFA28+8+NOrU1XJkulHhERi0+p8lGxeGNtyjb8vEd4+8cqXHFLva7fvROi6wuQcv2dKuGP4Ml5MtwT3HWR4g8jVTx3Rq/bP1ZW6vc3Zb+YaH4Uxi1Cfema2PW48irKr+4XD4q+75Ulmck5VUak7mIjWTJ+NWK7wn6PZzY/GLYQrlyysxtlBI1MaQoJ2qAwN3HIClhbeGzDt3j9ZdPcEkZUA8Q0+FBa6M28/WXme9dO73WLH0n3R4DSm1mx417ztiefJkzS6cMVGPnW7/gZ4/idm72cDYusP8A57zFFj9pbcAn+LL5U64bw7qLYUanctOpJkk+pqSWyI0gfnupG6ToOQpPNn8TZKkMYsck7nJyfqcSOYE+tdRlQfmaGlQ41W1qTJPL5/OkcbeuNct4ew3VuwNx3gHKgI0g6EljEU+ESe8nx+YNMeA4hWu4q+TAVxak7BbYkmTyzMfhTi7y8hTNLZR4snbDFLYa8ygqkuw0XTUtrsI1qrcNsNxPGde4YYXDtFpSIDvM5/HYE+g/aoMViH4pcFu0WTCI31j7G4R+qvePlueQq5YLCrbRbaKFVQAqjYAd1T8pf+n9hJ/m/Rff+h8Lsc6ovtYwoNm1dCyVYozc4Ikaz3iPWrsnOovpRwn6Tg7tobkSv+ZYYDbnEetBwS8PKpFMuNSi0VnoXx8WODX3BGay9xFnbM8OnfpNwfCorhuJdMN9Hw/1uMxga5eYRKpyUnkYMnaC/iKmfZz0aYYW/bxdmEu3QQjjcBFGaJ01GnPSrBGA4YkTasZtTrNxu6ZJdz3DWm55IxnJRVu79BWEW4q9tii8H4fxEYNsJasGyuZma67BWZT/APjQRue/aOY3q6dD+jIwuD6twM1yWuQdJIAiR3KAJpxw3pXhsVcKWLhZlBJBV1MSASAwEiSPiKm7NskSAPOl9Rnm/daruGhjjFJ3ZG8P6N4fD2VsW7Y6tWLAN2+0dZlvIUbi3BbWKtNbuglSZBBgg8iD31IdZ+f96KB+dKV8Sd9V7hFFVVFW4T7NsHYuC5lNx1nL1hkLz0WInnJmrOTH4US5iFQZmOUAakkAADnNMeFdIMPiiws3A5TcQQRuAYImNN9qJOWTIuqVs6MYw2RIx/tSmWO6gA1oSZ5Uu2WYobgiknoMn550UHXWqVRyVcDd1prcs1I3kjyNNGAq6YzjkR10QeYpsG1+/wC6nmIXXY/Ck7GCOXUKNebie/ZZPoYoy4G/EjFbiJ/P5muoxIHIeszXVAWwFsiZB+ymL9BsO7EsbmVn6w2xcYWyxglyo1mR30/sVJWFo/iSi/dYrmgpL3g+GwqooVVCqBCqogAdwinEVwXSjKNaDYs2GRTypVl28PTz3pOPzzqp9I+IXcTf+gYZipicTeWD1aH9UdzNoPXzItCHW6F5yrc7ifSm5iLr2cG627NkRiMY0ZE5lLZJhnjnsKLhcTw/BYR8VbcXZJXrWOe7dcfqh3Ha8xoNe41IcV6GI/Dzg7DCwnZIMFpIYMc2oLZiNTNM+jvs0W01u5ib30k2BFm3kC2kjWcpks06yT3TMCGlPCoc16d3/v2F31p7q/8AAn0I4EwN3G4gFb2JEhIgopMxrEEwunIATrNXOwxiNefP+lCw1qu9Mek30OyBbGa/dOW0nedBMc4kQOZIHOlXKWee3cKkoQol8bjLdoZnfKCQBJGpJyqAOZJIqK6VdIvolnMq57rnJat82Y7bcqz/AAPCXfjNm1iLvXXLZW7cLHZwpudWI007H26VP8Tui7x+wjkZbFoson9c5j66ZT/CKa/DRjJJu9rf7FFlbT+tBcF7Ob1+41ziN9rhO1u27hfU6ZQP2VEeNIdFeHLh+NX7NolraWjO5yg9WwVm8DIBOp+NXHFcUYt1FgdbiGGiqQcg2624dkQeO+wBOlS3Q/oEmDtMHdrt665e7cJ3Y8hAGgHgOZ0o0PFyQl1d1SXYFlcMcku/IGbteFHUjvBHlT3i3EcHhBmvPbQ6QGaWJOigLuZI7qgMT09w921C9Ul90BsrebIrMZyoW7LKTBAJABI0JilvwE2uTnqovsP8woGXWoux0mstpcAtGBLZi1sZiQFuZgHw7yMpFxQM3ZkmpfqopTNhlidSGceSM1aEMR2vSm90inT602vrQkN4/IZXrn5iksPeUbk86NeWkDEHv5fk0Wth1RVUJF/P0FdRzlrqmwtsXwtsTJqSw1kVDYNdf9vGpayp5fZVpciuVOh3k/M0AQ91EBNGWfCq0KjHpPxkYTC3L5jsiFB0ljoonzPzqM9n/BOpwgu3JN7ExdulhDS0sEPPTMSfEtoKi+n7HEYvAYSdGu9Y38OwjxXrKvatrt+fSmJe5hS7y3f07CquU36BiKOCOe9ConcT6mgd1G4IA8fxpMs2I4jEKgZmYKqiSe4bk1mmG6Q27+MxGPufosJbAsqZ1ZiUSQdiTmO2kjuqX4hjDxS+MPZJ+hoZv3oyh42tIR7wOmo0jXuBJw72X2Uus926XQOWSzqE0Jy5yZLkAxy57ya0MMceKL8R7tfb+WAn1TaUVsVcdEce3U4u3rdvMzNrla3mJKu07KVMnmJAg1dejXQdOtdF6nEYi2FOIvYlDdRHaStpLIZe0VkszNKjLoZMTHFcW6WotAG65W3aESA7kKrEfsrOZv8ACpqncf6Y3GYcO4Xc6u1ZDNexRYDMV7V281zkmYyzbuzRt7z2myTyq2qF9RBY9kbBhcFZwlg9XbW1bQFiLad2pMKJbn41WMT7WuGPa7OMy59AUR86+JUrK7bkRTCz0fx92zabDv1YAzB8Ri773HzalzbW3lt5veADaTEDapA9ETi8IcPjrFnrkhlu2wFRyQVkEAMjR2Tppow5AMUu4qVDpD08weJZbVnF4gZ0gPcU9RLMBkuLl6xT2ZFwhgpIMEVHM95bpXKti4mrJbcXMPdtOM3XGxquUHKGa2Do2YooiKn0s6H3cFchgWtElVcgSDv1dwDZ41kdlhqpiQI61xBiAlx2yAkowJzW2M9pTMwSTKz4iDubpVbFerzLnieMJZLXbP8Ad8ScqPhmDXLF1dAt3DkEhDlOi5ihBjUbt+FdL2w7wLmUO7/VOWNi2Aeyig9q1aiU77bKZDKIqk3LOWUMQNIG0anTwMz61IXsQl/KXIt3vddtclzQBbrROR5AV4EEENuCDEsakqluiY5HF2jdOFcRS/bzrIIMOhHaRgASpjwIM7EEESCKVuqQNRWS9B+lF23fWWDBbeUpl7b21kwrD37lsElV3K5gOQrW7l5XhlIZWgqw2II0IPMV5zVaZ4J+j4NnTZvEI7ELBpAHXXYetPLyUzuDXSg8mxB2qCXLEma6gF8jmfsrqncvTDYdPsqTw+9M8ONzUhhlgVeTF8zFidKFSe/5UQvrSiGqCjRnftBxpw3E8NiIzBUBAka5S6uPDs3BVw4V0zwd9QwvIpIJKscrCN5BiKc8Y4JZxNopdWQeezCJggjURJqnv7Hbf6uJuRIjMiE+OogH4fGnFLDkgo5G01sIyU4ybW6ZZ+L9PMFhwZvK7fsW5ZvWNB5kgVXPpWJ4w2VVbDYGe089u5/hA/3HfO1PuG+yjCoQbhuXiCDDEBeUAqoGYabHQ1chbCwoEACIGgEcoG1Dc8WL5W7832+hCUpc7EbhsDbw9pbVpcqIIUCfiZ1JO5POjAzTjEATUF0q6QDB2QRBvXSEtKTpmJAzN3IsySfLnQYKU3S3bHFKMIWVXpnxe5cxJs2iVt2VIuMNJuXVP1St+qeqzSw91WuHSKQ9kXRz6XinJH91slHdYgXH16lG70XtPk5HJM1W2xBXCXi1wu93Evb31PZR714iYhl6u2NNAzxua2v2PcKWzwmyw96/N1zHMmAP4VVV9K9HGKxY1FGLlm5ytl2rq6uoYMiekPRmzjLTJdG4jMAJ3kaHRgDqAdjqIOtYf009lV/BW3vhku2g2pXs5VJgEqzTuQIWd+Qr0NTDj/B1xWFu4dyQt1GQkbiRow8QYPpV4zcWQ1Z5NY1y0/4ngrmHuvhboh0uGQRBJEqHWdSjDUciINILhmOcKjPkXM+UM2QDUsxSQogHVtN6ZKHYJJcRcW0wIKuxZQGBBHbAOQ88xgCNSN6vvs+6SuLrYW/AzlmtDSA0kvbEGMp1ZY00aNIindGuLjC4u1fZc6Wyc6adtWVlZNdDIPOrL0C4bh8XevM+HIYMLg6u4yWrSMWOVQpBkRAk6g6AANS2qjGWNqXAxp5OOROJo7mmOIv0+uCB5fnnUVin3/H7a81HdnrcSsIxHf8AOupmP8x9P9q6jV6hrJrDrpQY/pHZw+lx+1vlAkwfAbetHtLEePOs046ScVe5/WMPgYH2CjYMKyypmfqsnQrRej08w3/U/k/rSw9oOF/6n8n9azKgFO/gsfqZzzyZqf8A9QsJ/wBT+T+tGT2i4SI+s/k/rWXUEVX8Fj9SvWzVR7R8J/1D/BRLntGwh53P5D+NZZNAa5aHH6nKVbmnD2h4TvufyGmHG+lOAxNlkdczZWCM9ksFYjRu8QYOhG1Z7NcatHRwi7TZzyWqaI3F2xbd1U9YB7rlcpYaGcpPZJiPjXpT2eD/AO2YaGzdg9rv7Tdr13rzviMPmE8xqK9Dezy0P7IwY3nDWyf4lBPzp2TtIzpx6WP26VYQOU+k2M6khl6xJBBAIInQyw+NSoNZZ0k4dwHDnqXi25j9C75kgmCSDlTUnQ766Giexm7ca7fAu3bmGS2osh2kBC7hFA2VlRIIAEHTlVenaypq1QHH+nWDwbFcReCsFzFQGZgusMVQEgaGpjG/o31I7LaiZGm+hB+BHnWZ9DOj+Es4deLYo5nu/WJKsxQ3IUKF1Ny6ToO6YUczCSfJw7ve1zg985WBuglRLWJ3MLowzHc7Crdwk4bE4MiwqrZuKyFVULEgqylRsdaqlr2tcLZwmS5mZgmuHjUnLBnbXvq94Hh1qypW1bW2pMkIABMBZgeAA9K6To48vpwcWsW9nEkhbDXOs1hnFsE5F/xXAFA29+avvQ/j1rC8NFy+ct3GX7rwqmMqQgAA2UQAPOmXtjwobi+W2hZ2w1ssF1JaboBgayECz4AVXMdjg1nDWwwYWsOo0OoLamRyJgGPGrZY+LCn3C4Pdl1eRfB03wp0zkTzNtvw0oXxauMyEFW2YERWZNVi6H3otXROmdTB8Rr8qzsmkjCPVE29Lq5Sn0tclltgkD8a6jKdNCB5H+tdSdmpTJ5FjyrM+N/8ze/ev/qNadbMmsw47/zN796/+o0zofiZl634UMa4HWhA0otahmigNdFBQzVSwUiurpoKlHAEV2WgBrpqTiV4Bwi1iBiVuXXtvbw73bIULDsgZmViwOwCmAQSM2ulb7wzgtu1hLeGAJtpaW2ASZIAA1IM15sctH1Zh9QpEzJEAeWsepr03w3EdZZtuP10VviAaq9hXLyQnHPZ3gcX1fW2QBZXIgts1sBf2ItkDKOQ5cqlODcAs4VClhAikzA5eAO8TLandmPOpCii4Np1G/zrnJvYAExVjOjJMZlKz5giab8O4RasWbVm2oCWQBbB1KwIBBaTME67612O4vZtFVuXrdtnOVA7qpJOwAJ1PhULgeIXrGNt4O4yXUew9xWWVuWxb6pD1ikkMGZ9GEHlBiagkdXug2Ae41xsHhmdySzNZQkk6ljI3J1nepq3bCgAAAAQANgBoAB3UauqjbfJxmftDxWGw2NXE4izmGSyltspKM9xry3WuBdbot2ranJOuYCNQRXPa1iFuX8KwyZzhs5a2Oy3WEa5ollHV6TyJrTOmaW2Szba0lx7lzIhe2Lgt5hD3cpBEhSRrpJE6TWN9O2tLiks2TNvD4a1ZHaDQQ11ipYaZgrLIG21Fi9kEgrZWX3qxdC00u89V++q+atHQhdLveCh/wBVC1LrEzQ0avMv1LJbZoEAeoE/OupdW01n4CurHt+R6HpJO0x0rMuN/wDM3v3j/wCo1pVlp25RWacbb+9Xv3r/ADNNaL4n9DL1vCGZoKEChrTRnAUMVwo0VzOCUQ0oVoDtUI5ic0BrqGrFTlJBkEggyD3Hka2L2V9NGxCfRLiAPZtgq4OjqDl9yOyRK8yKx2profxU4bHWbo2kq3fkYdr4QGjnlAqJcFZw6keiLiyCJIkbiJHiJETVa490CtYkWx12JsG0SVazdysWaJdiQS7ECJPInvqx2roKzMiN6r+L43jHEYbCHtNC3brqttU5XWQE3D35IBiNQdBWLvgTKzx72OfSGtj6ZeNoTn60K7kwBmRgFGY9qSwbcRAEVceCdFrGFtsltS2cBXe4xe44AgBnaSQJMLsJMATVa4mnHmy2kOCAYw2IQuGCx73VuDlbyzctt6jbGA411xwycRw9xkUNcdhLgMSFJQWoX3WgFjOtWdtcnGm20AAA2AgSSftOpqD6QdNLGDIF3PqY7KMdd8ogdpo1yiTFPOAWsStgLimtvdBIL2wQrDkcpGh5HynSYCvGWsrYZ74Xq7UXTm2HVkXA3mCoI8RQ++5xkfTr2gYu4xwwU4dDbRniOsObO2UOCYUobc6AyG5GqFkA0AgD87U84hxA371y+2hvXGuEHcAnsqfJQq+lNS1E42Q5GNISIq2dAoi9/B/3VU2q1dB2/TT/AIO7/FQNV8pjOk+cixi35/b+NdThT4D4murHs9BuPrQgVmXG/wDmb371/ma0i1c+z86Vm3GD/eb37x/mac0S95mZrFshrNdNABQ1pMzgKOpogowFczkCaI1GBoCK4kTIoJo5FFIqUVoCaOjlSCCQRsRuKLXGuJNN9n/tLJu28JiFAVuzauDSDqQjDu/VB8hrNarXmHC8Oe/cWzaVnuOewqmDI1mSQFiJzEiK3jgnFrmHw628X1ty7bEM6WbrkiSFJW2GY6D3gIMSYMgUca4FMsd9hhxbo1xJnZbeMBsNOjM1u4oIYRntoWYyQc2ZTpHOp7oz0bt4Kz1aQWZmd3jVmYliTzO/MmmWO9oWDsgG6163mMLnwuKXMdTC5rQzGBOlR2M9pidWWtWbplZQ3BkDch2Cetg6kHKAcp1qd2tkDSbLXxHilrD2zcvXFtou7MYH9T4VkvtE9o6YzDvhcItxl0e7dg5RbQ52MLJC6CSY7oMgGF4hxN8dcJZ3u3QTJYdi0Dp2LQ0B1gaFjIBJJgBwfB3EOW19Utx1sgntNde44UswHvKADoDACv3MWvGCW7L9FbgdLOgl/AKju6XrTwvWIpXKxkhWUkwCNmnU6QNJrL16N470dXEYF8LO9sKjMAYdQDbcg6GGCn0rz7guHNf67t27Ny3cKtaumMuh2fQaMl0HTkvfFRH3lZaOXbcjyatfQY/pfDJ/3VA3OFPaUXLyOySO1Ya24BObRlYgiMrA7CQNdRM10HvIz3lViJgqrRnKgtqQNJAImNKDql+UxzRzXjIultNOXrXVykDSD8T91dWJTPQWwljf51nvGF/vF794/wAzWhZWG43rPONaYm7+8b5mtLSfExDXu4p+o3FBRc1GBp+jLOUUaig0MVzLIEChiuSnvDeF3L75bYk+v3An7KqSR8fmaMtskhQCSdgNSfQb1pPR/wBmFsrmvm5cP7KxbQeBJOZvMQKu3C+iFi0sdSgH7OrD1mAx8YqLAvKomJcP6LYm82VLRn/EQvxB1A9KsFv2UYkZes/WMRbIPqzvAQDvhvKtmw2FW2uVRA8AB9gAFdisQttGdzCopZj3ACSfhUgnnfYqHs/6HJhHvucr3MwtBwDooVWZQST+uYJETlGgirNij1d1H5Merb+IjIf5+z/HROj1hlw1vOMruDcuCZh7hNxxPOGYinmLw2e2yTGYESNweTDxBg+lc9wDdu2Vz2icKuX8C5srmuWyHVYnMB7y5dcxgkgRuBVOwXEUfBfSFZ2zKAWRc11rvu5RnXVs2ksMukmFB63UOH4jrLYJ0bUMO5gSrD+YGsgv8QVla013KSqiVOc6LZtMgWRkaVZm1nbmoq0C8PILwrDHqktWmWLhNy9cUk5i0mFutqdCYc65esuEHNK2zoPwIXriYxh9VbBXCLESD2XxZB5uBlQcrcbk1AdH8CMSbOGRYW6rXL3MDDhiCCYAzXnAQaaqLzD3zWtogAAAgDQAbAchU5JURJ9g1Zj0V4bh7nHeKpcto5tvadCRPvp9YsHQgNHLc+VadWJNxH6B0quvc0S84Qn/AAXkt5W8hcQD0NUgtnRQ0vivQPCXx+iFtspUNbAXTfKQNCoaGjvA8Zz3h3Qx8Hirq3jbd2S2y3V0kGc4g6r21M6mdDOsDZKpHS62TjD+4t/67tK55PwmrHNDvmRFJhtPe+ddSli7CgafCurJ949I3IRFsgVmXG9MTe/eP8zWpviPHzNZXx1pxN099xvnWnorcnYhrm+hWNg9KrtSKkRrR1NaLM1Ck0YUQGjA1FBA9XT2b4YZ3vGexcw6LHNrjlTp4KT5Sap1myze6pPkJ5E/JWPoa0v2W21TCtdfY4gKv+c5EX/V9tDkUybRNLS2BsAJM6d/fR64V1cZx1NOI4dbq9WxgORI/aAIYr5ECD4E06JqidLfaQuCvspwt64yiEYIRbghSzG4dMpMDQHVTUrd7EovdDWC8T9oeOxbFcxsW5aWtl0AUantDtFgJntRPKp7od00vWEGY3MTYZsoDOXvKQuYkM5llgMYcjUEKfdUy4NF+htF/wARinw166zLNlx1mcT9WwVUOYa9k5VMiIkmIDMMIw163eeAQGcWVuOuhLvNy+6gjfMTHfB8a9B8J43ZxVvPZcOvMbEHuZTqp12IqLw/s6wKXlurYGdRAl3Kx3ZC2UjuBEDlFdGSV2QnQToFwfqrDXmUK+IIYAbJaUZbFpZGirbA7tSx5056T9MLWCyKVe7fumLVi0JuP3mNlUc2OgqerJH6yx0qttcYN9IzoO2Dltm2xRQu6dq2N+ZJ51C95tsqWPE9JuLCH/swBIkhb6XLo81lBPgCdazn2o8XsY1VvZTZxNoFLttwys1szBhlDZkMmCAIZspaK36q5046IW8fhXU21N4I3UudGV47Pa3ykgSNjzroSV8HMk+jt242Dw7XdLhs2i+oPaKKW1Gh1mq10xkYkHvsr9jP+NTvQ7AXLHD8LavCLluxbRxIMFVAyyCQYiNNKrnTa7OLRe60p+LOB8jpS2dXCSHdArzr9f8AAwtWjG9DSNu8sa5a6svpZ6R3Yjcve8Pz+ZNZpxU/3i7/AJ2+ZrQbx1NZ9xc/3i7+8b5mtXSKmxP2gqxx+o2BpRDSY2NGSnmZCFlNKRSdvanvCkDXFESWICyJUGR2mHMASe7adJqjDIncFxmzaw86jNKgKPd0LMsnXNJyzsM4OsEVpPQzgSNgLIdSPrjiIk+9mLLPflJH8orI8fdN25bsls4RurDayxZgGbXx27hFb/wmxksW1iIUfiaFVAdS6ikh4K6urqliIBFdFDXCoRAn1KgQFEd0CPhVb6U9DFvoDZAtuoPZHZRxBKq2XubKZjaRzq0V1WTJTox7AcGxGD4laIRLblrWinsPbclGtdYVGaFDkLyYJy1OwGoHpPwDr8rIPrFkAzAAh4PoxBka71MXLwS2WcwFWWPcAJJqJblpOytdNOl6YYdWLotuVzO+hZEmBlU6G657KA6aMxkIQYvo/wBButa3jL7Olxbi3LFsHS2gMkNOtx7g992ljOmXYVvoR0afiPEbuNxILW7OIuFcw9+4pKomXUBLSxoCe1GpgzscVaXu7I66VI4UE0NdQip1Zp0uxE8TuD9mxYjzLXjWlmsp6SXM3FsUO63h1/8A5Zv+6hZfgZoezVedfqSlm2uUaDn3V1Nku6d35866simbzx7kZeOaPOs74t+nuf52+ZrQWadOfOs/4wP7xd/zt862dLywHtJVCI0D0ZWpOjW6fMNMk+F4E3WyhgIGYyYMD3iORIGsTsDG1WviEYO0YE3tEDSDAhdDBEgZAQR+tOmtVDh90q6svvKQR5jUf7U/4lea/eZgp7WXKgk6wAVUDXVgSAO+gS5GU6RI9AeBNi8dbA0Syy3bjdwVgyp5sRHkGPdW+1WfZ70V+hYQBtb10i5eO4zEAZAf2VAAHqedWjLVnFvsZ2XJ1yANdRgtBlrvDkDsLNCKHJQha5Y5NnWFNAKUiixUvE0dYWoXppdZeH4hkXMwtkhf2jp2dO/apuKjek+FW5g76MYVrTyZIjQwZGo1qnQ07JT3Kx7Jscv0P6N2c+GZleCe0WJfrYOsMGDT3kjlV4qo+zfhQt4YuohbkQIiYmW111Yn7e+rflqJRbdpEypMCuBoaCqEHGsfxN3NxbiBJ/XtAeGW2E+YNbAaxOD/AGjj/wB8fm1Cy/LZo+zfnoslpQBE11K27IIB7xXVk2bnUiE6ggjaqnxro1da41y2MwYyRIDA899DVvTXn9n3UUb/AO/5inseSUHaD58Mc0emRn//AA7iY/Qt8V/GjW+juJn9C3xX8avJbWO7z+XpSqb8jOm9MPVS8kJf8bDzZT8N0WxZ1GHY891/8qs3QnhNyxjVu4nD3CqBsmXKfrDABIDawpaPEz3VaMFeAGvh9gp7hDLrPf8AcaVeslzSFMmnSTTJn/ikAaYe+fJU+96aXemrg6YDFMO/6gfO7Su1MuJ4praZx7qkFwRPYntEeQ1+NVh7SySdUhKOni3VDqz02J97B4pPMWj/AKbhpc9MV/8AgxH8g/8AKqq2Iui47qAx6rNlIeMuYwIE9siO6nvEuK9UASjGEVoHMs4SPCCQfKYmjPW5rSVBJ6SESdPS3SRhcS3gEX/zpoem9z/9fi/hZ/8AbTY8dVVJyk9sIQDruY8DMDzJ5UY8c7YUICCN82wgmdtZjlt4zVXrc/kL+FFdhdOnLHfA4seln/2U8w/S1W3w+IXztz/pJqAbj6yCEYglpGpMAqCRA1HanWKPe4qFYggwCw84Q3BHmIHmYqXrc/ki3g42WT/iS3zW6PO0/wCFJ4rjdp0ZSt2GBB+ouEa+BWDVe/t8BsuUk5VI8SSwy7a6rHjyqUwuKFxQ429OYB++hz12eKuSRXwIdhbB8bsWbSWvrSEUKC1m5JjmYQD4Cj/8W2BoBd05Cxd/8aY37BmR3U2+itMwPOaqvaGRrsHWlxNbslb3S+0onJfPlZufeBUXivaSi7YXFN5Io/1MKTxt8azUNfjQjxG1RHWSfKGMOghLmyVte08MSDgsUuhgkW4J5Lo+k99Uzhq3TdvXr2UXb7ZmVdVXeF8YqXuMFB5z8R4UgqjerTzuUao0dNoceGXWiZwTjq18u+hplYPZGtdSvSFeLfkYDbWkRe118f8AepO57vrTJ96dihpPYSY+X3+lLWyedETf0p1a2NRJUcHW/wAu+pHC4kyCOUUhg9j5UfhX6UetBklQrlqntwS44kSdvz60sGDAhoIPI7Hwg70gnvt60F3elOlLgy5RXYWfDWjcDZQXA97nHgeVGxAXdhqRGvd+E0id/Q0dPeqO4Pp3F8Ki5YKqMvh5gctNDFA7KSQQDII1AMjeNeVGt/ok/PfTYe8PWoZSMU2xO7aBMZVPPUfbtvpv4UuXhDtrE6b6c+/TT0ouJ/SfGkLv6Mef3mutsJSlQbrgWnKDp3afE77mlFxCoNI74G1NLG3rXXf1vKoe7oN4cbFsRjswA29aaviDyI9aQxO3wrn+8/fVlFB444pCD3idtNqSBJnTUGipy/POit7h9PuoiQ6lWxz2ySdvXzmkupHn5Tz33o9rf+EfIUS57p8x8jR8Uep0Xuh1YfsiCa6lsP7ooKlIE3uf/9k="/>
          <p:cNvSpPr>
            <a:spLocks noChangeAspect="1" noChangeArrowheads="1"/>
          </p:cNvSpPr>
          <p:nvPr/>
        </p:nvSpPr>
        <p:spPr bwMode="auto">
          <a:xfrm>
            <a:off x="230158" y="80605"/>
            <a:ext cx="152380" cy="1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pic>
        <p:nvPicPr>
          <p:cNvPr id="45" name="Picture 44" descr="C:\Users\ADMIN\Desktop\z5654837016494_967222558bbbc3f5fcb78ff6d38bc96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8" y="204716"/>
            <a:ext cx="12114222" cy="64690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8733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57996" y="231788"/>
            <a:ext cx="5127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endParaRPr lang="en-US" sz="32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:\Users\ADMIN\Desktop\z5654889949396_3f7d9cf82acdda8b91d82d29c11d5d9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03" y="906716"/>
            <a:ext cx="11900079" cy="58031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03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8174" y="189293"/>
            <a:ext cx="9362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lang="en-US" sz="32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ADMIN\Desktop\z5681196761373_4bb066580cebd18fe2f15b6ab2cfbab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47" y="1009934"/>
            <a:ext cx="11900078" cy="573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40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967</TotalTime>
  <Words>2297</Words>
  <Application>Microsoft Office PowerPoint</Application>
  <PresentationFormat>Widescreen</PresentationFormat>
  <Paragraphs>291</Paragraphs>
  <Slides>38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#9Slide03 AllRoundGothic</vt:lpstr>
      <vt:lpstr>Arial</vt:lpstr>
      <vt:lpstr>AvantGarde-Demi</vt:lpstr>
      <vt:lpstr>Calibri</vt:lpstr>
      <vt:lpstr>Tahoma</vt:lpstr>
      <vt:lpstr>Times New Roman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Ngo Thai</dc:creator>
  <cp:lastModifiedBy>hoanganhthcs2006@gmail.com</cp:lastModifiedBy>
  <cp:revision>34</cp:revision>
  <dcterms:created xsi:type="dcterms:W3CDTF">2023-08-07T06:57:34Z</dcterms:created>
  <dcterms:modified xsi:type="dcterms:W3CDTF">2024-08-10T07:01:34Z</dcterms:modified>
</cp:coreProperties>
</file>