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3"/>
  </p:notesMasterIdLst>
  <p:sldIdLst>
    <p:sldId id="256" r:id="rId2"/>
    <p:sldId id="275" r:id="rId3"/>
    <p:sldId id="257" r:id="rId4"/>
    <p:sldId id="258" r:id="rId5"/>
    <p:sldId id="276" r:id="rId6"/>
    <p:sldId id="259" r:id="rId7"/>
    <p:sldId id="260" r:id="rId8"/>
    <p:sldId id="261" r:id="rId9"/>
    <p:sldId id="262" r:id="rId10"/>
    <p:sldId id="263" r:id="rId11"/>
    <p:sldId id="264" r:id="rId12"/>
    <p:sldId id="265" r:id="rId13"/>
    <p:sldId id="267" r:id="rId14"/>
    <p:sldId id="268" r:id="rId15"/>
    <p:sldId id="269" r:id="rId16"/>
    <p:sldId id="270" r:id="rId17"/>
    <p:sldId id="266" r:id="rId18"/>
    <p:sldId id="272" r:id="rId19"/>
    <p:sldId id="273" r:id="rId20"/>
    <p:sldId id="274"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70" d="100"/>
          <a:sy n="70" d="100"/>
        </p:scale>
        <p:origin x="6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1A2DD-D9D1-4D6A-AA19-F3CD53C08BB9}" type="datetimeFigureOut">
              <a:rPr lang="en-US" smtClean="0"/>
              <a:t>8/4/2024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5679A4-3017-40FC-B2D1-DB691B744EE9}" type="slidenum">
              <a:rPr lang="en-US" smtClean="0"/>
              <a:t>‹#›</a:t>
            </a:fld>
            <a:endParaRPr lang="en-US"/>
          </a:p>
        </p:txBody>
      </p:sp>
    </p:spTree>
    <p:extLst>
      <p:ext uri="{BB962C8B-B14F-4D97-AF65-F5344CB8AC3E}">
        <p14:creationId xmlns:p14="http://schemas.microsoft.com/office/powerpoint/2010/main" val="4219488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049268630"/>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2389738120"/>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40495216"/>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2619055478"/>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4323937"/>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794189265"/>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241157063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400446660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438458453"/>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0C43B-1699-4A8E-9A7D-70EAF7A5B2E0}" type="datetimeFigureOut">
              <a:rPr lang="en-US" smtClean="0"/>
              <a:t>8/4/2024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2403861225"/>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0C43B-1699-4A8E-9A7D-70EAF7A5B2E0}" type="datetimeFigureOut">
              <a:rPr lang="en-US" smtClean="0"/>
              <a:t>8/4/2024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201710631"/>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0C43B-1699-4A8E-9A7D-70EAF7A5B2E0}" type="datetimeFigureOut">
              <a:rPr lang="en-US" smtClean="0"/>
              <a:t>8/4/2024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2722417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0C43B-1699-4A8E-9A7D-70EAF7A5B2E0}" type="datetimeFigureOut">
              <a:rPr lang="en-US" smtClean="0"/>
              <a:t>8/4/2024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588683503"/>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0C43B-1699-4A8E-9A7D-70EAF7A5B2E0}" type="datetimeFigureOut">
              <a:rPr lang="en-US" smtClean="0"/>
              <a:t>8/4/2024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315325768"/>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0C43B-1699-4A8E-9A7D-70EAF7A5B2E0}" type="datetimeFigureOut">
              <a:rPr lang="en-US" smtClean="0"/>
              <a:t>8/4/2024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4013414216"/>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580C43B-1699-4A8E-9A7D-70EAF7A5B2E0}" type="datetimeFigureOut">
              <a:rPr lang="en-US" smtClean="0"/>
              <a:t>8/4/2024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2DBFED-2155-45E3-8D36-DEB018402F86}" type="slidenum">
              <a:rPr lang="en-US" smtClean="0"/>
              <a:t>‹#›</a:t>
            </a:fld>
            <a:endParaRPr lang="en-US"/>
          </a:p>
        </p:txBody>
      </p:sp>
    </p:spTree>
    <p:extLst>
      <p:ext uri="{BB962C8B-B14F-4D97-AF65-F5344CB8AC3E}">
        <p14:creationId xmlns:p14="http://schemas.microsoft.com/office/powerpoint/2010/main" val="96460019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0C43B-1699-4A8E-9A7D-70EAF7A5B2E0}" type="datetimeFigureOut">
              <a:rPr lang="en-US" smtClean="0"/>
              <a:t>8/4/2024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D2DBFED-2155-45E3-8D36-DEB018402F86}" type="slidenum">
              <a:rPr lang="en-US" smtClean="0"/>
              <a:t>‹#›</a:t>
            </a:fld>
            <a:endParaRPr lang="en-US"/>
          </a:p>
        </p:txBody>
      </p:sp>
    </p:spTree>
    <p:extLst>
      <p:ext uri="{BB962C8B-B14F-4D97-AF65-F5344CB8AC3E}">
        <p14:creationId xmlns:p14="http://schemas.microsoft.com/office/powerpoint/2010/main" val="826899211"/>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1287887" y="798492"/>
            <a:ext cx="8847786" cy="2308324"/>
          </a:xfrm>
          <a:prstGeom prst="rect">
            <a:avLst/>
          </a:prstGeom>
          <a:noFill/>
        </p:spPr>
        <p:txBody>
          <a:bodyPr wrap="square" rtlCol="0">
            <a:spAutoFit/>
          </a:bodyPr>
          <a:lstStyle/>
          <a:p>
            <a:pPr>
              <a:lnSpc>
                <a:spcPct val="200000"/>
              </a:lnSpc>
            </a:pPr>
            <a:r>
              <a:rPr lang="en-US"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BÀI 3:      LẬP LUẬN TRONG VĂN BẢN NGHỊ LUẬN                      </a:t>
            </a:r>
          </a:p>
          <a:p>
            <a:pPr>
              <a:lnSpc>
                <a:spcPct val="200000"/>
              </a:lnSpc>
            </a:pPr>
            <a:r>
              <a:rPr lang="en-US"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PHẦN 2:          THỰC HÀNH TIẾNG VIỆT</a:t>
            </a:r>
          </a:p>
          <a:p>
            <a:pPr>
              <a:lnSpc>
                <a:spcPct val="200000"/>
              </a:lnSpc>
            </a:pPr>
            <a:r>
              <a:rPr lang="en-US"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    </a:t>
            </a:r>
            <a:r>
              <a:rPr lang="en-US" sz="2400" b="1" dirty="0" err="1">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Tiết</a:t>
            </a:r>
            <a:r>
              <a:rPr lang="en-US"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 7:   LỖI LOGIC, LỖI CÂU M</a:t>
            </a:r>
            <a:r>
              <a:rPr lang="vi-VN"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rPr>
              <a:t>Ơ HỒ VÀ CÁCH SỬA</a:t>
            </a:r>
            <a:endParaRPr lang="en-US" sz="2400" b="1" dirty="0">
              <a:ln w="22225">
                <a:solidFill>
                  <a:schemeClr val="accent2"/>
                </a:solidFill>
                <a:prstDash val="solid"/>
              </a:ln>
              <a:solidFill>
                <a:schemeClr val="accent2">
                  <a:lumMod val="40000"/>
                  <a:lumOff val="60000"/>
                </a:schemeClr>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2176529" y="3709115"/>
            <a:ext cx="6748530" cy="1200329"/>
          </a:xfrm>
          <a:prstGeom prst="rect">
            <a:avLst/>
          </a:prstGeom>
          <a:noFill/>
        </p:spPr>
        <p:txBody>
          <a:bodyPr wrap="square" rtlCol="0">
            <a:spAutoFit/>
          </a:bodyPr>
          <a:lstStyle/>
          <a:p>
            <a:pPr algn="ctr">
              <a:lnSpc>
                <a:spcPct val="150000"/>
              </a:lnSpc>
            </a:pP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Giáo</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viên</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thực</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hiện</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Khúc</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Thị</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Dịu</a:t>
            </a:r>
            <a:endPar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endParaRPr>
          </a:p>
          <a:p>
            <a:pPr algn="ctr">
              <a:lnSpc>
                <a:spcPct val="150000"/>
              </a:lnSpc>
            </a:pP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Trường</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THPT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Tô</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Hiệu</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Vĩnh</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Bảo</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Hải</a:t>
            </a:r>
            <a:r>
              <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 </a:t>
            </a:r>
            <a:r>
              <a:rPr lang="en-US" sz="2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rPr>
              <a:t>Phòng</a:t>
            </a:r>
            <a:endParaRPr lang="en-US" sz="2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4955917"/>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2281" y="0"/>
            <a:ext cx="3657600"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BÀI 1</a:t>
            </a:r>
          </a:p>
          <a:p>
            <a:endParaRPr lang="en-US" sz="2400"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035309592"/>
              </p:ext>
            </p:extLst>
          </p:nvPr>
        </p:nvGraphicFramePr>
        <p:xfrm>
          <a:off x="399245" y="616635"/>
          <a:ext cx="11436439" cy="5913120"/>
        </p:xfrm>
        <a:graphic>
          <a:graphicData uri="http://schemas.openxmlformats.org/drawingml/2006/table">
            <a:tbl>
              <a:tblPr firstRow="1" bandRow="1">
                <a:tableStyleId>{5C22544A-7EE6-4342-B048-85BDC9FD1C3A}</a:tableStyleId>
              </a:tblPr>
              <a:tblGrid>
                <a:gridCol w="837598">
                  <a:extLst>
                    <a:ext uri="{9D8B030D-6E8A-4147-A177-3AD203B41FA5}">
                      <a16:colId xmlns:a16="http://schemas.microsoft.com/office/drawing/2014/main" val="4082792151"/>
                    </a:ext>
                  </a:extLst>
                </a:gridCol>
                <a:gridCol w="4187326">
                  <a:extLst>
                    <a:ext uri="{9D8B030D-6E8A-4147-A177-3AD203B41FA5}">
                      <a16:colId xmlns:a16="http://schemas.microsoft.com/office/drawing/2014/main" val="1940649969"/>
                    </a:ext>
                  </a:extLst>
                </a:gridCol>
                <a:gridCol w="6411515">
                  <a:extLst>
                    <a:ext uri="{9D8B030D-6E8A-4147-A177-3AD203B41FA5}">
                      <a16:colId xmlns:a16="http://schemas.microsoft.com/office/drawing/2014/main" val="2812150507"/>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Câu</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Lỗi</a:t>
                      </a:r>
                      <a:r>
                        <a:rPr lang="en-US" sz="2800" baseline="0" dirty="0">
                          <a:latin typeface="Times New Roman" panose="02020603050405020304" pitchFamily="18" charset="0"/>
                          <a:cs typeface="Times New Roman" panose="02020603050405020304" pitchFamily="18" charset="0"/>
                        </a:rPr>
                        <a:t> logic</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Sửa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49013850"/>
                  </a:ext>
                </a:extLst>
              </a:tr>
              <a:tr h="370840">
                <a:tc>
                  <a:txBody>
                    <a:bodyPr/>
                    <a:lstStyle/>
                    <a:p>
                      <a:pPr algn="ctr"/>
                      <a:r>
                        <a:rPr lang="en-US" sz="2800" dirty="0">
                          <a:latin typeface="Times New Roman" panose="02020603050405020304" pitchFamily="18" charset="0"/>
                          <a:cs typeface="Times New Roman" panose="02020603050405020304" pitchFamily="18" charset="0"/>
                        </a:rPr>
                        <a:t>a</a:t>
                      </a:r>
                    </a:p>
                  </a:txBody>
                  <a:tcPr/>
                </a:tc>
                <a:tc>
                  <a:txBody>
                    <a:bodyPr/>
                    <a:lstStyle/>
                    <a:p>
                      <a:r>
                        <a:rPr lang="en-US" sz="2800" dirty="0" err="1">
                          <a:latin typeface="Times New Roman" panose="02020603050405020304" pitchFamily="18" charset="0"/>
                          <a:cs typeface="Times New Roman" panose="02020603050405020304" pitchFamily="18" charset="0"/>
                        </a:rPr>
                        <a:t>Lẫn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lộn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bình</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diện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giả</a:t>
                      </a:r>
                      <a:r>
                        <a:rPr lang="en-US" sz="2800" baseline="0" dirty="0">
                          <a:latin typeface="Times New Roman" panose="02020603050405020304" pitchFamily="18" charset="0"/>
                          <a:cs typeface="Times New Roman" panose="02020603050405020304" pitchFamily="18" charset="0"/>
                        </a:rPr>
                        <a:t> ( </a:t>
                      </a:r>
                      <a:r>
                        <a:rPr lang="en-US" sz="2800" baseline="0" dirty="0" err="1">
                          <a:latin typeface="Times New Roman" panose="02020603050405020304" pitchFamily="18" charset="0"/>
                          <a:cs typeface="Times New Roman" panose="02020603050405020304" pitchFamily="18" charset="0"/>
                        </a:rPr>
                        <a:t>Xuân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Diệu</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phẩm</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vội</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vàng</a:t>
                      </a:r>
                      <a:r>
                        <a:rPr lang="en-US" sz="2800" baseline="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nhà</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ơ mới nhất trong các nhà Thơ mới,  Xuân Diệu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luôn</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đưa</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ra</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những</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 tuyên ngôn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bằng</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thơ</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 về cách sống của cái tôi cá nhân.</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585095070"/>
                  </a:ext>
                </a:extLst>
              </a:tr>
              <a:tr h="370840">
                <a:tc>
                  <a:txBody>
                    <a:bodyPr/>
                    <a:lstStyle/>
                    <a:p>
                      <a:pPr algn="ctr"/>
                      <a:r>
                        <a:rPr lang="en-US" sz="2800" dirty="0">
                          <a:latin typeface="Times New Roman" panose="02020603050405020304" pitchFamily="18" charset="0"/>
                          <a:cs typeface="Times New Roman" panose="02020603050405020304" pitchFamily="18" charset="0"/>
                        </a:rPr>
                        <a:t>b</a:t>
                      </a:r>
                    </a:p>
                  </a:txBody>
                  <a:tcPr/>
                </a:tc>
                <a:tc>
                  <a:txBody>
                    <a:bodyPr/>
                    <a:lstStyle/>
                    <a:p>
                      <a:r>
                        <a:rPr lang="en-US" sz="2800" dirty="0" err="1">
                          <a:latin typeface="Times New Roman" panose="02020603050405020304" pitchFamily="18" charset="0"/>
                          <a:cs typeface="Times New Roman" panose="02020603050405020304" pitchFamily="18" charset="0"/>
                        </a:rPr>
                        <a:t>Đặt</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đối</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tượng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không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cùng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cấp</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độ</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trong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quan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hệ</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đồng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đẳng</a:t>
                      </a:r>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Sử</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dụng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điện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gió</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vừa</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bảo</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vệ</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môi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trường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vì</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điện</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gió</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tiêu</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thụ</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nhiên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liệu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ư nhà máy nhiệt điện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88578684"/>
                  </a:ext>
                </a:extLst>
              </a:tr>
              <a:tr h="370840">
                <a:tc>
                  <a:txBody>
                    <a:bodyPr/>
                    <a:lstStyle/>
                    <a:p>
                      <a:pPr algn="ctr"/>
                      <a:r>
                        <a:rPr lang="en-US" sz="2800" dirty="0">
                          <a:latin typeface="Times New Roman" panose="02020603050405020304" pitchFamily="18" charset="0"/>
                          <a:cs typeface="Times New Roman" panose="02020603050405020304" pitchFamily="18" charset="0"/>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dirty="0" err="1">
                          <a:latin typeface="Times New Roman" panose="02020603050405020304" pitchFamily="18" charset="0"/>
                          <a:cs typeface="Times New Roman" panose="02020603050405020304" pitchFamily="18" charset="0"/>
                        </a:rPr>
                        <a:t>Đặt</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các</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đối</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tượng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không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cùng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cấp</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độ</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trong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quan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hệ</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đồng</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đẳng</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a:solidFill>
                            <a:schemeClr val="dk1"/>
                          </a:solidFill>
                          <a:effectLst/>
                          <a:latin typeface="Times New Roman" panose="02020603050405020304" pitchFamily="18" charset="0"/>
                          <a:ea typeface="+mn-ea"/>
                          <a:cs typeface="Times New Roman" panose="02020603050405020304" pitchFamily="18" charset="0"/>
                        </a:rPr>
                        <a:t>Loan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biết</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làm</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ơ</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cô</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ấy</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cũng</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baseline="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8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thích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nghệ</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thuật</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97248082"/>
                  </a:ext>
                </a:extLst>
              </a:tr>
            </a:tbl>
          </a:graphicData>
        </a:graphic>
      </p:graphicFrame>
    </p:spTree>
    <p:extLst>
      <p:ext uri="{BB962C8B-B14F-4D97-AF65-F5344CB8AC3E}">
        <p14:creationId xmlns:p14="http://schemas.microsoft.com/office/powerpoint/2010/main" val="29108857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2885" y="167424"/>
            <a:ext cx="1803042" cy="400110"/>
          </a:xfrm>
          <a:prstGeom prst="rect">
            <a:avLst/>
          </a:prstGeom>
          <a:noFill/>
        </p:spPr>
        <p:txBody>
          <a:bodyPr wrap="square" rtlCol="0">
            <a:spAutoFit/>
          </a:bodyPr>
          <a:lstStyle/>
          <a:p>
            <a:r>
              <a:rPr lang="en-US" sz="2000" dirty="0" err="1">
                <a:latin typeface="Times New Roman" panose="02020603050405020304" pitchFamily="18" charset="0"/>
                <a:cs typeface="Times New Roman" panose="02020603050405020304" pitchFamily="18" charset="0"/>
              </a:rPr>
              <a:t>Bài</a:t>
            </a:r>
            <a:r>
              <a:rPr lang="en-US" sz="2000" dirty="0">
                <a:latin typeface="Times New Roman" panose="02020603050405020304" pitchFamily="18" charset="0"/>
                <a:cs typeface="Times New Roman" panose="02020603050405020304" pitchFamily="18" charset="0"/>
              </a:rPr>
              <a:t> 2</a:t>
            </a:r>
          </a:p>
        </p:txBody>
      </p:sp>
      <p:graphicFrame>
        <p:nvGraphicFramePr>
          <p:cNvPr id="3" name="Table 2"/>
          <p:cNvGraphicFramePr>
            <a:graphicFrameLocks noGrp="1"/>
          </p:cNvGraphicFramePr>
          <p:nvPr>
            <p:extLst>
              <p:ext uri="{D42A27DB-BD31-4B8C-83A1-F6EECF244321}">
                <p14:modId xmlns:p14="http://schemas.microsoft.com/office/powerpoint/2010/main" val="83251262"/>
              </p:ext>
            </p:extLst>
          </p:nvPr>
        </p:nvGraphicFramePr>
        <p:xfrm>
          <a:off x="244699" y="603755"/>
          <a:ext cx="11809926" cy="5943600"/>
        </p:xfrm>
        <a:graphic>
          <a:graphicData uri="http://schemas.openxmlformats.org/drawingml/2006/table">
            <a:tbl>
              <a:tblPr firstRow="1" bandRow="1">
                <a:tableStyleId>{5C22544A-7EE6-4342-B048-85BDC9FD1C3A}</a:tableStyleId>
              </a:tblPr>
              <a:tblGrid>
                <a:gridCol w="888642">
                  <a:extLst>
                    <a:ext uri="{9D8B030D-6E8A-4147-A177-3AD203B41FA5}">
                      <a16:colId xmlns:a16="http://schemas.microsoft.com/office/drawing/2014/main" val="1116472938"/>
                    </a:ext>
                  </a:extLst>
                </a:gridCol>
                <a:gridCol w="6915955">
                  <a:extLst>
                    <a:ext uri="{9D8B030D-6E8A-4147-A177-3AD203B41FA5}">
                      <a16:colId xmlns:a16="http://schemas.microsoft.com/office/drawing/2014/main" val="3008509126"/>
                    </a:ext>
                  </a:extLst>
                </a:gridCol>
                <a:gridCol w="4005329">
                  <a:extLst>
                    <a:ext uri="{9D8B030D-6E8A-4147-A177-3AD203B41FA5}">
                      <a16:colId xmlns:a16="http://schemas.microsoft.com/office/drawing/2014/main" val="2607241977"/>
                    </a:ext>
                  </a:extLst>
                </a:gridCol>
              </a:tblGrid>
              <a:tr h="370840">
                <a:tc>
                  <a:txBody>
                    <a:bodyPr/>
                    <a:lstStyle/>
                    <a:p>
                      <a:pPr algn="ctr"/>
                      <a:r>
                        <a:rPr lang="en-US" sz="2400" dirty="0" err="1">
                          <a:latin typeface="Times New Roman" panose="02020603050405020304" pitchFamily="18" charset="0"/>
                          <a:cs typeface="Times New Roman" panose="02020603050405020304" pitchFamily="18" charset="0"/>
                        </a:rPr>
                        <a:t>Câu</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Lỗi</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sai</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Sửa</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lại</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98782810"/>
                  </a:ext>
                </a:extLst>
              </a:tr>
              <a:tr h="370840">
                <a:tc>
                  <a:txBody>
                    <a:bodyPr/>
                    <a:lstStyle/>
                    <a:p>
                      <a:pPr algn="ctr"/>
                      <a:r>
                        <a:rPr lang="en-US" sz="2400" dirty="0">
                          <a:latin typeface="Times New Roman" panose="02020603050405020304" pitchFamily="18" charset="0"/>
                          <a:cs typeface="Times New Roman" panose="02020603050405020304" pitchFamily="18" charset="0"/>
                        </a:rPr>
                        <a:t>a</a:t>
                      </a: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Sai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pháp</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tôi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say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mê</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làm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ông thích sáng tác thơ bằng thể thơ lục bát và song thất lục bát</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03051582"/>
                  </a:ext>
                </a:extLst>
              </a:tr>
              <a:tr h="370840">
                <a:tc>
                  <a:txBody>
                    <a:bodyPr/>
                    <a:lstStyle/>
                    <a:p>
                      <a:pPr algn="ctr"/>
                      <a:r>
                        <a:rPr lang="en-US" sz="2400" dirty="0">
                          <a:latin typeface="Times New Roman" panose="02020603050405020304" pitchFamily="18" charset="0"/>
                          <a:cs typeface="Times New Roman" panose="02020603050405020304" pitchFamily="18" charset="0"/>
                        </a:rPr>
                        <a:t>b</a:t>
                      </a: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hai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cụm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tốt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sức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khỏe</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giảm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nguy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mắc một số bệnh” có </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ý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ương đương nhau.</a:t>
                      </a:r>
                      <a:endParaRPr lang="en-US" sz="2400" dirty="0">
                        <a:latin typeface="Times New Roman" panose="02020603050405020304" pitchFamily="18" charset="0"/>
                        <a:cs typeface="Times New Roman" panose="02020603050405020304" pitchFamily="18" charset="0"/>
                      </a:endParaRPr>
                    </a:p>
                  </a:txBody>
                  <a:tcPr/>
                </a:tc>
                <a:tc>
                  <a:txBody>
                    <a:bodyPr/>
                    <a:lstStyle/>
                    <a:p>
                      <a:r>
                        <a:rPr lang="vi-VN"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Ăn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rau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quả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tốt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sức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khỏe</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58301591"/>
                  </a:ext>
                </a:extLst>
              </a:tr>
              <a:tr h="370840">
                <a:tc>
                  <a:txBody>
                    <a:bodyPr/>
                    <a:lstStyle/>
                    <a:p>
                      <a:pPr algn="ctr"/>
                      <a:r>
                        <a:rPr lang="en-US" sz="2400" dirty="0">
                          <a:latin typeface="Times New Roman" panose="02020603050405020304" pitchFamily="18" charset="0"/>
                          <a:cs typeface="Times New Roman" panose="02020603050405020304" pitchFamily="18" charset="0"/>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Sai logic</a:t>
                      </a:r>
                    </a:p>
                    <a:p>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Hoàng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Phủ</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Ngọc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ường – nhà văn được Nguyễn Tuân đánh giá rất cao."</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38189504"/>
                  </a:ext>
                </a:extLst>
              </a:tr>
              <a:tr h="370840">
                <a:tc>
                  <a:txBody>
                    <a:bodyPr/>
                    <a:lstStyle/>
                    <a:p>
                      <a:pPr algn="ctr"/>
                      <a:r>
                        <a:rPr lang="en-US" sz="2400" dirty="0">
                          <a:latin typeface="Times New Roman" panose="02020603050405020304" pitchFamily="18" charset="0"/>
                          <a:cs typeface="Times New Roman" panose="02020603050405020304" pitchFamily="18" charset="0"/>
                        </a:rPr>
                        <a:t>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pháp:đơn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ngang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hàng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ưng </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ý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chúng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t</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ương đương nhau: “từ đơn và từ ghép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không tương đương với “bộ phận từ Hán Việt” </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Bên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cạnh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thuần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Việt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tiếng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Việt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còn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bộ</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phận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Hán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Việt</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15537867"/>
                  </a:ext>
                </a:extLst>
              </a:tr>
            </a:tbl>
          </a:graphicData>
        </a:graphic>
      </p:graphicFrame>
    </p:spTree>
    <p:extLst>
      <p:ext uri="{BB962C8B-B14F-4D97-AF65-F5344CB8AC3E}">
        <p14:creationId xmlns:p14="http://schemas.microsoft.com/office/powerpoint/2010/main" val="249222294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0913" y="64392"/>
            <a:ext cx="1133341" cy="369332"/>
          </a:xfrm>
          <a:prstGeom prst="rect">
            <a:avLst/>
          </a:prstGeom>
          <a:noFill/>
        </p:spPr>
        <p:txBody>
          <a:bodyPr wrap="square" rtlCol="0">
            <a:spAutoFit/>
          </a:bodyPr>
          <a:lstStyle/>
          <a:p>
            <a:r>
              <a:rPr lang="en-US" dirty="0" err="1"/>
              <a:t>Bài</a:t>
            </a:r>
            <a:r>
              <a:rPr lang="en-US" dirty="0"/>
              <a:t> 3</a:t>
            </a:r>
          </a:p>
        </p:txBody>
      </p:sp>
      <p:graphicFrame>
        <p:nvGraphicFramePr>
          <p:cNvPr id="5" name="Table 4"/>
          <p:cNvGraphicFramePr>
            <a:graphicFrameLocks noGrp="1"/>
          </p:cNvGraphicFramePr>
          <p:nvPr>
            <p:extLst>
              <p:ext uri="{D42A27DB-BD31-4B8C-83A1-F6EECF244321}">
                <p14:modId xmlns:p14="http://schemas.microsoft.com/office/powerpoint/2010/main" val="196473326"/>
              </p:ext>
            </p:extLst>
          </p:nvPr>
        </p:nvGraphicFramePr>
        <p:xfrm>
          <a:off x="257575" y="526481"/>
          <a:ext cx="11616745" cy="5760720"/>
        </p:xfrm>
        <a:graphic>
          <a:graphicData uri="http://schemas.openxmlformats.org/drawingml/2006/table">
            <a:tbl>
              <a:tblPr firstRow="1" bandRow="1">
                <a:tableStyleId>{5C22544A-7EE6-4342-B048-85BDC9FD1C3A}</a:tableStyleId>
              </a:tblPr>
              <a:tblGrid>
                <a:gridCol w="710101">
                  <a:extLst>
                    <a:ext uri="{9D8B030D-6E8A-4147-A177-3AD203B41FA5}">
                      <a16:colId xmlns:a16="http://schemas.microsoft.com/office/drawing/2014/main" val="1042060222"/>
                    </a:ext>
                  </a:extLst>
                </a:gridCol>
                <a:gridCol w="4209631">
                  <a:extLst>
                    <a:ext uri="{9D8B030D-6E8A-4147-A177-3AD203B41FA5}">
                      <a16:colId xmlns:a16="http://schemas.microsoft.com/office/drawing/2014/main" val="4254226514"/>
                    </a:ext>
                  </a:extLst>
                </a:gridCol>
                <a:gridCol w="3464417">
                  <a:extLst>
                    <a:ext uri="{9D8B030D-6E8A-4147-A177-3AD203B41FA5}">
                      <a16:colId xmlns:a16="http://schemas.microsoft.com/office/drawing/2014/main" val="3315748585"/>
                    </a:ext>
                  </a:extLst>
                </a:gridCol>
                <a:gridCol w="3232596">
                  <a:extLst>
                    <a:ext uri="{9D8B030D-6E8A-4147-A177-3AD203B41FA5}">
                      <a16:colId xmlns:a16="http://schemas.microsoft.com/office/drawing/2014/main" val="1710957455"/>
                    </a:ext>
                  </a:extLst>
                </a:gridCol>
              </a:tblGrid>
              <a:tr h="370840">
                <a:tc>
                  <a:txBody>
                    <a:bodyPr/>
                    <a:lstStyle/>
                    <a:p>
                      <a:pPr algn="ctr"/>
                      <a:r>
                        <a:rPr lang="en-US" sz="2000" dirty="0" err="1">
                          <a:latin typeface="Times New Roman" panose="02020603050405020304" pitchFamily="18" charset="0"/>
                          <a:cs typeface="Times New Roman" panose="02020603050405020304" pitchFamily="18" charset="0"/>
                        </a:rPr>
                        <a:t>Câu</a:t>
                      </a:r>
                      <a:r>
                        <a:rPr lang="en-US" sz="2000" baseline="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Khả</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năng</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hiểu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Lý</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giải</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Sửa</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99721853"/>
                  </a:ext>
                </a:extLst>
              </a:tr>
              <a:tr h="370840">
                <a:tc>
                  <a:txBody>
                    <a:bodyPr/>
                    <a:lstStyle/>
                    <a:p>
                      <a:pPr algn="ctr"/>
                      <a:r>
                        <a:rPr lang="en-US" sz="2000" dirty="0">
                          <a:latin typeface="Times New Roman" panose="02020603050405020304" pitchFamily="18" charset="0"/>
                          <a:cs typeface="Times New Roman" panose="02020603050405020304" pitchFamily="18" charset="0"/>
                        </a:rPr>
                        <a:t>a</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đang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phạm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minh,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lại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vết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đã</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phạm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ưng tên tội phạm này không để lại dấu vết 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ì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tại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ường.</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đặc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điểm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phạm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lại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vết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hành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Sửa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đang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phạm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ma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lại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vết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đã</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truy</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tội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phạm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ưng hiện trường vụ án không để lại bất kỳ dấu vết nào."</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5522388"/>
                  </a:ext>
                </a:extLst>
              </a:tr>
              <a:tr h="370840">
                <a:tc>
                  <a:txBody>
                    <a:bodyPr/>
                    <a:lstStyle/>
                    <a:p>
                      <a:pPr algn="ctr"/>
                      <a:r>
                        <a:rPr lang="en-US" sz="2000" dirty="0">
                          <a:latin typeface="Times New Roman" panose="02020603050405020304" pitchFamily="18" charset="0"/>
                          <a:cs typeface="Times New Roman" panose="02020603050405020304" pitchFamily="18" charset="0"/>
                        </a:rPr>
                        <a:t>b</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v</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ườn có nhiều hoa cúc nở rộ, tạo nên một màu vàng rực rỡ.</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V</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ườn hoa cúc nở rộ với một màu vàng rực rỡ.</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Lý</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giải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số</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l</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ượng hoa cúc ("nở rộ").</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sắc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hoa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cúc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rực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Sửa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"V</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ườn hoa cúc nở rộ với vô số bông hoa vàng rực rỡ."</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kern="1200" baseline="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2: "V</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ườn hoa cúc nở rộ một màu vàng rực rỡ, thu hút mọi ánh nh</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ìn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0133026"/>
                  </a:ext>
                </a:extLst>
              </a:tr>
            </a:tbl>
          </a:graphicData>
        </a:graphic>
      </p:graphicFrame>
    </p:spTree>
    <p:extLst>
      <p:ext uri="{BB962C8B-B14F-4D97-AF65-F5344CB8AC3E}">
        <p14:creationId xmlns:p14="http://schemas.microsoft.com/office/powerpoint/2010/main" val="281408831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40913" y="64392"/>
            <a:ext cx="1133341"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3</a:t>
            </a:r>
          </a:p>
        </p:txBody>
      </p:sp>
      <p:graphicFrame>
        <p:nvGraphicFramePr>
          <p:cNvPr id="5" name="Table 4"/>
          <p:cNvGraphicFramePr>
            <a:graphicFrameLocks noGrp="1"/>
          </p:cNvGraphicFramePr>
          <p:nvPr>
            <p:extLst>
              <p:ext uri="{D42A27DB-BD31-4B8C-83A1-F6EECF244321}">
                <p14:modId xmlns:p14="http://schemas.microsoft.com/office/powerpoint/2010/main" val="1786688232"/>
              </p:ext>
            </p:extLst>
          </p:nvPr>
        </p:nvGraphicFramePr>
        <p:xfrm>
          <a:off x="167424" y="487844"/>
          <a:ext cx="11895785" cy="6007340"/>
        </p:xfrm>
        <a:graphic>
          <a:graphicData uri="http://schemas.openxmlformats.org/drawingml/2006/table">
            <a:tbl>
              <a:tblPr firstRow="1" bandRow="1">
                <a:tableStyleId>{5C22544A-7EE6-4342-B048-85BDC9FD1C3A}</a:tableStyleId>
              </a:tblPr>
              <a:tblGrid>
                <a:gridCol w="727158">
                  <a:extLst>
                    <a:ext uri="{9D8B030D-6E8A-4147-A177-3AD203B41FA5}">
                      <a16:colId xmlns:a16="http://schemas.microsoft.com/office/drawing/2014/main" val="1042060222"/>
                    </a:ext>
                  </a:extLst>
                </a:gridCol>
                <a:gridCol w="3590283">
                  <a:extLst>
                    <a:ext uri="{9D8B030D-6E8A-4147-A177-3AD203B41FA5}">
                      <a16:colId xmlns:a16="http://schemas.microsoft.com/office/drawing/2014/main" val="4254226514"/>
                    </a:ext>
                  </a:extLst>
                </a:gridCol>
                <a:gridCol w="3639169">
                  <a:extLst>
                    <a:ext uri="{9D8B030D-6E8A-4147-A177-3AD203B41FA5}">
                      <a16:colId xmlns:a16="http://schemas.microsoft.com/office/drawing/2014/main" val="3315748585"/>
                    </a:ext>
                  </a:extLst>
                </a:gridCol>
                <a:gridCol w="3939175">
                  <a:extLst>
                    <a:ext uri="{9D8B030D-6E8A-4147-A177-3AD203B41FA5}">
                      <a16:colId xmlns:a16="http://schemas.microsoft.com/office/drawing/2014/main" val="1710957455"/>
                    </a:ext>
                  </a:extLst>
                </a:gridCol>
              </a:tblGrid>
              <a:tr h="379128">
                <a:tc>
                  <a:txBody>
                    <a:bodyPr/>
                    <a:lstStyle/>
                    <a:p>
                      <a:pPr algn="ctr"/>
                      <a:r>
                        <a:rPr lang="en-US" sz="2000" dirty="0" err="1">
                          <a:latin typeface="Times New Roman" panose="02020603050405020304" pitchFamily="18" charset="0"/>
                          <a:cs typeface="Times New Roman" panose="02020603050405020304" pitchFamily="18" charset="0"/>
                        </a:rPr>
                        <a:t>Câu</a:t>
                      </a:r>
                      <a:r>
                        <a:rPr lang="en-US" sz="2000" baseline="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Khả</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năng</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hiểu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Lý</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giải</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Sửa</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99721853"/>
                  </a:ext>
                </a:extLst>
              </a:tr>
              <a:tr h="2805550">
                <a:tc>
                  <a:txBody>
                    <a:bodyPr/>
                    <a:lstStyle/>
                    <a:p>
                      <a:pPr algn="ctr"/>
                      <a:r>
                        <a:rPr lang="en-US" sz="2000" dirty="0">
                          <a:latin typeface="Times New Roman" panose="02020603050405020304" pitchFamily="18" charset="0"/>
                          <a:cs typeface="Times New Roman" panose="02020603050405020304" pitchFamily="18" charset="0"/>
                        </a:rPr>
                        <a:t>c</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dòng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cũng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dòng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sắc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dòng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hành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bóng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dòng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cũng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mang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màu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Bầu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trời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in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dòng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xanh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nên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một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bức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phong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tuyệt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đẹp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45522388"/>
                  </a:ext>
                </a:extLst>
              </a:tr>
              <a:tr h="2805550">
                <a:tc>
                  <a:txBody>
                    <a:bodyPr/>
                    <a:lstStyle/>
                    <a:p>
                      <a:pPr algn="ctr"/>
                      <a:r>
                        <a:rPr lang="en-US" sz="2000" dirty="0">
                          <a:latin typeface="Times New Roman" panose="02020603050405020304" pitchFamily="18" charset="0"/>
                          <a:cs typeface="Times New Roman" panose="02020603050405020304" pitchFamily="18" charset="0"/>
                        </a:rPr>
                        <a:t>d</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kinh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nhuận</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tốt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đẹp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nhuận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kinh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làm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ăn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tập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trung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hoạt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kinh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hiệu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quả</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nhuận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Doanh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nghiệp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tốt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đẹp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nhuận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rất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0133026"/>
                  </a:ext>
                </a:extLst>
              </a:tr>
            </a:tbl>
          </a:graphicData>
        </a:graphic>
      </p:graphicFrame>
    </p:spTree>
    <p:extLst>
      <p:ext uri="{BB962C8B-B14F-4D97-AF65-F5344CB8AC3E}">
        <p14:creationId xmlns:p14="http://schemas.microsoft.com/office/powerpoint/2010/main" val="4209281693"/>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641" y="108830"/>
            <a:ext cx="1558343"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4</a:t>
            </a:r>
          </a:p>
        </p:txBody>
      </p:sp>
      <p:graphicFrame>
        <p:nvGraphicFramePr>
          <p:cNvPr id="6" name="Table 5"/>
          <p:cNvGraphicFramePr>
            <a:graphicFrameLocks noGrp="1"/>
          </p:cNvGraphicFramePr>
          <p:nvPr>
            <p:extLst>
              <p:ext uri="{D42A27DB-BD31-4B8C-83A1-F6EECF244321}">
                <p14:modId xmlns:p14="http://schemas.microsoft.com/office/powerpoint/2010/main" val="256446715"/>
              </p:ext>
            </p:extLst>
          </p:nvPr>
        </p:nvGraphicFramePr>
        <p:xfrm>
          <a:off x="1" y="552237"/>
          <a:ext cx="12067504" cy="5974080"/>
        </p:xfrm>
        <a:graphic>
          <a:graphicData uri="http://schemas.openxmlformats.org/drawingml/2006/table">
            <a:tbl>
              <a:tblPr firstRow="1" bandRow="1">
                <a:tableStyleId>{5C22544A-7EE6-4342-B048-85BDC9FD1C3A}</a:tableStyleId>
              </a:tblPr>
              <a:tblGrid>
                <a:gridCol w="837126">
                  <a:extLst>
                    <a:ext uri="{9D8B030D-6E8A-4147-A177-3AD203B41FA5}">
                      <a16:colId xmlns:a16="http://schemas.microsoft.com/office/drawing/2014/main" val="880414849"/>
                    </a:ext>
                  </a:extLst>
                </a:gridCol>
                <a:gridCol w="8190963">
                  <a:extLst>
                    <a:ext uri="{9D8B030D-6E8A-4147-A177-3AD203B41FA5}">
                      <a16:colId xmlns:a16="http://schemas.microsoft.com/office/drawing/2014/main" val="690806367"/>
                    </a:ext>
                  </a:extLst>
                </a:gridCol>
                <a:gridCol w="1698581">
                  <a:extLst>
                    <a:ext uri="{9D8B030D-6E8A-4147-A177-3AD203B41FA5}">
                      <a16:colId xmlns:a16="http://schemas.microsoft.com/office/drawing/2014/main" val="2052863923"/>
                    </a:ext>
                  </a:extLst>
                </a:gridCol>
                <a:gridCol w="1340834">
                  <a:extLst>
                    <a:ext uri="{9D8B030D-6E8A-4147-A177-3AD203B41FA5}">
                      <a16:colId xmlns:a16="http://schemas.microsoft.com/office/drawing/2014/main" val="1553544729"/>
                    </a:ext>
                  </a:extLst>
                </a:gridCol>
              </a:tblGrid>
              <a:tr h="370840">
                <a:tc>
                  <a:txBody>
                    <a:bodyPr/>
                    <a:lstStyle/>
                    <a:p>
                      <a:pPr algn="ctr"/>
                      <a:r>
                        <a:rPr lang="en-US" sz="2000" dirty="0" err="1">
                          <a:latin typeface="Times New Roman" panose="02020603050405020304" pitchFamily="18" charset="0"/>
                          <a:cs typeface="Times New Roman" panose="02020603050405020304" pitchFamily="18" charset="0"/>
                        </a:rPr>
                        <a:t>Câu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Cách</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hiểu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Phân</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tích</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Nhận</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xét</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lỗi</a:t>
                      </a:r>
                      <a:r>
                        <a:rPr lang="en-US" sz="2000" baseline="0" dirty="0">
                          <a:latin typeface="Times New Roman" panose="02020603050405020304" pitchFamily="18" charset="0"/>
                          <a:cs typeface="Times New Roman" panose="02020603050405020304" pitchFamily="18" charset="0"/>
                        </a:rPr>
                        <a:t> </a:t>
                      </a:r>
                      <a:r>
                        <a:rPr lang="en-US" sz="2000" baseline="0" dirty="0" err="1">
                          <a:latin typeface="Times New Roman" panose="02020603050405020304" pitchFamily="18" charset="0"/>
                          <a:cs typeface="Times New Roman" panose="02020603050405020304" pitchFamily="18" charset="0"/>
                        </a:rPr>
                        <a:t>mắc</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0939661"/>
                  </a:ext>
                </a:extLst>
              </a:tr>
              <a:tr h="370840">
                <a:tc>
                  <a:txBody>
                    <a:bodyPr/>
                    <a:lstStyle/>
                    <a:p>
                      <a:pPr algn="ctr"/>
                      <a:r>
                        <a:rPr lang="en-US" sz="2000" dirty="0">
                          <a:latin typeface="Times New Roman" panose="02020603050405020304" pitchFamily="18" charset="0"/>
                          <a:cs typeface="Times New Roman" panose="02020603050405020304" pitchFamily="18" charset="0"/>
                        </a:rPr>
                        <a:t>a</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Hai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sau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khổ</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ơ có thể đọc theo nhiều cách khác nhau. </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3/2:</a:t>
                      </a: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a:t>
                      </a:r>
                      <a:r>
                        <a:rPr lang="vi-VN" sz="2000" i="1" kern="1200" dirty="0">
                          <a:solidFill>
                            <a:schemeClr val="dk1"/>
                          </a:solidFill>
                          <a:effectLst/>
                          <a:latin typeface="Times New Roman" panose="02020603050405020304" pitchFamily="18" charset="0"/>
                          <a:ea typeface="+mn-ea"/>
                          <a:cs typeface="Times New Roman" panose="02020603050405020304" pitchFamily="18" charset="0"/>
                        </a:rPr>
                        <a:t>ưa/không đ</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ò</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đường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mưa</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ngẩn</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trắng</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2/3:</a:t>
                      </a: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a:t>
                      </a:r>
                      <a:r>
                        <a:rPr lang="vi-VN" sz="2000" i="1" kern="1200" dirty="0">
                          <a:solidFill>
                            <a:schemeClr val="dk1"/>
                          </a:solidFill>
                          <a:effectLst/>
                          <a:latin typeface="Times New Roman" panose="02020603050405020304" pitchFamily="18" charset="0"/>
                          <a:ea typeface="+mn-ea"/>
                          <a:cs typeface="Times New Roman" panose="02020603050405020304" pitchFamily="18" charset="0"/>
                        </a:rPr>
                        <a:t>ưa không đ</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ò</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đường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mưa</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ngẩn</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trắng</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đọc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liền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sông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a:t>
                      </a:r>
                      <a:r>
                        <a:rPr lang="vi-VN" sz="2000" i="1" kern="1200" dirty="0">
                          <a:solidFill>
                            <a:schemeClr val="dk1"/>
                          </a:solidFill>
                          <a:effectLst/>
                          <a:latin typeface="Times New Roman" panose="02020603050405020304" pitchFamily="18" charset="0"/>
                          <a:ea typeface="+mn-ea"/>
                          <a:cs typeface="Times New Roman" panose="02020603050405020304" pitchFamily="18" charset="0"/>
                        </a:rPr>
                        <a:t>ưa không đ</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ò</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đường</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mưa</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ngẩn</a:t>
                      </a:r>
                      <a:r>
                        <a:rPr lang="en-US" sz="20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i="1" kern="1200" dirty="0" err="1">
                          <a:solidFill>
                            <a:schemeClr val="dk1"/>
                          </a:solidFill>
                          <a:effectLst/>
                          <a:latin typeface="Times New Roman" panose="02020603050405020304" pitchFamily="18" charset="0"/>
                          <a:ea typeface="+mn-ea"/>
                          <a:cs typeface="Times New Roman" panose="02020603050405020304" pitchFamily="18" charset="0"/>
                        </a:rPr>
                        <a:t>trắng</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-&gt;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Mỗi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1 ý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nhau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nào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cũng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c</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ơ sở, hai câu thơ này không giới hạn cách hiểu của người đọc.</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b="1"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000" b="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chủ</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trữ</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mang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yêu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ng</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ười em qua những địa danh hoang vắng, heo hút.</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em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chủ</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ẩn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dụ</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mang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qua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địa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danh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trân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trọng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nâng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niu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hai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đều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phù</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logic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ơ.</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ơ sử dụng nhiều h</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ình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ẩn</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dụ</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gợi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cảm</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giác</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bâng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khuâng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txBody>
                  <a:tcPr/>
                </a:tc>
                <a:tc>
                  <a:txBody>
                    <a:bodyPr/>
                    <a:lstStyle/>
                    <a:p>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0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000" kern="1200" dirty="0">
                          <a:solidFill>
                            <a:schemeClr val="dk1"/>
                          </a:solidFill>
                          <a:effectLst/>
                          <a:latin typeface="Times New Roman" panose="02020603050405020304" pitchFamily="18" charset="0"/>
                          <a:ea typeface="+mn-ea"/>
                          <a:cs typeface="Times New Roman" panose="02020603050405020304" pitchFamily="18" charset="0"/>
                        </a:rPr>
                        <a:t> m</a:t>
                      </a:r>
                      <a:r>
                        <a:rPr lang="vi-VN" sz="2000" kern="1200" dirty="0">
                          <a:solidFill>
                            <a:schemeClr val="dk1"/>
                          </a:solidFill>
                          <a:effectLst/>
                          <a:latin typeface="Times New Roman" panose="02020603050405020304" pitchFamily="18" charset="0"/>
                          <a:ea typeface="+mn-ea"/>
                          <a:cs typeface="Times New Roman" panose="02020603050405020304" pitchFamily="18" charset="0"/>
                        </a:rPr>
                        <a:t>ơ hồ.</a:t>
                      </a:r>
                      <a:endParaRPr lang="en-US" sz="20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10604267"/>
                  </a:ext>
                </a:extLst>
              </a:tr>
            </a:tbl>
          </a:graphicData>
        </a:graphic>
      </p:graphicFrame>
    </p:spTree>
    <p:extLst>
      <p:ext uri="{BB962C8B-B14F-4D97-AF65-F5344CB8AC3E}">
        <p14:creationId xmlns:p14="http://schemas.microsoft.com/office/powerpoint/2010/main" val="2440568413"/>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641" y="108830"/>
            <a:ext cx="1558343"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4</a:t>
            </a:r>
          </a:p>
        </p:txBody>
      </p:sp>
      <p:graphicFrame>
        <p:nvGraphicFramePr>
          <p:cNvPr id="6" name="Table 5"/>
          <p:cNvGraphicFramePr>
            <a:graphicFrameLocks noGrp="1"/>
          </p:cNvGraphicFramePr>
          <p:nvPr>
            <p:extLst>
              <p:ext uri="{D42A27DB-BD31-4B8C-83A1-F6EECF244321}">
                <p14:modId xmlns:p14="http://schemas.microsoft.com/office/powerpoint/2010/main" val="2899236324"/>
              </p:ext>
            </p:extLst>
          </p:nvPr>
        </p:nvGraphicFramePr>
        <p:xfrm>
          <a:off x="128789" y="552237"/>
          <a:ext cx="11938715" cy="4876800"/>
        </p:xfrm>
        <a:graphic>
          <a:graphicData uri="http://schemas.openxmlformats.org/drawingml/2006/table">
            <a:tbl>
              <a:tblPr firstRow="1" bandRow="1">
                <a:tableStyleId>{5C22544A-7EE6-4342-B048-85BDC9FD1C3A}</a:tableStyleId>
              </a:tblPr>
              <a:tblGrid>
                <a:gridCol w="837126">
                  <a:extLst>
                    <a:ext uri="{9D8B030D-6E8A-4147-A177-3AD203B41FA5}">
                      <a16:colId xmlns:a16="http://schemas.microsoft.com/office/drawing/2014/main" val="880414849"/>
                    </a:ext>
                  </a:extLst>
                </a:gridCol>
                <a:gridCol w="4404575">
                  <a:extLst>
                    <a:ext uri="{9D8B030D-6E8A-4147-A177-3AD203B41FA5}">
                      <a16:colId xmlns:a16="http://schemas.microsoft.com/office/drawing/2014/main" val="690806367"/>
                    </a:ext>
                  </a:extLst>
                </a:gridCol>
                <a:gridCol w="4971245">
                  <a:extLst>
                    <a:ext uri="{9D8B030D-6E8A-4147-A177-3AD203B41FA5}">
                      <a16:colId xmlns:a16="http://schemas.microsoft.com/office/drawing/2014/main" val="2052863923"/>
                    </a:ext>
                  </a:extLst>
                </a:gridCol>
                <a:gridCol w="1725769">
                  <a:extLst>
                    <a:ext uri="{9D8B030D-6E8A-4147-A177-3AD203B41FA5}">
                      <a16:colId xmlns:a16="http://schemas.microsoft.com/office/drawing/2014/main" val="1553544729"/>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Câu</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Cách</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hiểu</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Phân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tích</a:t>
                      </a:r>
                      <a:endParaRPr lang="en-US" sz="2800" dirty="0">
                        <a:latin typeface="Times New Roman" panose="02020603050405020304" pitchFamily="18" charset="0"/>
                        <a:cs typeface="Times New Roman" panose="02020603050405020304" pitchFamily="18" charset="0"/>
                      </a:endParaRPr>
                    </a:p>
                  </a:txBody>
                  <a:tcPr/>
                </a:tc>
                <a:tc>
                  <a:txBody>
                    <a:bodyPr/>
                    <a:lstStyle/>
                    <a:p>
                      <a:pPr algn="ctr"/>
                      <a:r>
                        <a:rPr lang="en-US" sz="2800" dirty="0" err="1">
                          <a:latin typeface="Times New Roman" panose="02020603050405020304" pitchFamily="18" charset="0"/>
                          <a:cs typeface="Times New Roman" panose="02020603050405020304" pitchFamily="18" charset="0"/>
                        </a:rPr>
                        <a:t>Nhận</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xét</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lỗi</a:t>
                      </a:r>
                      <a:r>
                        <a:rPr lang="en-US" sz="2800" baseline="0" dirty="0">
                          <a:latin typeface="Times New Roman" panose="02020603050405020304" pitchFamily="18" charset="0"/>
                          <a:cs typeface="Times New Roman" panose="02020603050405020304" pitchFamily="18" charset="0"/>
                        </a:rPr>
                        <a:t> </a:t>
                      </a:r>
                      <a:r>
                        <a:rPr lang="en-US" sz="2800" baseline="0" dirty="0" err="1">
                          <a:latin typeface="Times New Roman" panose="02020603050405020304" pitchFamily="18" charset="0"/>
                          <a:cs typeface="Times New Roman" panose="02020603050405020304" pitchFamily="18" charset="0"/>
                        </a:rPr>
                        <a:t>mắc</a:t>
                      </a:r>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0939661"/>
                  </a:ext>
                </a:extLst>
              </a:tr>
              <a:tr h="370840">
                <a:tc>
                  <a:txBody>
                    <a:bodyPr/>
                    <a:lstStyle/>
                    <a:p>
                      <a:pPr algn="ctr"/>
                      <a:r>
                        <a:rPr lang="en-US" sz="2800" dirty="0">
                          <a:latin typeface="Times New Roman" panose="02020603050405020304" pitchFamily="18" charset="0"/>
                          <a:cs typeface="Times New Roman" panose="02020603050405020304" pitchFamily="18" charset="0"/>
                        </a:rPr>
                        <a:t>b</a:t>
                      </a:r>
                    </a:p>
                  </a:txBody>
                  <a:tcPr/>
                </a:tc>
                <a:tc>
                  <a:txBody>
                    <a:bodyPr/>
                    <a:lstStyle/>
                    <a:p>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Giọt</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n</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ước mắt" được so sánh với "vầng trăng", long lanh và sáng ngời.</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Vầng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trăng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soi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bóng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xuống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đáy</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giếng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nên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hình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ảnh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long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lanh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ư giọt nước mắt.</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hai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đều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chấp</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nhận</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nhưng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thứ</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nhất</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phù</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chủ</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đề</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ơ hơn.</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ơ sử dụng phép so sánh độc đáo, thể hiện sự tinh tế trong cảm nhận, sự tài hoa trong việc sử dụng ngôn từ của tác giả.</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txBody>
                  <a:tcPr/>
                </a:tc>
                <a:tc>
                  <a:txBody>
                    <a:bodyPr/>
                    <a:lstStyle/>
                    <a:p>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8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800" kern="1200" dirty="0">
                          <a:solidFill>
                            <a:schemeClr val="dk1"/>
                          </a:solidFill>
                          <a:effectLst/>
                          <a:latin typeface="Times New Roman" panose="02020603050405020304" pitchFamily="18" charset="0"/>
                          <a:ea typeface="+mn-ea"/>
                          <a:cs typeface="Times New Roman" panose="02020603050405020304" pitchFamily="18" charset="0"/>
                        </a:rPr>
                        <a:t> m</a:t>
                      </a:r>
                      <a:r>
                        <a:rPr lang="vi-VN" sz="2800" kern="1200" dirty="0">
                          <a:solidFill>
                            <a:schemeClr val="dk1"/>
                          </a:solidFill>
                          <a:effectLst/>
                          <a:latin typeface="Times New Roman" panose="02020603050405020304" pitchFamily="18" charset="0"/>
                          <a:ea typeface="+mn-ea"/>
                          <a:cs typeface="Times New Roman" panose="02020603050405020304" pitchFamily="18" charset="0"/>
                        </a:rPr>
                        <a:t>ơ hồ.</a:t>
                      </a:r>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8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10604267"/>
                  </a:ext>
                </a:extLst>
              </a:tr>
            </a:tbl>
          </a:graphicData>
        </a:graphic>
      </p:graphicFrame>
    </p:spTree>
    <p:extLst>
      <p:ext uri="{BB962C8B-B14F-4D97-AF65-F5344CB8AC3E}">
        <p14:creationId xmlns:p14="http://schemas.microsoft.com/office/powerpoint/2010/main" val="2475561599"/>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3641" y="108830"/>
            <a:ext cx="1558343" cy="461665"/>
          </a:xfrm>
          <a:prstGeom prst="rect">
            <a:avLst/>
          </a:prstGeom>
          <a:noFill/>
        </p:spPr>
        <p:txBody>
          <a:bodyPr wrap="square" rtlCol="0">
            <a:spAutoFit/>
          </a:bodyPr>
          <a:lstStyle/>
          <a:p>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4</a:t>
            </a:r>
          </a:p>
        </p:txBody>
      </p:sp>
      <p:graphicFrame>
        <p:nvGraphicFramePr>
          <p:cNvPr id="6" name="Table 5"/>
          <p:cNvGraphicFramePr>
            <a:graphicFrameLocks noGrp="1"/>
          </p:cNvGraphicFramePr>
          <p:nvPr>
            <p:extLst>
              <p:ext uri="{D42A27DB-BD31-4B8C-83A1-F6EECF244321}">
                <p14:modId xmlns:p14="http://schemas.microsoft.com/office/powerpoint/2010/main" val="1302780562"/>
              </p:ext>
            </p:extLst>
          </p:nvPr>
        </p:nvGraphicFramePr>
        <p:xfrm>
          <a:off x="128789" y="552237"/>
          <a:ext cx="11938715" cy="5303520"/>
        </p:xfrm>
        <a:graphic>
          <a:graphicData uri="http://schemas.openxmlformats.org/drawingml/2006/table">
            <a:tbl>
              <a:tblPr firstRow="1" bandRow="1">
                <a:tableStyleId>{5C22544A-7EE6-4342-B048-85BDC9FD1C3A}</a:tableStyleId>
              </a:tblPr>
              <a:tblGrid>
                <a:gridCol w="837126">
                  <a:extLst>
                    <a:ext uri="{9D8B030D-6E8A-4147-A177-3AD203B41FA5}">
                      <a16:colId xmlns:a16="http://schemas.microsoft.com/office/drawing/2014/main" val="880414849"/>
                    </a:ext>
                  </a:extLst>
                </a:gridCol>
                <a:gridCol w="5022761">
                  <a:extLst>
                    <a:ext uri="{9D8B030D-6E8A-4147-A177-3AD203B41FA5}">
                      <a16:colId xmlns:a16="http://schemas.microsoft.com/office/drawing/2014/main" val="690806367"/>
                    </a:ext>
                  </a:extLst>
                </a:gridCol>
                <a:gridCol w="4353059">
                  <a:extLst>
                    <a:ext uri="{9D8B030D-6E8A-4147-A177-3AD203B41FA5}">
                      <a16:colId xmlns:a16="http://schemas.microsoft.com/office/drawing/2014/main" val="2052863923"/>
                    </a:ext>
                  </a:extLst>
                </a:gridCol>
                <a:gridCol w="1725769">
                  <a:extLst>
                    <a:ext uri="{9D8B030D-6E8A-4147-A177-3AD203B41FA5}">
                      <a16:colId xmlns:a16="http://schemas.microsoft.com/office/drawing/2014/main" val="1553544729"/>
                    </a:ext>
                  </a:extLst>
                </a:gridCol>
              </a:tblGrid>
              <a:tr h="370840">
                <a:tc>
                  <a:txBody>
                    <a:bodyPr/>
                    <a:lstStyle/>
                    <a:p>
                      <a:pPr algn="ctr"/>
                      <a:r>
                        <a:rPr lang="en-US" sz="2400" dirty="0" err="1">
                          <a:latin typeface="Times New Roman" panose="02020603050405020304" pitchFamily="18" charset="0"/>
                          <a:cs typeface="Times New Roman" panose="02020603050405020304" pitchFamily="18" charset="0"/>
                        </a:rPr>
                        <a:t>Câu</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Cách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hiểu</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Phân</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tích</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Nhận</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xét</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lỗi</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mắc</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0939661"/>
                  </a:ext>
                </a:extLst>
              </a:tr>
              <a:tr h="370840">
                <a:tc>
                  <a:txBody>
                    <a:bodyPr/>
                    <a:lstStyle/>
                    <a:p>
                      <a:pPr algn="ctr"/>
                      <a:r>
                        <a:rPr lang="en-US" sz="2400" dirty="0">
                          <a:latin typeface="Times New Roman" panose="02020603050405020304" pitchFamily="18" charset="0"/>
                          <a:cs typeface="Times New Roman" panose="02020603050405020304" pitchFamily="18" charset="0"/>
                        </a:rPr>
                        <a:t>c</a:t>
                      </a: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đầu có 2 cách ngắt nhịp:</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3/4:</a:t>
                      </a:r>
                    </a:p>
                    <a:p>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Đất</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đá</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ong</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khô</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suối</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lệ</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Ngắt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nhịp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4/3:</a:t>
                      </a:r>
                    </a:p>
                    <a:p>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Đất</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đá</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ong</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khô</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suối</a:t>
                      </a:r>
                      <a:r>
                        <a:rPr lang="en-US" sz="2400" i="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i="1" kern="1200" dirty="0" err="1">
                          <a:solidFill>
                            <a:schemeClr val="dk1"/>
                          </a:solidFill>
                          <a:effectLst/>
                          <a:latin typeface="Times New Roman" panose="02020603050405020304" pitchFamily="18" charset="0"/>
                          <a:ea typeface="+mn-ea"/>
                          <a:cs typeface="Times New Roman" panose="02020603050405020304" pitchFamily="18" charset="0"/>
                        </a:rPr>
                        <a:t>lệ</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400" b="1"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400" b="1"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1"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b="1"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1: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ong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khô</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cằn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nứt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nẻ</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thấm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đẫm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nước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mắt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gian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khổ</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dân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2: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Suối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lệ</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ẩn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dụ</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giọt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n</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ước mắt của người dân, chảy dài trên mảnh đất khô cằn.</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hai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đều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chấp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nhận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nhưng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thứ</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hai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phù</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với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chủ</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đề</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bài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hơn.</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sử dụng phép ẩn dụ và nhân hóa, thể hiện sự đồng cảm với nỗi đau khổ của người dân.</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m</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hồ.</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10604267"/>
                  </a:ext>
                </a:extLst>
              </a:tr>
            </a:tbl>
          </a:graphicData>
        </a:graphic>
      </p:graphicFrame>
    </p:spTree>
    <p:extLst>
      <p:ext uri="{BB962C8B-B14F-4D97-AF65-F5344CB8AC3E}">
        <p14:creationId xmlns:p14="http://schemas.microsoft.com/office/powerpoint/2010/main" val="343631728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69701" y="112224"/>
            <a:ext cx="4872050" cy="461665"/>
          </a:xfrm>
          <a:prstGeom prst="rect">
            <a:avLst/>
          </a:prstGeom>
          <a:noFill/>
        </p:spPr>
        <p:txBody>
          <a:bodyPr wrap="square" rtlCol="0">
            <a:spAutoFit/>
          </a:bodyPr>
          <a:lstStyle/>
          <a:p>
            <a:r>
              <a:rPr lang="en-US" sz="2400" b="1"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Vận</a:t>
            </a:r>
            <a:r>
              <a:rPr lang="en-US"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 </a:t>
            </a:r>
            <a:r>
              <a:rPr lang="en-US" sz="2400" b="1" dirty="0" err="1">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dụng</a:t>
            </a:r>
            <a:endParaRPr lang="en-US" sz="2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endParaRPr>
          </a:p>
        </p:txBody>
      </p:sp>
      <p:sp>
        <p:nvSpPr>
          <p:cNvPr id="6" name="TextBox 5"/>
          <p:cNvSpPr txBox="1"/>
          <p:nvPr/>
        </p:nvSpPr>
        <p:spPr>
          <a:xfrm>
            <a:off x="1777284" y="1970468"/>
            <a:ext cx="5429919" cy="369332"/>
          </a:xfrm>
          <a:prstGeom prst="rect">
            <a:avLst/>
          </a:prstGeom>
          <a:noFill/>
        </p:spPr>
        <p:txBody>
          <a:bodyPr wrap="square" rtlCol="0">
            <a:spAutoFit/>
          </a:bodyPr>
          <a:lstStyle/>
          <a:p>
            <a:endParaRPr lang="en-US"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115911" y="656824"/>
            <a:ext cx="4041446" cy="830997"/>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1. </a:t>
            </a:r>
            <a:r>
              <a:rPr lang="en-US" sz="2400" dirty="0" err="1">
                <a:latin typeface="Times New Roman" panose="02020603050405020304" pitchFamily="18" charset="0"/>
                <a:cs typeface="Times New Roman" panose="02020603050405020304" pitchFamily="18" charset="0"/>
              </a:rPr>
              <a:t>Chữa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graphicFrame>
        <p:nvGraphicFramePr>
          <p:cNvPr id="13" name="Table 12"/>
          <p:cNvGraphicFramePr>
            <a:graphicFrameLocks noGrp="1"/>
          </p:cNvGraphicFramePr>
          <p:nvPr>
            <p:extLst>
              <p:ext uri="{D42A27DB-BD31-4B8C-83A1-F6EECF244321}">
                <p14:modId xmlns:p14="http://schemas.microsoft.com/office/powerpoint/2010/main" val="2485349848"/>
              </p:ext>
            </p:extLst>
          </p:nvPr>
        </p:nvGraphicFramePr>
        <p:xfrm>
          <a:off x="270457" y="1249249"/>
          <a:ext cx="11809927" cy="5577840"/>
        </p:xfrm>
        <a:graphic>
          <a:graphicData uri="http://schemas.openxmlformats.org/drawingml/2006/table">
            <a:tbl>
              <a:tblPr firstRow="1" bandRow="1">
                <a:tableStyleId>{5C22544A-7EE6-4342-B048-85BDC9FD1C3A}</a:tableStyleId>
              </a:tblPr>
              <a:tblGrid>
                <a:gridCol w="5201061">
                  <a:extLst>
                    <a:ext uri="{9D8B030D-6E8A-4147-A177-3AD203B41FA5}">
                      <a16:colId xmlns:a16="http://schemas.microsoft.com/office/drawing/2014/main" val="2107098228"/>
                    </a:ext>
                  </a:extLst>
                </a:gridCol>
                <a:gridCol w="1903145">
                  <a:extLst>
                    <a:ext uri="{9D8B030D-6E8A-4147-A177-3AD203B41FA5}">
                      <a16:colId xmlns:a16="http://schemas.microsoft.com/office/drawing/2014/main" val="3347953145"/>
                    </a:ext>
                  </a:extLst>
                </a:gridCol>
                <a:gridCol w="4705721">
                  <a:extLst>
                    <a:ext uri="{9D8B030D-6E8A-4147-A177-3AD203B41FA5}">
                      <a16:colId xmlns:a16="http://schemas.microsoft.com/office/drawing/2014/main" val="1664373835"/>
                    </a:ext>
                  </a:extLst>
                </a:gridCol>
              </a:tblGrid>
              <a:tr h="452977">
                <a:tc>
                  <a:txBody>
                    <a:bodyPr/>
                    <a:lstStyle/>
                    <a:p>
                      <a:pPr algn="ctr"/>
                      <a:r>
                        <a:rPr lang="en-US" sz="2400" dirty="0" err="1">
                          <a:latin typeface="Times New Roman" panose="02020603050405020304" pitchFamily="18" charset="0"/>
                          <a:cs typeface="Times New Roman" panose="02020603050405020304" pitchFamily="18" charset="0"/>
                        </a:rPr>
                        <a:t>Câu</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Lỗi</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Sửa</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72482967"/>
                  </a:ext>
                </a:extLst>
              </a:tr>
              <a:tr h="1177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1.Anh ta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mở</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khóa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ngồi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ghế</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khởi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xe</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mở</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cửa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lên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đường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1.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logic</a:t>
                      </a:r>
                    </a:p>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p>
                    <a:p>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1.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Anh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ta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mở</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khóa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ngồi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ghế</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khởi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xe</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đóng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cửa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lên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đường</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1141877176"/>
                  </a:ext>
                </a:extLst>
              </a:tr>
              <a:tr h="15401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2.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Ngồi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đây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suốt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buổi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tôi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chỉ</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vô</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số</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chép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thật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2.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logic</a:t>
                      </a:r>
                    </a:p>
                    <a:p>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2.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Ngồi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đây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suốt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buổi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tôi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vô</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số</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chép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thật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công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05703125"/>
                  </a:ext>
                </a:extLst>
              </a:tr>
              <a:tr h="1177741">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3.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Đây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dung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dịch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3.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m</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hồ</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3.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Đây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dung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dịch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hại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nhất</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41167673"/>
                  </a:ext>
                </a:extLst>
              </a:tr>
              <a:tr h="1177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4.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say s</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ưa theo ca sĩ</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4.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m</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 hồ</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effectLst/>
                          <a:latin typeface="Times New Roman" panose="02020603050405020304" pitchFamily="18" charset="0"/>
                          <a:ea typeface="+mn-ea"/>
                          <a:cs typeface="Times New Roman" panose="02020603050405020304" pitchFamily="18" charset="0"/>
                        </a:rPr>
                        <a:t>4.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đang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say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sưa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ca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sĩ</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623490478"/>
                  </a:ext>
                </a:extLst>
              </a:tr>
            </a:tbl>
          </a:graphicData>
        </a:graphic>
      </p:graphicFrame>
    </p:spTree>
    <p:extLst>
      <p:ext uri="{BB962C8B-B14F-4D97-AF65-F5344CB8AC3E}">
        <p14:creationId xmlns:p14="http://schemas.microsoft.com/office/powerpoint/2010/main" val="45166020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ircle(in)">
                                      <p:cBhvr>
                                        <p:cTn id="1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940" y="347730"/>
            <a:ext cx="11294773"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2.</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tế</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HS)</a:t>
            </a:r>
          </a:p>
        </p:txBody>
      </p:sp>
      <p:sp>
        <p:nvSpPr>
          <p:cNvPr id="5" name="TextBox 4"/>
          <p:cNvSpPr txBox="1"/>
          <p:nvPr/>
        </p:nvSpPr>
        <p:spPr>
          <a:xfrm>
            <a:off x="218940" y="1068947"/>
            <a:ext cx="11771291"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a. </a:t>
            </a:r>
            <a:r>
              <a:rPr lang="vi-VN" sz="2800" dirty="0">
                <a:latin typeface="Times New Roman" panose="02020603050405020304" pitchFamily="18" charset="0"/>
                <a:cs typeface="Times New Roman" panose="02020603050405020304" pitchFamily="18" charset="0"/>
              </a:rPr>
              <a:t>Không chỉ vậy, sự sáng tạo giúp cải tiến các sản phẩm và dịch vụ đ</a:t>
            </a:r>
            <a:r>
              <a:rPr lang="en-US" sz="2800" dirty="0">
                <a:latin typeface="Times New Roman" panose="02020603050405020304" pitchFamily="18" charset="0"/>
                <a:cs typeface="Times New Roman" panose="02020603050405020304" pitchFamily="18" charset="0"/>
              </a:rPr>
              <a:t>ã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sẵn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ơn và đáp ứng nhu cầu của của con người, khiến cuộc sống của con người trở nên dễ dàng hơn. Bên cạnh đó, sự sáng tạo có thể giúp tạo nên sự yêu qu</a:t>
            </a:r>
            <a:r>
              <a:rPr lang="en-US" sz="2800" dirty="0">
                <a:latin typeface="Times New Roman" panose="02020603050405020304" pitchFamily="18" charset="0"/>
                <a:cs typeface="Times New Roman" panose="02020603050405020304" pitchFamily="18" charset="0"/>
              </a:rPr>
              <a:t>ý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con ng</a:t>
            </a:r>
            <a:r>
              <a:rPr lang="vi-VN" sz="2800" dirty="0">
                <a:latin typeface="Times New Roman" panose="02020603050405020304" pitchFamily="18" charset="0"/>
                <a:cs typeface="Times New Roman" panose="02020603050405020304" pitchFamily="18" charset="0"/>
              </a:rPr>
              <a:t>ười theo nhiều cách khác nhau. Sự sáng tạo trải nghiệm độc đáo và thú vị.</a:t>
            </a:r>
            <a:endParaRPr lang="en-US" sz="28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347730" y="3464414"/>
            <a:ext cx="11513712" cy="2246769"/>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con ng</a:t>
            </a:r>
            <a:r>
              <a:rPr lang="vi-VN" sz="2800" dirty="0">
                <a:latin typeface="Times New Roman" panose="02020603050405020304" pitchFamily="18" charset="0"/>
                <a:cs typeface="Times New Roman" panose="02020603050405020304" pitchFamily="18" charset="0"/>
              </a:rPr>
              <a:t>ười chăm chỉ hơn, phát triển bản thân m</a:t>
            </a:r>
            <a:r>
              <a:rPr lang="en-US" sz="2800" dirty="0" err="1">
                <a:latin typeface="Times New Roman" panose="02020603050405020304" pitchFamily="18" charset="0"/>
                <a:cs typeface="Times New Roman" panose="02020603050405020304" pitchFamily="18" charset="0"/>
              </a:rPr>
              <a: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ơn, khai thác được nhiều tiềm năng hơn. Bên cạnh đó, sự sáng tạo khiến cho cuộc sống của con người trở nên tối tân hơn, tiện ích hơn, không chỉ giải quyết được những nhu cầu cần thiết mà c</a:t>
            </a:r>
            <a:r>
              <a:rPr lang="en-US" sz="2800" dirty="0" err="1">
                <a:latin typeface="Times New Roman" panose="02020603050405020304" pitchFamily="18" charset="0"/>
                <a:cs typeface="Times New Roman" panose="02020603050405020304" pitchFamily="18" charset="0"/>
              </a:rPr>
              <a:t>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ơn.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9429150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6367" y="721217"/>
            <a:ext cx="11487954" cy="483209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Bên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tân</a:t>
            </a:r>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ơn, tiện ích hơn, không chỉ giải quyết được những nhu cầu cần thiết mà c</a:t>
            </a:r>
            <a:r>
              <a:rPr lang="en-US" sz="2800" dirty="0" err="1">
                <a:latin typeface="Times New Roman" panose="02020603050405020304" pitchFamily="18" charset="0"/>
                <a:cs typeface="Times New Roman" panose="02020603050405020304" pitchFamily="18" charset="0"/>
              </a:rPr>
              <a:t>òn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khiến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thêm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cs typeface="Times New Roman" panose="02020603050405020304" pitchFamily="18" charset="0"/>
              </a:rPr>
              <a:t> h</a:t>
            </a:r>
            <a:r>
              <a:rPr lang="vi-VN" sz="2800" dirty="0">
                <a:latin typeface="Times New Roman" panose="02020603050405020304" pitchFamily="18" charset="0"/>
                <a:cs typeface="Times New Roman" panose="02020603050405020304" pitchFamily="18" charset="0"/>
              </a:rPr>
              <a:t>ơn, con người sẽ có nhiều thời gian dành cho bản thân hơn, khám phá được nhiều điều mới lạ, khám phá ra nhiều thứ khác.</a:t>
            </a:r>
            <a:endParaRPr lang="en-US" sz="2800" dirty="0">
              <a:latin typeface="Times New Roman" panose="02020603050405020304" pitchFamily="18" charset="0"/>
              <a:cs typeface="Times New Roman" panose="02020603050405020304" pitchFamily="18" charset="0"/>
            </a:endParaRPr>
          </a:p>
          <a:p>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vô</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ười có tính sáng tạo là người năng động làm việc và t</a:t>
            </a:r>
            <a:r>
              <a:rPr lang="en-US" sz="2800" dirty="0" err="1">
                <a:latin typeface="Times New Roman" panose="02020603050405020304" pitchFamily="18" charset="0"/>
                <a:cs typeface="Times New Roman" panose="02020603050405020304" pitchFamily="18" charset="0"/>
              </a:rPr>
              <a: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tòi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dễ</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sẵn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bắt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a:t>
            </a:r>
            <a:r>
              <a:rPr lang="vi-VN" sz="2800" dirty="0">
                <a:latin typeface="Times New Roman" panose="02020603050405020304" pitchFamily="18" charset="0"/>
                <a:cs typeface="Times New Roman" panose="02020603050405020304" pitchFamily="18" charset="0"/>
              </a:rPr>
              <a:t>ước hoặc lặp lại những cách thức cũ mà say mê t</a:t>
            </a:r>
            <a:r>
              <a:rPr lang="en-US" sz="2800" dirty="0" err="1">
                <a:latin typeface="Times New Roman" panose="02020603050405020304" pitchFamily="18" charset="0"/>
                <a:cs typeface="Times New Roman" panose="02020603050405020304" pitchFamily="18" charset="0"/>
              </a:rPr>
              <a:t>ìm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kiếm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hữu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cs typeface="Times New Roman" panose="02020603050405020304" pitchFamily="18" charset="0"/>
              </a:rPr>
              <a:t>. </a:t>
            </a:r>
          </a:p>
          <a:p>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5711545"/>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58615" y="2931491"/>
            <a:ext cx="6427582" cy="1323439"/>
          </a:xfrm>
          <a:prstGeom prst="rect">
            <a:avLst/>
          </a:prstGeom>
        </p:spPr>
        <p:txBody>
          <a:bodyPr wrap="square">
            <a:spAutoFit/>
          </a:bodyPr>
          <a:lstStyle/>
          <a:p>
            <a:r>
              <a:rPr lang="en-US"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KHỞI ĐỘNG</a:t>
            </a:r>
          </a:p>
          <a:p>
            <a:endPar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407490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33182497"/>
              </p:ext>
            </p:extLst>
          </p:nvPr>
        </p:nvGraphicFramePr>
        <p:xfrm>
          <a:off x="103032" y="423456"/>
          <a:ext cx="12003110" cy="5577840"/>
        </p:xfrm>
        <a:graphic>
          <a:graphicData uri="http://schemas.openxmlformats.org/drawingml/2006/table">
            <a:tbl>
              <a:tblPr firstRow="1" bandRow="1">
                <a:tableStyleId>{5C22544A-7EE6-4342-B048-85BDC9FD1C3A}</a:tableStyleId>
              </a:tblPr>
              <a:tblGrid>
                <a:gridCol w="862885">
                  <a:extLst>
                    <a:ext uri="{9D8B030D-6E8A-4147-A177-3AD203B41FA5}">
                      <a16:colId xmlns:a16="http://schemas.microsoft.com/office/drawing/2014/main" val="3239863343"/>
                    </a:ext>
                  </a:extLst>
                </a:gridCol>
                <a:gridCol w="5138670">
                  <a:extLst>
                    <a:ext uri="{9D8B030D-6E8A-4147-A177-3AD203B41FA5}">
                      <a16:colId xmlns:a16="http://schemas.microsoft.com/office/drawing/2014/main" val="1006055324"/>
                    </a:ext>
                  </a:extLst>
                </a:gridCol>
                <a:gridCol w="6001555">
                  <a:extLst>
                    <a:ext uri="{9D8B030D-6E8A-4147-A177-3AD203B41FA5}">
                      <a16:colId xmlns:a16="http://schemas.microsoft.com/office/drawing/2014/main" val="1548739281"/>
                    </a:ext>
                  </a:extLst>
                </a:gridCol>
              </a:tblGrid>
              <a:tr h="370840">
                <a:tc>
                  <a:txBody>
                    <a:bodyPr/>
                    <a:lstStyle/>
                    <a:p>
                      <a:pPr algn="ctr"/>
                      <a:r>
                        <a:rPr lang="en-US" sz="2400" dirty="0" err="1">
                          <a:latin typeface="Times New Roman" panose="02020603050405020304" pitchFamily="18" charset="0"/>
                          <a:cs typeface="Times New Roman" panose="02020603050405020304" pitchFamily="18" charset="0"/>
                        </a:rPr>
                        <a:t>Câu</a:t>
                      </a:r>
                      <a:r>
                        <a:rPr lang="en-US" sz="2400" baseline="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Lỗi</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Chữa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29064502"/>
                  </a:ext>
                </a:extLst>
              </a:tr>
              <a:tr h="370840">
                <a:tc>
                  <a:txBody>
                    <a:bodyPr/>
                    <a:lstStyle/>
                    <a:p>
                      <a:pPr algn="ctr"/>
                      <a:r>
                        <a:rPr lang="en-US" sz="2400" dirty="0">
                          <a:latin typeface="Times New Roman" panose="02020603050405020304" pitchFamily="18" charset="0"/>
                          <a:cs typeface="Times New Roman" panose="02020603050405020304" pitchFamily="18" charset="0"/>
                        </a:rPr>
                        <a:t>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thiếu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ở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cuối</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p>
                    <a:p>
                      <a:endParaRPr lang="en-US" sz="2400" b="0" i="0" u="none"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giúp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trải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nghiệm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độc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thú</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giúp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dựng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mở</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rộng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mối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hệ</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tốt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đẹp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giữa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con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val="166746150"/>
                  </a:ext>
                </a:extLst>
              </a:tr>
              <a:tr h="370840">
                <a:tc>
                  <a:txBody>
                    <a:bodyPr/>
                    <a:lstStyle/>
                    <a:p>
                      <a:pPr algn="ctr"/>
                      <a:r>
                        <a:rPr lang="en-US" sz="2400" dirty="0">
                          <a:latin typeface="Times New Roman" panose="02020603050405020304" pitchFamily="18" charset="0"/>
                          <a:cs typeface="Times New Roman" panose="02020603050405020304" pitchFamily="18" charset="0"/>
                        </a:rPr>
                        <a:t>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thiếu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chủ</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ở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thứ</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2 </a:t>
                      </a:r>
                    </a:p>
                    <a:p>
                      <a:endParaRPr lang="en-US" sz="2400" b="0" i="0" u="none" dirty="0">
                        <a:latin typeface="Times New Roman" panose="02020603050405020304" pitchFamily="18" charset="0"/>
                        <a:cs typeface="Times New Roman" panose="02020603050405020304" pitchFamily="18" charset="0"/>
                      </a:endParaRPr>
                    </a:p>
                  </a:txBody>
                  <a:tcPr/>
                </a:tc>
                <a:tc>
                  <a:txBody>
                    <a:bodyPr/>
                    <a:lstStyle/>
                    <a:p>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giúp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con ng</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ười chăm chỉ hơn, phát triển bản thân m</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ình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h</a:t>
                      </a:r>
                      <a:r>
                        <a:rPr lang="vi-VN" sz="2400" kern="1200" dirty="0">
                          <a:solidFill>
                            <a:schemeClr val="dk1"/>
                          </a:solidFill>
                          <a:effectLst/>
                          <a:latin typeface="Times New Roman" panose="02020603050405020304" pitchFamily="18" charset="0"/>
                          <a:ea typeface="+mn-ea"/>
                          <a:cs typeface="Times New Roman" panose="02020603050405020304" pitchFamily="18" charset="0"/>
                        </a:rPr>
                        <a:t>ơn, khai thác được nhiều tiềm năng hơn</a:t>
                      </a:r>
                      <a:endParaRPr lang="en-US" sz="2400" kern="1200" dirty="0">
                        <a:solidFill>
                          <a:schemeClr val="dk1"/>
                        </a:solidFill>
                        <a:effectLst/>
                        <a:latin typeface="Times New Roman" panose="02020603050405020304" pitchFamily="18" charset="0"/>
                        <a:ea typeface="+mn-ea"/>
                        <a:cs typeface="Times New Roman" panose="02020603050405020304" pitchFamily="18" charset="0"/>
                      </a:endParaRPr>
                    </a:p>
                  </a:txBody>
                  <a:tcPr/>
                </a:tc>
                <a:extLst>
                  <a:ext uri="{0D108BD9-81ED-4DB2-BD59-A6C34878D82A}">
                    <a16:rowId xmlns:a16="http://schemas.microsoft.com/office/drawing/2014/main" val="3543369043"/>
                  </a:ext>
                </a:extLst>
              </a:tr>
              <a:tr h="370840">
                <a:tc>
                  <a:txBody>
                    <a:bodyPr/>
                    <a:lstStyle/>
                    <a:p>
                      <a:pPr algn="ctr"/>
                      <a:r>
                        <a:rPr lang="en-US" sz="2400" dirty="0">
                          <a:latin typeface="Times New Roman" panose="02020603050405020304" pitchFamily="18" charset="0"/>
                          <a:cs typeface="Times New Roman" panose="02020603050405020304" pitchFamily="18" charset="0"/>
                        </a:rPr>
                        <a:t>c</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logic: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khám</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phá</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được</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điều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mới</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lạ</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đã</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bao</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hàm</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khám</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phá</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ra</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thứ</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a:t>
                      </a: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bỏ</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cụm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khám</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ra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nhiều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thứ</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834602566"/>
                  </a:ext>
                </a:extLst>
              </a:tr>
              <a:tr h="370840">
                <a:tc>
                  <a:txBody>
                    <a:bodyPr/>
                    <a:lstStyle/>
                    <a:p>
                      <a:pPr algn="ctr"/>
                      <a:r>
                        <a:rPr lang="en-US" sz="2400" dirty="0">
                          <a:latin typeface="Times New Roman" panose="02020603050405020304" pitchFamily="18" charset="0"/>
                          <a:cs typeface="Times New Roman" panose="02020603050405020304" pitchFamily="18" charset="0"/>
                        </a:rPr>
                        <a:t>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Lỗi</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m</a:t>
                      </a:r>
                      <a:r>
                        <a:rPr lang="vi-VN" sz="2400" b="0" i="0" u="none" kern="1200" dirty="0">
                          <a:solidFill>
                            <a:schemeClr val="dk1"/>
                          </a:solidFill>
                          <a:effectLst/>
                          <a:latin typeface="Times New Roman" panose="02020603050405020304" pitchFamily="18" charset="0"/>
                          <a:ea typeface="+mn-ea"/>
                          <a:cs typeface="Times New Roman" panose="02020603050405020304" pitchFamily="18" charset="0"/>
                        </a:rPr>
                        <a:t>ơ hồ</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vi-VN" sz="2400" b="0" i="0" u="none" kern="1200" dirty="0">
                          <a:solidFill>
                            <a:schemeClr val="dk1"/>
                          </a:solidFill>
                          <a:effectLst/>
                          <a:latin typeface="Times New Roman" panose="02020603050405020304" pitchFamily="18" charset="0"/>
                          <a:ea typeface="+mn-ea"/>
                          <a:cs typeface="Times New Roman" panose="02020603050405020304" pitchFamily="18" charset="0"/>
                        </a:rPr>
                        <a:t>Sự sáng tạo thời k</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ì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nay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này</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vô</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cùng</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trọng</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cần</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thiết</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cuộc</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i="0" u="none" kern="1200" dirty="0" err="1">
                          <a:solidFill>
                            <a:schemeClr val="dk1"/>
                          </a:solidFill>
                          <a:effectLst/>
                          <a:latin typeface="Times New Roman" panose="02020603050405020304" pitchFamily="18" charset="0"/>
                          <a:ea typeface="+mn-ea"/>
                          <a:cs typeface="Times New Roman" panose="02020603050405020304" pitchFamily="18" charset="0"/>
                        </a:rPr>
                        <a:t>sống</a:t>
                      </a:r>
                      <a:r>
                        <a:rPr lang="en-US" sz="2400" b="0" i="0" u="none" kern="1200" dirty="0">
                          <a:solidFill>
                            <a:schemeClr val="dk1"/>
                          </a:solidFill>
                          <a:effectLst/>
                          <a:latin typeface="Times New Roman" panose="02020603050405020304" pitchFamily="18" charset="0"/>
                          <a:ea typeface="+mn-ea"/>
                          <a:cs typeface="Times New Roman" panose="02020603050405020304" pitchFamily="18" charset="0"/>
                        </a:rPr>
                        <a:t>.</a:t>
                      </a:r>
                    </a:p>
                    <a:p>
                      <a:endParaRPr lang="en-US" sz="2400" b="0" i="0" u="none"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Sự</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sáng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tạo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vô</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cùng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quan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trọng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cần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thiết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cuộc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sống</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này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nhất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là</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thời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kì</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triển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hiện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nay.</a:t>
                      </a:r>
                    </a:p>
                    <a:p>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98777204"/>
                  </a:ext>
                </a:extLst>
              </a:tr>
            </a:tbl>
          </a:graphicData>
        </a:graphic>
      </p:graphicFrame>
    </p:spTree>
    <p:extLst>
      <p:ext uri="{BB962C8B-B14F-4D97-AF65-F5344CB8AC3E}">
        <p14:creationId xmlns:p14="http://schemas.microsoft.com/office/powerpoint/2010/main" val="2367244104"/>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9549" y="953037"/>
            <a:ext cx="11320529" cy="1815882"/>
          </a:xfrm>
          <a:prstGeom prst="rect">
            <a:avLst/>
          </a:prstGeom>
          <a:noFill/>
        </p:spPr>
        <p:txBody>
          <a:bodyPr wrap="square" rtlCol="0">
            <a:spAutoFit/>
          </a:bodyPr>
          <a:lstStyle/>
          <a:p>
            <a:r>
              <a:rPr lang="en-US" sz="2800" b="1" dirty="0">
                <a:latin typeface="Times New Roman" panose="02020603050405020304" pitchFamily="18" charset="0"/>
                <a:cs typeface="Times New Roman" panose="02020603050405020304" pitchFamily="18" charset="0"/>
              </a:rPr>
              <a:t>3.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vai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trò</a:t>
            </a:r>
            <a:r>
              <a:rPr lang="en-US" sz="2800" dirty="0">
                <a:latin typeface="Times New Roman" panose="02020603050405020304" pitchFamily="18" charset="0"/>
                <a:cs typeface="Times New Roman" panose="02020603050405020304" pitchFamily="18" charset="0"/>
              </a:rPr>
              <a:t>/ý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pPr algn="ctr"/>
            <a:r>
              <a:rPr lang="en-US" sz="2800" dirty="0" err="1">
                <a:latin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bài</a:t>
            </a:r>
            <a:r>
              <a:rPr lang="en-US" sz="2800" dirty="0">
                <a:latin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cs typeface="Times New Roman" panose="02020603050405020304" pitchFamily="18" charset="0"/>
              </a:rPr>
              <a:t>nhà</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00455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85621" y="965910"/>
            <a:ext cx="7508383" cy="954107"/>
          </a:xfrm>
          <a:prstGeom prst="rect">
            <a:avLst/>
          </a:prstGeom>
          <a:noFill/>
        </p:spPr>
        <p:txBody>
          <a:bodyPr wrap="square" rtlCol="0">
            <a:spAutoFit/>
          </a:bodyPr>
          <a:lstStyle/>
          <a:p>
            <a:r>
              <a:rPr lang="en-US" sz="2800" dirty="0" err="1">
                <a:latin typeface="Times New Roman" panose="02020603050405020304" pitchFamily="18" charset="0"/>
                <a:cs typeface="Times New Roman" panose="02020603050405020304" pitchFamily="18" charset="0"/>
              </a:rPr>
              <a:t>Đọc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hỏi</a:t>
            </a:r>
            <a:r>
              <a:rPr lang="en-US" sz="2800" dirty="0">
                <a:latin typeface="Times New Roman" panose="02020603050405020304" pitchFamily="18" charset="0"/>
                <a:cs typeface="Times New Roman" panose="02020603050405020304" pitchFamily="18" charset="0"/>
              </a:rPr>
              <a:t>:</a:t>
            </a:r>
          </a:p>
          <a:p>
            <a:endParaRPr lang="en-US" sz="2800"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181304866"/>
              </p:ext>
            </p:extLst>
          </p:nvPr>
        </p:nvGraphicFramePr>
        <p:xfrm>
          <a:off x="95534" y="1827595"/>
          <a:ext cx="11997728" cy="4007104"/>
        </p:xfrm>
        <a:graphic>
          <a:graphicData uri="http://schemas.openxmlformats.org/drawingml/2006/table">
            <a:tbl>
              <a:tblPr firstRow="1" firstCol="1" bandRow="1">
                <a:tableStyleId>{5C22544A-7EE6-4342-B048-85BDC9FD1C3A}</a:tableStyleId>
              </a:tblPr>
              <a:tblGrid>
                <a:gridCol w="8865427">
                  <a:extLst>
                    <a:ext uri="{9D8B030D-6E8A-4147-A177-3AD203B41FA5}">
                      <a16:colId xmlns:a16="http://schemas.microsoft.com/office/drawing/2014/main" val="557603288"/>
                    </a:ext>
                  </a:extLst>
                </a:gridCol>
                <a:gridCol w="3132301">
                  <a:extLst>
                    <a:ext uri="{9D8B030D-6E8A-4147-A177-3AD203B41FA5}">
                      <a16:colId xmlns:a16="http://schemas.microsoft.com/office/drawing/2014/main" val="1517719821"/>
                    </a:ext>
                  </a:extLst>
                </a:gridCol>
              </a:tblGrid>
              <a:tr h="0">
                <a:tc>
                  <a:txBody>
                    <a:bodyPr/>
                    <a:lstStyle/>
                    <a:p>
                      <a:pPr algn="ctr">
                        <a:lnSpc>
                          <a:spcPct val="120000"/>
                        </a:lnSpc>
                        <a:spcAft>
                          <a:spcPts val="0"/>
                        </a:spcAft>
                      </a:pPr>
                      <a:r>
                        <a:rPr lang="en-US" sz="2800">
                          <a:effectLst/>
                          <a:latin typeface="Times New Roman" panose="02020603050405020304" pitchFamily="18" charset="0"/>
                          <a:cs typeface="Times New Roman" panose="02020603050405020304" pitchFamily="18" charset="0"/>
                        </a:rPr>
                        <a:t>Câu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0000"/>
                        </a:lnSpc>
                        <a:spcAft>
                          <a:spcPts val="0"/>
                        </a:spcAft>
                      </a:pP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mắc</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9628624"/>
                  </a:ext>
                </a:extLst>
              </a:tr>
              <a:tr h="0">
                <a:tc>
                  <a:txBody>
                    <a:bodyPr/>
                    <a:lstStyle/>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cs typeface="Times New Roman" panose="02020603050405020304" pitchFamily="18" charset="0"/>
                        </a:rPr>
                        <a:t> ta </a:t>
                      </a:r>
                      <a:r>
                        <a:rPr lang="en-US" sz="2800" dirty="0" err="1">
                          <a:effectLst/>
                          <a:latin typeface="Times New Roman" panose="02020603050405020304" pitchFamily="18" charset="0"/>
                          <a:cs typeface="Times New Roman" panose="02020603050405020304" pitchFamily="18" charset="0"/>
                        </a:rPr>
                        <a:t>mở</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ngồi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ghế</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khởi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xe</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mở</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cửa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đường</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cs typeface="Times New Roman" panose="02020603050405020304" pitchFamily="18" charset="0"/>
                        </a:rPr>
                        <a:t>Ngồi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suốt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buổi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vô</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cs typeface="Times New Roman" panose="02020603050405020304" pitchFamily="18" charset="0"/>
                        </a:rPr>
                        <a:t>cá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chép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thật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dịch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nhất</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4. </a:t>
                      </a:r>
                      <a:r>
                        <a:rPr lang="en-US" sz="2800" dirty="0" err="1">
                          <a:effectLst/>
                          <a:latin typeface="Times New Roman" panose="02020603050405020304" pitchFamily="18" charset="0"/>
                          <a:cs typeface="Times New Roman" panose="02020603050405020304" pitchFamily="18" charset="0"/>
                        </a:rPr>
                        <a:t>Cả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hát</a:t>
                      </a:r>
                      <a:r>
                        <a:rPr lang="en-US" sz="2800" dirty="0">
                          <a:effectLst/>
                          <a:latin typeface="Times New Roman" panose="02020603050405020304" pitchFamily="18" charset="0"/>
                          <a:cs typeface="Times New Roman" panose="02020603050405020304" pitchFamily="18" charset="0"/>
                        </a:rPr>
                        <a:t> say </a:t>
                      </a:r>
                      <a:r>
                        <a:rPr lang="en-US" sz="2800" dirty="0" err="1">
                          <a:effectLst/>
                          <a:latin typeface="Times New Roman" panose="02020603050405020304" pitchFamily="18" charset="0"/>
                          <a:cs typeface="Times New Roman" panose="02020603050405020304" pitchFamily="18" charset="0"/>
                        </a:rPr>
                        <a:t>sưa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cs typeface="Times New Roman" panose="02020603050405020304" pitchFamily="18" charset="0"/>
                        </a:rPr>
                        <a:t> ca </a:t>
                      </a:r>
                      <a:r>
                        <a:rPr lang="en-US" sz="2800" dirty="0" err="1">
                          <a:effectLst/>
                          <a:latin typeface="Times New Roman" panose="02020603050405020304" pitchFamily="18" charset="0"/>
                          <a:cs typeface="Times New Roman" panose="02020603050405020304" pitchFamily="18" charset="0"/>
                        </a:rPr>
                        <a:t>sĩ</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4829256"/>
                  </a:ext>
                </a:extLst>
              </a:tr>
            </a:tbl>
          </a:graphicData>
        </a:graphic>
      </p:graphicFrame>
    </p:spTree>
    <p:extLst>
      <p:ext uri="{BB962C8B-B14F-4D97-AF65-F5344CB8AC3E}">
        <p14:creationId xmlns:p14="http://schemas.microsoft.com/office/powerpoint/2010/main" val="1356661953"/>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194168786"/>
              </p:ext>
            </p:extLst>
          </p:nvPr>
        </p:nvGraphicFramePr>
        <p:xfrm>
          <a:off x="167426" y="656823"/>
          <a:ext cx="11874320" cy="4944693"/>
        </p:xfrm>
        <a:graphic>
          <a:graphicData uri="http://schemas.openxmlformats.org/drawingml/2006/table">
            <a:tbl>
              <a:tblPr firstRow="1" firstCol="1" bandRow="1">
                <a:tableStyleId>{5C22544A-7EE6-4342-B048-85BDC9FD1C3A}</a:tableStyleId>
              </a:tblPr>
              <a:tblGrid>
                <a:gridCol w="7849127">
                  <a:extLst>
                    <a:ext uri="{9D8B030D-6E8A-4147-A177-3AD203B41FA5}">
                      <a16:colId xmlns:a16="http://schemas.microsoft.com/office/drawing/2014/main" val="3842274000"/>
                    </a:ext>
                  </a:extLst>
                </a:gridCol>
                <a:gridCol w="4025193">
                  <a:extLst>
                    <a:ext uri="{9D8B030D-6E8A-4147-A177-3AD203B41FA5}">
                      <a16:colId xmlns:a16="http://schemas.microsoft.com/office/drawing/2014/main" val="1431390890"/>
                    </a:ext>
                  </a:extLst>
                </a:gridCol>
              </a:tblGrid>
              <a:tr h="580049">
                <a:tc>
                  <a:txBody>
                    <a:bodyPr/>
                    <a:lstStyle/>
                    <a:p>
                      <a:pPr algn="ctr">
                        <a:lnSpc>
                          <a:spcPct val="120000"/>
                        </a:lnSpc>
                        <a:spcAft>
                          <a:spcPts val="0"/>
                        </a:spcAft>
                      </a:pPr>
                      <a:r>
                        <a:rPr lang="en-US" sz="2800">
                          <a:effectLst/>
                          <a:latin typeface="Times New Roman" panose="02020603050405020304" pitchFamily="18" charset="0"/>
                          <a:cs typeface="Times New Roman" panose="02020603050405020304" pitchFamily="18" charset="0"/>
                        </a:rPr>
                        <a:t>Câu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20000"/>
                        </a:lnSpc>
                        <a:spcAft>
                          <a:spcPts val="0"/>
                        </a:spcAft>
                      </a:pPr>
                      <a:r>
                        <a:rPr lang="en-US" sz="2800">
                          <a:effectLst/>
                          <a:latin typeface="Times New Roman" panose="02020603050405020304" pitchFamily="18" charset="0"/>
                          <a:cs typeface="Times New Roman" panose="02020603050405020304" pitchFamily="18" charset="0"/>
                        </a:rPr>
                        <a:t>Lỗi mắc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22934729"/>
                  </a:ext>
                </a:extLst>
              </a:tr>
              <a:tr h="4364644">
                <a:tc>
                  <a:txBody>
                    <a:bodyPr/>
                    <a:lstStyle/>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cs typeface="Times New Roman" panose="02020603050405020304" pitchFamily="18" charset="0"/>
                        </a:rPr>
                        <a:t>Anh</a:t>
                      </a:r>
                      <a:r>
                        <a:rPr lang="en-US" sz="2800" dirty="0">
                          <a:effectLst/>
                          <a:latin typeface="Times New Roman" panose="02020603050405020304" pitchFamily="18" charset="0"/>
                          <a:cs typeface="Times New Roman" panose="02020603050405020304" pitchFamily="18" charset="0"/>
                        </a:rPr>
                        <a:t> ta </a:t>
                      </a:r>
                      <a:r>
                        <a:rPr lang="en-US" sz="2800" dirty="0" err="1">
                          <a:effectLst/>
                          <a:latin typeface="Times New Roman" panose="02020603050405020304" pitchFamily="18" charset="0"/>
                          <a:cs typeface="Times New Roman" panose="02020603050405020304" pitchFamily="18" charset="0"/>
                        </a:rPr>
                        <a:t>mở</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khóa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ngồi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ghế</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khởi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xe</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mở</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cửa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lên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đường</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cs typeface="Times New Roman" panose="02020603050405020304" pitchFamily="18" charset="0"/>
                        </a:rPr>
                        <a:t>Ngồi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suốt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buổi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sáng</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tôi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chỉ</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được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vô</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số</a:t>
                      </a:r>
                      <a:r>
                        <a:rPr lang="en-US" sz="2800" dirty="0">
                          <a:effectLst/>
                          <a:latin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cs typeface="Times New Roman" panose="02020603050405020304" pitchFamily="18" charset="0"/>
                        </a:rPr>
                        <a:t>cá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chép</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thật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phí</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cs typeface="Times New Roman" panose="02020603050405020304" pitchFamily="18" charset="0"/>
                        </a:rPr>
                        <a:t> dung </a:t>
                      </a:r>
                      <a:r>
                        <a:rPr lang="en-US" sz="2800" dirty="0" err="1">
                          <a:effectLst/>
                          <a:latin typeface="Times New Roman" panose="02020603050405020304" pitchFamily="18" charset="0"/>
                          <a:cs typeface="Times New Roman" panose="02020603050405020304" pitchFamily="18" charset="0"/>
                        </a:rPr>
                        <a:t>dịch</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độc</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nhất</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4. </a:t>
                      </a:r>
                      <a:r>
                        <a:rPr lang="en-US" sz="2800" dirty="0" err="1">
                          <a:effectLst/>
                          <a:latin typeface="Times New Roman" panose="02020603050405020304" pitchFamily="18" charset="0"/>
                          <a:cs typeface="Times New Roman" panose="02020603050405020304" pitchFamily="18" charset="0"/>
                        </a:rPr>
                        <a:t>Cả</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nhà</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hát</a:t>
                      </a:r>
                      <a:r>
                        <a:rPr lang="en-US" sz="2800" dirty="0">
                          <a:effectLst/>
                          <a:latin typeface="Times New Roman" panose="02020603050405020304" pitchFamily="18" charset="0"/>
                          <a:cs typeface="Times New Roman" panose="02020603050405020304" pitchFamily="18" charset="0"/>
                        </a:rPr>
                        <a:t> say </a:t>
                      </a:r>
                      <a:r>
                        <a:rPr lang="en-US" sz="2800" dirty="0" err="1">
                          <a:effectLst/>
                          <a:latin typeface="Times New Roman" panose="02020603050405020304" pitchFamily="18" charset="0"/>
                          <a:cs typeface="Times New Roman" panose="02020603050405020304" pitchFamily="18" charset="0"/>
                        </a:rPr>
                        <a:t>sưa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cs typeface="Times New Roman" panose="02020603050405020304" pitchFamily="18" charset="0"/>
                        </a:rPr>
                        <a:t> ca </a:t>
                      </a:r>
                      <a:r>
                        <a:rPr lang="en-US" sz="2800" dirty="0" err="1">
                          <a:effectLst/>
                          <a:latin typeface="Times New Roman" panose="02020603050405020304" pitchFamily="18" charset="0"/>
                          <a:cs typeface="Times New Roman" panose="02020603050405020304" pitchFamily="18" charset="0"/>
                        </a:rPr>
                        <a:t>sĩ</a:t>
                      </a:r>
                      <a:r>
                        <a:rPr lang="en-US" sz="2800" dirty="0">
                          <a:effectLst/>
                          <a:latin typeface="Times New Roman" panose="02020603050405020304" pitchFamily="18" charset="0"/>
                          <a:cs typeface="Times New Roman" panose="02020603050405020304" pitchFamily="18" charset="0"/>
                        </a:rPr>
                        <a:t>.</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1. </a:t>
                      </a: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logic</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2. </a:t>
                      </a: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logic</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3. </a:t>
                      </a: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hồ</a:t>
                      </a:r>
                      <a:endParaRPr lang="en-US" sz="2800" dirty="0">
                        <a:effectLst/>
                        <a:latin typeface="Times New Roman" panose="02020603050405020304" pitchFamily="18" charset="0"/>
                        <a:cs typeface="Times New Roman" panose="02020603050405020304" pitchFamily="18" charset="0"/>
                      </a:endParaRP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4. </a:t>
                      </a:r>
                      <a:r>
                        <a:rPr lang="en-US" sz="2800" dirty="0" err="1">
                          <a:effectLst/>
                          <a:latin typeface="Times New Roman" panose="02020603050405020304" pitchFamily="18" charset="0"/>
                          <a:cs typeface="Times New Roman" panose="02020603050405020304" pitchFamily="18" charset="0"/>
                        </a:rPr>
                        <a:t>Lỗi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câu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mơ</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hồ</a:t>
                      </a:r>
                      <a:endParaRPr lang="en-US" sz="2800" dirty="0">
                        <a:effectLst/>
                        <a:latin typeface="Times New Roman" panose="02020603050405020304" pitchFamily="18" charset="0"/>
                        <a:cs typeface="Times New Roman" panose="02020603050405020304" pitchFamily="18" charset="0"/>
                      </a:endParaRPr>
                    </a:p>
                    <a:p>
                      <a:pPr algn="just">
                        <a:lnSpc>
                          <a:spcPct val="120000"/>
                        </a:lnSpc>
                        <a:spcAft>
                          <a:spcPts val="0"/>
                        </a:spcAft>
                      </a:pPr>
                      <a:r>
                        <a:rPr lang="en-US" sz="2800" dirty="0">
                          <a:effectLst/>
                          <a:latin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46954147"/>
                  </a:ext>
                </a:extLst>
              </a:tr>
            </a:tbl>
          </a:graphicData>
        </a:graphic>
      </p:graphicFrame>
    </p:spTree>
    <p:extLst>
      <p:ext uri="{BB962C8B-B14F-4D97-AF65-F5344CB8AC3E}">
        <p14:creationId xmlns:p14="http://schemas.microsoft.com/office/powerpoint/2010/main" val="1237385745"/>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25337" y="2844225"/>
            <a:ext cx="5991367" cy="584775"/>
          </a:xfrm>
          <a:prstGeom prst="rect">
            <a:avLst/>
          </a:prstGeom>
        </p:spPr>
        <p:txBody>
          <a:bodyPr wrap="square">
            <a:spAutoFit/>
          </a:bodyPr>
          <a:lstStyle/>
          <a:p>
            <a:r>
              <a:rPr lang="en-US" sz="32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HÌNH THÀNH KIẾN THỨC</a:t>
            </a:r>
          </a:p>
        </p:txBody>
      </p:sp>
    </p:spTree>
    <p:extLst>
      <p:ext uri="{BB962C8B-B14F-4D97-AF65-F5344CB8AC3E}">
        <p14:creationId xmlns:p14="http://schemas.microsoft.com/office/powerpoint/2010/main" val="3252873107"/>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37306" y="748139"/>
            <a:ext cx="7051967"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I. NHẬN BIẾT LỖI LOGIC CỦA CÂU VÀ CÁCH SỬA</a:t>
            </a:r>
            <a:endParaRPr lang="en-US" sz="2000" dirty="0">
              <a:latin typeface="Times New Roman" panose="02020603050405020304" pitchFamily="18" charset="0"/>
              <a:cs typeface="Times New Roman" panose="02020603050405020304" pitchFamily="18" charset="0"/>
            </a:endParaRPr>
          </a:p>
        </p:txBody>
      </p:sp>
      <p:sp>
        <p:nvSpPr>
          <p:cNvPr id="6" name="TextBox 5"/>
          <p:cNvSpPr txBox="1"/>
          <p:nvPr/>
        </p:nvSpPr>
        <p:spPr>
          <a:xfrm>
            <a:off x="761991" y="1177716"/>
            <a:ext cx="10792699" cy="1200329"/>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Khái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niệm</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chất</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logic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t</a:t>
            </a:r>
            <a:r>
              <a:rPr lang="vi-VN" sz="2400" dirty="0">
                <a:latin typeface="Times New Roman" panose="02020603050405020304" pitchFamily="18" charset="0"/>
                <a:cs typeface="Times New Roman" panose="02020603050405020304" pitchFamily="18" charset="0"/>
              </a:rPr>
              <a:t>ư duy. Khi tư duy người viết/người nói thiếu sáng sủa, r</a:t>
            </a:r>
            <a:r>
              <a:rPr lang="en-US" sz="2400" dirty="0">
                <a:latin typeface="Times New Roman" panose="02020603050405020304" pitchFamily="18" charset="0"/>
                <a:cs typeface="Times New Roman" panose="02020603050405020304" pitchFamily="18" charset="0"/>
              </a:rPr>
              <a:t>õ </a:t>
            </a:r>
            <a:r>
              <a:rPr lang="en-US" sz="2400" dirty="0" err="1">
                <a:latin typeface="Times New Roman" panose="02020603050405020304" pitchFamily="18" charset="0"/>
                <a:cs typeface="Times New Roman" panose="02020603050405020304" pitchFamily="18" charset="0"/>
              </a:rPr>
              <a:t>ràng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thì</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sản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nội</a:t>
            </a:r>
            <a:r>
              <a:rPr lang="en-US" sz="2400" dirty="0">
                <a:latin typeface="Times New Roman" panose="02020603050405020304" pitchFamily="18" charset="0"/>
                <a:cs typeface="Times New Roman" panose="02020603050405020304" pitchFamily="18" charset="0"/>
              </a:rPr>
              <a:t> dung.</a:t>
            </a:r>
          </a:p>
        </p:txBody>
      </p:sp>
      <p:sp>
        <p:nvSpPr>
          <p:cNvPr id="7" name="TextBox 6"/>
          <p:cNvSpPr txBox="1"/>
          <p:nvPr/>
        </p:nvSpPr>
        <p:spPr>
          <a:xfrm>
            <a:off x="761991" y="2378045"/>
            <a:ext cx="10889672" cy="830997"/>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2.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mắc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lỗi</a:t>
            </a:r>
            <a:r>
              <a:rPr lang="en-US" sz="2400" b="1" dirty="0">
                <a:latin typeface="Times New Roman" panose="02020603050405020304" pitchFamily="18" charset="0"/>
                <a:cs typeface="Times New Roman" panose="02020603050405020304" pitchFamily="18" charset="0"/>
              </a:rPr>
              <a:t> logic </a:t>
            </a:r>
            <a:r>
              <a:rPr lang="en-US" sz="2400" b="1" dirty="0" err="1">
                <a:latin typeface="Times New Roman" panose="02020603050405020304" pitchFamily="18" charset="0"/>
                <a:cs typeface="Times New Roman" panose="02020603050405020304" pitchFamily="18" charset="0"/>
              </a:rPr>
              <a:t>và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cách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sửa</a:t>
            </a:r>
            <a:endParaRPr lang="en-US"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2984616690"/>
              </p:ext>
            </p:extLst>
          </p:nvPr>
        </p:nvGraphicFramePr>
        <p:xfrm>
          <a:off x="761991" y="2797861"/>
          <a:ext cx="11055936" cy="3788016"/>
        </p:xfrm>
        <a:graphic>
          <a:graphicData uri="http://schemas.openxmlformats.org/drawingml/2006/table">
            <a:tbl>
              <a:tblPr firstRow="1" bandRow="1">
                <a:tableStyleId>{5C22544A-7EE6-4342-B048-85BDC9FD1C3A}</a:tableStyleId>
              </a:tblPr>
              <a:tblGrid>
                <a:gridCol w="6539354">
                  <a:extLst>
                    <a:ext uri="{9D8B030D-6E8A-4147-A177-3AD203B41FA5}">
                      <a16:colId xmlns:a16="http://schemas.microsoft.com/office/drawing/2014/main" val="3361674550"/>
                    </a:ext>
                  </a:extLst>
                </a:gridCol>
                <a:gridCol w="4516582">
                  <a:extLst>
                    <a:ext uri="{9D8B030D-6E8A-4147-A177-3AD203B41FA5}">
                      <a16:colId xmlns:a16="http://schemas.microsoft.com/office/drawing/2014/main" val="1835737891"/>
                    </a:ext>
                  </a:extLst>
                </a:gridCol>
              </a:tblGrid>
              <a:tr h="568791">
                <a:tc>
                  <a:txBody>
                    <a:bodyPr/>
                    <a:lstStyle/>
                    <a:p>
                      <a:pPr algn="ct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hiện</a:t>
                      </a:r>
                      <a:r>
                        <a:rPr lang="en-US" sz="2400" b="1" dirty="0">
                          <a:latin typeface="Times New Roman" panose="02020603050405020304" pitchFamily="18" charset="0"/>
                          <a:cs typeface="Times New Roman" panose="02020603050405020304" pitchFamily="18" charset="0"/>
                        </a:rPr>
                        <a:t> </a:t>
                      </a:r>
                      <a:endParaRPr lang="en-US" sz="2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err="1">
                          <a:latin typeface="Times New Roman" panose="02020603050405020304" pitchFamily="18" charset="0"/>
                          <a:cs typeface="Times New Roman" panose="02020603050405020304" pitchFamily="18" charset="0"/>
                        </a:rPr>
                        <a:t>Cách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sửa</a:t>
                      </a:r>
                      <a:endParaRPr lang="en-US" sz="2400" b="1" dirty="0">
                        <a:latin typeface="Times New Roman" panose="02020603050405020304" pitchFamily="18" charset="0"/>
                        <a:cs typeface="Times New Roman" panose="02020603050405020304" pitchFamily="18" charset="0"/>
                      </a:endParaRPr>
                    </a:p>
                    <a:p>
                      <a:pPr algn="ctr"/>
                      <a:endParaRPr lang="en-US" sz="2400" dirty="0"/>
                    </a:p>
                  </a:txBody>
                  <a:tcPr/>
                </a:tc>
                <a:extLst>
                  <a:ext uri="{0D108BD9-81ED-4DB2-BD59-A6C34878D82A}">
                    <a16:rowId xmlns:a16="http://schemas.microsoft.com/office/drawing/2014/main" val="504773121"/>
                  </a:ext>
                </a:extLst>
              </a:tr>
              <a:tr h="9533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dirty="0">
                          <a:latin typeface="Times New Roman" panose="02020603050405020304" pitchFamily="18" charset="0"/>
                          <a:cs typeface="Times New Roman" panose="02020603050405020304" pitchFamily="18" charset="0"/>
                        </a:rPr>
                        <a:t>a. </a:t>
                      </a:r>
                      <a:r>
                        <a:rPr lang="en-US" sz="2400" b="0" i="0" dirty="0" err="1">
                          <a:latin typeface="Times New Roman" panose="02020603050405020304" pitchFamily="18" charset="0"/>
                          <a:cs typeface="Times New Roman" panose="02020603050405020304" pitchFamily="18" charset="0"/>
                        </a:rPr>
                        <a:t>Có</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sự</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lẫn</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lộn</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về</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các</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bình</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diện</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khi</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nói</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về</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đối</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tượng</a:t>
                      </a:r>
                      <a:endParaRPr lang="en-US" sz="2400" b="0" i="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p>
                    <a:p>
                      <a:endParaRPr lang="en-US" sz="2400" dirty="0"/>
                    </a:p>
                  </a:txBody>
                  <a:tcPr/>
                </a:tc>
                <a:extLst>
                  <a:ext uri="{0D108BD9-81ED-4DB2-BD59-A6C34878D82A}">
                    <a16:rowId xmlns:a16="http://schemas.microsoft.com/office/drawing/2014/main" val="1088750552"/>
                  </a:ext>
                </a:extLst>
              </a:tr>
              <a:tr h="4272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i="0" dirty="0">
                          <a:latin typeface="Times New Roman" panose="02020603050405020304" pitchFamily="18" charset="0"/>
                          <a:cs typeface="Times New Roman" panose="02020603050405020304" pitchFamily="18" charset="0"/>
                        </a:rPr>
                        <a:t>b. </a:t>
                      </a:r>
                      <a:r>
                        <a:rPr lang="en-US" sz="2400" b="0" i="0" dirty="0" err="1">
                          <a:latin typeface="Times New Roman" panose="02020603050405020304" pitchFamily="18" charset="0"/>
                          <a:cs typeface="Times New Roman" panose="02020603050405020304" pitchFamily="18" charset="0"/>
                        </a:rPr>
                        <a:t>Có</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sự</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mâu</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thuẫn</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giữa</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các</a:t>
                      </a:r>
                      <a:r>
                        <a:rPr lang="en-US" sz="2400" b="0" i="0" dirty="0">
                          <a:latin typeface="Times New Roman" panose="02020603050405020304" pitchFamily="18" charset="0"/>
                          <a:cs typeface="Times New Roman" panose="02020603050405020304" pitchFamily="18" charset="0"/>
                        </a:rPr>
                        <a:t> ý </a:t>
                      </a:r>
                      <a:r>
                        <a:rPr lang="en-US" sz="2400" b="0" i="0" dirty="0" err="1">
                          <a:latin typeface="Times New Roman" panose="02020603050405020304" pitchFamily="18" charset="0"/>
                          <a:cs typeface="Times New Roman" panose="02020603050405020304" pitchFamily="18" charset="0"/>
                        </a:rPr>
                        <a:t>trong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câu</a:t>
                      </a:r>
                      <a:endParaRPr lang="en-US" sz="2400" b="0" i="0"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latin typeface="Times New Roman" panose="02020603050405020304" pitchFamily="18" charset="0"/>
                          <a:cs typeface="Times New Roman" panose="02020603050405020304" pitchFamily="18" charset="0"/>
                        </a:rPr>
                        <a:t>L</a:t>
                      </a:r>
                      <a:r>
                        <a:rPr lang="vi-VN" sz="2400" dirty="0">
                          <a:latin typeface="Times New Roman" panose="02020603050405020304" pitchFamily="18" charset="0"/>
                          <a:cs typeface="Times New Roman" panose="02020603050405020304" pitchFamily="18" charset="0"/>
                        </a:rPr>
                        <a:t>ược bỏ 1 trong </a:t>
                      </a:r>
                      <a:r>
                        <a:rPr lang="en-US" sz="2400" dirty="0" err="1">
                          <a:latin typeface="Times New Roman" panose="02020603050405020304" pitchFamily="18" charset="0"/>
                          <a:cs typeface="Times New Roman" panose="02020603050405020304" pitchFamily="18" charset="0"/>
                        </a:rPr>
                        <a:t>các</a:t>
                      </a:r>
                      <a:r>
                        <a:rPr lang="vi-VN"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ý </a:t>
                      </a:r>
                    </a:p>
                    <a:p>
                      <a:endParaRPr lang="en-US" sz="2400" dirty="0"/>
                    </a:p>
                  </a:txBody>
                  <a:tcPr/>
                </a:tc>
                <a:extLst>
                  <a:ext uri="{0D108BD9-81ED-4DB2-BD59-A6C34878D82A}">
                    <a16:rowId xmlns:a16="http://schemas.microsoft.com/office/drawing/2014/main" val="1179365480"/>
                  </a:ext>
                </a:extLst>
              </a:tr>
              <a:tr h="1170501">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b="0" i="0" dirty="0">
                          <a:latin typeface="Times New Roman" panose="02020603050405020304" pitchFamily="18" charset="0"/>
                          <a:cs typeface="Times New Roman" panose="02020603050405020304" pitchFamily="18" charset="0"/>
                        </a:rPr>
                        <a:t>c. </a:t>
                      </a:r>
                      <a:r>
                        <a:rPr lang="en-US" sz="2400" b="0" i="0" dirty="0" err="1">
                          <a:latin typeface="Times New Roman" panose="02020603050405020304" pitchFamily="18" charset="0"/>
                          <a:cs typeface="Times New Roman" panose="02020603050405020304" pitchFamily="18" charset="0"/>
                        </a:rPr>
                        <a:t>Đặt</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các</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đối</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tượng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không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cùng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cấp</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độ</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trong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quan</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hệ</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đồng</a:t>
                      </a:r>
                      <a:r>
                        <a:rPr lang="en-US" sz="2400" b="0" i="0" dirty="0">
                          <a:latin typeface="Times New Roman" panose="02020603050405020304" pitchFamily="18" charset="0"/>
                          <a:cs typeface="Times New Roman" panose="02020603050405020304" pitchFamily="18" charset="0"/>
                        </a:rPr>
                        <a:t> </a:t>
                      </a:r>
                      <a:r>
                        <a:rPr lang="en-US" sz="2400" b="0" i="0" dirty="0" err="1">
                          <a:latin typeface="Times New Roman" panose="02020603050405020304" pitchFamily="18" charset="0"/>
                          <a:cs typeface="Times New Roman" panose="02020603050405020304" pitchFamily="18" charset="0"/>
                        </a:rPr>
                        <a:t>đẳng</a:t>
                      </a:r>
                      <a:endParaRPr lang="en-US" sz="2400" b="0" i="0" dirty="0">
                        <a:latin typeface="Times New Roman" panose="02020603050405020304" pitchFamily="18" charset="0"/>
                        <a:cs typeface="Times New Roman" panose="02020603050405020304" pitchFamily="18" charset="0"/>
                      </a:endParaRPr>
                    </a:p>
                  </a:txBody>
                  <a:tcPr/>
                </a:tc>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dirty="0" err="1">
                          <a:latin typeface="Times New Roman" panose="02020603050405020304" pitchFamily="18" charset="0"/>
                          <a:cs typeface="Times New Roman" panose="02020603050405020304" pitchFamily="18" charset="0"/>
                        </a:rPr>
                        <a:t>Cần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phân</a:t>
                      </a:r>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cấp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endParaRPr lang="en-US" sz="2400" dirty="0">
                        <a:latin typeface="Times New Roman" panose="02020603050405020304" pitchFamily="18" charset="0"/>
                        <a:cs typeface="Times New Roman" panose="02020603050405020304" pitchFamily="18" charset="0"/>
                      </a:endParaRPr>
                    </a:p>
                    <a:p>
                      <a:endParaRPr lang="en-US" sz="2400" dirty="0"/>
                    </a:p>
                  </a:txBody>
                  <a:tcPr/>
                </a:tc>
                <a:extLst>
                  <a:ext uri="{0D108BD9-81ED-4DB2-BD59-A6C34878D82A}">
                    <a16:rowId xmlns:a16="http://schemas.microsoft.com/office/drawing/2014/main" val="1151573991"/>
                  </a:ext>
                </a:extLst>
              </a:tr>
            </a:tbl>
          </a:graphicData>
        </a:graphic>
      </p:graphicFrame>
    </p:spTree>
    <p:extLst>
      <p:ext uri="{BB962C8B-B14F-4D97-AF65-F5344CB8AC3E}">
        <p14:creationId xmlns:p14="http://schemas.microsoft.com/office/powerpoint/2010/main" val="1724715695"/>
      </p:ext>
    </p:extLst>
  </p:cSld>
  <p:clrMapOvr>
    <a:masterClrMapping/>
  </p:clrMapOvr>
  <mc:AlternateContent xmlns:mc="http://schemas.openxmlformats.org/markup-compatibility/2006" xmlns:p14="http://schemas.microsoft.com/office/powerpoint/2010/main">
    <mc:Choice Requires="p14">
      <p:transition p14:dur="10" advClick="0">
        <p:wipe/>
      </p:transition>
    </mc:Choice>
    <mc:Fallback xmlns="">
      <p:transition advClick="0">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barn(inVertical)">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wipe(down)">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in)">
                                      <p:cBhvr>
                                        <p:cTn id="20"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92726" y="1052946"/>
            <a:ext cx="9573490"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II. NHẬN BIẾT LỖI CÂU M</a:t>
            </a:r>
            <a:r>
              <a:rPr lang="vi-VN" sz="2000" b="1" dirty="0">
                <a:latin typeface="Times New Roman" panose="02020603050405020304" pitchFamily="18" charset="0"/>
                <a:cs typeface="Times New Roman" panose="02020603050405020304" pitchFamily="18" charset="0"/>
              </a:rPr>
              <a:t>Ơ HỒ VÀ CÁCH SỬA</a:t>
            </a:r>
            <a:endParaRPr lang="en-US" sz="20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692726" y="1453056"/>
            <a:ext cx="10889672" cy="1687963"/>
          </a:xfrm>
          <a:prstGeom prst="rect">
            <a:avLst/>
          </a:prstGeom>
          <a:noFill/>
        </p:spPr>
        <p:txBody>
          <a:bodyPr wrap="square" rtlCol="0">
            <a:spAutoFit/>
          </a:bodyPr>
          <a:lstStyle/>
          <a:p>
            <a:pPr>
              <a:lnSpc>
                <a:spcPct val="150000"/>
              </a:lnSpc>
            </a:pPr>
            <a:r>
              <a:rPr lang="en-US" sz="2400" b="1" dirty="0">
                <a:latin typeface="Times New Roman" panose="02020603050405020304" pitchFamily="18" charset="0"/>
                <a:cs typeface="Times New Roman" panose="02020603050405020304" pitchFamily="18" charset="0"/>
              </a:rPr>
              <a:t>1. </a:t>
            </a:r>
            <a:r>
              <a:rPr lang="en-US" sz="2400" b="1" dirty="0" err="1">
                <a:latin typeface="Times New Roman" panose="02020603050405020304" pitchFamily="18" charset="0"/>
                <a:cs typeface="Times New Roman" panose="02020603050405020304" pitchFamily="18" charset="0"/>
              </a:rPr>
              <a:t>Khái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niệm</a:t>
            </a: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Bản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chất</a:t>
            </a:r>
            <a:r>
              <a:rPr lang="en-US" sz="2400" b="1"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nSpc>
                <a:spcPct val="150000"/>
              </a:lnSpc>
            </a:pPr>
            <a:r>
              <a:rPr lang="en-US" sz="2400" dirty="0" err="1">
                <a:latin typeface="Times New Roman" panose="02020603050405020304" pitchFamily="18" charset="0"/>
                <a:cs typeface="Times New Roman" panose="02020603050405020304" pitchFamily="18" charset="0"/>
              </a:rPr>
              <a:t>Lỗi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m</a:t>
            </a:r>
            <a:r>
              <a:rPr lang="vi-VN" sz="2400" dirty="0">
                <a:latin typeface="Times New Roman" panose="02020603050405020304" pitchFamily="18" charset="0"/>
                <a:cs typeface="Times New Roman" panose="02020603050405020304" pitchFamily="18" charset="0"/>
              </a:rPr>
              <a:t>ơ hồ là có những trường hợp, câu gợi ra những nghĩa khác nhau, khiến người đọc/người nghe không xác định được người viết/người nói muốn dùng nghĩa nào.</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040925"/>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barn(inVertical)">
                                      <p:cBhvr>
                                        <p:cTn id="10"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58979" y="207804"/>
            <a:ext cx="8285021" cy="461665"/>
          </a:xfrm>
          <a:prstGeom prst="rect">
            <a:avLst/>
          </a:prstGeom>
          <a:noFill/>
        </p:spPr>
        <p:txBody>
          <a:bodyPr wrap="square" rtlCol="0">
            <a:spAutoFit/>
          </a:bodyPr>
          <a:lstStyle/>
          <a:p>
            <a:r>
              <a:rPr lang="en-US" sz="2400" b="1" dirty="0">
                <a:latin typeface="Times New Roman" panose="02020603050405020304" pitchFamily="18" charset="0"/>
                <a:cs typeface="Times New Roman" panose="02020603050405020304" pitchFamily="18" charset="0"/>
              </a:rPr>
              <a:t>2. </a:t>
            </a: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hiện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của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lỗi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câu</a:t>
            </a:r>
            <a:r>
              <a:rPr lang="en-US" sz="2400" b="1" dirty="0">
                <a:latin typeface="Times New Roman" panose="02020603050405020304" pitchFamily="18" charset="0"/>
                <a:cs typeface="Times New Roman" panose="02020603050405020304" pitchFamily="18" charset="0"/>
              </a:rPr>
              <a:t> m</a:t>
            </a:r>
            <a:r>
              <a:rPr lang="vi-VN" sz="2400" b="1" dirty="0">
                <a:latin typeface="Times New Roman" panose="02020603050405020304" pitchFamily="18" charset="0"/>
                <a:cs typeface="Times New Roman" panose="02020603050405020304" pitchFamily="18" charset="0"/>
              </a:rPr>
              <a:t>ơ hồ và cách sửa</a:t>
            </a:r>
            <a:endParaRPr lang="en-US" sz="2400" dirty="0">
              <a:latin typeface="Times New Roman" panose="02020603050405020304" pitchFamily="18" charset="0"/>
              <a:cs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849715110"/>
              </p:ext>
            </p:extLst>
          </p:nvPr>
        </p:nvGraphicFramePr>
        <p:xfrm>
          <a:off x="387927" y="938921"/>
          <a:ext cx="11623964" cy="5120640"/>
        </p:xfrm>
        <a:graphic>
          <a:graphicData uri="http://schemas.openxmlformats.org/drawingml/2006/table">
            <a:tbl>
              <a:tblPr firstRow="1" bandRow="1">
                <a:tableStyleId>{5C22544A-7EE6-4342-B048-85BDC9FD1C3A}</a:tableStyleId>
              </a:tblPr>
              <a:tblGrid>
                <a:gridCol w="6431048">
                  <a:extLst>
                    <a:ext uri="{9D8B030D-6E8A-4147-A177-3AD203B41FA5}">
                      <a16:colId xmlns:a16="http://schemas.microsoft.com/office/drawing/2014/main" val="72524224"/>
                    </a:ext>
                  </a:extLst>
                </a:gridCol>
                <a:gridCol w="5192916">
                  <a:extLst>
                    <a:ext uri="{9D8B030D-6E8A-4147-A177-3AD203B41FA5}">
                      <a16:colId xmlns:a16="http://schemas.microsoft.com/office/drawing/2014/main" val="3909618971"/>
                    </a:ext>
                  </a:extLst>
                </a:gridCol>
              </a:tblGrid>
              <a:tr h="568791">
                <a:tc>
                  <a:txBody>
                    <a:bodyPr/>
                    <a:lstStyle/>
                    <a:p>
                      <a:pPr algn="ctr"/>
                      <a:r>
                        <a:rPr lang="en-US" sz="2400" b="1" dirty="0" err="1">
                          <a:latin typeface="Times New Roman" panose="02020603050405020304" pitchFamily="18" charset="0"/>
                          <a:cs typeface="Times New Roman" panose="02020603050405020304" pitchFamily="18" charset="0"/>
                        </a:rPr>
                        <a:t>Các</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biểu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hiện</a:t>
                      </a:r>
                      <a:r>
                        <a:rPr lang="en-US"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1" dirty="0" err="1">
                          <a:latin typeface="Times New Roman" panose="02020603050405020304" pitchFamily="18" charset="0"/>
                          <a:cs typeface="Times New Roman" panose="02020603050405020304" pitchFamily="18" charset="0"/>
                        </a:rPr>
                        <a:t>Cách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sửa</a:t>
                      </a:r>
                      <a:endParaRPr lang="en-US" sz="2400" b="1" dirty="0">
                        <a:latin typeface="Times New Roman" panose="02020603050405020304" pitchFamily="18" charset="0"/>
                        <a:cs typeface="Times New Roman" panose="02020603050405020304" pitchFamily="18" charset="0"/>
                      </a:endParaRPr>
                    </a:p>
                    <a:p>
                      <a:pPr algn="ct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74443808"/>
                  </a:ext>
                </a:extLst>
              </a:tr>
              <a:tr h="95337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effectLst/>
                          <a:latin typeface="Times New Roman" panose="02020603050405020304" pitchFamily="18" charset="0"/>
                          <a:ea typeface="+mn-ea"/>
                          <a:cs typeface="Times New Roman" panose="02020603050405020304" pitchFamily="18" charset="0"/>
                        </a:rPr>
                        <a:t>a.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có</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tách</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vế</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do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đó</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nếu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đặt</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ở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trí</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nhau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sẽ</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cho</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nhau</a:t>
                      </a:r>
                      <a:endParaRPr lang="en-US" sz="2400" b="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b="0" i="0"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Cần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đặt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cảnh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biết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người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viết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muốn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nói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điều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gì</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Đặt</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dấu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phẩy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vào</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để</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tách</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vế</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78270648"/>
                  </a:ext>
                </a:extLst>
              </a:tr>
              <a:tr h="4272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effectLst/>
                          <a:latin typeface="Times New Roman" panose="02020603050405020304" pitchFamily="18" charset="0"/>
                          <a:ea typeface="+mn-ea"/>
                          <a:cs typeface="Times New Roman" panose="02020603050405020304" pitchFamily="18" charset="0"/>
                        </a:rPr>
                        <a:t>b.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nhắc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khi</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sắp</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xếp</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đơn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khiến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người</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đọc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nhận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diện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nhau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về</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trong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nên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hiểu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theo</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những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nghĩa</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nhau</a:t>
                      </a:r>
                      <a:endParaRPr lang="en-US" sz="2400" b="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b="0" i="0"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Sắp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xếp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đơn</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vị</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từ</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lí</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20041080"/>
                  </a:ext>
                </a:extLst>
              </a:tr>
              <a:tr h="1170501">
                <a:tc>
                  <a: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lang="en-US" sz="2400" b="0" kern="1200" dirty="0">
                          <a:solidFill>
                            <a:schemeClr val="dk1"/>
                          </a:solidFill>
                          <a:effectLst/>
                          <a:latin typeface="Times New Roman" panose="02020603050405020304" pitchFamily="18" charset="0"/>
                          <a:ea typeface="+mn-ea"/>
                          <a:cs typeface="Times New Roman" panose="02020603050405020304" pitchFamily="18" charset="0"/>
                        </a:rPr>
                        <a:t>c.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Sắp</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xếp</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trật</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tự</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các</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thành</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phần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không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hợp</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lí</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khiến</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nội</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dung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thông</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báo</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câu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thiếu</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rõ</a:t>
                      </a:r>
                      <a:r>
                        <a:rPr lang="en-US" sz="2400" b="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b="0" kern="1200" dirty="0" err="1">
                          <a:solidFill>
                            <a:schemeClr val="dk1"/>
                          </a:solidFill>
                          <a:effectLst/>
                          <a:latin typeface="Times New Roman" panose="02020603050405020304" pitchFamily="18" charset="0"/>
                          <a:ea typeface="+mn-ea"/>
                          <a:cs typeface="Times New Roman" panose="02020603050405020304" pitchFamily="18" charset="0"/>
                        </a:rPr>
                        <a:t>ràng</a:t>
                      </a:r>
                      <a:endParaRPr lang="en-US" sz="2400" b="0" kern="1200" dirty="0">
                        <a:solidFill>
                          <a:schemeClr val="dk1"/>
                        </a:solidFill>
                        <a:effectLst/>
                        <a:latin typeface="Times New Roman" panose="02020603050405020304" pitchFamily="18" charset="0"/>
                        <a:ea typeface="+mn-ea"/>
                        <a:cs typeface="Times New Roman" panose="02020603050405020304" pitchFamily="18" charset="0"/>
                      </a:endParaRPr>
                    </a:p>
                    <a:p>
                      <a:pPr marL="0" marR="0" lvl="3" indent="0" algn="l" defTabSz="914400" rtl="0" eaLnBrk="1" fontAlgn="auto" latinLnBrk="0" hangingPunct="1">
                        <a:lnSpc>
                          <a:spcPct val="100000"/>
                        </a:lnSpc>
                        <a:spcBef>
                          <a:spcPts val="0"/>
                        </a:spcBef>
                        <a:spcAft>
                          <a:spcPts val="0"/>
                        </a:spcAft>
                        <a:buClrTx/>
                        <a:buSzTx/>
                        <a:buFontTx/>
                        <a:buNone/>
                        <a:tabLst/>
                        <a:defRPr/>
                      </a:pPr>
                      <a:endParaRPr lang="en-US" sz="2400" b="0" i="0" dirty="0">
                        <a:latin typeface="Times New Roman" panose="02020603050405020304" pitchFamily="18" charset="0"/>
                        <a:cs typeface="Times New Roman" panose="02020603050405020304" pitchFamily="18" charset="0"/>
                      </a:endParaRPr>
                    </a:p>
                  </a:txBody>
                  <a:tcPr/>
                </a:tc>
                <a:tc>
                  <a:txBody>
                    <a:bodyPr/>
                    <a:lstStyle/>
                    <a:p>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Thay</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đổi</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cấu</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trúc</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ngữ</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pháp</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của</a:t>
                      </a:r>
                      <a:r>
                        <a:rPr lang="en-US" sz="2400" kern="1200" dirty="0">
                          <a:solidFill>
                            <a:schemeClr val="dk1"/>
                          </a:solidFill>
                          <a:effectLst/>
                          <a:latin typeface="Times New Roman" panose="02020603050405020304" pitchFamily="18" charset="0"/>
                          <a:ea typeface="+mn-ea"/>
                          <a:cs typeface="Times New Roman" panose="02020603050405020304" pitchFamily="18" charset="0"/>
                        </a:rPr>
                        <a:t> </a:t>
                      </a:r>
                      <a:r>
                        <a:rPr lang="en-US" sz="2400" kern="1200" dirty="0" err="1">
                          <a:solidFill>
                            <a:schemeClr val="dk1"/>
                          </a:solidFill>
                          <a:effectLst/>
                          <a:latin typeface="Times New Roman" panose="02020603050405020304" pitchFamily="18" charset="0"/>
                          <a:ea typeface="+mn-ea"/>
                          <a:cs typeface="Times New Roman" panose="02020603050405020304" pitchFamily="18" charset="0"/>
                        </a:rPr>
                        <a:t>câu</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351325665"/>
                  </a:ext>
                </a:extLst>
              </a:tr>
            </a:tbl>
          </a:graphicData>
        </a:graphic>
      </p:graphicFrame>
    </p:spTree>
    <p:extLst>
      <p:ext uri="{BB962C8B-B14F-4D97-AF65-F5344CB8AC3E}">
        <p14:creationId xmlns:p14="http://schemas.microsoft.com/office/powerpoint/2010/main" val="2962812028"/>
      </p:ext>
    </p:extLst>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0067" y="208597"/>
            <a:ext cx="2355273" cy="954107"/>
          </a:xfrm>
          <a:prstGeom prst="rect">
            <a:avLst/>
          </a:prstGeom>
          <a:noFill/>
        </p:spPr>
        <p:txBody>
          <a:bodyPr wrap="square" rtlCol="0">
            <a:spAutoFit/>
          </a:bodyPr>
          <a:lstStyle/>
          <a:p>
            <a:r>
              <a:rPr lang="en-U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LUYỆN TẬP</a:t>
            </a:r>
          </a:p>
          <a:p>
            <a:endParaRPr lang="en-US" sz="28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endParaRPr>
          </a:p>
        </p:txBody>
      </p:sp>
      <p:sp>
        <p:nvSpPr>
          <p:cNvPr id="2" name="TextBox 1"/>
          <p:cNvSpPr txBox="1"/>
          <p:nvPr/>
        </p:nvSpPr>
        <p:spPr>
          <a:xfrm>
            <a:off x="3335627" y="579544"/>
            <a:ext cx="5344733" cy="1938992"/>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1: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1</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2</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3: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3</a:t>
            </a:r>
          </a:p>
          <a:p>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Nhóm</a:t>
            </a:r>
            <a:r>
              <a:rPr lang="en-US" sz="2400" dirty="0">
                <a:latin typeface="Times New Roman" panose="02020603050405020304" pitchFamily="18" charset="0"/>
                <a:cs typeface="Times New Roman" panose="02020603050405020304" pitchFamily="18" charset="0"/>
              </a:rPr>
              <a:t> 4: </a:t>
            </a:r>
            <a:r>
              <a:rPr lang="en-US" sz="2400" dirty="0" err="1">
                <a:latin typeface="Times New Roman" panose="02020603050405020304" pitchFamily="18" charset="0"/>
                <a:cs typeface="Times New Roman" panose="02020603050405020304" pitchFamily="18" charset="0"/>
              </a:rPr>
              <a:t>Làm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bài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4</a:t>
            </a:r>
          </a:p>
        </p:txBody>
      </p:sp>
      <p:graphicFrame>
        <p:nvGraphicFramePr>
          <p:cNvPr id="3" name="Table 2"/>
          <p:cNvGraphicFramePr>
            <a:graphicFrameLocks noGrp="1"/>
          </p:cNvGraphicFramePr>
          <p:nvPr>
            <p:extLst>
              <p:ext uri="{D42A27DB-BD31-4B8C-83A1-F6EECF244321}">
                <p14:modId xmlns:p14="http://schemas.microsoft.com/office/powerpoint/2010/main" val="1851916895"/>
              </p:ext>
            </p:extLst>
          </p:nvPr>
        </p:nvGraphicFramePr>
        <p:xfrm>
          <a:off x="911541" y="2806044"/>
          <a:ext cx="8605948" cy="3200400"/>
        </p:xfrm>
        <a:graphic>
          <a:graphicData uri="http://schemas.openxmlformats.org/drawingml/2006/table">
            <a:tbl>
              <a:tblPr firstRow="1" bandRow="1">
                <a:tableStyleId>{5C22544A-7EE6-4342-B048-85BDC9FD1C3A}</a:tableStyleId>
              </a:tblPr>
              <a:tblGrid>
                <a:gridCol w="1039379">
                  <a:extLst>
                    <a:ext uri="{9D8B030D-6E8A-4147-A177-3AD203B41FA5}">
                      <a16:colId xmlns:a16="http://schemas.microsoft.com/office/drawing/2014/main" val="3597650348"/>
                    </a:ext>
                  </a:extLst>
                </a:gridCol>
                <a:gridCol w="5849925">
                  <a:extLst>
                    <a:ext uri="{9D8B030D-6E8A-4147-A177-3AD203B41FA5}">
                      <a16:colId xmlns:a16="http://schemas.microsoft.com/office/drawing/2014/main" val="800234287"/>
                    </a:ext>
                  </a:extLst>
                </a:gridCol>
                <a:gridCol w="1716644">
                  <a:extLst>
                    <a:ext uri="{9D8B030D-6E8A-4147-A177-3AD203B41FA5}">
                      <a16:colId xmlns:a16="http://schemas.microsoft.com/office/drawing/2014/main" val="218306595"/>
                    </a:ext>
                  </a:extLst>
                </a:gridCol>
              </a:tblGrid>
              <a:tr h="370840">
                <a:tc>
                  <a:txBody>
                    <a:bodyPr/>
                    <a:lstStyle/>
                    <a:p>
                      <a:pPr algn="ctr"/>
                      <a:r>
                        <a:rPr lang="en-US" sz="2400" dirty="0">
                          <a:latin typeface="Times New Roman" panose="02020603050405020304" pitchFamily="18" charset="0"/>
                          <a:cs typeface="Times New Roman" panose="02020603050405020304" pitchFamily="18" charset="0"/>
                        </a:rPr>
                        <a:t>STT</a:t>
                      </a:r>
                    </a:p>
                  </a:txBody>
                  <a:tcPr/>
                </a:tc>
                <a:tc>
                  <a:txBody>
                    <a:bodyPr/>
                    <a:lstStyle/>
                    <a:p>
                      <a:pPr algn="ctr"/>
                      <a:r>
                        <a:rPr lang="en-US" sz="2400" dirty="0">
                          <a:latin typeface="Times New Roman" panose="02020603050405020304" pitchFamily="18" charset="0"/>
                          <a:cs typeface="Times New Roman" panose="02020603050405020304" pitchFamily="18" charset="0"/>
                        </a:rPr>
                        <a:t>TIÊU</a:t>
                      </a:r>
                      <a:r>
                        <a:rPr lang="en-US" sz="2400" baseline="0" dirty="0">
                          <a:latin typeface="Times New Roman" panose="02020603050405020304" pitchFamily="18" charset="0"/>
                          <a:cs typeface="Times New Roman" panose="02020603050405020304" pitchFamily="18" charset="0"/>
                        </a:rPr>
                        <a:t> CHÍ</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ĐIỂM</a:t>
                      </a:r>
                    </a:p>
                  </a:txBody>
                  <a:tcPr/>
                </a:tc>
                <a:extLst>
                  <a:ext uri="{0D108BD9-81ED-4DB2-BD59-A6C34878D82A}">
                    <a16:rowId xmlns:a16="http://schemas.microsoft.com/office/drawing/2014/main" val="2515993876"/>
                  </a:ext>
                </a:extLst>
              </a:tr>
              <a:tr h="370840">
                <a:tc>
                  <a:txBody>
                    <a:bodyPr/>
                    <a:lstStyle/>
                    <a:p>
                      <a:pPr algn="ctr"/>
                      <a:r>
                        <a:rPr lang="en-US" sz="2400" dirty="0">
                          <a:latin typeface="Times New Roman" panose="02020603050405020304" pitchFamily="18" charset="0"/>
                          <a:cs typeface="Times New Roman" panose="02020603050405020304" pitchFamily="18" charset="0"/>
                        </a:rPr>
                        <a:t>1</a:t>
                      </a:r>
                    </a:p>
                  </a:txBody>
                  <a:tcPr/>
                </a:tc>
                <a:tc>
                  <a:txBody>
                    <a:bodyPr/>
                    <a:lstStyle/>
                    <a:p>
                      <a:r>
                        <a:rPr lang="en-US" sz="2400" dirty="0" err="1">
                          <a:latin typeface="Times New Roman" panose="02020603050405020304" pitchFamily="18" charset="0"/>
                          <a:cs typeface="Times New Roman" panose="02020603050405020304" pitchFamily="18" charset="0"/>
                        </a:rPr>
                        <a:t>Tác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phong</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khả</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năng</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thuyết</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trình</a:t>
                      </a:r>
                      <a:r>
                        <a:rPr lang="en-US" sz="2400" baseline="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573297515"/>
                  </a:ext>
                </a:extLst>
              </a:tr>
              <a:tr h="370840">
                <a:tc>
                  <a:txBody>
                    <a:bodyPr/>
                    <a:lstStyle/>
                    <a:p>
                      <a:pPr algn="ctr"/>
                      <a:r>
                        <a:rPr lang="en-US" sz="2400" dirty="0">
                          <a:latin typeface="Times New Roman" panose="02020603050405020304" pitchFamily="18" charset="0"/>
                          <a:cs typeface="Times New Roman" panose="02020603050405020304" pitchFamily="18" charset="0"/>
                        </a:rPr>
                        <a:t>2</a:t>
                      </a:r>
                    </a:p>
                  </a:txBody>
                  <a:tcPr/>
                </a:tc>
                <a:tc>
                  <a:txBody>
                    <a:bodyPr/>
                    <a:lstStyle/>
                    <a:p>
                      <a:r>
                        <a:rPr lang="en-US" sz="2400" dirty="0" err="1">
                          <a:latin typeface="Times New Roman" panose="02020603050405020304" pitchFamily="18" charset="0"/>
                          <a:cs typeface="Times New Roman" panose="02020603050405020304" pitchFamily="18" charset="0"/>
                        </a:rPr>
                        <a:t>Xác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định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được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lỗi</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750817802"/>
                  </a:ext>
                </a:extLst>
              </a:tr>
              <a:tr h="370840">
                <a:tc>
                  <a:txBody>
                    <a:bodyPr/>
                    <a:lstStyle/>
                    <a:p>
                      <a:pPr algn="ctr"/>
                      <a:r>
                        <a:rPr lang="en-US" sz="2400" dirty="0">
                          <a:latin typeface="Times New Roman" panose="02020603050405020304" pitchFamily="18" charset="0"/>
                          <a:cs typeface="Times New Roman" panose="02020603050405020304" pitchFamily="18" charset="0"/>
                        </a:rPr>
                        <a:t>3</a:t>
                      </a:r>
                    </a:p>
                  </a:txBody>
                  <a:tcPr/>
                </a:tc>
                <a:tc>
                  <a:txBody>
                    <a:bodyPr/>
                    <a:lstStyle/>
                    <a:p>
                      <a:r>
                        <a:rPr lang="en-US" sz="2400" dirty="0" err="1">
                          <a:latin typeface="Times New Roman" panose="02020603050405020304" pitchFamily="18" charset="0"/>
                          <a:cs typeface="Times New Roman" panose="02020603050405020304" pitchFamily="18" charset="0"/>
                        </a:rPr>
                        <a:t>Xác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định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được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cách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hiểu</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1347362420"/>
                  </a:ext>
                </a:extLst>
              </a:tr>
              <a:tr h="370840">
                <a:tc>
                  <a:txBody>
                    <a:bodyPr/>
                    <a:lstStyle/>
                    <a:p>
                      <a:pPr algn="ctr"/>
                      <a:r>
                        <a:rPr lang="en-US" sz="2400" dirty="0">
                          <a:latin typeface="Times New Roman" panose="02020603050405020304" pitchFamily="18" charset="0"/>
                          <a:cs typeface="Times New Roman" panose="02020603050405020304" pitchFamily="18" charset="0"/>
                        </a:rPr>
                        <a:t>4</a:t>
                      </a:r>
                    </a:p>
                  </a:txBody>
                  <a:tcPr/>
                </a:tc>
                <a:tc>
                  <a:txBody>
                    <a:bodyPr/>
                    <a:lstStyle/>
                    <a:p>
                      <a:r>
                        <a:rPr lang="en-US" sz="2400" dirty="0" err="1">
                          <a:latin typeface="Times New Roman" panose="02020603050405020304" pitchFamily="18" charset="0"/>
                          <a:cs typeface="Times New Roman" panose="02020603050405020304" pitchFamily="18" charset="0"/>
                        </a:rPr>
                        <a:t>Phân</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tích</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được</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lỗi</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a:latin typeface="Times New Roman" panose="02020603050405020304" pitchFamily="18" charset="0"/>
                          <a:cs typeface="Times New Roman" panose="02020603050405020304" pitchFamily="18" charset="0"/>
                        </a:rPr>
                        <a:t>3.0</a:t>
                      </a:r>
                      <a:endParaRPr lang="en-US"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37272639"/>
                  </a:ext>
                </a:extLst>
              </a:tr>
              <a:tr h="370840">
                <a:tc>
                  <a:txBody>
                    <a:bodyPr/>
                    <a:lstStyle/>
                    <a:p>
                      <a:pPr algn="ctr"/>
                      <a:r>
                        <a:rPr lang="en-US" sz="2400" dirty="0">
                          <a:latin typeface="Times New Roman" panose="02020603050405020304" pitchFamily="18" charset="0"/>
                          <a:cs typeface="Times New Roman" panose="02020603050405020304" pitchFamily="18" charset="0"/>
                        </a:rPr>
                        <a:t>5</a:t>
                      </a:r>
                    </a:p>
                  </a:txBody>
                  <a:tcPr/>
                </a:tc>
                <a:tc>
                  <a:txBody>
                    <a:bodyPr/>
                    <a:lstStyle/>
                    <a:p>
                      <a:r>
                        <a:rPr lang="en-US" sz="2400" dirty="0" err="1">
                          <a:latin typeface="Times New Roman" panose="02020603050405020304" pitchFamily="18" charset="0"/>
                          <a:cs typeface="Times New Roman" panose="02020603050405020304" pitchFamily="18" charset="0"/>
                        </a:rPr>
                        <a:t>Sửa</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lại</a:t>
                      </a:r>
                      <a:r>
                        <a:rPr lang="en-US" sz="2400" baseline="0" dirty="0">
                          <a:latin typeface="Times New Roman" panose="02020603050405020304" pitchFamily="18" charset="0"/>
                          <a:cs typeface="Times New Roman" panose="02020603050405020304" pitchFamily="18" charset="0"/>
                        </a:rPr>
                        <a:t> </a:t>
                      </a:r>
                      <a:r>
                        <a:rPr lang="en-US" sz="2400" baseline="0" dirty="0" err="1">
                          <a:latin typeface="Times New Roman" panose="02020603050405020304" pitchFamily="18" charset="0"/>
                          <a:cs typeface="Times New Roman" panose="02020603050405020304" pitchFamily="18" charset="0"/>
                        </a:rPr>
                        <a:t>đúng</a:t>
                      </a:r>
                      <a:r>
                        <a:rPr lang="en-US" sz="2400" baseline="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2668673994"/>
                  </a:ext>
                </a:extLst>
              </a:tr>
              <a:tr h="370840">
                <a:tc>
                  <a:txBody>
                    <a:bodyPr/>
                    <a:lstStyle/>
                    <a:p>
                      <a:endParaRPr lang="en-US" sz="2400">
                        <a:latin typeface="Times New Roman" panose="02020603050405020304" pitchFamily="18" charset="0"/>
                        <a:cs typeface="Times New Roman" panose="02020603050405020304" pitchFamily="18" charset="0"/>
                      </a:endParaRPr>
                    </a:p>
                  </a:txBody>
                  <a:tcPr/>
                </a:tc>
                <a:tc>
                  <a:txBody>
                    <a:bodyPr/>
                    <a:lstStyle/>
                    <a:p>
                      <a:pPr algn="ctr"/>
                      <a:r>
                        <a:rPr lang="en-US" sz="2400" dirty="0" err="1">
                          <a:latin typeface="Times New Roman" panose="02020603050405020304" pitchFamily="18" charset="0"/>
                          <a:cs typeface="Times New Roman" panose="02020603050405020304" pitchFamily="18" charset="0"/>
                        </a:rPr>
                        <a:t>Tổng</a:t>
                      </a:r>
                      <a:endParaRPr lang="en-US" sz="2400" dirty="0">
                        <a:latin typeface="Times New Roman" panose="02020603050405020304" pitchFamily="18" charset="0"/>
                        <a:cs typeface="Times New Roman" panose="02020603050405020304" pitchFamily="18" charset="0"/>
                      </a:endParaRPr>
                    </a:p>
                  </a:txBody>
                  <a:tcPr/>
                </a:tc>
                <a:tc>
                  <a:txBody>
                    <a:bodyPr/>
                    <a:lstStyle/>
                    <a:p>
                      <a:pPr algn="ctr"/>
                      <a:r>
                        <a:rPr lang="en-US" sz="2400" dirty="0">
                          <a:latin typeface="Times New Roman" panose="02020603050405020304" pitchFamily="18" charset="0"/>
                          <a:cs typeface="Times New Roman" panose="02020603050405020304" pitchFamily="18" charset="0"/>
                        </a:rPr>
                        <a:t>10.00</a:t>
                      </a:r>
                    </a:p>
                  </a:txBody>
                  <a:tcPr/>
                </a:tc>
                <a:extLst>
                  <a:ext uri="{0D108BD9-81ED-4DB2-BD59-A6C34878D82A}">
                    <a16:rowId xmlns:a16="http://schemas.microsoft.com/office/drawing/2014/main" val="2941097473"/>
                  </a:ext>
                </a:extLst>
              </a:tr>
            </a:tbl>
          </a:graphicData>
        </a:graphic>
      </p:graphicFrame>
    </p:spTree>
    <p:extLst>
      <p:ext uri="{BB962C8B-B14F-4D97-AF65-F5344CB8AC3E}">
        <p14:creationId xmlns:p14="http://schemas.microsoft.com/office/powerpoint/2010/main" val="4264476752"/>
      </p:ext>
    </p:extLst>
  </p:cSld>
  <p:clrMapOvr>
    <a:masterClrMapping/>
  </p:clrMapOvr>
  <mc:AlternateContent xmlns:mc="http://schemas.openxmlformats.org/markup-compatibility/2006" xmlns:p14="http://schemas.microsoft.com/office/powerpoint/2010/main">
    <mc:Choice Requires="p14">
      <p:transition p14:dur="10">
        <p:wipe/>
      </p:transition>
    </mc:Choice>
    <mc:Fallback xmlns="">
      <p:transition>
        <p:wip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ipe(down)">
                                      <p:cBhvr>
                                        <p:cTn id="10" dur="500"/>
                                        <p:tgtEl>
                                          <p:spTgt spid="2">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wipe(down)">
                                      <p:cBhvr>
                                        <p:cTn id="13" dur="500"/>
                                        <p:tgtEl>
                                          <p:spTgt spid="2">
                                            <p:txEl>
                                              <p:pRg st="2" end="2"/>
                                            </p:txEl>
                                          </p:spTgt>
                                        </p:tgtEl>
                                      </p:cBhvr>
                                    </p:animEffect>
                                  </p:childTnLst>
                                </p:cTn>
                              </p:par>
                              <p:par>
                                <p:cTn id="14" presetID="22" presetClass="entr" presetSubtype="4"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wipe(down)">
                                      <p:cBhvr>
                                        <p:cTn id="16" dur="500"/>
                                        <p:tgtEl>
                                          <p:spTgt spid="2">
                                            <p:txEl>
                                              <p:pRg st="3" end="3"/>
                                            </p:txEl>
                                          </p:spTgt>
                                        </p:tgtEl>
                                      </p:cBhvr>
                                    </p:animEffect>
                                  </p:childTnLst>
                                </p:cTn>
                              </p:par>
                              <p:par>
                                <p:cTn id="17" presetID="22" presetClass="entr" presetSubtype="4"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wipe(down)">
                                      <p:cBhvr>
                                        <p:cTn id="19" dur="500"/>
                                        <p:tgtEl>
                                          <p:spTgt spid="2">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230</TotalTime>
  <Words>2764</Words>
  <Application>Microsoft Office PowerPoint</Application>
  <PresentationFormat>Widescreen</PresentationFormat>
  <Paragraphs>244</Paragraphs>
  <Slides>21</Slides>
  <Notes>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hoanganhthcs2006@gmail.com</cp:lastModifiedBy>
  <cp:revision>35</cp:revision>
  <dcterms:created xsi:type="dcterms:W3CDTF">2024-07-23T14:16:06Z</dcterms:created>
  <dcterms:modified xsi:type="dcterms:W3CDTF">2024-08-04T02:59:22Z</dcterms:modified>
</cp:coreProperties>
</file>