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6" r:id="rId3"/>
    <p:sldId id="274" r:id="rId4"/>
    <p:sldId id="276" r:id="rId5"/>
    <p:sldId id="277" r:id="rId6"/>
    <p:sldId id="278" r:id="rId7"/>
    <p:sldId id="263" r:id="rId8"/>
    <p:sldId id="279" r:id="rId9"/>
    <p:sldId id="280" r:id="rId10"/>
    <p:sldId id="264" r:id="rId11"/>
    <p:sldId id="281" r:id="rId12"/>
    <p:sldId id="297" r:id="rId13"/>
    <p:sldId id="298" r:id="rId14"/>
    <p:sldId id="301" r:id="rId15"/>
    <p:sldId id="303" r:id="rId16"/>
    <p:sldId id="284" r:id="rId17"/>
    <p:sldId id="302"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E0A46-8FBD-4A8F-95ED-35886B8BF9DB}" type="datetimeFigureOut">
              <a:rPr lang="en-US" smtClean="0"/>
              <a:t>8/4/2024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6D440-F7BD-4E22-9EC6-5DDAED38A0E2}" type="slidenum">
              <a:rPr lang="en-US" smtClean="0"/>
              <a:t>‹#›</a:t>
            </a:fld>
            <a:endParaRPr lang="en-US"/>
          </a:p>
        </p:txBody>
      </p:sp>
    </p:spTree>
    <p:extLst>
      <p:ext uri="{BB962C8B-B14F-4D97-AF65-F5344CB8AC3E}">
        <p14:creationId xmlns:p14="http://schemas.microsoft.com/office/powerpoint/2010/main" val="386174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35758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40066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97830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81657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47081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80D1E9-D7B1-4E86-8DA4-BB950842E72C}"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6119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0D1E9-D7B1-4E86-8DA4-BB950842E72C}"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07195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80D1E9-D7B1-4E86-8DA4-BB950842E72C}" type="datetimeFigureOut">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84412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0D1E9-D7B1-4E86-8DA4-BB950842E72C}" type="datetimeFigureOut">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39490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0D1E9-D7B1-4E86-8DA4-BB950842E72C}"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83908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0D1E9-D7B1-4E86-8DA4-BB950842E72C}"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84348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0D1E9-D7B1-4E86-8DA4-BB950842E72C}" type="datetimeFigureOut">
              <a:rPr lang="en-US" smtClean="0"/>
              <a:t>8/4/2024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89B64-8FFB-4B5D-B6FB-8AC1BA9C3869}" type="slidenum">
              <a:rPr lang="en-US" smtClean="0"/>
              <a:t>‹#›</a:t>
            </a:fld>
            <a:endParaRPr lang="en-US"/>
          </a:p>
        </p:txBody>
      </p:sp>
    </p:spTree>
    <p:extLst>
      <p:ext uri="{BB962C8B-B14F-4D97-AF65-F5344CB8AC3E}">
        <p14:creationId xmlns:p14="http://schemas.microsoft.com/office/powerpoint/2010/main" val="395164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380999"/>
            <a:ext cx="9074217" cy="64709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18"/>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06" y="4796367"/>
            <a:ext cx="464502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9548" y="2819400"/>
            <a:ext cx="4743451" cy="1569660"/>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VIẾT BÀI VĂN NGHỊ LUẬN VỀ MỘT VẤN ĐỀ LIÊN  QUAN ĐẾN TUỔI TRẺ (NHỮNG HOÀI BÃO, ƯỚC MƠ) </a:t>
            </a:r>
            <a:endParaRPr lang="en-US" sz="2400" dirty="0">
              <a:solidFill>
                <a:srgbClr val="C00000"/>
              </a:solidFill>
              <a:latin typeface="Times New Roman" pitchFamily="18" charset="0"/>
              <a:cs typeface="Times New Roman" pitchFamily="18" charset="0"/>
            </a:endParaRPr>
          </a:p>
        </p:txBody>
      </p:sp>
      <p:sp>
        <p:nvSpPr>
          <p:cNvPr id="7" name="Rectangle 6"/>
          <p:cNvSpPr/>
          <p:nvPr/>
        </p:nvSpPr>
        <p:spPr>
          <a:xfrm>
            <a:off x="2209800" y="1752600"/>
            <a:ext cx="4572000" cy="954107"/>
          </a:xfrm>
          <a:prstGeom prst="rect">
            <a:avLst/>
          </a:prstGeom>
        </p:spPr>
        <p:txBody>
          <a:bodyPr>
            <a:spAutoFit/>
          </a:bodyPr>
          <a:lstStyle/>
          <a:p>
            <a:r>
              <a:rPr lang="en-US" sz="2800" b="1" dirty="0">
                <a:latin typeface="Times New Roman" panose="02020603050405020304" pitchFamily="18" charset="0"/>
                <a:cs typeface="Times New Roman" panose="02020603050405020304" pitchFamily="18" charset="0"/>
              </a:rPr>
              <a:t>BÀI 3 LẬP LUẬN TRONG VĂN NGHỊ LUẬN</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99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4830763"/>
          </a:xfrm>
        </p:spPr>
        <p:txBody>
          <a:bodyPr>
            <a:normAutofit/>
          </a:bodyPr>
          <a:lstStyle/>
          <a:p>
            <a:pPr marL="0" lvl="0" indent="0">
              <a:buNone/>
            </a:pPr>
            <a:r>
              <a:rPr lang="en-US" b="1" dirty="0">
                <a:latin typeface="Times New Roman" pitchFamily="18" charset="0"/>
                <a:cs typeface="Times New Roman" pitchFamily="18" charset="0"/>
              </a:rPr>
              <a:t>1.Chuẩn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viết</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buNone/>
            </a:pPr>
            <a:r>
              <a:rPr lang="vi-VN" b="1" dirty="0">
                <a:solidFill>
                  <a:schemeClr val="accent5">
                    <a:lumMod val="50000"/>
                  </a:schemeClr>
                </a:solidFill>
                <a:latin typeface="Times New Roman" pitchFamily="18" charset="0"/>
                <a:cs typeface="Times New Roman" pitchFamily="18" charset="0"/>
              </a:rPr>
              <a:t>Lựa chọn một trong các vấn đề sau</a:t>
            </a:r>
          </a:p>
          <a:p>
            <a:pPr marL="0" indent="0">
              <a:buNone/>
            </a:pPr>
            <a:r>
              <a:rPr lang="vi-VN" sz="2800" dirty="0">
                <a:solidFill>
                  <a:schemeClr val="accent5">
                    <a:lumMod val="50000"/>
                  </a:schemeClr>
                </a:solidFill>
                <a:latin typeface="Times New Roman" pitchFamily="18" charset="0"/>
                <a:cs typeface="Times New Roman" pitchFamily="18" charset="0"/>
              </a:rPr>
              <a:t>(1)	Tác động của cách mạng công nghiệp 4.0 đến xu hướng chọn nghề của giới trẻ</a:t>
            </a:r>
          </a:p>
          <a:p>
            <a:pPr marL="0" indent="0">
              <a:buNone/>
            </a:pPr>
            <a:r>
              <a:rPr lang="vi-VN" sz="2800" dirty="0">
                <a:solidFill>
                  <a:schemeClr val="accent5">
                    <a:lumMod val="50000"/>
                  </a:schemeClr>
                </a:solidFill>
                <a:latin typeface="Times New Roman" pitchFamily="18" charset="0"/>
                <a:cs typeface="Times New Roman" pitchFamily="18" charset="0"/>
              </a:rPr>
              <a:t>(2)	Nhu cầu thưởng thức âm nhạc, phim ảnh của giới trẻ</a:t>
            </a:r>
          </a:p>
          <a:p>
            <a:pPr marL="0" indent="0">
              <a:buNone/>
            </a:pPr>
            <a:r>
              <a:rPr lang="vi-VN" sz="2800" dirty="0">
                <a:solidFill>
                  <a:schemeClr val="accent5">
                    <a:lumMod val="50000"/>
                  </a:schemeClr>
                </a:solidFill>
                <a:latin typeface="Times New Roman" pitchFamily="18" charset="0"/>
                <a:cs typeface="Times New Roman" pitchFamily="18" charset="0"/>
              </a:rPr>
              <a:t>(3)	Ý thức về giới của các bạn trẻ</a:t>
            </a:r>
          </a:p>
          <a:p>
            <a:pPr marL="0" indent="0">
              <a:buNone/>
            </a:pPr>
            <a:r>
              <a:rPr lang="vi-VN" sz="2800" dirty="0">
                <a:solidFill>
                  <a:schemeClr val="accent5">
                    <a:lumMod val="50000"/>
                  </a:schemeClr>
                </a:solidFill>
                <a:latin typeface="Times New Roman" pitchFamily="18" charset="0"/>
                <a:cs typeface="Times New Roman" pitchFamily="18" charset="0"/>
              </a:rPr>
              <a:t>(4)	Quyền được thử và sai lầm của giới trẻ</a:t>
            </a:r>
          </a:p>
          <a:p>
            <a:pPr marL="0" indent="0">
              <a:buNone/>
            </a:pPr>
            <a:r>
              <a:rPr lang="vi-VN" sz="2800" dirty="0">
                <a:solidFill>
                  <a:schemeClr val="accent5">
                    <a:lumMod val="50000"/>
                  </a:schemeClr>
                </a:solidFill>
                <a:latin typeface="Times New Roman" pitchFamily="18" charset="0"/>
                <a:cs typeface="Times New Roman" pitchFamily="18" charset="0"/>
              </a:rPr>
              <a:t>(5)	Sống theo sở thích cá nhân và sống để phụng sự xã hội</a:t>
            </a:r>
          </a:p>
          <a:p>
            <a:pPr marL="0" indent="0">
              <a:buNone/>
            </a:pPr>
            <a:endParaRPr lang="en-US" dirty="0">
              <a:latin typeface="Times New Roman" pitchFamily="18" charset="0"/>
              <a:cs typeface="Times New Roman" pitchFamily="18" charset="0"/>
            </a:endParaRPr>
          </a:p>
        </p:txBody>
      </p:sp>
      <p:sp>
        <p:nvSpPr>
          <p:cNvPr id="4" name="Title 1"/>
          <p:cNvSpPr txBox="1">
            <a:spLocks/>
          </p:cNvSpPr>
          <p:nvPr/>
        </p:nvSpPr>
        <p:spPr>
          <a:xfrm>
            <a:off x="914400" y="152400"/>
            <a:ext cx="8229599"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a:solidFill>
                  <a:srgbClr val="C00000"/>
                </a:solidFill>
                <a:latin typeface="Times New Roman" pitchFamily="18" charset="0"/>
                <a:ea typeface="Tahoma" pitchFamily="34" charset="0"/>
                <a:cs typeface="Times New Roman" pitchFamily="18" charset="0"/>
              </a:rPr>
              <a:t>III. </a:t>
            </a:r>
            <a:r>
              <a:rPr lang="en-US" b="1" u="sng" dirty="0" err="1">
                <a:solidFill>
                  <a:srgbClr val="C00000"/>
                </a:solidFill>
                <a:latin typeface="Times New Roman" pitchFamily="18" charset="0"/>
                <a:ea typeface="Tahoma" pitchFamily="34" charset="0"/>
                <a:cs typeface="Times New Roman" pitchFamily="18" charset="0"/>
              </a:rPr>
              <a:t>Thực</a:t>
            </a:r>
            <a:r>
              <a:rPr lang="en-US" b="1" u="sng" dirty="0">
                <a:solidFill>
                  <a:srgbClr val="C00000"/>
                </a:solidFill>
                <a:latin typeface="Times New Roman" pitchFamily="18" charset="0"/>
                <a:ea typeface="Tahoma" pitchFamily="34" charset="0"/>
                <a:cs typeface="Times New Roman" pitchFamily="18" charset="0"/>
              </a:rPr>
              <a:t> </a:t>
            </a:r>
            <a:r>
              <a:rPr lang="en-US" b="1" u="sng" dirty="0" err="1">
                <a:solidFill>
                  <a:srgbClr val="C00000"/>
                </a:solidFill>
                <a:latin typeface="Times New Roman" pitchFamily="18" charset="0"/>
                <a:ea typeface="Tahoma" pitchFamily="34" charset="0"/>
                <a:cs typeface="Times New Roman" pitchFamily="18" charset="0"/>
              </a:rPr>
              <a:t>hành</a:t>
            </a:r>
            <a:r>
              <a:rPr lang="en-US" b="1" u="sng" dirty="0">
                <a:solidFill>
                  <a:srgbClr val="C00000"/>
                </a:solidFill>
                <a:latin typeface="Times New Roman" pitchFamily="18" charset="0"/>
                <a:ea typeface="Tahoma" pitchFamily="34" charset="0"/>
                <a:cs typeface="Times New Roman" pitchFamily="18" charset="0"/>
              </a:rPr>
              <a:t> </a:t>
            </a:r>
            <a:r>
              <a:rPr lang="en-US" b="1" u="sng" dirty="0" err="1">
                <a:solidFill>
                  <a:srgbClr val="C00000"/>
                </a:solidFill>
                <a:latin typeface="Times New Roman" pitchFamily="18" charset="0"/>
                <a:ea typeface="Tahoma" pitchFamily="34" charset="0"/>
                <a:cs typeface="Times New Roman" pitchFamily="18" charset="0"/>
              </a:rPr>
              <a:t>viết</a:t>
            </a:r>
            <a:r>
              <a:rPr lang="en-US" b="1" u="sng" dirty="0">
                <a:solidFill>
                  <a:srgbClr val="C00000"/>
                </a:solidFill>
                <a:latin typeface="Times New Roman" pitchFamily="18" charset="0"/>
                <a:ea typeface="Tahoma" pitchFamily="34" charset="0"/>
                <a:cs typeface="Times New Roman" pitchFamily="18" charset="0"/>
              </a:rPr>
              <a:t>:</a:t>
            </a:r>
          </a:p>
        </p:txBody>
      </p:sp>
    </p:spTree>
    <p:extLst>
      <p:ext uri="{BB962C8B-B14F-4D97-AF65-F5344CB8AC3E}">
        <p14:creationId xmlns:p14="http://schemas.microsoft.com/office/powerpoint/2010/main" val="302590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401762"/>
          </a:xfrm>
          <a:solidFill>
            <a:schemeClr val="accent5">
              <a:lumMod val="20000"/>
              <a:lumOff val="80000"/>
            </a:schemeClr>
          </a:solidFill>
        </p:spPr>
        <p:txBody>
          <a:bodyPr>
            <a:normAutofit fontScale="90000"/>
          </a:bodyPr>
          <a:lstStyle/>
          <a:p>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1: </a:t>
            </a:r>
            <a:r>
              <a:rPr lang="vi-VN" sz="4000" dirty="0">
                <a:latin typeface="Times New Roman" pitchFamily="18" charset="0"/>
                <a:cs typeface="Times New Roman" pitchFamily="18" charset="0"/>
              </a:rPr>
              <a:t>Tác động của cách mạng công nghiệp 4.0 đến xu hướng chọn nghề của giới trẻ</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5" name="Thought Bubble: Cloud 10">
            <a:extLst>
              <a:ext uri="{FF2B5EF4-FFF2-40B4-BE49-F238E27FC236}">
                <a16:creationId xmlns:a16="http://schemas.microsoft.com/office/drawing/2014/main" id="{FCE7243A-7955-8118-A384-FE873094C254}"/>
              </a:ext>
            </a:extLst>
          </p:cNvPr>
          <p:cNvSpPr>
            <a:spLocks noGrp="1"/>
          </p:cNvSpPr>
          <p:nvPr>
            <p:ph idx="1"/>
          </p:nvPr>
        </p:nvSpPr>
        <p:spPr>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just">
              <a:lnSpc>
                <a:spcPct val="107000"/>
              </a:lnSpc>
              <a:spcBef>
                <a:spcPts val="0"/>
              </a:spcBef>
              <a:spcAft>
                <a:spcPts val="0"/>
              </a:spcAft>
              <a:buNone/>
            </a:pP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HOẠT ĐỘNG NHÓM THẢO LUẬN PHẦN LẬP DÀN Ý(7P) -&gt; TRÌNH BÀY KẾT QUẢ (10P)</a:t>
            </a:r>
          </a:p>
        </p:txBody>
      </p:sp>
    </p:spTree>
    <p:extLst>
      <p:ext uri="{BB962C8B-B14F-4D97-AF65-F5344CB8AC3E}">
        <p14:creationId xmlns:p14="http://schemas.microsoft.com/office/powerpoint/2010/main" val="229463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610600" cy="1401762"/>
          </a:xfrm>
          <a:solidFill>
            <a:schemeClr val="accent5">
              <a:lumMod val="20000"/>
              <a:lumOff val="80000"/>
            </a:schemeClr>
          </a:solidFill>
        </p:spPr>
        <p:txBody>
          <a:bodyPr>
            <a:normAutofit fontScale="90000"/>
          </a:bodyPr>
          <a:lstStyle/>
          <a:p>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1: </a:t>
            </a:r>
            <a:r>
              <a:rPr lang="vi-VN" sz="4000" dirty="0">
                <a:latin typeface="Times New Roman" pitchFamily="18" charset="0"/>
                <a:cs typeface="Times New Roman" pitchFamily="18" charset="0"/>
              </a:rPr>
              <a:t>Tác động của cách mạng công nghiệp 4.0 đến xu hướng chọn nghề của giới trẻ</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77982" y="2895600"/>
            <a:ext cx="8229600" cy="3535363"/>
          </a:xfrm>
          <a:solidFill>
            <a:schemeClr val="accent2">
              <a:lumMod val="40000"/>
              <a:lumOff val="60000"/>
            </a:schemeClr>
          </a:solidFill>
        </p:spPr>
        <p:txBody>
          <a:bodyPr>
            <a:normAutofit/>
          </a:bodyPr>
          <a:lstStyle/>
          <a:p>
            <a:pPr marL="0" indent="0">
              <a:buNone/>
            </a:pPr>
            <a:r>
              <a:rPr lang="vi-VN" sz="3000" i="1" dirty="0">
                <a:latin typeface="Times New Roman" panose="02020603050405020304" pitchFamily="18" charset="0"/>
                <a:cs typeface="Times New Roman" panose="02020603050405020304" pitchFamily="18" charset="0"/>
              </a:rPr>
              <a:t>Mở bài:</a:t>
            </a:r>
            <a:r>
              <a:rPr lang="vi-VN" sz="3000" dirty="0">
                <a:latin typeface="Times New Roman" panose="02020603050405020304" pitchFamily="18" charset="0"/>
                <a:cs typeface="Times New Roman" panose="02020603050405020304" pitchFamily="18" charset="0"/>
              </a:rPr>
              <a:t> giới thiệu vấn 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itchFamily="18" charset="0"/>
                <a:cs typeface="Times New Roman" pitchFamily="18" charset="0"/>
              </a:rPr>
              <a:t>chọn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trọng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trẻ</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CMCN 4.0.</a:t>
            </a:r>
          </a:p>
          <a:p>
            <a:pPr marL="0" indent="0">
              <a:buNone/>
            </a:pPr>
            <a:endParaRPr lang="en-US" sz="3000" dirty="0">
              <a:latin typeface="+mj-lt"/>
            </a:endParaRPr>
          </a:p>
        </p:txBody>
      </p:sp>
      <p:sp>
        <p:nvSpPr>
          <p:cNvPr id="4" name="Title 1"/>
          <p:cNvSpPr txBox="1">
            <a:spLocks/>
          </p:cNvSpPr>
          <p:nvPr/>
        </p:nvSpPr>
        <p:spPr>
          <a:xfrm>
            <a:off x="228600" y="190500"/>
            <a:ext cx="8610600" cy="1401762"/>
          </a:xfrm>
          <a:prstGeom prst="rect">
            <a:avLst/>
          </a:prstGeom>
          <a:solidFill>
            <a:schemeClr val="accent4">
              <a:lumMod val="20000"/>
              <a:lumOff val="80000"/>
            </a:schemeClr>
          </a:solid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dirty="0">
                <a:latin typeface="Times New Roman" pitchFamily="18" charset="0"/>
                <a:cs typeface="Times New Roman" pitchFamily="18" charset="0"/>
              </a:rPr>
            </a:b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a:t>
            </a:r>
            <a:r>
              <a:rPr lang="en-US" dirty="0">
                <a:latin typeface="Times New Roman" pitchFamily="18" charset="0"/>
                <a:cs typeface="Times New Roman" pitchFamily="18" charset="0"/>
              </a:rPr>
              <a:t> ý:</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65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wd">
                                    <p:tmAbs val="100"/>
                                  </p:iterate>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barn(inVertical)">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chemeClr val="accent5">
              <a:lumMod val="20000"/>
              <a:lumOff val="80000"/>
            </a:schemeClr>
          </a:solidFill>
        </p:spPr>
        <p:txBody>
          <a:bodyPr>
            <a:normAutofit fontScale="90000"/>
          </a:bodyPr>
          <a:lstStyle/>
          <a:p>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1: </a:t>
            </a:r>
            <a:r>
              <a:rPr lang="vi-VN" sz="4000" dirty="0">
                <a:latin typeface="Times New Roman" pitchFamily="18" charset="0"/>
                <a:cs typeface="Times New Roman" pitchFamily="18" charset="0"/>
              </a:rPr>
              <a:t>Tác động của cách mạng công nghiệp 4.0 đến xu hướng chọn nghề của giới trẻ</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2514600"/>
            <a:ext cx="9144000" cy="4343400"/>
          </a:xfrm>
          <a:solidFill>
            <a:schemeClr val="accent4">
              <a:lumMod val="60000"/>
              <a:lumOff val="40000"/>
            </a:schemeClr>
          </a:solidFill>
        </p:spPr>
        <p:txBody>
          <a:bodyPr>
            <a:normAutofit fontScale="92500" lnSpcReduction="10000"/>
          </a:bodyPr>
          <a:lstStyle/>
          <a:p>
            <a:pPr marL="0" indent="0">
              <a:buNone/>
            </a:pPr>
            <a:r>
              <a:rPr lang="vi-VN" i="1" dirty="0">
                <a:latin typeface="Times New Roman" panose="02020603050405020304" pitchFamily="18" charset="0"/>
                <a:cs typeface="Times New Roman" panose="02020603050405020304" pitchFamily="18" charset="0"/>
              </a:rPr>
              <a:t>Thân bài:</a:t>
            </a:r>
            <a:endParaRPr lang="en-US" i="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CMCN 4.0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XH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0" y="1524000"/>
            <a:ext cx="9144000" cy="990600"/>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i="1" dirty="0">
                <a:latin typeface="Times New Roman" panose="02020603050405020304" pitchFamily="18" charset="0"/>
                <a:cs typeface="Times New Roman" panose="02020603050405020304" pitchFamily="18" charset="0"/>
              </a:rPr>
              <a:t>Mở bài:</a:t>
            </a:r>
            <a:r>
              <a:rPr lang="vi-VN" sz="2800" dirty="0">
                <a:latin typeface="Times New Roman" panose="02020603050405020304" pitchFamily="18" charset="0"/>
                <a:cs typeface="Times New Roman" panose="02020603050405020304" pitchFamily="18" charset="0"/>
              </a:rPr>
              <a:t> giới thiệu vấn 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CMCN 4.0.</a:t>
            </a:r>
          </a:p>
          <a:p>
            <a:pPr marL="0" indent="0">
              <a:buFont typeface="Arial" pitchFamily="34" charse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inVertical)">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barn(inVertical)">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barn(inVertical)">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a:solidFill>
            <a:schemeClr val="accent5">
              <a:lumMod val="20000"/>
              <a:lumOff val="80000"/>
            </a:schemeClr>
          </a:solidFill>
        </p:spPr>
        <p:txBody>
          <a:bodyPr>
            <a:normAutofit fontScale="90000"/>
          </a:bodyPr>
          <a:lstStyle/>
          <a:p>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1: </a:t>
            </a:r>
            <a:r>
              <a:rPr lang="vi-VN" sz="4000" dirty="0">
                <a:latin typeface="Times New Roman" pitchFamily="18" charset="0"/>
                <a:cs typeface="Times New Roman" pitchFamily="18" charset="0"/>
              </a:rPr>
              <a:t>Tác động của cách mạng công nghiệp 4.0 đến xu hướng chọn nghề của giới trẻ</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082" y="2514600"/>
            <a:ext cx="9135918" cy="3200400"/>
          </a:xfrm>
          <a:solidFill>
            <a:schemeClr val="tx2">
              <a:lumMod val="20000"/>
              <a:lumOff val="80000"/>
            </a:schemeClr>
          </a:solidFill>
        </p:spPr>
        <p:txBody>
          <a:bodyPr>
            <a:normAutofit fontScale="77500" lnSpcReduction="20000"/>
          </a:bodyPr>
          <a:lstStyle/>
          <a:p>
            <a:pPr marL="0" indent="0">
              <a:buNone/>
            </a:pPr>
            <a:r>
              <a:rPr lang="vi-VN" i="1" dirty="0">
                <a:latin typeface="+mj-lt"/>
              </a:rPr>
              <a:t>Thân bài:</a:t>
            </a:r>
            <a:endParaRPr lang="en-US" i="1" dirty="0">
              <a:latin typeface="+mj-lt"/>
            </a:endParaRPr>
          </a:p>
          <a:p>
            <a:pPr marL="0" indent="0">
              <a:buNone/>
            </a:pPr>
            <a:r>
              <a:rPr lang="en-US" dirty="0">
                <a:latin typeface="+mj-lt"/>
              </a:rPr>
              <a:t>- </a:t>
            </a:r>
            <a:r>
              <a:rPr lang="en-US" dirty="0">
                <a:latin typeface="Times New Roman" panose="02020603050405020304" pitchFamily="18" charset="0"/>
                <a:cs typeface="Times New Roman" panose="02020603050405020304" pitchFamily="18" charset="0"/>
              </a:rPr>
              <a:t>CMCN 4.0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XH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a:p>
            <a:endParaRPr lang="en-US" dirty="0">
              <a:latin typeface="+mj-lt"/>
            </a:endParaRPr>
          </a:p>
        </p:txBody>
      </p:sp>
      <p:sp>
        <p:nvSpPr>
          <p:cNvPr id="4" name="Content Placeholder 2"/>
          <p:cNvSpPr txBox="1">
            <a:spLocks/>
          </p:cNvSpPr>
          <p:nvPr/>
        </p:nvSpPr>
        <p:spPr>
          <a:xfrm>
            <a:off x="8082" y="1524000"/>
            <a:ext cx="8666018" cy="990600"/>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i="1" dirty="0">
                <a:latin typeface="Times New Roman" panose="02020603050405020304" pitchFamily="18" charset="0"/>
                <a:cs typeface="Times New Roman" panose="02020603050405020304" pitchFamily="18" charset="0"/>
              </a:rPr>
              <a:t>Mở bài:</a:t>
            </a:r>
            <a:r>
              <a:rPr lang="vi-VN" sz="2800" dirty="0">
                <a:latin typeface="Times New Roman" panose="02020603050405020304" pitchFamily="18" charset="0"/>
                <a:cs typeface="Times New Roman" panose="02020603050405020304" pitchFamily="18" charset="0"/>
              </a:rPr>
              <a:t> giới thiệu vấn 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CMCN 4.0.</a:t>
            </a:r>
          </a:p>
          <a:p>
            <a:pPr marL="0" indent="0">
              <a:buFont typeface="Arial" pitchFamily="34" charset="0"/>
              <a:buNone/>
            </a:pP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8082" y="5562600"/>
            <a:ext cx="9135918" cy="1295400"/>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a:latin typeface="Times New Roman" pitchFamily="18" charset="0"/>
                <a:cs typeface="Times New Roman" pitchFamily="18" charset="0"/>
              </a:rPr>
              <a:t>Kết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Ý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156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CMCN 4.0</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https://www.youtube.com/watch?v=SyDk5gxwNPE</a:t>
            </a:r>
          </a:p>
        </p:txBody>
      </p:sp>
      <p:pic>
        <p:nvPicPr>
          <p:cNvPr id="1027" name="Picture 3" descr="C:\Users\ASUS\Pictures\c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6781800" cy="44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40000"/>
              <a:lumOff val="60000"/>
            </a:schemeClr>
          </a:solidFill>
        </p:spPr>
        <p:txBody>
          <a:bodyPr>
            <a:normAutofit fontScale="90000"/>
          </a:bodyPr>
          <a:lstStyle/>
          <a:p>
            <a:r>
              <a:rPr lang="en-US" sz="6000" dirty="0" err="1">
                <a:latin typeface="Times New Roman" pitchFamily="18" charset="0"/>
                <a:cs typeface="Times New Roman" pitchFamily="18" charset="0"/>
              </a:rPr>
              <a:t>Vận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dụng</a:t>
            </a:r>
            <a:r>
              <a:rPr lang="en-US" sz="6000"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TB:</a:t>
            </a:r>
          </a:p>
        </p:txBody>
      </p:sp>
      <p:sp>
        <p:nvSpPr>
          <p:cNvPr id="3" name="Content Placeholder 2"/>
          <p:cNvSpPr>
            <a:spLocks noGrp="1"/>
          </p:cNvSpPr>
          <p:nvPr>
            <p:ph idx="1"/>
          </p:nvPr>
        </p:nvSpPr>
        <p:spPr>
          <a:xfrm>
            <a:off x="0" y="1447800"/>
            <a:ext cx="9144000" cy="5410200"/>
          </a:xfrm>
          <a:solidFill>
            <a:schemeClr val="accent1">
              <a:lumMod val="40000"/>
              <a:lumOff val="60000"/>
            </a:schemeClr>
          </a:solidFill>
        </p:spPr>
        <p:txBody>
          <a:bodyPr>
            <a:normAutofit fontScale="62500" lnSpcReduction="20000"/>
          </a:bodyPr>
          <a:lstStyle/>
          <a:p>
            <a:pPr algn="just"/>
            <a:endParaRPr lang="en-US" dirty="0">
              <a:latin typeface="Times New Roman" pitchFamily="18" charset="0"/>
              <a:cs typeface="Times New Roman" pitchFamily="18" charset="0"/>
            </a:endParaRPr>
          </a:p>
          <a:p>
            <a:pPr marL="0" indent="0" algn="just">
              <a:buNone/>
            </a:pPr>
            <a:r>
              <a:rPr lang="vi-VN" dirty="0">
                <a:latin typeface="Times New Roman" pitchFamily="18" charset="0"/>
                <a:cs typeface="Times New Roman" pitchFamily="18" charset="0"/>
              </a:rPr>
              <a:t>Cách mạng công nghiệp 4.0 được định nghĩa là sự kết hợp của các công nghệ, giúp thu gọn khoảng cách về vật lý, số hóa và sinh 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CMCN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XH,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a:t>
            </a:r>
            <a:r>
              <a:rPr lang="vi-VN" b="1" i="1" dirty="0">
                <a:latin typeface="Times New Roman" pitchFamily="18" charset="0"/>
                <a:cs typeface="Times New Roman" pitchFamily="18" charset="0"/>
              </a:rPr>
              <a:t>Y tế</a:t>
            </a:r>
            <a:r>
              <a:rPr lang="vi-VN" dirty="0">
                <a:latin typeface="Times New Roman" pitchFamily="18" charset="0"/>
                <a:cs typeface="Times New Roman" pitchFamily="18" charset="0"/>
              </a:rPr>
              <a:t>: Đây là lĩnh vực có sự thay đổi đột phá hơn, các bệnh viện có thể dễ dàng quản lý, lưu trữ hồ sơ bệnh án, nhiều ca mổ thành công nhờ có sự trợ giúp của các robot.</a:t>
            </a:r>
          </a:p>
          <a:p>
            <a:pPr algn="just"/>
            <a:r>
              <a:rPr lang="vi-VN" b="1" i="1" dirty="0">
                <a:latin typeface="Times New Roman" pitchFamily="18" charset="0"/>
                <a:cs typeface="Times New Roman" pitchFamily="18" charset="0"/>
              </a:rPr>
              <a:t>Nông nghiệp</a:t>
            </a:r>
            <a:r>
              <a:rPr lang="vi-VN" dirty="0">
                <a:latin typeface="Times New Roman" pitchFamily="18" charset="0"/>
                <a:cs typeface="Times New Roman" pitchFamily="18" charset="0"/>
              </a:rPr>
              <a:t>: Giờ đây, các trang trại đã thay đổi phương thức sản xuất kinh doanh, áp dụng nhiều công nghệ để nâng cao năng suất, chất lượng cây trồng tốt hơn và giảm thiểu chi phí. Các trang trại có thể dùng điện thoại di động để điều chỉnh cho việc tưới tiêu… Các trang trại kỹ thuật số cũng đang là mục tiêu lớn cho ngành nông nghiệp.</a:t>
            </a:r>
          </a:p>
          <a:p>
            <a:pPr algn="just"/>
            <a:r>
              <a:rPr lang="vi-VN" b="1" i="1" dirty="0">
                <a:latin typeface="Times New Roman" pitchFamily="18" charset="0"/>
                <a:cs typeface="Times New Roman" pitchFamily="18" charset="0"/>
              </a:rPr>
              <a:t>Công nghiệp</a:t>
            </a:r>
            <a:r>
              <a:rPr lang="vi-VN" dirty="0">
                <a:latin typeface="Times New Roman" pitchFamily="18" charset="0"/>
                <a:cs typeface="Times New Roman" pitchFamily="18" charset="0"/>
              </a:rPr>
              <a:t>: Các nhà máy đã chuyển đổi một số quy trình sản xuất đơn giản sử dụng tay chân sang máy móc tự động. Công nghiệp 4.0 có thể tạo các nhà máy thông minh, làm việc với nhau thông qua internet giúp cải thiện năng suất, kiểm soát và quản lý công việc tốt hơn.</a:t>
            </a:r>
          </a:p>
          <a:p>
            <a:pPr algn="just"/>
            <a:r>
              <a:rPr lang="vi-VN" b="1" i="1" dirty="0">
                <a:latin typeface="Times New Roman" pitchFamily="18" charset="0"/>
                <a:cs typeface="Times New Roman" pitchFamily="18" charset="0"/>
              </a:rPr>
              <a:t>Công nghệ phần mềm</a:t>
            </a:r>
            <a:r>
              <a:rPr lang="vi-VN" dirty="0">
                <a:latin typeface="Times New Roman" pitchFamily="18" charset="0"/>
                <a:cs typeface="Times New Roman" pitchFamily="18" charset="0"/>
              </a:rPr>
              <a:t>: Hiện nay có nhiều ứng dụng, phần mềm giúp con người dễ dàng sử dụng và thuận tiện hơn khi làm việc, sinh hoạt hằng ngày. Ví dụ như: ứng dụng đặt xe, đặt đồ ăn, ví điện tử…</a:t>
            </a: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
        <p:nvSpPr>
          <p:cNvPr id="4" name="Content Placeholder 2"/>
          <p:cNvSpPr txBox="1">
            <a:spLocks/>
          </p:cNvSpPr>
          <p:nvPr/>
        </p:nvSpPr>
        <p:spPr>
          <a:xfrm>
            <a:off x="304800" y="3276600"/>
            <a:ext cx="8229600" cy="3306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134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419600" cy="1143000"/>
          </a:xfrm>
          <a:solidFill>
            <a:schemeClr val="accent2">
              <a:lumMod val="40000"/>
              <a:lumOff val="60000"/>
            </a:schemeClr>
          </a:solidFill>
        </p:spPr>
        <p:txBody>
          <a:bodyPr>
            <a:normAutofit fontScale="90000"/>
          </a:bodyPr>
          <a:lstStyle/>
          <a:p>
            <a:r>
              <a:rPr lang="en-US" dirty="0">
                <a:latin typeface="Times New Roman" panose="02020603050405020304" pitchFamily="18" charset="0"/>
                <a:cs typeface="Times New Roman" panose="02020603050405020304" pitchFamily="18" charset="0"/>
              </a:rPr>
              <a:t>BÀI TẬP VỀ NHÀ</a:t>
            </a:r>
          </a:p>
        </p:txBody>
      </p:sp>
      <p:sp>
        <p:nvSpPr>
          <p:cNvPr id="4" name="Thought Bubble: Cloud 10">
            <a:extLst>
              <a:ext uri="{FF2B5EF4-FFF2-40B4-BE49-F238E27FC236}">
                <a16:creationId xmlns:a16="http://schemas.microsoft.com/office/drawing/2014/main" id="{FCE7243A-7955-8118-A384-FE873094C254}"/>
              </a:ext>
            </a:extLst>
          </p:cNvPr>
          <p:cNvSpPr>
            <a:spLocks noGrp="1"/>
          </p:cNvSpPr>
          <p:nvPr>
            <p:ph idx="1"/>
          </p:nvPr>
        </p:nvSpPr>
        <p:spPr>
          <a:xfrm rot="167318">
            <a:off x="5452217" y="390988"/>
            <a:ext cx="3624877" cy="3360722"/>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pt-BR" sz="1800" b="1" dirty="0">
                <a:latin typeface="Times New Roman" panose="02020603050405020304" pitchFamily="18" charset="0"/>
                <a:ea typeface="Times New Roman" panose="02020603050405020304" pitchFamily="18" charset="0"/>
                <a:cs typeface="Times New Roman" panose="02020603050405020304" pitchFamily="18" charset="0"/>
              </a:rPr>
              <a:t>VIẾT HOÀN CHỈNH ĐỀ SỐ 1</a:t>
            </a:r>
          </a:p>
          <a:p>
            <a:pPr marL="0" marR="0" algn="just">
              <a:lnSpc>
                <a:spcPct val="107000"/>
              </a:lnSpc>
              <a:spcBef>
                <a:spcPts val="0"/>
              </a:spcBef>
              <a:spcAft>
                <a:spcPts val="0"/>
              </a:spcAft>
            </a:pP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TỰ LUYỆN CÁC ĐỀ CÒN LẠI</a:t>
            </a:r>
          </a:p>
        </p:txBody>
      </p:sp>
      <p:pic>
        <p:nvPicPr>
          <p:cNvPr id="5" name="Picture 2" descr="C:\Users\ASUS\Pictures\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5138555" cy="426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3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6081"/>
            <a:ext cx="9405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9474" y="2070854"/>
            <a:ext cx="3711176" cy="2862322"/>
          </a:xfrm>
          <a:prstGeom prst="rect">
            <a:avLst/>
          </a:prstGeom>
        </p:spPr>
        <p:txBody>
          <a:bodyPr wrap="square">
            <a:spAutoFit/>
          </a:bodyPr>
          <a:lstStyle/>
          <a:p>
            <a:pPr lvl="0"/>
            <a:r>
              <a:rPr lang="en-US" sz="6000" b="1" dirty="0" err="1">
                <a:solidFill>
                  <a:srgbClr val="C00000"/>
                </a:solidFill>
                <a:latin typeface="Times New Roman" pitchFamily="18" charset="0"/>
                <a:cs typeface="Times New Roman" pitchFamily="18" charset="0"/>
              </a:rPr>
              <a:t>Cảm</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ơn</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quí</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thầy</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cô</a:t>
            </a:r>
            <a:r>
              <a:rPr lang="en-US" sz="60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9901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6081"/>
            <a:ext cx="9405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4200" y="1219200"/>
            <a:ext cx="3711176" cy="1015663"/>
          </a:xfrm>
          <a:prstGeom prst="rect">
            <a:avLst/>
          </a:prstGeom>
        </p:spPr>
        <p:txBody>
          <a:bodyPr wrap="square">
            <a:spAutoFit/>
          </a:bodyPr>
          <a:lstStyle/>
          <a:p>
            <a:pPr lvl="0"/>
            <a:r>
              <a:rPr lang="en-US" sz="6000" b="1" dirty="0" err="1">
                <a:solidFill>
                  <a:srgbClr val="C00000"/>
                </a:solidFill>
                <a:latin typeface="Times New Roman" pitchFamily="18" charset="0"/>
                <a:cs typeface="Times New Roman" pitchFamily="18" charset="0"/>
              </a:rPr>
              <a:t>Khởi</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động</a:t>
            </a:r>
            <a:endParaRPr lang="en-US" sz="6000" b="1" dirty="0">
              <a:solidFill>
                <a:srgbClr val="C00000"/>
              </a:solidFill>
              <a:latin typeface="Times New Roman" pitchFamily="18" charset="0"/>
              <a:cs typeface="Times New Roman" pitchFamily="18" charset="0"/>
            </a:endParaRPr>
          </a:p>
        </p:txBody>
      </p:sp>
      <p:sp>
        <p:nvSpPr>
          <p:cNvPr id="6" name="Thought Bubble: Cloud 10">
            <a:extLst>
              <a:ext uri="{FF2B5EF4-FFF2-40B4-BE49-F238E27FC236}">
                <a16:creationId xmlns:a16="http://schemas.microsoft.com/office/drawing/2014/main" id="{FCE7243A-7955-8118-A384-FE873094C254}"/>
              </a:ext>
            </a:extLst>
          </p:cNvPr>
          <p:cNvSpPr txBox="1">
            <a:spLocks/>
          </p:cNvSpPr>
          <p:nvPr/>
        </p:nvSpPr>
        <p:spPr>
          <a:xfrm rot="21235968">
            <a:off x="38093" y="1838168"/>
            <a:ext cx="3743231" cy="3802970"/>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sz="1800" b="1" dirty="0" err="1">
                <a:latin typeface="Times New Roman" pitchFamily="18" charset="0"/>
                <a:cs typeface="Times New Roman" pitchFamily="18" charset="0"/>
              </a:rPr>
              <a:t>Dựa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vào</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viết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tham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khảo</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tìm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bố</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cục</a:t>
            </a:r>
            <a:r>
              <a:rPr lang="en-US" sz="1800" b="1" dirty="0">
                <a:latin typeface="Times New Roman" pitchFamily="18" charset="0"/>
                <a:cs typeface="Times New Roman" pitchFamily="18" charset="0"/>
              </a:rPr>
              <a:t> 1 </a:t>
            </a:r>
            <a:r>
              <a:rPr lang="en-US" sz="1800" b="1" dirty="0" err="1">
                <a:latin typeface="Times New Roman" pitchFamily="18" charset="0"/>
                <a:cs typeface="Times New Roman" pitchFamily="18" charset="0"/>
              </a:rPr>
              <a:t>bài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nghị</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luận</a:t>
            </a:r>
            <a:r>
              <a:rPr lang="en-US" sz="1800" b="1" dirty="0">
                <a:solidFill>
                  <a:schemeClr val="bg1"/>
                </a:solidFill>
                <a:latin typeface="Times New Roman" pitchFamily="18" charset="0"/>
                <a:cs typeface="Times New Roman" pitchFamily="18" charset="0"/>
              </a:rPr>
              <a:t>?</a:t>
            </a:r>
          </a:p>
          <a:p>
            <a:pPr marL="0" algn="just">
              <a:lnSpc>
                <a:spcPct val="107000"/>
              </a:lnSpc>
              <a:spcBef>
                <a:spcPts val="0"/>
              </a:spcBef>
            </a:pPr>
            <a:endParaRPr lang="pt-BR" sz="1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9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199" cy="1676400"/>
          </a:xfrm>
          <a:solidFill>
            <a:srgbClr val="92D050"/>
          </a:solidFill>
        </p:spPr>
        <p:txBody>
          <a:bodyPr>
            <a:normAutofit fontScale="90000"/>
          </a:bodyPr>
          <a:lstStyle/>
          <a:p>
            <a:pPr lvl="0"/>
            <a:r>
              <a:rPr lang="en-US" b="1" dirty="0" err="1">
                <a:latin typeface="Times New Roman" pitchFamily="18" charset="0"/>
                <a:cs typeface="Times New Roman" pitchFamily="18" charset="0"/>
              </a:rPr>
              <a:t>II.Quy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vấn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mơ</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4419600" y="4038600"/>
            <a:ext cx="4343400" cy="2793999"/>
          </a:xfrm>
          <a:prstGeom prst="rect">
            <a:avLst/>
          </a:prstGeom>
        </p:spPr>
      </p:pic>
      <p:sp>
        <p:nvSpPr>
          <p:cNvPr id="6" name="Thought Bubble: Cloud 10">
            <a:extLst>
              <a:ext uri="{FF2B5EF4-FFF2-40B4-BE49-F238E27FC236}">
                <a16:creationId xmlns:a16="http://schemas.microsoft.com/office/drawing/2014/main" id="{FCE7243A-7955-8118-A384-FE873094C254}"/>
              </a:ext>
            </a:extLst>
          </p:cNvPr>
          <p:cNvSpPr>
            <a:spLocks noGrp="1"/>
          </p:cNvSpPr>
          <p:nvPr>
            <p:ph idx="1"/>
          </p:nvPr>
        </p:nvSpPr>
        <p:spPr>
          <a:xfrm rot="21235968">
            <a:off x="-40138" y="1901917"/>
            <a:ext cx="4468867" cy="3802970"/>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a:buNone/>
            </a:pPr>
            <a:r>
              <a:rPr lang="en-US" sz="1800" b="1" dirty="0" err="1">
                <a:latin typeface="Times New Roman" pitchFamily="18" charset="0"/>
                <a:cs typeface="Times New Roman" pitchFamily="18" charset="0"/>
              </a:rPr>
              <a:t>Viết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văn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nghị</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luận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về</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một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vấn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đề</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liên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quan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đến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tuổi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trẻ</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những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bão</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ước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mơ</a:t>
            </a:r>
            <a:r>
              <a:rPr lang="en-US" sz="1800" b="1" dirty="0">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có</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mấy</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bước</a:t>
            </a:r>
            <a:r>
              <a:rPr lang="en-US" sz="1800" b="1" dirty="0">
                <a:solidFill>
                  <a:schemeClr val="bg1"/>
                </a:solidFill>
                <a:latin typeface="Times New Roman" pitchFamily="18" charset="0"/>
                <a:cs typeface="Times New Roman" pitchFamily="18" charset="0"/>
              </a:rPr>
              <a:t>?</a:t>
            </a:r>
          </a:p>
          <a:p>
            <a:pPr marL="0" marR="0" algn="just">
              <a:lnSpc>
                <a:spcPct val="107000"/>
              </a:lnSpc>
              <a:spcBef>
                <a:spcPts val="0"/>
              </a:spcBef>
              <a:spcAft>
                <a:spcPts val="0"/>
              </a:spcAft>
            </a:pPr>
            <a:endPar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61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210" y="190918"/>
            <a:ext cx="8069580" cy="5669280"/>
          </a:xfrm>
        </p:spPr>
      </p:pic>
      <p:sp>
        <p:nvSpPr>
          <p:cNvPr id="5" name="Rectangle 4"/>
          <p:cNvSpPr/>
          <p:nvPr/>
        </p:nvSpPr>
        <p:spPr>
          <a:xfrm>
            <a:off x="1364303" y="313670"/>
            <a:ext cx="5687776"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spcAft>
                <a:spcPts val="0"/>
              </a:spcAft>
            </a:pPr>
            <a:r>
              <a:rPr lang="vi-VN"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 bước thực hành viết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272597" y="2141118"/>
            <a:ext cx="1394403" cy="1384995"/>
          </a:xfrm>
          <a:prstGeom prst="rect">
            <a:avLst/>
          </a:prstGeom>
        </p:spPr>
        <p:txBody>
          <a:bodyPr wrap="square">
            <a:spAutoFit/>
          </a:bodyPr>
          <a:lstStyle/>
          <a:p>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a:t>
            </a:r>
          </a:p>
          <a:p>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bị</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51810" y="2194561"/>
            <a:ext cx="1314450" cy="1569660"/>
          </a:xfrm>
          <a:prstGeom prst="rect">
            <a:avLst/>
          </a:prstGeom>
        </p:spPr>
        <p:txBody>
          <a:bodyPr wrap="square">
            <a:spAutoFit/>
          </a:bodyPr>
          <a:lstStyle/>
          <a:p>
            <a:pPr algn="ct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a:t>
            </a:r>
          </a:p>
          <a:p>
            <a:pPr algn="ct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endPar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dàn</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732270" y="2277070"/>
            <a:ext cx="1383030" cy="1569660"/>
          </a:xfrm>
          <a:prstGeom prst="rect">
            <a:avLst/>
          </a:prstGeom>
        </p:spPr>
        <p:txBody>
          <a:bodyPr wrap="square">
            <a:spAutoFit/>
          </a:bodyPr>
          <a:lstStyle/>
          <a:p>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4</a:t>
            </a:r>
          </a:p>
          <a:p>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sửa</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971403" y="2194561"/>
            <a:ext cx="1200797" cy="830997"/>
          </a:xfrm>
          <a:prstGeom prst="rect">
            <a:avLst/>
          </a:prstGeom>
        </p:spPr>
        <p:txBody>
          <a:bodyPr wrap="square">
            <a:spAutoFit/>
          </a:bodyPr>
          <a:lstStyle/>
          <a:p>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3</a:t>
            </a:r>
          </a:p>
          <a:p>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042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3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r>
              <a:rPr lang="en-US" dirty="0" err="1">
                <a:latin typeface="Times New Roman" pitchFamily="18" charset="0"/>
                <a:cs typeface="Times New Roman" pitchFamily="18" charset="0"/>
              </a:rPr>
              <a:t>Bước</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Chuẩn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u="sng" dirty="0" err="1">
                <a:latin typeface="Times New Roman" pitchFamily="18" charset="0"/>
                <a:cs typeface="Times New Roman" pitchFamily="18" charset="0"/>
              </a:rPr>
              <a:t>Lựa</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chọn</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đề</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tài</a:t>
            </a:r>
            <a:r>
              <a:rPr lang="en-US" u="sng"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rèn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416131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dirty="0" err="1">
                <a:latin typeface="Times New Roman" pitchFamily="18" charset="0"/>
                <a:cs typeface="Times New Roman" pitchFamily="18" charset="0"/>
              </a:rPr>
              <a:t>Bước</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a:t>
            </a:r>
            <a:r>
              <a:rPr lang="en-US" dirty="0">
                <a:latin typeface="Times New Roman" pitchFamily="18" charset="0"/>
                <a:cs typeface="Times New Roman" pitchFamily="18" charset="0"/>
              </a:rPr>
              <a:t> ý</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solidFill>
            <a:schemeClr val="bg1">
              <a:lumMod val="95000"/>
            </a:schemeClr>
          </a:solidFill>
        </p:spPr>
        <p:txBody>
          <a:bodyPr>
            <a:normAutofit/>
          </a:bodyPr>
          <a:lstStyle/>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nêu</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1443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800"/>
                                        <p:tgtEl>
                                          <p:spTgt spid="2"/>
                                        </p:tgtEl>
                                      </p:cBhvr>
                                    </p:animEffect>
                                  </p:childTnLst>
                                </p:cTn>
                              </p:par>
                            </p:childTnLst>
                          </p:cTn>
                        </p:par>
                        <p:par>
                          <p:cTn id="8" fill="hold">
                            <p:stCondLst>
                              <p:cond delay="800"/>
                            </p:stCondLst>
                            <p:childTnLst>
                              <p:par>
                                <p:cTn id="9" presetID="53"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500" fill="hold"/>
                                        <p:tgtEl>
                                          <p:spTgt spid="3">
                                            <p:bg/>
                                          </p:spTgt>
                                        </p:tgtEl>
                                        <p:attrNameLst>
                                          <p:attrName>ppt_w</p:attrName>
                                        </p:attrNameLst>
                                      </p:cBhvr>
                                      <p:tavLst>
                                        <p:tav tm="0">
                                          <p:val>
                                            <p:fltVal val="0"/>
                                          </p:val>
                                        </p:tav>
                                        <p:tav tm="100000">
                                          <p:val>
                                            <p:strVal val="#ppt_w"/>
                                          </p:val>
                                        </p:tav>
                                      </p:tavLst>
                                    </p:anim>
                                    <p:anim calcmode="lin" valueType="num">
                                      <p:cBhvr>
                                        <p:cTn id="12" dur="500" fill="hold"/>
                                        <p:tgtEl>
                                          <p:spTgt spid="3">
                                            <p:bg/>
                                          </p:spTgt>
                                        </p:tgtEl>
                                        <p:attrNameLst>
                                          <p:attrName>ppt_h</p:attrName>
                                        </p:attrNameLst>
                                      </p:cBhvr>
                                      <p:tavLst>
                                        <p:tav tm="0">
                                          <p:val>
                                            <p:fltVal val="0"/>
                                          </p:val>
                                        </p:tav>
                                        <p:tav tm="100000">
                                          <p:val>
                                            <p:strVal val="#ppt_h"/>
                                          </p:val>
                                        </p:tav>
                                      </p:tavLst>
                                    </p:anim>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solidFill>
            <a:schemeClr val="accent6">
              <a:lumMod val="20000"/>
              <a:lumOff val="80000"/>
            </a:schemeClr>
          </a:solidFill>
        </p:spPr>
        <p:txBody>
          <a:bodyPr>
            <a:normAutofit fontScale="90000"/>
          </a:bodyPr>
          <a:lstStyle/>
          <a:p>
            <a:pPr lvl="0"/>
            <a:br>
              <a:rPr lang="en-US" dirty="0">
                <a:solidFill>
                  <a:srgbClr val="C00000"/>
                </a:solidFill>
                <a:latin typeface="Times New Roman" pitchFamily="18" charset="0"/>
                <a:cs typeface="Times New Roman" pitchFamily="18" charset="0"/>
              </a:rPr>
            </a:br>
            <a:r>
              <a:rPr lang="en-US" dirty="0">
                <a:solidFill>
                  <a:srgbClr val="C00000"/>
                </a:solidFill>
                <a:latin typeface="Times New Roman" pitchFamily="18" charset="0"/>
                <a:cs typeface="Times New Roman" pitchFamily="18" charset="0"/>
              </a:rPr>
              <a:t>L</a:t>
            </a:r>
            <a:r>
              <a:rPr lang="vi-VN" dirty="0">
                <a:solidFill>
                  <a:srgbClr val="C00000"/>
                </a:solidFill>
                <a:latin typeface="Times New Roman" pitchFamily="18" charset="0"/>
                <a:cs typeface="Times New Roman" pitchFamily="18" charset="0"/>
              </a:rPr>
              <a:t>ập dàn ý:</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8229600" cy="914400"/>
          </a:xfrm>
          <a:solidFill>
            <a:schemeClr val="accent5">
              <a:lumMod val="20000"/>
              <a:lumOff val="80000"/>
            </a:schemeClr>
          </a:solidFill>
        </p:spPr>
        <p:txBody>
          <a:bodyPr>
            <a:normAutofit fontScale="92500" lnSpcReduction="10000"/>
          </a:bodyPr>
          <a:lstStyle/>
          <a:p>
            <a:pPr marL="0" lvl="0" indent="0">
              <a:buNone/>
            </a:pPr>
            <a:r>
              <a:rPr lang="vi-VN" i="1" dirty="0">
                <a:latin typeface="+mj-lt"/>
              </a:rPr>
              <a:t>Mở bài:</a:t>
            </a:r>
            <a:r>
              <a:rPr lang="vi-VN" dirty="0">
                <a:latin typeface="+mj-lt"/>
              </a:rPr>
              <a:t> giới thiệu vấn đề liên quan đến tuổi trẻ, nêu quan điểm của người viết về vấn đề đó.</a:t>
            </a:r>
            <a:endParaRPr lang="en-US" dirty="0">
              <a:latin typeface="+mj-lt"/>
            </a:endParaRPr>
          </a:p>
          <a:p>
            <a:endParaRPr lang="en-US" dirty="0">
              <a:latin typeface="+mj-lt"/>
            </a:endParaRPr>
          </a:p>
        </p:txBody>
      </p:sp>
      <p:sp>
        <p:nvSpPr>
          <p:cNvPr id="4" name="Content Placeholder 2"/>
          <p:cNvSpPr txBox="1">
            <a:spLocks/>
          </p:cNvSpPr>
          <p:nvPr/>
        </p:nvSpPr>
        <p:spPr>
          <a:xfrm>
            <a:off x="381000" y="1828800"/>
            <a:ext cx="8305800" cy="4038600"/>
          </a:xfrm>
          <a:prstGeom prst="rect">
            <a:avLst/>
          </a:prstGeom>
          <a:solidFill>
            <a:schemeClr val="accent4">
              <a:lumMod val="60000"/>
              <a:lumOff val="4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i="1" dirty="0">
                <a:latin typeface="+mj-lt"/>
              </a:rPr>
              <a:t>Thân bài:</a:t>
            </a:r>
            <a:endParaRPr lang="en-US" i="1" dirty="0">
              <a:latin typeface="+mj-lt"/>
            </a:endParaRPr>
          </a:p>
          <a:p>
            <a:r>
              <a:rPr lang="vi-VN" dirty="0">
                <a:latin typeface="+mj-lt"/>
              </a:rPr>
              <a:t>Giải thích từ ngữ, khái niệm để làm rõ bản chất vấn đề cần bàn luận.</a:t>
            </a:r>
            <a:endParaRPr lang="en-US" dirty="0">
              <a:latin typeface="+mj-lt"/>
            </a:endParaRPr>
          </a:p>
          <a:p>
            <a:r>
              <a:rPr lang="vi-VN" dirty="0">
                <a:latin typeface="+mj-lt"/>
              </a:rPr>
              <a:t>Trình bày các khía cạnh của vấn đề (Vì sao vấn đề này thiết yếu đối với tuổi trẻ? Vấn đề gợi cho tuổi trẻ những suy nghĩ và hành động như thế nào? Cần có những điều kiện gì để tuổi trẻ thực hiện yêu cầu mà vấn đề nêu ra?).</a:t>
            </a:r>
            <a:endParaRPr lang="en-US" dirty="0">
              <a:latin typeface="+mj-lt"/>
            </a:endParaRPr>
          </a:p>
          <a:p>
            <a:r>
              <a:rPr lang="vi-VN" dirty="0">
                <a:latin typeface="+mj-lt"/>
              </a:rPr>
              <a:t>Với từng luận điểm, cần dùng lí lẽ và bằng chứng phù hợp để lập luận nhằm tạo nên sức thuyết phục của bài viết.</a:t>
            </a:r>
            <a:endParaRPr lang="en-US" dirty="0">
              <a:latin typeface="+mj-lt"/>
            </a:endParaRPr>
          </a:p>
          <a:p>
            <a:r>
              <a:rPr lang="vi-VN" dirty="0">
                <a:latin typeface="+mj-lt"/>
              </a:rPr>
              <a:t>Bình luận về sự đúng đắn, thiết thực của vấn đề, bác bỏ ý kiến trái ngược để củng cố quan điểm của mình.</a:t>
            </a:r>
            <a:endParaRPr lang="en-US" dirty="0">
              <a:latin typeface="+mj-lt"/>
            </a:endParaRPr>
          </a:p>
          <a:p>
            <a:r>
              <a:rPr lang="vi-VN" dirty="0">
                <a:latin typeface="+mj-lt"/>
              </a:rPr>
              <a:t>Định hướng hành động của bản thân sau khi nhận thức về vấn đề.</a:t>
            </a:r>
            <a:endParaRPr lang="en-US" dirty="0">
              <a:latin typeface="+mj-lt"/>
            </a:endParaRPr>
          </a:p>
          <a:p>
            <a:endParaRPr lang="en-US" dirty="0">
              <a:latin typeface="+mj-lt"/>
            </a:endParaRPr>
          </a:p>
        </p:txBody>
      </p:sp>
      <p:sp>
        <p:nvSpPr>
          <p:cNvPr id="5" name="Content Placeholder 2"/>
          <p:cNvSpPr txBox="1">
            <a:spLocks/>
          </p:cNvSpPr>
          <p:nvPr/>
        </p:nvSpPr>
        <p:spPr>
          <a:xfrm>
            <a:off x="355600" y="5867400"/>
            <a:ext cx="8229600" cy="990600"/>
          </a:xfrm>
          <a:prstGeom prst="rect">
            <a:avLst/>
          </a:prstGeom>
          <a:solidFill>
            <a:schemeClr val="bg2">
              <a:lumMod val="5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i="1" dirty="0">
                <a:latin typeface="+mj-lt"/>
              </a:rPr>
              <a:t>Kết bài:</a:t>
            </a:r>
            <a:r>
              <a:rPr lang="vi-VN" dirty="0">
                <a:latin typeface="+mj-lt"/>
              </a:rPr>
              <a:t> Khái quát lại ý nghĩa của vấn đề, liên hệ với đời sống thực tại, rút ra bài học cho bản thân.</a:t>
            </a:r>
            <a:endParaRPr lang="en-US" dirty="0">
              <a:latin typeface="+mj-lt"/>
            </a:endParaRPr>
          </a:p>
          <a:p>
            <a:endParaRPr lang="en-US" dirty="0">
              <a:latin typeface="+mj-lt"/>
            </a:endParaRPr>
          </a:p>
        </p:txBody>
      </p:sp>
    </p:spTree>
    <p:extLst>
      <p:ext uri="{BB962C8B-B14F-4D97-AF65-F5344CB8AC3E}">
        <p14:creationId xmlns:p14="http://schemas.microsoft.com/office/powerpoint/2010/main" val="1491998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chemeClr val="accent5">
              <a:lumMod val="20000"/>
              <a:lumOff val="80000"/>
            </a:schemeClr>
          </a:solidFill>
        </p:spPr>
        <p:txBody>
          <a:bodyPr>
            <a:normAutofit fontScale="90000"/>
          </a:bodyPr>
          <a:lstStyle/>
          <a:p>
            <a:r>
              <a:rPr lang="vi-VN" dirty="0">
                <a:latin typeface="Times New Roman" panose="02020603050405020304" pitchFamily="18" charset="0"/>
                <a:cs typeface="Times New Roman" panose="02020603050405020304" pitchFamily="18" charset="0"/>
              </a:rPr>
              <a:t>Bước 3. Viết bài</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8229600" cy="5334000"/>
          </a:xfrm>
          <a:solidFill>
            <a:schemeClr val="accent3">
              <a:lumMod val="60000"/>
              <a:lumOff val="40000"/>
            </a:schemeClr>
          </a:solidFill>
        </p:spPr>
        <p:txBody>
          <a:bodyPr>
            <a:normAutofit fontScale="70000" lnSpcReduction="20000"/>
          </a:bodyPr>
          <a:lstStyle/>
          <a:p>
            <a:pPr lvl="0"/>
            <a:r>
              <a:rPr lang="vi-VN" sz="3400" dirty="0">
                <a:latin typeface="Times New Roman" panose="02020603050405020304" pitchFamily="18" charset="0"/>
                <a:cs typeface="Times New Roman" panose="02020603050405020304" pitchFamily="18" charset="0"/>
              </a:rPr>
              <a:t>Khi viết bài, cần bám sát dàn ý để triển khai tuần tự các luận điểm, đảm bảo tính mạch lạc và sự liên kết chặt chẽ giữa các câu, các đoạn.</a:t>
            </a:r>
            <a:endParaRPr lang="en-US" sz="3400" dirty="0">
              <a:latin typeface="Times New Roman" panose="02020603050405020304" pitchFamily="18" charset="0"/>
              <a:cs typeface="Times New Roman" panose="02020603050405020304" pitchFamily="18" charset="0"/>
            </a:endParaRPr>
          </a:p>
          <a:p>
            <a:pPr lvl="0"/>
            <a:r>
              <a:rPr lang="vi-VN" sz="3400" dirty="0">
                <a:latin typeface="Times New Roman" panose="02020603050405020304" pitchFamily="18" charset="0"/>
                <a:cs typeface="Times New Roman" panose="02020603050405020304" pitchFamily="18" charset="0"/>
              </a:rPr>
              <a:t>Bàn về vấn đề liên quan đến tuổi trẻ, cần viết với tâm thế của người trong cuộc, trong lập luận, cần khai thác dẫn chứng gắn với các mặt trong đời sống tuổi trẻ, từ những trải nghiệm của bản thân, tránh theo khuôn mẫu, công thức chung chung.</a:t>
            </a:r>
            <a:endParaRPr lang="en-US" sz="3400" dirty="0">
              <a:latin typeface="Times New Roman" panose="02020603050405020304" pitchFamily="18" charset="0"/>
              <a:cs typeface="Times New Roman" panose="02020603050405020304" pitchFamily="18" charset="0"/>
            </a:endParaRPr>
          </a:p>
          <a:p>
            <a:pPr lvl="0"/>
            <a:r>
              <a:rPr lang="vi-VN" sz="3400" dirty="0">
                <a:latin typeface="Times New Roman" panose="02020603050405020304" pitchFamily="18" charset="0"/>
                <a:cs typeface="Times New Roman" panose="02020603050405020304" pitchFamily="18" charset="0"/>
              </a:rPr>
              <a:t>Luôn chú ý phối hợp các thao tác nghị luận và các yếu tố bổ trợ như tự sự, biểu cảm để tăng sức hấp dẫn và thuyết phục cho bài văn.</a:t>
            </a:r>
            <a:endParaRPr lang="en-US" sz="3400" dirty="0">
              <a:latin typeface="Times New Roman" panose="02020603050405020304" pitchFamily="18" charset="0"/>
              <a:cs typeface="Times New Roman" panose="02020603050405020304" pitchFamily="18" charset="0"/>
            </a:endParaRPr>
          </a:p>
          <a:p>
            <a:pPr lvl="0"/>
            <a:r>
              <a:rPr lang="vi-VN" sz="3400" dirty="0">
                <a:latin typeface="Times New Roman" panose="02020603050405020304" pitchFamily="18" charset="0"/>
                <a:cs typeface="Times New Roman" panose="02020603050405020304" pitchFamily="18" charset="0"/>
              </a:rPr>
              <a:t>Cần nhận thức rõ: Vấn đề liên quan đến tuổi trẻ không đồng nghĩa với vấn đề của riêng tuổi trẻ. Vấn đề được chọn làm đề tài của bài viết cũng có thể liên quan đến mọi thành viên của cộng đồng. Tuy nhiên, khi viết bài, cần biết triển khai luận điểm từ góc nhìn của tuổi trẻ và chú ý khai thác những điều có liên quan trực tiếp hay gián tiếp đến tuổi trẻ.</a:t>
            </a:r>
            <a:endParaRPr lang="en-US" sz="3400" dirty="0">
              <a:latin typeface="Times New Roman" panose="02020603050405020304" pitchFamily="18"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181342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a:solidFill>
            <a:schemeClr val="accent6">
              <a:lumMod val="40000"/>
              <a:lumOff val="60000"/>
            </a:schemeClr>
          </a:solidFill>
        </p:spPr>
        <p:txBody>
          <a:bodyPr>
            <a:normAutofit fontScale="90000"/>
          </a:bodyPr>
          <a:lstStyle/>
          <a:p>
            <a:pPr lvl="0" indent="228600" fontAlgn="base">
              <a:spcAft>
                <a:spcPct val="0"/>
              </a:spcAft>
              <a:tabLst>
                <a:tab pos="106363" algn="l"/>
              </a:tabLst>
            </a:pPr>
            <a:r>
              <a:rPr lang="vi-VN" dirty="0">
                <a:solidFill>
                  <a:srgbClr val="000000"/>
                </a:solidFill>
                <a:latin typeface="Times New Roman" panose="02020603050405020304" pitchFamily="18" charset="0"/>
                <a:ea typeface="Arial Unicode MS" pitchFamily="34" charset="-128"/>
                <a:cs typeface="Times New Roman" panose="02020603050405020304" pitchFamily="18" charset="0"/>
              </a:rPr>
              <a:t>Bước 4. Chỉnh sửa, hoàn thiện</a:t>
            </a:r>
            <a:br>
              <a:rPr lang="en-US" sz="2400" dirty="0">
                <a:latin typeface="Times New Roman" panose="02020603050405020304" pitchFamily="18" charset="0"/>
                <a:cs typeface="Times New Roman" panose="02020603050405020304" pitchFamily="18" charset="0"/>
              </a:rPr>
            </a:br>
            <a:r>
              <a:rPr lang="vi-VN" sz="2200" dirty="0">
                <a:solidFill>
                  <a:srgbClr val="000000"/>
                </a:solidFill>
                <a:latin typeface="Times New Roman" panose="02020603050405020304" pitchFamily="18" charset="0"/>
                <a:ea typeface="Arial Unicode MS" pitchFamily="34" charset="-128"/>
                <a:cs typeface="Times New Roman" panose="02020603050405020304" pitchFamily="18" charset="0"/>
              </a:rPr>
              <a:t>Đọc lại bài văn đã viết, đối chiếu với các yêu cầu đã nêu ở bước chuẩn bị, tìm ý và lập dàn ý để kiểm tra và chỉnh sửa theo gợi ý sau:</a:t>
            </a:r>
            <a:br>
              <a:rPr lang="vi-VN" sz="60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6107935"/>
              </p:ext>
            </p:extLst>
          </p:nvPr>
        </p:nvGraphicFramePr>
        <p:xfrm>
          <a:off x="533400" y="1600201"/>
          <a:ext cx="8382000" cy="4724398"/>
        </p:xfrm>
        <a:graphic>
          <a:graphicData uri="http://schemas.openxmlformats.org/drawingml/2006/table">
            <a:tbl>
              <a:tblPr>
                <a:tableStyleId>{5C22544A-7EE6-4342-B048-85BDC9FD1C3A}</a:tableStyleId>
              </a:tblPr>
              <a:tblGrid>
                <a:gridCol w="1585784">
                  <a:extLst>
                    <a:ext uri="{9D8B030D-6E8A-4147-A177-3AD203B41FA5}">
                      <a16:colId xmlns:a16="http://schemas.microsoft.com/office/drawing/2014/main" val="20000"/>
                    </a:ext>
                  </a:extLst>
                </a:gridCol>
                <a:gridCol w="6796216">
                  <a:extLst>
                    <a:ext uri="{9D8B030D-6E8A-4147-A177-3AD203B41FA5}">
                      <a16:colId xmlns:a16="http://schemas.microsoft.com/office/drawing/2014/main" val="20001"/>
                    </a:ext>
                  </a:extLst>
                </a:gridCol>
              </a:tblGrid>
              <a:tr h="651129">
                <a:tc>
                  <a:txBody>
                    <a:bodyPr/>
                    <a:lstStyle/>
                    <a:p>
                      <a:pPr>
                        <a:lnSpc>
                          <a:spcPts val="950"/>
                        </a:lnSpc>
                        <a:spcAft>
                          <a:spcPts val="0"/>
                        </a:spcAft>
                      </a:pPr>
                      <a:r>
                        <a:rPr lang="en-US" sz="1600" u="none" strike="noStrike" spc="0" dirty="0">
                          <a:effectLst/>
                          <a:latin typeface="Times New Roman" pitchFamily="18" charset="0"/>
                          <a:cs typeface="Times New Roman" pitchFamily="18" charset="0"/>
                        </a:rPr>
                        <a:t>      </a:t>
                      </a:r>
                      <a:r>
                        <a:rPr lang="vi-VN" sz="1600" u="none" strike="noStrike" spc="0" dirty="0">
                          <a:effectLst/>
                          <a:latin typeface="Times New Roman" pitchFamily="18" charset="0"/>
                          <a:cs typeface="Times New Roman" pitchFamily="18" charset="0"/>
                        </a:rPr>
                        <a:t>Nội dung</a:t>
                      </a:r>
                      <a:endParaRPr lang="en-US" sz="1600" dirty="0">
                        <a:solidFill>
                          <a:srgbClr val="000000"/>
                        </a:solidFill>
                        <a:effectLst/>
                        <a:latin typeface="Times New Roman" pitchFamily="18" charset="0"/>
                        <a:cs typeface="Times New Roman" pitchFamily="18" charset="0"/>
                      </a:endParaRPr>
                    </a:p>
                  </a:txBody>
                  <a:tcPr marL="6350" marR="6350" marT="0" marB="0" anchor="b">
                    <a:solidFill>
                      <a:schemeClr val="accent3">
                        <a:lumMod val="40000"/>
                        <a:lumOff val="60000"/>
                      </a:schemeClr>
                    </a:solidFill>
                  </a:tcPr>
                </a:tc>
                <a:tc>
                  <a:txBody>
                    <a:bodyPr/>
                    <a:lstStyle/>
                    <a:p>
                      <a:pPr>
                        <a:lnSpc>
                          <a:spcPts val="950"/>
                        </a:lnSpc>
                        <a:spcAft>
                          <a:spcPts val="0"/>
                        </a:spcAft>
                      </a:pPr>
                      <a:r>
                        <a:rPr lang="en-US" sz="1600" u="none" strike="noStrike" spc="0" dirty="0">
                          <a:effectLst/>
                          <a:latin typeface="Times New Roman" pitchFamily="18" charset="0"/>
                          <a:cs typeface="Times New Roman" pitchFamily="18" charset="0"/>
                        </a:rPr>
                        <a:t>        </a:t>
                      </a:r>
                      <a:r>
                        <a:rPr lang="vi-VN" sz="1600" u="none" strike="noStrike" spc="0" dirty="0">
                          <a:solidFill>
                            <a:schemeClr val="accent3">
                              <a:lumMod val="75000"/>
                            </a:schemeClr>
                          </a:solidFill>
                          <a:effectLst/>
                          <a:latin typeface="Times New Roman" pitchFamily="18" charset="0"/>
                          <a:cs typeface="Times New Roman" pitchFamily="18" charset="0"/>
                        </a:rPr>
                        <a:t>Yêu cầu cụ thể</a:t>
                      </a:r>
                      <a:endParaRPr lang="en-US" sz="1600" u="none" strike="noStrike" spc="0" dirty="0">
                        <a:solidFill>
                          <a:schemeClr val="accent3">
                            <a:lumMod val="75000"/>
                          </a:schemeClr>
                        </a:solidFill>
                        <a:effectLst/>
                        <a:latin typeface="Times New Roman" pitchFamily="18" charset="0"/>
                        <a:cs typeface="Times New Roman" pitchFamily="18" charset="0"/>
                      </a:endParaRPr>
                    </a:p>
                    <a:p>
                      <a:pPr>
                        <a:lnSpc>
                          <a:spcPts val="950"/>
                        </a:lnSpc>
                        <a:spcAft>
                          <a:spcPts val="0"/>
                        </a:spcAft>
                      </a:pPr>
                      <a:endParaRPr lang="en-US" sz="1600" dirty="0">
                        <a:solidFill>
                          <a:srgbClr val="000000"/>
                        </a:solidFill>
                        <a:effectLst/>
                        <a:latin typeface="Times New Roman" pitchFamily="18" charset="0"/>
                        <a:cs typeface="Times New Roman" pitchFamily="18" charset="0"/>
                      </a:endParaRPr>
                    </a:p>
                  </a:txBody>
                  <a:tcPr marL="6350" marR="6350" marT="0" marB="0" anchor="b">
                    <a:solidFill>
                      <a:schemeClr val="accent3">
                        <a:lumMod val="40000"/>
                        <a:lumOff val="60000"/>
                      </a:schemeClr>
                    </a:solidFill>
                  </a:tcPr>
                </a:tc>
                <a:extLst>
                  <a:ext uri="{0D108BD9-81ED-4DB2-BD59-A6C34878D82A}">
                    <a16:rowId xmlns:a16="http://schemas.microsoft.com/office/drawing/2014/main" val="10000"/>
                  </a:ext>
                </a:extLst>
              </a:tr>
              <a:tr h="514746">
                <a:tc rowSpan="3">
                  <a:txBody>
                    <a:bodyPr/>
                    <a:lstStyle/>
                    <a:p>
                      <a:pPr>
                        <a:lnSpc>
                          <a:spcPts val="1000"/>
                        </a:lnSpc>
                        <a:spcAft>
                          <a:spcPts val="0"/>
                        </a:spcAft>
                      </a:pPr>
                      <a:r>
                        <a:rPr lang="vi-VN" sz="1600" u="none" strike="noStrike" spc="0" dirty="0">
                          <a:effectLst/>
                          <a:latin typeface="Times New Roman" pitchFamily="18" charset="0"/>
                          <a:cs typeface="Times New Roman" pitchFamily="18" charset="0"/>
                        </a:rPr>
                        <a:t>Bố cục ba phần</a:t>
                      </a:r>
                      <a:endParaRPr lang="en-US" sz="1600" dirty="0">
                        <a:solidFill>
                          <a:srgbClr val="000000"/>
                        </a:solidFill>
                        <a:effectLst/>
                        <a:latin typeface="Times New Roman" pitchFamily="18" charset="0"/>
                        <a:cs typeface="Times New Roman" pitchFamily="18" charset="0"/>
                      </a:endParaRPr>
                    </a:p>
                  </a:txBody>
                  <a:tcPr marL="6350" marR="6350" marT="0" marB="0" anchor="ctr">
                    <a:solidFill>
                      <a:schemeClr val="accent5">
                        <a:lumMod val="60000"/>
                        <a:lumOff val="40000"/>
                      </a:schemeClr>
                    </a:solidFill>
                  </a:tcPr>
                </a:tc>
                <a:tc>
                  <a:txBody>
                    <a:bodyPr/>
                    <a:lstStyle/>
                    <a:p>
                      <a:pPr>
                        <a:lnSpc>
                          <a:spcPts val="1415"/>
                        </a:lnSpc>
                        <a:spcAft>
                          <a:spcPts val="0"/>
                        </a:spcAft>
                      </a:pPr>
                      <a:endParaRPr lang="en-US" sz="1600" u="none" strike="noStrike" spc="0" dirty="0">
                        <a:effectLst/>
                        <a:latin typeface="Times New Roman" pitchFamily="18" charset="0"/>
                        <a:cs typeface="Times New Roman" pitchFamily="18" charset="0"/>
                      </a:endParaRPr>
                    </a:p>
                    <a:p>
                      <a:pPr>
                        <a:lnSpc>
                          <a:spcPts val="1415"/>
                        </a:lnSpc>
                        <a:spcAft>
                          <a:spcPts val="0"/>
                        </a:spcAft>
                      </a:pPr>
                      <a:r>
                        <a:rPr lang="vi-VN" sz="1600" u="none" strike="noStrike" spc="0" dirty="0">
                          <a:effectLst/>
                          <a:latin typeface="Times New Roman" pitchFamily="18" charset="0"/>
                          <a:cs typeface="Times New Roman" pitchFamily="18" charset="0"/>
                        </a:rPr>
                        <a:t>Mở bài: Vấn đề đời sống liên quan đến tuổi trẻ được trình bày như thế nào?</a:t>
                      </a:r>
                      <a:endParaRPr lang="en-US" sz="1600" dirty="0">
                        <a:solidFill>
                          <a:srgbClr val="000000"/>
                        </a:solidFill>
                        <a:effectLst/>
                        <a:latin typeface="Times New Roman" pitchFamily="18" charset="0"/>
                        <a:cs typeface="Times New Roman" pitchFamily="18" charset="0"/>
                      </a:endParaRPr>
                    </a:p>
                  </a:txBody>
                  <a:tcPr marL="6350" marR="6350" marT="0" marB="0">
                    <a:solidFill>
                      <a:schemeClr val="accent5">
                        <a:lumMod val="60000"/>
                        <a:lumOff val="40000"/>
                      </a:schemeClr>
                    </a:solidFill>
                  </a:tcPr>
                </a:tc>
                <a:extLst>
                  <a:ext uri="{0D108BD9-81ED-4DB2-BD59-A6C34878D82A}">
                    <a16:rowId xmlns:a16="http://schemas.microsoft.com/office/drawing/2014/main" val="10001"/>
                  </a:ext>
                </a:extLst>
              </a:tr>
              <a:tr h="1016405">
                <a:tc vMerge="1">
                  <a:txBody>
                    <a:bodyPr/>
                    <a:lstStyle/>
                    <a:p>
                      <a:endParaRPr lang="en-US"/>
                    </a:p>
                  </a:txBody>
                  <a:tcPr/>
                </a:tc>
                <a:tc>
                  <a:txBody>
                    <a:bodyPr/>
                    <a:lstStyle/>
                    <a:p>
                      <a:pPr>
                        <a:lnSpc>
                          <a:spcPts val="1000"/>
                        </a:lnSpc>
                        <a:spcAft>
                          <a:spcPts val="0"/>
                        </a:spcAft>
                      </a:pPr>
                      <a:r>
                        <a:rPr lang="vi-VN" sz="1600" u="none" strike="noStrike" spc="0" dirty="0">
                          <a:effectLst/>
                          <a:latin typeface="Times New Roman" pitchFamily="18" charset="0"/>
                          <a:cs typeface="Times New Roman" pitchFamily="18" charset="0"/>
                        </a:rPr>
                        <a:t>Thân bài:</a:t>
                      </a:r>
                      <a:endParaRPr lang="en-US" sz="1600" dirty="0">
                        <a:effectLst/>
                        <a:latin typeface="Times New Roman" pitchFamily="18" charset="0"/>
                        <a:cs typeface="Times New Roman" pitchFamily="18" charset="0"/>
                      </a:endParaRPr>
                    </a:p>
                    <a:p>
                      <a:pPr marL="342900" lvl="0" indent="-342900">
                        <a:lnSpc>
                          <a:spcPts val="1415"/>
                        </a:lnSpc>
                        <a:spcAft>
                          <a:spcPts val="0"/>
                        </a:spcAft>
                        <a:buClr>
                          <a:srgbClr val="000000"/>
                        </a:buClr>
                        <a:buSzPts val="1000"/>
                        <a:buFont typeface="Symbol"/>
                        <a:buChar char="-"/>
                        <a:tabLst>
                          <a:tab pos="109855" algn="l"/>
                        </a:tabLst>
                      </a:pPr>
                      <a:r>
                        <a:rPr lang="vi-VN" sz="1600" u="none" strike="noStrike" spc="0" dirty="0">
                          <a:effectLst/>
                          <a:latin typeface="Times New Roman" pitchFamily="18" charset="0"/>
                          <a:cs typeface="Times New Roman" pitchFamily="18" charset="0"/>
                        </a:rPr>
                        <a:t>Các khía cạnh của vấn đề được triển khai thành các luận điểm không?</a:t>
                      </a:r>
                      <a:endParaRPr lang="en-US" sz="1600" u="none" strike="noStrike" spc="0" dirty="0">
                        <a:effectLst/>
                        <a:latin typeface="Times New Roman" pitchFamily="18" charset="0"/>
                        <a:cs typeface="Times New Roman" pitchFamily="18" charset="0"/>
                      </a:endParaRPr>
                    </a:p>
                    <a:p>
                      <a:pPr marL="342900" lvl="0" indent="-342900">
                        <a:lnSpc>
                          <a:spcPts val="1415"/>
                        </a:lnSpc>
                        <a:spcAft>
                          <a:spcPts val="0"/>
                        </a:spcAft>
                        <a:buClr>
                          <a:srgbClr val="000000"/>
                        </a:buClr>
                        <a:buSzPts val="1000"/>
                        <a:buFont typeface="Symbol"/>
                        <a:buChar char="-"/>
                        <a:tabLst>
                          <a:tab pos="109855" algn="l"/>
                        </a:tabLst>
                      </a:pP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97790" algn="l"/>
                        </a:tabLst>
                      </a:pPr>
                      <a:r>
                        <a:rPr lang="vi-VN" sz="1600" u="none" strike="noStrike" spc="0" dirty="0">
                          <a:effectLst/>
                          <a:latin typeface="Times New Roman" pitchFamily="18" charset="0"/>
                          <a:cs typeface="Times New Roman" pitchFamily="18" charset="0"/>
                        </a:rPr>
                        <a:t>Có hiện tượng mất cân đối giữa các luận điểm không?</a:t>
                      </a: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97790" algn="l"/>
                        </a:tabLst>
                      </a:pP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97790" algn="l"/>
                        </a:tabLst>
                      </a:pPr>
                      <a:r>
                        <a:rPr lang="vi-VN" sz="1600" u="none" strike="noStrike" spc="0" dirty="0">
                          <a:effectLst/>
                          <a:latin typeface="Times New Roman" pitchFamily="18" charset="0"/>
                          <a:cs typeface="Times New Roman" pitchFamily="18" charset="0"/>
                        </a:rPr>
                        <a:t>Các phối hợp các thao tác nghị luận không?</a:t>
                      </a:r>
                      <a:endParaRPr lang="en-US" sz="1600" u="none" strike="noStrike" spc="0" dirty="0">
                        <a:solidFill>
                          <a:srgbClr val="000000"/>
                        </a:solidFill>
                        <a:effectLst/>
                        <a:latin typeface="Times New Roman" pitchFamily="18" charset="0"/>
                        <a:ea typeface="Segoe UI"/>
                        <a:cs typeface="Times New Roman" pitchFamily="18" charset="0"/>
                      </a:endParaRPr>
                    </a:p>
                  </a:txBody>
                  <a:tcPr marL="6350" marR="6350" marT="0" marB="0" anchor="b">
                    <a:solidFill>
                      <a:schemeClr val="accent5">
                        <a:lumMod val="60000"/>
                        <a:lumOff val="40000"/>
                      </a:schemeClr>
                    </a:solidFill>
                  </a:tcPr>
                </a:tc>
                <a:extLst>
                  <a:ext uri="{0D108BD9-81ED-4DB2-BD59-A6C34878D82A}">
                    <a16:rowId xmlns:a16="http://schemas.microsoft.com/office/drawing/2014/main" val="10002"/>
                  </a:ext>
                </a:extLst>
              </a:tr>
              <a:tr h="900888">
                <a:tc vMerge="1">
                  <a:txBody>
                    <a:bodyPr/>
                    <a:lstStyle/>
                    <a:p>
                      <a:endParaRPr lang="en-US"/>
                    </a:p>
                  </a:txBody>
                  <a:tcPr/>
                </a:tc>
                <a:tc>
                  <a:txBody>
                    <a:bodyPr/>
                    <a:lstStyle/>
                    <a:p>
                      <a:pPr>
                        <a:lnSpc>
                          <a:spcPts val="1390"/>
                        </a:lnSpc>
                        <a:spcAft>
                          <a:spcPts val="0"/>
                        </a:spcAft>
                      </a:pPr>
                      <a:r>
                        <a:rPr lang="vi-VN" sz="1600" u="none" strike="noStrike" spc="0" dirty="0">
                          <a:effectLst/>
                          <a:latin typeface="Times New Roman" pitchFamily="18" charset="0"/>
                          <a:cs typeface="Times New Roman" pitchFamily="18" charset="0"/>
                        </a:rPr>
                        <a:t>Kết bài: Đã liên hệ với đời sống, nêu phương hướng hành động sau khi </a:t>
                      </a:r>
                      <a:endParaRPr lang="en-US" sz="1600" u="none" strike="noStrike" spc="0" dirty="0">
                        <a:effectLst/>
                        <a:latin typeface="Times New Roman" pitchFamily="18" charset="0"/>
                        <a:cs typeface="Times New Roman" pitchFamily="18" charset="0"/>
                      </a:endParaRPr>
                    </a:p>
                    <a:p>
                      <a:pPr>
                        <a:lnSpc>
                          <a:spcPts val="1390"/>
                        </a:lnSpc>
                        <a:spcAft>
                          <a:spcPts val="0"/>
                        </a:spcAft>
                      </a:pPr>
                      <a:endParaRPr lang="en-US" sz="1600" u="none" strike="noStrike" spc="0" dirty="0">
                        <a:effectLst/>
                        <a:latin typeface="Times New Roman" pitchFamily="18" charset="0"/>
                        <a:cs typeface="Times New Roman" pitchFamily="18" charset="0"/>
                      </a:endParaRPr>
                    </a:p>
                    <a:p>
                      <a:pPr>
                        <a:lnSpc>
                          <a:spcPts val="1390"/>
                        </a:lnSpc>
                        <a:spcAft>
                          <a:spcPts val="0"/>
                        </a:spcAft>
                      </a:pPr>
                      <a:r>
                        <a:rPr lang="vi-VN" sz="1600" u="none" strike="noStrike" spc="0" dirty="0">
                          <a:effectLst/>
                          <a:latin typeface="Times New Roman" pitchFamily="18" charset="0"/>
                          <a:cs typeface="Times New Roman" pitchFamily="18" charset="0"/>
                        </a:rPr>
                        <a:t>nhận thức được ý nghĩa của vấn đề chưa?</a:t>
                      </a:r>
                      <a:endParaRPr lang="en-US" sz="1600" dirty="0">
                        <a:solidFill>
                          <a:srgbClr val="000000"/>
                        </a:solidFill>
                        <a:effectLst/>
                        <a:latin typeface="Times New Roman" pitchFamily="18" charset="0"/>
                        <a:cs typeface="Times New Roman" pitchFamily="18" charset="0"/>
                      </a:endParaRPr>
                    </a:p>
                  </a:txBody>
                  <a:tcPr marL="6350" marR="6350" marT="0" marB="0" anchor="b">
                    <a:solidFill>
                      <a:schemeClr val="accent5">
                        <a:lumMod val="60000"/>
                        <a:lumOff val="40000"/>
                      </a:schemeClr>
                    </a:solidFill>
                  </a:tcPr>
                </a:tc>
                <a:extLst>
                  <a:ext uri="{0D108BD9-81ED-4DB2-BD59-A6C34878D82A}">
                    <a16:rowId xmlns:a16="http://schemas.microsoft.com/office/drawing/2014/main" val="10003"/>
                  </a:ext>
                </a:extLst>
              </a:tr>
              <a:tr h="757491">
                <a:tc>
                  <a:txBody>
                    <a:bodyPr/>
                    <a:lstStyle/>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r>
                        <a:rPr lang="vi-VN" sz="1600" u="none" strike="noStrike" spc="0" dirty="0">
                          <a:effectLst/>
                          <a:latin typeface="Times New Roman" pitchFamily="18" charset="0"/>
                          <a:cs typeface="Times New Roman" pitchFamily="18" charset="0"/>
                        </a:rPr>
                        <a:t>Các lỗi còn mắc</a:t>
                      </a:r>
                      <a:endParaRPr lang="en-US" sz="1600" dirty="0">
                        <a:solidFill>
                          <a:srgbClr val="000000"/>
                        </a:solidFill>
                        <a:effectLst/>
                        <a:latin typeface="Times New Roman" pitchFamily="18" charset="0"/>
                        <a:cs typeface="Times New Roman" pitchFamily="18" charset="0"/>
                      </a:endParaRPr>
                    </a:p>
                  </a:txBody>
                  <a:tcPr marL="6350" marR="6350" marT="0" marB="0">
                    <a:solidFill>
                      <a:schemeClr val="accent4">
                        <a:lumMod val="60000"/>
                        <a:lumOff val="40000"/>
                      </a:schemeClr>
                    </a:solidFill>
                  </a:tcPr>
                </a:tc>
                <a:tc>
                  <a:txBody>
                    <a:bodyPr/>
                    <a:lstStyle/>
                    <a:p>
                      <a:pPr marL="342900" lvl="0" indent="-342900">
                        <a:lnSpc>
                          <a:spcPts val="1000"/>
                        </a:lnSpc>
                        <a:spcAft>
                          <a:spcPts val="0"/>
                        </a:spcAft>
                        <a:buClr>
                          <a:srgbClr val="000000"/>
                        </a:buClr>
                        <a:buSzPts val="1000"/>
                        <a:buFont typeface="Symbol"/>
                        <a:buChar char="-"/>
                        <a:tabLst>
                          <a:tab pos="100330" algn="l"/>
                        </a:tabLst>
                      </a:pPr>
                      <a:r>
                        <a:rPr lang="vi-VN" sz="1600" u="none" strike="noStrike" spc="0" dirty="0">
                          <a:effectLst/>
                          <a:latin typeface="Times New Roman" pitchFamily="18" charset="0"/>
                          <a:cs typeface="Times New Roman" pitchFamily="18" charset="0"/>
                        </a:rPr>
                        <a:t>Lỗi về ý: thiếu ý, lặp ý, lạc ý.</a:t>
                      </a: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100330" algn="l"/>
                        </a:tabLst>
                      </a:pP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106680" algn="l"/>
                        </a:tabLst>
                      </a:pPr>
                      <a:r>
                        <a:rPr lang="vi-VN" sz="1600" u="none" strike="noStrike" spc="0" dirty="0">
                          <a:effectLst/>
                          <a:latin typeface="Times New Roman" pitchFamily="18" charset="0"/>
                          <a:cs typeface="Times New Roman" pitchFamily="18" charset="0"/>
                        </a:rPr>
                        <a:t>Lỗi về trình bày, chính tả, dùng từ và diễn đạt.</a:t>
                      </a:r>
                      <a:endParaRPr lang="en-US" sz="1600" u="none" strike="noStrike" spc="0" dirty="0">
                        <a:solidFill>
                          <a:srgbClr val="000000"/>
                        </a:solidFill>
                        <a:effectLst/>
                        <a:latin typeface="Times New Roman" pitchFamily="18" charset="0"/>
                        <a:ea typeface="Segoe UI"/>
                        <a:cs typeface="Times New Roman" pitchFamily="18" charset="0"/>
                      </a:endParaRPr>
                    </a:p>
                  </a:txBody>
                  <a:tcPr marL="6350" marR="6350" marT="0" marB="0" anchor="b">
                    <a:solidFill>
                      <a:schemeClr val="accent4">
                        <a:lumMod val="60000"/>
                        <a:lumOff val="40000"/>
                      </a:schemeClr>
                    </a:solidFill>
                  </a:tcPr>
                </a:tc>
                <a:extLst>
                  <a:ext uri="{0D108BD9-81ED-4DB2-BD59-A6C34878D82A}">
                    <a16:rowId xmlns:a16="http://schemas.microsoft.com/office/drawing/2014/main" val="10004"/>
                  </a:ext>
                </a:extLst>
              </a:tr>
              <a:tr h="883739">
                <a:tc>
                  <a:txBody>
                    <a:bodyPr/>
                    <a:lstStyle/>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r>
                        <a:rPr lang="vi-VN" sz="1600" u="none" strike="noStrike" spc="0" dirty="0">
                          <a:effectLst/>
                          <a:latin typeface="Times New Roman" pitchFamily="18" charset="0"/>
                          <a:cs typeface="Times New Roman" pitchFamily="18" charset="0"/>
                        </a:rPr>
                        <a:t>Đánh giá chung</a:t>
                      </a:r>
                      <a:endParaRPr lang="en-US" sz="1600" dirty="0">
                        <a:solidFill>
                          <a:srgbClr val="000000"/>
                        </a:solidFill>
                        <a:effectLst/>
                        <a:latin typeface="Times New Roman" pitchFamily="18" charset="0"/>
                        <a:cs typeface="Times New Roman" pitchFamily="18" charset="0"/>
                      </a:endParaRPr>
                    </a:p>
                  </a:txBody>
                  <a:tcPr marL="6350" marR="6350" marT="0" marB="0">
                    <a:solidFill>
                      <a:schemeClr val="accent6">
                        <a:lumMod val="60000"/>
                        <a:lumOff val="40000"/>
                      </a:schemeClr>
                    </a:solidFill>
                  </a:tcPr>
                </a:tc>
                <a:tc>
                  <a:txBody>
                    <a:bodyPr/>
                    <a:lstStyle/>
                    <a:p>
                      <a:pPr marL="342900" lvl="0" indent="-342900">
                        <a:lnSpc>
                          <a:spcPts val="1000"/>
                        </a:lnSpc>
                        <a:spcAft>
                          <a:spcPts val="0"/>
                        </a:spcAft>
                        <a:buClr>
                          <a:srgbClr val="000000"/>
                        </a:buClr>
                        <a:buSzPts val="1000"/>
                        <a:buFont typeface="Symbol"/>
                        <a:buChar char="-"/>
                        <a:tabLst>
                          <a:tab pos="106680" algn="l"/>
                        </a:tabLst>
                      </a:pPr>
                      <a:r>
                        <a:rPr lang="vi-VN" sz="1600" u="none" strike="noStrike" spc="0" dirty="0">
                          <a:effectLst/>
                          <a:latin typeface="Times New Roman" pitchFamily="18" charset="0"/>
                          <a:cs typeface="Times New Roman" pitchFamily="18" charset="0"/>
                        </a:rPr>
                        <a:t>Bài viết đáp ứng yêu cầu đạt mức độ nào?</a:t>
                      </a: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106680" algn="l"/>
                        </a:tabLst>
                      </a:pP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106680" algn="l"/>
                        </a:tabLst>
                      </a:pPr>
                      <a:r>
                        <a:rPr lang="vi-VN" sz="1600" u="none" strike="noStrike" spc="0" dirty="0">
                          <a:effectLst/>
                          <a:latin typeface="Times New Roman" pitchFamily="18" charset="0"/>
                          <a:cs typeface="Times New Roman" pitchFamily="18" charset="0"/>
                        </a:rPr>
                        <a:t>Những khó khăn hoặc hứng thú khi thực hành bài viết.</a:t>
                      </a:r>
                      <a:endParaRPr lang="en-US" sz="1600" u="none" strike="noStrike" spc="0" dirty="0">
                        <a:solidFill>
                          <a:srgbClr val="000000"/>
                        </a:solidFill>
                        <a:effectLst/>
                        <a:latin typeface="Times New Roman" pitchFamily="18" charset="0"/>
                        <a:ea typeface="Segoe UI"/>
                        <a:cs typeface="Times New Roman" pitchFamily="18" charset="0"/>
                      </a:endParaRPr>
                    </a:p>
                  </a:txBody>
                  <a:tcPr marL="6350" marR="6350" marT="0" marB="0" anchor="b">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0121259"/>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TotalTime>
  <Words>1679</Words>
  <Application>Microsoft Office PowerPoint</Application>
  <PresentationFormat>On-screen Show (4:3)</PresentationFormat>
  <Paragraphs>106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Times New Roman</vt:lpstr>
      <vt:lpstr>Office Theme</vt:lpstr>
      <vt:lpstr>PowerPoint Presentation</vt:lpstr>
      <vt:lpstr>PowerPoint Presentation</vt:lpstr>
      <vt:lpstr>II.Quy trình viết bài văn nghị luận về một vấn đề liên quan đến tuổi trẻ (những hoài bão, ước mơ)</vt:lpstr>
      <vt:lpstr>PowerPoint Presentation</vt:lpstr>
      <vt:lpstr>Bước 1. Chuẩn bị viết </vt:lpstr>
      <vt:lpstr>Bước 2. Tìm ý, lập dàn ý </vt:lpstr>
      <vt:lpstr> Lập dàn ý: </vt:lpstr>
      <vt:lpstr>Bước 3. Viết bài </vt:lpstr>
      <vt:lpstr>Bước 4. Chỉnh sửa, hoàn thiện Đọc lại bài văn đã viết, đối chiếu với các yêu cầu đã nêu ở bước chuẩn bị, tìm ý và lập dàn ý để kiểm tra và chỉnh sửa theo gợi ý sau: </vt:lpstr>
      <vt:lpstr>PowerPoint Presentation</vt:lpstr>
      <vt:lpstr> Đề 1: Tác động của cách mạng công nghiệp 4.0 đến xu hướng chọn nghề của giới trẻ </vt:lpstr>
      <vt:lpstr> Đề 1: Tác động của cách mạng công nghiệp 4.0 đến xu hướng chọn nghề của giới trẻ </vt:lpstr>
      <vt:lpstr> Đề 1: Tác động của cách mạng công nghiệp 4.0 đến xu hướng chọn nghề của giới trẻ </vt:lpstr>
      <vt:lpstr> Đề 1: Tác động của cách mạng công nghiệp 4.0 đến xu hướng chọn nghề của giới trẻ </vt:lpstr>
      <vt:lpstr>Tìm hiểu về CMCN 4.0</vt:lpstr>
      <vt:lpstr>Vận dụng:  Viết luận điểm 1 phần TB:</vt:lpstr>
      <vt:lpstr>BÀI TẬP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Tỉ phú Bill Gates có mọi thứ chưa? Ông có tất cả. Ông có còn mơ ước nữa không? Có! Ông ước mơ được làm việc nhiều hơn cho trẻ em nghèo trên toàn thế giới, ông mong ước quỹ từ thiện của ông được đóng góp nhiều hơn để tiếp tục thực hiện những ước mơ của mình. Đó là ước mơ làm thế giới tốt đẹp hơn, con người được chia sẻ nhiều hơn, trẻ em được chăm sóc tốt hơn...</dc:title>
  <dc:creator>ASUS</dc:creator>
  <cp:lastModifiedBy>hoanganhthcs2006@gmail.com</cp:lastModifiedBy>
  <cp:revision>62</cp:revision>
  <dcterms:created xsi:type="dcterms:W3CDTF">2024-07-19T04:19:54Z</dcterms:created>
  <dcterms:modified xsi:type="dcterms:W3CDTF">2024-08-04T07:04:40Z</dcterms:modified>
</cp:coreProperties>
</file>