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58" r:id="rId4"/>
    <p:sldId id="259" r:id="rId5"/>
    <p:sldId id="340" r:id="rId6"/>
    <p:sldId id="2092" r:id="rId7"/>
    <p:sldId id="2093" r:id="rId8"/>
    <p:sldId id="2094" r:id="rId9"/>
    <p:sldId id="2095" r:id="rId10"/>
    <p:sldId id="2096" r:id="rId11"/>
    <p:sldId id="2097" r:id="rId12"/>
    <p:sldId id="2098" r:id="rId13"/>
    <p:sldId id="2099" r:id="rId14"/>
    <p:sldId id="286" r:id="rId15"/>
    <p:sldId id="2100" r:id="rId16"/>
    <p:sldId id="2101" r:id="rId17"/>
    <p:sldId id="279" r:id="rId18"/>
    <p:sldId id="312" r:id="rId19"/>
  </p:sldIdLst>
  <p:sldSz cx="18288000" cy="10287000"/>
  <p:notesSz cx="6858000" cy="9144000"/>
  <p:embeddedFontLst>
    <p:embeddedFont>
      <p:font typeface="Cabin" panose="020B0604020202020204" charset="0"/>
      <p:regular r:id="rId21"/>
    </p:embeddedFont>
    <p:embeddedFont>
      <p:font typeface="Cabin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AE514-FA2B-4EC4-AF07-D6DAB8146B09}" type="datetimeFigureOut">
              <a:rPr lang="vi-VN" smtClean="0"/>
              <a:t>09/08/2024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0DA7E-05A9-46FF-80A4-20F8513AC7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0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-valencia" altLang="ca-ES-valencia"/>
          </a:p>
        </p:txBody>
      </p:sp>
      <p:sp>
        <p:nvSpPr>
          <p:cNvPr id="7373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8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38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38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226434-C267-485B-8AEE-F73BC57A9661}" type="slidenum">
              <a:rPr lang="ca-ES-valencia" altLang="ca-ES-valencia">
                <a:solidFill>
                  <a:prstClr val="black"/>
                </a:solidFill>
              </a:rPr>
              <a:pPr/>
              <a:t>5</a:t>
            </a:fld>
            <a:endParaRPr lang="ca-ES-valencia" altLang="ca-ES-valenci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778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59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70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89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0DA7E-05A9-46FF-80A4-20F8513AC7EE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297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4" y="0"/>
            <a:ext cx="8558213" cy="10287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5F1BAB-E58C-BD87-0799-651C4B41F3B7}"/>
              </a:ext>
            </a:extLst>
          </p:cNvPr>
          <p:cNvSpPr txBox="1"/>
          <p:nvPr/>
        </p:nvSpPr>
        <p:spPr>
          <a:xfrm>
            <a:off x="1981200" y="1181100"/>
            <a:ext cx="1303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THỰC HÀNH TIẾNG VIỆT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TÁC DỤNG CỦA MỘT SỐ BIỆN PHÁP TU TỪ TRONG THƠ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A3E55B7-9FCF-6A98-64BC-AA5720FF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5224533"/>
            <a:ext cx="13106399" cy="474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59820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SÁCH KẾT NỐI TRI THỨC VÀ CUỘC SỐNG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8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Biện pháp tu từ điệp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391596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Lorca – 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028699" y="5741332"/>
            <a:ext cx="16230600" cy="29625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-ta”: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Lor-ca;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29625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Lỡ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</a:t>
            </a: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800" b="1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</a:t>
            </a:r>
          </a:p>
          <a:p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–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028699" y="4914900"/>
            <a:ext cx="16230599" cy="343923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387072"/>
            <a:ext cx="16230600" cy="22814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(Quang Dũng –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990601" y="4444008"/>
            <a:ext cx="16154400" cy="337113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Biện pháp tu từ 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387072"/>
            <a:ext cx="16230600" cy="228147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(Quang Dũng –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2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990601" y="4444008"/>
            <a:ext cx="16154400" cy="337113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302328"/>
            <a:ext cx="14187056" cy="7536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04510" y="4170515"/>
            <a:ext cx="9310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01989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905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ĐỘNG: 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2514599" y="1218867"/>
            <a:ext cx="14177769" cy="64698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752599" y="2552700"/>
            <a:ext cx="15087601" cy="500562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Mỗi ngày khi </a:t>
            </a:r>
            <a:r>
              <a:rPr lang="vi-VN" sz="3600" i="1" dirty="0" err="1">
                <a:solidFill>
                  <a:srgbClr val="FF0000"/>
                </a:solidFill>
                <a:latin typeface="+mj-lt"/>
              </a:rPr>
              <a:t>chũng</a:t>
            </a:r>
            <a:r>
              <a:rPr lang="vi-VN" sz="3600" i="1" dirty="0">
                <a:solidFill>
                  <a:srgbClr val="FF0000"/>
                </a:solidFill>
                <a:latin typeface="+mj-lt"/>
              </a:rPr>
              <a:t> ta tỉnh dậy vào buổi sớm là một ngày hạnh phúc. Ta gọi đó là ngày hạnh phúc bởi trước hết là một ngày ta được sống. </a:t>
            </a:r>
            <a:r>
              <a:rPr lang="vi-VN" sz="3600" i="1" u="sng" dirty="0">
                <a:solidFill>
                  <a:srgbClr val="00B0F0"/>
                </a:solidFill>
                <a:latin typeface="+mj-lt"/>
              </a:rPr>
              <a:t>Trái tim nhỏ bé đập trong lồng ngực như reo vui trước nhịp sống đang diễn ra mỗi ngày</a:t>
            </a:r>
            <a:r>
              <a:rPr lang="vi-VN" sz="3600" i="1" dirty="0">
                <a:solidFill>
                  <a:srgbClr val="00B0F0"/>
                </a:solidFill>
                <a:latin typeface="+mj-lt"/>
              </a:rPr>
              <a:t>.</a:t>
            </a:r>
            <a:r>
              <a:rPr lang="vi-VN" sz="3600" i="1" dirty="0">
                <a:latin typeface="+mj-lt"/>
              </a:rPr>
              <a:t> </a:t>
            </a:r>
            <a:r>
              <a:rPr lang="vi-VN" sz="3600" i="1" u="sng" dirty="0">
                <a:solidFill>
                  <a:srgbClr val="FFC000"/>
                </a:solidFill>
                <a:latin typeface="+mj-lt"/>
              </a:rPr>
              <a:t>Hạnh phúc mỉm cười, vẫy tay chào đón</a:t>
            </a:r>
            <a:r>
              <a:rPr lang="vi-VN" sz="3600" i="1" dirty="0">
                <a:solidFill>
                  <a:srgbClr val="FFC000"/>
                </a:solidFill>
                <a:latin typeface="+mj-lt"/>
              </a:rPr>
              <a:t> chúng ta, chỉ cần mỗi người biết trân trọng hạnh phúc là những gì mình đang có.</a:t>
            </a:r>
            <a:r>
              <a:rPr lang="vi-VN" sz="3600" i="1" dirty="0">
                <a:latin typeface="+mj-lt"/>
              </a:rPr>
              <a:t> Vậy đó,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thật sự rất đơn giản,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yêu thương;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trân trọng; </a:t>
            </a:r>
            <a:r>
              <a:rPr lang="vi-VN" sz="3600" i="1" u="sng" dirty="0">
                <a:latin typeface="+mj-lt"/>
              </a:rPr>
              <a:t>hạnh phúc</a:t>
            </a:r>
            <a:r>
              <a:rPr lang="vi-VN" sz="3600" i="1" dirty="0">
                <a:latin typeface="+mj-lt"/>
              </a:rPr>
              <a:t> là kiếm tìm đích đến của chính mình từ những điều đơn giản nhất.</a:t>
            </a:r>
            <a:r>
              <a:rPr lang="en-US" sz="3600" i="1" dirty="0">
                <a:latin typeface="+mj-lt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905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HOẠT ĐỘNG: 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2514599" y="1218867"/>
            <a:ext cx="11811001" cy="446079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Anh/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 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vi-VN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</a:t>
            </a:r>
            <a:r>
              <a:rPr lang="en-US" altLang="vi-VN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Khiêm)</a:t>
            </a:r>
          </a:p>
          <a:p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Xuân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914400"/>
            <a:ext cx="4914900" cy="1028700"/>
          </a:xfrm>
        </p:spPr>
        <p:txBody>
          <a:bodyPr/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    </a:t>
            </a:r>
            <a:r>
              <a:rPr lang="en-US" sz="5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80254" y="2628901"/>
            <a:ext cx="12458700" cy="6674645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marL="514350" indent="-514350" algn="just" defTabSz="1371600">
              <a:spcBef>
                <a:spcPct val="20000"/>
              </a:spcBef>
              <a:buFontTx/>
              <a:buChar char="-"/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</a:rPr>
              <a:t>+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hoá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Ẩn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Điệp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514350" indent="-514350" algn="just" defTabSz="1371600">
              <a:spcBef>
                <a:spcPct val="20000"/>
              </a:spcBef>
              <a:defRPr/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-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424651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914900" y="1257301"/>
            <a:ext cx="10515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mạnh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khoẻ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-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thành</a:t>
            </a:r>
            <a:r>
              <a:rPr lang="en-US" sz="4800" kern="10" dirty="0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800" kern="10" dirty="0" err="1">
                <a:ln w="9525">
                  <a:solidFill>
                    <a:srgbClr val="00FF00"/>
                  </a:solidFill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công</a:t>
            </a:r>
            <a:endParaRPr lang="en-US" sz="4800" kern="10" dirty="0">
              <a:ln w="9525">
                <a:solidFill>
                  <a:srgbClr val="00FF00"/>
                </a:solidFill>
                <a:rou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5372100" y="7543801"/>
            <a:ext cx="9601200" cy="8167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học sinh chăm ngoan - học giỏi</a:t>
            </a:r>
            <a:endParaRPr lang="en-US" sz="4800" kern="10" dirty="0">
              <a:ln w="9525">
                <a:solidFill>
                  <a:srgbClr val="FF3300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829300" y="8801101"/>
            <a:ext cx="9144000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00FF00"/>
                  </a:solidFill>
                  <a:round/>
                </a:ln>
                <a:solidFill>
                  <a:srgbClr val="01AB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 chân thành cảm ơn các thầy cô và các em</a:t>
            </a:r>
            <a:endParaRPr lang="en-US" sz="2700" kern="10">
              <a:ln w="9525">
                <a:solidFill>
                  <a:srgbClr val="00FF00"/>
                </a:solidFill>
                <a:round/>
              </a:ln>
              <a:solidFill>
                <a:srgbClr val="01AB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1750" name="Picture 6" descr="soft100_20_10_07764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5146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025119" y="6899253"/>
            <a:ext cx="2234181" cy="2223010"/>
          </a:xfrm>
          <a:custGeom>
            <a:avLst/>
            <a:gdLst/>
            <a:ahLst/>
            <a:cxnLst/>
            <a:rect l="l" t="t" r="r" b="b"/>
            <a:pathLst>
              <a:path w="2234181" h="2223010">
                <a:moveTo>
                  <a:pt x="0" y="2223010"/>
                </a:moveTo>
                <a:lnTo>
                  <a:pt x="2234181" y="2223010"/>
                </a:lnTo>
                <a:lnTo>
                  <a:pt x="2234181" y="0"/>
                </a:lnTo>
                <a:lnTo>
                  <a:pt x="0" y="0"/>
                </a:lnTo>
                <a:lnTo>
                  <a:pt x="0" y="222301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8280779" y="7814672"/>
            <a:ext cx="1828118" cy="1942224"/>
          </a:xfrm>
          <a:custGeom>
            <a:avLst/>
            <a:gdLst/>
            <a:ahLst/>
            <a:cxnLst/>
            <a:rect l="l" t="t" r="r" b="b"/>
            <a:pathLst>
              <a:path w="1828118" h="1942224">
                <a:moveTo>
                  <a:pt x="0" y="0"/>
                </a:moveTo>
                <a:lnTo>
                  <a:pt x="1828118" y="0"/>
                </a:lnTo>
                <a:lnTo>
                  <a:pt x="1828118" y="1942224"/>
                </a:lnTo>
                <a:lnTo>
                  <a:pt x="0" y="194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-10800000">
            <a:off x="8280779" y="661499"/>
            <a:ext cx="1828118" cy="1942224"/>
          </a:xfrm>
          <a:custGeom>
            <a:avLst/>
            <a:gdLst/>
            <a:ahLst/>
            <a:cxnLst/>
            <a:rect l="l" t="t" r="r" b="b"/>
            <a:pathLst>
              <a:path w="1828118" h="1942224">
                <a:moveTo>
                  <a:pt x="0" y="0"/>
                </a:moveTo>
                <a:lnTo>
                  <a:pt x="1828118" y="0"/>
                </a:lnTo>
                <a:lnTo>
                  <a:pt x="1828118" y="1942224"/>
                </a:lnTo>
                <a:lnTo>
                  <a:pt x="0" y="194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6715" y="4488331"/>
            <a:ext cx="1163970" cy="1236621"/>
          </a:xfrm>
          <a:custGeom>
            <a:avLst/>
            <a:gdLst/>
            <a:ahLst/>
            <a:cxnLst/>
            <a:rect l="l" t="t" r="r" b="b"/>
            <a:pathLst>
              <a:path w="1163970" h="1236621">
                <a:moveTo>
                  <a:pt x="0" y="0"/>
                </a:moveTo>
                <a:lnTo>
                  <a:pt x="1163970" y="0"/>
                </a:lnTo>
                <a:lnTo>
                  <a:pt x="1163970" y="1236621"/>
                </a:lnTo>
                <a:lnTo>
                  <a:pt x="0" y="12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5025119" y="1028700"/>
            <a:ext cx="2234181" cy="2223010"/>
          </a:xfrm>
          <a:custGeom>
            <a:avLst/>
            <a:gdLst/>
            <a:ahLst/>
            <a:cxnLst/>
            <a:rect l="l" t="t" r="r" b="b"/>
            <a:pathLst>
              <a:path w="2234181" h="2223010">
                <a:moveTo>
                  <a:pt x="0" y="0"/>
                </a:moveTo>
                <a:lnTo>
                  <a:pt x="2234181" y="0"/>
                </a:lnTo>
                <a:lnTo>
                  <a:pt x="2234181" y="2223010"/>
                </a:lnTo>
                <a:lnTo>
                  <a:pt x="0" y="2223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1028700" y="1098416"/>
            <a:ext cx="2300835" cy="2289331"/>
          </a:xfrm>
          <a:custGeom>
            <a:avLst/>
            <a:gdLst/>
            <a:ahLst/>
            <a:cxnLst/>
            <a:rect l="l" t="t" r="r" b="b"/>
            <a:pathLst>
              <a:path w="2300835" h="2289331">
                <a:moveTo>
                  <a:pt x="2300835" y="0"/>
                </a:moveTo>
                <a:lnTo>
                  <a:pt x="0" y="0"/>
                </a:lnTo>
                <a:lnTo>
                  <a:pt x="0" y="2289331"/>
                </a:lnTo>
                <a:lnTo>
                  <a:pt x="2300835" y="2289331"/>
                </a:lnTo>
                <a:lnTo>
                  <a:pt x="23008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 flipV="1">
            <a:off x="1028700" y="6968969"/>
            <a:ext cx="2300835" cy="2289331"/>
          </a:xfrm>
          <a:custGeom>
            <a:avLst/>
            <a:gdLst/>
            <a:ahLst/>
            <a:cxnLst/>
            <a:rect l="l" t="t" r="r" b="b"/>
            <a:pathLst>
              <a:path w="2300835" h="2289331">
                <a:moveTo>
                  <a:pt x="2300835" y="2289331"/>
                </a:moveTo>
                <a:lnTo>
                  <a:pt x="0" y="2289331"/>
                </a:lnTo>
                <a:lnTo>
                  <a:pt x="0" y="0"/>
                </a:lnTo>
                <a:lnTo>
                  <a:pt x="2300835" y="0"/>
                </a:lnTo>
                <a:lnTo>
                  <a:pt x="2300835" y="228933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77315" y="4488331"/>
            <a:ext cx="1163970" cy="1236621"/>
          </a:xfrm>
          <a:custGeom>
            <a:avLst/>
            <a:gdLst/>
            <a:ahLst/>
            <a:cxnLst/>
            <a:rect l="l" t="t" r="r" b="b"/>
            <a:pathLst>
              <a:path w="1163970" h="1236621">
                <a:moveTo>
                  <a:pt x="0" y="0"/>
                </a:moveTo>
                <a:lnTo>
                  <a:pt x="1163970" y="0"/>
                </a:lnTo>
                <a:lnTo>
                  <a:pt x="1163970" y="1236621"/>
                </a:lnTo>
                <a:lnTo>
                  <a:pt x="0" y="12366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2173932" y="4810125"/>
            <a:ext cx="14503383" cy="1556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-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Nối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cột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tên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BPTT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vào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ví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dụ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tương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ứng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.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-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hiệu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nhận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biết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biện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pháp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tu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đó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73932" y="2150333"/>
            <a:ext cx="14285268" cy="1267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  <a:spcBef>
                <a:spcPct val="0"/>
              </a:spcBef>
            </a:pPr>
            <a:r>
              <a:rPr lang="vi-VN" sz="4400" b="1" dirty="0">
                <a:solidFill>
                  <a:srgbClr val="000000"/>
                </a:solidFill>
                <a:latin typeface="Times New Roman" pitchFamily="18" charset="0"/>
                <a:ea typeface="Cabin Bold"/>
                <a:cs typeface="Cabin Bold"/>
                <a:sym typeface="Cabin Bold"/>
              </a:rPr>
              <a:t>HOẠT ĐỘNG 1: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ea typeface="Cabin Bold"/>
                <a:cs typeface="Cabin Bold"/>
                <a:sym typeface="Cabin Bold"/>
              </a:rPr>
              <a:t>KHỞI ĐỘNG</a:t>
            </a:r>
          </a:p>
        </p:txBody>
      </p:sp>
      <p:sp>
        <p:nvSpPr>
          <p:cNvPr id="12" name="AutoShape 2" descr="https://tse2.mm.bing.net/th?id=OIP.7idB6iOlgiFy50lx4cyi3QAAAA&amp;pid=Api&amp;P=0&amp;h=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33" y="0"/>
            <a:ext cx="8458200" cy="9567586"/>
          </a:xfrm>
          <a:custGeom>
            <a:avLst/>
            <a:gdLst/>
            <a:ahLst/>
            <a:cxnLst/>
            <a:rect l="l" t="t" r="r" b="b"/>
            <a:pathLst>
              <a:path w="7367799" h="9567586">
                <a:moveTo>
                  <a:pt x="0" y="0"/>
                </a:moveTo>
                <a:lnTo>
                  <a:pt x="7367800" y="0"/>
                </a:lnTo>
                <a:lnTo>
                  <a:pt x="7367800" y="9567586"/>
                </a:lnTo>
                <a:lnTo>
                  <a:pt x="0" y="956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73" r="-4022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10668000" y="11049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ĐÁP ÁN</a:t>
            </a: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13227" y="2324100"/>
            <a:ext cx="104387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+mj-lt"/>
              </a:rPr>
              <a:t>1- H</a:t>
            </a:r>
          </a:p>
          <a:p>
            <a:r>
              <a:rPr lang="vi-VN" sz="3600" b="1" dirty="0">
                <a:latin typeface="+mj-lt"/>
              </a:rPr>
              <a:t>2- A</a:t>
            </a:r>
          </a:p>
          <a:p>
            <a:r>
              <a:rPr lang="vi-VN" sz="3600" b="1" dirty="0">
                <a:latin typeface="+mj-lt"/>
              </a:rPr>
              <a:t>3- G</a:t>
            </a:r>
          </a:p>
          <a:p>
            <a:r>
              <a:rPr lang="vi-VN" sz="3600" b="1" dirty="0">
                <a:latin typeface="+mj-lt"/>
              </a:rPr>
              <a:t>4- F</a:t>
            </a:r>
          </a:p>
          <a:p>
            <a:r>
              <a:rPr lang="vi-VN" sz="3600" b="1" dirty="0">
                <a:latin typeface="+mj-lt"/>
              </a:rPr>
              <a:t>5- C</a:t>
            </a:r>
          </a:p>
          <a:p>
            <a:r>
              <a:rPr lang="vi-VN" sz="3600" b="1" dirty="0">
                <a:latin typeface="+mj-lt"/>
              </a:rPr>
              <a:t>6- E</a:t>
            </a:r>
          </a:p>
          <a:p>
            <a:r>
              <a:rPr lang="vi-VN" sz="3600" b="1" dirty="0">
                <a:latin typeface="+mj-lt"/>
              </a:rPr>
              <a:t>7- B</a:t>
            </a:r>
          </a:p>
          <a:p>
            <a:r>
              <a:rPr lang="vi-VN" sz="3600" b="1" dirty="0">
                <a:latin typeface="+mj-lt"/>
              </a:rPr>
              <a:t>8- D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34897" y="3752224"/>
            <a:ext cx="12386" cy="402316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3" name="AutoShape 3"/>
          <p:cNvSpPr/>
          <p:nvPr/>
        </p:nvSpPr>
        <p:spPr>
          <a:xfrm>
            <a:off x="7709765" y="4149576"/>
            <a:ext cx="2862650" cy="9928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4" name="AutoShape 4"/>
          <p:cNvSpPr/>
          <p:nvPr/>
        </p:nvSpPr>
        <p:spPr>
          <a:xfrm>
            <a:off x="10566157" y="4156352"/>
            <a:ext cx="12386" cy="305192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5" name="AutoShape 5"/>
          <p:cNvSpPr/>
          <p:nvPr/>
        </p:nvSpPr>
        <p:spPr>
          <a:xfrm>
            <a:off x="7709458" y="4156352"/>
            <a:ext cx="12386" cy="305192"/>
          </a:xfrm>
          <a:prstGeom prst="rect">
            <a:avLst/>
          </a:prstGeom>
          <a:solidFill>
            <a:srgbClr val="2E2E2E"/>
          </a:solidFill>
        </p:spPr>
        <p:txBody>
          <a:bodyPr/>
          <a:lstStyle/>
          <a:p>
            <a:endParaRPr lang="vi-VN"/>
          </a:p>
        </p:txBody>
      </p:sp>
      <p:sp>
        <p:nvSpPr>
          <p:cNvPr id="20" name="TextBox 20"/>
          <p:cNvSpPr txBox="1"/>
          <p:nvPr/>
        </p:nvSpPr>
        <p:spPr>
          <a:xfrm>
            <a:off x="8075209" y="2621099"/>
            <a:ext cx="2144147" cy="113112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Cabin Medium"/>
                <a:ea typeface="Cabin Medium"/>
                <a:cs typeface="Cabin Medium"/>
                <a:sym typeface="Cabin Medium"/>
              </a:rPr>
              <a:t>Hải Âu</a:t>
            </a:r>
          </a:p>
          <a:p>
            <a:pPr algn="ctr">
              <a:lnSpc>
                <a:spcPts val="1950"/>
              </a:lnSpc>
            </a:pPr>
            <a:r>
              <a:rPr lang="en-US" sz="15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Chủ tịch</a:t>
            </a:r>
          </a:p>
        </p:txBody>
      </p:sp>
      <p:sp>
        <p:nvSpPr>
          <p:cNvPr id="43" name="Freeform 43"/>
          <p:cNvSpPr/>
          <p:nvPr/>
        </p:nvSpPr>
        <p:spPr>
          <a:xfrm>
            <a:off x="3553057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46" name="Freeform 46"/>
          <p:cNvSpPr/>
          <p:nvPr/>
        </p:nvSpPr>
        <p:spPr>
          <a:xfrm>
            <a:off x="6451886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55" name="Freeform 55"/>
          <p:cNvSpPr/>
          <p:nvPr/>
        </p:nvSpPr>
        <p:spPr>
          <a:xfrm>
            <a:off x="15265754" y="7723428"/>
            <a:ext cx="2144147" cy="1021064"/>
          </a:xfrm>
          <a:custGeom>
            <a:avLst/>
            <a:gdLst/>
            <a:ahLst/>
            <a:cxnLst/>
            <a:rect l="l" t="t" r="r" b="b"/>
            <a:pathLst>
              <a:path w="371119" h="176731">
                <a:moveTo>
                  <a:pt x="0" y="0"/>
                </a:moveTo>
                <a:lnTo>
                  <a:pt x="371119" y="0"/>
                </a:lnTo>
                <a:lnTo>
                  <a:pt x="371119" y="176731"/>
                </a:lnTo>
                <a:lnTo>
                  <a:pt x="0" y="176731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vi-VN"/>
          </a:p>
        </p:txBody>
      </p:sp>
      <p:sp>
        <p:nvSpPr>
          <p:cNvPr id="58" name="TextBox 58"/>
          <p:cNvSpPr txBox="1"/>
          <p:nvPr/>
        </p:nvSpPr>
        <p:spPr>
          <a:xfrm>
            <a:off x="1129656" y="266700"/>
            <a:ext cx="13902829" cy="91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vi-VN" sz="3600" b="1" dirty="0">
                <a:solidFill>
                  <a:srgbClr val="2E2E2E"/>
                </a:solidFill>
                <a:latin typeface="Times New Roman" panose="02020603050405020304" pitchFamily="18" charset="0"/>
                <a:ea typeface="Cabin"/>
                <a:cs typeface="Times New Roman" panose="02020603050405020304" pitchFamily="18" charset="0"/>
                <a:sym typeface="Cabin"/>
              </a:rPr>
              <a:t>CÁC BIỆN PHÁP TU TỪ ĐÃ HỌC</a:t>
            </a:r>
            <a:endParaRPr lang="en-US" sz="3600" b="1" dirty="0">
              <a:solidFill>
                <a:srgbClr val="2E2E2E"/>
              </a:solidFill>
              <a:latin typeface="Times New Roman" panose="02020603050405020304" pitchFamily="18" charset="0"/>
              <a:ea typeface="Cabin"/>
              <a:cs typeface="Times New Roman" panose="02020603050405020304" pitchFamily="18" charset="0"/>
              <a:sym typeface="Cabi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1"/>
            <a:ext cx="16992599" cy="83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10" y="26200"/>
            <a:ext cx="18453210" cy="102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3576" y="4572000"/>
            <a:ext cx="13030199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defTabSz="1549844">
              <a:defRPr/>
            </a:pPr>
            <a:r>
              <a:rPr lang="en-US" sz="40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pic>
        <p:nvPicPr>
          <p:cNvPr id="9220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899" y="9122575"/>
            <a:ext cx="91464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7">
            <a:extLst>
              <a:ext uri="{FF2B5EF4-FFF2-40B4-BE49-F238E27FC236}">
                <a16:creationId xmlns:a16="http://schemas.microsoft.com/office/drawing/2014/main" id="{BF55B269-A1BC-4ECA-B870-0198CB833F9A}"/>
              </a:ext>
            </a:extLst>
          </p:cNvPr>
          <p:cNvGrpSpPr/>
          <p:nvPr/>
        </p:nvGrpSpPr>
        <p:grpSpPr>
          <a:xfrm>
            <a:off x="10287001" y="1545525"/>
            <a:ext cx="2103341" cy="2095182"/>
            <a:chOff x="3015155" y="1647199"/>
            <a:chExt cx="1402227" cy="1396788"/>
          </a:xfrm>
        </p:grpSpPr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CE256355-A658-4D9B-9468-D6C203EF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3017875" y="1644479"/>
              <a:ext cx="1396788" cy="1402227"/>
            </a:xfrm>
            <a:prstGeom prst="rect">
              <a:avLst/>
            </a:prstGeom>
          </p:spPr>
        </p:pic>
        <p:sp>
          <p:nvSpPr>
            <p:cNvPr id="8" name="矩形 39">
              <a:extLst>
                <a:ext uri="{FF2B5EF4-FFF2-40B4-BE49-F238E27FC236}">
                  <a16:creationId xmlns:a16="http://schemas.microsoft.com/office/drawing/2014/main" id="{EDB0B2E0-3B54-4487-90A7-4AF40F8FF618}"/>
                </a:ext>
              </a:extLst>
            </p:cNvPr>
            <p:cNvSpPr/>
            <p:nvPr/>
          </p:nvSpPr>
          <p:spPr>
            <a:xfrm>
              <a:off x="3521134" y="1791594"/>
              <a:ext cx="390278" cy="471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Tx/>
                <a:buFontTx/>
                <a:buNone/>
                <a:defRPr/>
              </a:pPr>
              <a:r>
                <a:rPr lang="en-US" altLang="zh-CN" sz="4000" b="1" dirty="0">
                  <a:solidFill>
                    <a:srgbClr val="FFFF00"/>
                  </a:solidFill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II</a:t>
              </a:r>
              <a:endParaRPr lang="en-GB" altLang="zh-CN" sz="4000" b="1" dirty="0">
                <a:solidFill>
                  <a:srgbClr val="FFFF00"/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8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808"/>
    </mc:Choice>
    <mc:Fallback xmlns="">
      <p:transition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9369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191000" y="419100"/>
            <a:ext cx="887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Biện pháp tu từ nhân hoá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200906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   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endParaRPr lang="en-US" sz="2800" b="1" i="1" kern="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b="1" i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i="1" kern="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3543300"/>
            <a:ext cx="16154400" cy="513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  <a:spcAft>
                <a:spcPts val="24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24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”,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cọp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”: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24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24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Tái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vu,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bí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ần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nguy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dữ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dội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cọp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đe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nguy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qua.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Tây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6675" algn="just">
              <a:lnSpc>
                <a:spcPts val="3300"/>
              </a:lnSpc>
              <a:spcAft>
                <a:spcPts val="2400"/>
              </a:spcAft>
              <a:tabLst>
                <a:tab pos="411480" algn="l"/>
                <a:tab pos="175831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79323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191000" y="41910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Biện pháp tu từ nhân hoá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685800" y="1460768"/>
            <a:ext cx="16230600" cy="17366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thu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thay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áo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mới</a:t>
            </a:r>
            <a:endParaRPr lang="en-US" sz="3200" b="1" i="1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Trong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biếc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nói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cười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thiết</a:t>
            </a:r>
            <a:r>
              <a:rPr lang="en-US" sz="3200" b="1" i="1" kern="1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i="1" kern="1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tha</a:t>
            </a:r>
            <a:endParaRPr lang="en-US" sz="3200" b="1" i="1" kern="1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914400" y="3695700"/>
            <a:ext cx="16459200" cy="366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Aft>
                <a:spcPts val="10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Biện pháp tu từ ẩn dụ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303061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/>
              <a:t>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181100" y="4490978"/>
            <a:ext cx="16230600" cy="500562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F57BF37-8F7F-2CD8-53C2-7EB5D784C0C7}"/>
              </a:ext>
            </a:extLst>
          </p:cNvPr>
          <p:cNvSpPr/>
          <p:nvPr/>
        </p:nvSpPr>
        <p:spPr>
          <a:xfrm>
            <a:off x="158418" y="-114300"/>
            <a:ext cx="17971163" cy="98701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9528B42-3F95-8D90-EF3B-AEF783304EF1}"/>
              </a:ext>
            </a:extLst>
          </p:cNvPr>
          <p:cNvSpPr txBox="1"/>
          <p:nvPr/>
        </p:nvSpPr>
        <p:spPr>
          <a:xfrm>
            <a:off x="4267200" y="395990"/>
            <a:ext cx="8872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Biện pháp tu từ điệp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9026B03-26AE-7420-1CC0-C45726366473}"/>
              </a:ext>
            </a:extLst>
          </p:cNvPr>
          <p:cNvSpPr txBox="1"/>
          <p:nvPr/>
        </p:nvSpPr>
        <p:spPr>
          <a:xfrm>
            <a:off x="1219200" y="1250097"/>
            <a:ext cx="16230600" cy="3030617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Heo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Dũng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544D491-03A8-E777-0371-B610AEAE3DD2}"/>
              </a:ext>
            </a:extLst>
          </p:cNvPr>
          <p:cNvSpPr txBox="1"/>
          <p:nvPr/>
        </p:nvSpPr>
        <p:spPr>
          <a:xfrm>
            <a:off x="1219200" y="2552700"/>
            <a:ext cx="161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FD9E21-978F-2358-16DA-573B16F7023D}"/>
              </a:ext>
            </a:extLst>
          </p:cNvPr>
          <p:cNvSpPr txBox="1"/>
          <p:nvPr/>
        </p:nvSpPr>
        <p:spPr>
          <a:xfrm>
            <a:off x="1181100" y="4490978"/>
            <a:ext cx="16230600" cy="343923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1840</Words>
  <Application>Microsoft Office PowerPoint</Application>
  <PresentationFormat>Custom</PresentationFormat>
  <Paragraphs>141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Cabin</vt:lpstr>
      <vt:lpstr>Cabin Medium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TÁC DỤNG CỦA MỘT SỐ BIỆN PHÁP TU TỪ TRONG THƠ</dc:title>
  <cp:lastModifiedBy>hoanganhthcs2006@gmail.com</cp:lastModifiedBy>
  <cp:revision>39</cp:revision>
  <dcterms:created xsi:type="dcterms:W3CDTF">2006-08-16T00:00:00Z</dcterms:created>
  <dcterms:modified xsi:type="dcterms:W3CDTF">2024-08-09T12:52:12Z</dcterms:modified>
  <dc:identifier>DAGL1efMs3o</dc:identifier>
</cp:coreProperties>
</file>