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65" r:id="rId2"/>
    <p:sldId id="310" r:id="rId3"/>
    <p:sldId id="291" r:id="rId4"/>
    <p:sldId id="320" r:id="rId5"/>
    <p:sldId id="332" r:id="rId6"/>
    <p:sldId id="338" r:id="rId7"/>
    <p:sldId id="339" r:id="rId8"/>
    <p:sldId id="342" r:id="rId9"/>
    <p:sldId id="343" r:id="rId10"/>
    <p:sldId id="345" r:id="rId11"/>
    <p:sldId id="344" r:id="rId12"/>
    <p:sldId id="270" r:id="rId13"/>
    <p:sldId id="346" r:id="rId14"/>
    <p:sldId id="297" r:id="rId15"/>
    <p:sldId id="295" r:id="rId16"/>
    <p:sldId id="273" r:id="rId17"/>
    <p:sldId id="348" r:id="rId18"/>
    <p:sldId id="275" r:id="rId19"/>
    <p:sldId id="349" r:id="rId20"/>
    <p:sldId id="274" r:id="rId21"/>
    <p:sldId id="351" r:id="rId22"/>
    <p:sldId id="276" r:id="rId23"/>
    <p:sldId id="277" r:id="rId24"/>
    <p:sldId id="353" r:id="rId25"/>
    <p:sldId id="354" r:id="rId26"/>
    <p:sldId id="355" r:id="rId27"/>
    <p:sldId id="356" r:id="rId28"/>
    <p:sldId id="283" r:id="rId29"/>
    <p:sldId id="357" r:id="rId30"/>
    <p:sldId id="358" r:id="rId31"/>
    <p:sldId id="293" r:id="rId32"/>
    <p:sldId id="311" r:id="rId33"/>
    <p:sldId id="359" r:id="rId34"/>
    <p:sldId id="363" r:id="rId35"/>
    <p:sldId id="364" r:id="rId36"/>
    <p:sldId id="308" r:id="rId37"/>
    <p:sldId id="360" r:id="rId38"/>
    <p:sldId id="313" r:id="rId39"/>
    <p:sldId id="302"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16" autoAdjust="0"/>
    <p:restoredTop sz="94660"/>
  </p:normalViewPr>
  <p:slideViewPr>
    <p:cSldViewPr>
      <p:cViewPr varScale="1">
        <p:scale>
          <a:sx n="70" d="100"/>
          <a:sy n="70" d="100"/>
        </p:scale>
        <p:origin x="1560"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634C9E-EB4C-491E-A47B-0671A55E4CD0}" type="datetimeFigureOut">
              <a:rPr lang="en-US" smtClean="0"/>
              <a:t>8/9/2024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8A6A83-2425-4EA0-899C-50AF802E04CF}" type="slidenum">
              <a:rPr lang="en-US" smtClean="0"/>
              <a:t>‹#›</a:t>
            </a:fld>
            <a:endParaRPr lang="en-US"/>
          </a:p>
        </p:txBody>
      </p:sp>
    </p:spTree>
    <p:extLst>
      <p:ext uri="{BB962C8B-B14F-4D97-AF65-F5344CB8AC3E}">
        <p14:creationId xmlns:p14="http://schemas.microsoft.com/office/powerpoint/2010/main" val="2070575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8EF29F7-9FCF-44F2-AE09-E05A15AF169F}"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F4BF7B5-9FF9-4E56-B774-EA57ADF3E4DD}" type="slidenum">
              <a:rPr lang="en-US"/>
              <a:pPr fontAlgn="base">
                <a:spcBef>
                  <a:spcPct val="0"/>
                </a:spcBef>
                <a:spcAft>
                  <a:spcPct val="0"/>
                </a:spcAft>
              </a:pPr>
              <a:t>12</a:t>
            </a:fld>
            <a:endParaRPr lang="en-US"/>
          </a:p>
        </p:txBody>
      </p:sp>
      <p:sp>
        <p:nvSpPr>
          <p:cNvPr id="53251"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1FDAB26D-5D48-4F58-86A9-5E2FF424B35E}" type="slidenum">
              <a:rPr lang="en-US"/>
              <a:pPr fontAlgn="base">
                <a:spcBef>
                  <a:spcPct val="0"/>
                </a:spcBef>
                <a:spcAft>
                  <a:spcPct val="0"/>
                </a:spcAft>
              </a:pPr>
              <a:t>16</a:t>
            </a:fld>
            <a:endParaRPr lang="en-US"/>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t>diễn tả tâm trạng người lính bình thản trước gian lao .</a:t>
            </a:r>
          </a:p>
          <a:p>
            <a:pPr>
              <a:spcBef>
                <a:spcPct val="0"/>
              </a:spcBef>
            </a:pPr>
            <a:endParaRPr lang="en-US">
              <a:solidFill>
                <a:schemeClr val="bg1"/>
              </a:solidFill>
              <a:sym typeface="Wingdings" pitchFamily="2" charset="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3B91EB46-88BE-4201-A372-54A62F87F3EF}" type="slidenum">
              <a:rPr lang="en-US"/>
              <a:pPr fontAlgn="base">
                <a:spcBef>
                  <a:spcPct val="0"/>
                </a:spcBef>
                <a:spcAft>
                  <a:spcPct val="0"/>
                </a:spcAft>
              </a:pPr>
              <a:t>18</a:t>
            </a:fld>
            <a:endParaRPr lang="en-US"/>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15A45BC4-7D99-447E-99DD-484819C532A5}" type="slidenum">
              <a:rPr lang="en-US"/>
              <a:pPr fontAlgn="base">
                <a:spcBef>
                  <a:spcPct val="0"/>
                </a:spcBef>
                <a:spcAft>
                  <a:spcPct val="0"/>
                </a:spcAft>
              </a:pPr>
              <a:t>20</a:t>
            </a:fld>
            <a:endParaRPr lang="en-US"/>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BD0202E-A9E3-456B-8A26-49757DA670BE}" type="slidenum">
              <a:rPr lang="en-US"/>
              <a:pPr fontAlgn="base">
                <a:spcBef>
                  <a:spcPct val="0"/>
                </a:spcBef>
                <a:spcAft>
                  <a:spcPct val="0"/>
                </a:spcAft>
              </a:pPr>
              <a:t>22</a:t>
            </a:fld>
            <a:endParaRPr lang="en-US"/>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7A0B8AC-AC47-468A-A199-1E9E4DF4912B}" type="datetimeFigureOut">
              <a:rPr lang="en-US" smtClean="0"/>
              <a:pPr/>
              <a:t>8/9/2024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9DBB8-7D26-4200-A5A9-814AB88BBFD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A0B8AC-AC47-468A-A199-1E9E4DF4912B}" type="datetimeFigureOut">
              <a:rPr lang="en-US" smtClean="0"/>
              <a:pPr/>
              <a:t>8/9/2024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9DBB8-7D26-4200-A5A9-814AB88BBFD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A0B8AC-AC47-468A-A199-1E9E4DF4912B}" type="datetimeFigureOut">
              <a:rPr lang="en-US" smtClean="0"/>
              <a:pPr/>
              <a:t>8/9/2024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9DBB8-7D26-4200-A5A9-814AB88BBFD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A0B8AC-AC47-468A-A199-1E9E4DF4912B}" type="datetimeFigureOut">
              <a:rPr lang="en-US" smtClean="0"/>
              <a:pPr/>
              <a:t>8/9/2024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9DBB8-7D26-4200-A5A9-814AB88BBFD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A0B8AC-AC47-468A-A199-1E9E4DF4912B}" type="datetimeFigureOut">
              <a:rPr lang="en-US" smtClean="0"/>
              <a:pPr/>
              <a:t>8/9/2024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69DBB8-7D26-4200-A5A9-814AB88BBFD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7A0B8AC-AC47-468A-A199-1E9E4DF4912B}" type="datetimeFigureOut">
              <a:rPr lang="en-US" smtClean="0"/>
              <a:pPr/>
              <a:t>8/9/2024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69DBB8-7D26-4200-A5A9-814AB88BBFD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7A0B8AC-AC47-468A-A199-1E9E4DF4912B}" type="datetimeFigureOut">
              <a:rPr lang="en-US" smtClean="0"/>
              <a:pPr/>
              <a:t>8/9/2024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69DBB8-7D26-4200-A5A9-814AB88BBFD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7A0B8AC-AC47-468A-A199-1E9E4DF4912B}" type="datetimeFigureOut">
              <a:rPr lang="en-US" smtClean="0"/>
              <a:pPr/>
              <a:t>8/9/2024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69DBB8-7D26-4200-A5A9-814AB88BBFD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A0B8AC-AC47-468A-A199-1E9E4DF4912B}" type="datetimeFigureOut">
              <a:rPr lang="en-US" smtClean="0"/>
              <a:pPr/>
              <a:t>8/9/2024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69DBB8-7D26-4200-A5A9-814AB88BBFD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A0B8AC-AC47-468A-A199-1E9E4DF4912B}" type="datetimeFigureOut">
              <a:rPr lang="en-US" smtClean="0"/>
              <a:pPr/>
              <a:t>8/9/2024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69DBB8-7D26-4200-A5A9-814AB88BBFD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A0B8AC-AC47-468A-A199-1E9E4DF4912B}" type="datetimeFigureOut">
              <a:rPr lang="en-US" smtClean="0"/>
              <a:pPr/>
              <a:t>8/9/2024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69DBB8-7D26-4200-A5A9-814AB88BBFD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A0B8AC-AC47-468A-A199-1E9E4DF4912B}" type="datetimeFigureOut">
              <a:rPr lang="en-US" smtClean="0"/>
              <a:pPr/>
              <a:t>8/9/2024</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69DBB8-7D26-4200-A5A9-814AB88BBFD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40.jpeg"/></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2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46.jpeg"/><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47.jpeg"/></Relationships>
</file>

<file path=ppt/slides/_rels/slide27.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521" y="1250283"/>
            <a:ext cx="9134479" cy="2272406"/>
          </a:xfrm>
          <a:prstGeom prst="rect">
            <a:avLst/>
          </a:prstGeom>
        </p:spPr>
      </p:pic>
      <p:sp>
        <p:nvSpPr>
          <p:cNvPr id="11" name="文本框 10"/>
          <p:cNvSpPr txBox="1"/>
          <p:nvPr/>
        </p:nvSpPr>
        <p:spPr>
          <a:xfrm>
            <a:off x="3289434" y="910754"/>
            <a:ext cx="2140753" cy="830997"/>
          </a:xfrm>
          <a:prstGeom prst="rect">
            <a:avLst/>
          </a:prstGeom>
          <a:noFill/>
        </p:spPr>
        <p:txBody>
          <a:bodyPr wrap="square" rtlCol="0">
            <a:spAutoFit/>
          </a:bodyPr>
          <a:lstStyle/>
          <a:p>
            <a:r>
              <a:rPr lang="en-US" altLang="zh-CN" sz="4800" dirty="0" err="1">
                <a:solidFill>
                  <a:srgbClr val="FF0000"/>
                </a:solidFill>
                <a:latin typeface="Times New Roman" pitchFamily="18" charset="0"/>
                <a:cs typeface="Times New Roman" pitchFamily="18" charset="0"/>
                <a:sym typeface="+mn-lt"/>
              </a:rPr>
              <a:t>Bài</a:t>
            </a:r>
            <a:r>
              <a:rPr lang="en-US" altLang="zh-CN" sz="4800" dirty="0">
                <a:solidFill>
                  <a:srgbClr val="FF0000"/>
                </a:solidFill>
                <a:latin typeface="Times New Roman" pitchFamily="18" charset="0"/>
                <a:cs typeface="Times New Roman" pitchFamily="18" charset="0"/>
                <a:sym typeface="+mn-lt"/>
              </a:rPr>
              <a:t> 2</a:t>
            </a:r>
            <a:endParaRPr lang="zh-CN" altLang="en-US" sz="4800" dirty="0">
              <a:solidFill>
                <a:srgbClr val="FF0000"/>
              </a:solidFill>
              <a:latin typeface="Times New Roman" pitchFamily="18" charset="0"/>
              <a:cs typeface="Times New Roman" pitchFamily="18" charset="0"/>
              <a:sym typeface="+mn-lt"/>
            </a:endParaRPr>
          </a:p>
        </p:txBody>
      </p:sp>
      <p:pic>
        <p:nvPicPr>
          <p:cNvPr id="18" name="图片 17"/>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flipH="1">
            <a:off x="1062796" y="3792997"/>
            <a:ext cx="1657058" cy="1737890"/>
          </a:xfrm>
          <a:prstGeom prst="rect">
            <a:avLst/>
          </a:prstGeom>
        </p:spPr>
      </p:pic>
      <p:pic>
        <p:nvPicPr>
          <p:cNvPr id="5" name="图片 4"/>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0" y="3957403"/>
            <a:ext cx="8611850" cy="2881743"/>
          </a:xfrm>
          <a:prstGeom prst="rect">
            <a:avLst/>
          </a:prstGeom>
        </p:spPr>
      </p:pic>
      <p:pic>
        <p:nvPicPr>
          <p:cNvPr id="7" name="图片 6"/>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9521" y="4629178"/>
            <a:ext cx="9124958" cy="2246593"/>
          </a:xfrm>
          <a:prstGeom prst="rect">
            <a:avLst/>
          </a:prstGeom>
        </p:spPr>
      </p:pic>
      <p:pic>
        <p:nvPicPr>
          <p:cNvPr id="8" name="图片 7"/>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67933" y="3519417"/>
            <a:ext cx="3824213" cy="3385845"/>
          </a:xfrm>
          <a:prstGeom prst="rect">
            <a:avLst/>
          </a:prstGeom>
        </p:spPr>
      </p:pic>
      <p:pic>
        <p:nvPicPr>
          <p:cNvPr id="9" name="图片 8"/>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5430187" y="4092315"/>
            <a:ext cx="3715535" cy="2771248"/>
          </a:xfrm>
          <a:prstGeom prst="rect">
            <a:avLst/>
          </a:prstGeom>
        </p:spPr>
      </p:pic>
      <p:pic>
        <p:nvPicPr>
          <p:cNvPr id="10" name="图片 9"/>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4761" y="5063099"/>
            <a:ext cx="9134479" cy="1766907"/>
          </a:xfrm>
          <a:prstGeom prst="rect">
            <a:avLst/>
          </a:prstGeom>
        </p:spPr>
      </p:pic>
      <p:sp>
        <p:nvSpPr>
          <p:cNvPr id="14" name="文本框 13"/>
          <p:cNvSpPr txBox="1"/>
          <p:nvPr/>
        </p:nvSpPr>
        <p:spPr>
          <a:xfrm>
            <a:off x="734292" y="2280474"/>
            <a:ext cx="7802114" cy="707886"/>
          </a:xfrm>
          <a:prstGeom prst="rect">
            <a:avLst/>
          </a:prstGeom>
          <a:noFill/>
        </p:spPr>
        <p:txBody>
          <a:bodyPr wrap="square" rtlCol="0">
            <a:spAutoFit/>
          </a:bodyPr>
          <a:lstStyle/>
          <a:p>
            <a:pPr algn="ctr"/>
            <a:r>
              <a:rPr lang="en-US" altLang="zh-CN" sz="4000" b="1" dirty="0">
                <a:solidFill>
                  <a:srgbClr val="388C16"/>
                </a:solidFill>
                <a:latin typeface="Times New Roman" pitchFamily="18" charset="0"/>
                <a:cs typeface="Times New Roman" pitchFamily="18" charset="0"/>
                <a:sym typeface="+mn-lt"/>
              </a:rPr>
              <a:t>NHỮNG THẾ GIỚI THƠ</a:t>
            </a:r>
            <a:endParaRPr lang="zh-CN" altLang="en-US" sz="4000" b="1" dirty="0">
              <a:solidFill>
                <a:srgbClr val="388C16"/>
              </a:solidFill>
              <a:latin typeface="Times New Roman" pitchFamily="18" charset="0"/>
              <a:cs typeface="Times New Roman" pitchFamily="18" charset="0"/>
              <a:sym typeface="+mn-lt"/>
            </a:endParaRPr>
          </a:p>
        </p:txBody>
      </p:sp>
      <p:pic>
        <p:nvPicPr>
          <p:cNvPr id="4" name="图片 3"/>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flipH="1">
            <a:off x="6690169" y="-111178"/>
            <a:ext cx="2979295" cy="4995327"/>
          </a:xfrm>
          <a:prstGeom prst="rect">
            <a:avLst/>
          </a:prstGeom>
        </p:spPr>
      </p:pic>
      <p:sp>
        <p:nvSpPr>
          <p:cNvPr id="2" name="TextBox 1"/>
          <p:cNvSpPr txBox="1"/>
          <p:nvPr/>
        </p:nvSpPr>
        <p:spPr>
          <a:xfrm>
            <a:off x="2555776" y="4242843"/>
            <a:ext cx="6438648" cy="1938992"/>
          </a:xfrm>
          <a:prstGeom prst="rect">
            <a:avLst/>
          </a:prstGeom>
          <a:noFill/>
        </p:spPr>
        <p:txBody>
          <a:bodyPr wrap="square" rtlCol="0">
            <a:spAutoFit/>
          </a:bodyPr>
          <a:lstStyle/>
          <a:p>
            <a:r>
              <a:rPr lang="en-US" sz="2000" dirty="0">
                <a:latin typeface="Times New Roman" pitchFamily="18" charset="0"/>
                <a:cs typeface="Times New Roman" panose="02020603050405020304" pitchFamily="18" charset="0"/>
              </a:rPr>
              <a:t>- </a:t>
            </a:r>
            <a:r>
              <a:rPr lang="en-US" sz="2000" dirty="0" err="1">
                <a:latin typeface="Times New Roman" pitchFamily="18" charset="0"/>
                <a:cs typeface="Times New Roman" pitchFamily="18" charset="0"/>
              </a:rPr>
              <a:t>Giáo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soạn</a:t>
            </a:r>
            <a:r>
              <a:rPr lang="en-US" sz="2000" dirty="0">
                <a:latin typeface="Times New Roman" pitchFamily="18" charset="0"/>
                <a:cs typeface="Times New Roman" pitchFamily="18" charset="0"/>
              </a:rPr>
              <a:t>: </a:t>
            </a:r>
          </a:p>
          <a:p>
            <a:r>
              <a:rPr lang="en-US" sz="2000" b="1" dirty="0" err="1">
                <a:latin typeface="Times New Roman" pitchFamily="18" charset="0"/>
                <a:cs typeface="Times New Roman" pitchFamily="18" charset="0"/>
              </a:rPr>
              <a:t>Nguyễn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Thị</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Hạnh</a:t>
            </a:r>
            <a:r>
              <a:rPr lang="en-US" sz="2000" b="1" dirty="0">
                <a:latin typeface="Times New Roman" pitchFamily="18" charset="0"/>
                <a:cs typeface="Times New Roman" pitchFamily="18" charset="0"/>
              </a:rPr>
              <a:t> - </a:t>
            </a:r>
            <a:r>
              <a:rPr lang="en-US" sz="2000" b="1" dirty="0" err="1">
                <a:latin typeface="Times New Roman" pitchFamily="18" charset="0"/>
                <a:cs typeface="Times New Roman" pitchFamily="18" charset="0"/>
              </a:rPr>
              <a:t>Trường</a:t>
            </a:r>
            <a:r>
              <a:rPr lang="en-US" sz="2000" b="1" dirty="0">
                <a:latin typeface="Times New Roman" pitchFamily="18" charset="0"/>
                <a:cs typeface="Times New Roman" pitchFamily="18" charset="0"/>
              </a:rPr>
              <a:t> THPT </a:t>
            </a:r>
            <a:r>
              <a:rPr lang="en-US" sz="2000" b="1" dirty="0" err="1">
                <a:latin typeface="Times New Roman" pitchFamily="18" charset="0"/>
                <a:cs typeface="Times New Roman" pitchFamily="18" charset="0"/>
              </a:rPr>
              <a:t>dân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lập</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Ngô</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Sỹ</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Liên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Chương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Mỹ</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Hà</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Nội</a:t>
            </a:r>
            <a:endParaRPr lang="en-US" sz="2000" dirty="0">
              <a:latin typeface="Times New Roman" pitchFamily="18" charset="0"/>
              <a:cs typeface="Times New Roman" pitchFamily="18" charset="0"/>
            </a:endParaRPr>
          </a:p>
          <a:p>
            <a:r>
              <a:rPr lang="en-US" sz="2000" b="1" dirty="0" err="1">
                <a:latin typeface="Times New Roman" pitchFamily="18" charset="0"/>
                <a:cs typeface="Times New Roman" pitchFamily="18" charset="0"/>
              </a:rPr>
              <a:t>Trần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Thị</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Vân</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Anh</a:t>
            </a:r>
            <a:r>
              <a:rPr lang="en-US" sz="2000" b="1" dirty="0">
                <a:latin typeface="Times New Roman" pitchFamily="18" charset="0"/>
                <a:cs typeface="Times New Roman" pitchFamily="18" charset="0"/>
              </a:rPr>
              <a:t> - </a:t>
            </a:r>
            <a:r>
              <a:rPr lang="en-US" sz="2000" b="1" dirty="0" err="1">
                <a:latin typeface="Times New Roman" pitchFamily="18" charset="0"/>
                <a:cs typeface="Times New Roman" pitchFamily="18" charset="0"/>
              </a:rPr>
              <a:t>Trường</a:t>
            </a:r>
            <a:r>
              <a:rPr lang="en-US" sz="2000" b="1" dirty="0">
                <a:latin typeface="Times New Roman" pitchFamily="18" charset="0"/>
                <a:cs typeface="Times New Roman" pitchFamily="18" charset="0"/>
              </a:rPr>
              <a:t> THPT </a:t>
            </a:r>
            <a:r>
              <a:rPr lang="en-US" sz="2000" b="1" dirty="0" err="1">
                <a:latin typeface="Times New Roman" pitchFamily="18" charset="0"/>
                <a:cs typeface="Times New Roman" pitchFamily="18" charset="0"/>
              </a:rPr>
              <a:t>Mường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Nhà</a:t>
            </a:r>
            <a:endParaRPr lang="en-US" sz="2000" dirty="0">
              <a:latin typeface="Times New Roman" pitchFamily="18" charset="0"/>
              <a:cs typeface="Times New Roman" pitchFamily="18" charset="0"/>
            </a:endParaRPr>
          </a:p>
          <a:p>
            <a:r>
              <a:rPr lang="en-US" sz="2000" dirty="0" err="1">
                <a:latin typeface="Times New Roman" pitchFamily="18" charset="0"/>
                <a:cs typeface="Times New Roman" pitchFamily="18" charset="0"/>
              </a:rPr>
              <a:t>Giáo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phản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biện</a:t>
            </a:r>
            <a:r>
              <a:rPr lang="en-US" sz="2000" dirty="0">
                <a:latin typeface="Times New Roman" pitchFamily="18" charset="0"/>
                <a:cs typeface="Times New Roman" pitchFamily="18" charset="0"/>
              </a:rPr>
              <a:t>: </a:t>
            </a:r>
            <a:r>
              <a:rPr lang="en-US" sz="2000" b="1" dirty="0" err="1">
                <a:latin typeface="Times New Roman" pitchFamily="18" charset="0"/>
                <a:cs typeface="Times New Roman" pitchFamily="18" charset="0"/>
              </a:rPr>
              <a:t>Vũ</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Thị</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Hồng</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Lụa</a:t>
            </a:r>
            <a:r>
              <a:rPr lang="en-US" sz="2000" b="1" dirty="0">
                <a:latin typeface="Times New Roman" pitchFamily="18" charset="0"/>
                <a:cs typeface="Times New Roman" pitchFamily="18" charset="0"/>
              </a:rPr>
              <a:t> - </a:t>
            </a:r>
            <a:r>
              <a:rPr lang="en-US" sz="2000" b="1" dirty="0" err="1">
                <a:latin typeface="Times New Roman" pitchFamily="18" charset="0"/>
                <a:cs typeface="Times New Roman" pitchFamily="18" charset="0"/>
              </a:rPr>
              <a:t>Trường</a:t>
            </a:r>
            <a:r>
              <a:rPr lang="en-US" sz="2000" b="1" dirty="0">
                <a:latin typeface="Times New Roman" pitchFamily="18" charset="0"/>
                <a:cs typeface="Times New Roman" pitchFamily="18" charset="0"/>
              </a:rPr>
              <a:t> THPT </a:t>
            </a:r>
            <a:r>
              <a:rPr lang="en-US" sz="2000" b="1" dirty="0" err="1">
                <a:latin typeface="Times New Roman" pitchFamily="18" charset="0"/>
                <a:cs typeface="Times New Roman" pitchFamily="18" charset="0"/>
              </a:rPr>
              <a:t>Giao</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Thuỷ</a:t>
            </a:r>
            <a:r>
              <a:rPr lang="en-US" sz="2000" b="1" dirty="0">
                <a:latin typeface="Times New Roman" pitchFamily="18" charset="0"/>
                <a:cs typeface="Times New Roman" pitchFamily="18" charset="0"/>
              </a:rPr>
              <a:t>, Nam </a:t>
            </a:r>
            <a:r>
              <a:rPr lang="en-US" sz="2000" b="1" dirty="0" err="1">
                <a:latin typeface="Times New Roman" pitchFamily="18" charset="0"/>
                <a:cs typeface="Times New Roman" pitchFamily="18" charset="0"/>
              </a:rPr>
              <a:t>Định</a:t>
            </a:r>
            <a:endParaRPr lang="en-US" sz="20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3517098" y="541421"/>
            <a:ext cx="1500071" cy="369332"/>
          </a:xfrm>
          <a:prstGeom prst="rect">
            <a:avLst/>
          </a:prstGeom>
          <a:noFill/>
        </p:spPr>
        <p:txBody>
          <a:bodyPr wrap="square" rtlCol="0">
            <a:spAutoFit/>
          </a:bodyPr>
          <a:lstStyle/>
          <a:p>
            <a:endParaRPr lang="en-US" dirty="0">
              <a:latin typeface="Times New Roman" pitchFamily="18" charset="0"/>
              <a:cs typeface="Times New Roman" pitchFamily="18" charset="0"/>
            </a:endParaRPr>
          </a:p>
        </p:txBody>
      </p:sp>
      <p:sp>
        <p:nvSpPr>
          <p:cNvPr id="15" name="TextBox 1"/>
          <p:cNvSpPr txBox="1"/>
          <p:nvPr/>
        </p:nvSpPr>
        <p:spPr>
          <a:xfrm>
            <a:off x="1225760" y="141312"/>
            <a:ext cx="7450696" cy="338554"/>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vi-VN" sz="1600" b="1" dirty="0">
                <a:solidFill>
                  <a:srgbClr val="0070C0"/>
                </a:solidFill>
                <a:latin typeface="Times New Roman" pitchFamily="18" charset="0"/>
                <a:cs typeface="Times New Roman" pitchFamily="18" charset="0"/>
              </a:rPr>
              <a:t>DỰ ÁN CỘNG ĐỒNG</a:t>
            </a:r>
            <a:r>
              <a:rPr lang="en-US" sz="1600" b="1" dirty="0">
                <a:solidFill>
                  <a:srgbClr val="0070C0"/>
                </a:solidFill>
                <a:latin typeface="Times New Roman" pitchFamily="18" charset="0"/>
                <a:cs typeface="Times New Roman" pitchFamily="18" charset="0"/>
              </a:rPr>
              <a:t> </a:t>
            </a:r>
            <a:r>
              <a:rPr lang="vi-VN" sz="1600" b="1" dirty="0">
                <a:solidFill>
                  <a:srgbClr val="0070C0"/>
                </a:solidFill>
                <a:latin typeface="Times New Roman" pitchFamily="18" charset="0"/>
                <a:cs typeface="Times New Roman" pitchFamily="18" charset="0"/>
              </a:rPr>
              <a:t>12</a:t>
            </a:r>
            <a:r>
              <a:rPr lang="en-US" sz="1600" b="1" dirty="0">
                <a:solidFill>
                  <a:srgbClr val="0070C0"/>
                </a:solidFill>
                <a:latin typeface="Times New Roman" pitchFamily="18" charset="0"/>
                <a:cs typeface="Times New Roman" pitchFamily="18" charset="0"/>
              </a:rPr>
              <a:t>.</a:t>
            </a:r>
            <a:r>
              <a:rPr lang="vi-VN" sz="1600" b="1" dirty="0">
                <a:solidFill>
                  <a:srgbClr val="0070C0"/>
                </a:solidFill>
                <a:latin typeface="Times New Roman" pitchFamily="18" charset="0"/>
                <a:cs typeface="Times New Roman" pitchFamily="18" charset="0"/>
              </a:rPr>
              <a:t> BỘ SÁCH KẾT NỐI TRI THỨC VÀ CUỘC SỐNG</a:t>
            </a:r>
            <a:endParaRPr lang="en-US" sz="1600" b="1"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244953289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a14="http://schemas.microsoft.com/office/drawing/2010/main"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9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nodeType="withEffect">
                                  <p:stCondLst>
                                    <p:cond delay="50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par>
                                <p:cTn id="14" presetID="22" presetClass="entr" presetSubtype="4" fill="hold" nodeType="withEffect">
                                  <p:stCondLst>
                                    <p:cond delay="100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par>
                                <p:cTn id="17" presetID="22" presetClass="entr" presetSubtype="8" fill="hold" nodeType="withEffect">
                                  <p:stCondLst>
                                    <p:cond delay="150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par>
                                <p:cTn id="20" presetID="22" presetClass="entr" presetSubtype="2" fill="hold" nodeType="withEffect">
                                  <p:stCondLst>
                                    <p:cond delay="2100"/>
                                  </p:stCondLst>
                                  <p:childTnLst>
                                    <p:set>
                                      <p:cBhvr>
                                        <p:cTn id="21" dur="1" fill="hold">
                                          <p:stCondLst>
                                            <p:cond delay="0"/>
                                          </p:stCondLst>
                                        </p:cTn>
                                        <p:tgtEl>
                                          <p:spTgt spid="9"/>
                                        </p:tgtEl>
                                        <p:attrNameLst>
                                          <p:attrName>style.visibility</p:attrName>
                                        </p:attrNameLst>
                                      </p:cBhvr>
                                      <p:to>
                                        <p:strVal val="visible"/>
                                      </p:to>
                                    </p:set>
                                    <p:animEffect transition="in" filter="wipe(righ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par>
                                <p:cTn id="30" presetID="42" presetClass="entr" presetSubtype="0" fill="hold" nodeType="withEffect">
                                  <p:stCondLst>
                                    <p:cond delay="420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32" presetClass="emph" presetSubtype="0" fill="hold" nodeType="withEffect">
                                  <p:stCondLst>
                                    <p:cond delay="4200"/>
                                  </p:stCondLst>
                                  <p:childTnLst>
                                    <p:animRot by="120000">
                                      <p:cBhvr>
                                        <p:cTn id="36" dur="190" fill="hold">
                                          <p:stCondLst>
                                            <p:cond delay="0"/>
                                          </p:stCondLst>
                                        </p:cTn>
                                        <p:tgtEl>
                                          <p:spTgt spid="4"/>
                                        </p:tgtEl>
                                        <p:attrNameLst>
                                          <p:attrName>r</p:attrName>
                                        </p:attrNameLst>
                                      </p:cBhvr>
                                    </p:animRot>
                                    <p:animRot by="-240000">
                                      <p:cBhvr>
                                        <p:cTn id="37" dur="380" fill="hold">
                                          <p:stCondLst>
                                            <p:cond delay="380"/>
                                          </p:stCondLst>
                                        </p:cTn>
                                        <p:tgtEl>
                                          <p:spTgt spid="4"/>
                                        </p:tgtEl>
                                        <p:attrNameLst>
                                          <p:attrName>r</p:attrName>
                                        </p:attrNameLst>
                                      </p:cBhvr>
                                    </p:animRot>
                                    <p:animRot by="240000">
                                      <p:cBhvr>
                                        <p:cTn id="38" dur="380" fill="hold">
                                          <p:stCondLst>
                                            <p:cond delay="760"/>
                                          </p:stCondLst>
                                        </p:cTn>
                                        <p:tgtEl>
                                          <p:spTgt spid="4"/>
                                        </p:tgtEl>
                                        <p:attrNameLst>
                                          <p:attrName>r</p:attrName>
                                        </p:attrNameLst>
                                      </p:cBhvr>
                                    </p:animRot>
                                    <p:animRot by="-240000">
                                      <p:cBhvr>
                                        <p:cTn id="39" dur="380" fill="hold">
                                          <p:stCondLst>
                                            <p:cond delay="1140"/>
                                          </p:stCondLst>
                                        </p:cTn>
                                        <p:tgtEl>
                                          <p:spTgt spid="4"/>
                                        </p:tgtEl>
                                        <p:attrNameLst>
                                          <p:attrName>r</p:attrName>
                                        </p:attrNameLst>
                                      </p:cBhvr>
                                    </p:animRot>
                                    <p:animRot by="120000">
                                      <p:cBhvr>
                                        <p:cTn id="40" dur="380" fill="hold">
                                          <p:stCondLst>
                                            <p:cond delay="1520"/>
                                          </p:stCondLst>
                                        </p:cTn>
                                        <p:tgtEl>
                                          <p:spTgt spid="4"/>
                                        </p:tgtEl>
                                        <p:attrNameLst>
                                          <p:attrName>r</p:attrName>
                                        </p:attrNameLst>
                                      </p:cBhvr>
                                    </p:animRot>
                                  </p:childTnLst>
                                </p:cTn>
                              </p:par>
                              <p:par>
                                <p:cTn id="41" presetID="53" presetClass="entr" presetSubtype="16" fill="hold" grpId="0" nodeType="withEffect">
                                  <p:stCondLst>
                                    <p:cond delay="5400"/>
                                  </p:stCondLst>
                                  <p:iterate type="lt">
                                    <p:tmPct val="10000"/>
                                  </p:iterate>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Effect transition="in" filter="fade">
                                      <p:cBhvr>
                                        <p:cTn id="45" dur="500"/>
                                        <p:tgtEl>
                                          <p:spTgt spid="14"/>
                                        </p:tgtEl>
                                      </p:cBhvr>
                                    </p:animEffect>
                                  </p:childTnLst>
                                </p:cTn>
                              </p:par>
                              <p:par>
                                <p:cTn id="46" presetID="10" presetClass="entr" presetSubtype="0" fill="hold" nodeType="withEffect">
                                  <p:stCondLst>
                                    <p:cond delay="810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10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fade">
                                      <p:cBhvr>
                                        <p:cTn id="53" dur="1000"/>
                                        <p:tgtEl>
                                          <p:spTgt spid="2"/>
                                        </p:tgtEl>
                                      </p:cBhvr>
                                    </p:animEffect>
                                    <p:anim calcmode="lin" valueType="num">
                                      <p:cBhvr>
                                        <p:cTn id="54" dur="1000" fill="hold"/>
                                        <p:tgtEl>
                                          <p:spTgt spid="2"/>
                                        </p:tgtEl>
                                        <p:attrNameLst>
                                          <p:attrName>ppt_x</p:attrName>
                                        </p:attrNameLst>
                                      </p:cBhvr>
                                      <p:tavLst>
                                        <p:tav tm="0">
                                          <p:val>
                                            <p:strVal val="#ppt_x"/>
                                          </p:val>
                                        </p:tav>
                                        <p:tav tm="100000">
                                          <p:val>
                                            <p:strVal val="#ppt_x"/>
                                          </p:val>
                                        </p:tav>
                                      </p:tavLst>
                                    </p:anim>
                                    <p:anim calcmode="lin" valueType="num">
                                      <p:cBhvr>
                                        <p:cTn id="5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D:\CHUYEN MON\HOC LIEU NGU VAN\ANH TU LIEU NV\tải xuống (1).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4630207" y="1"/>
            <a:ext cx="4513793" cy="6885384"/>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
          <p:cNvSpPr txBox="1">
            <a:spLocks noChangeArrowheads="1"/>
          </p:cNvSpPr>
          <p:nvPr/>
        </p:nvSpPr>
        <p:spPr>
          <a:xfrm>
            <a:off x="208006" y="332656"/>
            <a:ext cx="4652026" cy="3600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rgbClr val="0000FF"/>
                </a:solidFill>
                <a:latin typeface="Times New Roman" pitchFamily="18" charset="0"/>
                <a:cs typeface="Times New Roman" pitchFamily="18" charset="0"/>
              </a:rPr>
              <a:t>II. </a:t>
            </a:r>
            <a:r>
              <a:rPr lang="en-US" sz="2800" b="1" u="sng" dirty="0" err="1">
                <a:solidFill>
                  <a:srgbClr val="0000FF"/>
                </a:solidFill>
                <a:latin typeface="Times New Roman" pitchFamily="18" charset="0"/>
                <a:cs typeface="Times New Roman" pitchFamily="18" charset="0"/>
              </a:rPr>
              <a:t>Khám</a:t>
            </a:r>
            <a:r>
              <a:rPr lang="en-US" sz="2800" b="1" u="sng" dirty="0">
                <a:solidFill>
                  <a:srgbClr val="0000FF"/>
                </a:solidFill>
                <a:latin typeface="Times New Roman" pitchFamily="18" charset="0"/>
                <a:cs typeface="Times New Roman" pitchFamily="18" charset="0"/>
              </a:rPr>
              <a:t> </a:t>
            </a:r>
            <a:r>
              <a:rPr lang="en-US" sz="2800" b="1" u="sng" dirty="0" err="1">
                <a:solidFill>
                  <a:srgbClr val="0000FF"/>
                </a:solidFill>
                <a:latin typeface="Times New Roman" pitchFamily="18" charset="0"/>
                <a:cs typeface="Times New Roman" pitchFamily="18" charset="0"/>
              </a:rPr>
              <a:t>phá</a:t>
            </a:r>
            <a:r>
              <a:rPr lang="en-US" sz="2800" b="1" u="sng" dirty="0">
                <a:solidFill>
                  <a:srgbClr val="0000FF"/>
                </a:solidFill>
                <a:latin typeface="Times New Roman" pitchFamily="18" charset="0"/>
                <a:cs typeface="Times New Roman" pitchFamily="18" charset="0"/>
              </a:rPr>
              <a:t> </a:t>
            </a:r>
            <a:r>
              <a:rPr lang="en-US" sz="2800" b="1" u="sng" dirty="0" err="1">
                <a:solidFill>
                  <a:srgbClr val="0000FF"/>
                </a:solidFill>
                <a:latin typeface="Times New Roman" pitchFamily="18" charset="0"/>
                <a:cs typeface="Times New Roman" pitchFamily="18" charset="0"/>
              </a:rPr>
              <a:t>văn</a:t>
            </a:r>
            <a:r>
              <a:rPr lang="en-US" sz="2800" b="1" u="sng" dirty="0">
                <a:solidFill>
                  <a:srgbClr val="0000FF"/>
                </a:solidFill>
                <a:latin typeface="Times New Roman" pitchFamily="18" charset="0"/>
                <a:cs typeface="Times New Roman" pitchFamily="18" charset="0"/>
              </a:rPr>
              <a:t> </a:t>
            </a:r>
            <a:r>
              <a:rPr lang="en-US" sz="2800" b="1" u="sng" dirty="0" err="1">
                <a:solidFill>
                  <a:srgbClr val="0000FF"/>
                </a:solidFill>
                <a:latin typeface="Times New Roman" pitchFamily="18" charset="0"/>
                <a:cs typeface="Times New Roman" pitchFamily="18" charset="0"/>
              </a:rPr>
              <a:t>bản</a:t>
            </a:r>
            <a:endParaRPr lang="en-US" sz="2800" b="1" dirty="0">
              <a:solidFill>
                <a:srgbClr val="0000FF"/>
              </a:solidFill>
              <a:latin typeface="Times New Roman" pitchFamily="18" charset="0"/>
              <a:cs typeface="Times New Roman" pitchFamily="18" charset="0"/>
            </a:endParaRPr>
          </a:p>
        </p:txBody>
      </p:sp>
      <p:sp>
        <p:nvSpPr>
          <p:cNvPr id="22" name="Rectangle 3"/>
          <p:cNvSpPr txBox="1">
            <a:spLocks noChangeArrowheads="1"/>
          </p:cNvSpPr>
          <p:nvPr/>
        </p:nvSpPr>
        <p:spPr>
          <a:xfrm>
            <a:off x="395536" y="1202788"/>
            <a:ext cx="4968552" cy="7060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r>
              <a:rPr lang="nl-NL" sz="2800" b="1" dirty="0">
                <a:latin typeface="Times New Roman" pitchFamily="18" charset="0"/>
                <a:cs typeface="Times New Roman" pitchFamily="18" charset="0"/>
              </a:rPr>
              <a:t>1. Đề tài và cảm hứng chủ đạo </a:t>
            </a:r>
            <a:endParaRPr lang="en-US" sz="2800" dirty="0">
              <a:latin typeface="Times New Roman" pitchFamily="18" charset="0"/>
              <a:cs typeface="Times New Roman" pitchFamily="18" charset="0"/>
            </a:endParaRPr>
          </a:p>
        </p:txBody>
      </p:sp>
      <p:sp>
        <p:nvSpPr>
          <p:cNvPr id="31" name="Rectangle 2"/>
          <p:cNvSpPr txBox="1">
            <a:spLocks noChangeArrowheads="1"/>
          </p:cNvSpPr>
          <p:nvPr/>
        </p:nvSpPr>
        <p:spPr>
          <a:xfrm>
            <a:off x="208006" y="3442693"/>
            <a:ext cx="3275856" cy="360040"/>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800" b="1" dirty="0">
              <a:solidFill>
                <a:srgbClr val="FF0000"/>
              </a:solidFill>
              <a:latin typeface="Times New Roman" pitchFamily="18" charset="0"/>
              <a:cs typeface="Times New Roman" pitchFamily="18" charset="0"/>
            </a:endParaRPr>
          </a:p>
        </p:txBody>
      </p:sp>
      <p:sp>
        <p:nvSpPr>
          <p:cNvPr id="2" name="Rectangle 1"/>
          <p:cNvSpPr/>
          <p:nvPr/>
        </p:nvSpPr>
        <p:spPr>
          <a:xfrm>
            <a:off x="175063" y="1988840"/>
            <a:ext cx="5832648" cy="954107"/>
          </a:xfrm>
          <a:prstGeom prst="rect">
            <a:avLst/>
          </a:prstGeom>
        </p:spPr>
        <p:txBody>
          <a:bodyPr wrap="square">
            <a:spAutoFit/>
          </a:bodyPr>
          <a:lstStyle/>
          <a:p>
            <a:r>
              <a:rPr lang="vi-VN" sz="2800" dirty="0">
                <a:latin typeface="Times New Roman" pitchFamily="18" charset="0"/>
                <a:cs typeface="Times New Roman" pitchFamily="18" charset="0"/>
              </a:rPr>
              <a:t>- Bài thơ viết về đề tài chiến tranh và người lính.</a:t>
            </a:r>
          </a:p>
        </p:txBody>
      </p:sp>
      <p:sp>
        <p:nvSpPr>
          <p:cNvPr id="11" name="Rectangle 10"/>
          <p:cNvSpPr/>
          <p:nvPr/>
        </p:nvSpPr>
        <p:spPr>
          <a:xfrm>
            <a:off x="175063" y="2796362"/>
            <a:ext cx="6074741" cy="1384995"/>
          </a:xfrm>
          <a:prstGeom prst="rect">
            <a:avLst/>
          </a:prstGeom>
        </p:spPr>
        <p:txBody>
          <a:bodyPr wrap="square">
            <a:spAutoFit/>
          </a:bodyPr>
          <a:lstStyle/>
          <a:p>
            <a:r>
              <a:rPr lang="vi-VN" sz="2800" dirty="0">
                <a:latin typeface="Times New Roman" pitchFamily="18" charset="0"/>
                <a:cs typeface="Times New Roman" pitchFamily="18" charset="0"/>
              </a:rPr>
              <a:t>- Cảm hứng chủ đạo của bài thơ Tây Tiến là cảm hứng lãng mạn và cảm hứng bi tráng.</a:t>
            </a:r>
          </a:p>
        </p:txBody>
      </p:sp>
    </p:spTree>
    <p:extLst>
      <p:ext uri="{BB962C8B-B14F-4D97-AF65-F5344CB8AC3E}">
        <p14:creationId xmlns:p14="http://schemas.microsoft.com/office/powerpoint/2010/main" val="2258942447"/>
      </p:ext>
    </p:extLst>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ppt_x"/>
                                          </p:val>
                                        </p:tav>
                                        <p:tav tm="100000">
                                          <p:val>
                                            <p:strVal val="#ppt_x"/>
                                          </p:val>
                                        </p:tav>
                                      </p:tavLst>
                                    </p:anim>
                                    <p:anim calcmode="lin" valueType="num">
                                      <p:cBhvr additive="base">
                                        <p:cTn id="1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nodePh="1">
                                  <p:stCondLst>
                                    <p:cond delay="0"/>
                                  </p:stCondLst>
                                  <p:endCondLst>
                                    <p:cond evt="begin" delay="0">
                                      <p:tn val="16"/>
                                    </p:cond>
                                  </p:endCondLst>
                                  <p:childTnLst>
                                    <p:set>
                                      <p:cBhvr>
                                        <p:cTn id="17" dur="1" fill="hold">
                                          <p:stCondLst>
                                            <p:cond delay="0"/>
                                          </p:stCondLst>
                                        </p:cTn>
                                        <p:tgtEl>
                                          <p:spTgt spid="31"/>
                                        </p:tgtEl>
                                        <p:attrNameLst>
                                          <p:attrName>style.visibility</p:attrName>
                                        </p:attrNameLst>
                                      </p:cBhvr>
                                      <p:to>
                                        <p:strVal val="visible"/>
                                      </p:to>
                                    </p:set>
                                    <p:animEffect transition="in" filter="barn(inVertical)">
                                      <p:cBhvr>
                                        <p:cTn id="18" dur="500"/>
                                        <p:tgtEl>
                                          <p:spTgt spid="3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31" grpId="0"/>
      <p:bldP spid="2"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C:\Users\Administrator\Documents\43487625_2165492577103747_5921173932970344448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3584"/>
            <a:ext cx="4139951" cy="685441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Users\Administrator\Documents\tải xuống (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5827" y="0"/>
            <a:ext cx="4139952" cy="6786284"/>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
          <p:cNvSpPr txBox="1">
            <a:spLocks noChangeArrowheads="1"/>
          </p:cNvSpPr>
          <p:nvPr/>
        </p:nvSpPr>
        <p:spPr>
          <a:xfrm>
            <a:off x="5148064" y="332656"/>
            <a:ext cx="4283968" cy="7060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buFontTx/>
              <a:buNone/>
            </a:pPr>
            <a:r>
              <a:rPr lang="en-US" sz="2800" b="1" dirty="0" err="1">
                <a:solidFill>
                  <a:schemeClr val="accent2">
                    <a:lumMod val="75000"/>
                  </a:schemeClr>
                </a:solidFill>
                <a:latin typeface="Times New Roman" pitchFamily="18" charset="0"/>
                <a:cs typeface="Times New Roman" pitchFamily="18" charset="0"/>
              </a:rPr>
              <a:t>Sông</a:t>
            </a:r>
            <a:r>
              <a:rPr lang="en-US" sz="2800" b="1" dirty="0">
                <a:solidFill>
                  <a:schemeClr val="accent2">
                    <a:lumMod val="75000"/>
                  </a:schemeClr>
                </a:solidFill>
                <a:latin typeface="Times New Roman" pitchFamily="18" charset="0"/>
                <a:cs typeface="Times New Roman" pitchFamily="18" charset="0"/>
              </a:rPr>
              <a:t> </a:t>
            </a:r>
            <a:r>
              <a:rPr lang="en-US" sz="2800" b="1" dirty="0" err="1">
                <a:solidFill>
                  <a:schemeClr val="accent2">
                    <a:lumMod val="75000"/>
                  </a:schemeClr>
                </a:solidFill>
                <a:latin typeface="Times New Roman" pitchFamily="18" charset="0"/>
                <a:cs typeface="Times New Roman" pitchFamily="18" charset="0"/>
              </a:rPr>
              <a:t>Mã</a:t>
            </a:r>
            <a:r>
              <a:rPr lang="en-US" sz="2800" b="1" dirty="0">
                <a:solidFill>
                  <a:schemeClr val="accent2">
                    <a:lumMod val="75000"/>
                  </a:schemeClr>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xa</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rồi</a:t>
            </a:r>
            <a:r>
              <a:rPr lang="en-US" sz="2800" b="1" dirty="0">
                <a:solidFill>
                  <a:prstClr val="black"/>
                </a:solidFill>
                <a:latin typeface="Times New Roman" pitchFamily="18" charset="0"/>
                <a:cs typeface="Times New Roman" pitchFamily="18" charset="0"/>
              </a:rPr>
              <a:t> </a:t>
            </a:r>
            <a:r>
              <a:rPr lang="en-US" sz="2800" b="1" dirty="0" err="1">
                <a:solidFill>
                  <a:schemeClr val="accent2">
                    <a:lumMod val="75000"/>
                  </a:schemeClr>
                </a:solidFill>
                <a:latin typeface="Times New Roman" pitchFamily="18" charset="0"/>
                <a:cs typeface="Times New Roman" pitchFamily="18" charset="0"/>
              </a:rPr>
              <a:t>Tây</a:t>
            </a:r>
            <a:r>
              <a:rPr lang="en-US" sz="2800" b="1" dirty="0">
                <a:solidFill>
                  <a:schemeClr val="accent2">
                    <a:lumMod val="75000"/>
                  </a:schemeClr>
                </a:solidFill>
                <a:latin typeface="Times New Roman" pitchFamily="18" charset="0"/>
                <a:cs typeface="Times New Roman" pitchFamily="18" charset="0"/>
              </a:rPr>
              <a:t> </a:t>
            </a:r>
            <a:r>
              <a:rPr lang="en-US" sz="2800" b="1" dirty="0" err="1">
                <a:solidFill>
                  <a:schemeClr val="accent2">
                    <a:lumMod val="75000"/>
                  </a:schemeClr>
                </a:solidFill>
                <a:latin typeface="Times New Roman" pitchFamily="18" charset="0"/>
                <a:cs typeface="Times New Roman" pitchFamily="18" charset="0"/>
              </a:rPr>
              <a:t>Tiến</a:t>
            </a:r>
            <a:r>
              <a:rPr lang="en-US" sz="2800" b="1" dirty="0">
                <a:solidFill>
                  <a:schemeClr val="accent2">
                    <a:lumMod val="75000"/>
                  </a:schemeClr>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ơi</a:t>
            </a:r>
            <a:r>
              <a:rPr lang="en-US" sz="2800" b="1" dirty="0">
                <a:solidFill>
                  <a:srgbClr val="FF0000"/>
                </a:solidFill>
                <a:latin typeface="Times New Roman" pitchFamily="18" charset="0"/>
                <a:cs typeface="Times New Roman" pitchFamily="18" charset="0"/>
              </a:rPr>
              <a:t>!</a:t>
            </a:r>
          </a:p>
          <a:p>
            <a:pPr>
              <a:spcBef>
                <a:spcPts val="0"/>
              </a:spcBef>
              <a:buFontTx/>
              <a:buNone/>
            </a:pPr>
            <a:r>
              <a:rPr lang="en-US" sz="2800" b="1" dirty="0" err="1">
                <a:solidFill>
                  <a:srgbClr val="FFFF00"/>
                </a:solidFill>
                <a:latin typeface="Times New Roman" pitchFamily="18" charset="0"/>
                <a:cs typeface="Times New Roman" pitchFamily="18" charset="0"/>
              </a:rPr>
              <a:t>Nhớ</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về</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rừng</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núi</a:t>
            </a:r>
            <a:r>
              <a:rPr lang="en-US" sz="2800" b="1" dirty="0">
                <a:solidFill>
                  <a:prstClr val="black"/>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nhớ</a:t>
            </a:r>
            <a:r>
              <a:rPr lang="en-US" sz="2800" b="1" dirty="0">
                <a:solidFill>
                  <a:prstClr val="black"/>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chơi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vơi</a:t>
            </a:r>
            <a:endParaRPr lang="en-US" sz="2800" b="1" dirty="0">
              <a:solidFill>
                <a:srgbClr val="FF0000"/>
              </a:solidFill>
              <a:latin typeface="Times New Roman" pitchFamily="18" charset="0"/>
              <a:cs typeface="Times New Roman" pitchFamily="18" charset="0"/>
            </a:endParaRPr>
          </a:p>
        </p:txBody>
      </p:sp>
      <p:sp>
        <p:nvSpPr>
          <p:cNvPr id="27" name="TextBox 26"/>
          <p:cNvSpPr txBox="1"/>
          <p:nvPr/>
        </p:nvSpPr>
        <p:spPr>
          <a:xfrm>
            <a:off x="4880120" y="1700807"/>
            <a:ext cx="4819856" cy="954107"/>
          </a:xfrm>
          <a:prstGeom prst="rect">
            <a:avLst/>
          </a:prstGeom>
          <a:noFill/>
        </p:spPr>
        <p:txBody>
          <a:bodyPr wrap="square" rtlCol="0">
            <a:spAutoFit/>
          </a:bodyPr>
          <a:lstStyle/>
          <a:p>
            <a:pPr algn="ctr"/>
            <a:r>
              <a:rPr lang="en-US" sz="2800" b="1">
                <a:solidFill>
                  <a:srgbClr val="FF0000"/>
                </a:solidFill>
                <a:latin typeface="Times New Roman" pitchFamily="18" charset="0"/>
                <a:cs typeface="Times New Roman" pitchFamily="18" charset="0"/>
              </a:rPr>
              <a:t>Sông Mã – Tây Tiến</a:t>
            </a:r>
          </a:p>
          <a:p>
            <a:pPr algn="ctr"/>
            <a:r>
              <a:rPr lang="en-US" sz="2800" b="1">
                <a:solidFill>
                  <a:srgbClr val="FF0000"/>
                </a:solidFill>
                <a:latin typeface="Times New Roman" pitchFamily="18" charset="0"/>
                <a:cs typeface="Times New Roman" pitchFamily="18" charset="0"/>
              </a:rPr>
              <a:t>Với tình cảm gắn bó sâu đậm</a:t>
            </a:r>
          </a:p>
        </p:txBody>
      </p:sp>
      <p:sp>
        <p:nvSpPr>
          <p:cNvPr id="28" name="TextBox 27"/>
          <p:cNvSpPr txBox="1"/>
          <p:nvPr/>
        </p:nvSpPr>
        <p:spPr>
          <a:xfrm flipH="1">
            <a:off x="5341153" y="3140968"/>
            <a:ext cx="3509299" cy="2246769"/>
          </a:xfrm>
          <a:prstGeom prst="rect">
            <a:avLst/>
          </a:prstGeom>
          <a:noFill/>
          <a:ln>
            <a:solidFill>
              <a:srgbClr val="FFFF00"/>
            </a:solidFill>
          </a:ln>
        </p:spPr>
        <p:txBody>
          <a:bodyPr wrap="square" rtlCol="0">
            <a:spAutoFit/>
          </a:bodyPr>
          <a:lstStyle/>
          <a:p>
            <a:pPr algn="ctr"/>
            <a:r>
              <a:rPr lang="en-US" sz="2800" b="1" dirty="0">
                <a:solidFill>
                  <a:srgbClr val="FFFF00"/>
                </a:solidFill>
                <a:latin typeface="Times New Roman" pitchFamily="18" charset="0"/>
                <a:cs typeface="Times New Roman" pitchFamily="18" charset="0"/>
              </a:rPr>
              <a:t>Con </a:t>
            </a:r>
            <a:r>
              <a:rPr lang="en-US" sz="2800" b="1" dirty="0" err="1">
                <a:solidFill>
                  <a:srgbClr val="FFFF00"/>
                </a:solidFill>
                <a:latin typeface="Times New Roman" pitchFamily="18" charset="0"/>
                <a:cs typeface="Times New Roman" pitchFamily="18" charset="0"/>
              </a:rPr>
              <a:t>sông</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núi</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rừng</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đơn</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vị</a:t>
            </a:r>
            <a:r>
              <a:rPr lang="en-US" sz="2800" b="1" dirty="0">
                <a:solidFill>
                  <a:srgbClr val="FFFF00"/>
                </a:solidFill>
                <a:latin typeface="Times New Roman" pitchFamily="18" charset="0"/>
                <a:cs typeface="Times New Roman" pitchFamily="18" charset="0"/>
              </a:rPr>
              <a:t>, nay </a:t>
            </a:r>
            <a:r>
              <a:rPr lang="en-US" sz="2800" b="1" dirty="0" err="1">
                <a:solidFill>
                  <a:srgbClr val="FFFF00"/>
                </a:solidFill>
                <a:latin typeface="Times New Roman" pitchFamily="18" charset="0"/>
                <a:cs typeface="Times New Roman" pitchFamily="18" charset="0"/>
              </a:rPr>
              <a:t>đã</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trở</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thành</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niềm</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khắc</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khoải</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tha</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thiết</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nhớ</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về</a:t>
            </a:r>
            <a:r>
              <a:rPr lang="en-US" sz="2800" b="1" dirty="0">
                <a:solidFill>
                  <a:srgbClr val="FFFF00"/>
                </a:solidFill>
                <a:latin typeface="Times New Roman" pitchFamily="18" charset="0"/>
                <a:cs typeface="Times New Roman" pitchFamily="18" charset="0"/>
              </a:rPr>
              <a:t>.</a:t>
            </a:r>
          </a:p>
        </p:txBody>
      </p:sp>
      <p:sp>
        <p:nvSpPr>
          <p:cNvPr id="11" name="Rectangle 10"/>
          <p:cNvSpPr/>
          <p:nvPr/>
        </p:nvSpPr>
        <p:spPr>
          <a:xfrm>
            <a:off x="108766" y="2925524"/>
            <a:ext cx="4968552" cy="2677656"/>
          </a:xfrm>
          <a:prstGeom prst="rect">
            <a:avLst/>
          </a:prstGeom>
        </p:spPr>
        <p:txBody>
          <a:bodyPr wrap="square">
            <a:spAutoFit/>
          </a:bodyPr>
          <a:lstStyle/>
          <a:p>
            <a:r>
              <a:rPr lang="nl-NL" sz="2800" dirty="0">
                <a:latin typeface="Times New Roman" pitchFamily="18" charset="0"/>
                <a:cs typeface="Times New Roman" pitchFamily="18" charset="0"/>
              </a:rPr>
              <a:t>+ Điệp từ </a:t>
            </a:r>
            <a:r>
              <a:rPr lang="nl-NL" sz="2800" b="1" i="1" dirty="0">
                <a:latin typeface="Times New Roman" pitchFamily="18" charset="0"/>
                <a:cs typeface="Times New Roman" pitchFamily="18" charset="0"/>
              </a:rPr>
              <a:t>nhớ</a:t>
            </a:r>
            <a:r>
              <a:rPr lang="nl-NL" sz="2800" dirty="0">
                <a:latin typeface="Times New Roman" pitchFamily="18" charset="0"/>
                <a:cs typeface="Times New Roman" pitchFamily="18" charset="0"/>
              </a:rPr>
              <a:t>, cách hiệp vần chân liền, sử dụng hai tính từ láy</a:t>
            </a:r>
            <a:r>
              <a:rPr lang="nl-NL" sz="2800" b="1" i="1" dirty="0">
                <a:latin typeface="Times New Roman" pitchFamily="18" charset="0"/>
                <a:cs typeface="Times New Roman" pitchFamily="18" charset="0"/>
              </a:rPr>
              <a:t> “chơi vơi”:</a:t>
            </a:r>
            <a:r>
              <a:rPr lang="nl-NL" sz="2800" dirty="0">
                <a:latin typeface="Times New Roman" pitchFamily="18" charset="0"/>
                <a:cs typeface="Times New Roman" pitchFamily="18" charset="0"/>
              </a:rPr>
              <a:t> nhằm nhấn mạnh và làm nổi bật cảm xúc, khắc sâu nỗi nhớ vừa giản dị vừa bền chặt của tác giả. </a:t>
            </a:r>
            <a:endParaRPr lang="en-US" sz="2800" dirty="0">
              <a:latin typeface="Times New Roman" pitchFamily="18" charset="0"/>
              <a:cs typeface="Times New Roman" pitchFamily="18" charset="0"/>
            </a:endParaRPr>
          </a:p>
        </p:txBody>
      </p:sp>
      <p:sp>
        <p:nvSpPr>
          <p:cNvPr id="30" name="Rectangle 29"/>
          <p:cNvSpPr/>
          <p:nvPr/>
        </p:nvSpPr>
        <p:spPr>
          <a:xfrm>
            <a:off x="107504" y="5367699"/>
            <a:ext cx="4969814" cy="954107"/>
          </a:xfrm>
          <a:prstGeom prst="rect">
            <a:avLst/>
          </a:prstGeom>
        </p:spPr>
        <p:txBody>
          <a:bodyPr wrap="square">
            <a:spAutoFit/>
          </a:bodyPr>
          <a:lstStyle/>
          <a:p>
            <a:r>
              <a:rPr lang="nl-NL" sz="2800" b="1" dirty="0">
                <a:solidFill>
                  <a:srgbClr val="FF0000"/>
                </a:solidFill>
                <a:latin typeface="Times New Roman" pitchFamily="18" charset="0"/>
                <a:cs typeface="Times New Roman" pitchFamily="18" charset="0"/>
                <a:sym typeface="Wingdings"/>
              </a:rPr>
              <a:t></a:t>
            </a:r>
            <a:r>
              <a:rPr lang="nl-NL" sz="2800" b="1" dirty="0">
                <a:solidFill>
                  <a:srgbClr val="FF0000"/>
                </a:solidFill>
                <a:latin typeface="Times New Roman" pitchFamily="18" charset="0"/>
                <a:cs typeface="Times New Roman" pitchFamily="18" charset="0"/>
              </a:rPr>
              <a:t> Nỗi nhớ da diết, cồn cào bao trùm cả không gian, thời gian </a:t>
            </a:r>
            <a:endParaRPr lang="en-US" sz="2800" b="1" dirty="0">
              <a:solidFill>
                <a:srgbClr val="FF0000"/>
              </a:solidFill>
              <a:latin typeface="Times New Roman" pitchFamily="18" charset="0"/>
              <a:cs typeface="Times New Roman" pitchFamily="18" charset="0"/>
            </a:endParaRPr>
          </a:p>
        </p:txBody>
      </p:sp>
      <p:sp>
        <p:nvSpPr>
          <p:cNvPr id="31" name="Rectangle 2"/>
          <p:cNvSpPr txBox="1">
            <a:spLocks noChangeArrowheads="1"/>
          </p:cNvSpPr>
          <p:nvPr/>
        </p:nvSpPr>
        <p:spPr>
          <a:xfrm>
            <a:off x="107504" y="2455861"/>
            <a:ext cx="3275856" cy="3600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pP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Hai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câu</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đầu</a:t>
            </a:r>
            <a:r>
              <a:rPr lang="en-US" sz="2800" b="1" dirty="0">
                <a:solidFill>
                  <a:srgbClr val="FF0000"/>
                </a:solidFill>
                <a:latin typeface="Times New Roman" pitchFamily="18" charset="0"/>
                <a:cs typeface="Times New Roman" pitchFamily="18" charset="0"/>
              </a:rPr>
              <a:t>:</a:t>
            </a:r>
          </a:p>
        </p:txBody>
      </p:sp>
      <p:sp>
        <p:nvSpPr>
          <p:cNvPr id="15" name="Rectangle 3"/>
          <p:cNvSpPr txBox="1">
            <a:spLocks noChangeArrowheads="1"/>
          </p:cNvSpPr>
          <p:nvPr/>
        </p:nvSpPr>
        <p:spPr>
          <a:xfrm>
            <a:off x="65007" y="188640"/>
            <a:ext cx="4968552" cy="198312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342900" algn="just"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2. H</a:t>
            </a:r>
            <a:r>
              <a:rPr kumimoji="0" lang="vi-VN"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ình tượng nhân vật trữ tình</a:t>
            </a:r>
          </a:p>
          <a:p>
            <a:pPr marL="0" marR="0" lvl="0" indent="-342900" algn="just"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2.1 Nhớ</a:t>
            </a:r>
            <a:r>
              <a:rPr kumimoji="0" lang="nl-NL" sz="2800" b="1"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nl-NL"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bức tranh thiên nhiên miền Tây và hình ảnh hành quân của người lính Tây Tiến </a:t>
            </a:r>
            <a:endParaRPr kumimoji="0" lang="en-US" sz="2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010817632"/>
      </p:ext>
    </p:extLst>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ircle(in)">
                                      <p:cBhvr>
                                        <p:cTn id="7" dur="2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barn(inVertical)">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barn(inVertical)">
                                      <p:cBhvr>
                                        <p:cTn id="17" dur="500"/>
                                        <p:tgtEl>
                                          <p:spTgt spid="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barn(inVertical)">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right)">
                                      <p:cBhvr>
                                        <p:cTn id="33" dur="5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circle(in)">
                                      <p:cBhvr>
                                        <p:cTn id="38" dur="2000"/>
                                        <p:tgtEl>
                                          <p:spTgt spid="28"/>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heel(1)">
                                      <p:cBhvr>
                                        <p:cTn id="43" dur="20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grpId="0" nodeType="click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wheel(1)">
                                      <p:cBhvr>
                                        <p:cTn id="48" dur="2000"/>
                                        <p:tgtEl>
                                          <p:spTgt spid="30"/>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ppt_x"/>
                                          </p:val>
                                        </p:tav>
                                        <p:tav tm="100000">
                                          <p:val>
                                            <p:strVal val="#ppt_x"/>
                                          </p:val>
                                        </p:tav>
                                      </p:tavLst>
                                    </p:anim>
                                    <p:anim calcmode="lin" valueType="num">
                                      <p:cBhvr additive="base">
                                        <p:cTn id="5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7" grpId="0"/>
      <p:bldP spid="28" grpId="0" animBg="1"/>
      <p:bldP spid="11" grpId="0"/>
      <p:bldP spid="30" grpId="0"/>
      <p:bldP spid="31"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1000"/>
            <a:lum/>
          </a:blip>
          <a:srcRect/>
          <a:stretch>
            <a:fillRect l="-3000" r="-3000"/>
          </a:stretch>
        </a:blipFill>
        <a:effectLst/>
      </p:bgPr>
    </p:bg>
    <p:spTree>
      <p:nvGrpSpPr>
        <p:cNvPr id="1" name=""/>
        <p:cNvGrpSpPr/>
        <p:nvPr/>
      </p:nvGrpSpPr>
      <p:grpSpPr>
        <a:xfrm>
          <a:off x="0" y="0"/>
          <a:ext cx="0" cy="0"/>
          <a:chOff x="0" y="0"/>
          <a:chExt cx="0" cy="0"/>
        </a:xfrm>
      </p:grpSpPr>
      <p:sp>
        <p:nvSpPr>
          <p:cNvPr id="114690" name="Text Box 2"/>
          <p:cNvSpPr txBox="1">
            <a:spLocks noChangeArrowheads="1"/>
          </p:cNvSpPr>
          <p:nvPr/>
        </p:nvSpPr>
        <p:spPr bwMode="auto">
          <a:xfrm>
            <a:off x="5543550" y="4079974"/>
            <a:ext cx="3301706" cy="1077218"/>
          </a:xfrm>
          <a:prstGeom prst="rect">
            <a:avLst/>
          </a:prstGeom>
          <a:noFill/>
          <a:ln w="57150" cmpd="thinThick">
            <a:solidFill>
              <a:srgbClr val="00B050"/>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eaLnBrk="0" hangingPunct="0">
              <a:spcBef>
                <a:spcPct val="50000"/>
              </a:spcBef>
              <a:buClr>
                <a:srgbClr val="FF9966"/>
              </a:buClr>
              <a:buFont typeface="Wingdings" pitchFamily="2" charset="2"/>
              <a:buNone/>
            </a:pPr>
            <a:r>
              <a:rPr lang="en-US" sz="3200" b="1">
                <a:solidFill>
                  <a:srgbClr val="FF0000"/>
                </a:solidFill>
                <a:latin typeface="Times New Roman" pitchFamily="18" charset="0"/>
                <a:cs typeface="Times New Roman" pitchFamily="18" charset="0"/>
                <a:sym typeface="Wingdings" pitchFamily="2" charset="2"/>
              </a:rPr>
              <a:t>Nét lãng mạn, đậm chất thơ.</a:t>
            </a:r>
            <a:endParaRPr lang="en-US" sz="3200" b="1">
              <a:solidFill>
                <a:srgbClr val="FF0000"/>
              </a:solidFill>
              <a:latin typeface="Times New Roman" pitchFamily="18" charset="0"/>
              <a:cs typeface="Times New Roman" pitchFamily="18" charset="0"/>
            </a:endParaRPr>
          </a:p>
        </p:txBody>
      </p:sp>
      <p:sp>
        <p:nvSpPr>
          <p:cNvPr id="27651" name="Text Box 3"/>
          <p:cNvSpPr txBox="1">
            <a:spLocks noChangeArrowheads="1"/>
          </p:cNvSpPr>
          <p:nvPr/>
        </p:nvSpPr>
        <p:spPr bwMode="auto">
          <a:xfrm>
            <a:off x="5543550" y="1066800"/>
            <a:ext cx="1714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0" hangingPunct="0">
              <a:spcBef>
                <a:spcPct val="50000"/>
              </a:spcBef>
            </a:pPr>
            <a:endParaRPr lang="vi-VN" sz="2400">
              <a:latin typeface=".VnTime" pitchFamily="34" charset="0"/>
            </a:endParaRPr>
          </a:p>
        </p:txBody>
      </p:sp>
      <p:sp>
        <p:nvSpPr>
          <p:cNvPr id="114693" name="Rectangle 5"/>
          <p:cNvSpPr>
            <a:spLocks noChangeArrowheads="1"/>
          </p:cNvSpPr>
          <p:nvPr/>
        </p:nvSpPr>
        <p:spPr bwMode="auto">
          <a:xfrm>
            <a:off x="35496" y="4077072"/>
            <a:ext cx="3600399" cy="1077218"/>
          </a:xfrm>
          <a:prstGeom prst="rect">
            <a:avLst/>
          </a:prstGeom>
          <a:noFill/>
          <a:ln w="57150" cmpd="thinThick">
            <a:solidFill>
              <a:srgbClr val="00B050"/>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30000"/>
              </a:spcBef>
            </a:pPr>
            <a:r>
              <a:rPr lang="en-US" sz="3200" b="1">
                <a:solidFill>
                  <a:srgbClr val="FF0000"/>
                </a:solidFill>
                <a:latin typeface="Times New Roman" pitchFamily="18" charset="0"/>
              </a:rPr>
              <a:t>  Sự gian khổ, giàu chất hiện thực</a:t>
            </a:r>
          </a:p>
        </p:txBody>
      </p:sp>
      <p:sp>
        <p:nvSpPr>
          <p:cNvPr id="114695" name="Rectangle 7"/>
          <p:cNvSpPr>
            <a:spLocks noChangeArrowheads="1"/>
          </p:cNvSpPr>
          <p:nvPr/>
        </p:nvSpPr>
        <p:spPr bwMode="auto">
          <a:xfrm>
            <a:off x="114845" y="467961"/>
            <a:ext cx="2008883" cy="584775"/>
          </a:xfrm>
          <a:prstGeom prst="rect">
            <a:avLst/>
          </a:prstGeom>
          <a:solidFill>
            <a:srgbClr val="FFFF00"/>
          </a:solidFill>
          <a:ln>
            <a:solidFill>
              <a:srgbClr val="00B050"/>
            </a:solidFill>
          </a:ln>
          <a:effectLst/>
        </p:spPr>
        <p:txBody>
          <a:bodyPr wrap="none">
            <a:spAutoFit/>
          </a:bodyPr>
          <a:lstStyle/>
          <a:p>
            <a:pPr eaLnBrk="0" hangingPunct="0"/>
            <a:r>
              <a:rPr lang="en-US" sz="3200">
                <a:solidFill>
                  <a:srgbClr val="FF0000"/>
                </a:solidFill>
                <a:latin typeface="Times New Roman" pitchFamily="18" charset="0"/>
                <a:cs typeface="Times New Roman" pitchFamily="18" charset="0"/>
              </a:rPr>
              <a:t>   Sài Khao</a:t>
            </a:r>
          </a:p>
        </p:txBody>
      </p:sp>
      <p:sp>
        <p:nvSpPr>
          <p:cNvPr id="114696" name="Rectangle 8"/>
          <p:cNvSpPr>
            <a:spLocks noChangeArrowheads="1"/>
          </p:cNvSpPr>
          <p:nvPr/>
        </p:nvSpPr>
        <p:spPr bwMode="auto">
          <a:xfrm>
            <a:off x="2915816" y="44624"/>
            <a:ext cx="3312368" cy="1384995"/>
          </a:xfrm>
          <a:prstGeom prst="rect">
            <a:avLst/>
          </a:prstGeom>
          <a:solidFill>
            <a:schemeClr val="accent5">
              <a:lumMod val="20000"/>
              <a:lumOff val="80000"/>
            </a:schemeClr>
          </a:solidFill>
          <a:ln w="57150" cmpd="thinThick">
            <a:solidFill>
              <a:srgbClr val="FFFF00"/>
            </a:solidFill>
            <a:miter lim="800000"/>
            <a:headEnd/>
            <a:tailEnd/>
          </a:ln>
          <a:effectLst/>
        </p:spPr>
        <p:txBody>
          <a:bodyPr wrap="square">
            <a:spAutoFit/>
          </a:bodyPr>
          <a:lstStyle/>
          <a:p>
            <a:pPr algn="just" eaLnBrk="0" hangingPunct="0"/>
            <a:r>
              <a:rPr lang="en-US" sz="2800" b="1" dirty="0">
                <a:solidFill>
                  <a:schemeClr val="tx2">
                    <a:lumMod val="60000"/>
                    <a:lumOff val="40000"/>
                  </a:schemeClr>
                </a:solidFill>
                <a:latin typeface="Times New Roman" pitchFamily="18" charset="0"/>
                <a:sym typeface="Wingdings" pitchFamily="2" charset="2"/>
              </a:rPr>
              <a:t> </a:t>
            </a:r>
            <a:r>
              <a:rPr lang="en-US" sz="2800" b="1" dirty="0" err="1">
                <a:solidFill>
                  <a:schemeClr val="tx2">
                    <a:lumMod val="60000"/>
                    <a:lumOff val="40000"/>
                  </a:schemeClr>
                </a:solidFill>
                <a:latin typeface="Times New Roman" pitchFamily="18" charset="0"/>
                <a:sym typeface="Wingdings" pitchFamily="2" charset="2"/>
              </a:rPr>
              <a:t>Gợi</a:t>
            </a:r>
            <a:r>
              <a:rPr lang="en-US" sz="2800" b="1" dirty="0">
                <a:solidFill>
                  <a:schemeClr val="tx2">
                    <a:lumMod val="60000"/>
                    <a:lumOff val="40000"/>
                  </a:schemeClr>
                </a:solidFill>
                <a:latin typeface="Times New Roman" pitchFamily="18" charset="0"/>
                <a:sym typeface="Wingdings" pitchFamily="2" charset="2"/>
              </a:rPr>
              <a:t> </a:t>
            </a:r>
            <a:r>
              <a:rPr lang="en-US" sz="2800" b="1" dirty="0" err="1">
                <a:solidFill>
                  <a:schemeClr val="tx2">
                    <a:lumMod val="60000"/>
                    <a:lumOff val="40000"/>
                  </a:schemeClr>
                </a:solidFill>
                <a:latin typeface="Times New Roman" pitchFamily="18" charset="0"/>
                <a:sym typeface="Wingdings" pitchFamily="2" charset="2"/>
              </a:rPr>
              <a:t>sự</a:t>
            </a:r>
            <a:r>
              <a:rPr lang="en-US" sz="2800" b="1" dirty="0">
                <a:solidFill>
                  <a:schemeClr val="tx2">
                    <a:lumMod val="60000"/>
                    <a:lumOff val="40000"/>
                  </a:schemeClr>
                </a:solidFill>
                <a:latin typeface="Times New Roman" pitchFamily="18" charset="0"/>
                <a:sym typeface="Wingdings" pitchFamily="2" charset="2"/>
              </a:rPr>
              <a:t> xa </a:t>
            </a:r>
            <a:r>
              <a:rPr lang="en-US" sz="2800" b="1" dirty="0" err="1">
                <a:solidFill>
                  <a:schemeClr val="tx2">
                    <a:lumMod val="60000"/>
                    <a:lumOff val="40000"/>
                  </a:schemeClr>
                </a:solidFill>
                <a:latin typeface="Times New Roman" pitchFamily="18" charset="0"/>
                <a:sym typeface="Wingdings" pitchFamily="2" charset="2"/>
              </a:rPr>
              <a:t>xôi</a:t>
            </a:r>
            <a:r>
              <a:rPr lang="en-US" sz="2800" b="1" dirty="0">
                <a:solidFill>
                  <a:schemeClr val="tx2">
                    <a:lumMod val="60000"/>
                    <a:lumOff val="40000"/>
                  </a:schemeClr>
                </a:solidFill>
                <a:latin typeface="Times New Roman" pitchFamily="18" charset="0"/>
                <a:sym typeface="Wingdings" pitchFamily="2" charset="2"/>
              </a:rPr>
              <a:t>, </a:t>
            </a:r>
            <a:r>
              <a:rPr lang="en-US" sz="2800" b="1" dirty="0" err="1">
                <a:solidFill>
                  <a:schemeClr val="tx2">
                    <a:lumMod val="60000"/>
                    <a:lumOff val="40000"/>
                  </a:schemeClr>
                </a:solidFill>
                <a:latin typeface="Times New Roman" pitchFamily="18" charset="0"/>
                <a:sym typeface="Wingdings" pitchFamily="2" charset="2"/>
              </a:rPr>
              <a:t>hoang</a:t>
            </a:r>
            <a:r>
              <a:rPr lang="en-US" sz="2800" b="1" dirty="0">
                <a:solidFill>
                  <a:schemeClr val="tx2">
                    <a:lumMod val="60000"/>
                    <a:lumOff val="40000"/>
                  </a:schemeClr>
                </a:solidFill>
                <a:latin typeface="Times New Roman" pitchFamily="18" charset="0"/>
                <a:sym typeface="Wingdings" pitchFamily="2" charset="2"/>
              </a:rPr>
              <a:t> </a:t>
            </a:r>
            <a:r>
              <a:rPr lang="en-US" sz="2800" b="1" dirty="0" err="1">
                <a:solidFill>
                  <a:schemeClr val="tx2">
                    <a:lumMod val="60000"/>
                    <a:lumOff val="40000"/>
                  </a:schemeClr>
                </a:solidFill>
                <a:latin typeface="Times New Roman" pitchFamily="18" charset="0"/>
                <a:sym typeface="Wingdings" pitchFamily="2" charset="2"/>
              </a:rPr>
              <a:t>dã</a:t>
            </a:r>
            <a:r>
              <a:rPr lang="en-US" sz="2800" b="1" dirty="0">
                <a:solidFill>
                  <a:schemeClr val="tx2">
                    <a:lumMod val="60000"/>
                    <a:lumOff val="40000"/>
                  </a:schemeClr>
                </a:solidFill>
                <a:latin typeface="Times New Roman" pitchFamily="18" charset="0"/>
                <a:sym typeface="Wingdings" pitchFamily="2" charset="2"/>
              </a:rPr>
              <a:t>, </a:t>
            </a:r>
            <a:r>
              <a:rPr lang="en-US" sz="2800" b="1" dirty="0" err="1">
                <a:solidFill>
                  <a:schemeClr val="tx2">
                    <a:lumMod val="60000"/>
                    <a:lumOff val="40000"/>
                  </a:schemeClr>
                </a:solidFill>
                <a:latin typeface="Times New Roman" pitchFamily="18" charset="0"/>
                <a:sym typeface="Wingdings" pitchFamily="2" charset="2"/>
              </a:rPr>
              <a:t>với</a:t>
            </a:r>
            <a:r>
              <a:rPr lang="en-US" sz="2800" b="1" dirty="0">
                <a:solidFill>
                  <a:schemeClr val="tx2">
                    <a:lumMod val="60000"/>
                    <a:lumOff val="40000"/>
                  </a:schemeClr>
                </a:solidFill>
                <a:latin typeface="Times New Roman" pitchFamily="18" charset="0"/>
                <a:sym typeface="Wingdings" pitchFamily="2" charset="2"/>
              </a:rPr>
              <a:t> </a:t>
            </a:r>
            <a:r>
              <a:rPr lang="en-US" sz="2800" b="1" dirty="0" err="1">
                <a:solidFill>
                  <a:schemeClr val="tx2">
                    <a:lumMod val="60000"/>
                    <a:lumOff val="40000"/>
                  </a:schemeClr>
                </a:solidFill>
                <a:latin typeface="Times New Roman" pitchFamily="18" charset="0"/>
                <a:sym typeface="Wingdings" pitchFamily="2" charset="2"/>
              </a:rPr>
              <a:t>những</a:t>
            </a:r>
            <a:r>
              <a:rPr lang="en-US" sz="2800" b="1" dirty="0">
                <a:solidFill>
                  <a:schemeClr val="tx2">
                    <a:lumMod val="60000"/>
                    <a:lumOff val="40000"/>
                  </a:schemeClr>
                </a:solidFill>
                <a:latin typeface="Times New Roman" pitchFamily="18" charset="0"/>
                <a:sym typeface="Wingdings" pitchFamily="2" charset="2"/>
              </a:rPr>
              <a:t> </a:t>
            </a:r>
            <a:r>
              <a:rPr lang="en-US" sz="2800" b="1" dirty="0" err="1">
                <a:solidFill>
                  <a:schemeClr val="tx2">
                    <a:lumMod val="60000"/>
                    <a:lumOff val="40000"/>
                  </a:schemeClr>
                </a:solidFill>
                <a:latin typeface="Times New Roman" pitchFamily="18" charset="0"/>
                <a:sym typeface="Wingdings" pitchFamily="2" charset="2"/>
              </a:rPr>
              <a:t>ấn</a:t>
            </a:r>
            <a:r>
              <a:rPr lang="en-US" sz="2800" b="1" dirty="0">
                <a:solidFill>
                  <a:schemeClr val="tx2">
                    <a:lumMod val="60000"/>
                    <a:lumOff val="40000"/>
                  </a:schemeClr>
                </a:solidFill>
                <a:latin typeface="Times New Roman" pitchFamily="18" charset="0"/>
                <a:sym typeface="Wingdings" pitchFamily="2" charset="2"/>
              </a:rPr>
              <a:t> </a:t>
            </a:r>
            <a:r>
              <a:rPr lang="en-US" sz="2800" b="1" dirty="0" err="1">
                <a:solidFill>
                  <a:schemeClr val="tx2">
                    <a:lumMod val="60000"/>
                    <a:lumOff val="40000"/>
                  </a:schemeClr>
                </a:solidFill>
                <a:latin typeface="Times New Roman" pitchFamily="18" charset="0"/>
                <a:sym typeface="Wingdings" pitchFamily="2" charset="2"/>
              </a:rPr>
              <a:t>tượng</a:t>
            </a:r>
            <a:r>
              <a:rPr lang="en-US" sz="2800" b="1" dirty="0">
                <a:solidFill>
                  <a:schemeClr val="tx2">
                    <a:lumMod val="60000"/>
                    <a:lumOff val="40000"/>
                  </a:schemeClr>
                </a:solidFill>
                <a:latin typeface="Times New Roman" pitchFamily="18" charset="0"/>
                <a:sym typeface="Wingdings" pitchFamily="2" charset="2"/>
              </a:rPr>
              <a:t> </a:t>
            </a:r>
            <a:r>
              <a:rPr lang="en-US" sz="2800" b="1" dirty="0" err="1">
                <a:solidFill>
                  <a:schemeClr val="tx2">
                    <a:lumMod val="60000"/>
                    <a:lumOff val="40000"/>
                  </a:schemeClr>
                </a:solidFill>
                <a:latin typeface="Times New Roman" pitchFamily="18" charset="0"/>
                <a:sym typeface="Wingdings" pitchFamily="2" charset="2"/>
              </a:rPr>
              <a:t>khó</a:t>
            </a:r>
            <a:r>
              <a:rPr lang="en-US" sz="2800" b="1" dirty="0">
                <a:solidFill>
                  <a:schemeClr val="tx2">
                    <a:lumMod val="60000"/>
                    <a:lumOff val="40000"/>
                  </a:schemeClr>
                </a:solidFill>
                <a:latin typeface="Times New Roman" pitchFamily="18" charset="0"/>
                <a:sym typeface="Wingdings" pitchFamily="2" charset="2"/>
              </a:rPr>
              <a:t> </a:t>
            </a:r>
            <a:r>
              <a:rPr lang="en-US" sz="2800" b="1" dirty="0" err="1">
                <a:solidFill>
                  <a:schemeClr val="tx2">
                    <a:lumMod val="60000"/>
                    <a:lumOff val="40000"/>
                  </a:schemeClr>
                </a:solidFill>
                <a:latin typeface="Times New Roman" pitchFamily="18" charset="0"/>
                <a:sym typeface="Wingdings" pitchFamily="2" charset="2"/>
              </a:rPr>
              <a:t>phai</a:t>
            </a:r>
            <a:r>
              <a:rPr lang="en-US" sz="2800" b="1" dirty="0">
                <a:solidFill>
                  <a:schemeClr val="tx2">
                    <a:lumMod val="60000"/>
                    <a:lumOff val="40000"/>
                  </a:schemeClr>
                </a:solidFill>
                <a:latin typeface="Times New Roman" pitchFamily="18" charset="0"/>
                <a:sym typeface="Wingdings" pitchFamily="2" charset="2"/>
              </a:rPr>
              <a:t>. </a:t>
            </a:r>
          </a:p>
        </p:txBody>
      </p:sp>
      <p:sp>
        <p:nvSpPr>
          <p:cNvPr id="114700" name="Rectangle 12"/>
          <p:cNvSpPr>
            <a:spLocks noChangeArrowheads="1"/>
          </p:cNvSpPr>
          <p:nvPr/>
        </p:nvSpPr>
        <p:spPr bwMode="auto">
          <a:xfrm>
            <a:off x="-10396" y="1628800"/>
            <a:ext cx="3086100" cy="98488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57150" cmpd="thinThick">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30000"/>
              </a:spcBef>
            </a:pPr>
            <a:r>
              <a:rPr lang="en-US" sz="2900" b="1">
                <a:solidFill>
                  <a:schemeClr val="tx2"/>
                </a:solidFill>
                <a:latin typeface="Times New Roman" pitchFamily="18" charset="0"/>
              </a:rPr>
              <a:t>sương lấp       đoàn quân mỏi  </a:t>
            </a:r>
          </a:p>
        </p:txBody>
      </p:sp>
      <p:sp>
        <p:nvSpPr>
          <p:cNvPr id="2" name="Rectangle 1"/>
          <p:cNvSpPr/>
          <p:nvPr/>
        </p:nvSpPr>
        <p:spPr>
          <a:xfrm>
            <a:off x="6987537" y="467961"/>
            <a:ext cx="2048959" cy="584775"/>
          </a:xfrm>
          <a:prstGeom prst="rect">
            <a:avLst/>
          </a:prstGeom>
          <a:solidFill>
            <a:srgbClr val="FFFF66"/>
          </a:solidFill>
          <a:ln>
            <a:solidFill>
              <a:srgbClr val="00B050"/>
            </a:solidFill>
          </a:ln>
        </p:spPr>
        <p:txBody>
          <a:bodyPr wrap="none">
            <a:spAutoFit/>
          </a:bodyPr>
          <a:lstStyle/>
          <a:p>
            <a:r>
              <a:rPr lang="en-US" sz="3200">
                <a:solidFill>
                  <a:srgbClr val="FF0000"/>
                </a:solidFill>
                <a:latin typeface="Times New Roman" pitchFamily="18" charset="0"/>
                <a:cs typeface="Times New Roman" pitchFamily="18" charset="0"/>
              </a:rPr>
              <a:t>Mường Lát</a:t>
            </a:r>
            <a:endParaRPr lang="en-US" sz="3200">
              <a:solidFill>
                <a:srgbClr val="FF0000"/>
              </a:solidFill>
            </a:endParaRPr>
          </a:p>
        </p:txBody>
      </p:sp>
      <p:sp>
        <p:nvSpPr>
          <p:cNvPr id="17" name="Rectangle 12"/>
          <p:cNvSpPr>
            <a:spLocks noChangeArrowheads="1"/>
          </p:cNvSpPr>
          <p:nvPr/>
        </p:nvSpPr>
        <p:spPr bwMode="auto">
          <a:xfrm>
            <a:off x="6400800" y="1825521"/>
            <a:ext cx="3096343" cy="98488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57150" cmpd="thinThick">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30000"/>
              </a:spcBef>
            </a:pPr>
            <a:r>
              <a:rPr lang="en-US" sz="2900" b="1">
                <a:solidFill>
                  <a:schemeClr val="tx2">
                    <a:lumMod val="75000"/>
                  </a:schemeClr>
                </a:solidFill>
                <a:latin typeface="Times New Roman" pitchFamily="18" charset="0"/>
              </a:rPr>
              <a:t>hoa về                   trong đêm hơi </a:t>
            </a:r>
          </a:p>
        </p:txBody>
      </p:sp>
      <p:cxnSp>
        <p:nvCxnSpPr>
          <p:cNvPr id="4" name="Straight Arrow Connector 3"/>
          <p:cNvCxnSpPr/>
          <p:nvPr/>
        </p:nvCxnSpPr>
        <p:spPr>
          <a:xfrm>
            <a:off x="2195736" y="692696"/>
            <a:ext cx="504056"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6372200" y="769061"/>
            <a:ext cx="476001"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 name="Curved Left Arrow 4"/>
          <p:cNvSpPr/>
          <p:nvPr/>
        </p:nvSpPr>
        <p:spPr>
          <a:xfrm rot="258959">
            <a:off x="3908860" y="3477781"/>
            <a:ext cx="636608" cy="131937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Curved Left Arrow 18"/>
          <p:cNvSpPr/>
          <p:nvPr/>
        </p:nvSpPr>
        <p:spPr>
          <a:xfrm flipH="1">
            <a:off x="4653290" y="3346835"/>
            <a:ext cx="638789" cy="1496329"/>
          </a:xfrm>
          <a:prstGeom prst="curvedLeftArrow">
            <a:avLst>
              <a:gd name="adj1" fmla="val 25000"/>
              <a:gd name="adj2" fmla="val 45678"/>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loud Callout 5"/>
          <p:cNvSpPr/>
          <p:nvPr/>
        </p:nvSpPr>
        <p:spPr>
          <a:xfrm>
            <a:off x="2359098" y="1429619"/>
            <a:ext cx="4470227" cy="2301209"/>
          </a:xfrm>
          <a:prstGeom prst="cloudCallout">
            <a:avLst>
              <a:gd name="adj1" fmla="val -22360"/>
              <a:gd name="adj2" fmla="val 79691"/>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 </a:t>
            </a:r>
            <a:r>
              <a:rPr lang="en-US" sz="2400" b="1" dirty="0" err="1">
                <a:latin typeface="Times New Roman" pitchFamily="18" charset="0"/>
                <a:cs typeface="Times New Roman" pitchFamily="18" charset="0"/>
              </a:rPr>
              <a:t>Câu</a:t>
            </a:r>
            <a:r>
              <a:rPr lang="en-US" sz="2400" b="1" dirty="0">
                <a:latin typeface="Times New Roman" pitchFamily="18" charset="0"/>
                <a:cs typeface="Times New Roman" pitchFamily="18" charset="0"/>
              </a:rPr>
              <a:t> 3,4 : </a:t>
            </a:r>
            <a:r>
              <a:rPr lang="en-US" sz="2400" b="1" dirty="0" err="1">
                <a:latin typeface="Times New Roman" pitchFamily="18" charset="0"/>
                <a:cs typeface="Times New Roman" pitchFamily="18" charset="0"/>
              </a:rPr>
              <a:t>Những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địa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danh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nào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được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nhắc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đến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gợi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em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thấy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điều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gì</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về</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những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miền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đất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đó</a:t>
            </a:r>
            <a:r>
              <a:rPr lang="en-US" sz="2400" b="1" dirty="0">
                <a:latin typeface="Times New Roman" pitchFamily="18" charset="0"/>
                <a:cs typeface="Times New Roman" pitchFamily="18" charset="0"/>
              </a:rPr>
              <a:t>?</a:t>
            </a:r>
          </a:p>
        </p:txBody>
      </p:sp>
      <p:sp>
        <p:nvSpPr>
          <p:cNvPr id="7" name="TextBox 6"/>
          <p:cNvSpPr txBox="1"/>
          <p:nvPr/>
        </p:nvSpPr>
        <p:spPr>
          <a:xfrm>
            <a:off x="1619672" y="5517232"/>
            <a:ext cx="6032304" cy="1077218"/>
          </a:xfrm>
          <a:prstGeom prst="rect">
            <a:avLst/>
          </a:prstGeom>
          <a:solidFill>
            <a:schemeClr val="accent2"/>
          </a:solidFill>
        </p:spPr>
        <p:txBody>
          <a:bodyPr wrap="square" rtlCol="0">
            <a:spAutoFit/>
          </a:bodyPr>
          <a:lstStyle/>
          <a:p>
            <a:pPr algn="ctr"/>
            <a:r>
              <a:rPr lang="en-US" sz="3200" b="1">
                <a:solidFill>
                  <a:srgbClr val="FFFF00"/>
                </a:solidFill>
                <a:latin typeface="Times New Roman" pitchFamily="18" charset="0"/>
                <a:cs typeface="Times New Roman" pitchFamily="18" charset="0"/>
              </a:rPr>
              <a:t>Tạo sự cân bằng, hài hòa về nhịp điệu, cảm xúc và hình ảnh.</a:t>
            </a:r>
          </a:p>
        </p:txBody>
      </p:sp>
    </p:spTree>
    <p:extLst>
      <p:ext uri="{BB962C8B-B14F-4D97-AF65-F5344CB8AC3E}">
        <p14:creationId xmlns:p14="http://schemas.microsoft.com/office/powerpoint/2010/main" val="3645196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114695"/>
                                        </p:tgtEl>
                                        <p:attrNameLst>
                                          <p:attrName>style.visibility</p:attrName>
                                        </p:attrNameLst>
                                      </p:cBhvr>
                                      <p:to>
                                        <p:strVal val="visible"/>
                                      </p:to>
                                    </p:set>
                                    <p:anim calcmode="lin" valueType="num">
                                      <p:cBhvr>
                                        <p:cTn id="12" dur="500" fill="hold"/>
                                        <p:tgtEl>
                                          <p:spTgt spid="114695"/>
                                        </p:tgtEl>
                                        <p:attrNameLst>
                                          <p:attrName>ppt_w</p:attrName>
                                        </p:attrNameLst>
                                      </p:cBhvr>
                                      <p:tavLst>
                                        <p:tav tm="0">
                                          <p:val>
                                            <p:fltVal val="0"/>
                                          </p:val>
                                        </p:tav>
                                        <p:tav tm="100000">
                                          <p:val>
                                            <p:strVal val="#ppt_w"/>
                                          </p:val>
                                        </p:tav>
                                      </p:tavLst>
                                    </p:anim>
                                    <p:anim calcmode="lin" valueType="num">
                                      <p:cBhvr>
                                        <p:cTn id="13" dur="500" fill="hold"/>
                                        <p:tgtEl>
                                          <p:spTgt spid="114695"/>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grpId="1" nodeType="clickEffect">
                                  <p:stCondLst>
                                    <p:cond delay="0"/>
                                  </p:stCondLst>
                                  <p:childTnLst>
                                    <p:anim calcmode="lin" valueType="num">
                                      <p:cBhvr additive="base">
                                        <p:cTn id="22" dur="500"/>
                                        <p:tgtEl>
                                          <p:spTgt spid="6"/>
                                        </p:tgtEl>
                                        <p:attrNameLst>
                                          <p:attrName>ppt_x</p:attrName>
                                        </p:attrNameLst>
                                      </p:cBhvr>
                                      <p:tavLst>
                                        <p:tav tm="0">
                                          <p:val>
                                            <p:strVal val="ppt_x"/>
                                          </p:val>
                                        </p:tav>
                                        <p:tav tm="100000">
                                          <p:val>
                                            <p:strVal val="ppt_x"/>
                                          </p:val>
                                        </p:tav>
                                      </p:tavLst>
                                    </p:anim>
                                    <p:anim calcmode="lin" valueType="num">
                                      <p:cBhvr additive="base">
                                        <p:cTn id="23" dur="500"/>
                                        <p:tgtEl>
                                          <p:spTgt spid="6"/>
                                        </p:tgtEl>
                                        <p:attrNameLst>
                                          <p:attrName>ppt_y</p:attrName>
                                        </p:attrNameLst>
                                      </p:cBhvr>
                                      <p:tavLst>
                                        <p:tav tm="0">
                                          <p:val>
                                            <p:strVal val="ppt_y"/>
                                          </p:val>
                                        </p:tav>
                                        <p:tav tm="100000">
                                          <p:val>
                                            <p:strVal val="1+ppt_h/2"/>
                                          </p:val>
                                        </p:tav>
                                      </p:tavLst>
                                    </p:anim>
                                    <p:set>
                                      <p:cBhvr>
                                        <p:cTn id="24" dur="1" fill="hold">
                                          <p:stCondLst>
                                            <p:cond delay="499"/>
                                          </p:stCondLst>
                                        </p:cTn>
                                        <p:tgtEl>
                                          <p:spTgt spid="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inVertical)">
                                      <p:cBhvr>
                                        <p:cTn id="29" dur="500"/>
                                        <p:tgtEl>
                                          <p:spTgt spid="4"/>
                                        </p:tgtEl>
                                      </p:cBhvr>
                                    </p:animEffect>
                                  </p:childTnLst>
                                </p:cTn>
                              </p:par>
                              <p:par>
                                <p:cTn id="30" presetID="16" presetClass="entr" presetSubtype="21" fill="hold"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barn(inVertical)">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32" fill="hold" grpId="0" nodeType="clickEffect">
                                  <p:stCondLst>
                                    <p:cond delay="0"/>
                                  </p:stCondLst>
                                  <p:childTnLst>
                                    <p:set>
                                      <p:cBhvr>
                                        <p:cTn id="36" dur="1" fill="hold">
                                          <p:stCondLst>
                                            <p:cond delay="0"/>
                                          </p:stCondLst>
                                        </p:cTn>
                                        <p:tgtEl>
                                          <p:spTgt spid="114696"/>
                                        </p:tgtEl>
                                        <p:attrNameLst>
                                          <p:attrName>style.visibility</p:attrName>
                                        </p:attrNameLst>
                                      </p:cBhvr>
                                      <p:to>
                                        <p:strVal val="visible"/>
                                      </p:to>
                                    </p:set>
                                    <p:animEffect transition="in" filter="circle(out)">
                                      <p:cBhvr>
                                        <p:cTn id="37" dur="2000"/>
                                        <p:tgtEl>
                                          <p:spTgt spid="114696"/>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nodeType="clickEffect">
                                  <p:stCondLst>
                                    <p:cond delay="0"/>
                                  </p:stCondLst>
                                  <p:childTnLst>
                                    <p:set>
                                      <p:cBhvr>
                                        <p:cTn id="41" dur="1" fill="hold">
                                          <p:stCondLst>
                                            <p:cond delay="0"/>
                                          </p:stCondLst>
                                        </p:cTn>
                                        <p:tgtEl>
                                          <p:spTgt spid="114700"/>
                                        </p:tgtEl>
                                        <p:attrNameLst>
                                          <p:attrName>style.visibility</p:attrName>
                                        </p:attrNameLst>
                                      </p:cBhvr>
                                      <p:to>
                                        <p:strVal val="visible"/>
                                      </p:to>
                                    </p:set>
                                    <p:anim calcmode="lin" valueType="num">
                                      <p:cBhvr>
                                        <p:cTn id="42" dur="500" fill="hold"/>
                                        <p:tgtEl>
                                          <p:spTgt spid="114700"/>
                                        </p:tgtEl>
                                        <p:attrNameLst>
                                          <p:attrName>ppt_w</p:attrName>
                                        </p:attrNameLst>
                                      </p:cBhvr>
                                      <p:tavLst>
                                        <p:tav tm="0">
                                          <p:val>
                                            <p:fltVal val="0"/>
                                          </p:val>
                                        </p:tav>
                                        <p:tav tm="100000">
                                          <p:val>
                                            <p:strVal val="#ppt_w"/>
                                          </p:val>
                                        </p:tav>
                                      </p:tavLst>
                                    </p:anim>
                                    <p:anim calcmode="lin" valueType="num">
                                      <p:cBhvr>
                                        <p:cTn id="43" dur="500" fill="hold"/>
                                        <p:tgtEl>
                                          <p:spTgt spid="114700"/>
                                        </p:tgtEl>
                                        <p:attrNameLst>
                                          <p:attrName>ppt_h</p:attrName>
                                        </p:attrNameLst>
                                      </p:cBhvr>
                                      <p:tavLst>
                                        <p:tav tm="0">
                                          <p:val>
                                            <p:fltVal val="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wipe(up)">
                                      <p:cBhvr>
                                        <p:cTn id="48" dur="500"/>
                                        <p:tgtEl>
                                          <p:spTgt spid="5"/>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14693"/>
                                        </p:tgtEl>
                                        <p:attrNameLst>
                                          <p:attrName>style.visibility</p:attrName>
                                        </p:attrNameLst>
                                      </p:cBhvr>
                                      <p:to>
                                        <p:strVal val="visible"/>
                                      </p:to>
                                    </p:set>
                                    <p:animEffect transition="in" filter="fade">
                                      <p:cBhvr>
                                        <p:cTn id="53" dur="1000"/>
                                        <p:tgtEl>
                                          <p:spTgt spid="114693"/>
                                        </p:tgtEl>
                                      </p:cBhvr>
                                    </p:animEffect>
                                    <p:anim calcmode="lin" valueType="num">
                                      <p:cBhvr>
                                        <p:cTn id="54" dur="1000" fill="hold"/>
                                        <p:tgtEl>
                                          <p:spTgt spid="114693"/>
                                        </p:tgtEl>
                                        <p:attrNameLst>
                                          <p:attrName>ppt_x</p:attrName>
                                        </p:attrNameLst>
                                      </p:cBhvr>
                                      <p:tavLst>
                                        <p:tav tm="0">
                                          <p:val>
                                            <p:strVal val="#ppt_x"/>
                                          </p:val>
                                        </p:tav>
                                        <p:tav tm="100000">
                                          <p:val>
                                            <p:strVal val="#ppt_x"/>
                                          </p:val>
                                        </p:tav>
                                      </p:tavLst>
                                    </p:anim>
                                    <p:anim calcmode="lin" valueType="num">
                                      <p:cBhvr>
                                        <p:cTn id="55" dur="1000" fill="hold"/>
                                        <p:tgtEl>
                                          <p:spTgt spid="114693"/>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3" presetClass="entr" presetSubtype="16" fill="hold" nodeType="clickEffect">
                                  <p:stCondLst>
                                    <p:cond delay="0"/>
                                  </p:stCondLst>
                                  <p:childTnLst>
                                    <p:set>
                                      <p:cBhvr>
                                        <p:cTn id="59" dur="1" fill="hold">
                                          <p:stCondLst>
                                            <p:cond delay="0"/>
                                          </p:stCondLst>
                                        </p:cTn>
                                        <p:tgtEl>
                                          <p:spTgt spid="17"/>
                                        </p:tgtEl>
                                        <p:attrNameLst>
                                          <p:attrName>style.visibility</p:attrName>
                                        </p:attrNameLst>
                                      </p:cBhvr>
                                      <p:to>
                                        <p:strVal val="visible"/>
                                      </p:to>
                                    </p:set>
                                    <p:anim calcmode="lin" valueType="num">
                                      <p:cBhvr>
                                        <p:cTn id="60" dur="500" fill="hold"/>
                                        <p:tgtEl>
                                          <p:spTgt spid="17"/>
                                        </p:tgtEl>
                                        <p:attrNameLst>
                                          <p:attrName>ppt_w</p:attrName>
                                        </p:attrNameLst>
                                      </p:cBhvr>
                                      <p:tavLst>
                                        <p:tav tm="0">
                                          <p:val>
                                            <p:fltVal val="0"/>
                                          </p:val>
                                        </p:tav>
                                        <p:tav tm="100000">
                                          <p:val>
                                            <p:strVal val="#ppt_w"/>
                                          </p:val>
                                        </p:tav>
                                      </p:tavLst>
                                    </p:anim>
                                    <p:anim calcmode="lin" valueType="num">
                                      <p:cBhvr>
                                        <p:cTn id="61"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47" presetClass="entr" presetSubtype="0" fill="hold" grpId="0" nodeType="click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fade">
                                      <p:cBhvr>
                                        <p:cTn id="66" dur="1000"/>
                                        <p:tgtEl>
                                          <p:spTgt spid="19"/>
                                        </p:tgtEl>
                                      </p:cBhvr>
                                    </p:animEffect>
                                    <p:anim calcmode="lin" valueType="num">
                                      <p:cBhvr>
                                        <p:cTn id="67" dur="1000" fill="hold"/>
                                        <p:tgtEl>
                                          <p:spTgt spid="19"/>
                                        </p:tgtEl>
                                        <p:attrNameLst>
                                          <p:attrName>ppt_x</p:attrName>
                                        </p:attrNameLst>
                                      </p:cBhvr>
                                      <p:tavLst>
                                        <p:tav tm="0">
                                          <p:val>
                                            <p:strVal val="#ppt_x"/>
                                          </p:val>
                                        </p:tav>
                                        <p:tav tm="100000">
                                          <p:val>
                                            <p:strVal val="#ppt_x"/>
                                          </p:val>
                                        </p:tav>
                                      </p:tavLst>
                                    </p:anim>
                                    <p:anim calcmode="lin" valueType="num">
                                      <p:cBhvr>
                                        <p:cTn id="6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114690"/>
                                        </p:tgtEl>
                                        <p:attrNameLst>
                                          <p:attrName>style.visibility</p:attrName>
                                        </p:attrNameLst>
                                      </p:cBhvr>
                                      <p:to>
                                        <p:strVal val="visible"/>
                                      </p:to>
                                    </p:set>
                                    <p:animEffect transition="in" filter="fade">
                                      <p:cBhvr>
                                        <p:cTn id="73" dur="1000"/>
                                        <p:tgtEl>
                                          <p:spTgt spid="114690"/>
                                        </p:tgtEl>
                                      </p:cBhvr>
                                    </p:animEffect>
                                    <p:anim calcmode="lin" valueType="num">
                                      <p:cBhvr>
                                        <p:cTn id="74" dur="1000" fill="hold"/>
                                        <p:tgtEl>
                                          <p:spTgt spid="114690"/>
                                        </p:tgtEl>
                                        <p:attrNameLst>
                                          <p:attrName>ppt_x</p:attrName>
                                        </p:attrNameLst>
                                      </p:cBhvr>
                                      <p:tavLst>
                                        <p:tav tm="0">
                                          <p:val>
                                            <p:strVal val="#ppt_x"/>
                                          </p:val>
                                        </p:tav>
                                        <p:tav tm="100000">
                                          <p:val>
                                            <p:strVal val="#ppt_x"/>
                                          </p:val>
                                        </p:tav>
                                      </p:tavLst>
                                    </p:anim>
                                    <p:anim calcmode="lin" valueType="num">
                                      <p:cBhvr>
                                        <p:cTn id="75" dur="1000" fill="hold"/>
                                        <p:tgtEl>
                                          <p:spTgt spid="114690"/>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6" presetClass="entr" presetSubtype="16" fill="hold" grpId="0" nodeType="clickEffect">
                                  <p:stCondLst>
                                    <p:cond delay="0"/>
                                  </p:stCondLst>
                                  <p:childTnLst>
                                    <p:set>
                                      <p:cBhvr>
                                        <p:cTn id="79" dur="1" fill="hold">
                                          <p:stCondLst>
                                            <p:cond delay="0"/>
                                          </p:stCondLst>
                                        </p:cTn>
                                        <p:tgtEl>
                                          <p:spTgt spid="7"/>
                                        </p:tgtEl>
                                        <p:attrNameLst>
                                          <p:attrName>style.visibility</p:attrName>
                                        </p:attrNameLst>
                                      </p:cBhvr>
                                      <p:to>
                                        <p:strVal val="visible"/>
                                      </p:to>
                                    </p:set>
                                    <p:animEffect transition="in" filter="circle(in)">
                                      <p:cBhvr>
                                        <p:cTn id="8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0" grpId="0" animBg="1"/>
      <p:bldP spid="114693" grpId="0" animBg="1"/>
      <p:bldP spid="114695" grpId="0" animBg="1"/>
      <p:bldP spid="114696" grpId="0" animBg="1"/>
      <p:bldP spid="2" grpId="0" animBg="1"/>
      <p:bldP spid="5" grpId="0" animBg="1"/>
      <p:bldP spid="19" grpId="0" animBg="1"/>
      <p:bldP spid="6" grpId="0" animBg="1"/>
      <p:bldP spid="6" grpId="1"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D:\CHUYEN MON\HOC LIEU NGU VAN\ANH TU LIEU NV\tải xuống (1).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4630207" y="-27384"/>
            <a:ext cx="4513793" cy="6885384"/>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3"/>
          <p:cNvSpPr txBox="1">
            <a:spLocks noChangeArrowheads="1"/>
          </p:cNvSpPr>
          <p:nvPr/>
        </p:nvSpPr>
        <p:spPr>
          <a:xfrm>
            <a:off x="0" y="116632"/>
            <a:ext cx="6164286" cy="129701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Tx/>
              <a:buNone/>
            </a:pPr>
            <a:r>
              <a:rPr lang="nl-NL" sz="2800" b="1" dirty="0">
                <a:latin typeface="Times New Roman" pitchFamily="18" charset="0"/>
                <a:cs typeface="Times New Roman" pitchFamily="18" charset="0"/>
              </a:rPr>
              <a:t>2.1 Nhớ  về bức tranh thiên nhiên miền Tây và hình ảnh hành quân của người lính Tây Tiến </a:t>
            </a:r>
            <a:endParaRPr lang="en-US" sz="2800" dirty="0">
              <a:latin typeface="Times New Roman" pitchFamily="18" charset="0"/>
              <a:cs typeface="Times New Roman" pitchFamily="18" charset="0"/>
            </a:endParaRPr>
          </a:p>
        </p:txBody>
      </p:sp>
      <p:sp>
        <p:nvSpPr>
          <p:cNvPr id="14" name="Rectangle 3"/>
          <p:cNvSpPr txBox="1">
            <a:spLocks noChangeArrowheads="1"/>
          </p:cNvSpPr>
          <p:nvPr/>
        </p:nvSpPr>
        <p:spPr>
          <a:xfrm>
            <a:off x="5076056" y="1719564"/>
            <a:ext cx="4429772" cy="22855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Tx/>
              <a:buNone/>
            </a:pPr>
            <a:r>
              <a:rPr lang="en-US" sz="2000" i="1" dirty="0" err="1">
                <a:solidFill>
                  <a:srgbClr val="FF0000"/>
                </a:solidFill>
                <a:latin typeface="Times New Roman" pitchFamily="18" charset="0"/>
                <a:cs typeface="Times New Roman" pitchFamily="18" charset="0"/>
              </a:rPr>
              <a:t>Sài</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Khao</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sương</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lấp</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đoàn</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quân</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mỏi</a:t>
            </a:r>
            <a:endParaRPr lang="en-US" sz="2000" i="1" dirty="0">
              <a:solidFill>
                <a:srgbClr val="FF0000"/>
              </a:solidFill>
              <a:latin typeface="Times New Roman" pitchFamily="18" charset="0"/>
              <a:cs typeface="Times New Roman" pitchFamily="18" charset="0"/>
            </a:endParaRPr>
          </a:p>
          <a:p>
            <a:pPr algn="just">
              <a:buFontTx/>
              <a:buNone/>
            </a:pPr>
            <a:r>
              <a:rPr lang="en-US" sz="2000" i="1" dirty="0" err="1">
                <a:solidFill>
                  <a:srgbClr val="FF0000"/>
                </a:solidFill>
                <a:latin typeface="Times New Roman" pitchFamily="18" charset="0"/>
                <a:cs typeface="Times New Roman" pitchFamily="18" charset="0"/>
              </a:rPr>
              <a:t>Mường</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Lát</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hoa</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về</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trong</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đêm</a:t>
            </a:r>
            <a:r>
              <a:rPr lang="en-US" sz="2000" i="1" dirty="0">
                <a:solidFill>
                  <a:srgbClr val="FF0000"/>
                </a:solidFill>
                <a:latin typeface="Times New Roman" pitchFamily="18" charset="0"/>
                <a:cs typeface="Times New Roman" pitchFamily="18" charset="0"/>
              </a:rPr>
              <a:t> </a:t>
            </a:r>
            <a:r>
              <a:rPr lang="en-US" sz="2000" i="1" dirty="0" err="1">
                <a:solidFill>
                  <a:srgbClr val="FF0000"/>
                </a:solidFill>
                <a:latin typeface="Times New Roman" pitchFamily="18" charset="0"/>
                <a:cs typeface="Times New Roman" pitchFamily="18" charset="0"/>
              </a:rPr>
              <a:t>hơi</a:t>
            </a:r>
            <a:endParaRPr lang="en-US" sz="2000" i="1" dirty="0">
              <a:solidFill>
                <a:srgbClr val="FF0000"/>
              </a:solidFill>
              <a:latin typeface="Times New Roman" pitchFamily="18" charset="0"/>
              <a:cs typeface="Times New Roman" pitchFamily="18" charset="0"/>
            </a:endParaRPr>
          </a:p>
        </p:txBody>
      </p:sp>
      <p:sp>
        <p:nvSpPr>
          <p:cNvPr id="11" name="Rectangle 10"/>
          <p:cNvSpPr/>
          <p:nvPr/>
        </p:nvSpPr>
        <p:spPr>
          <a:xfrm>
            <a:off x="60577" y="1413647"/>
            <a:ext cx="4601576" cy="1815882"/>
          </a:xfrm>
          <a:prstGeom prst="rect">
            <a:avLst/>
          </a:prstGeom>
        </p:spPr>
        <p:txBody>
          <a:bodyPr wrap="square">
            <a:spAutoFit/>
          </a:bodyPr>
          <a:lstStyle/>
          <a:p>
            <a:pPr algn="just"/>
            <a:r>
              <a:rPr lang="nl-NL" sz="2800" b="1" dirty="0">
                <a:latin typeface="Times New Roman" pitchFamily="18" charset="0"/>
                <a:cs typeface="Times New Roman" pitchFamily="18" charset="0"/>
              </a:rPr>
              <a:t>+</a:t>
            </a:r>
            <a:r>
              <a:rPr lang="nl-NL" sz="2800" i="1" dirty="0">
                <a:latin typeface="Times New Roman" pitchFamily="18" charset="0"/>
                <a:cs typeface="Times New Roman" pitchFamily="18" charset="0"/>
              </a:rPr>
              <a:t> Bút pháp tả thực: </a:t>
            </a:r>
            <a:r>
              <a:rPr lang="nl-NL" sz="2800" b="1" i="1" dirty="0">
                <a:latin typeface="Times New Roman" pitchFamily="18" charset="0"/>
                <a:cs typeface="Times New Roman" pitchFamily="18" charset="0"/>
              </a:rPr>
              <a:t>Sương mù vùng cao như che lấp, nuốt chửng đoàn quân hành quân mỏi mệt. </a:t>
            </a:r>
            <a:endParaRPr lang="en-US" sz="2800" dirty="0">
              <a:latin typeface="Times New Roman" pitchFamily="18" charset="0"/>
              <a:cs typeface="Times New Roman" pitchFamily="18" charset="0"/>
            </a:endParaRPr>
          </a:p>
        </p:txBody>
      </p:sp>
      <p:sp>
        <p:nvSpPr>
          <p:cNvPr id="12" name="Rectangle 11"/>
          <p:cNvSpPr/>
          <p:nvPr/>
        </p:nvSpPr>
        <p:spPr>
          <a:xfrm>
            <a:off x="-13379" y="3164627"/>
            <a:ext cx="4643586" cy="1815882"/>
          </a:xfrm>
          <a:prstGeom prst="rect">
            <a:avLst/>
          </a:prstGeom>
        </p:spPr>
        <p:txBody>
          <a:bodyPr wrap="square">
            <a:spAutoFit/>
          </a:bodyPr>
          <a:lstStyle/>
          <a:p>
            <a:pPr algn="just"/>
            <a:r>
              <a:rPr lang="nl-NL" sz="2800" b="1" i="1" dirty="0">
                <a:latin typeface="Times New Roman" pitchFamily="18" charset="0"/>
                <a:cs typeface="Times New Roman" pitchFamily="18" charset="0"/>
              </a:rPr>
              <a:t> + </a:t>
            </a:r>
            <a:r>
              <a:rPr lang="nl-NL" sz="2800" i="1" dirty="0">
                <a:latin typeface="Times New Roman" pitchFamily="18" charset="0"/>
                <a:cs typeface="Times New Roman" pitchFamily="18" charset="0"/>
              </a:rPr>
              <a:t>Kết hợp bút pháp lãng mạn:</a:t>
            </a:r>
            <a:r>
              <a:rPr lang="nl-NL" sz="2800" b="1" i="1" dirty="0">
                <a:latin typeface="Times New Roman" pitchFamily="18" charset="0"/>
                <a:cs typeface="Times New Roman" pitchFamily="18" charset="0"/>
              </a:rPr>
              <a:t>gợi không gian huyền ảo: cảnh vật về khuya phủ đầy hơi sương lạnh giá.</a:t>
            </a:r>
            <a:endParaRPr lang="en-US" sz="2800" dirty="0">
              <a:latin typeface="Times New Roman" pitchFamily="18" charset="0"/>
              <a:cs typeface="Times New Roman" pitchFamily="18" charset="0"/>
            </a:endParaRPr>
          </a:p>
        </p:txBody>
      </p:sp>
      <p:sp>
        <p:nvSpPr>
          <p:cNvPr id="13" name="Rectangle 12"/>
          <p:cNvSpPr/>
          <p:nvPr/>
        </p:nvSpPr>
        <p:spPr>
          <a:xfrm>
            <a:off x="60577" y="5098440"/>
            <a:ext cx="4601575" cy="1815882"/>
          </a:xfrm>
          <a:prstGeom prst="rect">
            <a:avLst/>
          </a:prstGeom>
        </p:spPr>
        <p:txBody>
          <a:bodyPr wrap="square">
            <a:spAutoFit/>
          </a:bodyPr>
          <a:lstStyle/>
          <a:p>
            <a:pPr algn="just"/>
            <a:r>
              <a:rPr lang="nl-NL" sz="2800" b="1" dirty="0">
                <a:solidFill>
                  <a:srgbClr val="FF0000"/>
                </a:solidFill>
                <a:latin typeface="Times New Roman" pitchFamily="18" charset="0"/>
                <a:cs typeface="Times New Roman" pitchFamily="18" charset="0"/>
                <a:sym typeface="Wingdings"/>
              </a:rPr>
              <a:t></a:t>
            </a:r>
            <a:r>
              <a:rPr lang="nl-NL" sz="2800" b="1" dirty="0">
                <a:solidFill>
                  <a:srgbClr val="FF0000"/>
                </a:solidFill>
                <a:latin typeface="Times New Roman" pitchFamily="18" charset="0"/>
                <a:cs typeface="Times New Roman" pitchFamily="18" charset="0"/>
              </a:rPr>
              <a:t> Mỗi mảnh đất đi qua có một dấu ấn riêng, ẩn trong đó là hình ảnh người lính hành quân </a:t>
            </a:r>
            <a:endParaRPr 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390447890"/>
      </p:ext>
    </p:extLst>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barn(inVertical)">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heel(1)">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heel(1)">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heel(1)">
                                      <p:cBhvr>
                                        <p:cTn id="2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dministrator\Documents\duong len.jpg"/>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6797" y="0"/>
            <a:ext cx="9101707"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3"/>
          <p:cNvSpPr txBox="1">
            <a:spLocks noChangeArrowheads="1"/>
          </p:cNvSpPr>
          <p:nvPr/>
        </p:nvSpPr>
        <p:spPr bwMode="auto">
          <a:xfrm>
            <a:off x="385762" y="476672"/>
            <a:ext cx="2818086"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0" hangingPunct="0">
              <a:spcBef>
                <a:spcPct val="50000"/>
              </a:spcBef>
              <a:buClr>
                <a:schemeClr val="tx1"/>
              </a:buClr>
              <a:buFont typeface="Wingdings" pitchFamily="2" charset="2"/>
              <a:buNone/>
            </a:pPr>
            <a:r>
              <a:rPr lang="en-US" sz="2900">
                <a:solidFill>
                  <a:srgbClr val="FF0000"/>
                </a:solidFill>
                <a:latin typeface="Times New Roman" pitchFamily="18" charset="0"/>
                <a:cs typeface="Times New Roman" pitchFamily="18" charset="0"/>
              </a:rPr>
              <a:t>+  Điệp từ: dốc, ngàn thước</a:t>
            </a:r>
          </a:p>
        </p:txBody>
      </p:sp>
      <p:sp>
        <p:nvSpPr>
          <p:cNvPr id="6" name="Text Box 4"/>
          <p:cNvSpPr txBox="1">
            <a:spLocks noChangeArrowheads="1"/>
          </p:cNvSpPr>
          <p:nvPr/>
        </p:nvSpPr>
        <p:spPr bwMode="auto">
          <a:xfrm>
            <a:off x="323527" y="1916833"/>
            <a:ext cx="3934573" cy="1431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0" hangingPunct="0">
              <a:spcBef>
                <a:spcPct val="50000"/>
              </a:spcBef>
              <a:buClr>
                <a:schemeClr val="tx1"/>
              </a:buClr>
              <a:buFont typeface="Wingdings" pitchFamily="2" charset="2"/>
              <a:buNone/>
            </a:pPr>
            <a:r>
              <a:rPr lang="en-US" sz="2900">
                <a:solidFill>
                  <a:srgbClr val="FFFF00"/>
                </a:solidFill>
                <a:latin typeface="Times New Roman" pitchFamily="18" charset="0"/>
                <a:cs typeface="Times New Roman" pitchFamily="18" charset="0"/>
              </a:rPr>
              <a:t>+  Từ láy; thanh trắc: “</a:t>
            </a:r>
            <a:r>
              <a:rPr lang="en-US" sz="2900" b="1" i="1">
                <a:solidFill>
                  <a:srgbClr val="FFFF00"/>
                </a:solidFill>
                <a:latin typeface="Times New Roman" pitchFamily="18" charset="0"/>
                <a:cs typeface="Times New Roman" pitchFamily="18" charset="0"/>
              </a:rPr>
              <a:t>khúc khuỷu</a:t>
            </a:r>
            <a:r>
              <a:rPr lang="en-US" sz="2900">
                <a:solidFill>
                  <a:srgbClr val="FFFF00"/>
                </a:solidFill>
                <a:latin typeface="Times New Roman" pitchFamily="18" charset="0"/>
                <a:cs typeface="Times New Roman" pitchFamily="18" charset="0"/>
              </a:rPr>
              <a:t>”,“</a:t>
            </a:r>
            <a:r>
              <a:rPr lang="en-US" sz="2900" b="1" i="1">
                <a:solidFill>
                  <a:srgbClr val="FFFF00"/>
                </a:solidFill>
                <a:latin typeface="Times New Roman" pitchFamily="18" charset="0"/>
                <a:cs typeface="Times New Roman" pitchFamily="18" charset="0"/>
              </a:rPr>
              <a:t>thăm thẳm</a:t>
            </a:r>
            <a:r>
              <a:rPr lang="en-US" sz="2900">
                <a:solidFill>
                  <a:srgbClr val="FFFF00"/>
                </a:solidFill>
                <a:latin typeface="Times New Roman" pitchFamily="18" charset="0"/>
                <a:cs typeface="Times New Roman" pitchFamily="18" charset="0"/>
              </a:rPr>
              <a:t>”</a:t>
            </a:r>
            <a:endParaRPr lang="en-US" sz="2900" b="1" i="1">
              <a:solidFill>
                <a:srgbClr val="FFFF00"/>
              </a:solidFill>
              <a:latin typeface="Times New Roman" pitchFamily="18" charset="0"/>
              <a:cs typeface="Times New Roman" pitchFamily="18" charset="0"/>
            </a:endParaRPr>
          </a:p>
        </p:txBody>
      </p:sp>
      <p:sp>
        <p:nvSpPr>
          <p:cNvPr id="7" name="Text Box 8"/>
          <p:cNvSpPr txBox="1">
            <a:spLocks noChangeArrowheads="1"/>
          </p:cNvSpPr>
          <p:nvPr/>
        </p:nvSpPr>
        <p:spPr bwMode="auto">
          <a:xfrm>
            <a:off x="5084018" y="2083123"/>
            <a:ext cx="2800350" cy="98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0" hangingPunct="0">
              <a:spcBef>
                <a:spcPct val="50000"/>
              </a:spcBef>
            </a:pPr>
            <a:r>
              <a:rPr lang="en-US" sz="2900">
                <a:solidFill>
                  <a:srgbClr val="FFFF00"/>
                </a:solidFill>
                <a:latin typeface="Times New Roman" pitchFamily="18" charset="0"/>
              </a:rPr>
              <a:t>Sự trúc trắc, gập ghềnh rất khó đi. </a:t>
            </a:r>
            <a:endParaRPr lang="en-US" sz="2900">
              <a:solidFill>
                <a:srgbClr val="FFFF00"/>
              </a:solidFill>
              <a:latin typeface=".VnTime" pitchFamily="34" charset="0"/>
            </a:endParaRPr>
          </a:p>
        </p:txBody>
      </p:sp>
      <p:sp>
        <p:nvSpPr>
          <p:cNvPr id="8" name="Text Box 13"/>
          <p:cNvSpPr txBox="1">
            <a:spLocks noChangeArrowheads="1"/>
          </p:cNvSpPr>
          <p:nvPr/>
        </p:nvSpPr>
        <p:spPr bwMode="auto">
          <a:xfrm>
            <a:off x="5076056" y="5238199"/>
            <a:ext cx="4133155" cy="1431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0" hangingPunct="0">
              <a:spcBef>
                <a:spcPct val="50000"/>
              </a:spcBef>
              <a:buClr>
                <a:schemeClr val="tx1"/>
              </a:buClr>
              <a:buFont typeface="Wingdings" pitchFamily="2" charset="2"/>
              <a:buNone/>
            </a:pPr>
            <a:r>
              <a:rPr lang="en-US" sz="2900">
                <a:solidFill>
                  <a:srgbClr val="FFFF00"/>
                </a:solidFill>
                <a:latin typeface="Times New Roman" pitchFamily="18" charset="0"/>
                <a:cs typeface="Times New Roman" pitchFamily="18" charset="0"/>
              </a:rPr>
              <a:t>Hóm hỉnh, tinh nghịch,     hồn nhiên của người lính  Tây Tiến</a:t>
            </a:r>
            <a:endParaRPr lang="en-US" sz="2400">
              <a:solidFill>
                <a:srgbClr val="FFFF00"/>
              </a:solidFill>
              <a:latin typeface=".VnTime" pitchFamily="34" charset="0"/>
            </a:endParaRPr>
          </a:p>
        </p:txBody>
      </p:sp>
      <p:sp>
        <p:nvSpPr>
          <p:cNvPr id="9" name="Rectangle 16"/>
          <p:cNvSpPr>
            <a:spLocks noChangeArrowheads="1"/>
          </p:cNvSpPr>
          <p:nvPr/>
        </p:nvSpPr>
        <p:spPr bwMode="auto">
          <a:xfrm>
            <a:off x="4258101" y="404664"/>
            <a:ext cx="4490363" cy="1431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30000"/>
              </a:spcBef>
            </a:pPr>
            <a:r>
              <a:rPr lang="en-US" sz="2900" dirty="0" err="1">
                <a:solidFill>
                  <a:srgbClr val="FF0000"/>
                </a:solidFill>
                <a:latin typeface="Times New Roman" pitchFamily="18" charset="0"/>
              </a:rPr>
              <a:t>Lắm</a:t>
            </a:r>
            <a:r>
              <a:rPr lang="en-US" sz="2900" dirty="0">
                <a:solidFill>
                  <a:srgbClr val="FF0000"/>
                </a:solidFill>
                <a:latin typeface="Times New Roman" pitchFamily="18" charset="0"/>
              </a:rPr>
              <a:t> </a:t>
            </a:r>
            <a:r>
              <a:rPr lang="en-US" sz="2900" dirty="0" err="1">
                <a:solidFill>
                  <a:srgbClr val="FF0000"/>
                </a:solidFill>
                <a:latin typeface="Times New Roman" pitchFamily="18" charset="0"/>
              </a:rPr>
              <a:t>đốc</a:t>
            </a:r>
            <a:r>
              <a:rPr lang="en-US" sz="2900" dirty="0">
                <a:solidFill>
                  <a:srgbClr val="FF0000"/>
                </a:solidFill>
                <a:latin typeface="Times New Roman" pitchFamily="18" charset="0"/>
              </a:rPr>
              <a:t>, </a:t>
            </a:r>
            <a:r>
              <a:rPr lang="en-US" sz="2900" dirty="0" err="1">
                <a:solidFill>
                  <a:srgbClr val="FF0000"/>
                </a:solidFill>
                <a:latin typeface="Times New Roman" pitchFamily="18" charset="0"/>
              </a:rPr>
              <a:t>nhiều</a:t>
            </a:r>
            <a:r>
              <a:rPr lang="en-US" sz="2900" dirty="0">
                <a:solidFill>
                  <a:srgbClr val="FF0000"/>
                </a:solidFill>
                <a:latin typeface="Times New Roman" pitchFamily="18" charset="0"/>
              </a:rPr>
              <a:t> </a:t>
            </a:r>
            <a:r>
              <a:rPr lang="en-US" sz="2900" dirty="0" err="1">
                <a:solidFill>
                  <a:srgbClr val="FF0000"/>
                </a:solidFill>
                <a:latin typeface="Times New Roman" pitchFamily="18" charset="0"/>
              </a:rPr>
              <a:t>đèo</a:t>
            </a:r>
            <a:r>
              <a:rPr lang="en-US" sz="2900" dirty="0">
                <a:solidFill>
                  <a:srgbClr val="FF0000"/>
                </a:solidFill>
                <a:latin typeface="Times New Roman" pitchFamily="18" charset="0"/>
              </a:rPr>
              <a:t>, </a:t>
            </a:r>
            <a:r>
              <a:rPr lang="en-US" sz="2900" dirty="0" err="1">
                <a:solidFill>
                  <a:srgbClr val="FF0000"/>
                </a:solidFill>
                <a:latin typeface="Times New Roman" pitchFamily="18" charset="0"/>
              </a:rPr>
              <a:t>sự</a:t>
            </a:r>
            <a:r>
              <a:rPr lang="en-US" sz="2900" dirty="0">
                <a:solidFill>
                  <a:srgbClr val="FF0000"/>
                </a:solidFill>
                <a:latin typeface="Times New Roman" pitchFamily="18" charset="0"/>
              </a:rPr>
              <a:t> </a:t>
            </a:r>
            <a:r>
              <a:rPr lang="en-US" sz="2900" dirty="0" err="1">
                <a:solidFill>
                  <a:srgbClr val="FF0000"/>
                </a:solidFill>
                <a:latin typeface="Times New Roman" pitchFamily="18" charset="0"/>
              </a:rPr>
              <a:t>hiểm</a:t>
            </a:r>
            <a:r>
              <a:rPr lang="en-US" sz="2900" dirty="0">
                <a:solidFill>
                  <a:srgbClr val="FF0000"/>
                </a:solidFill>
                <a:latin typeface="Times New Roman" pitchFamily="18" charset="0"/>
              </a:rPr>
              <a:t> </a:t>
            </a:r>
            <a:r>
              <a:rPr lang="en-US" sz="2900" dirty="0" err="1">
                <a:solidFill>
                  <a:srgbClr val="FF0000"/>
                </a:solidFill>
                <a:latin typeface="Times New Roman" pitchFamily="18" charset="0"/>
              </a:rPr>
              <a:t>trở</a:t>
            </a:r>
            <a:r>
              <a:rPr lang="en-US" sz="2900" dirty="0">
                <a:solidFill>
                  <a:srgbClr val="FF0000"/>
                </a:solidFill>
                <a:latin typeface="Times New Roman" pitchFamily="18" charset="0"/>
              </a:rPr>
              <a:t>, </a:t>
            </a:r>
            <a:r>
              <a:rPr lang="en-US" sz="2900" dirty="0" err="1">
                <a:solidFill>
                  <a:srgbClr val="FF0000"/>
                </a:solidFill>
                <a:latin typeface="Times New Roman" pitchFamily="18" charset="0"/>
              </a:rPr>
              <a:t>trùng</a:t>
            </a:r>
            <a:r>
              <a:rPr lang="en-US" sz="2900" dirty="0">
                <a:solidFill>
                  <a:srgbClr val="FF0000"/>
                </a:solidFill>
                <a:latin typeface="Times New Roman" pitchFamily="18" charset="0"/>
              </a:rPr>
              <a:t> </a:t>
            </a:r>
            <a:r>
              <a:rPr lang="en-US" sz="2900" dirty="0" err="1">
                <a:solidFill>
                  <a:srgbClr val="FF0000"/>
                </a:solidFill>
                <a:latin typeface="Times New Roman" pitchFamily="18" charset="0"/>
              </a:rPr>
              <a:t>điệp</a:t>
            </a:r>
            <a:r>
              <a:rPr lang="en-US" sz="2900" dirty="0">
                <a:solidFill>
                  <a:srgbClr val="FF0000"/>
                </a:solidFill>
                <a:latin typeface="Times New Roman" pitchFamily="18" charset="0"/>
              </a:rPr>
              <a:t>, </a:t>
            </a:r>
            <a:r>
              <a:rPr lang="en-US" sz="2900" dirty="0" err="1">
                <a:solidFill>
                  <a:srgbClr val="FF0000"/>
                </a:solidFill>
                <a:latin typeface="Times New Roman" pitchFamily="18" charset="0"/>
              </a:rPr>
              <a:t>cao</a:t>
            </a:r>
            <a:r>
              <a:rPr lang="en-US" sz="2900" dirty="0">
                <a:solidFill>
                  <a:srgbClr val="FF0000"/>
                </a:solidFill>
                <a:latin typeface="Times New Roman" pitchFamily="18" charset="0"/>
              </a:rPr>
              <a:t> </a:t>
            </a:r>
            <a:r>
              <a:rPr lang="en-US" sz="2900" dirty="0" err="1">
                <a:solidFill>
                  <a:srgbClr val="FF0000"/>
                </a:solidFill>
                <a:latin typeface="Times New Roman" pitchFamily="18" charset="0"/>
              </a:rPr>
              <a:t>vút</a:t>
            </a:r>
            <a:r>
              <a:rPr lang="en-US" sz="2900" dirty="0">
                <a:solidFill>
                  <a:srgbClr val="FF0000"/>
                </a:solidFill>
                <a:latin typeface="Times New Roman" pitchFamily="18" charset="0"/>
              </a:rPr>
              <a:t> </a:t>
            </a:r>
            <a:r>
              <a:rPr lang="en-US" sz="2900" dirty="0" err="1">
                <a:solidFill>
                  <a:srgbClr val="FF0000"/>
                </a:solidFill>
                <a:latin typeface="Times New Roman" pitchFamily="18" charset="0"/>
              </a:rPr>
              <a:t>của</a:t>
            </a:r>
            <a:r>
              <a:rPr lang="en-US" sz="2900" dirty="0">
                <a:solidFill>
                  <a:srgbClr val="FF0000"/>
                </a:solidFill>
                <a:latin typeface="Times New Roman" pitchFamily="18" charset="0"/>
              </a:rPr>
              <a:t> </a:t>
            </a:r>
            <a:r>
              <a:rPr lang="en-US" sz="2900" dirty="0" err="1">
                <a:solidFill>
                  <a:srgbClr val="FF0000"/>
                </a:solidFill>
                <a:latin typeface="Times New Roman" pitchFamily="18" charset="0"/>
              </a:rPr>
              <a:t>núi</a:t>
            </a:r>
            <a:r>
              <a:rPr lang="en-US" sz="2900" dirty="0">
                <a:solidFill>
                  <a:srgbClr val="FF0000"/>
                </a:solidFill>
                <a:latin typeface="Times New Roman" pitchFamily="18" charset="0"/>
              </a:rPr>
              <a:t> </a:t>
            </a:r>
            <a:r>
              <a:rPr lang="en-US" sz="2900" dirty="0" err="1">
                <a:solidFill>
                  <a:srgbClr val="FF0000"/>
                </a:solidFill>
                <a:latin typeface="Times New Roman" pitchFamily="18" charset="0"/>
              </a:rPr>
              <a:t>đồi</a:t>
            </a:r>
            <a:r>
              <a:rPr lang="en-US" sz="2900" dirty="0">
                <a:solidFill>
                  <a:srgbClr val="FF0000"/>
                </a:solidFill>
                <a:latin typeface="Times New Roman" pitchFamily="18" charset="0"/>
              </a:rPr>
              <a:t> </a:t>
            </a:r>
            <a:r>
              <a:rPr lang="en-US" sz="2900" dirty="0" err="1">
                <a:solidFill>
                  <a:srgbClr val="FF0000"/>
                </a:solidFill>
                <a:latin typeface="Times New Roman" pitchFamily="18" charset="0"/>
              </a:rPr>
              <a:t>miền</a:t>
            </a:r>
            <a:r>
              <a:rPr lang="en-US" sz="2900" dirty="0">
                <a:solidFill>
                  <a:srgbClr val="FF0000"/>
                </a:solidFill>
                <a:latin typeface="Times New Roman" pitchFamily="18" charset="0"/>
              </a:rPr>
              <a:t> </a:t>
            </a:r>
            <a:r>
              <a:rPr lang="en-US" sz="2900" dirty="0" err="1">
                <a:solidFill>
                  <a:srgbClr val="FF0000"/>
                </a:solidFill>
                <a:latin typeface="Times New Roman" pitchFamily="18" charset="0"/>
              </a:rPr>
              <a:t>Tây</a:t>
            </a:r>
            <a:r>
              <a:rPr lang="en-US" sz="2900" dirty="0">
                <a:solidFill>
                  <a:srgbClr val="FF0000"/>
                </a:solidFill>
                <a:latin typeface="Times New Roman" pitchFamily="18" charset="0"/>
              </a:rPr>
              <a:t> </a:t>
            </a:r>
            <a:r>
              <a:rPr lang="en-US" sz="2400" dirty="0">
                <a:solidFill>
                  <a:srgbClr val="FF0000"/>
                </a:solidFill>
                <a:latin typeface="Times New Roman" pitchFamily="18" charset="0"/>
              </a:rPr>
              <a:t>.</a:t>
            </a:r>
          </a:p>
        </p:txBody>
      </p:sp>
      <p:sp>
        <p:nvSpPr>
          <p:cNvPr id="10" name="Rectangle 17"/>
          <p:cNvSpPr>
            <a:spLocks noChangeArrowheads="1"/>
          </p:cNvSpPr>
          <p:nvPr/>
        </p:nvSpPr>
        <p:spPr bwMode="auto">
          <a:xfrm>
            <a:off x="107504" y="4186535"/>
            <a:ext cx="4302781" cy="1698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30000"/>
              </a:spcBef>
            </a:pPr>
            <a:r>
              <a:rPr lang="en-US" sz="2900">
                <a:solidFill>
                  <a:srgbClr val="FFFF00"/>
                </a:solidFill>
                <a:latin typeface="Times New Roman" pitchFamily="18" charset="0"/>
              </a:rPr>
              <a:t>+ Heo hút cồn mây </a:t>
            </a:r>
          </a:p>
          <a:p>
            <a:pPr>
              <a:spcBef>
                <a:spcPct val="30000"/>
              </a:spcBef>
            </a:pPr>
            <a:endParaRPr lang="en-US" sz="2900">
              <a:solidFill>
                <a:srgbClr val="FFFF00"/>
              </a:solidFill>
              <a:latin typeface="Times New Roman" pitchFamily="18" charset="0"/>
            </a:endParaRPr>
          </a:p>
          <a:p>
            <a:pPr>
              <a:spcBef>
                <a:spcPct val="30000"/>
              </a:spcBef>
            </a:pPr>
            <a:r>
              <a:rPr lang="en-US" sz="2900">
                <a:solidFill>
                  <a:srgbClr val="FFFF00"/>
                </a:solidFill>
                <a:latin typeface="Times New Roman" pitchFamily="18" charset="0"/>
              </a:rPr>
              <a:t>+ Nhân hóa : súng ngửi trời</a:t>
            </a:r>
          </a:p>
        </p:txBody>
      </p:sp>
      <p:sp>
        <p:nvSpPr>
          <p:cNvPr id="11" name="Rectangle 18"/>
          <p:cNvSpPr>
            <a:spLocks noChangeArrowheads="1"/>
          </p:cNvSpPr>
          <p:nvPr/>
        </p:nvSpPr>
        <p:spPr bwMode="auto">
          <a:xfrm>
            <a:off x="4311484" y="2420888"/>
            <a:ext cx="548548"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30000"/>
              </a:spcBef>
            </a:pPr>
            <a:r>
              <a:rPr lang="en-US" sz="2900">
                <a:solidFill>
                  <a:srgbClr val="FFFF00"/>
                </a:solidFill>
                <a:latin typeface="Times New Roman" pitchFamily="18" charset="0"/>
                <a:sym typeface="Wingdings" pitchFamily="2" charset="2"/>
              </a:rPr>
              <a:t></a:t>
            </a:r>
            <a:endParaRPr lang="en-US" sz="2900">
              <a:solidFill>
                <a:srgbClr val="FFFF00"/>
              </a:solidFill>
              <a:latin typeface="Times New Roman" pitchFamily="18" charset="0"/>
            </a:endParaRPr>
          </a:p>
        </p:txBody>
      </p:sp>
      <p:sp>
        <p:nvSpPr>
          <p:cNvPr id="12" name="Rectangle 22"/>
          <p:cNvSpPr>
            <a:spLocks noChangeArrowheads="1"/>
          </p:cNvSpPr>
          <p:nvPr/>
        </p:nvSpPr>
        <p:spPr bwMode="auto">
          <a:xfrm>
            <a:off x="5118223" y="4177243"/>
            <a:ext cx="2910161" cy="90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900">
                <a:solidFill>
                  <a:srgbClr val="FFFF00"/>
                </a:solidFill>
                <a:latin typeface="Times New Roman" pitchFamily="18" charset="0"/>
                <a:cs typeface="Times New Roman" pitchFamily="18" charset="0"/>
              </a:rPr>
              <a:t>Độ cao của núi </a:t>
            </a:r>
          </a:p>
          <a:p>
            <a:endParaRPr lang="en-US" sz="2400">
              <a:solidFill>
                <a:srgbClr val="FFFF00"/>
              </a:solidFill>
              <a:latin typeface="Times New Roman" pitchFamily="18" charset="0"/>
            </a:endParaRPr>
          </a:p>
        </p:txBody>
      </p:sp>
      <p:sp>
        <p:nvSpPr>
          <p:cNvPr id="13" name="Rectangle 14"/>
          <p:cNvSpPr>
            <a:spLocks noChangeArrowheads="1"/>
          </p:cNvSpPr>
          <p:nvPr/>
        </p:nvSpPr>
        <p:spPr bwMode="auto">
          <a:xfrm>
            <a:off x="3231364" y="476672"/>
            <a:ext cx="548548"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900">
                <a:solidFill>
                  <a:srgbClr val="FF0000"/>
                </a:solidFill>
                <a:latin typeface=".VnTime" pitchFamily="34" charset="0"/>
                <a:sym typeface="Wingdings" pitchFamily="2" charset="2"/>
              </a:rPr>
              <a:t></a:t>
            </a:r>
          </a:p>
        </p:txBody>
      </p:sp>
      <p:sp>
        <p:nvSpPr>
          <p:cNvPr id="14" name="Rectangle 18"/>
          <p:cNvSpPr>
            <a:spLocks noChangeArrowheads="1"/>
          </p:cNvSpPr>
          <p:nvPr/>
        </p:nvSpPr>
        <p:spPr bwMode="auto">
          <a:xfrm>
            <a:off x="4383492" y="4215056"/>
            <a:ext cx="548548"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30000"/>
              </a:spcBef>
            </a:pPr>
            <a:r>
              <a:rPr lang="en-US" sz="2900">
                <a:solidFill>
                  <a:srgbClr val="FFFF00"/>
                </a:solidFill>
                <a:latin typeface="Times New Roman" pitchFamily="18" charset="0"/>
                <a:sym typeface="Wingdings" pitchFamily="2" charset="2"/>
              </a:rPr>
              <a:t></a:t>
            </a:r>
            <a:endParaRPr lang="en-US" sz="2900">
              <a:solidFill>
                <a:srgbClr val="FFFF00"/>
              </a:solidFill>
              <a:latin typeface="Times New Roman" pitchFamily="18" charset="0"/>
            </a:endParaRPr>
          </a:p>
        </p:txBody>
      </p:sp>
      <p:sp>
        <p:nvSpPr>
          <p:cNvPr id="15" name="Rectangle 18"/>
          <p:cNvSpPr>
            <a:spLocks noChangeArrowheads="1"/>
          </p:cNvSpPr>
          <p:nvPr/>
        </p:nvSpPr>
        <p:spPr bwMode="auto">
          <a:xfrm>
            <a:off x="4383492" y="5339724"/>
            <a:ext cx="548548"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30000"/>
              </a:spcBef>
            </a:pPr>
            <a:r>
              <a:rPr lang="en-US" sz="2900">
                <a:solidFill>
                  <a:srgbClr val="FFFF00"/>
                </a:solidFill>
                <a:latin typeface="Times New Roman" pitchFamily="18" charset="0"/>
                <a:sym typeface="Wingdings" pitchFamily="2" charset="2"/>
              </a:rPr>
              <a:t></a:t>
            </a:r>
            <a:endParaRPr lang="en-US" sz="2900">
              <a:solidFill>
                <a:srgbClr val="FFFF00"/>
              </a:solidFill>
              <a:latin typeface="Times New Roman" pitchFamily="18" charset="0"/>
            </a:endParaRPr>
          </a:p>
        </p:txBody>
      </p:sp>
    </p:spTree>
    <p:extLst>
      <p:ext uri="{BB962C8B-B14F-4D97-AF65-F5344CB8AC3E}">
        <p14:creationId xmlns:p14="http://schemas.microsoft.com/office/powerpoint/2010/main" val="16239737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1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wipe(left)">
                                      <p:cBhvr>
                                        <p:cTn id="17" dur="10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wipe(left)">
                                      <p:cBhvr>
                                        <p:cTn id="27" dur="1000"/>
                                        <p:tgtEl>
                                          <p:spTgt spid="1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wipe(down)">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nodeType="click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Effect transition="in" filter="barn(outVertical)">
                                      <p:cBhvr>
                                        <p:cTn id="37" dur="500"/>
                                        <p:tgtEl>
                                          <p:spTgt spid="1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100"/>
                                  </p:stCondLst>
                                  <p:childTnLst>
                                    <p:set>
                                      <p:cBhvr>
                                        <p:cTn id="41" dur="1" fill="hold">
                                          <p:stCondLst>
                                            <p:cond delay="0"/>
                                          </p:stCondLst>
                                        </p:cTn>
                                        <p:tgtEl>
                                          <p:spTgt spid="14">
                                            <p:txEl>
                                              <p:pRg st="0" end="0"/>
                                            </p:txEl>
                                          </p:spTgt>
                                        </p:tgtEl>
                                        <p:attrNameLst>
                                          <p:attrName>style.visibility</p:attrName>
                                        </p:attrNameLst>
                                      </p:cBhvr>
                                      <p:to>
                                        <p:strVal val="visible"/>
                                      </p:to>
                                    </p:set>
                                    <p:animEffect transition="in" filter="wipe(left)">
                                      <p:cBhvr>
                                        <p:cTn id="42" dur="900"/>
                                        <p:tgtEl>
                                          <p:spTgt spid="14">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12">
                                            <p:txEl>
                                              <p:pRg st="0" end="0"/>
                                            </p:txEl>
                                          </p:spTgt>
                                        </p:tgtEl>
                                        <p:attrNameLst>
                                          <p:attrName>style.visibility</p:attrName>
                                        </p:attrNameLst>
                                      </p:cBhvr>
                                      <p:to>
                                        <p:strVal val="visible"/>
                                      </p:to>
                                    </p:set>
                                    <p:animEffect transition="in" filter="circle(in)">
                                      <p:cBhvr>
                                        <p:cTn id="47" dur="2000"/>
                                        <p:tgtEl>
                                          <p:spTgt spid="12">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37" fill="hold" nodeType="clickEffect">
                                  <p:stCondLst>
                                    <p:cond delay="0"/>
                                  </p:stCondLst>
                                  <p:childTnLst>
                                    <p:set>
                                      <p:cBhvr>
                                        <p:cTn id="51" dur="1" fill="hold">
                                          <p:stCondLst>
                                            <p:cond delay="0"/>
                                          </p:stCondLst>
                                        </p:cTn>
                                        <p:tgtEl>
                                          <p:spTgt spid="10">
                                            <p:txEl>
                                              <p:pRg st="2" end="2"/>
                                            </p:txEl>
                                          </p:spTgt>
                                        </p:tgtEl>
                                        <p:attrNameLst>
                                          <p:attrName>style.visibility</p:attrName>
                                        </p:attrNameLst>
                                      </p:cBhvr>
                                      <p:to>
                                        <p:strVal val="visible"/>
                                      </p:to>
                                    </p:set>
                                    <p:animEffect transition="in" filter="barn(outVertical)">
                                      <p:cBhvr>
                                        <p:cTn id="52" dur="500"/>
                                        <p:tgtEl>
                                          <p:spTgt spid="10">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100"/>
                                  </p:stCondLst>
                                  <p:childTnLst>
                                    <p:set>
                                      <p:cBhvr>
                                        <p:cTn id="56" dur="1" fill="hold">
                                          <p:stCondLst>
                                            <p:cond delay="0"/>
                                          </p:stCondLst>
                                        </p:cTn>
                                        <p:tgtEl>
                                          <p:spTgt spid="15">
                                            <p:txEl>
                                              <p:pRg st="0" end="0"/>
                                            </p:txEl>
                                          </p:spTgt>
                                        </p:tgtEl>
                                        <p:attrNameLst>
                                          <p:attrName>style.visibility</p:attrName>
                                        </p:attrNameLst>
                                      </p:cBhvr>
                                      <p:to>
                                        <p:strVal val="visible"/>
                                      </p:to>
                                    </p:set>
                                    <p:animEffect transition="in" filter="wipe(left)">
                                      <p:cBhvr>
                                        <p:cTn id="57" dur="900"/>
                                        <p:tgtEl>
                                          <p:spTgt spid="15">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8">
                                            <p:txEl>
                                              <p:pRg st="0" end="0"/>
                                            </p:txEl>
                                          </p:spTgt>
                                        </p:tgtEl>
                                        <p:attrNameLst>
                                          <p:attrName>style.visibility</p:attrName>
                                        </p:attrNameLst>
                                      </p:cBhvr>
                                      <p:to>
                                        <p:strVal val="visible"/>
                                      </p:to>
                                    </p:set>
                                    <p:animEffect transition="in" filter="barn(inVertical)">
                                      <p:cBhvr>
                                        <p:cTn id="6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D:\CHUYEN MON\HOC LIEU NGU VAN\ANH TU LIEU\Anh bai Tây Tiến\kham-pha-canh-dep-viet-n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020272" y="260648"/>
            <a:ext cx="2232248" cy="3416320"/>
          </a:xfrm>
          <a:prstGeom prst="rect">
            <a:avLst/>
          </a:prstGeom>
          <a:noFill/>
        </p:spPr>
        <p:txBody>
          <a:bodyPr wrap="square" rtlCol="0">
            <a:spAutoFit/>
          </a:bodyPr>
          <a:lstStyle/>
          <a:p>
            <a:r>
              <a:rPr lang="en-US" sz="5400" dirty="0" err="1">
                <a:solidFill>
                  <a:srgbClr val="FF0000"/>
                </a:solidFill>
                <a:latin typeface="Times New Roman" pitchFamily="18" charset="0"/>
                <a:cs typeface="Times New Roman" pitchFamily="18" charset="0"/>
              </a:rPr>
              <a:t>Ngàn</a:t>
            </a:r>
            <a:r>
              <a:rPr lang="en-US" sz="5400" dirty="0">
                <a:solidFill>
                  <a:srgbClr val="FF0000"/>
                </a:solidFill>
                <a:latin typeface="Times New Roman" pitchFamily="18" charset="0"/>
                <a:cs typeface="Times New Roman" pitchFamily="18" charset="0"/>
              </a:rPr>
              <a:t> </a:t>
            </a:r>
            <a:r>
              <a:rPr lang="en-US" sz="5400" dirty="0" err="1">
                <a:solidFill>
                  <a:srgbClr val="FF0000"/>
                </a:solidFill>
                <a:latin typeface="Times New Roman" pitchFamily="18" charset="0"/>
                <a:cs typeface="Times New Roman" pitchFamily="18" charset="0"/>
              </a:rPr>
              <a:t>thước</a:t>
            </a:r>
            <a:r>
              <a:rPr lang="en-US" sz="5400" dirty="0">
                <a:solidFill>
                  <a:srgbClr val="FF0000"/>
                </a:solidFill>
                <a:latin typeface="Times New Roman" pitchFamily="18" charset="0"/>
                <a:cs typeface="Times New Roman" pitchFamily="18" charset="0"/>
              </a:rPr>
              <a:t> </a:t>
            </a:r>
            <a:r>
              <a:rPr lang="en-US" sz="5400" dirty="0" err="1">
                <a:solidFill>
                  <a:srgbClr val="FF0000"/>
                </a:solidFill>
                <a:latin typeface="Times New Roman" pitchFamily="18" charset="0"/>
                <a:cs typeface="Times New Roman" pitchFamily="18" charset="0"/>
              </a:rPr>
              <a:t>lên</a:t>
            </a:r>
            <a:r>
              <a:rPr lang="en-US" sz="5400" dirty="0">
                <a:solidFill>
                  <a:srgbClr val="FF0000"/>
                </a:solidFill>
                <a:latin typeface="Times New Roman" pitchFamily="18" charset="0"/>
                <a:cs typeface="Times New Roman" pitchFamily="18" charset="0"/>
              </a:rPr>
              <a:t> </a:t>
            </a:r>
          </a:p>
          <a:p>
            <a:r>
              <a:rPr lang="en-US" sz="5400" dirty="0" err="1">
                <a:solidFill>
                  <a:srgbClr val="FF0000"/>
                </a:solidFill>
                <a:latin typeface="Times New Roman" pitchFamily="18" charset="0"/>
                <a:cs typeface="Times New Roman" pitchFamily="18" charset="0"/>
              </a:rPr>
              <a:t>cao</a:t>
            </a:r>
            <a:endParaRPr lang="en-US" sz="5400" dirty="0">
              <a:solidFill>
                <a:srgbClr val="FF0000"/>
              </a:solidFill>
              <a:latin typeface="Times New Roman" pitchFamily="18" charset="0"/>
              <a:cs typeface="Times New Roman" pitchFamily="18" charset="0"/>
            </a:endParaRPr>
          </a:p>
        </p:txBody>
      </p:sp>
      <p:sp>
        <p:nvSpPr>
          <p:cNvPr id="4" name="TextBox 3"/>
          <p:cNvSpPr txBox="1"/>
          <p:nvPr/>
        </p:nvSpPr>
        <p:spPr>
          <a:xfrm>
            <a:off x="70599" y="2495272"/>
            <a:ext cx="2197145" cy="2585323"/>
          </a:xfrm>
          <a:prstGeom prst="rect">
            <a:avLst/>
          </a:prstGeom>
          <a:noFill/>
        </p:spPr>
        <p:txBody>
          <a:bodyPr wrap="square" rtlCol="0">
            <a:spAutoFit/>
          </a:bodyPr>
          <a:lstStyle/>
          <a:p>
            <a:r>
              <a:rPr lang="en-US" sz="5400">
                <a:solidFill>
                  <a:srgbClr val="FF0000"/>
                </a:solidFill>
                <a:latin typeface="Times New Roman" pitchFamily="18" charset="0"/>
                <a:cs typeface="Times New Roman" pitchFamily="18" charset="0"/>
              </a:rPr>
              <a:t>Ngàn thước xuống</a:t>
            </a:r>
          </a:p>
        </p:txBody>
      </p:sp>
      <p:sp>
        <p:nvSpPr>
          <p:cNvPr id="8" name="TextBox 7"/>
          <p:cNvSpPr txBox="1"/>
          <p:nvPr/>
        </p:nvSpPr>
        <p:spPr>
          <a:xfrm>
            <a:off x="467544" y="476672"/>
            <a:ext cx="5976664" cy="584775"/>
          </a:xfrm>
          <a:prstGeom prst="rect">
            <a:avLst/>
          </a:prstGeom>
          <a:noFill/>
          <a:ln>
            <a:solidFill>
              <a:srgbClr val="92D050"/>
            </a:solidFill>
          </a:ln>
        </p:spPr>
        <p:txBody>
          <a:bodyPr wrap="square" rtlCol="0">
            <a:spAutoFit/>
          </a:bodyPr>
          <a:lstStyle/>
          <a:p>
            <a:pPr algn="ctr"/>
            <a:r>
              <a:rPr lang="en-US" sz="3200" dirty="0" err="1">
                <a:solidFill>
                  <a:srgbClr val="FF0000"/>
                </a:solidFill>
                <a:latin typeface="Times New Roman" pitchFamily="18" charset="0"/>
                <a:cs typeface="Times New Roman" pitchFamily="18" charset="0"/>
              </a:rPr>
              <a:t>Sự</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thay</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đổi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đột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ngột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của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cảm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giác</a:t>
            </a:r>
            <a:endParaRPr lang="en-US" sz="3200" dirty="0">
              <a:solidFill>
                <a:srgbClr val="FF0000"/>
              </a:solidFill>
              <a:latin typeface="Times New Roman" pitchFamily="18" charset="0"/>
              <a:cs typeface="Times New Roman" pitchFamily="18" charset="0"/>
            </a:endParaRPr>
          </a:p>
        </p:txBody>
      </p:sp>
      <p:sp>
        <p:nvSpPr>
          <p:cNvPr id="9" name="TextBox 8"/>
          <p:cNvSpPr txBox="1"/>
          <p:nvPr/>
        </p:nvSpPr>
        <p:spPr>
          <a:xfrm>
            <a:off x="2217574" y="3356992"/>
            <a:ext cx="4428492" cy="584775"/>
          </a:xfrm>
          <a:prstGeom prst="rect">
            <a:avLst/>
          </a:prstGeom>
          <a:noFill/>
          <a:ln>
            <a:solidFill>
              <a:srgbClr val="92D050"/>
            </a:solidFill>
          </a:ln>
        </p:spPr>
        <p:txBody>
          <a:bodyPr wrap="square" rtlCol="0">
            <a:spAutoFit/>
          </a:bodyPr>
          <a:lstStyle/>
          <a:p>
            <a:pPr algn="ctr"/>
            <a:r>
              <a:rPr lang="en-US" sz="3200">
                <a:solidFill>
                  <a:srgbClr val="FF0000"/>
                </a:solidFill>
                <a:latin typeface="Times New Roman" pitchFamily="18" charset="0"/>
                <a:cs typeface="Times New Roman" pitchFamily="18" charset="0"/>
              </a:rPr>
              <a:t>Câu thơ như bị bẻ đôi</a:t>
            </a:r>
          </a:p>
        </p:txBody>
      </p:sp>
      <p:sp>
        <p:nvSpPr>
          <p:cNvPr id="10" name="Rectangle 9"/>
          <p:cNvSpPr>
            <a:spLocks noChangeArrowheads="1"/>
          </p:cNvSpPr>
          <p:nvPr/>
        </p:nvSpPr>
        <p:spPr bwMode="auto">
          <a:xfrm>
            <a:off x="209944" y="5221010"/>
            <a:ext cx="8934056" cy="1431161"/>
          </a:xfrm>
          <a:prstGeom prst="rect">
            <a:avLst/>
          </a:prstGeom>
          <a:blipFill>
            <a:blip r:embed="rId3"/>
            <a:tile tx="0" ty="0" sx="100000" sy="100000" flip="none" algn="tl"/>
          </a:blipFill>
          <a:ln>
            <a:noFill/>
          </a:ln>
        </p:spPr>
        <p:txBody>
          <a:bodyPr wrap="square">
            <a:spAutoFit/>
          </a:bodyPr>
          <a:lstStyle/>
          <a:p>
            <a:pPr indent="228600" algn="ctr"/>
            <a:r>
              <a:rPr lang="en-US" sz="2900" b="1">
                <a:solidFill>
                  <a:srgbClr val="FFFF00"/>
                </a:solidFill>
                <a:latin typeface="Times New Roman" pitchFamily="18" charset="0"/>
                <a:ea typeface="Calibri" pitchFamily="34" charset="0"/>
                <a:cs typeface="Times New Roman" pitchFamily="18" charset="0"/>
              </a:rPr>
              <a:t> Hình tượng thơ cân xứng hài hòa, cảnh tượng núi rừng hùng vĩ được đặc tả, thể hiện một ngòi bút khỏe khoắn,  bản lĩnh của nhà thơ - chiến sĩ.</a:t>
            </a:r>
          </a:p>
        </p:txBody>
      </p:sp>
      <p:sp>
        <p:nvSpPr>
          <p:cNvPr id="11" name="TextBox 10"/>
          <p:cNvSpPr txBox="1"/>
          <p:nvPr/>
        </p:nvSpPr>
        <p:spPr>
          <a:xfrm>
            <a:off x="4716016" y="1916832"/>
            <a:ext cx="1800200" cy="830997"/>
          </a:xfrm>
          <a:prstGeom prst="rect">
            <a:avLst/>
          </a:prstGeom>
          <a:noFill/>
          <a:ln>
            <a:solidFill>
              <a:srgbClr val="FFFF00"/>
            </a:solidFill>
          </a:ln>
        </p:spPr>
        <p:txBody>
          <a:bodyPr wrap="square" rtlCol="0">
            <a:spAutoFit/>
          </a:bodyPr>
          <a:lstStyle/>
          <a:p>
            <a:pPr algn="ctr"/>
            <a:r>
              <a:rPr lang="en-US" sz="2400" b="1">
                <a:solidFill>
                  <a:srgbClr val="FF0000"/>
                </a:solidFill>
                <a:latin typeface="Times New Roman" pitchFamily="18" charset="0"/>
                <a:cs typeface="Times New Roman" pitchFamily="18" charset="0"/>
              </a:rPr>
              <a:t>CHÓT VÓT</a:t>
            </a:r>
          </a:p>
        </p:txBody>
      </p:sp>
      <p:sp>
        <p:nvSpPr>
          <p:cNvPr id="12" name="TextBox 11"/>
          <p:cNvSpPr txBox="1"/>
          <p:nvPr/>
        </p:nvSpPr>
        <p:spPr>
          <a:xfrm>
            <a:off x="2060428" y="1916832"/>
            <a:ext cx="1935507" cy="830997"/>
          </a:xfrm>
          <a:prstGeom prst="rect">
            <a:avLst/>
          </a:prstGeom>
          <a:noFill/>
          <a:ln>
            <a:solidFill>
              <a:srgbClr val="FFFF00"/>
            </a:solidFill>
          </a:ln>
        </p:spPr>
        <p:txBody>
          <a:bodyPr wrap="square" rtlCol="0">
            <a:spAutoFit/>
          </a:bodyPr>
          <a:lstStyle/>
          <a:p>
            <a:r>
              <a:rPr lang="en-US" sz="2400" b="1">
                <a:solidFill>
                  <a:srgbClr val="FF0000"/>
                </a:solidFill>
                <a:latin typeface="Times New Roman" pitchFamily="18" charset="0"/>
                <a:cs typeface="Times New Roman" pitchFamily="18" charset="0"/>
              </a:rPr>
              <a:t>THĂM THẲM</a:t>
            </a:r>
          </a:p>
        </p:txBody>
      </p:sp>
      <p:sp>
        <p:nvSpPr>
          <p:cNvPr id="5" name="Left-Right Arrow 4"/>
          <p:cNvSpPr/>
          <p:nvPr/>
        </p:nvSpPr>
        <p:spPr>
          <a:xfrm>
            <a:off x="4040711" y="1975048"/>
            <a:ext cx="504056" cy="345232"/>
          </a:xfrm>
          <a:prstGeom prst="lef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14240039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32"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circle(out)">
                                      <p:cBhvr>
                                        <p:cTn id="26" dur="2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circle(in)">
                                      <p:cBhvr>
                                        <p:cTn id="4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animBg="1"/>
      <p:bldP spid="9" grpId="0" animBg="1"/>
      <p:bldP spid="10" grpId="0" animBg="1"/>
      <p:bldP spid="11" grpId="0" animBg="1"/>
      <p:bldP spid="12"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15367" name="Picture 7" descr="C:\Users\Administrator\Documents\chinh-phuc-pha-luong-nhung-ngay-mua-xa-khoi-ivivu-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44000" cy="6813376"/>
          </a:xfrm>
          <a:prstGeom prst="rect">
            <a:avLst/>
          </a:prstGeom>
          <a:noFill/>
          <a:ln w="6350">
            <a:solidFill>
              <a:srgbClr val="92D050"/>
            </a:solidFill>
          </a:ln>
          <a:extLst>
            <a:ext uri="{909E8E84-426E-40DD-AFC4-6F175D3DCCD1}">
              <a14:hiddenFill xmlns:a14="http://schemas.microsoft.com/office/drawing/2010/main">
                <a:solidFill>
                  <a:srgbClr val="FFFFFF"/>
                </a:solidFill>
              </a14:hiddenFill>
            </a:ext>
          </a:extLst>
        </p:spPr>
      </p:pic>
      <p:sp>
        <p:nvSpPr>
          <p:cNvPr id="118788" name="Text Box 4"/>
          <p:cNvSpPr txBox="1">
            <a:spLocks noChangeArrowheads="1"/>
          </p:cNvSpPr>
          <p:nvPr/>
        </p:nvSpPr>
        <p:spPr bwMode="auto">
          <a:xfrm>
            <a:off x="1115616" y="188640"/>
            <a:ext cx="774811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0" hangingPunct="0">
              <a:spcBef>
                <a:spcPct val="50000"/>
              </a:spcBef>
            </a:pPr>
            <a:r>
              <a:rPr lang="en-US" sz="3200" b="1" i="1">
                <a:solidFill>
                  <a:srgbClr val="0000CC"/>
                </a:solidFill>
                <a:latin typeface="Times New Roman" pitchFamily="18" charset="0"/>
                <a:cs typeface="Times New Roman" pitchFamily="18" charset="0"/>
              </a:rPr>
              <a:t>“Nhà ai Pha Luông mưa xa khơi”</a:t>
            </a:r>
          </a:p>
        </p:txBody>
      </p:sp>
      <p:sp>
        <p:nvSpPr>
          <p:cNvPr id="118789" name="Text Box 5"/>
          <p:cNvSpPr txBox="1">
            <a:spLocks noChangeArrowheads="1"/>
          </p:cNvSpPr>
          <p:nvPr/>
        </p:nvSpPr>
        <p:spPr bwMode="auto">
          <a:xfrm>
            <a:off x="395536" y="2999854"/>
            <a:ext cx="2222872" cy="1077218"/>
          </a:xfrm>
          <a:prstGeom prst="rect">
            <a:avLst/>
          </a:prstGeom>
          <a:noFill/>
          <a:ln w="6350" cmpd="dbl">
            <a:solidFill>
              <a:srgbClr val="00B05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eaLnBrk="0" hangingPunct="0">
              <a:spcBef>
                <a:spcPct val="50000"/>
              </a:spcBef>
              <a:buClr>
                <a:srgbClr val="FF9900"/>
              </a:buClr>
              <a:buFont typeface="Wingdings" pitchFamily="2" charset="2"/>
              <a:buNone/>
            </a:pPr>
            <a:r>
              <a:rPr lang="en-US" sz="3200" b="1" dirty="0" err="1">
                <a:solidFill>
                  <a:srgbClr val="FF0000"/>
                </a:solidFill>
                <a:latin typeface="Times New Roman" pitchFamily="18" charset="0"/>
                <a:cs typeface="Times New Roman" pitchFamily="18" charset="0"/>
              </a:rPr>
              <a:t>Thanh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bằng</a:t>
            </a:r>
            <a:endParaRPr lang="en-US" sz="3200" b="1" dirty="0">
              <a:solidFill>
                <a:srgbClr val="FF0000"/>
              </a:solidFill>
              <a:latin typeface="Times New Roman" pitchFamily="18" charset="0"/>
              <a:cs typeface="Times New Roman" pitchFamily="18" charset="0"/>
            </a:endParaRPr>
          </a:p>
        </p:txBody>
      </p:sp>
      <p:sp>
        <p:nvSpPr>
          <p:cNvPr id="118794" name="Rectangle 10"/>
          <p:cNvSpPr>
            <a:spLocks noChangeArrowheads="1"/>
          </p:cNvSpPr>
          <p:nvPr/>
        </p:nvSpPr>
        <p:spPr bwMode="auto">
          <a:xfrm>
            <a:off x="574476" y="4499353"/>
            <a:ext cx="7995047" cy="984885"/>
          </a:xfrm>
          <a:prstGeom prst="rect">
            <a:avLst/>
          </a:prstGeom>
          <a:solidFill>
            <a:srgbClr val="0070C0"/>
          </a:solidFill>
          <a:ln>
            <a:noFill/>
          </a:ln>
          <a:effectLst/>
        </p:spPr>
        <p:txBody>
          <a:bodyPr>
            <a:spAutoFit/>
          </a:bodyPr>
          <a:lstStyle/>
          <a:p>
            <a:pPr eaLnBrk="0" hangingPunct="0">
              <a:spcBef>
                <a:spcPct val="50000"/>
              </a:spcBef>
              <a:buClr>
                <a:srgbClr val="FF9900"/>
              </a:buClr>
              <a:buFont typeface="Wingdings" pitchFamily="2" charset="2"/>
              <a:buNone/>
            </a:pPr>
            <a:r>
              <a:rPr lang="en-US" sz="2900" b="1">
                <a:solidFill>
                  <a:srgbClr val="FFFF00"/>
                </a:solidFill>
                <a:latin typeface="Times New Roman" pitchFamily="18" charset="0"/>
                <a:cs typeface="Times New Roman" pitchFamily="18" charset="0"/>
                <a:sym typeface="Wingdings" pitchFamily="2" charset="2"/>
              </a:rPr>
              <a:t>Bức tranh thiên nhiên Tây Bắc đáng yêu, nên thơ, nên họa, hài hòa với một Tây Bắc hùng vĩ.</a:t>
            </a:r>
            <a:endParaRPr lang="en-US" sz="2900" b="1">
              <a:solidFill>
                <a:srgbClr val="FFFF00"/>
              </a:solidFill>
              <a:latin typeface="Times New Roman" pitchFamily="18" charset="0"/>
              <a:cs typeface="Times New Roman" pitchFamily="18" charset="0"/>
            </a:endParaRPr>
          </a:p>
        </p:txBody>
      </p:sp>
      <p:sp>
        <p:nvSpPr>
          <p:cNvPr id="118799" name="Line 15"/>
          <p:cNvSpPr>
            <a:spLocks noChangeShapeType="1"/>
          </p:cNvSpPr>
          <p:nvPr/>
        </p:nvSpPr>
        <p:spPr bwMode="auto">
          <a:xfrm>
            <a:off x="2915816" y="3501008"/>
            <a:ext cx="342900" cy="0"/>
          </a:xfrm>
          <a:prstGeom prst="line">
            <a:avLst/>
          </a:prstGeom>
          <a:ln>
            <a:headEnd/>
            <a:tailEnd type="stealth" w="med" len="med"/>
          </a:ln>
        </p:spPr>
        <p:style>
          <a:lnRef idx="3">
            <a:schemeClr val="dk1"/>
          </a:lnRef>
          <a:fillRef idx="0">
            <a:schemeClr val="dk1"/>
          </a:fillRef>
          <a:effectRef idx="2">
            <a:schemeClr val="dk1"/>
          </a:effectRef>
          <a:fontRef idx="minor">
            <a:schemeClr val="tx1"/>
          </a:fontRef>
        </p:style>
        <p:txBody>
          <a:bodyPr/>
          <a:lstStyle/>
          <a:p>
            <a:pPr fontAlgn="auto">
              <a:spcBef>
                <a:spcPts val="0"/>
              </a:spcBef>
              <a:spcAft>
                <a:spcPts val="0"/>
              </a:spcAft>
              <a:defRPr/>
            </a:pPr>
            <a:endParaRPr lang="en-US">
              <a:solidFill>
                <a:srgbClr val="FFFF00"/>
              </a:solidFill>
              <a:latin typeface="Times New Roman" pitchFamily="18" charset="0"/>
              <a:cs typeface="Times New Roman" pitchFamily="18" charset="0"/>
            </a:endParaRPr>
          </a:p>
        </p:txBody>
      </p:sp>
      <p:sp>
        <p:nvSpPr>
          <p:cNvPr id="118800" name="Rectangle 16"/>
          <p:cNvSpPr>
            <a:spLocks noChangeArrowheads="1"/>
          </p:cNvSpPr>
          <p:nvPr/>
        </p:nvSpPr>
        <p:spPr bwMode="auto">
          <a:xfrm>
            <a:off x="3563888" y="2645911"/>
            <a:ext cx="4651772" cy="1877437"/>
          </a:xfrm>
          <a:prstGeom prst="rect">
            <a:avLst/>
          </a:prstGeom>
          <a:noFill/>
          <a:ln w="9525" cmpd="thinThick">
            <a:solidFill>
              <a:srgbClr val="92D05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30000"/>
              </a:spcBef>
            </a:pPr>
            <a:r>
              <a:rPr lang="en-US" sz="2900" b="1">
                <a:solidFill>
                  <a:srgbClr val="0070C0"/>
                </a:solidFill>
                <a:latin typeface="Times New Roman" pitchFamily="18" charset="0"/>
                <a:cs typeface="Times New Roman" pitchFamily="18" charset="0"/>
              </a:rPr>
              <a:t>Tạo cảm giác nhẹ nhàng, không gian mênh mông;  diễn tả tâm trạng người lính bình thản trước gian lao</a:t>
            </a:r>
          </a:p>
        </p:txBody>
      </p:sp>
      <p:sp>
        <p:nvSpPr>
          <p:cNvPr id="2" name="AutoShape 2" descr="IMG_085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3" name="AutoShape 4" descr="IMG_0852"/>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4" name="AutoShape 6" descr="IMG_0852"/>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Times New Roman" pitchFamily="18" charset="0"/>
              <a:cs typeface="Times New Roman" pitchFamily="18" charset="0"/>
            </a:endParaRPr>
          </a:p>
        </p:txBody>
      </p:sp>
      <p:sp>
        <p:nvSpPr>
          <p:cNvPr id="5" name="Cloud Callout 4"/>
          <p:cNvSpPr/>
          <p:nvPr/>
        </p:nvSpPr>
        <p:spPr>
          <a:xfrm>
            <a:off x="655541" y="836712"/>
            <a:ext cx="4977928" cy="2019126"/>
          </a:xfrm>
          <a:prstGeom prst="cloudCallout">
            <a:avLst>
              <a:gd name="adj1" fmla="val -49072"/>
              <a:gd name="adj2" fmla="val 56021"/>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FF00"/>
                </a:solidFill>
                <a:latin typeface="Times New Roman" pitchFamily="18" charset="0"/>
                <a:cs typeface="Times New Roman" pitchFamily="18" charset="0"/>
              </a:rPr>
              <a:t>Nhận</a:t>
            </a:r>
            <a:r>
              <a:rPr lang="en-US" sz="2400" b="1" dirty="0">
                <a:solidFill>
                  <a:srgbClr val="FFFF00"/>
                </a:solidFill>
                <a:latin typeface="Times New Roman" pitchFamily="18" charset="0"/>
                <a:cs typeface="Times New Roman" pitchFamily="18" charset="0"/>
              </a:rPr>
              <a:t> </a:t>
            </a:r>
            <a:r>
              <a:rPr lang="en-US" sz="2400" b="1" dirty="0" err="1">
                <a:solidFill>
                  <a:srgbClr val="FFFF00"/>
                </a:solidFill>
                <a:latin typeface="Times New Roman" pitchFamily="18" charset="0"/>
                <a:cs typeface="Times New Roman" pitchFamily="18" charset="0"/>
              </a:rPr>
              <a:t>xét</a:t>
            </a:r>
            <a:r>
              <a:rPr lang="en-US" sz="2400" b="1" dirty="0">
                <a:solidFill>
                  <a:srgbClr val="FFFF00"/>
                </a:solidFill>
                <a:latin typeface="Times New Roman" pitchFamily="18" charset="0"/>
                <a:cs typeface="Times New Roman" pitchFamily="18" charset="0"/>
              </a:rPr>
              <a:t> </a:t>
            </a:r>
            <a:r>
              <a:rPr lang="en-US" sz="2400" b="1" dirty="0" err="1">
                <a:solidFill>
                  <a:srgbClr val="FFFF00"/>
                </a:solidFill>
                <a:latin typeface="Times New Roman" pitchFamily="18" charset="0"/>
                <a:cs typeface="Times New Roman" pitchFamily="18" charset="0"/>
              </a:rPr>
              <a:t>cách</a:t>
            </a:r>
            <a:r>
              <a:rPr lang="en-US" sz="2400" b="1" dirty="0">
                <a:solidFill>
                  <a:srgbClr val="FFFF00"/>
                </a:solidFill>
                <a:latin typeface="Times New Roman" pitchFamily="18" charset="0"/>
                <a:cs typeface="Times New Roman" pitchFamily="18" charset="0"/>
              </a:rPr>
              <a:t> </a:t>
            </a:r>
            <a:r>
              <a:rPr lang="en-US" sz="2400" b="1" dirty="0" err="1">
                <a:solidFill>
                  <a:srgbClr val="FFFF00"/>
                </a:solidFill>
                <a:latin typeface="Times New Roman" pitchFamily="18" charset="0"/>
                <a:cs typeface="Times New Roman" pitchFamily="18" charset="0"/>
              </a:rPr>
              <a:t>sử</a:t>
            </a:r>
            <a:r>
              <a:rPr lang="en-US" sz="2400" b="1" dirty="0">
                <a:solidFill>
                  <a:srgbClr val="FFFF00"/>
                </a:solidFill>
                <a:latin typeface="Times New Roman" pitchFamily="18" charset="0"/>
                <a:cs typeface="Times New Roman" pitchFamily="18" charset="0"/>
              </a:rPr>
              <a:t> </a:t>
            </a:r>
            <a:r>
              <a:rPr lang="en-US" sz="2400" b="1" dirty="0" err="1">
                <a:solidFill>
                  <a:srgbClr val="FFFF00"/>
                </a:solidFill>
                <a:latin typeface="Times New Roman" pitchFamily="18" charset="0"/>
                <a:cs typeface="Times New Roman" pitchFamily="18" charset="0"/>
              </a:rPr>
              <a:t>dụng</a:t>
            </a:r>
            <a:r>
              <a:rPr lang="en-US" sz="2400" b="1" dirty="0">
                <a:solidFill>
                  <a:srgbClr val="FFFF00"/>
                </a:solidFill>
                <a:latin typeface="Times New Roman" pitchFamily="18" charset="0"/>
                <a:cs typeface="Times New Roman" pitchFamily="18" charset="0"/>
              </a:rPr>
              <a:t> </a:t>
            </a:r>
            <a:r>
              <a:rPr lang="en-US" sz="2400" b="1" dirty="0" err="1">
                <a:solidFill>
                  <a:srgbClr val="FFFF00"/>
                </a:solidFill>
                <a:latin typeface="Times New Roman" pitchFamily="18" charset="0"/>
                <a:cs typeface="Times New Roman" pitchFamily="18" charset="0"/>
              </a:rPr>
              <a:t>thanh</a:t>
            </a:r>
            <a:r>
              <a:rPr lang="en-US" sz="2400" b="1" dirty="0">
                <a:solidFill>
                  <a:srgbClr val="FFFF00"/>
                </a:solidFill>
                <a:latin typeface="Times New Roman" pitchFamily="18" charset="0"/>
                <a:cs typeface="Times New Roman" pitchFamily="18" charset="0"/>
              </a:rPr>
              <a:t> </a:t>
            </a:r>
            <a:r>
              <a:rPr lang="en-US" sz="2400" b="1" dirty="0" err="1">
                <a:solidFill>
                  <a:srgbClr val="FFFF00"/>
                </a:solidFill>
                <a:latin typeface="Times New Roman" pitchFamily="18" charset="0"/>
                <a:cs typeface="Times New Roman" pitchFamily="18" charset="0"/>
              </a:rPr>
              <a:t>điệu</a:t>
            </a:r>
            <a:r>
              <a:rPr lang="en-US" sz="2400" b="1" dirty="0">
                <a:solidFill>
                  <a:srgbClr val="FFFF00"/>
                </a:solidFill>
                <a:latin typeface="Times New Roman" pitchFamily="18" charset="0"/>
                <a:cs typeface="Times New Roman" pitchFamily="18" charset="0"/>
              </a:rPr>
              <a:t> </a:t>
            </a:r>
            <a:r>
              <a:rPr lang="en-US" sz="2400" b="1" dirty="0" err="1">
                <a:solidFill>
                  <a:srgbClr val="FFFF00"/>
                </a:solidFill>
                <a:latin typeface="Times New Roman" pitchFamily="18" charset="0"/>
                <a:cs typeface="Times New Roman" pitchFamily="18" charset="0"/>
              </a:rPr>
              <a:t>trong</a:t>
            </a:r>
            <a:r>
              <a:rPr lang="en-US" sz="2400" b="1" dirty="0">
                <a:solidFill>
                  <a:srgbClr val="FFFF00"/>
                </a:solidFill>
                <a:latin typeface="Times New Roman" pitchFamily="18" charset="0"/>
                <a:cs typeface="Times New Roman" pitchFamily="18" charset="0"/>
              </a:rPr>
              <a:t> </a:t>
            </a:r>
          </a:p>
          <a:p>
            <a:pPr algn="ctr"/>
            <a:r>
              <a:rPr lang="en-US" sz="2400" b="1" dirty="0" err="1">
                <a:solidFill>
                  <a:srgbClr val="FFFF00"/>
                </a:solidFill>
                <a:latin typeface="Times New Roman" pitchFamily="18" charset="0"/>
                <a:cs typeface="Times New Roman" pitchFamily="18" charset="0"/>
              </a:rPr>
              <a:t>câu</a:t>
            </a:r>
            <a:r>
              <a:rPr lang="en-US" sz="2400" b="1" dirty="0">
                <a:solidFill>
                  <a:srgbClr val="FFFF00"/>
                </a:solidFill>
                <a:latin typeface="Times New Roman" pitchFamily="18" charset="0"/>
                <a:cs typeface="Times New Roman" pitchFamily="18" charset="0"/>
              </a:rPr>
              <a:t> </a:t>
            </a:r>
            <a:r>
              <a:rPr lang="en-US" sz="2400" b="1" dirty="0" err="1">
                <a:solidFill>
                  <a:srgbClr val="FFFF00"/>
                </a:solidFill>
                <a:latin typeface="Times New Roman" pitchFamily="18" charset="0"/>
                <a:cs typeface="Times New Roman" pitchFamily="18" charset="0"/>
              </a:rPr>
              <a:t>thơ</a:t>
            </a:r>
            <a:r>
              <a:rPr lang="en-US" sz="2400" b="1" dirty="0">
                <a:solidFill>
                  <a:srgbClr val="FFFF00"/>
                </a:solidFill>
                <a:latin typeface="Times New Roman" pitchFamily="18" charset="0"/>
                <a:cs typeface="Times New Roman" pitchFamily="18" charset="0"/>
              </a:rPr>
              <a:t> </a:t>
            </a:r>
            <a:r>
              <a:rPr lang="en-US" sz="2400" b="1" dirty="0" err="1">
                <a:solidFill>
                  <a:srgbClr val="FFFF00"/>
                </a:solidFill>
                <a:latin typeface="Times New Roman" pitchFamily="18" charset="0"/>
                <a:cs typeface="Times New Roman" pitchFamily="18" charset="0"/>
              </a:rPr>
              <a:t>và</a:t>
            </a:r>
            <a:r>
              <a:rPr lang="en-US" sz="2400" b="1" dirty="0">
                <a:solidFill>
                  <a:srgbClr val="FFFF00"/>
                </a:solidFill>
                <a:latin typeface="Times New Roman" pitchFamily="18" charset="0"/>
                <a:cs typeface="Times New Roman" pitchFamily="18" charset="0"/>
              </a:rPr>
              <a:t> </a:t>
            </a:r>
            <a:r>
              <a:rPr lang="en-US" sz="2400" b="1" dirty="0" err="1">
                <a:solidFill>
                  <a:srgbClr val="FFFF00"/>
                </a:solidFill>
                <a:latin typeface="Times New Roman" pitchFamily="18" charset="0"/>
                <a:cs typeface="Times New Roman" pitchFamily="18" charset="0"/>
              </a:rPr>
              <a:t>hiệu</a:t>
            </a:r>
            <a:r>
              <a:rPr lang="en-US" sz="2400" b="1" dirty="0">
                <a:solidFill>
                  <a:srgbClr val="FFFF00"/>
                </a:solidFill>
                <a:latin typeface="Times New Roman" pitchFamily="18" charset="0"/>
                <a:cs typeface="Times New Roman" pitchFamily="18" charset="0"/>
              </a:rPr>
              <a:t> </a:t>
            </a:r>
            <a:r>
              <a:rPr lang="en-US" sz="2400" b="1" dirty="0" err="1">
                <a:solidFill>
                  <a:srgbClr val="FFFF00"/>
                </a:solidFill>
                <a:latin typeface="Times New Roman" pitchFamily="18" charset="0"/>
                <a:cs typeface="Times New Roman" pitchFamily="18" charset="0"/>
              </a:rPr>
              <a:t>quả</a:t>
            </a:r>
            <a:r>
              <a:rPr lang="en-US" sz="2400" b="1" dirty="0">
                <a:solidFill>
                  <a:srgbClr val="FFFF00"/>
                </a:solidFill>
                <a:latin typeface="Times New Roman" pitchFamily="18" charset="0"/>
                <a:cs typeface="Times New Roman" pitchFamily="18" charset="0"/>
              </a:rPr>
              <a:t>?</a:t>
            </a:r>
          </a:p>
        </p:txBody>
      </p:sp>
    </p:spTree>
    <p:extLst>
      <p:ext uri="{BB962C8B-B14F-4D97-AF65-F5344CB8AC3E}">
        <p14:creationId xmlns:p14="http://schemas.microsoft.com/office/powerpoint/2010/main" val="25941138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8788"/>
                                        </p:tgtEl>
                                        <p:attrNameLst>
                                          <p:attrName>style.visibility</p:attrName>
                                        </p:attrNameLst>
                                      </p:cBhvr>
                                      <p:to>
                                        <p:strVal val="visible"/>
                                      </p:to>
                                    </p:set>
                                    <p:animEffect transition="in" filter="wipe(left)">
                                      <p:cBhvr>
                                        <p:cTn id="7" dur="1000"/>
                                        <p:tgtEl>
                                          <p:spTgt spid="1187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8789"/>
                                        </p:tgtEl>
                                        <p:attrNameLst>
                                          <p:attrName>style.visibility</p:attrName>
                                        </p:attrNameLst>
                                      </p:cBhvr>
                                      <p:to>
                                        <p:strVal val="visible"/>
                                      </p:to>
                                    </p:set>
                                    <p:animEffect transition="in" filter="wipe(left)">
                                      <p:cBhvr>
                                        <p:cTn id="19" dur="500"/>
                                        <p:tgtEl>
                                          <p:spTgt spid="11878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118799"/>
                                        </p:tgtEl>
                                        <p:attrNameLst>
                                          <p:attrName>style.visibility</p:attrName>
                                        </p:attrNameLst>
                                      </p:cBhvr>
                                      <p:to>
                                        <p:strVal val="visible"/>
                                      </p:to>
                                    </p:set>
                                    <p:animEffect transition="in" filter="wipe(left)">
                                      <p:cBhvr>
                                        <p:cTn id="24" dur="500"/>
                                        <p:tgtEl>
                                          <p:spTgt spid="11879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118800"/>
                                        </p:tgtEl>
                                        <p:attrNameLst>
                                          <p:attrName>style.visibility</p:attrName>
                                        </p:attrNameLst>
                                      </p:cBhvr>
                                      <p:to>
                                        <p:strVal val="visible"/>
                                      </p:to>
                                    </p:set>
                                    <p:anim calcmode="lin" valueType="num">
                                      <p:cBhvr>
                                        <p:cTn id="29" dur="500" fill="hold"/>
                                        <p:tgtEl>
                                          <p:spTgt spid="118800"/>
                                        </p:tgtEl>
                                        <p:attrNameLst>
                                          <p:attrName>ppt_w</p:attrName>
                                        </p:attrNameLst>
                                      </p:cBhvr>
                                      <p:tavLst>
                                        <p:tav tm="0">
                                          <p:val>
                                            <p:fltVal val="0"/>
                                          </p:val>
                                        </p:tav>
                                        <p:tav tm="100000">
                                          <p:val>
                                            <p:strVal val="#ppt_w"/>
                                          </p:val>
                                        </p:tav>
                                      </p:tavLst>
                                    </p:anim>
                                    <p:anim calcmode="lin" valueType="num">
                                      <p:cBhvr>
                                        <p:cTn id="30" dur="500" fill="hold"/>
                                        <p:tgtEl>
                                          <p:spTgt spid="118800"/>
                                        </p:tgtEl>
                                        <p:attrNameLst>
                                          <p:attrName>ppt_h</p:attrName>
                                        </p:attrNameLst>
                                      </p:cBhvr>
                                      <p:tavLst>
                                        <p:tav tm="0">
                                          <p:val>
                                            <p:fltVal val="0"/>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18794"/>
                                        </p:tgtEl>
                                        <p:attrNameLst>
                                          <p:attrName>style.visibility</p:attrName>
                                        </p:attrNameLst>
                                      </p:cBhvr>
                                      <p:to>
                                        <p:strVal val="visible"/>
                                      </p:to>
                                    </p:set>
                                    <p:animEffect transition="in" filter="wipe(left)">
                                      <p:cBhvr>
                                        <p:cTn id="35" dur="1000"/>
                                        <p:tgtEl>
                                          <p:spTgt spid="118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8" grpId="0"/>
      <p:bldP spid="118789" grpId="0" animBg="1"/>
      <p:bldP spid="118794" grpId="0" animBg="1"/>
      <p:bldP spid="118800"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D:\CHUYEN MON\HOC LIEU NGU VAN\ANH TU LIEU\Anh bai Tây Tiến\kham-pha-canh-dep-viet-na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8592" y="0"/>
            <a:ext cx="385192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39552" y="1052736"/>
            <a:ext cx="4572000" cy="2677656"/>
          </a:xfrm>
          <a:prstGeom prst="rect">
            <a:avLst/>
          </a:prstGeom>
        </p:spPr>
        <p:txBody>
          <a:bodyPr>
            <a:spAutoFit/>
          </a:bodyPr>
          <a:lstStyle/>
          <a:p>
            <a:pPr algn="just"/>
            <a:r>
              <a:rPr lang="nl-NL" sz="2800" b="1" dirty="0">
                <a:latin typeface="Times New Roman" pitchFamily="18" charset="0"/>
                <a:cs typeface="Times New Roman" pitchFamily="18" charset="0"/>
                <a:sym typeface="Wingdings"/>
              </a:rPr>
              <a:t></a:t>
            </a:r>
            <a:r>
              <a:rPr lang="nl-NL" sz="2800" b="1" dirty="0">
                <a:latin typeface="Times New Roman" pitchFamily="18" charset="0"/>
                <a:cs typeface="Times New Roman" pitchFamily="18" charset="0"/>
              </a:rPr>
              <a:t> Thiên nhiên vô cùng hiểm trở, gập ghềnh, dốc cao, vực sâu, ẩn trong đó là hình ảnh người lính hành quân gian khổ nhưng hết sức yêu đời, tinh nghịch</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3945307174"/>
      </p:ext>
    </p:extLst>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grpId="1" nodeType="clickEffect">
                                  <p:stCondLst>
                                    <p:cond delay="0"/>
                                  </p:stCondLst>
                                  <p:childTnLst>
                                    <p:anim calcmode="lin" valueType="num">
                                      <p:cBhvr>
                                        <p:cTn id="11" dur="500"/>
                                        <p:tgtEl>
                                          <p:spTgt spid="2"/>
                                        </p:tgtEl>
                                        <p:attrNameLst>
                                          <p:attrName>ppt_w</p:attrName>
                                        </p:attrNameLst>
                                      </p:cBhvr>
                                      <p:tavLst>
                                        <p:tav tm="0">
                                          <p:val>
                                            <p:strVal val="ppt_w"/>
                                          </p:val>
                                        </p:tav>
                                        <p:tav tm="100000">
                                          <p:val>
                                            <p:fltVal val="0"/>
                                          </p:val>
                                        </p:tav>
                                      </p:tavLst>
                                    </p:anim>
                                    <p:anim calcmode="lin" valueType="num">
                                      <p:cBhvr>
                                        <p:cTn id="12" dur="500"/>
                                        <p:tgtEl>
                                          <p:spTgt spid="2"/>
                                        </p:tgtEl>
                                        <p:attrNameLst>
                                          <p:attrName>ppt_h</p:attrName>
                                        </p:attrNameLst>
                                      </p:cBhvr>
                                      <p:tavLst>
                                        <p:tav tm="0">
                                          <p:val>
                                            <p:strVal val="ppt_h"/>
                                          </p:val>
                                        </p:tav>
                                        <p:tav tm="100000">
                                          <p:val>
                                            <p:fltVal val="0"/>
                                          </p:val>
                                        </p:tav>
                                      </p:tavLst>
                                    </p:anim>
                                    <p:animEffect transition="out" filter="fade">
                                      <p:cBhvr>
                                        <p:cTn id="13" dur="500"/>
                                        <p:tgtEl>
                                          <p:spTgt spid="2"/>
                                        </p:tgtEl>
                                      </p:cBhvr>
                                    </p:animEffect>
                                    <p:set>
                                      <p:cBhvr>
                                        <p:cTn id="14"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6" name="Picture 3" descr="C:\Users\Administrator\Documents\15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31810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Administrator\Documents\bai tho tay tien.png"/>
          <p:cNvPicPr>
            <a:picLocks noChangeAspect="1" noChangeArrowheads="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5044" y="-171400"/>
            <a:ext cx="9318104" cy="7029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a:spLocks noChangeArrowheads="1"/>
          </p:cNvSpPr>
          <p:nvPr/>
        </p:nvSpPr>
        <p:spPr bwMode="auto">
          <a:xfrm>
            <a:off x="323528" y="260648"/>
            <a:ext cx="612068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US" sz="3200" b="1" i="1">
                <a:solidFill>
                  <a:srgbClr val="FFFF00"/>
                </a:solidFill>
                <a:latin typeface="Times New Roman" pitchFamily="18" charset="0"/>
                <a:cs typeface="Times New Roman" pitchFamily="18" charset="0"/>
              </a:rPr>
              <a:t>“Anh bạn dãi dầu không bước nữa</a:t>
            </a:r>
          </a:p>
          <a:p>
            <a:r>
              <a:rPr lang="en-US" sz="3200" b="1" i="1">
                <a:solidFill>
                  <a:srgbClr val="FFFF00"/>
                </a:solidFill>
                <a:latin typeface="Times New Roman" pitchFamily="18" charset="0"/>
                <a:cs typeface="Times New Roman" pitchFamily="18" charset="0"/>
              </a:rPr>
              <a:t>Gục lên súng mũ bỏ quên đời”</a:t>
            </a:r>
          </a:p>
        </p:txBody>
      </p:sp>
      <p:sp>
        <p:nvSpPr>
          <p:cNvPr id="3" name="Rectangle 2"/>
          <p:cNvSpPr>
            <a:spLocks noChangeArrowheads="1"/>
          </p:cNvSpPr>
          <p:nvPr/>
        </p:nvSpPr>
        <p:spPr bwMode="auto">
          <a:xfrm>
            <a:off x="539552" y="2286715"/>
            <a:ext cx="820891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4400">
                <a:solidFill>
                  <a:schemeClr val="accent6">
                    <a:lumMod val="40000"/>
                    <a:lumOff val="60000"/>
                  </a:schemeClr>
                </a:solidFill>
                <a:latin typeface="Times New Roman" pitchFamily="18" charset="0"/>
                <a:ea typeface="Calibri" pitchFamily="34" charset="0"/>
                <a:cs typeface="Times New Roman" pitchFamily="18" charset="0"/>
              </a:rPr>
              <a:t>Cái chết đậm chất bi hùng: </a:t>
            </a:r>
          </a:p>
          <a:p>
            <a:r>
              <a:rPr lang="en-US" sz="4400">
                <a:solidFill>
                  <a:schemeClr val="accent6">
                    <a:lumMod val="40000"/>
                    <a:lumOff val="60000"/>
                  </a:schemeClr>
                </a:solidFill>
                <a:latin typeface="Times New Roman" pitchFamily="18" charset="0"/>
                <a:ea typeface="Calibri" pitchFamily="34" charset="0"/>
                <a:cs typeface="Times New Roman" pitchFamily="18" charset="0"/>
              </a:rPr>
              <a:t>Vẫn tư thế đẹp, sẵn sàng chiến đấu </a:t>
            </a:r>
          </a:p>
        </p:txBody>
      </p:sp>
      <p:sp>
        <p:nvSpPr>
          <p:cNvPr id="5" name="Rectangle 4"/>
          <p:cNvSpPr>
            <a:spLocks noChangeArrowheads="1"/>
          </p:cNvSpPr>
          <p:nvPr/>
        </p:nvSpPr>
        <p:spPr bwMode="auto">
          <a:xfrm>
            <a:off x="179512" y="5057889"/>
            <a:ext cx="892899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228600"/>
            <a:r>
              <a:rPr lang="en-US" sz="4000" b="1">
                <a:solidFill>
                  <a:srgbClr val="FFFF00"/>
                </a:solidFill>
                <a:latin typeface="Times New Roman" pitchFamily="18" charset="0"/>
                <a:ea typeface="Calibri" pitchFamily="34" charset="0"/>
                <a:cs typeface="Times New Roman" pitchFamily="18" charset="0"/>
              </a:rPr>
              <a:t> Vần thơ nói đến cái mất mát, hy sinh nhưng không bi lụy, thảm thương.</a:t>
            </a:r>
          </a:p>
        </p:txBody>
      </p:sp>
      <p:sp>
        <p:nvSpPr>
          <p:cNvPr id="7" name="Cloud Callout 6"/>
          <p:cNvSpPr/>
          <p:nvPr/>
        </p:nvSpPr>
        <p:spPr>
          <a:xfrm>
            <a:off x="2339752" y="1687770"/>
            <a:ext cx="6192688" cy="2101270"/>
          </a:xfrm>
          <a:prstGeom prst="cloudCallout">
            <a:avLst>
              <a:gd name="adj1" fmla="val -36040"/>
              <a:gd name="adj2" fmla="val 96924"/>
            </a:avLst>
          </a:prstGeom>
          <a:solidFill>
            <a:srgbClr val="7030A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latin typeface="Times New Roman" pitchFamily="18" charset="0"/>
              <a:cs typeface="Times New Roman" pitchFamily="18" charset="0"/>
            </a:endParaRPr>
          </a:p>
        </p:txBody>
      </p:sp>
      <p:sp>
        <p:nvSpPr>
          <p:cNvPr id="9" name="TextBox 8"/>
          <p:cNvSpPr txBox="1"/>
          <p:nvPr/>
        </p:nvSpPr>
        <p:spPr>
          <a:xfrm>
            <a:off x="3059832" y="1958305"/>
            <a:ext cx="5112568" cy="1384995"/>
          </a:xfrm>
          <a:prstGeom prst="rect">
            <a:avLst/>
          </a:prstGeom>
          <a:noFill/>
        </p:spPr>
        <p:txBody>
          <a:bodyPr wrap="square" rtlCol="0">
            <a:spAutoFit/>
          </a:bodyPr>
          <a:lstStyle/>
          <a:p>
            <a:r>
              <a:rPr lang="en-US" sz="2800">
                <a:solidFill>
                  <a:srgbClr val="FFFF00"/>
                </a:solidFill>
                <a:latin typeface="Times New Roman" pitchFamily="18" charset="0"/>
                <a:cs typeface="Times New Roman" pitchFamily="18" charset="0"/>
              </a:rPr>
              <a:t>Hình ảnh “không bước nữa ”và “bỏ quên đời ” để diễn tả điều gì? Cách nói này có hiệu quả gì?</a:t>
            </a:r>
          </a:p>
        </p:txBody>
      </p:sp>
    </p:spTree>
    <p:extLst>
      <p:ext uri="{BB962C8B-B14F-4D97-AF65-F5344CB8AC3E}">
        <p14:creationId xmlns:p14="http://schemas.microsoft.com/office/powerpoint/2010/main" val="32528900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animEffect transition="in" filter="circle(in)">
                                      <p:cBhvr>
                                        <p:cTn id="19" dur="2000"/>
                                        <p:tgtEl>
                                          <p:spTgt spid="3074"/>
                                        </p:tgtEl>
                                      </p:cBhvr>
                                    </p:animEffect>
                                  </p:childTnLst>
                                </p:cTn>
                              </p:par>
                              <p:par>
                                <p:cTn id="20" presetID="47" presetClass="entr" presetSubtype="0" fill="hold" nodeType="with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fade">
                                      <p:cBhvr>
                                        <p:cTn id="22" dur="1000"/>
                                        <p:tgtEl>
                                          <p:spTgt spid="2">
                                            <p:txEl>
                                              <p:pRg st="1" end="1"/>
                                            </p:txEl>
                                          </p:spTgt>
                                        </p:tgtEl>
                                      </p:cBhvr>
                                    </p:animEffect>
                                    <p:anim calcmode="lin" valueType="num">
                                      <p:cBhvr>
                                        <p:cTn id="2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down)">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xit" presetSubtype="0" fill="hold" grpId="1" nodeType="clickEffect">
                                  <p:stCondLst>
                                    <p:cond delay="0"/>
                                  </p:stCondLst>
                                  <p:childTnLst>
                                    <p:animEffect transition="out" filter="fade">
                                      <p:cBhvr>
                                        <p:cTn id="36" dur="1000"/>
                                        <p:tgtEl>
                                          <p:spTgt spid="9"/>
                                        </p:tgtEl>
                                      </p:cBhvr>
                                    </p:animEffect>
                                    <p:anim calcmode="lin" valueType="num">
                                      <p:cBhvr>
                                        <p:cTn id="37" dur="1000"/>
                                        <p:tgtEl>
                                          <p:spTgt spid="9"/>
                                        </p:tgtEl>
                                        <p:attrNameLst>
                                          <p:attrName>ppt_x</p:attrName>
                                        </p:attrNameLst>
                                      </p:cBhvr>
                                      <p:tavLst>
                                        <p:tav tm="0">
                                          <p:val>
                                            <p:strVal val="ppt_x"/>
                                          </p:val>
                                        </p:tav>
                                        <p:tav tm="100000">
                                          <p:val>
                                            <p:strVal val="ppt_x"/>
                                          </p:val>
                                        </p:tav>
                                      </p:tavLst>
                                    </p:anim>
                                    <p:anim calcmode="lin" valueType="num">
                                      <p:cBhvr>
                                        <p:cTn id="38" dur="1000"/>
                                        <p:tgtEl>
                                          <p:spTgt spid="9"/>
                                        </p:tgtEl>
                                        <p:attrNameLst>
                                          <p:attrName>ppt_y</p:attrName>
                                        </p:attrNameLst>
                                      </p:cBhvr>
                                      <p:tavLst>
                                        <p:tav tm="0">
                                          <p:val>
                                            <p:strVal val="ppt_y"/>
                                          </p:val>
                                        </p:tav>
                                        <p:tav tm="100000">
                                          <p:val>
                                            <p:strVal val="ppt_y+.1"/>
                                          </p:val>
                                        </p:tav>
                                      </p:tavLst>
                                    </p:anim>
                                    <p:set>
                                      <p:cBhvr>
                                        <p:cTn id="39" dur="1" fill="hold">
                                          <p:stCondLst>
                                            <p:cond delay="999"/>
                                          </p:stCondLst>
                                        </p:cTn>
                                        <p:tgtEl>
                                          <p:spTgt spid="9"/>
                                        </p:tgtEl>
                                        <p:attrNameLst>
                                          <p:attrName>style.visibility</p:attrName>
                                        </p:attrNameLst>
                                      </p:cBhvr>
                                      <p:to>
                                        <p:strVal val="hidden"/>
                                      </p:to>
                                    </p:set>
                                  </p:childTnLst>
                                </p:cTn>
                              </p:par>
                              <p:par>
                                <p:cTn id="40" presetID="42" presetClass="exit" presetSubtype="0" fill="hold" grpId="1" nodeType="withEffect">
                                  <p:stCondLst>
                                    <p:cond delay="0"/>
                                  </p:stCondLst>
                                  <p:childTnLst>
                                    <p:animEffect transition="out" filter="fade">
                                      <p:cBhvr>
                                        <p:cTn id="41" dur="1000"/>
                                        <p:tgtEl>
                                          <p:spTgt spid="7"/>
                                        </p:tgtEl>
                                      </p:cBhvr>
                                    </p:animEffect>
                                    <p:anim calcmode="lin" valueType="num">
                                      <p:cBhvr>
                                        <p:cTn id="42" dur="1000"/>
                                        <p:tgtEl>
                                          <p:spTgt spid="7"/>
                                        </p:tgtEl>
                                        <p:attrNameLst>
                                          <p:attrName>ppt_x</p:attrName>
                                        </p:attrNameLst>
                                      </p:cBhvr>
                                      <p:tavLst>
                                        <p:tav tm="0">
                                          <p:val>
                                            <p:strVal val="ppt_x"/>
                                          </p:val>
                                        </p:tav>
                                        <p:tav tm="100000">
                                          <p:val>
                                            <p:strVal val="ppt_x"/>
                                          </p:val>
                                        </p:tav>
                                      </p:tavLst>
                                    </p:anim>
                                    <p:anim calcmode="lin" valueType="num">
                                      <p:cBhvr>
                                        <p:cTn id="43" dur="1000"/>
                                        <p:tgtEl>
                                          <p:spTgt spid="7"/>
                                        </p:tgtEl>
                                        <p:attrNameLst>
                                          <p:attrName>ppt_y</p:attrName>
                                        </p:attrNameLst>
                                      </p:cBhvr>
                                      <p:tavLst>
                                        <p:tav tm="0">
                                          <p:val>
                                            <p:strVal val="ppt_y"/>
                                          </p:val>
                                        </p:tav>
                                        <p:tav tm="100000">
                                          <p:val>
                                            <p:strVal val="ppt_y+.1"/>
                                          </p:val>
                                        </p:tav>
                                      </p:tavLst>
                                    </p:anim>
                                    <p:set>
                                      <p:cBhvr>
                                        <p:cTn id="44" dur="1" fill="hold">
                                          <p:stCondLst>
                                            <p:cond delay="999"/>
                                          </p:stCondLst>
                                        </p:cTn>
                                        <p:tgtEl>
                                          <p:spTgt spid="7"/>
                                        </p:tgtEl>
                                        <p:attrNameLst>
                                          <p:attrName>style.visibility</p:attrName>
                                        </p:attrNameLst>
                                      </p:cBhvr>
                                      <p:to>
                                        <p:strVal val="hidden"/>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4" presetClass="entr" presetSubtype="16" fill="hold" nodeType="clickEffect">
                                  <p:stCondLst>
                                    <p:cond delay="0"/>
                                  </p:stCondLst>
                                  <p:childTnLst>
                                    <p:set>
                                      <p:cBhvr>
                                        <p:cTn id="48" dur="1" fill="hold">
                                          <p:stCondLst>
                                            <p:cond delay="0"/>
                                          </p:stCondLst>
                                        </p:cTn>
                                        <p:tgtEl>
                                          <p:spTgt spid="3">
                                            <p:txEl>
                                              <p:pRg st="0" end="0"/>
                                            </p:txEl>
                                          </p:spTgt>
                                        </p:tgtEl>
                                        <p:attrNameLst>
                                          <p:attrName>style.visibility</p:attrName>
                                        </p:attrNameLst>
                                      </p:cBhvr>
                                      <p:to>
                                        <p:strVal val="visible"/>
                                      </p:to>
                                    </p:set>
                                    <p:animEffect transition="in" filter="box(in)">
                                      <p:cBhvr>
                                        <p:cTn id="49" dur="2000"/>
                                        <p:tgtEl>
                                          <p:spTgt spid="3">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4" presetClass="entr" presetSubtype="16" fill="hold" nodeType="clickEffect">
                                  <p:stCondLst>
                                    <p:cond delay="0"/>
                                  </p:stCondLst>
                                  <p:childTnLst>
                                    <p:set>
                                      <p:cBhvr>
                                        <p:cTn id="53" dur="1" fill="hold">
                                          <p:stCondLst>
                                            <p:cond delay="0"/>
                                          </p:stCondLst>
                                        </p:cTn>
                                        <p:tgtEl>
                                          <p:spTgt spid="3">
                                            <p:txEl>
                                              <p:pRg st="1" end="1"/>
                                            </p:txEl>
                                          </p:spTgt>
                                        </p:tgtEl>
                                        <p:attrNameLst>
                                          <p:attrName>style.visibility</p:attrName>
                                        </p:attrNameLst>
                                      </p:cBhvr>
                                      <p:to>
                                        <p:strVal val="visible"/>
                                      </p:to>
                                    </p:set>
                                    <p:animEffect transition="in" filter="box(in)">
                                      <p:cBhvr>
                                        <p:cTn id="54" dur="2000"/>
                                        <p:tgtEl>
                                          <p:spTgt spid="3">
                                            <p:txEl>
                                              <p:pRg st="1" end="1"/>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nodeType="clickEffect">
                                  <p:stCondLst>
                                    <p:cond delay="0"/>
                                  </p:stCondLst>
                                  <p:childTnLst>
                                    <p:set>
                                      <p:cBhvr>
                                        <p:cTn id="58" dur="1" fill="hold">
                                          <p:stCondLst>
                                            <p:cond delay="0"/>
                                          </p:stCondLst>
                                        </p:cTn>
                                        <p:tgtEl>
                                          <p:spTgt spid="5">
                                            <p:txEl>
                                              <p:pRg st="0" end="0"/>
                                            </p:txEl>
                                          </p:spTgt>
                                        </p:tgtEl>
                                        <p:attrNameLst>
                                          <p:attrName>style.visibility</p:attrName>
                                        </p:attrNameLst>
                                      </p:cBhvr>
                                      <p:to>
                                        <p:strVal val="visible"/>
                                      </p:to>
                                    </p:set>
                                    <p:anim calcmode="lin" valueType="num">
                                      <p:cBhvr additive="base">
                                        <p:cTn id="5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9" grpId="0"/>
      <p:bldP spid="9"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2843" y="2420888"/>
            <a:ext cx="8779637" cy="954107"/>
          </a:xfrm>
          <a:prstGeom prst="rect">
            <a:avLst/>
          </a:prstGeom>
        </p:spPr>
        <p:txBody>
          <a:bodyPr wrap="square">
            <a:spAutoFit/>
          </a:bodyPr>
          <a:lstStyle/>
          <a:p>
            <a:pPr algn="just"/>
            <a:r>
              <a:rPr lang="pt-BR" sz="2800" dirty="0">
                <a:latin typeface="Times New Roman" pitchFamily="18" charset="0"/>
                <a:cs typeface="Times New Roman" pitchFamily="18" charset="0"/>
              </a:rPr>
              <a:t>- Từ láy dãi dầu, diễn tả sự dãi nắng, dầm mưa, vất vả, gian khổ trên con đường hành quân của người lính.</a:t>
            </a:r>
            <a:endParaRPr lang="en-US" sz="2800" b="1" i="1" dirty="0">
              <a:latin typeface="Times New Roman" pitchFamily="18" charset="0"/>
              <a:cs typeface="Times New Roman" pitchFamily="18" charset="0"/>
            </a:endParaRPr>
          </a:p>
        </p:txBody>
      </p:sp>
      <p:sp>
        <p:nvSpPr>
          <p:cNvPr id="13" name="Rectangle 12"/>
          <p:cNvSpPr/>
          <p:nvPr/>
        </p:nvSpPr>
        <p:spPr>
          <a:xfrm>
            <a:off x="65841" y="3374995"/>
            <a:ext cx="8726528" cy="1384995"/>
          </a:xfrm>
          <a:prstGeom prst="rect">
            <a:avLst/>
          </a:prstGeom>
        </p:spPr>
        <p:txBody>
          <a:bodyPr wrap="square">
            <a:spAutoFit/>
          </a:bodyPr>
          <a:lstStyle/>
          <a:p>
            <a:pPr algn="just"/>
            <a:r>
              <a:rPr lang="pt-BR" sz="2800" dirty="0">
                <a:latin typeface="Times New Roman" pitchFamily="18" charset="0"/>
                <a:cs typeface="Times New Roman" pitchFamily="18" charset="0"/>
              </a:rPr>
              <a:t>- Nghệ thuật nói giảm nói tránh: sự ra đi hết sức nhẹ nhàng, thanh thản nhưng luôn trong tư thế sẵn sàng chiến đấu của người lính Tây Tiến.</a:t>
            </a:r>
            <a:endParaRPr lang="en-US" sz="2800" b="1" i="1" dirty="0">
              <a:latin typeface="Times New Roman" pitchFamily="18" charset="0"/>
              <a:cs typeface="Times New Roman" pitchFamily="18" charset="0"/>
            </a:endParaRPr>
          </a:p>
        </p:txBody>
      </p:sp>
      <p:sp>
        <p:nvSpPr>
          <p:cNvPr id="14" name="Rectangle 13"/>
          <p:cNvSpPr/>
          <p:nvPr/>
        </p:nvSpPr>
        <p:spPr>
          <a:xfrm>
            <a:off x="51406" y="4924481"/>
            <a:ext cx="8697058" cy="1384995"/>
          </a:xfrm>
          <a:prstGeom prst="rect">
            <a:avLst/>
          </a:prstGeom>
        </p:spPr>
        <p:txBody>
          <a:bodyPr wrap="square">
            <a:spAutoFit/>
          </a:bodyPr>
          <a:lstStyle/>
          <a:p>
            <a:pPr algn="just"/>
            <a:r>
              <a:rPr lang="nl-NL" sz="2800" b="1" dirty="0">
                <a:solidFill>
                  <a:srgbClr val="FF0000"/>
                </a:solidFill>
                <a:latin typeface="Times New Roman" pitchFamily="18" charset="0"/>
                <a:cs typeface="Times New Roman" pitchFamily="18" charset="0"/>
                <a:sym typeface="Wingdings"/>
              </a:rPr>
              <a:t></a:t>
            </a:r>
            <a:r>
              <a:rPr lang="nl-NL" sz="2800" b="1" dirty="0">
                <a:solidFill>
                  <a:srgbClr val="FF0000"/>
                </a:solidFill>
                <a:latin typeface="Times New Roman" pitchFamily="18" charset="0"/>
                <a:cs typeface="Times New Roman" pitchFamily="18" charset="0"/>
              </a:rPr>
              <a:t> Hình ảnh người lính hành quan gian khổ, có cả sự hi sinh nhưng vẫn toát lên tư thế kiên cường, sẵn sàng chiến đấu.</a:t>
            </a:r>
            <a:endParaRPr lang="en-US" sz="2800" b="1" dirty="0">
              <a:solidFill>
                <a:srgbClr val="FF0000"/>
              </a:solidFill>
              <a:latin typeface="Times New Roman" pitchFamily="18" charset="0"/>
              <a:cs typeface="Times New Roman" pitchFamily="18" charset="0"/>
            </a:endParaRPr>
          </a:p>
        </p:txBody>
      </p:sp>
      <p:sp>
        <p:nvSpPr>
          <p:cNvPr id="17" name="Rectangle 3"/>
          <p:cNvSpPr txBox="1">
            <a:spLocks noChangeArrowheads="1"/>
          </p:cNvSpPr>
          <p:nvPr/>
        </p:nvSpPr>
        <p:spPr>
          <a:xfrm>
            <a:off x="66852" y="692696"/>
            <a:ext cx="8465588" cy="7060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Tx/>
              <a:buNone/>
            </a:pPr>
            <a:r>
              <a:rPr lang="nl-NL" sz="2800" b="1" dirty="0">
                <a:latin typeface="Times New Roman" pitchFamily="18" charset="0"/>
                <a:cs typeface="Times New Roman" pitchFamily="18" charset="0"/>
              </a:rPr>
              <a:t>2. Hình tượng nhân vật trữ tình</a:t>
            </a:r>
          </a:p>
          <a:p>
            <a:pPr algn="just">
              <a:buFontTx/>
              <a:buNone/>
            </a:pPr>
            <a:r>
              <a:rPr lang="nl-NL" sz="2800" b="1" dirty="0">
                <a:latin typeface="Times New Roman" pitchFamily="18" charset="0"/>
                <a:cs typeface="Times New Roman" pitchFamily="18" charset="0"/>
              </a:rPr>
              <a:t>2.1 Nhớ  về bức tranh thiên nhiên miền Tây và hình ảnh hành quân của người lính Tây Tiến </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808116418"/>
      </p:ext>
    </p:extLst>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arn(inVertical)">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xEl>
                                              <p:pRg st="1" end="1"/>
                                            </p:txEl>
                                          </p:spTgt>
                                        </p:tgtEl>
                                        <p:attrNameLst>
                                          <p:attrName>style.visibility</p:attrName>
                                        </p:attrNameLst>
                                      </p:cBhvr>
                                      <p:to>
                                        <p:strVal val="visible"/>
                                      </p:to>
                                    </p:set>
                                    <p:animEffect transition="in" filter="barn(inVertical)">
                                      <p:cBhvr>
                                        <p:cTn id="12" dur="500"/>
                                        <p:tgtEl>
                                          <p:spTgt spid="1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heel(1)">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Administrator\Documents\43487625_2165492577103747_5921173932970344448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3584"/>
            <a:ext cx="4139951" cy="685441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dministrator\Documents\tải xuống (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823" y="0"/>
            <a:ext cx="5124871"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052736" y="1628800"/>
            <a:ext cx="8666598" cy="1569660"/>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800" b="1" cap="none" spc="0" dirty="0">
                <a:ln w="50800"/>
                <a:solidFill>
                  <a:srgbClr val="FF0000"/>
                </a:solidFill>
                <a:effectLst/>
                <a:latin typeface="Times New Roman" pitchFamily="18" charset="0"/>
                <a:cs typeface="Times New Roman" pitchFamily="18" charset="0"/>
              </a:rPr>
              <a:t>TÂY TIẾN</a:t>
            </a:r>
          </a:p>
          <a:p>
            <a:pPr algn="ctr"/>
            <a:r>
              <a:rPr lang="en-US" sz="4800" b="1" dirty="0">
                <a:ln w="50800"/>
                <a:solidFill>
                  <a:srgbClr val="FF0000"/>
                </a:solidFill>
                <a:latin typeface="Times New Roman" pitchFamily="18" charset="0"/>
                <a:cs typeface="Times New Roman" pitchFamily="18" charset="0"/>
              </a:rPr>
              <a:t>QUANG DŨNG</a:t>
            </a:r>
            <a:endParaRPr lang="en-US" sz="4800" b="1" cap="none" spc="0" dirty="0">
              <a:ln w="50800"/>
              <a:solidFill>
                <a:srgbClr val="FF0000"/>
              </a:solidFill>
              <a:effectLst/>
            </a:endParaRPr>
          </a:p>
        </p:txBody>
      </p:sp>
      <p:sp>
        <p:nvSpPr>
          <p:cNvPr id="2" name="TextBox 1"/>
          <p:cNvSpPr txBox="1"/>
          <p:nvPr/>
        </p:nvSpPr>
        <p:spPr>
          <a:xfrm>
            <a:off x="755576" y="332656"/>
            <a:ext cx="1296144"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4010488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1000"/>
                                        <p:tgtEl>
                                          <p:spTgt spid="2051"/>
                                        </p:tgtEl>
                                      </p:cBhvr>
                                    </p:animEffect>
                                    <p:anim calcmode="lin" valueType="num">
                                      <p:cBhvr>
                                        <p:cTn id="8" dur="1000" fill="hold"/>
                                        <p:tgtEl>
                                          <p:spTgt spid="2051"/>
                                        </p:tgtEl>
                                        <p:attrNameLst>
                                          <p:attrName>ppt_x</p:attrName>
                                        </p:attrNameLst>
                                      </p:cBhvr>
                                      <p:tavLst>
                                        <p:tav tm="0">
                                          <p:val>
                                            <p:strVal val="#ppt_x"/>
                                          </p:val>
                                        </p:tav>
                                        <p:tav tm="100000">
                                          <p:val>
                                            <p:strVal val="#ppt_x"/>
                                          </p:val>
                                        </p:tav>
                                      </p:tavLst>
                                    </p:anim>
                                    <p:anim calcmode="lin" valueType="num">
                                      <p:cBhvr>
                                        <p:cTn id="9"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1000" fill="hold"/>
                                        <p:tgtEl>
                                          <p:spTgt spid="7"/>
                                        </p:tgtEl>
                                        <p:attrNameLst>
                                          <p:attrName>ppt_x</p:attrName>
                                        </p:attrNameLst>
                                      </p:cBhvr>
                                      <p:tavLst>
                                        <p:tav tm="0">
                                          <p:val>
                                            <p:strVal val="#ppt_x"/>
                                          </p:val>
                                        </p:tav>
                                        <p:tav tm="100000">
                                          <p:val>
                                            <p:strVal val="#ppt_x"/>
                                          </p:val>
                                        </p:tav>
                                      </p:tavLst>
                                    </p:anim>
                                    <p:anim calcmode="lin" valueType="num">
                                      <p:cBhvr additive="base">
                                        <p:cTn id="15"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2050" name="Picture 2" descr="C:\Users\Administrator\Documents\tac tinh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7" y="27384"/>
            <a:ext cx="9179497" cy="6858000"/>
          </a:xfrm>
          <a:prstGeom prst="rect">
            <a:avLst/>
          </a:prstGeom>
          <a:noFill/>
          <a:extLst>
            <a:ext uri="{909E8E84-426E-40DD-AFC4-6F175D3DCCD1}">
              <a14:hiddenFill xmlns:a14="http://schemas.microsoft.com/office/drawing/2010/main">
                <a:solidFill>
                  <a:srgbClr val="FFFFFF"/>
                </a:solidFill>
              </a14:hiddenFill>
            </a:ext>
          </a:extLst>
        </p:spPr>
      </p:pic>
      <p:sp>
        <p:nvSpPr>
          <p:cNvPr id="120834" name="Text Box 2"/>
          <p:cNvSpPr txBox="1">
            <a:spLocks noChangeArrowheads="1"/>
          </p:cNvSpPr>
          <p:nvPr/>
        </p:nvSpPr>
        <p:spPr bwMode="auto">
          <a:xfrm>
            <a:off x="2340608" y="116632"/>
            <a:ext cx="6767896" cy="1029513"/>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eaLnBrk="0" hangingPunct="0">
              <a:lnSpc>
                <a:spcPct val="80000"/>
              </a:lnSpc>
              <a:spcBef>
                <a:spcPct val="50000"/>
              </a:spcBef>
            </a:pPr>
            <a:r>
              <a:rPr lang="en-US" sz="2900" b="1" i="1">
                <a:solidFill>
                  <a:srgbClr val="0000CC"/>
                </a:solidFill>
                <a:latin typeface="Times New Roman" pitchFamily="18" charset="0"/>
              </a:rPr>
              <a:t>“Chiều chiều oai linh thác gầm thét</a:t>
            </a:r>
          </a:p>
          <a:p>
            <a:pPr algn="ctr" eaLnBrk="0" hangingPunct="0">
              <a:lnSpc>
                <a:spcPct val="80000"/>
              </a:lnSpc>
              <a:spcBef>
                <a:spcPct val="50000"/>
              </a:spcBef>
            </a:pPr>
            <a:r>
              <a:rPr lang="en-US" sz="2900" b="1" i="1">
                <a:solidFill>
                  <a:srgbClr val="0000CC"/>
                </a:solidFill>
                <a:latin typeface="Times New Roman" pitchFamily="18" charset="0"/>
              </a:rPr>
              <a:t>Đêm đêm Mường Hịch cọp trêu người”</a:t>
            </a:r>
            <a:endParaRPr lang="en-US" sz="2900" b="1" i="1">
              <a:solidFill>
                <a:srgbClr val="0000CC"/>
              </a:solidFill>
              <a:latin typeface=".VnTime" pitchFamily="34" charset="0"/>
            </a:endParaRPr>
          </a:p>
        </p:txBody>
      </p:sp>
      <p:sp>
        <p:nvSpPr>
          <p:cNvPr id="120836" name="Rectangle 4"/>
          <p:cNvSpPr>
            <a:spLocks noChangeArrowheads="1"/>
          </p:cNvSpPr>
          <p:nvPr/>
        </p:nvSpPr>
        <p:spPr bwMode="auto">
          <a:xfrm>
            <a:off x="63185" y="2132856"/>
            <a:ext cx="3644719" cy="111876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spcBef>
                <a:spcPct val="30000"/>
              </a:spcBef>
            </a:pPr>
            <a:r>
              <a:rPr lang="en-US" sz="2900" b="1">
                <a:solidFill>
                  <a:srgbClr val="FFFF00"/>
                </a:solidFill>
                <a:latin typeface="Times New Roman" pitchFamily="18" charset="0"/>
              </a:rPr>
              <a:t>+ “Thác gầm thét”</a:t>
            </a:r>
          </a:p>
          <a:p>
            <a:pPr>
              <a:spcBef>
                <a:spcPct val="30000"/>
              </a:spcBef>
            </a:pPr>
            <a:r>
              <a:rPr lang="en-US" sz="2900" b="1">
                <a:solidFill>
                  <a:srgbClr val="FFFF00"/>
                </a:solidFill>
                <a:latin typeface="Times New Roman" pitchFamily="18" charset="0"/>
              </a:rPr>
              <a:t>+ “cọp trêu người”</a:t>
            </a:r>
          </a:p>
        </p:txBody>
      </p:sp>
      <p:sp>
        <p:nvSpPr>
          <p:cNvPr id="120839" name="Rectangle 7"/>
          <p:cNvSpPr>
            <a:spLocks noChangeArrowheads="1"/>
          </p:cNvSpPr>
          <p:nvPr/>
        </p:nvSpPr>
        <p:spPr bwMode="auto">
          <a:xfrm>
            <a:off x="179512" y="908720"/>
            <a:ext cx="1620957" cy="538609"/>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30000"/>
              </a:spcBef>
            </a:pPr>
            <a:r>
              <a:rPr lang="en-US" sz="2900" u="sng">
                <a:solidFill>
                  <a:srgbClr val="FFFF00"/>
                </a:solidFill>
                <a:latin typeface="Times New Roman" pitchFamily="18" charset="0"/>
              </a:rPr>
              <a:t>Nhân hóa</a:t>
            </a:r>
          </a:p>
        </p:txBody>
      </p:sp>
      <p:sp>
        <p:nvSpPr>
          <p:cNvPr id="120840" name="Rectangle 8"/>
          <p:cNvSpPr>
            <a:spLocks noChangeArrowheads="1"/>
          </p:cNvSpPr>
          <p:nvPr/>
        </p:nvSpPr>
        <p:spPr bwMode="auto">
          <a:xfrm>
            <a:off x="107503" y="4091300"/>
            <a:ext cx="3600401" cy="95410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spcBef>
                <a:spcPct val="30000"/>
              </a:spcBef>
            </a:pPr>
            <a:r>
              <a:rPr lang="en-US" sz="2800" b="1">
                <a:solidFill>
                  <a:srgbClr val="FFFF00"/>
                </a:solidFill>
                <a:latin typeface="Times New Roman" pitchFamily="18" charset="0"/>
              </a:rPr>
              <a:t>+ “Chiều chiều” rồi đến “đêm đêm”</a:t>
            </a:r>
          </a:p>
        </p:txBody>
      </p:sp>
      <p:sp>
        <p:nvSpPr>
          <p:cNvPr id="120843" name="Rectangle 11"/>
          <p:cNvSpPr>
            <a:spLocks noChangeArrowheads="1"/>
          </p:cNvSpPr>
          <p:nvPr/>
        </p:nvSpPr>
        <p:spPr bwMode="auto">
          <a:xfrm>
            <a:off x="4680013" y="4100299"/>
            <a:ext cx="4068451" cy="984885"/>
          </a:xfrm>
          <a:prstGeom prst="rect">
            <a:avLst/>
          </a:prstGeom>
          <a:noFill/>
          <a:ln w="57150" cmpd="thinThick">
            <a:solidFill>
              <a:srgbClr val="FFFF00"/>
            </a:solidFill>
            <a:miter lim="800000"/>
            <a:headEnd/>
            <a:tailEnd/>
          </a:ln>
          <a:effectLst/>
          <a:extLst>
            <a:ext uri="{909E8E84-426E-40DD-AFC4-6F175D3DCCD1}">
              <a14:hiddenFill xmlns:a14="http://schemas.microsoft.com/office/drawing/2010/main">
                <a:solidFill>
                  <a:srgbClr val="3366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30000"/>
              </a:spcBef>
            </a:pPr>
            <a:r>
              <a:rPr lang="en-US" sz="2900">
                <a:solidFill>
                  <a:srgbClr val="FFFF00"/>
                </a:solidFill>
                <a:latin typeface="Times New Roman" pitchFamily="18" charset="0"/>
                <a:cs typeface="Times New Roman" pitchFamily="18" charset="0"/>
              </a:rPr>
              <a:t>Người lính thường xuyên đối mặt với  nguy hiểm.</a:t>
            </a:r>
          </a:p>
        </p:txBody>
      </p:sp>
      <p:sp>
        <p:nvSpPr>
          <p:cNvPr id="120844" name="Rectangle 12"/>
          <p:cNvSpPr>
            <a:spLocks noChangeArrowheads="1"/>
          </p:cNvSpPr>
          <p:nvPr/>
        </p:nvSpPr>
        <p:spPr bwMode="auto">
          <a:xfrm>
            <a:off x="467545" y="5661248"/>
            <a:ext cx="8424936" cy="984885"/>
          </a:xfrm>
          <a:prstGeom prst="rect">
            <a:avLst/>
          </a:prstGeom>
          <a:solidFill>
            <a:srgbClr val="7030A0"/>
          </a:solidFill>
          <a:ln>
            <a:noFill/>
          </a:ln>
          <a:effectLst/>
        </p:spPr>
        <p:txBody>
          <a:bodyPr wrap="square">
            <a:spAutoFit/>
          </a:bodyPr>
          <a:lstStyle/>
          <a:p>
            <a:pPr algn="ctr">
              <a:spcBef>
                <a:spcPct val="30000"/>
              </a:spcBef>
            </a:pPr>
            <a:r>
              <a:rPr lang="en-US" sz="2900" b="1">
                <a:solidFill>
                  <a:srgbClr val="FFFF00"/>
                </a:solidFill>
                <a:latin typeface="Times New Roman" pitchFamily="18" charset="0"/>
                <a:sym typeface="Wingdings" pitchFamily="2" charset="2"/>
              </a:rPr>
              <a:t>Đường hành quân gian khổ, nguy hiểm, thử thách bản lĩnh, ý chí người chiến sĩ</a:t>
            </a:r>
          </a:p>
        </p:txBody>
      </p:sp>
      <p:sp>
        <p:nvSpPr>
          <p:cNvPr id="120846" name="Rectangle 14"/>
          <p:cNvSpPr>
            <a:spLocks noChangeArrowheads="1"/>
          </p:cNvSpPr>
          <p:nvPr/>
        </p:nvSpPr>
        <p:spPr bwMode="auto">
          <a:xfrm>
            <a:off x="4680013" y="2166216"/>
            <a:ext cx="4068451" cy="984885"/>
          </a:xfrm>
          <a:prstGeom prst="rect">
            <a:avLst/>
          </a:prstGeom>
          <a:noFill/>
          <a:ln w="57150" cmpd="thinThick">
            <a:solidFill>
              <a:srgbClr val="FFFF99"/>
            </a:solidFill>
            <a:miter lim="800000"/>
            <a:headEnd/>
            <a:tailEnd/>
          </a:ln>
          <a:effectLst/>
          <a:extLst>
            <a:ext uri="{909E8E84-426E-40DD-AFC4-6F175D3DCCD1}">
              <a14:hiddenFill xmlns:a14="http://schemas.microsoft.com/office/drawing/2010/main">
                <a:solidFill>
                  <a:srgbClr val="3366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30000"/>
              </a:spcBef>
            </a:pPr>
            <a:r>
              <a:rPr lang="en-US" sz="2900">
                <a:solidFill>
                  <a:srgbClr val="FFFF00"/>
                </a:solidFill>
                <a:latin typeface="Times New Roman" pitchFamily="18" charset="0"/>
              </a:rPr>
              <a:t>Thiên nhiên hoang sơ, man dại, đầy bí mật</a:t>
            </a:r>
          </a:p>
        </p:txBody>
      </p:sp>
    </p:spTree>
    <p:extLst>
      <p:ext uri="{BB962C8B-B14F-4D97-AF65-F5344CB8AC3E}">
        <p14:creationId xmlns:p14="http://schemas.microsoft.com/office/powerpoint/2010/main" val="5805470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0834"/>
                                        </p:tgtEl>
                                        <p:attrNameLst>
                                          <p:attrName>style.visibility</p:attrName>
                                        </p:attrNameLst>
                                      </p:cBhvr>
                                      <p:to>
                                        <p:strVal val="visible"/>
                                      </p:to>
                                    </p:set>
                                    <p:animEffect transition="in" filter="wipe(left)">
                                      <p:cBhvr>
                                        <p:cTn id="7" dur="500"/>
                                        <p:tgtEl>
                                          <p:spTgt spid="1208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0839"/>
                                        </p:tgtEl>
                                        <p:attrNameLst>
                                          <p:attrName>style.visibility</p:attrName>
                                        </p:attrNameLst>
                                      </p:cBhvr>
                                      <p:to>
                                        <p:strVal val="visible"/>
                                      </p:to>
                                    </p:set>
                                    <p:animEffect transition="in" filter="wipe(left)">
                                      <p:cBhvr>
                                        <p:cTn id="12" dur="500"/>
                                        <p:tgtEl>
                                          <p:spTgt spid="12083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0836"/>
                                        </p:tgtEl>
                                        <p:attrNameLst>
                                          <p:attrName>style.visibility</p:attrName>
                                        </p:attrNameLst>
                                      </p:cBhvr>
                                      <p:to>
                                        <p:strVal val="visible"/>
                                      </p:to>
                                    </p:set>
                                    <p:animEffect transition="in" filter="wipe(left)">
                                      <p:cBhvr>
                                        <p:cTn id="17" dur="500"/>
                                        <p:tgtEl>
                                          <p:spTgt spid="12083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0846"/>
                                        </p:tgtEl>
                                        <p:attrNameLst>
                                          <p:attrName>style.visibility</p:attrName>
                                        </p:attrNameLst>
                                      </p:cBhvr>
                                      <p:to>
                                        <p:strVal val="visible"/>
                                      </p:to>
                                    </p:set>
                                    <p:animEffect transition="in" filter="wipe(left)">
                                      <p:cBhvr>
                                        <p:cTn id="22" dur="500"/>
                                        <p:tgtEl>
                                          <p:spTgt spid="12084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0840"/>
                                        </p:tgtEl>
                                        <p:attrNameLst>
                                          <p:attrName>style.visibility</p:attrName>
                                        </p:attrNameLst>
                                      </p:cBhvr>
                                      <p:to>
                                        <p:strVal val="visible"/>
                                      </p:to>
                                    </p:set>
                                    <p:animEffect transition="in" filter="wipe(left)">
                                      <p:cBhvr>
                                        <p:cTn id="27" dur="500"/>
                                        <p:tgtEl>
                                          <p:spTgt spid="12084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20843"/>
                                        </p:tgtEl>
                                        <p:attrNameLst>
                                          <p:attrName>style.visibility</p:attrName>
                                        </p:attrNameLst>
                                      </p:cBhvr>
                                      <p:to>
                                        <p:strVal val="visible"/>
                                      </p:to>
                                    </p:set>
                                    <p:animEffect transition="in" filter="circle(in)">
                                      <p:cBhvr>
                                        <p:cTn id="32" dur="2000"/>
                                        <p:tgtEl>
                                          <p:spTgt spid="12084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6" presetClass="entr" presetSubtype="32" fill="hold" grpId="0" nodeType="clickEffect">
                                  <p:stCondLst>
                                    <p:cond delay="0"/>
                                  </p:stCondLst>
                                  <p:childTnLst>
                                    <p:set>
                                      <p:cBhvr>
                                        <p:cTn id="36" dur="1" fill="hold">
                                          <p:stCondLst>
                                            <p:cond delay="0"/>
                                          </p:stCondLst>
                                        </p:cTn>
                                        <p:tgtEl>
                                          <p:spTgt spid="120844"/>
                                        </p:tgtEl>
                                        <p:attrNameLst>
                                          <p:attrName>style.visibility</p:attrName>
                                        </p:attrNameLst>
                                      </p:cBhvr>
                                      <p:to>
                                        <p:strVal val="visible"/>
                                      </p:to>
                                    </p:set>
                                    <p:animEffect transition="in" filter="circle(out)">
                                      <p:cBhvr>
                                        <p:cTn id="37" dur="2000"/>
                                        <p:tgtEl>
                                          <p:spTgt spid="120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4" grpId="0"/>
      <p:bldP spid="120836" grpId="0" animBg="1"/>
      <p:bldP spid="120839" grpId="0"/>
      <p:bldP spid="120840" grpId="0" animBg="1"/>
      <p:bldP spid="120843" grpId="0" animBg="1"/>
      <p:bldP spid="120844" grpId="0" animBg="1"/>
      <p:bldP spid="12084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C:\Users\Administrator\Documents\tac tinh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8552" y="-27384"/>
            <a:ext cx="4211960" cy="6858000"/>
          </a:xfrm>
          <a:prstGeom prst="rect">
            <a:avLst/>
          </a:prstGeom>
          <a:noFill/>
          <a:extLst>
            <a:ext uri="{909E8E84-426E-40DD-AFC4-6F175D3DCCD1}">
              <a14:hiddenFill xmlns:a14="http://schemas.microsoft.com/office/drawing/2010/main">
                <a:solidFill>
                  <a:srgbClr val="FFFFFF"/>
                </a:solidFill>
              </a14:hiddenFill>
            </a:ext>
          </a:extLst>
        </p:spPr>
      </p:pic>
      <p:sp>
        <p:nvSpPr>
          <p:cNvPr id="23" name="Text Box 2"/>
          <p:cNvSpPr txBox="1">
            <a:spLocks noChangeArrowheads="1"/>
          </p:cNvSpPr>
          <p:nvPr/>
        </p:nvSpPr>
        <p:spPr bwMode="auto">
          <a:xfrm>
            <a:off x="5076912" y="116632"/>
            <a:ext cx="3959584" cy="1458861"/>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0" hangingPunct="0">
              <a:lnSpc>
                <a:spcPct val="80000"/>
              </a:lnSpc>
              <a:spcBef>
                <a:spcPct val="50000"/>
              </a:spcBef>
            </a:pPr>
            <a:r>
              <a:rPr lang="en-US" sz="2400" b="1" i="1" dirty="0">
                <a:solidFill>
                  <a:srgbClr val="FF0000"/>
                </a:solidFill>
                <a:latin typeface="Times New Roman" pitchFamily="18" charset="0"/>
              </a:rPr>
              <a:t>“</a:t>
            </a:r>
            <a:r>
              <a:rPr lang="en-US" sz="2400" b="1" i="1" dirty="0" err="1">
                <a:solidFill>
                  <a:srgbClr val="FF0000"/>
                </a:solidFill>
                <a:latin typeface="Times New Roman" pitchFamily="18" charset="0"/>
              </a:rPr>
              <a:t>Chiều</a:t>
            </a:r>
            <a:r>
              <a:rPr lang="en-US" sz="2400" b="1" i="1" dirty="0">
                <a:solidFill>
                  <a:srgbClr val="FF0000"/>
                </a:solidFill>
                <a:latin typeface="Times New Roman" pitchFamily="18" charset="0"/>
              </a:rPr>
              <a:t> </a:t>
            </a:r>
            <a:r>
              <a:rPr lang="en-US" sz="2400" b="1" i="1" dirty="0" err="1">
                <a:solidFill>
                  <a:srgbClr val="FF0000"/>
                </a:solidFill>
                <a:latin typeface="Times New Roman" pitchFamily="18" charset="0"/>
              </a:rPr>
              <a:t>chiều</a:t>
            </a:r>
            <a:r>
              <a:rPr lang="en-US" sz="2400" b="1" i="1" dirty="0">
                <a:solidFill>
                  <a:srgbClr val="FF0000"/>
                </a:solidFill>
                <a:latin typeface="Times New Roman" pitchFamily="18" charset="0"/>
              </a:rPr>
              <a:t> </a:t>
            </a:r>
            <a:r>
              <a:rPr lang="en-US" sz="2400" b="1" i="1" dirty="0" err="1">
                <a:solidFill>
                  <a:srgbClr val="FF0000"/>
                </a:solidFill>
                <a:latin typeface="Times New Roman" pitchFamily="18" charset="0"/>
              </a:rPr>
              <a:t>oai</a:t>
            </a:r>
            <a:r>
              <a:rPr lang="en-US" sz="2400" b="1" i="1" dirty="0">
                <a:solidFill>
                  <a:srgbClr val="FF0000"/>
                </a:solidFill>
                <a:latin typeface="Times New Roman" pitchFamily="18" charset="0"/>
              </a:rPr>
              <a:t> </a:t>
            </a:r>
            <a:r>
              <a:rPr lang="en-US" sz="2400" b="1" i="1" dirty="0" err="1">
                <a:solidFill>
                  <a:srgbClr val="FF0000"/>
                </a:solidFill>
                <a:latin typeface="Times New Roman" pitchFamily="18" charset="0"/>
              </a:rPr>
              <a:t>linh</a:t>
            </a:r>
            <a:r>
              <a:rPr lang="en-US" sz="2400" b="1" i="1" dirty="0">
                <a:solidFill>
                  <a:srgbClr val="FF0000"/>
                </a:solidFill>
                <a:latin typeface="Times New Roman" pitchFamily="18" charset="0"/>
              </a:rPr>
              <a:t> </a:t>
            </a:r>
            <a:r>
              <a:rPr lang="en-US" sz="2400" b="1" i="1" dirty="0" err="1">
                <a:solidFill>
                  <a:srgbClr val="FF0000"/>
                </a:solidFill>
                <a:latin typeface="Times New Roman" pitchFamily="18" charset="0"/>
              </a:rPr>
              <a:t>thác</a:t>
            </a:r>
            <a:r>
              <a:rPr lang="en-US" sz="2400" b="1" i="1" dirty="0">
                <a:solidFill>
                  <a:srgbClr val="FF0000"/>
                </a:solidFill>
                <a:latin typeface="Times New Roman" pitchFamily="18" charset="0"/>
              </a:rPr>
              <a:t> </a:t>
            </a:r>
            <a:r>
              <a:rPr lang="en-US" sz="2400" b="1" i="1" dirty="0" err="1">
                <a:solidFill>
                  <a:srgbClr val="FF0000"/>
                </a:solidFill>
                <a:latin typeface="Times New Roman" pitchFamily="18" charset="0"/>
              </a:rPr>
              <a:t>gầm</a:t>
            </a:r>
            <a:r>
              <a:rPr lang="en-US" sz="2400" b="1" i="1" dirty="0">
                <a:solidFill>
                  <a:srgbClr val="FF0000"/>
                </a:solidFill>
                <a:latin typeface="Times New Roman" pitchFamily="18" charset="0"/>
              </a:rPr>
              <a:t> </a:t>
            </a:r>
            <a:r>
              <a:rPr lang="en-US" sz="2400" b="1" i="1" dirty="0" err="1">
                <a:solidFill>
                  <a:srgbClr val="FF0000"/>
                </a:solidFill>
                <a:latin typeface="Times New Roman" pitchFamily="18" charset="0"/>
              </a:rPr>
              <a:t>thét</a:t>
            </a:r>
            <a:endParaRPr lang="en-US" sz="2400" b="1" i="1" dirty="0">
              <a:solidFill>
                <a:srgbClr val="FF0000"/>
              </a:solidFill>
              <a:latin typeface="Times New Roman" pitchFamily="18" charset="0"/>
            </a:endParaRPr>
          </a:p>
          <a:p>
            <a:pPr eaLnBrk="0" hangingPunct="0">
              <a:lnSpc>
                <a:spcPct val="80000"/>
              </a:lnSpc>
              <a:spcBef>
                <a:spcPct val="50000"/>
              </a:spcBef>
            </a:pPr>
            <a:r>
              <a:rPr lang="en-US" sz="2400" b="1" i="1" dirty="0" err="1">
                <a:solidFill>
                  <a:srgbClr val="FF0000"/>
                </a:solidFill>
                <a:latin typeface="Times New Roman" pitchFamily="18" charset="0"/>
              </a:rPr>
              <a:t>Đêm</a:t>
            </a:r>
            <a:r>
              <a:rPr lang="en-US" sz="2400" b="1" i="1" dirty="0">
                <a:solidFill>
                  <a:srgbClr val="FF0000"/>
                </a:solidFill>
                <a:latin typeface="Times New Roman" pitchFamily="18" charset="0"/>
              </a:rPr>
              <a:t> </a:t>
            </a:r>
            <a:r>
              <a:rPr lang="en-US" sz="2400" b="1" i="1" dirty="0" err="1">
                <a:solidFill>
                  <a:srgbClr val="FF0000"/>
                </a:solidFill>
                <a:latin typeface="Times New Roman" pitchFamily="18" charset="0"/>
              </a:rPr>
              <a:t>đêm</a:t>
            </a:r>
            <a:r>
              <a:rPr lang="en-US" sz="2400" b="1" i="1" dirty="0">
                <a:solidFill>
                  <a:srgbClr val="FF0000"/>
                </a:solidFill>
                <a:latin typeface="Times New Roman" pitchFamily="18" charset="0"/>
              </a:rPr>
              <a:t> </a:t>
            </a:r>
            <a:r>
              <a:rPr lang="en-US" sz="2400" b="1" i="1" dirty="0" err="1">
                <a:solidFill>
                  <a:srgbClr val="FF0000"/>
                </a:solidFill>
                <a:latin typeface="Times New Roman" pitchFamily="18" charset="0"/>
              </a:rPr>
              <a:t>Mường</a:t>
            </a:r>
            <a:r>
              <a:rPr lang="en-US" sz="2400" b="1" i="1" dirty="0">
                <a:solidFill>
                  <a:srgbClr val="FF0000"/>
                </a:solidFill>
                <a:latin typeface="Times New Roman" pitchFamily="18" charset="0"/>
              </a:rPr>
              <a:t> </a:t>
            </a:r>
            <a:r>
              <a:rPr lang="en-US" sz="2400" b="1" i="1" dirty="0" err="1">
                <a:solidFill>
                  <a:srgbClr val="FF0000"/>
                </a:solidFill>
                <a:latin typeface="Times New Roman" pitchFamily="18" charset="0"/>
              </a:rPr>
              <a:t>Hịch</a:t>
            </a:r>
            <a:r>
              <a:rPr lang="en-US" sz="2400" b="1" i="1" dirty="0">
                <a:solidFill>
                  <a:srgbClr val="FF0000"/>
                </a:solidFill>
                <a:latin typeface="Times New Roman" pitchFamily="18" charset="0"/>
              </a:rPr>
              <a:t> </a:t>
            </a:r>
            <a:r>
              <a:rPr lang="en-US" sz="2400" b="1" i="1" dirty="0" err="1">
                <a:solidFill>
                  <a:srgbClr val="FF0000"/>
                </a:solidFill>
                <a:latin typeface="Times New Roman" pitchFamily="18" charset="0"/>
              </a:rPr>
              <a:t>cọp</a:t>
            </a:r>
            <a:r>
              <a:rPr lang="en-US" sz="2400" b="1" i="1" dirty="0">
                <a:solidFill>
                  <a:srgbClr val="FF0000"/>
                </a:solidFill>
                <a:latin typeface="Times New Roman" pitchFamily="18" charset="0"/>
              </a:rPr>
              <a:t> </a:t>
            </a:r>
            <a:r>
              <a:rPr lang="en-US" sz="2400" b="1" i="1" dirty="0" err="1">
                <a:solidFill>
                  <a:srgbClr val="FF0000"/>
                </a:solidFill>
                <a:latin typeface="Times New Roman" pitchFamily="18" charset="0"/>
              </a:rPr>
              <a:t>trêu</a:t>
            </a:r>
            <a:r>
              <a:rPr lang="en-US" sz="2400" b="1" i="1" dirty="0">
                <a:solidFill>
                  <a:srgbClr val="FF0000"/>
                </a:solidFill>
                <a:latin typeface="Times New Roman" pitchFamily="18" charset="0"/>
              </a:rPr>
              <a:t> </a:t>
            </a:r>
            <a:r>
              <a:rPr lang="en-US" sz="2400" b="1" i="1" dirty="0" err="1">
                <a:solidFill>
                  <a:srgbClr val="FF0000"/>
                </a:solidFill>
                <a:latin typeface="Times New Roman" pitchFamily="18" charset="0"/>
              </a:rPr>
              <a:t>người</a:t>
            </a:r>
            <a:r>
              <a:rPr lang="en-US" sz="2400" b="1" i="1" dirty="0">
                <a:solidFill>
                  <a:srgbClr val="FF0000"/>
                </a:solidFill>
                <a:latin typeface="Times New Roman" pitchFamily="18" charset="0"/>
              </a:rPr>
              <a:t>”</a:t>
            </a:r>
            <a:endParaRPr lang="en-US" sz="2400" b="1" i="1" dirty="0">
              <a:solidFill>
                <a:srgbClr val="FF0000"/>
              </a:solidFill>
              <a:latin typeface=".VnTime" pitchFamily="34" charset="0"/>
            </a:endParaRPr>
          </a:p>
        </p:txBody>
      </p:sp>
      <p:sp>
        <p:nvSpPr>
          <p:cNvPr id="2" name="Rectangle 1"/>
          <p:cNvSpPr/>
          <p:nvPr/>
        </p:nvSpPr>
        <p:spPr>
          <a:xfrm>
            <a:off x="52657" y="2492897"/>
            <a:ext cx="5025811" cy="1200329"/>
          </a:xfrm>
          <a:prstGeom prst="rect">
            <a:avLst/>
          </a:prstGeom>
        </p:spPr>
        <p:txBody>
          <a:bodyPr wrap="square">
            <a:spAutoFit/>
          </a:bodyPr>
          <a:lstStyle/>
          <a:p>
            <a:r>
              <a:rPr lang="pt-BR" sz="2400" dirty="0">
                <a:latin typeface="Times New Roman" pitchFamily="18" charset="0"/>
                <a:cs typeface="Times New Roman" pitchFamily="18" charset="0"/>
              </a:rPr>
              <a:t>+ Điệp từ: chiều chiều, đêm đêm nhằm nhấn mạnh thời gian cả ngày đêm, không ngừng nghỉ</a:t>
            </a:r>
            <a:endParaRPr lang="en-US" sz="2400" dirty="0">
              <a:latin typeface="Times New Roman" pitchFamily="18" charset="0"/>
              <a:cs typeface="Times New Roman" pitchFamily="18" charset="0"/>
            </a:endParaRPr>
          </a:p>
        </p:txBody>
      </p:sp>
      <p:sp>
        <p:nvSpPr>
          <p:cNvPr id="24" name="Rectangle 23"/>
          <p:cNvSpPr/>
          <p:nvPr/>
        </p:nvSpPr>
        <p:spPr>
          <a:xfrm>
            <a:off x="79970" y="3717032"/>
            <a:ext cx="4888582" cy="830997"/>
          </a:xfrm>
          <a:prstGeom prst="rect">
            <a:avLst/>
          </a:prstGeom>
        </p:spPr>
        <p:txBody>
          <a:bodyPr wrap="square">
            <a:spAutoFit/>
          </a:bodyPr>
          <a:lstStyle/>
          <a:p>
            <a:r>
              <a:rPr lang="pt-BR" sz="2400" dirty="0">
                <a:latin typeface="Times New Roman" pitchFamily="18" charset="0"/>
                <a:cs typeface="Times New Roman" pitchFamily="18" charset="0"/>
              </a:rPr>
              <a:t>+ Nhân hóa âm thanh: gợi thiên nhiên hoang sơ, bí ẩn</a:t>
            </a:r>
            <a:endParaRPr lang="en-US" sz="2400" b="1" i="1" dirty="0">
              <a:latin typeface="Times New Roman" pitchFamily="18" charset="0"/>
              <a:cs typeface="Times New Roman" pitchFamily="18" charset="0"/>
            </a:endParaRPr>
          </a:p>
        </p:txBody>
      </p:sp>
      <p:sp>
        <p:nvSpPr>
          <p:cNvPr id="26" name="Rectangle 25"/>
          <p:cNvSpPr/>
          <p:nvPr/>
        </p:nvSpPr>
        <p:spPr>
          <a:xfrm>
            <a:off x="142721" y="4509120"/>
            <a:ext cx="4825831" cy="1938992"/>
          </a:xfrm>
          <a:prstGeom prst="rect">
            <a:avLst/>
          </a:prstGeom>
        </p:spPr>
        <p:txBody>
          <a:bodyPr wrap="square">
            <a:spAutoFit/>
          </a:bodyPr>
          <a:lstStyle/>
          <a:p>
            <a:r>
              <a:rPr lang="pt-BR" sz="2400" dirty="0">
                <a:latin typeface="Times New Roman" pitchFamily="18" charset="0"/>
                <a:cs typeface="Times New Roman" pitchFamily="18" charset="0"/>
              </a:rPr>
              <a:t>+ Cách dùng động từ vô cùng độc đáo, đặc sắc cọp “trêu” =&gt; sự trẻ trung, tinh nghịch của chất lính, làm giảm bớt sự khắc nghiệt của thiên nhiên.</a:t>
            </a:r>
            <a:endParaRPr lang="en-US" sz="2400" b="1" i="1" dirty="0">
              <a:latin typeface="Times New Roman" pitchFamily="18" charset="0"/>
              <a:cs typeface="Times New Roman" pitchFamily="18" charset="0"/>
            </a:endParaRPr>
          </a:p>
        </p:txBody>
      </p:sp>
      <p:sp>
        <p:nvSpPr>
          <p:cNvPr id="27" name="Rectangle 26"/>
          <p:cNvSpPr/>
          <p:nvPr/>
        </p:nvSpPr>
        <p:spPr>
          <a:xfrm>
            <a:off x="108586" y="5691665"/>
            <a:ext cx="4679438" cy="1200329"/>
          </a:xfrm>
          <a:prstGeom prst="rect">
            <a:avLst/>
          </a:prstGeom>
        </p:spPr>
        <p:txBody>
          <a:bodyPr wrap="square">
            <a:spAutoFit/>
          </a:bodyPr>
          <a:lstStyle/>
          <a:p>
            <a:r>
              <a:rPr lang="pt-BR" sz="2400" b="1" dirty="0">
                <a:solidFill>
                  <a:srgbClr val="FF0000"/>
                </a:solidFill>
                <a:latin typeface="Times New Roman" pitchFamily="18" charset="0"/>
                <a:cs typeface="Times New Roman" pitchFamily="18" charset="0"/>
                <a:sym typeface="Wingdings"/>
              </a:rPr>
              <a:t></a:t>
            </a:r>
            <a:r>
              <a:rPr lang="pt-BR" sz="2400" b="1" dirty="0">
                <a:solidFill>
                  <a:srgbClr val="FF0000"/>
                </a:solidFill>
                <a:latin typeface="Times New Roman" pitchFamily="18" charset="0"/>
                <a:cs typeface="Times New Roman" pitchFamily="18" charset="0"/>
              </a:rPr>
              <a:t> Gợi không gian hoang vu, rừng thiêng nước độc, đầy bí hiểm, dữ dội</a:t>
            </a:r>
            <a:endParaRPr lang="en-US" sz="2400" b="1" i="1" dirty="0">
              <a:solidFill>
                <a:srgbClr val="FF0000"/>
              </a:solidFill>
              <a:latin typeface="Times New Roman" pitchFamily="18" charset="0"/>
              <a:cs typeface="Times New Roman" pitchFamily="18" charset="0"/>
            </a:endParaRPr>
          </a:p>
        </p:txBody>
      </p:sp>
      <p:sp>
        <p:nvSpPr>
          <p:cNvPr id="19" name="Rectangle 3"/>
          <p:cNvSpPr txBox="1">
            <a:spLocks noChangeArrowheads="1"/>
          </p:cNvSpPr>
          <p:nvPr/>
        </p:nvSpPr>
        <p:spPr>
          <a:xfrm>
            <a:off x="52657" y="785294"/>
            <a:ext cx="4915896" cy="17076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r>
              <a:rPr lang="nl-NL" sz="2400" b="1" dirty="0">
                <a:latin typeface="Times New Roman" pitchFamily="18" charset="0"/>
                <a:cs typeface="Times New Roman" pitchFamily="18" charset="0"/>
              </a:rPr>
              <a:t>2. Hình tượng nhân vật trữ tình</a:t>
            </a:r>
          </a:p>
          <a:p>
            <a:pPr>
              <a:buFontTx/>
              <a:buNone/>
            </a:pPr>
            <a:r>
              <a:rPr lang="nl-NL" sz="2400" b="1" dirty="0">
                <a:latin typeface="Times New Roman" pitchFamily="18" charset="0"/>
                <a:cs typeface="Times New Roman" pitchFamily="18" charset="0"/>
              </a:rPr>
              <a:t>2.1 Nhớ  bức tranh thiên nhiên miền Tây và hình ảnh hành quân của người lính Tây Tiến </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990627836"/>
      </p:ext>
    </p:extLst>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arn(inVertical)">
                                      <p:cBhvr>
                                        <p:cTn id="7" dur="500"/>
                                        <p:tgtEl>
                                          <p:spTgt spid="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barn(inVertical)">
                                      <p:cBhvr>
                                        <p:cTn id="12" dur="500"/>
                                        <p:tgtEl>
                                          <p:spTgt spid="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heel(1)">
                                      <p:cBhvr>
                                        <p:cTn id="22" dur="20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heel(1)">
                                      <p:cBhvr>
                                        <p:cTn id="27" dur="2000"/>
                                        <p:tgtEl>
                                          <p:spTgt spid="26"/>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heel(1)">
                                      <p:cBhvr>
                                        <p:cTn id="32"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p:bldP spid="26" grpId="0"/>
      <p:bldP spid="2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3074" name="Picture 2" descr="C:\Users\Administrator\Documents\deo o quy h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22883" name="Rectangle 3"/>
          <p:cNvSpPr>
            <a:spLocks noChangeArrowheads="1"/>
          </p:cNvSpPr>
          <p:nvPr/>
        </p:nvSpPr>
        <p:spPr bwMode="auto">
          <a:xfrm>
            <a:off x="395536" y="5949280"/>
            <a:ext cx="8414483" cy="523220"/>
          </a:xfrm>
          <a:prstGeom prst="rect">
            <a:avLst/>
          </a:prstGeom>
          <a:solidFill>
            <a:schemeClr val="accent2"/>
          </a:solidFill>
          <a:ln w="9525">
            <a:solidFill>
              <a:srgbClr val="FFFF00"/>
            </a:solidFill>
            <a:miter lim="800000"/>
            <a:headEnd/>
            <a:tailEnd/>
          </a:ln>
          <a:effectLst/>
        </p:spPr>
        <p:txBody>
          <a:bodyPr wrap="none">
            <a:spAutoFit/>
          </a:bodyPr>
          <a:lstStyle/>
          <a:p>
            <a:pPr>
              <a:spcBef>
                <a:spcPct val="30000"/>
              </a:spcBef>
            </a:pPr>
            <a:r>
              <a:rPr lang="en-US" sz="2800" b="1">
                <a:solidFill>
                  <a:srgbClr val="FFFF66"/>
                </a:solidFill>
                <a:latin typeface="Times New Roman" pitchFamily="18" charset="0"/>
                <a:sym typeface="Wingdings" pitchFamily="2" charset="2"/>
              </a:rPr>
              <a:t> </a:t>
            </a:r>
            <a:r>
              <a:rPr lang="en-US" sz="2800" b="1">
                <a:solidFill>
                  <a:srgbClr val="FFFF66"/>
                </a:solidFill>
                <a:latin typeface="Times New Roman" pitchFamily="18" charset="0"/>
              </a:rPr>
              <a:t>Nỗi nhớ da diết về những kỉ niệm êm dịu và ấm áp</a:t>
            </a:r>
            <a:r>
              <a:rPr lang="en-US" sz="2400" b="1">
                <a:solidFill>
                  <a:srgbClr val="FFFF66"/>
                </a:solidFill>
                <a:latin typeface="Times New Roman" pitchFamily="18" charset="0"/>
              </a:rPr>
              <a:t> </a:t>
            </a:r>
          </a:p>
        </p:txBody>
      </p:sp>
      <p:sp>
        <p:nvSpPr>
          <p:cNvPr id="122884" name="Rectangle 4"/>
          <p:cNvSpPr>
            <a:spLocks noChangeArrowheads="1"/>
          </p:cNvSpPr>
          <p:nvPr/>
        </p:nvSpPr>
        <p:spPr bwMode="auto">
          <a:xfrm>
            <a:off x="365631" y="1328718"/>
            <a:ext cx="2728632"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30000"/>
              </a:spcBef>
            </a:pPr>
            <a:r>
              <a:rPr lang="en-US" sz="2900" b="1">
                <a:solidFill>
                  <a:srgbClr val="FF0000"/>
                </a:solidFill>
                <a:latin typeface="Times New Roman" pitchFamily="18" charset="0"/>
              </a:rPr>
              <a:t>+ Cơm lên khói </a:t>
            </a:r>
          </a:p>
        </p:txBody>
      </p:sp>
      <p:sp>
        <p:nvSpPr>
          <p:cNvPr id="122885" name="Rectangle 5"/>
          <p:cNvSpPr>
            <a:spLocks noChangeArrowheads="1"/>
          </p:cNvSpPr>
          <p:nvPr/>
        </p:nvSpPr>
        <p:spPr bwMode="auto">
          <a:xfrm>
            <a:off x="413273" y="1927795"/>
            <a:ext cx="2691442"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30000"/>
              </a:spcBef>
            </a:pPr>
            <a:r>
              <a:rPr lang="en-US" sz="2900" b="1">
                <a:solidFill>
                  <a:srgbClr val="FF0000"/>
                </a:solidFill>
                <a:latin typeface="Times New Roman" pitchFamily="18" charset="0"/>
              </a:rPr>
              <a:t>+ Thơm nếp xôi</a:t>
            </a:r>
          </a:p>
        </p:txBody>
      </p:sp>
      <p:sp>
        <p:nvSpPr>
          <p:cNvPr id="122886" name="Rectangle 6"/>
          <p:cNvSpPr>
            <a:spLocks noChangeArrowheads="1"/>
          </p:cNvSpPr>
          <p:nvPr/>
        </p:nvSpPr>
        <p:spPr bwMode="auto">
          <a:xfrm>
            <a:off x="3355181" y="1743199"/>
            <a:ext cx="1150144" cy="461665"/>
          </a:xfrm>
          <a:prstGeom prst="rect">
            <a:avLst/>
          </a:prstGeom>
          <a:solidFill>
            <a:schemeClr val="accent2"/>
          </a:solidFill>
          <a:ln>
            <a:noFill/>
          </a:ln>
          <a:effectLst/>
        </p:spPr>
        <p:txBody>
          <a:bodyPr>
            <a:spAutoFit/>
          </a:bodyPr>
          <a:lstStyle/>
          <a:p>
            <a:pPr>
              <a:spcBef>
                <a:spcPct val="30000"/>
              </a:spcBef>
            </a:pPr>
            <a:r>
              <a:rPr lang="en-US" sz="2400">
                <a:solidFill>
                  <a:srgbClr val="FFFF00"/>
                </a:solidFill>
                <a:latin typeface="Times New Roman" pitchFamily="18" charset="0"/>
              </a:rPr>
              <a:t>Tả thực </a:t>
            </a:r>
          </a:p>
        </p:txBody>
      </p:sp>
      <p:sp>
        <p:nvSpPr>
          <p:cNvPr id="122887" name="Rectangle 7"/>
          <p:cNvSpPr>
            <a:spLocks noChangeArrowheads="1"/>
          </p:cNvSpPr>
          <p:nvPr/>
        </p:nvSpPr>
        <p:spPr bwMode="auto">
          <a:xfrm>
            <a:off x="4988719" y="1243013"/>
            <a:ext cx="2585964"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30000"/>
              </a:spcBef>
            </a:pPr>
            <a:r>
              <a:rPr lang="en-US" sz="2900" b="1">
                <a:solidFill>
                  <a:srgbClr val="FFFF00"/>
                </a:solidFill>
                <a:latin typeface="Times New Roman" pitchFamily="18" charset="0"/>
                <a:sym typeface="Wingdings" pitchFamily="2" charset="2"/>
              </a:rPr>
              <a:t>Bữa cơm nóng </a:t>
            </a:r>
          </a:p>
        </p:txBody>
      </p:sp>
      <p:sp>
        <p:nvSpPr>
          <p:cNvPr id="122888" name="Rectangle 8"/>
          <p:cNvSpPr>
            <a:spLocks noChangeArrowheads="1"/>
          </p:cNvSpPr>
          <p:nvPr/>
        </p:nvSpPr>
        <p:spPr bwMode="auto">
          <a:xfrm>
            <a:off x="4955381" y="2070100"/>
            <a:ext cx="3759362"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30000"/>
              </a:spcBef>
            </a:pPr>
            <a:r>
              <a:rPr lang="en-US" sz="2900" b="1">
                <a:solidFill>
                  <a:srgbClr val="FFFF00"/>
                </a:solidFill>
                <a:latin typeface="Times New Roman" pitchFamily="18" charset="0"/>
              </a:rPr>
              <a:t>Hương thơm  xôi nếp </a:t>
            </a:r>
          </a:p>
        </p:txBody>
      </p:sp>
      <p:sp>
        <p:nvSpPr>
          <p:cNvPr id="122889" name="Rectangle 9"/>
          <p:cNvSpPr>
            <a:spLocks noChangeArrowheads="1"/>
          </p:cNvSpPr>
          <p:nvPr/>
        </p:nvSpPr>
        <p:spPr bwMode="auto">
          <a:xfrm>
            <a:off x="184609" y="3717032"/>
            <a:ext cx="2299159" cy="984885"/>
          </a:xfrm>
          <a:prstGeom prst="rect">
            <a:avLst/>
          </a:prstGeom>
          <a:noFill/>
          <a:ln w="95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spcBef>
                <a:spcPct val="50000"/>
              </a:spcBef>
            </a:pPr>
            <a:r>
              <a:rPr lang="en-US" sz="2900" b="1">
                <a:solidFill>
                  <a:srgbClr val="FFFF00"/>
                </a:solidFill>
                <a:latin typeface="Times New Roman" pitchFamily="18" charset="0"/>
              </a:rPr>
              <a:t>mùa em thơm nếp xôi</a:t>
            </a:r>
          </a:p>
        </p:txBody>
      </p:sp>
      <p:sp>
        <p:nvSpPr>
          <p:cNvPr id="122890" name="Rectangle 10"/>
          <p:cNvSpPr>
            <a:spLocks noChangeArrowheads="1"/>
          </p:cNvSpPr>
          <p:nvPr/>
        </p:nvSpPr>
        <p:spPr bwMode="auto">
          <a:xfrm>
            <a:off x="6606020" y="3789040"/>
            <a:ext cx="2204000" cy="984885"/>
          </a:xfrm>
          <a:prstGeom prst="rect">
            <a:avLst/>
          </a:prstGeom>
          <a:noFill/>
          <a:ln w="9525">
            <a:solidFill>
              <a:srgbClr val="FF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30000"/>
              </a:spcBef>
            </a:pPr>
            <a:r>
              <a:rPr lang="en-US" sz="2900" b="1">
                <a:solidFill>
                  <a:srgbClr val="FFFF00"/>
                </a:solidFill>
                <a:latin typeface="Times New Roman" pitchFamily="18" charset="0"/>
                <a:sym typeface="Wingdings" pitchFamily="2" charset="2"/>
              </a:rPr>
              <a:t> Diễn đạt tài hoa </a:t>
            </a:r>
          </a:p>
        </p:txBody>
      </p:sp>
      <p:sp>
        <p:nvSpPr>
          <p:cNvPr id="122892" name="Rectangle 12"/>
          <p:cNvSpPr>
            <a:spLocks noChangeArrowheads="1"/>
          </p:cNvSpPr>
          <p:nvPr/>
        </p:nvSpPr>
        <p:spPr bwMode="auto">
          <a:xfrm>
            <a:off x="3943351" y="3438525"/>
            <a:ext cx="2238113"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30000"/>
              </a:spcBef>
            </a:pPr>
            <a:r>
              <a:rPr lang="en-US" sz="2900">
                <a:solidFill>
                  <a:srgbClr val="FFFF00"/>
                </a:solidFill>
                <a:latin typeface="Times New Roman" pitchFamily="18" charset="0"/>
              </a:rPr>
              <a:t>Mùa lúa chín </a:t>
            </a:r>
          </a:p>
        </p:txBody>
      </p:sp>
      <p:sp>
        <p:nvSpPr>
          <p:cNvPr id="122893" name="Rectangle 13"/>
          <p:cNvSpPr>
            <a:spLocks noChangeArrowheads="1"/>
          </p:cNvSpPr>
          <p:nvPr/>
        </p:nvSpPr>
        <p:spPr bwMode="auto">
          <a:xfrm>
            <a:off x="4000501" y="3962401"/>
            <a:ext cx="2456122"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30000"/>
              </a:spcBef>
            </a:pPr>
            <a:r>
              <a:rPr lang="en-US" sz="2900">
                <a:solidFill>
                  <a:srgbClr val="FFFF00"/>
                </a:solidFill>
                <a:latin typeface="Times New Roman" pitchFamily="18" charset="0"/>
              </a:rPr>
              <a:t>Mùa nếp thơm </a:t>
            </a:r>
          </a:p>
        </p:txBody>
      </p:sp>
      <p:sp>
        <p:nvSpPr>
          <p:cNvPr id="122894" name="Rectangle 14"/>
          <p:cNvSpPr>
            <a:spLocks noChangeArrowheads="1"/>
          </p:cNvSpPr>
          <p:nvPr/>
        </p:nvSpPr>
        <p:spPr bwMode="auto">
          <a:xfrm>
            <a:off x="3965973" y="4530726"/>
            <a:ext cx="2042547"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30000"/>
              </a:spcBef>
            </a:pPr>
            <a:r>
              <a:rPr lang="en-US" sz="2900">
                <a:solidFill>
                  <a:srgbClr val="FFFF00"/>
                </a:solidFill>
                <a:latin typeface="Times New Roman" pitchFamily="18" charset="0"/>
              </a:rPr>
              <a:t>Mùa quê em</a:t>
            </a:r>
          </a:p>
        </p:txBody>
      </p:sp>
      <p:sp>
        <p:nvSpPr>
          <p:cNvPr id="122895" name="Line 15"/>
          <p:cNvSpPr>
            <a:spLocks noChangeShapeType="1"/>
          </p:cNvSpPr>
          <p:nvPr/>
        </p:nvSpPr>
        <p:spPr bwMode="auto">
          <a:xfrm flipV="1">
            <a:off x="2914650" y="3810000"/>
            <a:ext cx="971550" cy="533400"/>
          </a:xfrm>
          <a:prstGeom prst="line">
            <a:avLst/>
          </a:prstGeom>
          <a:ln>
            <a:solidFill>
              <a:srgbClr val="FFFF00"/>
            </a:solidFill>
            <a:headEnd/>
            <a:tailEnd type="triangle" w="med" len="med"/>
          </a:ln>
        </p:spPr>
        <p:style>
          <a:lnRef idx="3">
            <a:schemeClr val="dk1"/>
          </a:lnRef>
          <a:fillRef idx="0">
            <a:schemeClr val="dk1"/>
          </a:fillRef>
          <a:effectRef idx="2">
            <a:schemeClr val="dk1"/>
          </a:effectRef>
          <a:fontRef idx="minor">
            <a:schemeClr val="tx1"/>
          </a:fontRef>
        </p:style>
        <p:txBody>
          <a:bodyPr/>
          <a:lstStyle/>
          <a:p>
            <a:pPr fontAlgn="auto">
              <a:spcBef>
                <a:spcPts val="0"/>
              </a:spcBef>
              <a:spcAft>
                <a:spcPts val="0"/>
              </a:spcAft>
              <a:defRPr/>
            </a:pPr>
            <a:endParaRPr lang="en-US">
              <a:solidFill>
                <a:srgbClr val="FFFF00"/>
              </a:solidFill>
            </a:endParaRPr>
          </a:p>
        </p:txBody>
      </p:sp>
      <p:sp>
        <p:nvSpPr>
          <p:cNvPr id="122896" name="Line 16"/>
          <p:cNvSpPr>
            <a:spLocks noChangeShapeType="1"/>
          </p:cNvSpPr>
          <p:nvPr/>
        </p:nvSpPr>
        <p:spPr bwMode="auto">
          <a:xfrm>
            <a:off x="2971801" y="4343400"/>
            <a:ext cx="1028700" cy="381000"/>
          </a:xfrm>
          <a:prstGeom prst="line">
            <a:avLst/>
          </a:prstGeom>
          <a:ln>
            <a:solidFill>
              <a:srgbClr val="FFFF00"/>
            </a:solidFill>
            <a:headEnd/>
            <a:tailEnd type="triangle" w="med" len="med"/>
          </a:ln>
        </p:spPr>
        <p:style>
          <a:lnRef idx="3">
            <a:schemeClr val="dk1"/>
          </a:lnRef>
          <a:fillRef idx="0">
            <a:schemeClr val="dk1"/>
          </a:fillRef>
          <a:effectRef idx="2">
            <a:schemeClr val="dk1"/>
          </a:effectRef>
          <a:fontRef idx="minor">
            <a:schemeClr val="tx1"/>
          </a:fontRef>
        </p:style>
        <p:txBody>
          <a:bodyPr/>
          <a:lstStyle/>
          <a:p>
            <a:pPr fontAlgn="auto">
              <a:spcBef>
                <a:spcPts val="0"/>
              </a:spcBef>
              <a:spcAft>
                <a:spcPts val="0"/>
              </a:spcAft>
              <a:defRPr/>
            </a:pPr>
            <a:endParaRPr lang="en-US">
              <a:solidFill>
                <a:srgbClr val="FFFF00"/>
              </a:solidFill>
            </a:endParaRPr>
          </a:p>
        </p:txBody>
      </p:sp>
      <p:sp>
        <p:nvSpPr>
          <p:cNvPr id="122897" name="Line 17"/>
          <p:cNvSpPr>
            <a:spLocks noChangeShapeType="1"/>
          </p:cNvSpPr>
          <p:nvPr/>
        </p:nvSpPr>
        <p:spPr bwMode="auto">
          <a:xfrm flipV="1">
            <a:off x="2971801" y="4267200"/>
            <a:ext cx="1028700" cy="76200"/>
          </a:xfrm>
          <a:prstGeom prst="line">
            <a:avLst/>
          </a:prstGeom>
          <a:ln>
            <a:solidFill>
              <a:srgbClr val="FFFF00"/>
            </a:solidFill>
            <a:headEnd/>
            <a:tailEnd type="triangle" w="med" len="med"/>
          </a:ln>
        </p:spPr>
        <p:style>
          <a:lnRef idx="3">
            <a:schemeClr val="dk1"/>
          </a:lnRef>
          <a:fillRef idx="0">
            <a:schemeClr val="dk1"/>
          </a:fillRef>
          <a:effectRef idx="2">
            <a:schemeClr val="dk1"/>
          </a:effectRef>
          <a:fontRef idx="minor">
            <a:schemeClr val="tx1"/>
          </a:fontRef>
        </p:style>
        <p:txBody>
          <a:bodyPr/>
          <a:lstStyle/>
          <a:p>
            <a:pPr fontAlgn="auto">
              <a:spcBef>
                <a:spcPts val="0"/>
              </a:spcBef>
              <a:spcAft>
                <a:spcPts val="0"/>
              </a:spcAft>
              <a:defRPr/>
            </a:pPr>
            <a:endParaRPr lang="en-US">
              <a:solidFill>
                <a:srgbClr val="FFFF00"/>
              </a:solidFill>
            </a:endParaRPr>
          </a:p>
        </p:txBody>
      </p:sp>
      <p:sp>
        <p:nvSpPr>
          <p:cNvPr id="122898" name="Line 18"/>
          <p:cNvSpPr>
            <a:spLocks noChangeShapeType="1"/>
          </p:cNvSpPr>
          <p:nvPr/>
        </p:nvSpPr>
        <p:spPr bwMode="auto">
          <a:xfrm flipV="1">
            <a:off x="4505325" y="1562100"/>
            <a:ext cx="457200" cy="304800"/>
          </a:xfrm>
          <a:prstGeom prst="line">
            <a:avLst/>
          </a:prstGeom>
          <a:ln>
            <a:solidFill>
              <a:srgbClr val="FFFF00"/>
            </a:solidFill>
            <a:headEnd/>
            <a:tailEnd type="triangle" w="med" len="med"/>
          </a:ln>
        </p:spPr>
        <p:style>
          <a:lnRef idx="2">
            <a:schemeClr val="dk1"/>
          </a:lnRef>
          <a:fillRef idx="0">
            <a:schemeClr val="dk1"/>
          </a:fillRef>
          <a:effectRef idx="1">
            <a:schemeClr val="dk1"/>
          </a:effectRef>
          <a:fontRef idx="minor">
            <a:schemeClr val="tx1"/>
          </a:fontRef>
        </p:style>
        <p:txBody>
          <a:bodyPr/>
          <a:lstStyle/>
          <a:p>
            <a:pPr fontAlgn="auto">
              <a:spcBef>
                <a:spcPts val="0"/>
              </a:spcBef>
              <a:spcAft>
                <a:spcPts val="0"/>
              </a:spcAft>
              <a:defRPr/>
            </a:pPr>
            <a:endParaRPr lang="en-US">
              <a:solidFill>
                <a:srgbClr val="FFFF00"/>
              </a:solidFill>
            </a:endParaRPr>
          </a:p>
        </p:txBody>
      </p:sp>
      <p:sp>
        <p:nvSpPr>
          <p:cNvPr id="122899" name="Line 19"/>
          <p:cNvSpPr>
            <a:spLocks noChangeShapeType="1"/>
          </p:cNvSpPr>
          <p:nvPr/>
        </p:nvSpPr>
        <p:spPr bwMode="auto">
          <a:xfrm>
            <a:off x="4505325" y="1903413"/>
            <a:ext cx="400050" cy="381000"/>
          </a:xfrm>
          <a:prstGeom prst="line">
            <a:avLst/>
          </a:prstGeom>
          <a:ln>
            <a:solidFill>
              <a:srgbClr val="FFFF00"/>
            </a:solidFill>
            <a:headEnd/>
            <a:tailEnd type="triangle" w="med" len="med"/>
          </a:ln>
        </p:spPr>
        <p:style>
          <a:lnRef idx="2">
            <a:schemeClr val="dk1"/>
          </a:lnRef>
          <a:fillRef idx="0">
            <a:schemeClr val="dk1"/>
          </a:fillRef>
          <a:effectRef idx="1">
            <a:schemeClr val="dk1"/>
          </a:effectRef>
          <a:fontRef idx="minor">
            <a:schemeClr val="tx1"/>
          </a:fontRef>
        </p:style>
        <p:txBody>
          <a:bodyPr/>
          <a:lstStyle/>
          <a:p>
            <a:pPr fontAlgn="auto">
              <a:spcBef>
                <a:spcPts val="0"/>
              </a:spcBef>
              <a:spcAft>
                <a:spcPts val="0"/>
              </a:spcAft>
              <a:defRPr/>
            </a:pPr>
            <a:endParaRPr lang="en-US">
              <a:solidFill>
                <a:srgbClr val="FFFF00"/>
              </a:solidFill>
            </a:endParaRPr>
          </a:p>
        </p:txBody>
      </p:sp>
      <p:sp>
        <p:nvSpPr>
          <p:cNvPr id="122900" name="AutoShape 20"/>
          <p:cNvSpPr>
            <a:spLocks/>
          </p:cNvSpPr>
          <p:nvPr/>
        </p:nvSpPr>
        <p:spPr bwMode="auto">
          <a:xfrm>
            <a:off x="3129034" y="1609677"/>
            <a:ext cx="104775" cy="723900"/>
          </a:xfrm>
          <a:prstGeom prst="rightBrace">
            <a:avLst>
              <a:gd name="adj1" fmla="val 43182"/>
              <a:gd name="adj2" fmla="val 50000"/>
            </a:avLst>
          </a:prstGeom>
          <a:solidFill>
            <a:schemeClr val="accent2"/>
          </a:solidFill>
          <a:ln>
            <a:solidFill>
              <a:srgbClr val="FFFF00"/>
            </a:solidFill>
            <a:headEnd/>
            <a:tailEnd/>
          </a:ln>
        </p:spPr>
        <p:style>
          <a:lnRef idx="2">
            <a:schemeClr val="dk1"/>
          </a:lnRef>
          <a:fillRef idx="0">
            <a:schemeClr val="dk1"/>
          </a:fillRef>
          <a:effectRef idx="1">
            <a:schemeClr val="dk1"/>
          </a:effectRef>
          <a:fontRef idx="minor">
            <a:schemeClr val="tx1"/>
          </a:fontRef>
        </p:style>
        <p:txBody>
          <a:bodyPr wrap="none" anchor="ctr"/>
          <a:lstStyle/>
          <a:p>
            <a:pPr fontAlgn="auto">
              <a:spcBef>
                <a:spcPts val="0"/>
              </a:spcBef>
              <a:spcAft>
                <a:spcPts val="0"/>
              </a:spcAft>
              <a:defRPr/>
            </a:pPr>
            <a:endParaRPr lang="en-US">
              <a:solidFill>
                <a:srgbClr val="FF0000"/>
              </a:solidFill>
            </a:endParaRPr>
          </a:p>
        </p:txBody>
      </p:sp>
      <p:pic>
        <p:nvPicPr>
          <p:cNvPr id="23" name="Picture 2" descr="C:\Users\Administrator\Documents\Phân tích đoạn 1 bài thơ Tây Tiến của Quang Dũng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76" y="39799"/>
            <a:ext cx="9144001" cy="5472608"/>
          </a:xfrm>
          <a:prstGeom prst="rect">
            <a:avLst/>
          </a:prstGeom>
          <a:noFill/>
          <a:extLst>
            <a:ext uri="{909E8E84-426E-40DD-AFC4-6F175D3DCCD1}">
              <a14:hiddenFill xmlns:a14="http://schemas.microsoft.com/office/drawing/2010/main">
                <a:solidFill>
                  <a:srgbClr val="FFFFFF"/>
                </a:solidFill>
              </a14:hiddenFill>
            </a:ext>
          </a:extLst>
        </p:spPr>
      </p:pic>
      <p:sp>
        <p:nvSpPr>
          <p:cNvPr id="122882" name="Text Box 2"/>
          <p:cNvSpPr txBox="1">
            <a:spLocks noChangeArrowheads="1"/>
          </p:cNvSpPr>
          <p:nvPr/>
        </p:nvSpPr>
        <p:spPr bwMode="auto">
          <a:xfrm>
            <a:off x="184609" y="213500"/>
            <a:ext cx="5576888" cy="1029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0" hangingPunct="0">
              <a:lnSpc>
                <a:spcPct val="80000"/>
              </a:lnSpc>
              <a:spcBef>
                <a:spcPct val="50000"/>
              </a:spcBef>
            </a:pPr>
            <a:r>
              <a:rPr lang="en-US" sz="2900" b="1" i="1">
                <a:solidFill>
                  <a:srgbClr val="7030A0"/>
                </a:solidFill>
                <a:latin typeface="Times New Roman" pitchFamily="18" charset="0"/>
              </a:rPr>
              <a:t>“ Nhớ ôi Tây Tiến cơm lên khói</a:t>
            </a:r>
          </a:p>
          <a:p>
            <a:pPr eaLnBrk="0" hangingPunct="0">
              <a:lnSpc>
                <a:spcPct val="80000"/>
              </a:lnSpc>
              <a:spcBef>
                <a:spcPct val="50000"/>
              </a:spcBef>
            </a:pPr>
            <a:r>
              <a:rPr lang="en-US" sz="2900" b="1" i="1">
                <a:solidFill>
                  <a:srgbClr val="7030A0"/>
                </a:solidFill>
                <a:latin typeface="Times New Roman" pitchFamily="18" charset="0"/>
              </a:rPr>
              <a:t>Mai Châu mùa em thơm nếp xôi”</a:t>
            </a:r>
            <a:endParaRPr lang="en-US" sz="2900" b="1" i="1">
              <a:solidFill>
                <a:srgbClr val="7030A0"/>
              </a:solidFill>
              <a:latin typeface=".VnTime" pitchFamily="34" charset="0"/>
            </a:endParaRPr>
          </a:p>
        </p:txBody>
      </p:sp>
      <p:pic>
        <p:nvPicPr>
          <p:cNvPr id="4098" name="Picture 2" descr="C:\Users\Administrator\Documents\du-lich-mu-cang-chai-mua-lua-chin1.jpg"/>
          <p:cNvPicPr>
            <a:picLocks noChangeAspect="1" noChangeArrowheads="1"/>
          </p:cNvPicPr>
          <p:nvPr/>
        </p:nvPicPr>
        <p:blipFill>
          <a:blip r:embed="rId5">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9050"/>
            <a:ext cx="9144000" cy="7051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839188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2882"/>
                                        </p:tgtEl>
                                        <p:attrNameLst>
                                          <p:attrName>style.visibility</p:attrName>
                                        </p:attrNameLst>
                                      </p:cBhvr>
                                      <p:to>
                                        <p:strVal val="visible"/>
                                      </p:to>
                                    </p:set>
                                    <p:animEffect transition="in" filter="wipe(left)">
                                      <p:cBhvr>
                                        <p:cTn id="7" dur="2000"/>
                                        <p:tgtEl>
                                          <p:spTgt spid="1228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22884">
                                            <p:txEl>
                                              <p:pRg st="0" end="0"/>
                                            </p:txEl>
                                          </p:spTgt>
                                        </p:tgtEl>
                                        <p:attrNameLst>
                                          <p:attrName>style.visibility</p:attrName>
                                        </p:attrNameLst>
                                      </p:cBhvr>
                                      <p:to>
                                        <p:strVal val="visible"/>
                                      </p:to>
                                    </p:set>
                                    <p:animEffect transition="in" filter="wipe(left)">
                                      <p:cBhvr>
                                        <p:cTn id="12" dur="2000"/>
                                        <p:tgtEl>
                                          <p:spTgt spid="12288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22885">
                                            <p:txEl>
                                              <p:pRg st="0" end="0"/>
                                            </p:txEl>
                                          </p:spTgt>
                                        </p:tgtEl>
                                        <p:attrNameLst>
                                          <p:attrName>style.visibility</p:attrName>
                                        </p:attrNameLst>
                                      </p:cBhvr>
                                      <p:to>
                                        <p:strVal val="visible"/>
                                      </p:to>
                                    </p:set>
                                    <p:animEffect transition="in" filter="wipe(left)">
                                      <p:cBhvr>
                                        <p:cTn id="17" dur="2000"/>
                                        <p:tgtEl>
                                          <p:spTgt spid="122885">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122900"/>
                                        </p:tgtEl>
                                        <p:attrNameLst>
                                          <p:attrName>style.visibility</p:attrName>
                                        </p:attrNameLst>
                                      </p:cBhvr>
                                      <p:to>
                                        <p:strVal val="visible"/>
                                      </p:to>
                                    </p:set>
                                    <p:animEffect transition="in" filter="wheel(4)">
                                      <p:cBhvr>
                                        <p:cTn id="22" dur="500"/>
                                        <p:tgtEl>
                                          <p:spTgt spid="12290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22886"/>
                                        </p:tgtEl>
                                        <p:attrNameLst>
                                          <p:attrName>style.visibility</p:attrName>
                                        </p:attrNameLst>
                                      </p:cBhvr>
                                      <p:to>
                                        <p:strVal val="visible"/>
                                      </p:to>
                                    </p:set>
                                    <p:animEffect transition="in" filter="wheel(1)">
                                      <p:cBhvr>
                                        <p:cTn id="27" dur="2000"/>
                                        <p:tgtEl>
                                          <p:spTgt spid="12288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22898"/>
                                        </p:tgtEl>
                                        <p:attrNameLst>
                                          <p:attrName>style.visibility</p:attrName>
                                        </p:attrNameLst>
                                      </p:cBhvr>
                                      <p:to>
                                        <p:strVal val="visible"/>
                                      </p:to>
                                    </p:set>
                                    <p:animEffect transition="in" filter="wipe(left)">
                                      <p:cBhvr>
                                        <p:cTn id="32" dur="1000"/>
                                        <p:tgtEl>
                                          <p:spTgt spid="12289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122887">
                                            <p:txEl>
                                              <p:pRg st="0" end="0"/>
                                            </p:txEl>
                                          </p:spTgt>
                                        </p:tgtEl>
                                        <p:attrNameLst>
                                          <p:attrName>style.visibility</p:attrName>
                                        </p:attrNameLst>
                                      </p:cBhvr>
                                      <p:to>
                                        <p:strVal val="visible"/>
                                      </p:to>
                                    </p:set>
                                    <p:animEffect transition="in" filter="wipe(left)">
                                      <p:cBhvr>
                                        <p:cTn id="37" dur="1000"/>
                                        <p:tgtEl>
                                          <p:spTgt spid="122887">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122899"/>
                                        </p:tgtEl>
                                        <p:attrNameLst>
                                          <p:attrName>style.visibility</p:attrName>
                                        </p:attrNameLst>
                                      </p:cBhvr>
                                      <p:to>
                                        <p:strVal val="visible"/>
                                      </p:to>
                                    </p:set>
                                    <p:animEffect transition="in" filter="wipe(left)">
                                      <p:cBhvr>
                                        <p:cTn id="42" dur="1000"/>
                                        <p:tgtEl>
                                          <p:spTgt spid="12289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122888">
                                            <p:txEl>
                                              <p:pRg st="0" end="0"/>
                                            </p:txEl>
                                          </p:spTgt>
                                        </p:tgtEl>
                                        <p:attrNameLst>
                                          <p:attrName>style.visibility</p:attrName>
                                        </p:attrNameLst>
                                      </p:cBhvr>
                                      <p:to>
                                        <p:strVal val="visible"/>
                                      </p:to>
                                    </p:set>
                                    <p:animEffect transition="in" filter="wipe(left)">
                                      <p:cBhvr>
                                        <p:cTn id="47" dur="1000"/>
                                        <p:tgtEl>
                                          <p:spTgt spid="122888">
                                            <p:txEl>
                                              <p:pRg st="0" end="0"/>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22889"/>
                                        </p:tgtEl>
                                        <p:attrNameLst>
                                          <p:attrName>style.visibility</p:attrName>
                                        </p:attrNameLst>
                                      </p:cBhvr>
                                      <p:to>
                                        <p:strVal val="visible"/>
                                      </p:to>
                                    </p:set>
                                    <p:anim calcmode="lin" valueType="num">
                                      <p:cBhvr additive="base">
                                        <p:cTn id="52" dur="500" fill="hold"/>
                                        <p:tgtEl>
                                          <p:spTgt spid="122889"/>
                                        </p:tgtEl>
                                        <p:attrNameLst>
                                          <p:attrName>ppt_x</p:attrName>
                                        </p:attrNameLst>
                                      </p:cBhvr>
                                      <p:tavLst>
                                        <p:tav tm="0">
                                          <p:val>
                                            <p:strVal val="#ppt_x"/>
                                          </p:val>
                                        </p:tav>
                                        <p:tav tm="100000">
                                          <p:val>
                                            <p:strVal val="#ppt_x"/>
                                          </p:val>
                                        </p:tav>
                                      </p:tavLst>
                                    </p:anim>
                                    <p:anim calcmode="lin" valueType="num">
                                      <p:cBhvr additive="base">
                                        <p:cTn id="53" dur="500" fill="hold"/>
                                        <p:tgtEl>
                                          <p:spTgt spid="122889"/>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122895"/>
                                        </p:tgtEl>
                                        <p:attrNameLst>
                                          <p:attrName>style.visibility</p:attrName>
                                        </p:attrNameLst>
                                      </p:cBhvr>
                                      <p:to>
                                        <p:strVal val="visible"/>
                                      </p:to>
                                    </p:set>
                                    <p:animEffect transition="in" filter="wipe(left)">
                                      <p:cBhvr>
                                        <p:cTn id="58" dur="1000"/>
                                        <p:tgtEl>
                                          <p:spTgt spid="122895"/>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nodeType="clickEffect">
                                  <p:stCondLst>
                                    <p:cond delay="0"/>
                                  </p:stCondLst>
                                  <p:childTnLst>
                                    <p:set>
                                      <p:cBhvr>
                                        <p:cTn id="62" dur="1" fill="hold">
                                          <p:stCondLst>
                                            <p:cond delay="0"/>
                                          </p:stCondLst>
                                        </p:cTn>
                                        <p:tgtEl>
                                          <p:spTgt spid="122892">
                                            <p:txEl>
                                              <p:pRg st="0" end="0"/>
                                            </p:txEl>
                                          </p:spTgt>
                                        </p:tgtEl>
                                        <p:attrNameLst>
                                          <p:attrName>style.visibility</p:attrName>
                                        </p:attrNameLst>
                                      </p:cBhvr>
                                      <p:to>
                                        <p:strVal val="visible"/>
                                      </p:to>
                                    </p:set>
                                    <p:animEffect transition="in" filter="wipe(left)">
                                      <p:cBhvr>
                                        <p:cTn id="63" dur="1000"/>
                                        <p:tgtEl>
                                          <p:spTgt spid="122892">
                                            <p:txEl>
                                              <p:pRg st="0" end="0"/>
                                            </p:txEl>
                                          </p:spTgt>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nodeType="clickEffect">
                                  <p:stCondLst>
                                    <p:cond delay="0"/>
                                  </p:stCondLst>
                                  <p:childTnLst>
                                    <p:set>
                                      <p:cBhvr>
                                        <p:cTn id="67" dur="1" fill="hold">
                                          <p:stCondLst>
                                            <p:cond delay="0"/>
                                          </p:stCondLst>
                                        </p:cTn>
                                        <p:tgtEl>
                                          <p:spTgt spid="122897"/>
                                        </p:tgtEl>
                                        <p:attrNameLst>
                                          <p:attrName>style.visibility</p:attrName>
                                        </p:attrNameLst>
                                      </p:cBhvr>
                                      <p:to>
                                        <p:strVal val="visible"/>
                                      </p:to>
                                    </p:set>
                                    <p:animEffect transition="in" filter="wipe(left)">
                                      <p:cBhvr>
                                        <p:cTn id="68" dur="1000"/>
                                        <p:tgtEl>
                                          <p:spTgt spid="122897"/>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42" presetClass="entr" presetSubtype="0" fill="hold" nodeType="clickEffect">
                                  <p:stCondLst>
                                    <p:cond delay="0"/>
                                  </p:stCondLst>
                                  <p:childTnLst>
                                    <p:set>
                                      <p:cBhvr>
                                        <p:cTn id="72" dur="1" fill="hold">
                                          <p:stCondLst>
                                            <p:cond delay="0"/>
                                          </p:stCondLst>
                                        </p:cTn>
                                        <p:tgtEl>
                                          <p:spTgt spid="122893">
                                            <p:txEl>
                                              <p:pRg st="0" end="0"/>
                                            </p:txEl>
                                          </p:spTgt>
                                        </p:tgtEl>
                                        <p:attrNameLst>
                                          <p:attrName>style.visibility</p:attrName>
                                        </p:attrNameLst>
                                      </p:cBhvr>
                                      <p:to>
                                        <p:strVal val="visible"/>
                                      </p:to>
                                    </p:set>
                                    <p:animEffect transition="in" filter="fade">
                                      <p:cBhvr>
                                        <p:cTn id="73" dur="1000"/>
                                        <p:tgtEl>
                                          <p:spTgt spid="122893">
                                            <p:txEl>
                                              <p:pRg st="0" end="0"/>
                                            </p:txEl>
                                          </p:spTgt>
                                        </p:tgtEl>
                                      </p:cBhvr>
                                    </p:animEffect>
                                    <p:anim calcmode="lin" valueType="num">
                                      <p:cBhvr>
                                        <p:cTn id="74" dur="1000" fill="hold"/>
                                        <p:tgtEl>
                                          <p:spTgt spid="122893">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12289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22" presetClass="entr" presetSubtype="8" fill="hold" nodeType="clickEffect">
                                  <p:stCondLst>
                                    <p:cond delay="0"/>
                                  </p:stCondLst>
                                  <p:childTnLst>
                                    <p:set>
                                      <p:cBhvr>
                                        <p:cTn id="79" dur="1" fill="hold">
                                          <p:stCondLst>
                                            <p:cond delay="0"/>
                                          </p:stCondLst>
                                        </p:cTn>
                                        <p:tgtEl>
                                          <p:spTgt spid="122896"/>
                                        </p:tgtEl>
                                        <p:attrNameLst>
                                          <p:attrName>style.visibility</p:attrName>
                                        </p:attrNameLst>
                                      </p:cBhvr>
                                      <p:to>
                                        <p:strVal val="visible"/>
                                      </p:to>
                                    </p:set>
                                    <p:animEffect transition="in" filter="wipe(left)">
                                      <p:cBhvr>
                                        <p:cTn id="80" dur="1000"/>
                                        <p:tgtEl>
                                          <p:spTgt spid="122896"/>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22" presetClass="entr" presetSubtype="8" fill="hold" nodeType="clickEffect">
                                  <p:stCondLst>
                                    <p:cond delay="0"/>
                                  </p:stCondLst>
                                  <p:childTnLst>
                                    <p:set>
                                      <p:cBhvr>
                                        <p:cTn id="84" dur="1" fill="hold">
                                          <p:stCondLst>
                                            <p:cond delay="0"/>
                                          </p:stCondLst>
                                        </p:cTn>
                                        <p:tgtEl>
                                          <p:spTgt spid="122894">
                                            <p:txEl>
                                              <p:pRg st="0" end="0"/>
                                            </p:txEl>
                                          </p:spTgt>
                                        </p:tgtEl>
                                        <p:attrNameLst>
                                          <p:attrName>style.visibility</p:attrName>
                                        </p:attrNameLst>
                                      </p:cBhvr>
                                      <p:to>
                                        <p:strVal val="visible"/>
                                      </p:to>
                                    </p:set>
                                    <p:animEffect transition="in" filter="wipe(left)">
                                      <p:cBhvr>
                                        <p:cTn id="85" dur="1000"/>
                                        <p:tgtEl>
                                          <p:spTgt spid="122894">
                                            <p:txEl>
                                              <p:pRg st="0" end="0"/>
                                            </p:txEl>
                                          </p:spTgt>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4" fill="hold" grpId="0" nodeType="clickEffect">
                                  <p:stCondLst>
                                    <p:cond delay="0"/>
                                  </p:stCondLst>
                                  <p:childTnLst>
                                    <p:set>
                                      <p:cBhvr>
                                        <p:cTn id="89" dur="1" fill="hold">
                                          <p:stCondLst>
                                            <p:cond delay="0"/>
                                          </p:stCondLst>
                                        </p:cTn>
                                        <p:tgtEl>
                                          <p:spTgt spid="122890"/>
                                        </p:tgtEl>
                                        <p:attrNameLst>
                                          <p:attrName>style.visibility</p:attrName>
                                        </p:attrNameLst>
                                      </p:cBhvr>
                                      <p:to>
                                        <p:strVal val="visible"/>
                                      </p:to>
                                    </p:set>
                                    <p:animEffect transition="in" filter="wipe(down)">
                                      <p:cBhvr>
                                        <p:cTn id="90" dur="500"/>
                                        <p:tgtEl>
                                          <p:spTgt spid="122890"/>
                                        </p:tgtEl>
                                      </p:cBhvr>
                                    </p:animEffect>
                                  </p:childTnLst>
                                </p:cTn>
                              </p:par>
                            </p:childTnLst>
                          </p:cTn>
                        </p:par>
                      </p:childTnLst>
                    </p:cTn>
                  </p:par>
                  <p:par>
                    <p:cTn id="91" fill="hold">
                      <p:stCondLst>
                        <p:cond delay="indefinite"/>
                      </p:stCondLst>
                      <p:childTnLst>
                        <p:par>
                          <p:cTn id="92" fill="hold">
                            <p:stCondLst>
                              <p:cond delay="0"/>
                            </p:stCondLst>
                            <p:childTnLst>
                              <p:par>
                                <p:cTn id="93" presetID="6" presetClass="entr" presetSubtype="16" fill="hold" grpId="0" nodeType="clickEffect">
                                  <p:stCondLst>
                                    <p:cond delay="0"/>
                                  </p:stCondLst>
                                  <p:childTnLst>
                                    <p:set>
                                      <p:cBhvr>
                                        <p:cTn id="94" dur="1" fill="hold">
                                          <p:stCondLst>
                                            <p:cond delay="0"/>
                                          </p:stCondLst>
                                        </p:cTn>
                                        <p:tgtEl>
                                          <p:spTgt spid="122883"/>
                                        </p:tgtEl>
                                        <p:attrNameLst>
                                          <p:attrName>style.visibility</p:attrName>
                                        </p:attrNameLst>
                                      </p:cBhvr>
                                      <p:to>
                                        <p:strVal val="visible"/>
                                      </p:to>
                                    </p:set>
                                    <p:animEffect transition="in" filter="circle(in)">
                                      <p:cBhvr>
                                        <p:cTn id="95" dur="2000"/>
                                        <p:tgtEl>
                                          <p:spTgt spid="122883"/>
                                        </p:tgtEl>
                                      </p:cBhvr>
                                    </p:animEffect>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nodeType="clickEffect">
                                  <p:stCondLst>
                                    <p:cond delay="0"/>
                                  </p:stCondLst>
                                  <p:childTnLst>
                                    <p:set>
                                      <p:cBhvr>
                                        <p:cTn id="99" dur="1" fill="hold">
                                          <p:stCondLst>
                                            <p:cond delay="0"/>
                                          </p:stCondLst>
                                        </p:cTn>
                                        <p:tgtEl>
                                          <p:spTgt spid="23"/>
                                        </p:tgtEl>
                                        <p:attrNameLst>
                                          <p:attrName>style.visibility</p:attrName>
                                        </p:attrNameLst>
                                      </p:cBhvr>
                                      <p:to>
                                        <p:strVal val="visible"/>
                                      </p:to>
                                    </p:set>
                                    <p:animEffect transition="in" filter="fade">
                                      <p:cBhvr>
                                        <p:cTn id="100" dur="1000"/>
                                        <p:tgtEl>
                                          <p:spTgt spid="23"/>
                                        </p:tgtEl>
                                      </p:cBhvr>
                                    </p:animEffect>
                                    <p:anim calcmode="lin" valueType="num">
                                      <p:cBhvr>
                                        <p:cTn id="101" dur="1000" fill="hold"/>
                                        <p:tgtEl>
                                          <p:spTgt spid="23"/>
                                        </p:tgtEl>
                                        <p:attrNameLst>
                                          <p:attrName>ppt_x</p:attrName>
                                        </p:attrNameLst>
                                      </p:cBhvr>
                                      <p:tavLst>
                                        <p:tav tm="0">
                                          <p:val>
                                            <p:strVal val="#ppt_x"/>
                                          </p:val>
                                        </p:tav>
                                        <p:tav tm="100000">
                                          <p:val>
                                            <p:strVal val="#ppt_x"/>
                                          </p:val>
                                        </p:tav>
                                      </p:tavLst>
                                    </p:anim>
                                    <p:anim calcmode="lin" valueType="num">
                                      <p:cBhvr>
                                        <p:cTn id="102"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42" presetClass="entr" presetSubtype="0" fill="hold" nodeType="clickEffect">
                                  <p:stCondLst>
                                    <p:cond delay="0"/>
                                  </p:stCondLst>
                                  <p:childTnLst>
                                    <p:set>
                                      <p:cBhvr>
                                        <p:cTn id="106" dur="1" fill="hold">
                                          <p:stCondLst>
                                            <p:cond delay="0"/>
                                          </p:stCondLst>
                                        </p:cTn>
                                        <p:tgtEl>
                                          <p:spTgt spid="4098"/>
                                        </p:tgtEl>
                                        <p:attrNameLst>
                                          <p:attrName>style.visibility</p:attrName>
                                        </p:attrNameLst>
                                      </p:cBhvr>
                                      <p:to>
                                        <p:strVal val="visible"/>
                                      </p:to>
                                    </p:set>
                                    <p:animEffect transition="in" filter="fade">
                                      <p:cBhvr>
                                        <p:cTn id="107" dur="1000"/>
                                        <p:tgtEl>
                                          <p:spTgt spid="4098"/>
                                        </p:tgtEl>
                                      </p:cBhvr>
                                    </p:animEffect>
                                    <p:anim calcmode="lin" valueType="num">
                                      <p:cBhvr>
                                        <p:cTn id="108" dur="1000" fill="hold"/>
                                        <p:tgtEl>
                                          <p:spTgt spid="4098"/>
                                        </p:tgtEl>
                                        <p:attrNameLst>
                                          <p:attrName>ppt_x</p:attrName>
                                        </p:attrNameLst>
                                      </p:cBhvr>
                                      <p:tavLst>
                                        <p:tav tm="0">
                                          <p:val>
                                            <p:strVal val="#ppt_x"/>
                                          </p:val>
                                        </p:tav>
                                        <p:tav tm="100000">
                                          <p:val>
                                            <p:strVal val="#ppt_x"/>
                                          </p:val>
                                        </p:tav>
                                      </p:tavLst>
                                    </p:anim>
                                    <p:anim calcmode="lin" valueType="num">
                                      <p:cBhvr>
                                        <p:cTn id="10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animBg="1"/>
      <p:bldP spid="122886" grpId="0" animBg="1"/>
      <p:bldP spid="122889" grpId="0" animBg="1"/>
      <p:bldP spid="122890" grpId="0" animBg="1"/>
      <p:bldP spid="122900" grpId="0" animBg="1"/>
      <p:bldP spid="12288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dministrator\Documents\images520806_ngu_chi_s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00"/>
            <a:ext cx="9152450" cy="695739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a:spLocks noChangeArrowheads="1"/>
          </p:cNvSpPr>
          <p:nvPr/>
        </p:nvSpPr>
        <p:spPr bwMode="auto">
          <a:xfrm>
            <a:off x="129210" y="5766355"/>
            <a:ext cx="8835277" cy="830997"/>
          </a:xfrm>
          <a:prstGeom prst="rect">
            <a:avLst/>
          </a:prstGeom>
          <a:blipFill>
            <a:blip r:embed="rId3"/>
            <a:tile tx="0" ty="0" sx="100000" sy="100000" flip="none" algn="tl"/>
          </a:blipFill>
          <a:ln w="9525">
            <a:solidFill>
              <a:srgbClr val="FFFF00"/>
            </a:solidFill>
            <a:miter lim="800000"/>
            <a:headEnd/>
            <a:tailEnd/>
          </a:ln>
        </p:spPr>
        <p:txBody>
          <a:bodyPr wrap="square">
            <a:spAutoFit/>
          </a:bodyPr>
          <a:lstStyle/>
          <a:p>
            <a:pPr indent="228600" algn="ctr"/>
            <a:r>
              <a:rPr lang="en-US" sz="2400" b="1" dirty="0" err="1">
                <a:solidFill>
                  <a:srgbClr val="002060"/>
                </a:solidFill>
                <a:latin typeface="Times New Roman" pitchFamily="18" charset="0"/>
                <a:ea typeface="Calibri" pitchFamily="34" charset="0"/>
                <a:cs typeface="Times New Roman" pitchFamily="18" charset="0"/>
              </a:rPr>
              <a:t>Sự</a:t>
            </a:r>
            <a:r>
              <a:rPr lang="en-US" sz="2400" b="1" dirty="0">
                <a:solidFill>
                  <a:srgbClr val="002060"/>
                </a:solidFill>
                <a:latin typeface="Times New Roman" pitchFamily="18" charset="0"/>
                <a:ea typeface="Calibri" pitchFamily="34" charset="0"/>
                <a:cs typeface="Times New Roman" pitchFamily="18" charset="0"/>
              </a:rPr>
              <a:t> </a:t>
            </a:r>
            <a:r>
              <a:rPr lang="en-US" sz="2400" b="1" dirty="0" err="1">
                <a:solidFill>
                  <a:srgbClr val="002060"/>
                </a:solidFill>
                <a:latin typeface="Times New Roman" pitchFamily="18" charset="0"/>
                <a:ea typeface="Calibri" pitchFamily="34" charset="0"/>
                <a:cs typeface="Times New Roman" pitchFamily="18" charset="0"/>
              </a:rPr>
              <a:t>kết</a:t>
            </a:r>
            <a:r>
              <a:rPr lang="en-US" sz="2400" b="1" dirty="0">
                <a:solidFill>
                  <a:srgbClr val="002060"/>
                </a:solidFill>
                <a:latin typeface="Times New Roman" pitchFamily="18" charset="0"/>
                <a:ea typeface="Calibri" pitchFamily="34" charset="0"/>
                <a:cs typeface="Times New Roman" pitchFamily="18" charset="0"/>
              </a:rPr>
              <a:t> </a:t>
            </a:r>
            <a:r>
              <a:rPr lang="en-US" sz="2400" b="1" dirty="0" err="1">
                <a:solidFill>
                  <a:srgbClr val="002060"/>
                </a:solidFill>
                <a:latin typeface="Times New Roman" pitchFamily="18" charset="0"/>
                <a:ea typeface="Calibri" pitchFamily="34" charset="0"/>
                <a:cs typeface="Times New Roman" pitchFamily="18" charset="0"/>
              </a:rPr>
              <a:t>hợp</a:t>
            </a:r>
            <a:r>
              <a:rPr lang="en-US" sz="2400" b="1" dirty="0">
                <a:solidFill>
                  <a:srgbClr val="002060"/>
                </a:solidFill>
                <a:latin typeface="Times New Roman" pitchFamily="18" charset="0"/>
                <a:ea typeface="Calibri" pitchFamily="34" charset="0"/>
                <a:cs typeface="Times New Roman" pitchFamily="18" charset="0"/>
              </a:rPr>
              <a:t> </a:t>
            </a:r>
            <a:r>
              <a:rPr lang="en-US" sz="2400" b="1" dirty="0" err="1">
                <a:solidFill>
                  <a:srgbClr val="002060"/>
                </a:solidFill>
                <a:latin typeface="Times New Roman" pitchFamily="18" charset="0"/>
                <a:ea typeface="Calibri" pitchFamily="34" charset="0"/>
                <a:cs typeface="Times New Roman" pitchFamily="18" charset="0"/>
              </a:rPr>
              <a:t>hài</a:t>
            </a:r>
            <a:r>
              <a:rPr lang="en-US" sz="2400" b="1" dirty="0">
                <a:solidFill>
                  <a:srgbClr val="002060"/>
                </a:solidFill>
                <a:latin typeface="Times New Roman" pitchFamily="18" charset="0"/>
                <a:ea typeface="Calibri" pitchFamily="34" charset="0"/>
                <a:cs typeface="Times New Roman" pitchFamily="18" charset="0"/>
              </a:rPr>
              <a:t> </a:t>
            </a:r>
            <a:r>
              <a:rPr lang="en-US" sz="2400" b="1" dirty="0" err="1">
                <a:solidFill>
                  <a:srgbClr val="002060"/>
                </a:solidFill>
                <a:latin typeface="Times New Roman" pitchFamily="18" charset="0"/>
                <a:ea typeface="Calibri" pitchFamily="34" charset="0"/>
                <a:cs typeface="Times New Roman" pitchFamily="18" charset="0"/>
              </a:rPr>
              <a:t>hòa</a:t>
            </a:r>
            <a:r>
              <a:rPr lang="en-US" sz="2400" b="1" dirty="0">
                <a:solidFill>
                  <a:srgbClr val="002060"/>
                </a:solidFill>
                <a:latin typeface="Times New Roman" pitchFamily="18" charset="0"/>
                <a:ea typeface="Calibri" pitchFamily="34" charset="0"/>
                <a:cs typeface="Times New Roman" pitchFamily="18" charset="0"/>
              </a:rPr>
              <a:t> </a:t>
            </a:r>
            <a:r>
              <a:rPr lang="en-US" sz="2400" b="1" dirty="0" err="1">
                <a:solidFill>
                  <a:srgbClr val="002060"/>
                </a:solidFill>
                <a:latin typeface="Times New Roman" pitchFamily="18" charset="0"/>
                <a:ea typeface="Calibri" pitchFamily="34" charset="0"/>
                <a:cs typeface="Times New Roman" pitchFamily="18" charset="0"/>
              </a:rPr>
              <a:t>của</a:t>
            </a:r>
            <a:r>
              <a:rPr lang="en-US" sz="2400" b="1" dirty="0">
                <a:solidFill>
                  <a:srgbClr val="002060"/>
                </a:solidFill>
                <a:latin typeface="Times New Roman" pitchFamily="18" charset="0"/>
                <a:ea typeface="Calibri" pitchFamily="34" charset="0"/>
                <a:cs typeface="Times New Roman" pitchFamily="18" charset="0"/>
              </a:rPr>
              <a:t> </a:t>
            </a:r>
            <a:r>
              <a:rPr lang="en-US" sz="2400" b="1" u="sng" dirty="0" err="1">
                <a:solidFill>
                  <a:srgbClr val="002060"/>
                </a:solidFill>
                <a:latin typeface="Times New Roman" pitchFamily="18" charset="0"/>
                <a:ea typeface="Calibri" pitchFamily="34" charset="0"/>
                <a:cs typeface="Times New Roman" pitchFamily="18" charset="0"/>
              </a:rPr>
              <a:t>thanh</a:t>
            </a:r>
            <a:r>
              <a:rPr lang="en-US" sz="2400" b="1" u="sng" dirty="0">
                <a:solidFill>
                  <a:srgbClr val="002060"/>
                </a:solidFill>
                <a:latin typeface="Times New Roman" pitchFamily="18" charset="0"/>
                <a:ea typeface="Calibri" pitchFamily="34" charset="0"/>
                <a:cs typeface="Times New Roman" pitchFamily="18" charset="0"/>
              </a:rPr>
              <a:t> </a:t>
            </a:r>
            <a:r>
              <a:rPr lang="en-US" sz="2400" b="1" u="sng" dirty="0" err="1">
                <a:solidFill>
                  <a:srgbClr val="002060"/>
                </a:solidFill>
                <a:latin typeface="Times New Roman" pitchFamily="18" charset="0"/>
                <a:ea typeface="Calibri" pitchFamily="34" charset="0"/>
                <a:cs typeface="Times New Roman" pitchFamily="18" charset="0"/>
              </a:rPr>
              <a:t>điệu</a:t>
            </a:r>
            <a:r>
              <a:rPr lang="en-US" sz="2400" b="1" dirty="0">
                <a:solidFill>
                  <a:srgbClr val="002060"/>
                </a:solidFill>
                <a:latin typeface="Times New Roman" pitchFamily="18" charset="0"/>
                <a:ea typeface="Calibri" pitchFamily="34" charset="0"/>
                <a:cs typeface="Times New Roman" pitchFamily="18" charset="0"/>
              </a:rPr>
              <a:t>; </a:t>
            </a:r>
            <a:r>
              <a:rPr lang="en-US" sz="2400" b="1" dirty="0" err="1">
                <a:solidFill>
                  <a:srgbClr val="002060"/>
                </a:solidFill>
                <a:latin typeface="Times New Roman" pitchFamily="18" charset="0"/>
                <a:ea typeface="Calibri" pitchFamily="34" charset="0"/>
                <a:cs typeface="Times New Roman" pitchFamily="18" charset="0"/>
              </a:rPr>
              <a:t>giữa</a:t>
            </a:r>
            <a:r>
              <a:rPr lang="en-US" sz="2400" b="1" dirty="0">
                <a:solidFill>
                  <a:srgbClr val="002060"/>
                </a:solidFill>
                <a:latin typeface="Times New Roman" pitchFamily="18" charset="0"/>
                <a:ea typeface="Calibri" pitchFamily="34" charset="0"/>
                <a:cs typeface="Times New Roman" pitchFamily="18" charset="0"/>
              </a:rPr>
              <a:t> </a:t>
            </a:r>
            <a:r>
              <a:rPr lang="en-US" sz="2400" b="1" u="sng" dirty="0" err="1">
                <a:solidFill>
                  <a:srgbClr val="002060"/>
                </a:solidFill>
                <a:latin typeface="Times New Roman" pitchFamily="18" charset="0"/>
                <a:ea typeface="Calibri" pitchFamily="34" charset="0"/>
                <a:cs typeface="Times New Roman" pitchFamily="18" charset="0"/>
              </a:rPr>
              <a:t>bút</a:t>
            </a:r>
            <a:r>
              <a:rPr lang="en-US" sz="2400" b="1" u="sng" dirty="0">
                <a:solidFill>
                  <a:srgbClr val="002060"/>
                </a:solidFill>
                <a:latin typeface="Times New Roman" pitchFamily="18" charset="0"/>
                <a:ea typeface="Calibri" pitchFamily="34" charset="0"/>
                <a:cs typeface="Times New Roman" pitchFamily="18" charset="0"/>
              </a:rPr>
              <a:t> </a:t>
            </a:r>
            <a:r>
              <a:rPr lang="en-US" sz="2400" b="1" u="sng" dirty="0" err="1">
                <a:solidFill>
                  <a:srgbClr val="002060"/>
                </a:solidFill>
                <a:latin typeface="Times New Roman" pitchFamily="18" charset="0"/>
                <a:ea typeface="Calibri" pitchFamily="34" charset="0"/>
                <a:cs typeface="Times New Roman" pitchFamily="18" charset="0"/>
              </a:rPr>
              <a:t>pháp</a:t>
            </a:r>
            <a:r>
              <a:rPr lang="en-US" sz="2400" b="1" u="sng" dirty="0">
                <a:solidFill>
                  <a:srgbClr val="002060"/>
                </a:solidFill>
                <a:latin typeface="Times New Roman" pitchFamily="18" charset="0"/>
                <a:ea typeface="Calibri" pitchFamily="34" charset="0"/>
                <a:cs typeface="Times New Roman" pitchFamily="18" charset="0"/>
              </a:rPr>
              <a:t>  </a:t>
            </a:r>
            <a:r>
              <a:rPr lang="en-US" sz="2400" b="1" u="sng" dirty="0" err="1">
                <a:solidFill>
                  <a:srgbClr val="002060"/>
                </a:solidFill>
                <a:latin typeface="Times New Roman" pitchFamily="18" charset="0"/>
                <a:ea typeface="Calibri" pitchFamily="34" charset="0"/>
                <a:cs typeface="Times New Roman" pitchFamily="18" charset="0"/>
              </a:rPr>
              <a:t>hiện</a:t>
            </a:r>
            <a:r>
              <a:rPr lang="en-US" sz="2400" b="1" u="sng" dirty="0">
                <a:solidFill>
                  <a:srgbClr val="002060"/>
                </a:solidFill>
                <a:latin typeface="Times New Roman" pitchFamily="18" charset="0"/>
                <a:ea typeface="Calibri" pitchFamily="34" charset="0"/>
                <a:cs typeface="Times New Roman" pitchFamily="18" charset="0"/>
              </a:rPr>
              <a:t> </a:t>
            </a:r>
            <a:r>
              <a:rPr lang="en-US" sz="2400" b="1" u="sng" dirty="0" err="1">
                <a:solidFill>
                  <a:srgbClr val="002060"/>
                </a:solidFill>
                <a:latin typeface="Times New Roman" pitchFamily="18" charset="0"/>
                <a:ea typeface="Calibri" pitchFamily="34" charset="0"/>
                <a:cs typeface="Times New Roman" pitchFamily="18" charset="0"/>
              </a:rPr>
              <a:t>thực</a:t>
            </a:r>
            <a:r>
              <a:rPr lang="en-US" sz="2400" b="1" u="sng" dirty="0">
                <a:solidFill>
                  <a:srgbClr val="002060"/>
                </a:solidFill>
                <a:latin typeface="Times New Roman" pitchFamily="18" charset="0"/>
                <a:ea typeface="Calibri" pitchFamily="34" charset="0"/>
                <a:cs typeface="Times New Roman" pitchFamily="18" charset="0"/>
              </a:rPr>
              <a:t> </a:t>
            </a:r>
            <a:r>
              <a:rPr lang="en-US" sz="2400" b="1" u="sng" dirty="0" err="1">
                <a:solidFill>
                  <a:srgbClr val="002060"/>
                </a:solidFill>
                <a:latin typeface="Times New Roman" pitchFamily="18" charset="0"/>
                <a:ea typeface="Calibri" pitchFamily="34" charset="0"/>
                <a:cs typeface="Times New Roman" pitchFamily="18" charset="0"/>
              </a:rPr>
              <a:t>và</a:t>
            </a:r>
            <a:r>
              <a:rPr lang="en-US" sz="2400" b="1" u="sng" dirty="0">
                <a:solidFill>
                  <a:srgbClr val="002060"/>
                </a:solidFill>
                <a:latin typeface="Times New Roman" pitchFamily="18" charset="0"/>
                <a:ea typeface="Calibri" pitchFamily="34" charset="0"/>
                <a:cs typeface="Times New Roman" pitchFamily="18" charset="0"/>
              </a:rPr>
              <a:t> </a:t>
            </a:r>
            <a:r>
              <a:rPr lang="en-US" sz="2400" b="1" u="sng" dirty="0" err="1">
                <a:solidFill>
                  <a:srgbClr val="002060"/>
                </a:solidFill>
                <a:latin typeface="Times New Roman" pitchFamily="18" charset="0"/>
                <a:ea typeface="Calibri" pitchFamily="34" charset="0"/>
                <a:cs typeface="Times New Roman" pitchFamily="18" charset="0"/>
              </a:rPr>
              <a:t>lãng</a:t>
            </a:r>
            <a:r>
              <a:rPr lang="en-US" sz="2400" b="1" u="sng" dirty="0">
                <a:solidFill>
                  <a:srgbClr val="002060"/>
                </a:solidFill>
                <a:latin typeface="Times New Roman" pitchFamily="18" charset="0"/>
                <a:ea typeface="Calibri" pitchFamily="34" charset="0"/>
                <a:cs typeface="Times New Roman" pitchFamily="18" charset="0"/>
              </a:rPr>
              <a:t> </a:t>
            </a:r>
            <a:r>
              <a:rPr lang="en-US" sz="2400" b="1" u="sng" dirty="0" err="1">
                <a:solidFill>
                  <a:srgbClr val="002060"/>
                </a:solidFill>
                <a:latin typeface="Times New Roman" pitchFamily="18" charset="0"/>
                <a:ea typeface="Calibri" pitchFamily="34" charset="0"/>
                <a:cs typeface="Times New Roman" pitchFamily="18" charset="0"/>
              </a:rPr>
              <a:t>mạn</a:t>
            </a:r>
            <a:r>
              <a:rPr lang="en-US" sz="2400" b="1" dirty="0">
                <a:solidFill>
                  <a:srgbClr val="002060"/>
                </a:solidFill>
                <a:latin typeface="Times New Roman" pitchFamily="18" charset="0"/>
                <a:ea typeface="Calibri" pitchFamily="34" charset="0"/>
                <a:cs typeface="Times New Roman" pitchFamily="18" charset="0"/>
              </a:rPr>
              <a:t> </a:t>
            </a:r>
            <a:r>
              <a:rPr lang="en-US" sz="2400" b="1" dirty="0" err="1">
                <a:solidFill>
                  <a:srgbClr val="002060"/>
                </a:solidFill>
                <a:latin typeface="Times New Roman" pitchFamily="18" charset="0"/>
                <a:ea typeface="Calibri" pitchFamily="34" charset="0"/>
                <a:cs typeface="Times New Roman" pitchFamily="18" charset="0"/>
              </a:rPr>
              <a:t>với</a:t>
            </a:r>
            <a:r>
              <a:rPr lang="en-US" sz="2400" b="1" dirty="0">
                <a:solidFill>
                  <a:srgbClr val="002060"/>
                </a:solidFill>
                <a:latin typeface="Times New Roman" pitchFamily="18" charset="0"/>
                <a:ea typeface="Calibri" pitchFamily="34" charset="0"/>
                <a:cs typeface="Times New Roman" pitchFamily="18" charset="0"/>
              </a:rPr>
              <a:t> </a:t>
            </a:r>
            <a:r>
              <a:rPr lang="en-US" sz="2400" b="1" dirty="0" err="1">
                <a:solidFill>
                  <a:srgbClr val="002060"/>
                </a:solidFill>
                <a:latin typeface="Times New Roman" pitchFamily="18" charset="0"/>
                <a:ea typeface="Calibri" pitchFamily="34" charset="0"/>
                <a:cs typeface="Times New Roman" pitchFamily="18" charset="0"/>
              </a:rPr>
              <a:t>nhiều</a:t>
            </a:r>
            <a:r>
              <a:rPr lang="en-US" sz="2400" b="1" dirty="0">
                <a:solidFill>
                  <a:srgbClr val="002060"/>
                </a:solidFill>
                <a:latin typeface="Times New Roman" pitchFamily="18" charset="0"/>
                <a:ea typeface="Calibri" pitchFamily="34" charset="0"/>
                <a:cs typeface="Times New Roman" pitchFamily="18" charset="0"/>
              </a:rPr>
              <a:t>  </a:t>
            </a:r>
            <a:r>
              <a:rPr lang="en-US" sz="2400" b="1" u="sng" dirty="0" err="1">
                <a:solidFill>
                  <a:srgbClr val="002060"/>
                </a:solidFill>
                <a:latin typeface="Times New Roman" pitchFamily="18" charset="0"/>
                <a:ea typeface="Calibri" pitchFamily="34" charset="0"/>
                <a:cs typeface="Times New Roman" pitchFamily="18" charset="0"/>
              </a:rPr>
              <a:t>thủ</a:t>
            </a:r>
            <a:r>
              <a:rPr lang="en-US" sz="2400" b="1" u="sng" dirty="0">
                <a:solidFill>
                  <a:srgbClr val="002060"/>
                </a:solidFill>
                <a:latin typeface="Times New Roman" pitchFamily="18" charset="0"/>
                <a:ea typeface="Calibri" pitchFamily="34" charset="0"/>
                <a:cs typeface="Times New Roman" pitchFamily="18" charset="0"/>
              </a:rPr>
              <a:t> </a:t>
            </a:r>
            <a:r>
              <a:rPr lang="en-US" sz="2400" b="1" u="sng" dirty="0" err="1">
                <a:solidFill>
                  <a:srgbClr val="002060"/>
                </a:solidFill>
                <a:latin typeface="Times New Roman" pitchFamily="18" charset="0"/>
                <a:ea typeface="Calibri" pitchFamily="34" charset="0"/>
                <a:cs typeface="Times New Roman" pitchFamily="18" charset="0"/>
              </a:rPr>
              <a:t>pháp</a:t>
            </a:r>
            <a:r>
              <a:rPr lang="en-US" sz="2400" b="1" u="sng" dirty="0">
                <a:solidFill>
                  <a:srgbClr val="002060"/>
                </a:solidFill>
                <a:latin typeface="Times New Roman" pitchFamily="18" charset="0"/>
                <a:ea typeface="Calibri" pitchFamily="34" charset="0"/>
                <a:cs typeface="Times New Roman" pitchFamily="18" charset="0"/>
              </a:rPr>
              <a:t> </a:t>
            </a:r>
            <a:r>
              <a:rPr lang="en-US" sz="2400" b="1" u="sng" dirty="0" err="1">
                <a:solidFill>
                  <a:srgbClr val="002060"/>
                </a:solidFill>
                <a:latin typeface="Times New Roman" pitchFamily="18" charset="0"/>
                <a:ea typeface="Calibri" pitchFamily="34" charset="0"/>
                <a:cs typeface="Times New Roman" pitchFamily="18" charset="0"/>
              </a:rPr>
              <a:t>nghệ</a:t>
            </a:r>
            <a:r>
              <a:rPr lang="en-US" sz="2400" b="1" u="sng" dirty="0">
                <a:solidFill>
                  <a:srgbClr val="002060"/>
                </a:solidFill>
                <a:latin typeface="Times New Roman" pitchFamily="18" charset="0"/>
                <a:ea typeface="Calibri" pitchFamily="34" charset="0"/>
                <a:cs typeface="Times New Roman" pitchFamily="18" charset="0"/>
              </a:rPr>
              <a:t> </a:t>
            </a:r>
            <a:r>
              <a:rPr lang="en-US" sz="2400" b="1" u="sng" dirty="0" err="1">
                <a:solidFill>
                  <a:srgbClr val="002060"/>
                </a:solidFill>
                <a:latin typeface="Times New Roman" pitchFamily="18" charset="0"/>
                <a:ea typeface="Calibri" pitchFamily="34" charset="0"/>
                <a:cs typeface="Times New Roman" pitchFamily="18" charset="0"/>
              </a:rPr>
              <a:t>thuật</a:t>
            </a:r>
            <a:r>
              <a:rPr lang="en-US" sz="2400" b="1" u="sng" dirty="0">
                <a:solidFill>
                  <a:srgbClr val="002060"/>
                </a:solidFill>
                <a:latin typeface="Times New Roman" pitchFamily="18" charset="0"/>
                <a:ea typeface="Calibri" pitchFamily="34" charset="0"/>
                <a:cs typeface="Times New Roman" pitchFamily="18" charset="0"/>
              </a:rPr>
              <a:t> </a:t>
            </a:r>
            <a:r>
              <a:rPr lang="en-US" sz="2400" b="1" u="sng" dirty="0" err="1">
                <a:solidFill>
                  <a:srgbClr val="002060"/>
                </a:solidFill>
                <a:latin typeface="Times New Roman" pitchFamily="18" charset="0"/>
                <a:ea typeface="Calibri" pitchFamily="34" charset="0"/>
                <a:cs typeface="Times New Roman" pitchFamily="18" charset="0"/>
              </a:rPr>
              <a:t>được</a:t>
            </a:r>
            <a:r>
              <a:rPr lang="en-US" sz="2400" b="1" u="sng" dirty="0">
                <a:solidFill>
                  <a:srgbClr val="002060"/>
                </a:solidFill>
                <a:latin typeface="Times New Roman" pitchFamily="18" charset="0"/>
                <a:ea typeface="Calibri" pitchFamily="34" charset="0"/>
                <a:cs typeface="Times New Roman" pitchFamily="18" charset="0"/>
              </a:rPr>
              <a:t> </a:t>
            </a:r>
            <a:r>
              <a:rPr lang="en-US" sz="2400" b="1" u="sng" dirty="0" err="1">
                <a:solidFill>
                  <a:srgbClr val="002060"/>
                </a:solidFill>
                <a:latin typeface="Times New Roman" pitchFamily="18" charset="0"/>
                <a:ea typeface="Calibri" pitchFamily="34" charset="0"/>
                <a:cs typeface="Times New Roman" pitchFamily="18" charset="0"/>
              </a:rPr>
              <a:t>vận</a:t>
            </a:r>
            <a:r>
              <a:rPr lang="en-US" sz="2400" b="1" u="sng" dirty="0">
                <a:solidFill>
                  <a:srgbClr val="002060"/>
                </a:solidFill>
                <a:latin typeface="Times New Roman" pitchFamily="18" charset="0"/>
                <a:ea typeface="Calibri" pitchFamily="34" charset="0"/>
                <a:cs typeface="Times New Roman" pitchFamily="18" charset="0"/>
              </a:rPr>
              <a:t> </a:t>
            </a:r>
            <a:r>
              <a:rPr lang="en-US" sz="2400" b="1" u="sng" dirty="0" err="1">
                <a:solidFill>
                  <a:srgbClr val="002060"/>
                </a:solidFill>
                <a:latin typeface="Times New Roman" pitchFamily="18" charset="0"/>
                <a:ea typeface="Calibri" pitchFamily="34" charset="0"/>
                <a:cs typeface="Times New Roman" pitchFamily="18" charset="0"/>
              </a:rPr>
              <a:t>dụng</a:t>
            </a:r>
            <a:r>
              <a:rPr lang="en-US" sz="2400" b="1" u="sng" dirty="0">
                <a:solidFill>
                  <a:srgbClr val="002060"/>
                </a:solidFill>
                <a:latin typeface="Times New Roman" pitchFamily="18" charset="0"/>
                <a:ea typeface="Calibri" pitchFamily="34" charset="0"/>
                <a:cs typeface="Times New Roman" pitchFamily="18" charset="0"/>
              </a:rPr>
              <a:t> </a:t>
            </a:r>
            <a:r>
              <a:rPr lang="en-US" sz="2400" b="1" u="sng" dirty="0" err="1">
                <a:solidFill>
                  <a:srgbClr val="002060"/>
                </a:solidFill>
                <a:latin typeface="Times New Roman" pitchFamily="18" charset="0"/>
                <a:ea typeface="Calibri" pitchFamily="34" charset="0"/>
                <a:cs typeface="Times New Roman" pitchFamily="18" charset="0"/>
              </a:rPr>
              <a:t>linh</a:t>
            </a:r>
            <a:r>
              <a:rPr lang="en-US" sz="2400" b="1" u="sng" dirty="0">
                <a:solidFill>
                  <a:srgbClr val="002060"/>
                </a:solidFill>
                <a:latin typeface="Times New Roman" pitchFamily="18" charset="0"/>
                <a:ea typeface="Calibri" pitchFamily="34" charset="0"/>
                <a:cs typeface="Times New Roman" pitchFamily="18" charset="0"/>
              </a:rPr>
              <a:t> </a:t>
            </a:r>
            <a:r>
              <a:rPr lang="en-US" sz="2400" b="1" u="sng" dirty="0" err="1">
                <a:solidFill>
                  <a:srgbClr val="002060"/>
                </a:solidFill>
                <a:latin typeface="Times New Roman" pitchFamily="18" charset="0"/>
                <a:ea typeface="Calibri" pitchFamily="34" charset="0"/>
                <a:cs typeface="Times New Roman" pitchFamily="18" charset="0"/>
              </a:rPr>
              <a:t>hoạt</a:t>
            </a:r>
            <a:endParaRPr lang="en-US" sz="2400" b="1" u="sng" dirty="0">
              <a:solidFill>
                <a:srgbClr val="002060"/>
              </a:solidFill>
              <a:latin typeface="Times New Roman" pitchFamily="18" charset="0"/>
              <a:ea typeface="Calibri" pitchFamily="34" charset="0"/>
              <a:cs typeface="Times New Roman" pitchFamily="18" charset="0"/>
            </a:endParaRPr>
          </a:p>
        </p:txBody>
      </p:sp>
      <p:sp>
        <p:nvSpPr>
          <p:cNvPr id="12" name="Oval 14"/>
          <p:cNvSpPr>
            <a:spLocks noChangeArrowheads="1"/>
          </p:cNvSpPr>
          <p:nvPr/>
        </p:nvSpPr>
        <p:spPr bwMode="gray">
          <a:xfrm>
            <a:off x="817929" y="44624"/>
            <a:ext cx="7138447" cy="2189389"/>
          </a:xfrm>
          <a:prstGeom prst="ellipse">
            <a:avLst/>
          </a:prstGeom>
          <a:gradFill rotWithShape="1">
            <a:gsLst>
              <a:gs pos="0">
                <a:srgbClr val="3371CD">
                  <a:gamma/>
                  <a:shade val="63529"/>
                  <a:invGamma/>
                </a:srgbClr>
              </a:gs>
              <a:gs pos="100000">
                <a:srgbClr val="3371CD"/>
              </a:gs>
            </a:gsLst>
            <a:lin ang="2700000" scaled="1"/>
          </a:gradFill>
          <a:ln>
            <a:noFill/>
          </a:ln>
          <a:effectLst>
            <a:outerShdw dist="35921" dir="2700000" algn="ctr" rotWithShape="0">
              <a:srgbClr val="000000"/>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vi-VN">
              <a:latin typeface="Times New Roman" pitchFamily="18" charset="0"/>
              <a:cs typeface="Times New Roman" pitchFamily="18" charset="0"/>
            </a:endParaRPr>
          </a:p>
        </p:txBody>
      </p:sp>
      <p:sp>
        <p:nvSpPr>
          <p:cNvPr id="14" name="Freeform 9"/>
          <p:cNvSpPr>
            <a:spLocks/>
          </p:cNvSpPr>
          <p:nvPr/>
        </p:nvSpPr>
        <p:spPr bwMode="gray">
          <a:xfrm rot="4525928" flipH="1">
            <a:off x="251430" y="1103556"/>
            <a:ext cx="1117369" cy="1116660"/>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rgbClr val="92D050"/>
          </a:solidFill>
          <a:ln>
            <a:noFill/>
          </a:ln>
        </p:spPr>
        <p:txBody>
          <a:bodyPr/>
          <a:lstStyle/>
          <a:p>
            <a:endParaRPr lang="vi-VN">
              <a:latin typeface="Times New Roman" pitchFamily="18" charset="0"/>
              <a:cs typeface="Times New Roman" pitchFamily="18" charset="0"/>
            </a:endParaRPr>
          </a:p>
        </p:txBody>
      </p:sp>
      <p:sp>
        <p:nvSpPr>
          <p:cNvPr id="16" name="Rectangle 15"/>
          <p:cNvSpPr/>
          <p:nvPr/>
        </p:nvSpPr>
        <p:spPr>
          <a:xfrm>
            <a:off x="1403648" y="358785"/>
            <a:ext cx="5900387" cy="1877437"/>
          </a:xfrm>
          <a:prstGeom prst="rect">
            <a:avLst/>
          </a:prstGeom>
        </p:spPr>
        <p:txBody>
          <a:bodyPr wrap="square">
            <a:spAutoFit/>
          </a:bodyPr>
          <a:lstStyle/>
          <a:p>
            <a:pPr algn="ctr"/>
            <a:r>
              <a:rPr lang="en-US" sz="3200" b="1"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Bức</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tranh</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Tây</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Bắc</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hiện</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lên</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với</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nét</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đặc</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trưng</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nào</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Đoạn</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thơ</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đã</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cho</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thấy</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vẻ</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đẹp</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gì</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về</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nghệ</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thuật</a:t>
            </a:r>
            <a:r>
              <a:rPr lang="en-US" sz="2800" dirty="0">
                <a:solidFill>
                  <a:srgbClr val="FFFF00"/>
                </a:solidFill>
                <a:latin typeface="Times New Roman" pitchFamily="18" charset="0"/>
                <a:cs typeface="Times New Roman" pitchFamily="18" charset="0"/>
              </a:rPr>
              <a:t>?</a:t>
            </a:r>
          </a:p>
          <a:p>
            <a:pPr algn="ctr"/>
            <a:endParaRPr lang="en-US" sz="2800" b="1" dirty="0">
              <a:solidFill>
                <a:srgbClr val="FFFF00"/>
              </a:solidFill>
              <a:latin typeface="Times New Roman" pitchFamily="18" charset="0"/>
              <a:cs typeface="Times New Roman" pitchFamily="18" charset="0"/>
            </a:endParaRPr>
          </a:p>
        </p:txBody>
      </p:sp>
      <p:sp>
        <p:nvSpPr>
          <p:cNvPr id="3" name="Rounded Rectangle 2"/>
          <p:cNvSpPr/>
          <p:nvPr/>
        </p:nvSpPr>
        <p:spPr>
          <a:xfrm>
            <a:off x="179512" y="2420888"/>
            <a:ext cx="3672408" cy="280831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0000"/>
                </a:solidFill>
                <a:latin typeface="Times New Roman" pitchFamily="18" charset="0"/>
                <a:ea typeface="Calibri" pitchFamily="34" charset="0"/>
                <a:cs typeface="Times New Roman" pitchFamily="18" charset="0"/>
              </a:rPr>
              <a:t>Bức</a:t>
            </a:r>
            <a:r>
              <a:rPr lang="en-US" sz="3200" b="1" dirty="0">
                <a:solidFill>
                  <a:srgbClr val="FF0000"/>
                </a:solidFill>
                <a:latin typeface="Times New Roman" pitchFamily="18" charset="0"/>
                <a:ea typeface="Calibri" pitchFamily="34" charset="0"/>
                <a:cs typeface="Times New Roman" pitchFamily="18" charset="0"/>
              </a:rPr>
              <a:t> </a:t>
            </a:r>
            <a:r>
              <a:rPr lang="en-US" sz="3200" b="1" dirty="0" err="1">
                <a:solidFill>
                  <a:srgbClr val="FF0000"/>
                </a:solidFill>
                <a:latin typeface="Times New Roman" pitchFamily="18" charset="0"/>
                <a:ea typeface="Calibri" pitchFamily="34" charset="0"/>
                <a:cs typeface="Times New Roman" pitchFamily="18" charset="0"/>
              </a:rPr>
              <a:t>tranh</a:t>
            </a:r>
            <a:r>
              <a:rPr lang="en-US" sz="3200" b="1" dirty="0">
                <a:solidFill>
                  <a:srgbClr val="FF0000"/>
                </a:solidFill>
                <a:latin typeface="Times New Roman" pitchFamily="18" charset="0"/>
                <a:ea typeface="Calibri" pitchFamily="34" charset="0"/>
                <a:cs typeface="Times New Roman" pitchFamily="18" charset="0"/>
              </a:rPr>
              <a:t> </a:t>
            </a:r>
            <a:r>
              <a:rPr lang="en-US" sz="3200" b="1" dirty="0" err="1">
                <a:solidFill>
                  <a:srgbClr val="FF0000"/>
                </a:solidFill>
                <a:latin typeface="Times New Roman" pitchFamily="18" charset="0"/>
                <a:ea typeface="Calibri" pitchFamily="34" charset="0"/>
                <a:cs typeface="Times New Roman" pitchFamily="18" charset="0"/>
              </a:rPr>
              <a:t>thiên</a:t>
            </a:r>
            <a:r>
              <a:rPr lang="en-US" sz="3200" b="1" dirty="0">
                <a:solidFill>
                  <a:srgbClr val="FF0000"/>
                </a:solidFill>
                <a:latin typeface="Times New Roman" pitchFamily="18" charset="0"/>
                <a:ea typeface="Calibri" pitchFamily="34" charset="0"/>
                <a:cs typeface="Times New Roman" pitchFamily="18" charset="0"/>
              </a:rPr>
              <a:t> </a:t>
            </a:r>
            <a:r>
              <a:rPr lang="en-US" sz="3200" b="1" dirty="0" err="1">
                <a:solidFill>
                  <a:srgbClr val="FF0000"/>
                </a:solidFill>
                <a:latin typeface="Times New Roman" pitchFamily="18" charset="0"/>
                <a:ea typeface="Calibri" pitchFamily="34" charset="0"/>
                <a:cs typeface="Times New Roman" pitchFamily="18" charset="0"/>
              </a:rPr>
              <a:t>nhiên</a:t>
            </a:r>
            <a:r>
              <a:rPr lang="en-US" sz="3200" b="1" dirty="0">
                <a:solidFill>
                  <a:srgbClr val="FF0000"/>
                </a:solidFill>
                <a:latin typeface="Times New Roman" pitchFamily="18" charset="0"/>
                <a:ea typeface="Calibri" pitchFamily="34" charset="0"/>
                <a:cs typeface="Times New Roman" pitchFamily="18" charset="0"/>
              </a:rPr>
              <a:t> </a:t>
            </a:r>
            <a:r>
              <a:rPr lang="en-US" sz="3200" b="1" dirty="0" err="1">
                <a:solidFill>
                  <a:srgbClr val="002060"/>
                </a:solidFill>
                <a:latin typeface="Times New Roman" pitchFamily="18" charset="0"/>
                <a:ea typeface="Calibri" pitchFamily="34" charset="0"/>
                <a:cs typeface="Times New Roman" pitchFamily="18" charset="0"/>
              </a:rPr>
              <a:t>hùng</a:t>
            </a:r>
            <a:r>
              <a:rPr lang="en-US" sz="3200" b="1" dirty="0">
                <a:solidFill>
                  <a:srgbClr val="002060"/>
                </a:solidFill>
                <a:latin typeface="Times New Roman" pitchFamily="18" charset="0"/>
                <a:ea typeface="Calibri" pitchFamily="34" charset="0"/>
                <a:cs typeface="Times New Roman" pitchFamily="18" charset="0"/>
              </a:rPr>
              <a:t> </a:t>
            </a:r>
            <a:r>
              <a:rPr lang="en-US" sz="3200" b="1" dirty="0" err="1">
                <a:solidFill>
                  <a:srgbClr val="002060"/>
                </a:solidFill>
                <a:latin typeface="Times New Roman" pitchFamily="18" charset="0"/>
                <a:ea typeface="Calibri" pitchFamily="34" charset="0"/>
                <a:cs typeface="Times New Roman" pitchFamily="18" charset="0"/>
              </a:rPr>
              <a:t>tráng</a:t>
            </a:r>
            <a:r>
              <a:rPr lang="en-US" sz="3200" b="1" dirty="0">
                <a:solidFill>
                  <a:srgbClr val="002060"/>
                </a:solidFill>
                <a:latin typeface="Times New Roman" pitchFamily="18" charset="0"/>
                <a:ea typeface="Calibri" pitchFamily="34" charset="0"/>
                <a:cs typeface="Times New Roman" pitchFamily="18" charset="0"/>
              </a:rPr>
              <a:t>, </a:t>
            </a:r>
            <a:r>
              <a:rPr lang="en-US" sz="3200" b="1" dirty="0" err="1">
                <a:solidFill>
                  <a:srgbClr val="002060"/>
                </a:solidFill>
                <a:latin typeface="Times New Roman" pitchFamily="18" charset="0"/>
                <a:ea typeface="Calibri" pitchFamily="34" charset="0"/>
                <a:cs typeface="Times New Roman" pitchFamily="18" charset="0"/>
              </a:rPr>
              <a:t>dữ</a:t>
            </a:r>
            <a:r>
              <a:rPr lang="en-US" sz="3200" b="1" dirty="0">
                <a:solidFill>
                  <a:srgbClr val="002060"/>
                </a:solidFill>
                <a:latin typeface="Times New Roman" pitchFamily="18" charset="0"/>
                <a:ea typeface="Calibri" pitchFamily="34" charset="0"/>
                <a:cs typeface="Times New Roman" pitchFamily="18" charset="0"/>
              </a:rPr>
              <a:t> </a:t>
            </a:r>
            <a:r>
              <a:rPr lang="en-US" sz="3200" b="1" dirty="0" err="1">
                <a:solidFill>
                  <a:srgbClr val="002060"/>
                </a:solidFill>
                <a:latin typeface="Times New Roman" pitchFamily="18" charset="0"/>
                <a:ea typeface="Calibri" pitchFamily="34" charset="0"/>
                <a:cs typeface="Times New Roman" pitchFamily="18" charset="0"/>
              </a:rPr>
              <a:t>dội</a:t>
            </a:r>
            <a:r>
              <a:rPr lang="en-US" sz="3200" b="1" dirty="0">
                <a:solidFill>
                  <a:srgbClr val="002060"/>
                </a:solidFill>
                <a:latin typeface="Times New Roman" pitchFamily="18" charset="0"/>
                <a:ea typeface="Calibri" pitchFamily="34" charset="0"/>
                <a:cs typeface="Times New Roman" pitchFamily="18" charset="0"/>
              </a:rPr>
              <a:t> </a:t>
            </a:r>
            <a:r>
              <a:rPr lang="en-US" sz="3200" b="1" dirty="0" err="1">
                <a:solidFill>
                  <a:srgbClr val="002060"/>
                </a:solidFill>
                <a:latin typeface="Times New Roman" pitchFamily="18" charset="0"/>
                <a:ea typeface="Calibri" pitchFamily="34" charset="0"/>
                <a:cs typeface="Times New Roman" pitchFamily="18" charset="0"/>
              </a:rPr>
              <a:t>và</a:t>
            </a:r>
            <a:r>
              <a:rPr lang="en-US" sz="3200" b="1" dirty="0">
                <a:solidFill>
                  <a:srgbClr val="002060"/>
                </a:solidFill>
                <a:latin typeface="Times New Roman" pitchFamily="18" charset="0"/>
                <a:ea typeface="Calibri" pitchFamily="34" charset="0"/>
                <a:cs typeface="Times New Roman" pitchFamily="18" charset="0"/>
              </a:rPr>
              <a:t> </a:t>
            </a:r>
            <a:r>
              <a:rPr lang="en-US" sz="3200" b="1" dirty="0" err="1">
                <a:solidFill>
                  <a:srgbClr val="002060"/>
                </a:solidFill>
                <a:latin typeface="Times New Roman" pitchFamily="18" charset="0"/>
                <a:ea typeface="Calibri" pitchFamily="34" charset="0"/>
                <a:cs typeface="Times New Roman" pitchFamily="18" charset="0"/>
              </a:rPr>
              <a:t>bí</a:t>
            </a:r>
            <a:r>
              <a:rPr lang="en-US" sz="3200" b="1" dirty="0">
                <a:solidFill>
                  <a:srgbClr val="002060"/>
                </a:solidFill>
                <a:latin typeface="Times New Roman" pitchFamily="18" charset="0"/>
                <a:ea typeface="Calibri" pitchFamily="34" charset="0"/>
                <a:cs typeface="Times New Roman" pitchFamily="18" charset="0"/>
              </a:rPr>
              <a:t> </a:t>
            </a:r>
            <a:r>
              <a:rPr lang="en-US" sz="3200" b="1" dirty="0" err="1">
                <a:solidFill>
                  <a:srgbClr val="002060"/>
                </a:solidFill>
                <a:latin typeface="Times New Roman" pitchFamily="18" charset="0"/>
                <a:ea typeface="Calibri" pitchFamily="34" charset="0"/>
                <a:cs typeface="Times New Roman" pitchFamily="18" charset="0"/>
              </a:rPr>
              <a:t>ẩn</a:t>
            </a:r>
            <a:r>
              <a:rPr lang="en-US" sz="3200" b="1" dirty="0">
                <a:solidFill>
                  <a:srgbClr val="002060"/>
                </a:solidFill>
                <a:latin typeface="Times New Roman" pitchFamily="18" charset="0"/>
                <a:ea typeface="Calibri" pitchFamily="34" charset="0"/>
                <a:cs typeface="Times New Roman" pitchFamily="18" charset="0"/>
              </a:rPr>
              <a:t> </a:t>
            </a:r>
            <a:r>
              <a:rPr lang="en-US" sz="3200" b="1" dirty="0" err="1">
                <a:solidFill>
                  <a:srgbClr val="FF0000"/>
                </a:solidFill>
                <a:latin typeface="Times New Roman" pitchFamily="18" charset="0"/>
                <a:ea typeface="Calibri" pitchFamily="34" charset="0"/>
                <a:cs typeface="Times New Roman" pitchFamily="18" charset="0"/>
              </a:rPr>
              <a:t>nhưng</a:t>
            </a:r>
            <a:r>
              <a:rPr lang="en-US" sz="3200" b="1" dirty="0">
                <a:solidFill>
                  <a:srgbClr val="FF0000"/>
                </a:solidFill>
                <a:latin typeface="Times New Roman" pitchFamily="18" charset="0"/>
                <a:ea typeface="Calibri" pitchFamily="34" charset="0"/>
                <a:cs typeface="Times New Roman" pitchFamily="18" charset="0"/>
              </a:rPr>
              <a:t> </a:t>
            </a:r>
            <a:r>
              <a:rPr lang="en-US" sz="3200" b="1" dirty="0" err="1">
                <a:solidFill>
                  <a:srgbClr val="FF0000"/>
                </a:solidFill>
                <a:latin typeface="Times New Roman" pitchFamily="18" charset="0"/>
                <a:ea typeface="Calibri" pitchFamily="34" charset="0"/>
                <a:cs typeface="Times New Roman" pitchFamily="18" charset="0"/>
              </a:rPr>
              <a:t>cũng</a:t>
            </a:r>
            <a:r>
              <a:rPr lang="en-US" sz="3200" b="1" dirty="0">
                <a:solidFill>
                  <a:srgbClr val="FF0000"/>
                </a:solidFill>
                <a:latin typeface="Times New Roman" pitchFamily="18" charset="0"/>
                <a:ea typeface="Calibri" pitchFamily="34" charset="0"/>
                <a:cs typeface="Times New Roman" pitchFamily="18" charset="0"/>
              </a:rPr>
              <a:t> </a:t>
            </a:r>
            <a:r>
              <a:rPr lang="en-US" sz="3200" b="1" dirty="0" err="1">
                <a:solidFill>
                  <a:srgbClr val="00B050"/>
                </a:solidFill>
                <a:latin typeface="Times New Roman" pitchFamily="18" charset="0"/>
                <a:ea typeface="Calibri" pitchFamily="34" charset="0"/>
                <a:cs typeface="Times New Roman" pitchFamily="18" charset="0"/>
              </a:rPr>
              <a:t>thơ</a:t>
            </a:r>
            <a:r>
              <a:rPr lang="en-US" sz="3200" b="1" dirty="0">
                <a:solidFill>
                  <a:srgbClr val="00B050"/>
                </a:solidFill>
                <a:latin typeface="Times New Roman" pitchFamily="18" charset="0"/>
                <a:ea typeface="Calibri" pitchFamily="34" charset="0"/>
                <a:cs typeface="Times New Roman" pitchFamily="18" charset="0"/>
              </a:rPr>
              <a:t> </a:t>
            </a:r>
            <a:r>
              <a:rPr lang="en-US" sz="3200" b="1" dirty="0" err="1">
                <a:solidFill>
                  <a:srgbClr val="00B050"/>
                </a:solidFill>
                <a:latin typeface="Times New Roman" pitchFamily="18" charset="0"/>
                <a:ea typeface="Calibri" pitchFamily="34" charset="0"/>
                <a:cs typeface="Times New Roman" pitchFamily="18" charset="0"/>
              </a:rPr>
              <a:t>mộng</a:t>
            </a:r>
            <a:r>
              <a:rPr lang="en-US" sz="3200" b="1" dirty="0">
                <a:solidFill>
                  <a:srgbClr val="00B050"/>
                </a:solidFill>
                <a:latin typeface="Times New Roman" pitchFamily="18" charset="0"/>
                <a:ea typeface="Calibri" pitchFamily="34" charset="0"/>
                <a:cs typeface="Times New Roman" pitchFamily="18" charset="0"/>
              </a:rPr>
              <a:t>,  </a:t>
            </a:r>
            <a:r>
              <a:rPr lang="en-US" sz="3200" b="1" dirty="0" err="1">
                <a:solidFill>
                  <a:srgbClr val="00B050"/>
                </a:solidFill>
                <a:latin typeface="Times New Roman" pitchFamily="18" charset="0"/>
                <a:ea typeface="Calibri" pitchFamily="34" charset="0"/>
                <a:cs typeface="Times New Roman" pitchFamily="18" charset="0"/>
              </a:rPr>
              <a:t>huyền</a:t>
            </a:r>
            <a:r>
              <a:rPr lang="en-US" sz="3200" b="1" dirty="0">
                <a:solidFill>
                  <a:srgbClr val="00B050"/>
                </a:solidFill>
                <a:latin typeface="Times New Roman" pitchFamily="18" charset="0"/>
                <a:ea typeface="Calibri" pitchFamily="34" charset="0"/>
                <a:cs typeface="Times New Roman" pitchFamily="18" charset="0"/>
              </a:rPr>
              <a:t> </a:t>
            </a:r>
            <a:r>
              <a:rPr lang="en-US" sz="3200" b="1" dirty="0" err="1">
                <a:solidFill>
                  <a:srgbClr val="00B050"/>
                </a:solidFill>
                <a:latin typeface="Times New Roman" pitchFamily="18" charset="0"/>
                <a:ea typeface="Calibri" pitchFamily="34" charset="0"/>
                <a:cs typeface="Times New Roman" pitchFamily="18" charset="0"/>
              </a:rPr>
              <a:t>ảo</a:t>
            </a:r>
            <a:endParaRPr lang="en-US" sz="3200" dirty="0">
              <a:solidFill>
                <a:srgbClr val="00B050"/>
              </a:solidFill>
              <a:latin typeface="Times New Roman" pitchFamily="18" charset="0"/>
              <a:cs typeface="Times New Roman" pitchFamily="18" charset="0"/>
            </a:endParaRPr>
          </a:p>
        </p:txBody>
      </p:sp>
      <p:sp>
        <p:nvSpPr>
          <p:cNvPr id="8" name="Rounded Rectangle 7"/>
          <p:cNvSpPr/>
          <p:nvPr/>
        </p:nvSpPr>
        <p:spPr>
          <a:xfrm>
            <a:off x="5460311" y="2348880"/>
            <a:ext cx="3504177" cy="280831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Times New Roman" pitchFamily="18" charset="0"/>
                <a:ea typeface="Calibri" pitchFamily="34" charset="0"/>
                <a:cs typeface="Times New Roman" pitchFamily="18" charset="0"/>
              </a:rPr>
              <a:t>Nổi bật lên hình ảnh chiến sĩ </a:t>
            </a:r>
            <a:r>
              <a:rPr lang="en-US" sz="3200" b="1">
                <a:solidFill>
                  <a:srgbClr val="002060"/>
                </a:solidFill>
                <a:latin typeface="Times New Roman" pitchFamily="18" charset="0"/>
                <a:ea typeface="Calibri" pitchFamily="34" charset="0"/>
                <a:cs typeface="Times New Roman" pitchFamily="18" charset="0"/>
              </a:rPr>
              <a:t>can trường, ngang tàng </a:t>
            </a:r>
            <a:r>
              <a:rPr lang="en-US" sz="3200" b="1">
                <a:solidFill>
                  <a:srgbClr val="FF0000"/>
                </a:solidFill>
                <a:latin typeface="Times New Roman" pitchFamily="18" charset="0"/>
                <a:ea typeface="Calibri" pitchFamily="34" charset="0"/>
                <a:cs typeface="Times New Roman" pitchFamily="18" charset="0"/>
              </a:rPr>
              <a:t>mà </a:t>
            </a:r>
            <a:r>
              <a:rPr lang="en-US" sz="3200" b="1">
                <a:solidFill>
                  <a:srgbClr val="00B050"/>
                </a:solidFill>
                <a:latin typeface="Times New Roman" pitchFamily="18" charset="0"/>
                <a:ea typeface="Calibri" pitchFamily="34" charset="0"/>
                <a:cs typeface="Times New Roman" pitchFamily="18" charset="0"/>
              </a:rPr>
              <a:t>hào hoa, tinh nghịch</a:t>
            </a:r>
            <a:endParaRPr lang="en-US" sz="3200">
              <a:solidFill>
                <a:srgbClr val="00B050"/>
              </a:solidFill>
              <a:latin typeface="Times New Roman" pitchFamily="18" charset="0"/>
              <a:cs typeface="Times New Roman" pitchFamily="18" charset="0"/>
            </a:endParaRPr>
          </a:p>
        </p:txBody>
      </p:sp>
      <p:sp>
        <p:nvSpPr>
          <p:cNvPr id="9" name="Freeform 9"/>
          <p:cNvSpPr>
            <a:spLocks/>
          </p:cNvSpPr>
          <p:nvPr/>
        </p:nvSpPr>
        <p:spPr bwMode="gray">
          <a:xfrm rot="5400000" flipH="1" flipV="1">
            <a:off x="7672553" y="1224890"/>
            <a:ext cx="1117369" cy="1046220"/>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rgbClr val="92D050"/>
          </a:solidFill>
          <a:ln>
            <a:noFill/>
          </a:ln>
        </p:spPr>
        <p:txBody>
          <a:bodyPr/>
          <a:lstStyle/>
          <a:p>
            <a:endParaRPr lang="vi-VN">
              <a:latin typeface="Times New Roman" pitchFamily="18" charset="0"/>
              <a:cs typeface="Times New Roman" pitchFamily="18" charset="0"/>
            </a:endParaRPr>
          </a:p>
        </p:txBody>
      </p:sp>
      <p:sp>
        <p:nvSpPr>
          <p:cNvPr id="10" name="Freeform 9"/>
          <p:cNvSpPr>
            <a:spLocks/>
          </p:cNvSpPr>
          <p:nvPr/>
        </p:nvSpPr>
        <p:spPr bwMode="gray">
          <a:xfrm rot="4525928" flipH="1">
            <a:off x="2976681" y="3189297"/>
            <a:ext cx="2645750" cy="868593"/>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chemeClr val="accent2">
              <a:lumMod val="40000"/>
              <a:lumOff val="60000"/>
            </a:schemeClr>
          </a:solidFill>
          <a:ln>
            <a:noFill/>
          </a:ln>
        </p:spPr>
        <p:txBody>
          <a:bodyPr/>
          <a:lstStyle/>
          <a:p>
            <a:endParaRPr lang="vi-VN">
              <a:latin typeface="Times New Roman" pitchFamily="18" charset="0"/>
              <a:cs typeface="Times New Roman" pitchFamily="18" charset="0"/>
            </a:endParaRPr>
          </a:p>
        </p:txBody>
      </p:sp>
    </p:spTree>
    <p:extLst>
      <p:ext uri="{BB962C8B-B14F-4D97-AF65-F5344CB8AC3E}">
        <p14:creationId xmlns:p14="http://schemas.microsoft.com/office/powerpoint/2010/main" val="1300432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2)">
                                      <p:cBhvr>
                                        <p:cTn id="7" dur="2000"/>
                                        <p:tgtEl>
                                          <p:spTgt spid="16"/>
                                        </p:tgtEl>
                                      </p:cBhvr>
                                    </p:animEffect>
                                  </p:childTnLst>
                                </p:cTn>
                              </p:par>
                              <p:par>
                                <p:cTn id="8" presetID="21" presetClass="entr" presetSubtype="2"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heel(2)">
                                      <p:cBhvr>
                                        <p:cTn id="10" dur="2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up)">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anim calcmode="lin" valueType="num">
                                      <p:cBhvr>
                                        <p:cTn id="31" dur="1000" fill="hold"/>
                                        <p:tgtEl>
                                          <p:spTgt spid="8"/>
                                        </p:tgtEl>
                                        <p:attrNameLst>
                                          <p:attrName>ppt_x</p:attrName>
                                        </p:attrNameLst>
                                      </p:cBhvr>
                                      <p:tavLst>
                                        <p:tav tm="0">
                                          <p:val>
                                            <p:strVal val="#ppt_x"/>
                                          </p:val>
                                        </p:tav>
                                        <p:tav tm="100000">
                                          <p:val>
                                            <p:strVal val="#ppt_x"/>
                                          </p:val>
                                        </p:tav>
                                      </p:tavLst>
                                    </p:anim>
                                    <p:anim calcmode="lin" valueType="num">
                                      <p:cBhvr>
                                        <p:cTn id="3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up)">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wipe(down)">
                                      <p:cBhvr>
                                        <p:cTn id="42" dur="580">
                                          <p:stCondLst>
                                            <p:cond delay="0"/>
                                          </p:stCondLst>
                                        </p:cTn>
                                        <p:tgtEl>
                                          <p:spTgt spid="2"/>
                                        </p:tgtEl>
                                      </p:cBhvr>
                                    </p:animEffect>
                                    <p:anim calcmode="lin" valueType="num">
                                      <p:cBhvr>
                                        <p:cTn id="4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8" dur="26">
                                          <p:stCondLst>
                                            <p:cond delay="650"/>
                                          </p:stCondLst>
                                        </p:cTn>
                                        <p:tgtEl>
                                          <p:spTgt spid="2"/>
                                        </p:tgtEl>
                                      </p:cBhvr>
                                      <p:to x="100000" y="60000"/>
                                    </p:animScale>
                                    <p:animScale>
                                      <p:cBhvr>
                                        <p:cTn id="49" dur="166" decel="50000">
                                          <p:stCondLst>
                                            <p:cond delay="676"/>
                                          </p:stCondLst>
                                        </p:cTn>
                                        <p:tgtEl>
                                          <p:spTgt spid="2"/>
                                        </p:tgtEl>
                                      </p:cBhvr>
                                      <p:to x="100000" y="100000"/>
                                    </p:animScale>
                                    <p:animScale>
                                      <p:cBhvr>
                                        <p:cTn id="50" dur="26">
                                          <p:stCondLst>
                                            <p:cond delay="1312"/>
                                          </p:stCondLst>
                                        </p:cTn>
                                        <p:tgtEl>
                                          <p:spTgt spid="2"/>
                                        </p:tgtEl>
                                      </p:cBhvr>
                                      <p:to x="100000" y="80000"/>
                                    </p:animScale>
                                    <p:animScale>
                                      <p:cBhvr>
                                        <p:cTn id="51" dur="166" decel="50000">
                                          <p:stCondLst>
                                            <p:cond delay="1338"/>
                                          </p:stCondLst>
                                        </p:cTn>
                                        <p:tgtEl>
                                          <p:spTgt spid="2"/>
                                        </p:tgtEl>
                                      </p:cBhvr>
                                      <p:to x="100000" y="100000"/>
                                    </p:animScale>
                                    <p:animScale>
                                      <p:cBhvr>
                                        <p:cTn id="52" dur="26">
                                          <p:stCondLst>
                                            <p:cond delay="1642"/>
                                          </p:stCondLst>
                                        </p:cTn>
                                        <p:tgtEl>
                                          <p:spTgt spid="2"/>
                                        </p:tgtEl>
                                      </p:cBhvr>
                                      <p:to x="100000" y="90000"/>
                                    </p:animScale>
                                    <p:animScale>
                                      <p:cBhvr>
                                        <p:cTn id="53" dur="166" decel="50000">
                                          <p:stCondLst>
                                            <p:cond delay="1668"/>
                                          </p:stCondLst>
                                        </p:cTn>
                                        <p:tgtEl>
                                          <p:spTgt spid="2"/>
                                        </p:tgtEl>
                                      </p:cBhvr>
                                      <p:to x="100000" y="100000"/>
                                    </p:animScale>
                                    <p:animScale>
                                      <p:cBhvr>
                                        <p:cTn id="54" dur="26">
                                          <p:stCondLst>
                                            <p:cond delay="1808"/>
                                          </p:stCondLst>
                                        </p:cTn>
                                        <p:tgtEl>
                                          <p:spTgt spid="2"/>
                                        </p:tgtEl>
                                      </p:cBhvr>
                                      <p:to x="100000" y="95000"/>
                                    </p:animScale>
                                    <p:animScale>
                                      <p:cBhvr>
                                        <p:cTn id="55"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4" grpId="0" animBg="1"/>
      <p:bldP spid="16" grpId="0"/>
      <p:bldP spid="3" grpId="0" animBg="1"/>
      <p:bldP spid="8" grpId="0" animBg="1"/>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
          <p:cNvSpPr txBox="1">
            <a:spLocks noChangeArrowheads="1"/>
          </p:cNvSpPr>
          <p:nvPr/>
        </p:nvSpPr>
        <p:spPr>
          <a:xfrm>
            <a:off x="0" y="332656"/>
            <a:ext cx="3275856" cy="360040"/>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rgbClr val="0000FF"/>
                </a:solidFill>
                <a:latin typeface="Times New Roman" pitchFamily="18" charset="0"/>
                <a:cs typeface="Times New Roman" pitchFamily="18" charset="0"/>
              </a:rPr>
              <a:t>II. </a:t>
            </a:r>
            <a:r>
              <a:rPr lang="en-US" sz="2800" b="1" u="sng" dirty="0" err="1">
                <a:solidFill>
                  <a:srgbClr val="0000FF"/>
                </a:solidFill>
                <a:latin typeface="Times New Roman" pitchFamily="18" charset="0"/>
                <a:cs typeface="Times New Roman" pitchFamily="18" charset="0"/>
              </a:rPr>
              <a:t>Khám</a:t>
            </a:r>
            <a:r>
              <a:rPr lang="en-US" sz="2800" b="1" u="sng" dirty="0">
                <a:solidFill>
                  <a:srgbClr val="0000FF"/>
                </a:solidFill>
                <a:latin typeface="Times New Roman" pitchFamily="18" charset="0"/>
                <a:cs typeface="Times New Roman" pitchFamily="18" charset="0"/>
              </a:rPr>
              <a:t> </a:t>
            </a:r>
            <a:r>
              <a:rPr lang="en-US" sz="2800" b="1" u="sng" dirty="0" err="1">
                <a:solidFill>
                  <a:srgbClr val="0000FF"/>
                </a:solidFill>
                <a:latin typeface="Times New Roman" pitchFamily="18" charset="0"/>
                <a:cs typeface="Times New Roman" pitchFamily="18" charset="0"/>
              </a:rPr>
              <a:t>phá</a:t>
            </a:r>
            <a:r>
              <a:rPr lang="en-US" sz="2800" b="1" u="sng" dirty="0">
                <a:solidFill>
                  <a:srgbClr val="0000FF"/>
                </a:solidFill>
                <a:latin typeface="Times New Roman" pitchFamily="18" charset="0"/>
                <a:cs typeface="Times New Roman" pitchFamily="18" charset="0"/>
              </a:rPr>
              <a:t> </a:t>
            </a:r>
            <a:r>
              <a:rPr lang="en-US" sz="2800" b="1" u="sng" dirty="0" err="1">
                <a:solidFill>
                  <a:srgbClr val="0000FF"/>
                </a:solidFill>
                <a:latin typeface="Times New Roman" pitchFamily="18" charset="0"/>
                <a:cs typeface="Times New Roman" pitchFamily="18" charset="0"/>
              </a:rPr>
              <a:t>văn</a:t>
            </a:r>
            <a:r>
              <a:rPr lang="en-US" sz="2800" b="1" u="sng" dirty="0">
                <a:solidFill>
                  <a:srgbClr val="0000FF"/>
                </a:solidFill>
                <a:latin typeface="Times New Roman" pitchFamily="18" charset="0"/>
                <a:cs typeface="Times New Roman" pitchFamily="18" charset="0"/>
              </a:rPr>
              <a:t> </a:t>
            </a:r>
            <a:r>
              <a:rPr lang="en-US" sz="2800" b="1" u="sng" dirty="0" err="1">
                <a:solidFill>
                  <a:srgbClr val="0000FF"/>
                </a:solidFill>
                <a:latin typeface="Times New Roman" pitchFamily="18" charset="0"/>
                <a:cs typeface="Times New Roman" pitchFamily="18" charset="0"/>
              </a:rPr>
              <a:t>bản</a:t>
            </a:r>
            <a:r>
              <a:rPr lang="en-US" sz="2800" b="1" dirty="0">
                <a:solidFill>
                  <a:srgbClr val="0000FF"/>
                </a:solidFill>
                <a:latin typeface="Times New Roman" pitchFamily="18" charset="0"/>
                <a:cs typeface="Times New Roman" pitchFamily="18" charset="0"/>
              </a:rPr>
              <a:t>:</a:t>
            </a:r>
          </a:p>
        </p:txBody>
      </p:sp>
      <p:sp>
        <p:nvSpPr>
          <p:cNvPr id="2" name="Rectangle 1"/>
          <p:cNvSpPr/>
          <p:nvPr/>
        </p:nvSpPr>
        <p:spPr>
          <a:xfrm>
            <a:off x="262558" y="875550"/>
            <a:ext cx="7765826" cy="954107"/>
          </a:xfrm>
          <a:prstGeom prst="rect">
            <a:avLst/>
          </a:prstGeom>
        </p:spPr>
        <p:txBody>
          <a:bodyPr wrap="square">
            <a:spAutoFit/>
          </a:bodyPr>
          <a:lstStyle/>
          <a:p>
            <a:pPr fontAlgn="base"/>
            <a:r>
              <a:rPr lang="nl-NL" sz="2800" b="1" dirty="0">
                <a:latin typeface="Times New Roman" pitchFamily="18" charset="0"/>
                <a:cs typeface="Times New Roman" pitchFamily="18" charset="0"/>
              </a:rPr>
              <a:t>2.2 Nhớ về những kỉ niệm trong đêm liên hoan và thiên nhiên sông nước miền Tây</a:t>
            </a:r>
            <a:endParaRPr lang="en-US" sz="2800" dirty="0">
              <a:latin typeface="Times New Roman" pitchFamily="18" charset="0"/>
              <a:cs typeface="Times New Roman" pitchFamily="18" charset="0"/>
            </a:endParaRPr>
          </a:p>
        </p:txBody>
      </p:sp>
      <p:sp>
        <p:nvSpPr>
          <p:cNvPr id="15" name="Rectangle 14"/>
          <p:cNvSpPr/>
          <p:nvPr/>
        </p:nvSpPr>
        <p:spPr>
          <a:xfrm>
            <a:off x="262558" y="2060848"/>
            <a:ext cx="8062949" cy="523220"/>
          </a:xfrm>
          <a:prstGeom prst="rect">
            <a:avLst/>
          </a:prstGeom>
        </p:spPr>
        <p:txBody>
          <a:bodyPr wrap="square">
            <a:spAutoFit/>
          </a:bodyPr>
          <a:lstStyle/>
          <a:p>
            <a:pPr fontAlgn="base"/>
            <a:r>
              <a:rPr lang="nl-NL" sz="2800" b="1" dirty="0">
                <a:latin typeface="Times New Roman" pitchFamily="18" charset="0"/>
                <a:cs typeface="Times New Roman" pitchFamily="18" charset="0"/>
              </a:rPr>
              <a:t>* Bốn câu thơ đầu- cảnh liên hoan văn nghệ</a:t>
            </a:r>
            <a:endParaRPr lang="en-US" sz="2800" dirty="0">
              <a:latin typeface="Times New Roman" pitchFamily="18" charset="0"/>
              <a:cs typeface="Times New Roman" pitchFamily="18" charset="0"/>
            </a:endParaRPr>
          </a:p>
        </p:txBody>
      </p:sp>
      <p:pic>
        <p:nvPicPr>
          <p:cNvPr id="19" name="Picture 18"/>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4743065" y="3281057"/>
            <a:ext cx="4379875" cy="30450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 descr="C:\Users\Administrator\Documents\tải xuống (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41" y="3281058"/>
            <a:ext cx="4534505" cy="3045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3674386"/>
      </p:ext>
    </p:extLst>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3"/>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3417" y="930771"/>
            <a:ext cx="6041279" cy="461665"/>
          </a:xfrm>
          <a:prstGeom prst="rect">
            <a:avLst/>
          </a:prstGeom>
        </p:spPr>
        <p:txBody>
          <a:bodyPr wrap="square">
            <a:spAutoFit/>
          </a:bodyPr>
          <a:lstStyle/>
          <a:p>
            <a:pPr fontAlgn="base"/>
            <a:r>
              <a:rPr lang="nl-NL" sz="2400" b="1" dirty="0">
                <a:latin typeface="Times New Roman" pitchFamily="18" charset="0"/>
                <a:cs typeface="Times New Roman" pitchFamily="18" charset="0"/>
              </a:rPr>
              <a:t>* Bốn câu thơ đầu- cảnh liên hoan văn nghệ</a:t>
            </a:r>
            <a:endParaRPr lang="en-US" sz="2400" dirty="0">
              <a:latin typeface="Times New Roman" pitchFamily="18" charset="0"/>
              <a:cs typeface="Times New Roman" pitchFamily="18" charset="0"/>
            </a:endParaRPr>
          </a:p>
        </p:txBody>
      </p:sp>
      <p:pic>
        <p:nvPicPr>
          <p:cNvPr id="19" name="Picture 18"/>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084168" y="0"/>
            <a:ext cx="3038772"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0628" y="1440463"/>
            <a:ext cx="6132381" cy="830997"/>
          </a:xfrm>
          <a:prstGeom prst="rect">
            <a:avLst/>
          </a:prstGeom>
        </p:spPr>
        <p:txBody>
          <a:bodyPr wrap="square">
            <a:spAutoFit/>
          </a:bodyPr>
          <a:lstStyle/>
          <a:p>
            <a:r>
              <a:rPr lang="pt-BR" sz="2400" b="1" dirty="0">
                <a:latin typeface="Times New Roman" pitchFamily="18" charset="0"/>
                <a:cs typeface="Times New Roman" pitchFamily="18" charset="0"/>
              </a:rPr>
              <a:t>+ Địa điểm: </a:t>
            </a:r>
            <a:r>
              <a:rPr lang="pt-BR" sz="2400" dirty="0">
                <a:latin typeface="Times New Roman" pitchFamily="18" charset="0"/>
                <a:cs typeface="Times New Roman" pitchFamily="18" charset="0"/>
              </a:rPr>
              <a:t>doanh trại – nơi đóng quân của người lính.</a:t>
            </a:r>
            <a:endParaRPr lang="en-US" sz="2400" b="1" i="1" dirty="0">
              <a:latin typeface="Times New Roman" pitchFamily="18" charset="0"/>
              <a:cs typeface="Times New Roman" pitchFamily="18" charset="0"/>
            </a:endParaRPr>
          </a:p>
        </p:txBody>
      </p:sp>
      <p:sp>
        <p:nvSpPr>
          <p:cNvPr id="12" name="Rectangle 11"/>
          <p:cNvSpPr/>
          <p:nvPr/>
        </p:nvSpPr>
        <p:spPr>
          <a:xfrm>
            <a:off x="-17568" y="2223393"/>
            <a:ext cx="6059536" cy="1200329"/>
          </a:xfrm>
          <a:prstGeom prst="rect">
            <a:avLst/>
          </a:prstGeom>
        </p:spPr>
        <p:txBody>
          <a:bodyPr wrap="square">
            <a:spAutoFit/>
          </a:bodyPr>
          <a:lstStyle/>
          <a:p>
            <a:r>
              <a:rPr lang="pt-BR" sz="2400" b="1" dirty="0">
                <a:latin typeface="Times New Roman" pitchFamily="18" charset="0"/>
                <a:cs typeface="Times New Roman" pitchFamily="18" charset="0"/>
              </a:rPr>
              <a:t>+ Thành phần: </a:t>
            </a:r>
            <a:r>
              <a:rPr lang="pt-BR" sz="2400" dirty="0">
                <a:latin typeface="Times New Roman" pitchFamily="18" charset="0"/>
                <a:cs typeface="Times New Roman" pitchFamily="18" charset="0"/>
              </a:rPr>
              <a:t>người lính và người dân bản địa, đặc biệt phải kể đến là nhân vật trung tâm – người con gái dân tộc</a:t>
            </a:r>
            <a:endParaRPr lang="en-US" sz="2400" b="1" i="1" dirty="0">
              <a:latin typeface="Times New Roman" pitchFamily="18" charset="0"/>
              <a:cs typeface="Times New Roman" pitchFamily="18" charset="0"/>
            </a:endParaRPr>
          </a:p>
        </p:txBody>
      </p:sp>
      <p:sp>
        <p:nvSpPr>
          <p:cNvPr id="13" name="Rectangle 12"/>
          <p:cNvSpPr/>
          <p:nvPr/>
        </p:nvSpPr>
        <p:spPr>
          <a:xfrm>
            <a:off x="40628" y="3423722"/>
            <a:ext cx="5913336" cy="461665"/>
          </a:xfrm>
          <a:prstGeom prst="rect">
            <a:avLst/>
          </a:prstGeom>
        </p:spPr>
        <p:txBody>
          <a:bodyPr wrap="square">
            <a:spAutoFit/>
          </a:bodyPr>
          <a:lstStyle/>
          <a:p>
            <a:r>
              <a:rPr lang="pt-BR" sz="2400" b="1" dirty="0">
                <a:latin typeface="Times New Roman" pitchFamily="18" charset="0"/>
                <a:cs typeface="Times New Roman" pitchFamily="18" charset="0"/>
              </a:rPr>
              <a:t>+ Hoạt động: </a:t>
            </a:r>
            <a:r>
              <a:rPr lang="pt-BR" sz="2400" dirty="0">
                <a:latin typeface="Times New Roman" pitchFamily="18" charset="0"/>
                <a:cs typeface="Times New Roman" pitchFamily="18" charset="0"/>
              </a:rPr>
              <a:t>ca hát, nhảy múa</a:t>
            </a:r>
            <a:endParaRPr lang="en-US" sz="2400" b="1" i="1" dirty="0">
              <a:latin typeface="Times New Roman" pitchFamily="18" charset="0"/>
              <a:cs typeface="Times New Roman" pitchFamily="18" charset="0"/>
            </a:endParaRPr>
          </a:p>
        </p:txBody>
      </p:sp>
      <p:sp>
        <p:nvSpPr>
          <p:cNvPr id="14" name="Rectangle 13"/>
          <p:cNvSpPr/>
          <p:nvPr/>
        </p:nvSpPr>
        <p:spPr>
          <a:xfrm>
            <a:off x="10820" y="3933056"/>
            <a:ext cx="5943144" cy="830997"/>
          </a:xfrm>
          <a:prstGeom prst="rect">
            <a:avLst/>
          </a:prstGeom>
        </p:spPr>
        <p:txBody>
          <a:bodyPr wrap="square">
            <a:spAutoFit/>
          </a:bodyPr>
          <a:lstStyle/>
          <a:p>
            <a:r>
              <a:rPr lang="pt-BR" sz="2400" b="1" dirty="0">
                <a:latin typeface="Times New Roman" pitchFamily="18" charset="0"/>
                <a:cs typeface="Times New Roman" pitchFamily="18" charset="0"/>
              </a:rPr>
              <a:t>+ Ánh sáng: </a:t>
            </a:r>
            <a:r>
              <a:rPr lang="pt-BR" sz="2400" dirty="0">
                <a:latin typeface="Times New Roman" pitchFamily="18" charset="0"/>
                <a:cs typeface="Times New Roman" pitchFamily="18" charset="0"/>
              </a:rPr>
              <a:t>rực lên, lung linh, sáng cả không gian núi rừng</a:t>
            </a:r>
            <a:r>
              <a:rPr lang="pt-BR" sz="2400" b="1" dirty="0">
                <a:latin typeface="Times New Roman" pitchFamily="18" charset="0"/>
                <a:cs typeface="Times New Roman" pitchFamily="18" charset="0"/>
              </a:rPr>
              <a:t> </a:t>
            </a:r>
            <a:endParaRPr lang="en-US" sz="2400" b="1" i="1" dirty="0">
              <a:latin typeface="Times New Roman" pitchFamily="18" charset="0"/>
              <a:cs typeface="Times New Roman" pitchFamily="18" charset="0"/>
            </a:endParaRPr>
          </a:p>
        </p:txBody>
      </p:sp>
      <p:sp>
        <p:nvSpPr>
          <p:cNvPr id="16" name="Rectangle 15"/>
          <p:cNvSpPr/>
          <p:nvPr/>
        </p:nvSpPr>
        <p:spPr>
          <a:xfrm>
            <a:off x="40628" y="4673100"/>
            <a:ext cx="5943144" cy="830997"/>
          </a:xfrm>
          <a:prstGeom prst="rect">
            <a:avLst/>
          </a:prstGeom>
        </p:spPr>
        <p:txBody>
          <a:bodyPr wrap="square">
            <a:spAutoFit/>
          </a:bodyPr>
          <a:lstStyle/>
          <a:p>
            <a:r>
              <a:rPr lang="pt-BR" sz="2400" b="1" dirty="0">
                <a:latin typeface="Times New Roman" pitchFamily="18" charset="0"/>
                <a:cs typeface="Times New Roman" pitchFamily="18" charset="0"/>
              </a:rPr>
              <a:t>+ Tâm trạng: </a:t>
            </a:r>
            <a:r>
              <a:rPr lang="pt-BR" sz="2400" dirty="0">
                <a:latin typeface="Times New Roman" pitchFamily="18" charset="0"/>
                <a:cs typeface="Times New Roman" pitchFamily="18" charset="0"/>
              </a:rPr>
              <a:t>cái nhìn vừa ngạc nhiên vừa mê say, ngây ngất của các chàng trai Tây Tiến</a:t>
            </a:r>
            <a:endParaRPr lang="en-US" sz="2400" b="1" i="1" dirty="0">
              <a:latin typeface="Times New Roman" pitchFamily="18" charset="0"/>
              <a:cs typeface="Times New Roman" pitchFamily="18" charset="0"/>
            </a:endParaRPr>
          </a:p>
        </p:txBody>
      </p:sp>
      <p:sp>
        <p:nvSpPr>
          <p:cNvPr id="18" name="Rectangle 17"/>
          <p:cNvSpPr/>
          <p:nvPr/>
        </p:nvSpPr>
        <p:spPr>
          <a:xfrm>
            <a:off x="33416" y="5541039"/>
            <a:ext cx="6075456" cy="1200329"/>
          </a:xfrm>
          <a:prstGeom prst="rect">
            <a:avLst/>
          </a:prstGeom>
        </p:spPr>
        <p:txBody>
          <a:bodyPr wrap="square">
            <a:spAutoFit/>
          </a:bodyPr>
          <a:lstStyle/>
          <a:p>
            <a:r>
              <a:rPr lang="pt-BR" sz="2400" b="1" dirty="0">
                <a:solidFill>
                  <a:srgbClr val="FF0000"/>
                </a:solidFill>
                <a:latin typeface="Times New Roman" pitchFamily="18" charset="0"/>
                <a:cs typeface="Times New Roman" pitchFamily="18" charset="0"/>
                <a:sym typeface="Wingdings"/>
              </a:rPr>
              <a:t></a:t>
            </a:r>
            <a:r>
              <a:rPr lang="pt-BR" sz="2400" b="1" dirty="0">
                <a:solidFill>
                  <a:srgbClr val="FF0000"/>
                </a:solidFill>
                <a:latin typeface="Times New Roman" pitchFamily="18" charset="0"/>
                <a:cs typeface="Times New Roman" pitchFamily="18" charset="0"/>
              </a:rPr>
              <a:t> </a:t>
            </a:r>
            <a:r>
              <a:rPr lang="nl-NL" sz="2400" b="1" dirty="0">
                <a:solidFill>
                  <a:srgbClr val="FF0000"/>
                </a:solidFill>
                <a:latin typeface="Times New Roman" pitchFamily="18" charset="0"/>
                <a:cs typeface="Times New Roman" pitchFamily="18" charset="0"/>
              </a:rPr>
              <a:t>Người lính nhập cuộc, hòa mình say sưa theo âm điệu dìu dặt, đưa hồn về những chân trời mới, với bao mộng ước ngọt ngào</a:t>
            </a:r>
            <a:endParaRPr lang="en-US" sz="2400" b="1" i="1" dirty="0">
              <a:solidFill>
                <a:srgbClr val="FF0000"/>
              </a:solidFill>
              <a:latin typeface="Times New Roman" pitchFamily="18" charset="0"/>
              <a:cs typeface="Times New Roman" pitchFamily="18" charset="0"/>
            </a:endParaRPr>
          </a:p>
        </p:txBody>
      </p:sp>
      <p:sp>
        <p:nvSpPr>
          <p:cNvPr id="17" name="Rectangle 16"/>
          <p:cNvSpPr/>
          <p:nvPr/>
        </p:nvSpPr>
        <p:spPr>
          <a:xfrm>
            <a:off x="193353" y="0"/>
            <a:ext cx="5915519" cy="830997"/>
          </a:xfrm>
          <a:prstGeom prst="rect">
            <a:avLst/>
          </a:prstGeom>
        </p:spPr>
        <p:txBody>
          <a:bodyPr wrap="square">
            <a:spAutoFit/>
          </a:bodyPr>
          <a:lstStyle/>
          <a:p>
            <a:pPr fontAlgn="base"/>
            <a:r>
              <a:rPr lang="nl-NL" sz="2400" b="1" dirty="0">
                <a:latin typeface="Times New Roman" pitchFamily="18" charset="0"/>
                <a:cs typeface="Times New Roman" pitchFamily="18" charset="0"/>
              </a:rPr>
              <a:t>2.2 Nhớ về những kỉ niệm trong đêm liên hoan và thiên nhiên sông nước miền Tây</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779361851"/>
      </p:ext>
    </p:extLst>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Effect transition="in" filter="barn(inVertical)">
                                      <p:cBhvr>
                                        <p:cTn id="7" dur="500"/>
                                        <p:tgtEl>
                                          <p:spTgt spid="1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barn(inVertical)">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inVertical)">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arn(inVertical)">
                                      <p:cBhvr>
                                        <p:cTn id="4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3" grpId="0"/>
      <p:bldP spid="14" grpId="0"/>
      <p:bldP spid="16" grpId="0"/>
      <p:bldP spid="18" grpId="0"/>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27384"/>
            <a:ext cx="3275856" cy="360040"/>
          </a:xfrm>
        </p:spPr>
        <p:txBody>
          <a:bodyPr>
            <a:normAutofit fontScale="90000"/>
          </a:bodyPr>
          <a:lstStyle/>
          <a:p>
            <a:pPr algn="l" eaLnBrk="1" hangingPunct="1"/>
            <a:r>
              <a:rPr lang="en-US" sz="2000" b="1" dirty="0">
                <a:solidFill>
                  <a:srgbClr val="0000FF"/>
                </a:solidFill>
                <a:latin typeface="Times New Roman" pitchFamily="18" charset="0"/>
                <a:cs typeface="Times New Roman" pitchFamily="18" charset="0"/>
              </a:rPr>
              <a:t>I. </a:t>
            </a:r>
            <a:r>
              <a:rPr lang="en-US" sz="2000" b="1" u="sng" dirty="0" err="1">
                <a:solidFill>
                  <a:srgbClr val="0000FF"/>
                </a:solidFill>
                <a:latin typeface="Times New Roman" pitchFamily="18" charset="0"/>
                <a:cs typeface="Times New Roman" pitchFamily="18" charset="0"/>
              </a:rPr>
              <a:t>Tìm</a:t>
            </a:r>
            <a:r>
              <a:rPr lang="en-US" sz="2000" b="1" u="sng" dirty="0">
                <a:solidFill>
                  <a:srgbClr val="0000FF"/>
                </a:solidFill>
                <a:latin typeface="Times New Roman" pitchFamily="18" charset="0"/>
                <a:cs typeface="Times New Roman" pitchFamily="18" charset="0"/>
              </a:rPr>
              <a:t> </a:t>
            </a:r>
            <a:r>
              <a:rPr lang="en-US" sz="2000" b="1" u="sng" dirty="0" err="1">
                <a:solidFill>
                  <a:srgbClr val="0000FF"/>
                </a:solidFill>
                <a:latin typeface="Times New Roman" pitchFamily="18" charset="0"/>
                <a:cs typeface="Times New Roman" pitchFamily="18" charset="0"/>
              </a:rPr>
              <a:t>hiểu</a:t>
            </a:r>
            <a:r>
              <a:rPr lang="en-US" sz="2000" b="1" u="sng" dirty="0">
                <a:solidFill>
                  <a:srgbClr val="0000FF"/>
                </a:solidFill>
                <a:latin typeface="Times New Roman" pitchFamily="18" charset="0"/>
                <a:cs typeface="Times New Roman" pitchFamily="18" charset="0"/>
              </a:rPr>
              <a:t> </a:t>
            </a:r>
            <a:r>
              <a:rPr lang="en-US" sz="2000" b="1" u="sng" dirty="0" err="1">
                <a:solidFill>
                  <a:srgbClr val="0000FF"/>
                </a:solidFill>
                <a:latin typeface="Times New Roman" pitchFamily="18" charset="0"/>
                <a:cs typeface="Times New Roman" pitchFamily="18" charset="0"/>
              </a:rPr>
              <a:t>chung</a:t>
            </a:r>
            <a:r>
              <a:rPr lang="en-US" sz="2000" b="1" dirty="0">
                <a:solidFill>
                  <a:srgbClr val="0000FF"/>
                </a:solidFill>
                <a:latin typeface="Times New Roman" pitchFamily="18" charset="0"/>
                <a:cs typeface="Times New Roman" pitchFamily="18" charset="0"/>
              </a:rPr>
              <a:t>:</a:t>
            </a:r>
          </a:p>
        </p:txBody>
      </p:sp>
      <p:sp>
        <p:nvSpPr>
          <p:cNvPr id="21" name="Rectangle 2"/>
          <p:cNvSpPr txBox="1">
            <a:spLocks noChangeArrowheads="1"/>
          </p:cNvSpPr>
          <p:nvPr/>
        </p:nvSpPr>
        <p:spPr>
          <a:xfrm>
            <a:off x="0" y="332656"/>
            <a:ext cx="3275856" cy="36004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000" b="1">
                <a:solidFill>
                  <a:srgbClr val="0000FF"/>
                </a:solidFill>
                <a:latin typeface="Times New Roman" pitchFamily="18" charset="0"/>
                <a:cs typeface="Times New Roman" pitchFamily="18" charset="0"/>
              </a:rPr>
              <a:t>I. </a:t>
            </a:r>
            <a:r>
              <a:rPr lang="en-US" sz="2000" b="1" u="sng">
                <a:solidFill>
                  <a:srgbClr val="0000FF"/>
                </a:solidFill>
                <a:latin typeface="Times New Roman" pitchFamily="18" charset="0"/>
                <a:cs typeface="Times New Roman" pitchFamily="18" charset="0"/>
              </a:rPr>
              <a:t>Khám phá văn bản</a:t>
            </a:r>
            <a:r>
              <a:rPr lang="en-US" sz="2000" b="1">
                <a:solidFill>
                  <a:srgbClr val="0000FF"/>
                </a:solidFill>
                <a:latin typeface="Times New Roman" pitchFamily="18" charset="0"/>
                <a:cs typeface="Times New Roman" pitchFamily="18" charset="0"/>
              </a:rPr>
              <a:t>:</a:t>
            </a:r>
            <a:endParaRPr lang="en-US" sz="2000" b="1" dirty="0">
              <a:solidFill>
                <a:srgbClr val="0000FF"/>
              </a:solidFill>
              <a:latin typeface="Times New Roman" pitchFamily="18" charset="0"/>
              <a:cs typeface="Times New Roman" pitchFamily="18" charset="0"/>
            </a:endParaRPr>
          </a:p>
        </p:txBody>
      </p:sp>
      <p:sp>
        <p:nvSpPr>
          <p:cNvPr id="15" name="Rectangle 14"/>
          <p:cNvSpPr/>
          <p:nvPr/>
        </p:nvSpPr>
        <p:spPr>
          <a:xfrm>
            <a:off x="35496" y="1630763"/>
            <a:ext cx="4977680" cy="369332"/>
          </a:xfrm>
          <a:prstGeom prst="rect">
            <a:avLst/>
          </a:prstGeom>
        </p:spPr>
        <p:txBody>
          <a:bodyPr wrap="square">
            <a:spAutoFit/>
          </a:bodyPr>
          <a:lstStyle/>
          <a:p>
            <a:pPr fontAlgn="base"/>
            <a:r>
              <a:rPr lang="nl-NL" b="1">
                <a:latin typeface="Times New Roman" pitchFamily="18" charset="0"/>
                <a:cs typeface="Times New Roman" pitchFamily="18" charset="0"/>
              </a:rPr>
              <a:t>* Bốn câu thơ đầu- cảnh liên hoan văn nghệ</a:t>
            </a:r>
            <a:endParaRPr lang="en-US">
              <a:latin typeface="Times New Roman" pitchFamily="18" charset="0"/>
              <a:cs typeface="Times New Roman" pitchFamily="18" charset="0"/>
            </a:endParaRPr>
          </a:p>
        </p:txBody>
      </p:sp>
      <p:pic>
        <p:nvPicPr>
          <p:cNvPr id="17" name="Picture 2" descr="C:\Users\Administrator\Documents\13.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376511" y="27384"/>
            <a:ext cx="3767489" cy="3390583"/>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107504" y="2170362"/>
            <a:ext cx="4977680" cy="646331"/>
          </a:xfrm>
          <a:prstGeom prst="rect">
            <a:avLst/>
          </a:prstGeom>
        </p:spPr>
        <p:txBody>
          <a:bodyPr wrap="square">
            <a:spAutoFit/>
          </a:bodyPr>
          <a:lstStyle/>
          <a:p>
            <a:pPr fontAlgn="base"/>
            <a:r>
              <a:rPr lang="nl-NL" b="1">
                <a:latin typeface="Times New Roman" pitchFamily="18" charset="0"/>
                <a:cs typeface="Times New Roman" pitchFamily="18" charset="0"/>
              </a:rPr>
              <a:t>* Bốn câu thơ cuối- cảnh thiên nhiên sông nước miền Tây.</a:t>
            </a:r>
            <a:endParaRPr lang="en-US">
              <a:latin typeface="Times New Roman" pitchFamily="18" charset="0"/>
              <a:cs typeface="Times New Roman" pitchFamily="18" charset="0"/>
            </a:endParaRPr>
          </a:p>
        </p:txBody>
      </p:sp>
      <p:sp>
        <p:nvSpPr>
          <p:cNvPr id="23" name="Rectangle 22"/>
          <p:cNvSpPr>
            <a:spLocks noChangeArrowheads="1"/>
          </p:cNvSpPr>
          <p:nvPr/>
        </p:nvSpPr>
        <p:spPr bwMode="auto">
          <a:xfrm>
            <a:off x="5550315" y="275385"/>
            <a:ext cx="655272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b="1" i="1">
                <a:solidFill>
                  <a:srgbClr val="FF0000"/>
                </a:solidFill>
                <a:latin typeface="Times New Roman" pitchFamily="18" charset="0"/>
                <a:ea typeface="Calibri" pitchFamily="34" charset="0"/>
                <a:cs typeface="Times New Roman" pitchFamily="18" charset="0"/>
              </a:rPr>
              <a:t>“Người đi Châu Mộc chiều sương ấy</a:t>
            </a:r>
          </a:p>
          <a:p>
            <a:r>
              <a:rPr lang="en-US" b="1" i="1">
                <a:solidFill>
                  <a:srgbClr val="FF0000"/>
                </a:solidFill>
                <a:latin typeface="Times New Roman" pitchFamily="18" charset="0"/>
                <a:ea typeface="Calibri" pitchFamily="34" charset="0"/>
                <a:cs typeface="Times New Roman" pitchFamily="18" charset="0"/>
              </a:rPr>
              <a:t>Có thấy hồn lau nẻo bến bờ</a:t>
            </a:r>
            <a:br>
              <a:rPr lang="en-US" b="1" i="1">
                <a:solidFill>
                  <a:srgbClr val="FF0000"/>
                </a:solidFill>
                <a:latin typeface="Times New Roman" pitchFamily="18" charset="0"/>
                <a:ea typeface="Calibri" pitchFamily="34" charset="0"/>
                <a:cs typeface="Times New Roman" pitchFamily="18" charset="0"/>
              </a:rPr>
            </a:br>
            <a:r>
              <a:rPr lang="en-US" b="1" i="1">
                <a:solidFill>
                  <a:srgbClr val="FF0000"/>
                </a:solidFill>
                <a:latin typeface="Times New Roman" pitchFamily="18" charset="0"/>
                <a:ea typeface="Calibri" pitchFamily="34" charset="0"/>
                <a:cs typeface="Times New Roman" pitchFamily="18" charset="0"/>
              </a:rPr>
              <a:t>Có nhớ dáng người trên độc mộc</a:t>
            </a:r>
            <a:br>
              <a:rPr lang="en-US" b="1" i="1">
                <a:solidFill>
                  <a:srgbClr val="FF0000"/>
                </a:solidFill>
                <a:latin typeface="Times New Roman" pitchFamily="18" charset="0"/>
                <a:ea typeface="Calibri" pitchFamily="34" charset="0"/>
                <a:cs typeface="Times New Roman" pitchFamily="18" charset="0"/>
              </a:rPr>
            </a:br>
            <a:r>
              <a:rPr lang="en-US" b="1" i="1">
                <a:solidFill>
                  <a:srgbClr val="FF0000"/>
                </a:solidFill>
                <a:latin typeface="Times New Roman" pitchFamily="18" charset="0"/>
                <a:ea typeface="Calibri" pitchFamily="34" charset="0"/>
                <a:cs typeface="Times New Roman" pitchFamily="18" charset="0"/>
              </a:rPr>
              <a:t>Trôi dòng nước lũ hoa đong đưa”</a:t>
            </a:r>
            <a:endParaRPr lang="en-US" b="1" i="1">
              <a:solidFill>
                <a:srgbClr val="FF0000"/>
              </a:solidFill>
              <a:ea typeface="Calibri" pitchFamily="34" charset="0"/>
              <a:cs typeface="Times New Roman" pitchFamily="18" charset="0"/>
            </a:endParaRPr>
          </a:p>
        </p:txBody>
      </p:sp>
      <p:sp>
        <p:nvSpPr>
          <p:cNvPr id="4" name="Rectangle 3"/>
          <p:cNvSpPr/>
          <p:nvPr/>
        </p:nvSpPr>
        <p:spPr>
          <a:xfrm>
            <a:off x="75133" y="2916219"/>
            <a:ext cx="5266725" cy="646331"/>
          </a:xfrm>
          <a:prstGeom prst="rect">
            <a:avLst/>
          </a:prstGeom>
        </p:spPr>
        <p:txBody>
          <a:bodyPr wrap="square">
            <a:spAutoFit/>
          </a:bodyPr>
          <a:lstStyle/>
          <a:p>
            <a:r>
              <a:rPr lang="pt-BR" b="1">
                <a:latin typeface="Times New Roman" pitchFamily="18" charset="0"/>
                <a:cs typeface="Times New Roman" pitchFamily="18" charset="0"/>
              </a:rPr>
              <a:t>- Không gian và thời gian:</a:t>
            </a:r>
            <a:r>
              <a:rPr lang="pt-BR">
                <a:latin typeface="Times New Roman" pitchFamily="18" charset="0"/>
                <a:cs typeface="Times New Roman" pitchFamily="18" charset="0"/>
              </a:rPr>
              <a:t> Dòng sông trong một buổi chiều giăng mắc một màn sương; </a:t>
            </a:r>
          </a:p>
        </p:txBody>
      </p:sp>
      <p:sp>
        <p:nvSpPr>
          <p:cNvPr id="25" name="Rectangle 24"/>
          <p:cNvSpPr/>
          <p:nvPr/>
        </p:nvSpPr>
        <p:spPr>
          <a:xfrm>
            <a:off x="135310" y="3710048"/>
            <a:ext cx="5266725" cy="369332"/>
          </a:xfrm>
          <a:prstGeom prst="rect">
            <a:avLst/>
          </a:prstGeom>
        </p:spPr>
        <p:txBody>
          <a:bodyPr wrap="square">
            <a:spAutoFit/>
          </a:bodyPr>
          <a:lstStyle/>
          <a:p>
            <a:r>
              <a:rPr lang="pt-BR" b="1">
                <a:latin typeface="Times New Roman" pitchFamily="18" charset="0"/>
                <a:cs typeface="Times New Roman" pitchFamily="18" charset="0"/>
              </a:rPr>
              <a:t>- Hình ảnh: </a:t>
            </a:r>
            <a:endParaRPr lang="en-US" b="1" i="1">
              <a:latin typeface="Times New Roman" pitchFamily="18" charset="0"/>
              <a:cs typeface="Times New Roman" pitchFamily="18" charset="0"/>
            </a:endParaRPr>
          </a:p>
        </p:txBody>
      </p:sp>
      <p:pic>
        <p:nvPicPr>
          <p:cNvPr id="26" name="Picture 2" descr="C:\Users\Administrator\Documents\tải xuống (3).jpg"/>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5360115" y="3417967"/>
            <a:ext cx="3802142" cy="3475399"/>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107504" y="4149080"/>
            <a:ext cx="5266725" cy="369332"/>
          </a:xfrm>
          <a:prstGeom prst="rect">
            <a:avLst/>
          </a:prstGeom>
        </p:spPr>
        <p:txBody>
          <a:bodyPr wrap="square">
            <a:spAutoFit/>
          </a:bodyPr>
          <a:lstStyle/>
          <a:p>
            <a:r>
              <a:rPr lang="pt-BR">
                <a:latin typeface="Times New Roman" pitchFamily="18" charset="0"/>
                <a:cs typeface="Times New Roman" pitchFamily="18" charset="0"/>
              </a:rPr>
              <a:t>+ lau lách vên bờ</a:t>
            </a:r>
          </a:p>
        </p:txBody>
      </p:sp>
      <p:sp>
        <p:nvSpPr>
          <p:cNvPr id="28" name="Rectangle 27"/>
          <p:cNvSpPr/>
          <p:nvPr/>
        </p:nvSpPr>
        <p:spPr>
          <a:xfrm>
            <a:off x="93390" y="5301208"/>
            <a:ext cx="5266725" cy="646331"/>
          </a:xfrm>
          <a:prstGeom prst="rect">
            <a:avLst/>
          </a:prstGeom>
        </p:spPr>
        <p:txBody>
          <a:bodyPr wrap="square">
            <a:spAutoFit/>
          </a:bodyPr>
          <a:lstStyle/>
          <a:p>
            <a:r>
              <a:rPr lang="pt-BR">
                <a:latin typeface="Times New Roman" pitchFamily="18" charset="0"/>
                <a:cs typeface="Times New Roman" pitchFamily="18" charset="0"/>
              </a:rPr>
              <a:t>+ bông hoa rừng cũng </a:t>
            </a:r>
            <a:r>
              <a:rPr lang="pt-BR" i="1">
                <a:latin typeface="Times New Roman" pitchFamily="18" charset="0"/>
                <a:cs typeface="Times New Roman" pitchFamily="18" charset="0"/>
              </a:rPr>
              <a:t>“đong đưa”,</a:t>
            </a:r>
            <a:r>
              <a:rPr lang="pt-BR">
                <a:latin typeface="Times New Roman" pitchFamily="18" charset="0"/>
                <a:cs typeface="Times New Roman" pitchFamily="18" charset="0"/>
              </a:rPr>
              <a:t> làm duyên trên dòng nước lũ. </a:t>
            </a:r>
            <a:endParaRPr lang="en-US" b="1" i="1">
              <a:latin typeface="Times New Roman" pitchFamily="18" charset="0"/>
              <a:cs typeface="Times New Roman" pitchFamily="18" charset="0"/>
            </a:endParaRPr>
          </a:p>
        </p:txBody>
      </p:sp>
      <p:sp>
        <p:nvSpPr>
          <p:cNvPr id="29" name="Rectangle 28"/>
          <p:cNvSpPr/>
          <p:nvPr/>
        </p:nvSpPr>
        <p:spPr>
          <a:xfrm>
            <a:off x="93390" y="4437112"/>
            <a:ext cx="5266725" cy="923330"/>
          </a:xfrm>
          <a:prstGeom prst="rect">
            <a:avLst/>
          </a:prstGeom>
        </p:spPr>
        <p:txBody>
          <a:bodyPr wrap="square">
            <a:spAutoFit/>
          </a:bodyPr>
          <a:lstStyle/>
          <a:p>
            <a:r>
              <a:rPr lang="pt-BR">
                <a:latin typeface="Times New Roman" pitchFamily="18" charset="0"/>
                <a:cs typeface="Times New Roman" pitchFamily="18" charset="0"/>
              </a:rPr>
              <a:t>+ </a:t>
            </a:r>
            <a:r>
              <a:rPr lang="pt-BR" i="1">
                <a:latin typeface="Times New Roman" pitchFamily="18" charset="0"/>
                <a:cs typeface="Times New Roman" pitchFamily="18" charset="0"/>
              </a:rPr>
              <a:t>dáng người trên độc mộc:</a:t>
            </a:r>
            <a:r>
              <a:rPr lang="pt-BR">
                <a:latin typeface="Times New Roman" pitchFamily="18" charset="0"/>
                <a:cs typeface="Times New Roman" pitchFamily="18" charset="0"/>
              </a:rPr>
              <a:t> dáng hình mềm mại, uyển chuyển  của những cô gái Thái trên những chiếc thuyền độc mộc</a:t>
            </a:r>
            <a:endParaRPr lang="en-US" b="1" i="1">
              <a:latin typeface="Times New Roman" pitchFamily="18" charset="0"/>
              <a:cs typeface="Times New Roman" pitchFamily="18" charset="0"/>
            </a:endParaRPr>
          </a:p>
        </p:txBody>
      </p:sp>
      <p:sp>
        <p:nvSpPr>
          <p:cNvPr id="30" name="Rectangle 29"/>
          <p:cNvSpPr/>
          <p:nvPr/>
        </p:nvSpPr>
        <p:spPr>
          <a:xfrm>
            <a:off x="35496" y="5877272"/>
            <a:ext cx="5266725" cy="923330"/>
          </a:xfrm>
          <a:prstGeom prst="rect">
            <a:avLst/>
          </a:prstGeom>
        </p:spPr>
        <p:txBody>
          <a:bodyPr wrap="square">
            <a:spAutoFit/>
          </a:bodyPr>
          <a:lstStyle/>
          <a:p>
            <a:r>
              <a:rPr lang="pt-BR">
                <a:latin typeface="Times New Roman" pitchFamily="18" charset="0"/>
                <a:cs typeface="Times New Roman" pitchFamily="18" charset="0"/>
              </a:rPr>
              <a:t> </a:t>
            </a:r>
            <a:r>
              <a:rPr lang="pt-BR" b="1">
                <a:solidFill>
                  <a:srgbClr val="FF0000"/>
                </a:solidFill>
                <a:latin typeface="Times New Roman" pitchFamily="18" charset="0"/>
                <a:cs typeface="Times New Roman" pitchFamily="18" charset="0"/>
                <a:sym typeface="Wingdings"/>
              </a:rPr>
              <a:t></a:t>
            </a:r>
            <a:r>
              <a:rPr lang="pt-BR" b="1">
                <a:solidFill>
                  <a:srgbClr val="FF0000"/>
                </a:solidFill>
                <a:latin typeface="Times New Roman" pitchFamily="18" charset="0"/>
                <a:cs typeface="Times New Roman" pitchFamily="18" charset="0"/>
              </a:rPr>
              <a:t> Ngôn ngữ tạo hình, vài nét gợi tả chấm phá, giàu tính nhạc, chất thơ hoà quyện: thể hiện vẻ đẹp  thơ mộng, trữ tình của thiên nhiên và con người</a:t>
            </a:r>
            <a:r>
              <a:rPr lang="pt-BR" b="1">
                <a:solidFill>
                  <a:srgbClr val="FF0000"/>
                </a:solidFill>
              </a:rPr>
              <a:t>.</a:t>
            </a:r>
            <a:endParaRPr lang="en-US" b="1" i="1">
              <a:solidFill>
                <a:srgbClr val="FF0000"/>
              </a:solidFill>
            </a:endParaRPr>
          </a:p>
        </p:txBody>
      </p:sp>
      <p:sp>
        <p:nvSpPr>
          <p:cNvPr id="18" name="Rectangle 17"/>
          <p:cNvSpPr/>
          <p:nvPr/>
        </p:nvSpPr>
        <p:spPr>
          <a:xfrm>
            <a:off x="24633" y="875550"/>
            <a:ext cx="5234355" cy="646331"/>
          </a:xfrm>
          <a:prstGeom prst="rect">
            <a:avLst/>
          </a:prstGeom>
        </p:spPr>
        <p:txBody>
          <a:bodyPr wrap="square">
            <a:spAutoFit/>
          </a:bodyPr>
          <a:lstStyle/>
          <a:p>
            <a:pPr fontAlgn="base"/>
            <a:r>
              <a:rPr lang="nl-NL" b="1">
                <a:latin typeface="Times New Roman" pitchFamily="18" charset="0"/>
                <a:cs typeface="Times New Roman" pitchFamily="18" charset="0"/>
              </a:rPr>
              <a:t>2.2 Nhớ về những kỉ niệm trong đêm liên hoan và thiên nhiên sông nước miền Tây</a:t>
            </a:r>
            <a:endParaRPr lang="en-US">
              <a:latin typeface="Times New Roman" pitchFamily="18" charset="0"/>
              <a:cs typeface="Times New Roman" pitchFamily="18" charset="0"/>
            </a:endParaRPr>
          </a:p>
        </p:txBody>
      </p:sp>
    </p:spTree>
    <p:extLst>
      <p:ext uri="{BB962C8B-B14F-4D97-AF65-F5344CB8AC3E}">
        <p14:creationId xmlns:p14="http://schemas.microsoft.com/office/powerpoint/2010/main" val="2154212127"/>
      </p:ext>
    </p:extLst>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barn(inVertical)">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animEffect transition="in" filter="barn(inVertical)">
                                      <p:cBhvr>
                                        <p:cTn id="17" dur="500"/>
                                        <p:tgtEl>
                                          <p:spTgt spid="23">
                                            <p:txEl>
                                              <p:pRg st="0" end="0"/>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23">
                                            <p:txEl>
                                              <p:pRg st="1" end="1"/>
                                            </p:txEl>
                                          </p:spTgt>
                                        </p:tgtEl>
                                        <p:attrNameLst>
                                          <p:attrName>style.visibility</p:attrName>
                                        </p:attrNameLst>
                                      </p:cBhvr>
                                      <p:to>
                                        <p:strVal val="visible"/>
                                      </p:to>
                                    </p:set>
                                    <p:animEffect transition="in" filter="barn(inVertical)">
                                      <p:cBhvr>
                                        <p:cTn id="20" dur="500"/>
                                        <p:tgtEl>
                                          <p:spTgt spid="2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circle(in)">
                                      <p:cBhvr>
                                        <p:cTn id="25" dur="20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arn(inVertical)">
                                      <p:cBhvr>
                                        <p:cTn id="30" dur="500"/>
                                        <p:tgtEl>
                                          <p:spTgt spid="17"/>
                                        </p:tgtEl>
                                      </p:cBhvr>
                                    </p:animEffect>
                                  </p:childTnLst>
                                </p:cTn>
                              </p:par>
                              <p:par>
                                <p:cTn id="31" presetID="16" presetClass="entr" presetSubtype="21"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barn(inVertical)">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barn(inVertical)">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barn(inVertical)">
                                      <p:cBhvr>
                                        <p:cTn id="43" dur="500"/>
                                        <p:tgtEl>
                                          <p:spTgt spid="25"/>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additive="base">
                                        <p:cTn id="48" dur="500" fill="hold"/>
                                        <p:tgtEl>
                                          <p:spTgt spid="27"/>
                                        </p:tgtEl>
                                        <p:attrNameLst>
                                          <p:attrName>ppt_x</p:attrName>
                                        </p:attrNameLst>
                                      </p:cBhvr>
                                      <p:tavLst>
                                        <p:tav tm="0">
                                          <p:val>
                                            <p:strVal val="#ppt_x"/>
                                          </p:val>
                                        </p:tav>
                                        <p:tav tm="100000">
                                          <p:val>
                                            <p:strVal val="#ppt_x"/>
                                          </p:val>
                                        </p:tav>
                                      </p:tavLst>
                                    </p:anim>
                                    <p:anim calcmode="lin" valueType="num">
                                      <p:cBhvr additive="base">
                                        <p:cTn id="49"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9"/>
                                        </p:tgtEl>
                                        <p:attrNameLst>
                                          <p:attrName>style.visibility</p:attrName>
                                        </p:attrNameLst>
                                      </p:cBhvr>
                                      <p:to>
                                        <p:strVal val="visible"/>
                                      </p:to>
                                    </p:set>
                                    <p:anim calcmode="lin" valueType="num">
                                      <p:cBhvr additive="base">
                                        <p:cTn id="54" dur="500" fill="hold"/>
                                        <p:tgtEl>
                                          <p:spTgt spid="29"/>
                                        </p:tgtEl>
                                        <p:attrNameLst>
                                          <p:attrName>ppt_x</p:attrName>
                                        </p:attrNameLst>
                                      </p:cBhvr>
                                      <p:tavLst>
                                        <p:tav tm="0">
                                          <p:val>
                                            <p:strVal val="#ppt_x"/>
                                          </p:val>
                                        </p:tav>
                                        <p:tav tm="100000">
                                          <p:val>
                                            <p:strVal val="#ppt_x"/>
                                          </p:val>
                                        </p:tav>
                                      </p:tavLst>
                                    </p:anim>
                                    <p:anim calcmode="lin" valueType="num">
                                      <p:cBhvr additive="base">
                                        <p:cTn id="55"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additive="base">
                                        <p:cTn id="60" dur="500" fill="hold"/>
                                        <p:tgtEl>
                                          <p:spTgt spid="28"/>
                                        </p:tgtEl>
                                        <p:attrNameLst>
                                          <p:attrName>ppt_x</p:attrName>
                                        </p:attrNameLst>
                                      </p:cBhvr>
                                      <p:tavLst>
                                        <p:tav tm="0">
                                          <p:val>
                                            <p:strVal val="#ppt_x"/>
                                          </p:val>
                                        </p:tav>
                                        <p:tav tm="100000">
                                          <p:val>
                                            <p:strVal val="#ppt_x"/>
                                          </p:val>
                                        </p:tav>
                                      </p:tavLst>
                                    </p:anim>
                                    <p:anim calcmode="lin" valueType="num">
                                      <p:cBhvr additive="base">
                                        <p:cTn id="61"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barn(inVertical)">
                                      <p:cBhvr>
                                        <p:cTn id="6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4" grpId="0"/>
      <p:bldP spid="25" grpId="0"/>
      <p:bldP spid="27" grpId="0"/>
      <p:bldP spid="28" grpId="0"/>
      <p:bldP spid="29" grpId="0"/>
      <p:bldP spid="30" grpId="0"/>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
          <p:cNvSpPr txBox="1">
            <a:spLocks noChangeArrowheads="1"/>
          </p:cNvSpPr>
          <p:nvPr/>
        </p:nvSpPr>
        <p:spPr>
          <a:xfrm>
            <a:off x="0" y="332656"/>
            <a:ext cx="3275856" cy="360040"/>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rgbClr val="0000FF"/>
                </a:solidFill>
                <a:latin typeface="Times New Roman" pitchFamily="18" charset="0"/>
                <a:cs typeface="Times New Roman" pitchFamily="18" charset="0"/>
              </a:rPr>
              <a:t>II. </a:t>
            </a:r>
            <a:r>
              <a:rPr lang="en-US" sz="2800" b="1" u="sng" dirty="0" err="1">
                <a:solidFill>
                  <a:srgbClr val="0000FF"/>
                </a:solidFill>
                <a:latin typeface="Times New Roman" pitchFamily="18" charset="0"/>
                <a:cs typeface="Times New Roman" pitchFamily="18" charset="0"/>
              </a:rPr>
              <a:t>Khám</a:t>
            </a:r>
            <a:r>
              <a:rPr lang="en-US" sz="2800" b="1" u="sng" dirty="0">
                <a:solidFill>
                  <a:srgbClr val="0000FF"/>
                </a:solidFill>
                <a:latin typeface="Times New Roman" pitchFamily="18" charset="0"/>
                <a:cs typeface="Times New Roman" pitchFamily="18" charset="0"/>
              </a:rPr>
              <a:t> </a:t>
            </a:r>
            <a:r>
              <a:rPr lang="en-US" sz="2800" b="1" u="sng" dirty="0" err="1">
                <a:solidFill>
                  <a:srgbClr val="0000FF"/>
                </a:solidFill>
                <a:latin typeface="Times New Roman" pitchFamily="18" charset="0"/>
                <a:cs typeface="Times New Roman" pitchFamily="18" charset="0"/>
              </a:rPr>
              <a:t>phá</a:t>
            </a:r>
            <a:r>
              <a:rPr lang="en-US" sz="2800" b="1" u="sng" dirty="0">
                <a:solidFill>
                  <a:srgbClr val="0000FF"/>
                </a:solidFill>
                <a:latin typeface="Times New Roman" pitchFamily="18" charset="0"/>
                <a:cs typeface="Times New Roman" pitchFamily="18" charset="0"/>
              </a:rPr>
              <a:t> </a:t>
            </a:r>
            <a:r>
              <a:rPr lang="en-US" sz="2800" b="1" u="sng" dirty="0" err="1">
                <a:solidFill>
                  <a:srgbClr val="0000FF"/>
                </a:solidFill>
                <a:latin typeface="Times New Roman" pitchFamily="18" charset="0"/>
                <a:cs typeface="Times New Roman" pitchFamily="18" charset="0"/>
              </a:rPr>
              <a:t>văn</a:t>
            </a:r>
            <a:r>
              <a:rPr lang="en-US" sz="2800" b="1" u="sng" dirty="0">
                <a:solidFill>
                  <a:srgbClr val="0000FF"/>
                </a:solidFill>
                <a:latin typeface="Times New Roman" pitchFamily="18" charset="0"/>
                <a:cs typeface="Times New Roman" pitchFamily="18" charset="0"/>
              </a:rPr>
              <a:t> </a:t>
            </a:r>
            <a:r>
              <a:rPr lang="en-US" sz="2800" b="1" u="sng" dirty="0" err="1">
                <a:solidFill>
                  <a:srgbClr val="0000FF"/>
                </a:solidFill>
                <a:latin typeface="Times New Roman" pitchFamily="18" charset="0"/>
                <a:cs typeface="Times New Roman" pitchFamily="18" charset="0"/>
              </a:rPr>
              <a:t>bản</a:t>
            </a:r>
            <a:r>
              <a:rPr lang="en-US" sz="2800" b="1" dirty="0">
                <a:solidFill>
                  <a:srgbClr val="0000FF"/>
                </a:solidFill>
                <a:latin typeface="Times New Roman" pitchFamily="18" charset="0"/>
                <a:cs typeface="Times New Roman" pitchFamily="18" charset="0"/>
              </a:rPr>
              <a:t>:</a:t>
            </a:r>
          </a:p>
        </p:txBody>
      </p:sp>
      <p:sp>
        <p:nvSpPr>
          <p:cNvPr id="3" name="Rectangle 2"/>
          <p:cNvSpPr/>
          <p:nvPr/>
        </p:nvSpPr>
        <p:spPr>
          <a:xfrm>
            <a:off x="93264" y="921302"/>
            <a:ext cx="6418552" cy="523220"/>
          </a:xfrm>
          <a:prstGeom prst="rect">
            <a:avLst/>
          </a:prstGeom>
        </p:spPr>
        <p:txBody>
          <a:bodyPr wrap="none">
            <a:spAutoFit/>
          </a:bodyPr>
          <a:lstStyle/>
          <a:p>
            <a:r>
              <a:rPr lang="pt-BR" sz="2800" b="1" dirty="0">
                <a:latin typeface="Times New Roman" pitchFamily="18" charset="0"/>
                <a:cs typeface="Times New Roman" pitchFamily="18" charset="0"/>
              </a:rPr>
              <a:t>2.3 Nhớ chân dung người lính Tây Tiến: </a:t>
            </a:r>
            <a:endParaRPr lang="en-US" sz="2800" b="1" i="1" dirty="0">
              <a:latin typeface="Times New Roman" pitchFamily="18" charset="0"/>
              <a:cs typeface="Times New Roman" pitchFamily="18" charset="0"/>
            </a:endParaRPr>
          </a:p>
        </p:txBody>
      </p:sp>
      <p:sp>
        <p:nvSpPr>
          <p:cNvPr id="18" name="Rectangle 17"/>
          <p:cNvSpPr/>
          <p:nvPr/>
        </p:nvSpPr>
        <p:spPr>
          <a:xfrm>
            <a:off x="395536" y="1704384"/>
            <a:ext cx="2430474" cy="523220"/>
          </a:xfrm>
          <a:prstGeom prst="rect">
            <a:avLst/>
          </a:prstGeom>
        </p:spPr>
        <p:txBody>
          <a:bodyPr wrap="none">
            <a:spAutoFit/>
          </a:bodyPr>
          <a:lstStyle/>
          <a:p>
            <a:r>
              <a:rPr lang="pt-BR" sz="2800" b="1" dirty="0">
                <a:solidFill>
                  <a:srgbClr val="FF0000"/>
                </a:solidFill>
                <a:latin typeface="Times New Roman" pitchFamily="18" charset="0"/>
                <a:cs typeface="Times New Roman" pitchFamily="18" charset="0"/>
              </a:rPr>
              <a:t>* Hai câu đầu:</a:t>
            </a:r>
            <a:endParaRPr lang="en-US" sz="2800" b="1" i="1" dirty="0">
              <a:solidFill>
                <a:srgbClr val="FF0000"/>
              </a:solidFill>
              <a:latin typeface="Times New Roman" pitchFamily="18" charset="0"/>
              <a:cs typeface="Times New Roman" pitchFamily="18" charset="0"/>
            </a:endParaRPr>
          </a:p>
        </p:txBody>
      </p:sp>
      <p:pic>
        <p:nvPicPr>
          <p:cNvPr id="24" name="Content Placeholder 20"/>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2008" y="2564904"/>
            <a:ext cx="9180512" cy="4293096"/>
          </a:xfrm>
          <a:prstGeom prst="rect">
            <a:avLst/>
          </a:prstGeom>
        </p:spPr>
      </p:pic>
      <p:sp>
        <p:nvSpPr>
          <p:cNvPr id="32" name="Text Box 2"/>
          <p:cNvSpPr txBox="1">
            <a:spLocks noChangeArrowheads="1"/>
          </p:cNvSpPr>
          <p:nvPr/>
        </p:nvSpPr>
        <p:spPr bwMode="auto">
          <a:xfrm>
            <a:off x="1187624" y="2280646"/>
            <a:ext cx="8671188" cy="997196"/>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0" hangingPunct="0">
              <a:lnSpc>
                <a:spcPct val="80000"/>
              </a:lnSpc>
              <a:spcBef>
                <a:spcPct val="50000"/>
              </a:spcBef>
            </a:pPr>
            <a:r>
              <a:rPr lang="en-US" sz="2800" b="1" i="1" dirty="0" err="1">
                <a:solidFill>
                  <a:srgbClr val="FF0000"/>
                </a:solidFill>
                <a:latin typeface="Times New Roman" pitchFamily="18" charset="0"/>
              </a:rPr>
              <a:t>Tây</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Tiến</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đoàn</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binh</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không</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mọc</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tóc</a:t>
            </a:r>
            <a:endParaRPr lang="en-US" sz="2800" b="1" i="1" dirty="0">
              <a:solidFill>
                <a:srgbClr val="FF0000"/>
              </a:solidFill>
              <a:latin typeface="Times New Roman" pitchFamily="18" charset="0"/>
            </a:endParaRPr>
          </a:p>
          <a:p>
            <a:pPr eaLnBrk="0" hangingPunct="0">
              <a:lnSpc>
                <a:spcPct val="80000"/>
              </a:lnSpc>
              <a:spcBef>
                <a:spcPct val="50000"/>
              </a:spcBef>
            </a:pPr>
            <a:r>
              <a:rPr lang="en-US" sz="2800" b="1" i="1" dirty="0" err="1">
                <a:solidFill>
                  <a:srgbClr val="FF0000"/>
                </a:solidFill>
                <a:latin typeface="Times New Roman" pitchFamily="18" charset="0"/>
              </a:rPr>
              <a:t>Quân</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xanh</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màu</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lá</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dữ</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oai</a:t>
            </a:r>
            <a:r>
              <a:rPr lang="en-US" sz="2800" b="1" i="1" dirty="0">
                <a:solidFill>
                  <a:srgbClr val="FF0000"/>
                </a:solidFill>
                <a:latin typeface="Times New Roman" pitchFamily="18" charset="0"/>
              </a:rPr>
              <a:t> </a:t>
            </a:r>
            <a:r>
              <a:rPr lang="en-US" sz="2800" b="1" i="1" dirty="0" err="1">
                <a:solidFill>
                  <a:srgbClr val="FF0000"/>
                </a:solidFill>
                <a:latin typeface="Times New Roman" pitchFamily="18" charset="0"/>
              </a:rPr>
              <a:t>hùm</a:t>
            </a:r>
            <a:endParaRPr lang="en-US" sz="2800" b="1" i="1" dirty="0">
              <a:solidFill>
                <a:srgbClr val="FF0000"/>
              </a:solidFill>
              <a:latin typeface=".VnTime" pitchFamily="34" charset="0"/>
            </a:endParaRPr>
          </a:p>
        </p:txBody>
      </p:sp>
      <p:sp>
        <p:nvSpPr>
          <p:cNvPr id="33" name="Cloud Callout 32"/>
          <p:cNvSpPr/>
          <p:nvPr/>
        </p:nvSpPr>
        <p:spPr>
          <a:xfrm>
            <a:off x="3146954" y="4224862"/>
            <a:ext cx="4752528" cy="1944216"/>
          </a:xfrm>
          <a:prstGeom prst="cloudCallout">
            <a:avLst>
              <a:gd name="adj1" fmla="val -35478"/>
              <a:gd name="adj2" fmla="val -10194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70C0"/>
                </a:solidFill>
                <a:latin typeface="Times New Roman" pitchFamily="18" charset="0"/>
                <a:cs typeface="Times New Roman" pitchFamily="18" charset="0"/>
              </a:rPr>
              <a:t>Câu</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thơ</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cho</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em</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thấy</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điều</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gì</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về</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binh</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đoàn</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Tây</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Tiến</a:t>
            </a:r>
            <a:r>
              <a:rPr lang="en-US" sz="2800" b="1" dirty="0">
                <a:solidFill>
                  <a:srgbClr val="0070C0"/>
                </a:solidFill>
                <a:latin typeface="Times New Roman" pitchFamily="18" charset="0"/>
                <a:cs typeface="Times New Roman" pitchFamily="18" charset="0"/>
              </a:rPr>
              <a:t>?</a:t>
            </a:r>
          </a:p>
        </p:txBody>
      </p:sp>
    </p:spTree>
    <p:extLst>
      <p:ext uri="{BB962C8B-B14F-4D97-AF65-F5344CB8AC3E}">
        <p14:creationId xmlns:p14="http://schemas.microsoft.com/office/powerpoint/2010/main" val="143672759"/>
      </p:ext>
    </p:extLst>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heel(1)">
                                      <p:cBhvr>
                                        <p:cTn id="18" dur="20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barn(inVertical)">
                                      <p:cBhvr>
                                        <p:cTn id="23" dur="500"/>
                                        <p:tgtEl>
                                          <p:spTgt spid="33"/>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wheel(1)">
                                      <p:cBhvr>
                                        <p:cTn id="26"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p:bldP spid="3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Content Placeholder 20"/>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155" y="-144463"/>
            <a:ext cx="9180512" cy="7159885"/>
          </a:xfrm>
          <a:prstGeom prst="rect">
            <a:avLst/>
          </a:prstGeom>
        </p:spPr>
      </p:pic>
      <p:sp>
        <p:nvSpPr>
          <p:cNvPr id="149507" name="Rectangle 3"/>
          <p:cNvSpPr>
            <a:spLocks noGrp="1" noChangeArrowheads="1"/>
          </p:cNvSpPr>
          <p:nvPr>
            <p:ph idx="1"/>
          </p:nvPr>
        </p:nvSpPr>
        <p:spPr>
          <a:xfrm>
            <a:off x="251520" y="404664"/>
            <a:ext cx="3215208" cy="1219200"/>
          </a:xfrm>
          <a:ln>
            <a:solidFill>
              <a:schemeClr val="accent1"/>
            </a:solidFill>
          </a:ln>
        </p:spPr>
        <p:txBody>
          <a:bodyPr>
            <a:normAutofit/>
          </a:bodyPr>
          <a:lstStyle/>
          <a:p>
            <a:pPr>
              <a:buFontTx/>
              <a:buNone/>
            </a:pPr>
            <a:r>
              <a:rPr lang="en-US" sz="2900" b="1">
                <a:solidFill>
                  <a:srgbClr val="FF0000"/>
                </a:solidFill>
                <a:latin typeface="Times New Roman" pitchFamily="18" charset="0"/>
              </a:rPr>
              <a:t>Không mọc tóc</a:t>
            </a:r>
          </a:p>
          <a:p>
            <a:pPr>
              <a:buFontTx/>
              <a:buNone/>
            </a:pPr>
            <a:r>
              <a:rPr lang="en-US" sz="2900" b="1">
                <a:solidFill>
                  <a:srgbClr val="FF0000"/>
                </a:solidFill>
                <a:latin typeface="Times New Roman" pitchFamily="18" charset="0"/>
              </a:rPr>
              <a:t>Quân xanh màu lá</a:t>
            </a:r>
          </a:p>
        </p:txBody>
      </p:sp>
      <p:sp>
        <p:nvSpPr>
          <p:cNvPr id="149508" name="Line 4"/>
          <p:cNvSpPr>
            <a:spLocks noChangeShapeType="1"/>
          </p:cNvSpPr>
          <p:nvPr/>
        </p:nvSpPr>
        <p:spPr bwMode="auto">
          <a:xfrm flipH="1">
            <a:off x="1691680" y="1603648"/>
            <a:ext cx="0" cy="4572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9509" name="Rectangle 5"/>
          <p:cNvSpPr>
            <a:spLocks noChangeArrowheads="1"/>
          </p:cNvSpPr>
          <p:nvPr/>
        </p:nvSpPr>
        <p:spPr bwMode="auto">
          <a:xfrm>
            <a:off x="323529" y="2276872"/>
            <a:ext cx="3384376" cy="17461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900">
                <a:latin typeface="Times New Roman" pitchFamily="18" charset="0"/>
              </a:rPr>
              <a:t>Đời sống gian khổ, </a:t>
            </a:r>
          </a:p>
          <a:p>
            <a:pPr marL="342900" indent="-342900">
              <a:spcBef>
                <a:spcPct val="20000"/>
              </a:spcBef>
            </a:pPr>
            <a:r>
              <a:rPr lang="en-US" sz="2900">
                <a:latin typeface="Times New Roman" pitchFamily="18" charset="0"/>
              </a:rPr>
              <a:t>bệnh tật, thiếu thốn</a:t>
            </a:r>
          </a:p>
          <a:p>
            <a:pPr marL="342900" indent="-342900">
              <a:spcBef>
                <a:spcPct val="20000"/>
              </a:spcBef>
            </a:pPr>
            <a:r>
              <a:rPr lang="en-US" sz="2900">
                <a:solidFill>
                  <a:schemeClr val="accent6">
                    <a:lumMod val="75000"/>
                  </a:schemeClr>
                </a:solidFill>
                <a:latin typeface="Times New Roman" pitchFamily="18" charset="0"/>
              </a:rPr>
              <a:t>Cuộc chiến khốc liệt</a:t>
            </a:r>
            <a:endParaRPr lang="en-US" sz="2900">
              <a:latin typeface="Times New Roman" pitchFamily="18" charset="0"/>
            </a:endParaRPr>
          </a:p>
        </p:txBody>
      </p:sp>
      <p:sp>
        <p:nvSpPr>
          <p:cNvPr id="149512" name="Rectangle 8"/>
          <p:cNvSpPr>
            <a:spLocks noChangeArrowheads="1"/>
          </p:cNvSpPr>
          <p:nvPr/>
        </p:nvSpPr>
        <p:spPr bwMode="auto">
          <a:xfrm>
            <a:off x="3995936" y="2276872"/>
            <a:ext cx="1080120" cy="1627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7200" b="1">
                <a:solidFill>
                  <a:srgbClr val="FF0000"/>
                </a:solidFill>
              </a:rPr>
              <a:t>&gt;&lt;</a:t>
            </a:r>
          </a:p>
        </p:txBody>
      </p:sp>
      <p:sp>
        <p:nvSpPr>
          <p:cNvPr id="149513" name="Rectangle 9"/>
          <p:cNvSpPr>
            <a:spLocks noChangeArrowheads="1"/>
          </p:cNvSpPr>
          <p:nvPr/>
        </p:nvSpPr>
        <p:spPr bwMode="auto">
          <a:xfrm>
            <a:off x="5858587" y="620688"/>
            <a:ext cx="2889877" cy="5760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900" b="1">
                <a:solidFill>
                  <a:srgbClr val="FF0000"/>
                </a:solidFill>
                <a:latin typeface="Times New Roman" pitchFamily="18" charset="0"/>
              </a:rPr>
              <a:t>  Dữ oai hùm</a:t>
            </a:r>
          </a:p>
          <a:p>
            <a:pPr marL="342900" indent="-342900">
              <a:spcBef>
                <a:spcPct val="20000"/>
              </a:spcBef>
            </a:pPr>
            <a:r>
              <a:rPr lang="en-US" sz="2900" b="1">
                <a:solidFill>
                  <a:srgbClr val="FF0000"/>
                </a:solidFill>
                <a:latin typeface="Times New Roman" pitchFamily="18" charset="0"/>
              </a:rPr>
              <a:t>  </a:t>
            </a:r>
          </a:p>
        </p:txBody>
      </p:sp>
      <p:sp>
        <p:nvSpPr>
          <p:cNvPr id="149514" name="Rectangle 10"/>
          <p:cNvSpPr>
            <a:spLocks noChangeArrowheads="1"/>
          </p:cNvSpPr>
          <p:nvPr/>
        </p:nvSpPr>
        <p:spPr bwMode="auto">
          <a:xfrm>
            <a:off x="5346946" y="2204864"/>
            <a:ext cx="3689550" cy="172782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900">
                <a:latin typeface="Times New Roman" pitchFamily="18" charset="0"/>
              </a:rPr>
              <a:t>Sức mạnh tinh thần bên trong, mạnh mẽ, </a:t>
            </a:r>
            <a:r>
              <a:rPr lang="en-US" sz="2900">
                <a:solidFill>
                  <a:schemeClr val="tx2">
                    <a:lumMod val="75000"/>
                  </a:schemeClr>
                </a:solidFill>
                <a:latin typeface="Times New Roman" pitchFamily="18" charset="0"/>
              </a:rPr>
              <a:t>kiên cường</a:t>
            </a:r>
            <a:endParaRPr lang="en-US" sz="2900">
              <a:solidFill>
                <a:schemeClr val="accent6">
                  <a:lumMod val="75000"/>
                </a:schemeClr>
              </a:solidFill>
              <a:latin typeface="Times New Roman" pitchFamily="18" charset="0"/>
            </a:endParaRPr>
          </a:p>
        </p:txBody>
      </p:sp>
      <p:sp>
        <p:nvSpPr>
          <p:cNvPr id="149516" name="Line 12"/>
          <p:cNvSpPr>
            <a:spLocks noChangeShapeType="1"/>
          </p:cNvSpPr>
          <p:nvPr/>
        </p:nvSpPr>
        <p:spPr bwMode="auto">
          <a:xfrm flipH="1">
            <a:off x="7164288" y="1267949"/>
            <a:ext cx="0" cy="4572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9518" name="Rectangle 14"/>
          <p:cNvSpPr>
            <a:spLocks noChangeArrowheads="1"/>
          </p:cNvSpPr>
          <p:nvPr/>
        </p:nvSpPr>
        <p:spPr bwMode="auto">
          <a:xfrm>
            <a:off x="-10155" y="5661248"/>
            <a:ext cx="9154155" cy="1224136"/>
          </a:xfrm>
          <a:prstGeom prst="rect">
            <a:avLst/>
          </a:prstGeom>
          <a:solidFill>
            <a:schemeClr val="bg1"/>
          </a:solidFill>
          <a:ln w="9525">
            <a:solidFill>
              <a:srgbClr val="FF0000"/>
            </a:solidFill>
            <a:miter lim="800000"/>
            <a:headEnd/>
            <a:tailEnd/>
          </a:ln>
          <a:effectLst/>
        </p:spPr>
        <p:txBody>
          <a:bodyPr/>
          <a:lstStyle/>
          <a:p>
            <a:pPr marL="342900" indent="-342900">
              <a:spcBef>
                <a:spcPct val="20000"/>
              </a:spcBef>
            </a:pPr>
            <a:r>
              <a:rPr lang="en-US" sz="3200" b="1" dirty="0">
                <a:solidFill>
                  <a:srgbClr val="0000CC"/>
                </a:solidFill>
                <a:latin typeface="Times New Roman" pitchFamily="18" charset="0"/>
              </a:rPr>
              <a:t>   </a:t>
            </a:r>
            <a:r>
              <a:rPr lang="en-US" sz="2000" b="1" dirty="0" err="1">
                <a:solidFill>
                  <a:srgbClr val="FF0000"/>
                </a:solidFill>
                <a:latin typeface="Times New Roman" pitchFamily="18" charset="0"/>
                <a:cs typeface="Times New Roman" pitchFamily="18" charset="0"/>
              </a:rPr>
              <a:t>Với</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bút</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pháp</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hiện</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thực</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kết</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hợp</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lãng</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mạn</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và</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nghệ</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thuật</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tương</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phản</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đối</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lập</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tái</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hiện</a:t>
            </a:r>
            <a:r>
              <a:rPr lang="en-US" sz="2000" b="1" dirty="0">
                <a:solidFill>
                  <a:srgbClr val="FF0000"/>
                </a:solidFill>
                <a:latin typeface="Times New Roman" pitchFamily="18" charset="0"/>
                <a:cs typeface="Times New Roman" pitchFamily="18" charset="0"/>
              </a:rPr>
              <a:t> </a:t>
            </a:r>
            <a:r>
              <a:rPr lang="en-US" sz="2000" b="1" dirty="0" err="1">
                <a:solidFill>
                  <a:srgbClr val="FF0000"/>
                </a:solidFill>
                <a:latin typeface="Times New Roman" pitchFamily="18" charset="0"/>
                <a:cs typeface="Times New Roman" pitchFamily="18" charset="0"/>
              </a:rPr>
              <a:t>vẻ</a:t>
            </a:r>
            <a:r>
              <a:rPr lang="en-US" sz="2000" b="1" dirty="0">
                <a:solidFill>
                  <a:srgbClr val="FF0000"/>
                </a:solidFill>
                <a:latin typeface="Times New Roman" pitchFamily="18" charset="0"/>
                <a:cs typeface="Times New Roman" pitchFamily="18" charset="0"/>
              </a:rPr>
              <a:t> </a:t>
            </a:r>
            <a:r>
              <a:rPr lang="pt-BR" sz="2000" b="1" dirty="0">
                <a:solidFill>
                  <a:srgbClr val="FF0000"/>
                </a:solidFill>
                <a:latin typeface="Times New Roman" pitchFamily="18" charset="0"/>
                <a:cs typeface="Times New Roman" pitchFamily="18" charset="0"/>
              </a:rPr>
              <a:t>có vẻ kì dị, ốm yếu,xanh xao nhưng lại mang phong thái oai phong, dữ tợn, uy nghi như chúa sơn lâm của binh đoàn Tây Tiến</a:t>
            </a:r>
            <a:endParaRPr lang="en-US" sz="2000" b="1" i="1" dirty="0">
              <a:solidFill>
                <a:srgbClr val="FF0000"/>
              </a:solidFill>
              <a:latin typeface="Times New Roman" pitchFamily="18" charset="0"/>
              <a:cs typeface="Times New Roman" pitchFamily="18" charset="0"/>
            </a:endParaRPr>
          </a:p>
        </p:txBody>
      </p:sp>
      <p:pic>
        <p:nvPicPr>
          <p:cNvPr id="17" name="Picture 2" descr="C:\Users\Administrator\Documents\IMG_20180929_22383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1640" y="1603648"/>
            <a:ext cx="6948771" cy="450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AutoShape 4" descr="https://scontent.fhan2-2.fna.fbcdn.net/v/t1.15752-9/43473463_461322251061788_4189291017251323904_n.jpg?_nc_cat=111&amp;oh=c030350b76ed329451e6dd3f70a94044&amp;oe=5C5AC950"/>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7" name="Picture 5" descr="C:\Users\Administrator\Documents\43473463_461322251061788_4189291017251323904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1101" y="1832248"/>
            <a:ext cx="6858000" cy="47434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59720548"/>
      </p:ext>
    </p:extLst>
  </p:cSld>
  <p:clrMapOvr>
    <a:masterClrMapping/>
  </p:clrMapOvr>
  <p:transition spd="med">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9507">
                                            <p:bg/>
                                          </p:spTgt>
                                        </p:tgtEl>
                                        <p:attrNameLst>
                                          <p:attrName>style.visibility</p:attrName>
                                        </p:attrNameLst>
                                      </p:cBhvr>
                                      <p:to>
                                        <p:strVal val="visible"/>
                                      </p:to>
                                    </p:set>
                                    <p:anim calcmode="lin" valueType="num">
                                      <p:cBhvr>
                                        <p:cTn id="7" dur="500" fill="hold"/>
                                        <p:tgtEl>
                                          <p:spTgt spid="149507">
                                            <p:bg/>
                                          </p:spTgt>
                                        </p:tgtEl>
                                        <p:attrNameLst>
                                          <p:attrName>ppt_w</p:attrName>
                                        </p:attrNameLst>
                                      </p:cBhvr>
                                      <p:tavLst>
                                        <p:tav tm="0">
                                          <p:val>
                                            <p:fltVal val="0"/>
                                          </p:val>
                                        </p:tav>
                                        <p:tav tm="100000">
                                          <p:val>
                                            <p:strVal val="#ppt_w"/>
                                          </p:val>
                                        </p:tav>
                                      </p:tavLst>
                                    </p:anim>
                                    <p:anim calcmode="lin" valueType="num">
                                      <p:cBhvr>
                                        <p:cTn id="8" dur="500" fill="hold"/>
                                        <p:tgtEl>
                                          <p:spTgt spid="149507">
                                            <p:bg/>
                                          </p:spTgt>
                                        </p:tgtEl>
                                        <p:attrNameLst>
                                          <p:attrName>ppt_h</p:attrName>
                                        </p:attrNameLst>
                                      </p:cBhvr>
                                      <p:tavLst>
                                        <p:tav tm="0">
                                          <p:val>
                                            <p:fltVal val="0"/>
                                          </p:val>
                                        </p:tav>
                                        <p:tav tm="100000">
                                          <p:val>
                                            <p:strVal val="#ppt_h"/>
                                          </p:val>
                                        </p:tav>
                                      </p:tavLst>
                                    </p:anim>
                                    <p:animEffect transition="in" filter="fade">
                                      <p:cBhvr>
                                        <p:cTn id="9" dur="500"/>
                                        <p:tgtEl>
                                          <p:spTgt spid="149507">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49507">
                                            <p:txEl>
                                              <p:pRg st="0" end="0"/>
                                            </p:txEl>
                                          </p:spTgt>
                                        </p:tgtEl>
                                        <p:attrNameLst>
                                          <p:attrName>style.visibility</p:attrName>
                                        </p:attrNameLst>
                                      </p:cBhvr>
                                      <p:to>
                                        <p:strVal val="visible"/>
                                      </p:to>
                                    </p:set>
                                    <p:anim calcmode="lin" valueType="num">
                                      <p:cBhvr>
                                        <p:cTn id="14" dur="500" fill="hold"/>
                                        <p:tgtEl>
                                          <p:spTgt spid="149507">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49507">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14950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49507">
                                            <p:txEl>
                                              <p:pRg st="1" end="1"/>
                                            </p:txEl>
                                          </p:spTgt>
                                        </p:tgtEl>
                                        <p:attrNameLst>
                                          <p:attrName>style.visibility</p:attrName>
                                        </p:attrNameLst>
                                      </p:cBhvr>
                                      <p:to>
                                        <p:strVal val="visible"/>
                                      </p:to>
                                    </p:set>
                                    <p:anim calcmode="lin" valueType="num">
                                      <p:cBhvr>
                                        <p:cTn id="21" dur="500" fill="hold"/>
                                        <p:tgtEl>
                                          <p:spTgt spid="149507">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149507">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14950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49513"/>
                                        </p:tgtEl>
                                        <p:attrNameLst>
                                          <p:attrName>style.visibility</p:attrName>
                                        </p:attrNameLst>
                                      </p:cBhvr>
                                      <p:to>
                                        <p:strVal val="visible"/>
                                      </p:to>
                                    </p:set>
                                    <p:anim calcmode="lin" valueType="num">
                                      <p:cBhvr>
                                        <p:cTn id="28" dur="500" fill="hold"/>
                                        <p:tgtEl>
                                          <p:spTgt spid="149513"/>
                                        </p:tgtEl>
                                        <p:attrNameLst>
                                          <p:attrName>ppt_w</p:attrName>
                                        </p:attrNameLst>
                                      </p:cBhvr>
                                      <p:tavLst>
                                        <p:tav tm="0">
                                          <p:val>
                                            <p:fltVal val="0"/>
                                          </p:val>
                                        </p:tav>
                                        <p:tav tm="100000">
                                          <p:val>
                                            <p:strVal val="#ppt_w"/>
                                          </p:val>
                                        </p:tav>
                                      </p:tavLst>
                                    </p:anim>
                                    <p:anim calcmode="lin" valueType="num">
                                      <p:cBhvr>
                                        <p:cTn id="29" dur="500" fill="hold"/>
                                        <p:tgtEl>
                                          <p:spTgt spid="149513"/>
                                        </p:tgtEl>
                                        <p:attrNameLst>
                                          <p:attrName>ppt_h</p:attrName>
                                        </p:attrNameLst>
                                      </p:cBhvr>
                                      <p:tavLst>
                                        <p:tav tm="0">
                                          <p:val>
                                            <p:fltVal val="0"/>
                                          </p:val>
                                        </p:tav>
                                        <p:tav tm="100000">
                                          <p:val>
                                            <p:strVal val="#ppt_h"/>
                                          </p:val>
                                        </p:tav>
                                      </p:tavLst>
                                    </p:anim>
                                    <p:animEffect transition="in" filter="fade">
                                      <p:cBhvr>
                                        <p:cTn id="30" dur="500"/>
                                        <p:tgtEl>
                                          <p:spTgt spid="149513"/>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149508"/>
                                        </p:tgtEl>
                                        <p:attrNameLst>
                                          <p:attrName>style.visibility</p:attrName>
                                        </p:attrNameLst>
                                      </p:cBhvr>
                                      <p:to>
                                        <p:strVal val="visible"/>
                                      </p:to>
                                    </p:set>
                                    <p:animEffect transition="in" filter="box(in)">
                                      <p:cBhvr>
                                        <p:cTn id="35" dur="500"/>
                                        <p:tgtEl>
                                          <p:spTgt spid="14950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6" presetClass="entr" presetSubtype="0" fill="hold" grpId="0" nodeType="clickEffect">
                                  <p:stCondLst>
                                    <p:cond delay="0"/>
                                  </p:stCondLst>
                                  <p:childTnLst>
                                    <p:set>
                                      <p:cBhvr>
                                        <p:cTn id="39" dur="1" fill="hold">
                                          <p:stCondLst>
                                            <p:cond delay="0"/>
                                          </p:stCondLst>
                                        </p:cTn>
                                        <p:tgtEl>
                                          <p:spTgt spid="149509"/>
                                        </p:tgtEl>
                                        <p:attrNameLst>
                                          <p:attrName>style.visibility</p:attrName>
                                        </p:attrNameLst>
                                      </p:cBhvr>
                                      <p:to>
                                        <p:strVal val="visible"/>
                                      </p:to>
                                    </p:set>
                                    <p:animEffect transition="in" filter="wipe(down)">
                                      <p:cBhvr>
                                        <p:cTn id="40" dur="580">
                                          <p:stCondLst>
                                            <p:cond delay="0"/>
                                          </p:stCondLst>
                                        </p:cTn>
                                        <p:tgtEl>
                                          <p:spTgt spid="149509"/>
                                        </p:tgtEl>
                                      </p:cBhvr>
                                    </p:animEffect>
                                    <p:anim calcmode="lin" valueType="num">
                                      <p:cBhvr>
                                        <p:cTn id="41" dur="1822" tmFilter="0,0; 0.14,0.36; 0.43,0.73; 0.71,0.91; 1.0,1.0">
                                          <p:stCondLst>
                                            <p:cond delay="0"/>
                                          </p:stCondLst>
                                        </p:cTn>
                                        <p:tgtEl>
                                          <p:spTgt spid="149509"/>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149509"/>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149509"/>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149509"/>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149509"/>
                                        </p:tgtEl>
                                        <p:attrNameLst>
                                          <p:attrName>ppt_y</p:attrName>
                                        </p:attrNameLst>
                                      </p:cBhvr>
                                      <p:tavLst>
                                        <p:tav tm="0" fmla="#ppt_y-sin(pi*$)/81">
                                          <p:val>
                                            <p:fltVal val="0"/>
                                          </p:val>
                                        </p:tav>
                                        <p:tav tm="100000">
                                          <p:val>
                                            <p:fltVal val="1"/>
                                          </p:val>
                                        </p:tav>
                                      </p:tavLst>
                                    </p:anim>
                                    <p:animScale>
                                      <p:cBhvr>
                                        <p:cTn id="46" dur="26">
                                          <p:stCondLst>
                                            <p:cond delay="650"/>
                                          </p:stCondLst>
                                        </p:cTn>
                                        <p:tgtEl>
                                          <p:spTgt spid="149509"/>
                                        </p:tgtEl>
                                      </p:cBhvr>
                                      <p:to x="100000" y="60000"/>
                                    </p:animScale>
                                    <p:animScale>
                                      <p:cBhvr>
                                        <p:cTn id="47" dur="166" decel="50000">
                                          <p:stCondLst>
                                            <p:cond delay="676"/>
                                          </p:stCondLst>
                                        </p:cTn>
                                        <p:tgtEl>
                                          <p:spTgt spid="149509"/>
                                        </p:tgtEl>
                                      </p:cBhvr>
                                      <p:to x="100000" y="100000"/>
                                    </p:animScale>
                                    <p:animScale>
                                      <p:cBhvr>
                                        <p:cTn id="48" dur="26">
                                          <p:stCondLst>
                                            <p:cond delay="1312"/>
                                          </p:stCondLst>
                                        </p:cTn>
                                        <p:tgtEl>
                                          <p:spTgt spid="149509"/>
                                        </p:tgtEl>
                                      </p:cBhvr>
                                      <p:to x="100000" y="80000"/>
                                    </p:animScale>
                                    <p:animScale>
                                      <p:cBhvr>
                                        <p:cTn id="49" dur="166" decel="50000">
                                          <p:stCondLst>
                                            <p:cond delay="1338"/>
                                          </p:stCondLst>
                                        </p:cTn>
                                        <p:tgtEl>
                                          <p:spTgt spid="149509"/>
                                        </p:tgtEl>
                                      </p:cBhvr>
                                      <p:to x="100000" y="100000"/>
                                    </p:animScale>
                                    <p:animScale>
                                      <p:cBhvr>
                                        <p:cTn id="50" dur="26">
                                          <p:stCondLst>
                                            <p:cond delay="1642"/>
                                          </p:stCondLst>
                                        </p:cTn>
                                        <p:tgtEl>
                                          <p:spTgt spid="149509"/>
                                        </p:tgtEl>
                                      </p:cBhvr>
                                      <p:to x="100000" y="90000"/>
                                    </p:animScale>
                                    <p:animScale>
                                      <p:cBhvr>
                                        <p:cTn id="51" dur="166" decel="50000">
                                          <p:stCondLst>
                                            <p:cond delay="1668"/>
                                          </p:stCondLst>
                                        </p:cTn>
                                        <p:tgtEl>
                                          <p:spTgt spid="149509"/>
                                        </p:tgtEl>
                                      </p:cBhvr>
                                      <p:to x="100000" y="100000"/>
                                    </p:animScale>
                                    <p:animScale>
                                      <p:cBhvr>
                                        <p:cTn id="52" dur="26">
                                          <p:stCondLst>
                                            <p:cond delay="1808"/>
                                          </p:stCondLst>
                                        </p:cTn>
                                        <p:tgtEl>
                                          <p:spTgt spid="149509"/>
                                        </p:tgtEl>
                                      </p:cBhvr>
                                      <p:to x="100000" y="95000"/>
                                    </p:animScale>
                                    <p:animScale>
                                      <p:cBhvr>
                                        <p:cTn id="53" dur="166" decel="50000">
                                          <p:stCondLst>
                                            <p:cond delay="1834"/>
                                          </p:stCondLst>
                                        </p:cTn>
                                        <p:tgtEl>
                                          <p:spTgt spid="149509"/>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4" presetClass="entr" presetSubtype="16" fill="hold" grpId="0" nodeType="clickEffect">
                                  <p:stCondLst>
                                    <p:cond delay="0"/>
                                  </p:stCondLst>
                                  <p:childTnLst>
                                    <p:set>
                                      <p:cBhvr>
                                        <p:cTn id="57" dur="1" fill="hold">
                                          <p:stCondLst>
                                            <p:cond delay="0"/>
                                          </p:stCondLst>
                                        </p:cTn>
                                        <p:tgtEl>
                                          <p:spTgt spid="149512"/>
                                        </p:tgtEl>
                                        <p:attrNameLst>
                                          <p:attrName>style.visibility</p:attrName>
                                        </p:attrNameLst>
                                      </p:cBhvr>
                                      <p:to>
                                        <p:strVal val="visible"/>
                                      </p:to>
                                    </p:set>
                                    <p:animEffect transition="in" filter="box(in)">
                                      <p:cBhvr>
                                        <p:cTn id="58" dur="500"/>
                                        <p:tgtEl>
                                          <p:spTgt spid="149512"/>
                                        </p:tgtEl>
                                      </p:cBhvr>
                                    </p:animEffect>
                                  </p:childTnLst>
                                </p:cTn>
                              </p:par>
                            </p:childTnLst>
                          </p:cTn>
                        </p:par>
                      </p:childTnLst>
                    </p:cTn>
                  </p:par>
                  <p:par>
                    <p:cTn id="59" fill="hold">
                      <p:stCondLst>
                        <p:cond delay="indefinite"/>
                      </p:stCondLst>
                      <p:childTnLst>
                        <p:par>
                          <p:cTn id="60" fill="hold">
                            <p:stCondLst>
                              <p:cond delay="0"/>
                            </p:stCondLst>
                            <p:childTnLst>
                              <p:par>
                                <p:cTn id="61" presetID="8" presetClass="entr" presetSubtype="16" fill="hold" grpId="0" nodeType="clickEffect">
                                  <p:stCondLst>
                                    <p:cond delay="0"/>
                                  </p:stCondLst>
                                  <p:childTnLst>
                                    <p:set>
                                      <p:cBhvr>
                                        <p:cTn id="62" dur="1" fill="hold">
                                          <p:stCondLst>
                                            <p:cond delay="0"/>
                                          </p:stCondLst>
                                        </p:cTn>
                                        <p:tgtEl>
                                          <p:spTgt spid="149516"/>
                                        </p:tgtEl>
                                        <p:attrNameLst>
                                          <p:attrName>style.visibility</p:attrName>
                                        </p:attrNameLst>
                                      </p:cBhvr>
                                      <p:to>
                                        <p:strVal val="visible"/>
                                      </p:to>
                                    </p:set>
                                    <p:animEffect transition="in" filter="diamond(in)">
                                      <p:cBhvr>
                                        <p:cTn id="63" dur="2000"/>
                                        <p:tgtEl>
                                          <p:spTgt spid="149516"/>
                                        </p:tgtEl>
                                      </p:cBhvr>
                                    </p:animEffect>
                                  </p:childTnLst>
                                </p:cTn>
                              </p:par>
                            </p:childTnLst>
                          </p:cTn>
                        </p:par>
                      </p:childTnLst>
                    </p:cTn>
                  </p:par>
                  <p:par>
                    <p:cTn id="64" fill="hold">
                      <p:stCondLst>
                        <p:cond delay="indefinite"/>
                      </p:stCondLst>
                      <p:childTnLst>
                        <p:par>
                          <p:cTn id="65" fill="hold">
                            <p:stCondLst>
                              <p:cond delay="0"/>
                            </p:stCondLst>
                            <p:childTnLst>
                              <p:par>
                                <p:cTn id="66" presetID="26" presetClass="entr" presetSubtype="0" fill="hold" grpId="0" nodeType="clickEffect">
                                  <p:stCondLst>
                                    <p:cond delay="0"/>
                                  </p:stCondLst>
                                  <p:childTnLst>
                                    <p:set>
                                      <p:cBhvr>
                                        <p:cTn id="67" dur="1" fill="hold">
                                          <p:stCondLst>
                                            <p:cond delay="0"/>
                                          </p:stCondLst>
                                        </p:cTn>
                                        <p:tgtEl>
                                          <p:spTgt spid="149514"/>
                                        </p:tgtEl>
                                        <p:attrNameLst>
                                          <p:attrName>style.visibility</p:attrName>
                                        </p:attrNameLst>
                                      </p:cBhvr>
                                      <p:to>
                                        <p:strVal val="visible"/>
                                      </p:to>
                                    </p:set>
                                    <p:animEffect transition="in" filter="wipe(down)">
                                      <p:cBhvr>
                                        <p:cTn id="68" dur="580">
                                          <p:stCondLst>
                                            <p:cond delay="0"/>
                                          </p:stCondLst>
                                        </p:cTn>
                                        <p:tgtEl>
                                          <p:spTgt spid="149514"/>
                                        </p:tgtEl>
                                      </p:cBhvr>
                                    </p:animEffect>
                                    <p:anim calcmode="lin" valueType="num">
                                      <p:cBhvr>
                                        <p:cTn id="69" dur="1822" tmFilter="0,0; 0.14,0.36; 0.43,0.73; 0.71,0.91; 1.0,1.0">
                                          <p:stCondLst>
                                            <p:cond delay="0"/>
                                          </p:stCondLst>
                                        </p:cTn>
                                        <p:tgtEl>
                                          <p:spTgt spid="149514"/>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49514"/>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49514"/>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49514"/>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49514"/>
                                        </p:tgtEl>
                                        <p:attrNameLst>
                                          <p:attrName>ppt_y</p:attrName>
                                        </p:attrNameLst>
                                      </p:cBhvr>
                                      <p:tavLst>
                                        <p:tav tm="0" fmla="#ppt_y-sin(pi*$)/81">
                                          <p:val>
                                            <p:fltVal val="0"/>
                                          </p:val>
                                        </p:tav>
                                        <p:tav tm="100000">
                                          <p:val>
                                            <p:fltVal val="1"/>
                                          </p:val>
                                        </p:tav>
                                      </p:tavLst>
                                    </p:anim>
                                    <p:animScale>
                                      <p:cBhvr>
                                        <p:cTn id="74" dur="26">
                                          <p:stCondLst>
                                            <p:cond delay="650"/>
                                          </p:stCondLst>
                                        </p:cTn>
                                        <p:tgtEl>
                                          <p:spTgt spid="149514"/>
                                        </p:tgtEl>
                                      </p:cBhvr>
                                      <p:to x="100000" y="60000"/>
                                    </p:animScale>
                                    <p:animScale>
                                      <p:cBhvr>
                                        <p:cTn id="75" dur="166" decel="50000">
                                          <p:stCondLst>
                                            <p:cond delay="676"/>
                                          </p:stCondLst>
                                        </p:cTn>
                                        <p:tgtEl>
                                          <p:spTgt spid="149514"/>
                                        </p:tgtEl>
                                      </p:cBhvr>
                                      <p:to x="100000" y="100000"/>
                                    </p:animScale>
                                    <p:animScale>
                                      <p:cBhvr>
                                        <p:cTn id="76" dur="26">
                                          <p:stCondLst>
                                            <p:cond delay="1312"/>
                                          </p:stCondLst>
                                        </p:cTn>
                                        <p:tgtEl>
                                          <p:spTgt spid="149514"/>
                                        </p:tgtEl>
                                      </p:cBhvr>
                                      <p:to x="100000" y="80000"/>
                                    </p:animScale>
                                    <p:animScale>
                                      <p:cBhvr>
                                        <p:cTn id="77" dur="166" decel="50000">
                                          <p:stCondLst>
                                            <p:cond delay="1338"/>
                                          </p:stCondLst>
                                        </p:cTn>
                                        <p:tgtEl>
                                          <p:spTgt spid="149514"/>
                                        </p:tgtEl>
                                      </p:cBhvr>
                                      <p:to x="100000" y="100000"/>
                                    </p:animScale>
                                    <p:animScale>
                                      <p:cBhvr>
                                        <p:cTn id="78" dur="26">
                                          <p:stCondLst>
                                            <p:cond delay="1642"/>
                                          </p:stCondLst>
                                        </p:cTn>
                                        <p:tgtEl>
                                          <p:spTgt spid="149514"/>
                                        </p:tgtEl>
                                      </p:cBhvr>
                                      <p:to x="100000" y="90000"/>
                                    </p:animScale>
                                    <p:animScale>
                                      <p:cBhvr>
                                        <p:cTn id="79" dur="166" decel="50000">
                                          <p:stCondLst>
                                            <p:cond delay="1668"/>
                                          </p:stCondLst>
                                        </p:cTn>
                                        <p:tgtEl>
                                          <p:spTgt spid="149514"/>
                                        </p:tgtEl>
                                      </p:cBhvr>
                                      <p:to x="100000" y="100000"/>
                                    </p:animScale>
                                    <p:animScale>
                                      <p:cBhvr>
                                        <p:cTn id="80" dur="26">
                                          <p:stCondLst>
                                            <p:cond delay="1808"/>
                                          </p:stCondLst>
                                        </p:cTn>
                                        <p:tgtEl>
                                          <p:spTgt spid="149514"/>
                                        </p:tgtEl>
                                      </p:cBhvr>
                                      <p:to x="100000" y="95000"/>
                                    </p:animScale>
                                    <p:animScale>
                                      <p:cBhvr>
                                        <p:cTn id="81" dur="166" decel="50000">
                                          <p:stCondLst>
                                            <p:cond delay="1834"/>
                                          </p:stCondLst>
                                        </p:cTn>
                                        <p:tgtEl>
                                          <p:spTgt spid="149514"/>
                                        </p:tgtEl>
                                      </p:cBhvr>
                                      <p:to x="100000" y="100000"/>
                                    </p:animScale>
                                  </p:childTnLst>
                                </p:cTn>
                              </p:par>
                            </p:childTnLst>
                          </p:cTn>
                        </p:par>
                      </p:childTnLst>
                    </p:cTn>
                  </p:par>
                  <p:par>
                    <p:cTn id="82" fill="hold">
                      <p:stCondLst>
                        <p:cond delay="indefinite"/>
                      </p:stCondLst>
                      <p:childTnLst>
                        <p:par>
                          <p:cTn id="83" fill="hold">
                            <p:stCondLst>
                              <p:cond delay="0"/>
                            </p:stCondLst>
                            <p:childTnLst>
                              <p:par>
                                <p:cTn id="84" presetID="31" presetClass="entr" presetSubtype="0" fill="hold" grpId="0" nodeType="clickEffect">
                                  <p:stCondLst>
                                    <p:cond delay="0"/>
                                  </p:stCondLst>
                                  <p:childTnLst>
                                    <p:set>
                                      <p:cBhvr>
                                        <p:cTn id="85" dur="1" fill="hold">
                                          <p:stCondLst>
                                            <p:cond delay="0"/>
                                          </p:stCondLst>
                                        </p:cTn>
                                        <p:tgtEl>
                                          <p:spTgt spid="149518"/>
                                        </p:tgtEl>
                                        <p:attrNameLst>
                                          <p:attrName>style.visibility</p:attrName>
                                        </p:attrNameLst>
                                      </p:cBhvr>
                                      <p:to>
                                        <p:strVal val="visible"/>
                                      </p:to>
                                    </p:set>
                                    <p:anim calcmode="lin" valueType="num">
                                      <p:cBhvr>
                                        <p:cTn id="86" dur="1000" fill="hold"/>
                                        <p:tgtEl>
                                          <p:spTgt spid="149518"/>
                                        </p:tgtEl>
                                        <p:attrNameLst>
                                          <p:attrName>ppt_w</p:attrName>
                                        </p:attrNameLst>
                                      </p:cBhvr>
                                      <p:tavLst>
                                        <p:tav tm="0">
                                          <p:val>
                                            <p:fltVal val="0"/>
                                          </p:val>
                                        </p:tav>
                                        <p:tav tm="100000">
                                          <p:val>
                                            <p:strVal val="#ppt_w"/>
                                          </p:val>
                                        </p:tav>
                                      </p:tavLst>
                                    </p:anim>
                                    <p:anim calcmode="lin" valueType="num">
                                      <p:cBhvr>
                                        <p:cTn id="87" dur="1000" fill="hold"/>
                                        <p:tgtEl>
                                          <p:spTgt spid="149518"/>
                                        </p:tgtEl>
                                        <p:attrNameLst>
                                          <p:attrName>ppt_h</p:attrName>
                                        </p:attrNameLst>
                                      </p:cBhvr>
                                      <p:tavLst>
                                        <p:tav tm="0">
                                          <p:val>
                                            <p:fltVal val="0"/>
                                          </p:val>
                                        </p:tav>
                                        <p:tav tm="100000">
                                          <p:val>
                                            <p:strVal val="#ppt_h"/>
                                          </p:val>
                                        </p:tav>
                                      </p:tavLst>
                                    </p:anim>
                                    <p:anim calcmode="lin" valueType="num">
                                      <p:cBhvr>
                                        <p:cTn id="88" dur="1000" fill="hold"/>
                                        <p:tgtEl>
                                          <p:spTgt spid="149518"/>
                                        </p:tgtEl>
                                        <p:attrNameLst>
                                          <p:attrName>style.rotation</p:attrName>
                                        </p:attrNameLst>
                                      </p:cBhvr>
                                      <p:tavLst>
                                        <p:tav tm="0">
                                          <p:val>
                                            <p:fltVal val="90"/>
                                          </p:val>
                                        </p:tav>
                                        <p:tav tm="100000">
                                          <p:val>
                                            <p:fltVal val="0"/>
                                          </p:val>
                                        </p:tav>
                                      </p:tavLst>
                                    </p:anim>
                                    <p:animEffect transition="in" filter="fade">
                                      <p:cBhvr>
                                        <p:cTn id="89" dur="1000"/>
                                        <p:tgtEl>
                                          <p:spTgt spid="149518"/>
                                        </p:tgtEl>
                                      </p:cBhvr>
                                    </p:animEffect>
                                  </p:childTnLst>
                                </p:cTn>
                              </p:par>
                            </p:childTnLst>
                          </p:cTn>
                        </p:par>
                      </p:childTnLst>
                    </p:cTn>
                  </p:par>
                  <p:par>
                    <p:cTn id="90" fill="hold">
                      <p:stCondLst>
                        <p:cond delay="indefinite"/>
                      </p:stCondLst>
                      <p:childTnLst>
                        <p:par>
                          <p:cTn id="91" fill="hold">
                            <p:stCondLst>
                              <p:cond delay="0"/>
                            </p:stCondLst>
                            <p:childTnLst>
                              <p:par>
                                <p:cTn id="92" presetID="21" presetClass="entr" presetSubtype="1" fill="hold" nodeType="clickEffect">
                                  <p:stCondLst>
                                    <p:cond delay="0"/>
                                  </p:stCondLst>
                                  <p:childTnLst>
                                    <p:set>
                                      <p:cBhvr>
                                        <p:cTn id="93" dur="1" fill="hold">
                                          <p:stCondLst>
                                            <p:cond delay="0"/>
                                          </p:stCondLst>
                                        </p:cTn>
                                        <p:tgtEl>
                                          <p:spTgt spid="17"/>
                                        </p:tgtEl>
                                        <p:attrNameLst>
                                          <p:attrName>style.visibility</p:attrName>
                                        </p:attrNameLst>
                                      </p:cBhvr>
                                      <p:to>
                                        <p:strVal val="visible"/>
                                      </p:to>
                                    </p:set>
                                    <p:animEffect transition="in" filter="wheel(1)">
                                      <p:cBhvr>
                                        <p:cTn id="94" dur="2000"/>
                                        <p:tgtEl>
                                          <p:spTgt spid="17"/>
                                        </p:tgtEl>
                                      </p:cBhvr>
                                    </p:animEffect>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nodeType="clickEffect">
                                  <p:stCondLst>
                                    <p:cond delay="0"/>
                                  </p:stCondLst>
                                  <p:childTnLst>
                                    <p:set>
                                      <p:cBhvr>
                                        <p:cTn id="98" dur="1" fill="hold">
                                          <p:stCondLst>
                                            <p:cond delay="0"/>
                                          </p:stCondLst>
                                        </p:cTn>
                                        <p:tgtEl>
                                          <p:spTgt spid="3077"/>
                                        </p:tgtEl>
                                        <p:attrNameLst>
                                          <p:attrName>style.visibility</p:attrName>
                                        </p:attrNameLst>
                                      </p:cBhvr>
                                      <p:to>
                                        <p:strVal val="visible"/>
                                      </p:to>
                                    </p:set>
                                    <p:animEffect transition="in" filter="fade">
                                      <p:cBhvr>
                                        <p:cTn id="99" dur="1000"/>
                                        <p:tgtEl>
                                          <p:spTgt spid="3077"/>
                                        </p:tgtEl>
                                      </p:cBhvr>
                                    </p:animEffect>
                                    <p:anim calcmode="lin" valueType="num">
                                      <p:cBhvr>
                                        <p:cTn id="100" dur="1000" fill="hold"/>
                                        <p:tgtEl>
                                          <p:spTgt spid="3077"/>
                                        </p:tgtEl>
                                        <p:attrNameLst>
                                          <p:attrName>ppt_x</p:attrName>
                                        </p:attrNameLst>
                                      </p:cBhvr>
                                      <p:tavLst>
                                        <p:tav tm="0">
                                          <p:val>
                                            <p:strVal val="#ppt_x"/>
                                          </p:val>
                                        </p:tav>
                                        <p:tav tm="100000">
                                          <p:val>
                                            <p:strVal val="#ppt_x"/>
                                          </p:val>
                                        </p:tav>
                                      </p:tavLst>
                                    </p:anim>
                                    <p:anim calcmode="lin" valueType="num">
                                      <p:cBhvr>
                                        <p:cTn id="101" dur="1000" fill="hold"/>
                                        <p:tgtEl>
                                          <p:spTgt spid="30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7" grpId="0" build="p" animBg="1"/>
      <p:bldP spid="149508" grpId="0" animBg="1"/>
      <p:bldP spid="149509" grpId="0" animBg="1"/>
      <p:bldP spid="149512" grpId="0"/>
      <p:bldP spid="149513" grpId="0" animBg="1"/>
      <p:bldP spid="149514" grpId="0" animBg="1"/>
      <p:bldP spid="149516" grpId="0" animBg="1"/>
      <p:bldP spid="14951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
          <p:cNvSpPr txBox="1">
            <a:spLocks noChangeArrowheads="1"/>
          </p:cNvSpPr>
          <p:nvPr/>
        </p:nvSpPr>
        <p:spPr>
          <a:xfrm>
            <a:off x="0" y="152636"/>
            <a:ext cx="4788024" cy="3600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800" b="1" dirty="0">
                <a:solidFill>
                  <a:srgbClr val="0000FF"/>
                </a:solidFill>
                <a:latin typeface="Times New Roman" pitchFamily="18" charset="0"/>
                <a:cs typeface="Times New Roman" pitchFamily="18" charset="0"/>
              </a:rPr>
              <a:t>II </a:t>
            </a:r>
            <a:r>
              <a:rPr lang="en-US" sz="2800" b="1" u="sng" dirty="0" err="1">
                <a:solidFill>
                  <a:srgbClr val="0000FF"/>
                </a:solidFill>
                <a:latin typeface="Times New Roman" pitchFamily="18" charset="0"/>
                <a:cs typeface="Times New Roman" pitchFamily="18" charset="0"/>
              </a:rPr>
              <a:t>Khám</a:t>
            </a:r>
            <a:r>
              <a:rPr lang="en-US" sz="2800" b="1" u="sng" dirty="0">
                <a:solidFill>
                  <a:srgbClr val="0000FF"/>
                </a:solidFill>
                <a:latin typeface="Times New Roman" pitchFamily="18" charset="0"/>
                <a:cs typeface="Times New Roman" pitchFamily="18" charset="0"/>
              </a:rPr>
              <a:t> </a:t>
            </a:r>
            <a:r>
              <a:rPr lang="en-US" sz="2800" b="1" u="sng" dirty="0" err="1">
                <a:solidFill>
                  <a:srgbClr val="0000FF"/>
                </a:solidFill>
                <a:latin typeface="Times New Roman" pitchFamily="18" charset="0"/>
                <a:cs typeface="Times New Roman" pitchFamily="18" charset="0"/>
              </a:rPr>
              <a:t>phá</a:t>
            </a:r>
            <a:r>
              <a:rPr lang="en-US" sz="2800" b="1" u="sng" dirty="0">
                <a:solidFill>
                  <a:srgbClr val="0000FF"/>
                </a:solidFill>
                <a:latin typeface="Times New Roman" pitchFamily="18" charset="0"/>
                <a:cs typeface="Times New Roman" pitchFamily="18" charset="0"/>
              </a:rPr>
              <a:t> </a:t>
            </a:r>
            <a:r>
              <a:rPr lang="en-US" sz="2800" b="1" u="sng" dirty="0" err="1">
                <a:solidFill>
                  <a:srgbClr val="0000FF"/>
                </a:solidFill>
                <a:latin typeface="Times New Roman" pitchFamily="18" charset="0"/>
                <a:cs typeface="Times New Roman" pitchFamily="18" charset="0"/>
              </a:rPr>
              <a:t>văn</a:t>
            </a:r>
            <a:r>
              <a:rPr lang="en-US" sz="2800" b="1" u="sng" dirty="0">
                <a:solidFill>
                  <a:srgbClr val="0000FF"/>
                </a:solidFill>
                <a:latin typeface="Times New Roman" pitchFamily="18" charset="0"/>
                <a:cs typeface="Times New Roman" pitchFamily="18" charset="0"/>
              </a:rPr>
              <a:t> </a:t>
            </a:r>
            <a:r>
              <a:rPr lang="en-US" sz="2800" b="1" u="sng" dirty="0" err="1">
                <a:solidFill>
                  <a:srgbClr val="0000FF"/>
                </a:solidFill>
                <a:latin typeface="Times New Roman" pitchFamily="18" charset="0"/>
                <a:cs typeface="Times New Roman" pitchFamily="18" charset="0"/>
              </a:rPr>
              <a:t>bản</a:t>
            </a:r>
            <a:endParaRPr lang="en-US" sz="2800" b="1" dirty="0">
              <a:solidFill>
                <a:srgbClr val="0000FF"/>
              </a:solidFill>
              <a:latin typeface="Times New Roman" pitchFamily="18" charset="0"/>
              <a:cs typeface="Times New Roman" pitchFamily="18" charset="0"/>
            </a:endParaRPr>
          </a:p>
        </p:txBody>
      </p:sp>
      <p:sp>
        <p:nvSpPr>
          <p:cNvPr id="12" name="Rectangle 11"/>
          <p:cNvSpPr/>
          <p:nvPr/>
        </p:nvSpPr>
        <p:spPr>
          <a:xfrm>
            <a:off x="107504" y="1124745"/>
            <a:ext cx="4680520" cy="523220"/>
          </a:xfrm>
          <a:prstGeom prst="rect">
            <a:avLst/>
          </a:prstGeom>
        </p:spPr>
        <p:txBody>
          <a:bodyPr wrap="square">
            <a:spAutoFit/>
          </a:bodyPr>
          <a:lstStyle/>
          <a:p>
            <a:pPr algn="just"/>
            <a:r>
              <a:rPr lang="pt-BR" sz="2800" b="1" dirty="0">
                <a:solidFill>
                  <a:srgbClr val="FF0000"/>
                </a:solidFill>
                <a:latin typeface="Times New Roman" pitchFamily="18" charset="0"/>
                <a:cs typeface="Times New Roman" pitchFamily="18" charset="0"/>
              </a:rPr>
              <a:t>* Hai câu tiếp:</a:t>
            </a:r>
            <a:endParaRPr lang="en-US" sz="2800" b="1" i="1" dirty="0">
              <a:solidFill>
                <a:srgbClr val="FF0000"/>
              </a:solidFill>
              <a:latin typeface="Times New Roman" pitchFamily="18" charset="0"/>
              <a:cs typeface="Times New Roman" pitchFamily="18" charset="0"/>
            </a:endParaRPr>
          </a:p>
        </p:txBody>
      </p:sp>
      <p:sp>
        <p:nvSpPr>
          <p:cNvPr id="4" name="Rectangle 3"/>
          <p:cNvSpPr/>
          <p:nvPr/>
        </p:nvSpPr>
        <p:spPr>
          <a:xfrm>
            <a:off x="26748" y="1607301"/>
            <a:ext cx="8577699" cy="1384995"/>
          </a:xfrm>
          <a:prstGeom prst="rect">
            <a:avLst/>
          </a:prstGeom>
        </p:spPr>
        <p:txBody>
          <a:bodyPr wrap="square">
            <a:spAutoFit/>
          </a:bodyPr>
          <a:lstStyle/>
          <a:p>
            <a:pPr algn="just"/>
            <a:r>
              <a:rPr lang="pt-BR" sz="2800" b="1" dirty="0">
                <a:latin typeface="Times New Roman" pitchFamily="18" charset="0"/>
                <a:cs typeface="Times New Roman" pitchFamily="18" charset="0"/>
              </a:rPr>
              <a:t>-“</a:t>
            </a:r>
            <a:r>
              <a:rPr lang="pt-BR" sz="2800" b="1" i="1" dirty="0">
                <a:latin typeface="Times New Roman" pitchFamily="18" charset="0"/>
                <a:cs typeface="Times New Roman" pitchFamily="18" charset="0"/>
              </a:rPr>
              <a:t>Mắt trừng gửi mộng qua biên giới</a:t>
            </a:r>
            <a:r>
              <a:rPr lang="pt-BR" sz="2800" b="1" dirty="0">
                <a:latin typeface="Times New Roman" pitchFamily="18" charset="0"/>
                <a:cs typeface="Times New Roman" pitchFamily="18" charset="0"/>
              </a:rPr>
              <a:t>”:</a:t>
            </a:r>
            <a:r>
              <a:rPr lang="pt-BR" sz="2800" dirty="0">
                <a:latin typeface="Times New Roman" pitchFamily="18" charset="0"/>
                <a:cs typeface="Times New Roman" pitchFamily="18" charset="0"/>
              </a:rPr>
              <a:t> đôi mắt mở to, nhìn thẳng, như không chớp, thể hiện nét oai phong, mong muốn lập được chiên công nơi biên giới Việt Lào.</a:t>
            </a:r>
            <a:endParaRPr lang="en-US" sz="2800" b="1" i="1" dirty="0">
              <a:latin typeface="Times New Roman" pitchFamily="18" charset="0"/>
              <a:cs typeface="Times New Roman" pitchFamily="18" charset="0"/>
            </a:endParaRPr>
          </a:p>
        </p:txBody>
      </p:sp>
      <p:sp>
        <p:nvSpPr>
          <p:cNvPr id="14" name="Rectangle 13"/>
          <p:cNvSpPr/>
          <p:nvPr/>
        </p:nvSpPr>
        <p:spPr>
          <a:xfrm>
            <a:off x="107504" y="5662989"/>
            <a:ext cx="8352928" cy="954107"/>
          </a:xfrm>
          <a:prstGeom prst="rect">
            <a:avLst/>
          </a:prstGeom>
        </p:spPr>
        <p:txBody>
          <a:bodyPr wrap="square">
            <a:spAutoFit/>
          </a:bodyPr>
          <a:lstStyle/>
          <a:p>
            <a:pPr algn="just"/>
            <a:r>
              <a:rPr lang="pt-BR" sz="2800" b="1" dirty="0">
                <a:solidFill>
                  <a:srgbClr val="FF0000"/>
                </a:solidFill>
                <a:latin typeface="Times New Roman" pitchFamily="18" charset="0"/>
                <a:cs typeface="Times New Roman" pitchFamily="18" charset="0"/>
                <a:sym typeface="Wingdings"/>
              </a:rPr>
              <a:t></a:t>
            </a:r>
            <a:r>
              <a:rPr lang="pt-BR" sz="2800" b="1" dirty="0">
                <a:solidFill>
                  <a:srgbClr val="FF0000"/>
                </a:solidFill>
                <a:latin typeface="Times New Roman" pitchFamily="18" charset="0"/>
                <a:cs typeface="Times New Roman" pitchFamily="18" charset="0"/>
              </a:rPr>
              <a:t> Khắc họa vẻ đẹp của người lính trong nhiệm vụ cũng như vẻ đẹp tâm hồn của họ</a:t>
            </a:r>
            <a:endParaRPr lang="en-US" sz="2800" b="1" i="1" dirty="0">
              <a:solidFill>
                <a:srgbClr val="FF0000"/>
              </a:solidFill>
              <a:latin typeface="Times New Roman" pitchFamily="18" charset="0"/>
              <a:cs typeface="Times New Roman" pitchFamily="18" charset="0"/>
            </a:endParaRPr>
          </a:p>
        </p:txBody>
      </p:sp>
      <p:sp>
        <p:nvSpPr>
          <p:cNvPr id="15" name="Rectangle 14"/>
          <p:cNvSpPr/>
          <p:nvPr/>
        </p:nvSpPr>
        <p:spPr>
          <a:xfrm>
            <a:off x="31747" y="4305271"/>
            <a:ext cx="8572700" cy="1384995"/>
          </a:xfrm>
          <a:prstGeom prst="rect">
            <a:avLst/>
          </a:prstGeom>
        </p:spPr>
        <p:txBody>
          <a:bodyPr wrap="square">
            <a:spAutoFit/>
          </a:bodyPr>
          <a:lstStyle/>
          <a:p>
            <a:pPr algn="just"/>
            <a:r>
              <a:rPr lang="pt-BR" sz="2800" dirty="0">
                <a:latin typeface="Times New Roman" pitchFamily="18" charset="0"/>
                <a:cs typeface="Times New Roman" pitchFamily="18" charset="0"/>
              </a:rPr>
              <a:t>- Diễn tả đúng thế giới tâm hồn bên trong đầy mộng mơ của họ, </a:t>
            </a:r>
            <a:r>
              <a:rPr lang="nl-NL" sz="2800" dirty="0">
                <a:latin typeface="Times New Roman" pitchFamily="18" charset="0"/>
                <a:cs typeface="Times New Roman" pitchFamily="18" charset="0"/>
              </a:rPr>
              <a:t>trở thành động lực để giúp người lính Tây Tiến vượt qua mọi khó khăn, gian khổ</a:t>
            </a:r>
            <a:endParaRPr lang="en-US" sz="2800" b="1" i="1" dirty="0">
              <a:latin typeface="Times New Roman" pitchFamily="18" charset="0"/>
              <a:cs typeface="Times New Roman" pitchFamily="18" charset="0"/>
            </a:endParaRPr>
          </a:p>
        </p:txBody>
      </p:sp>
      <p:sp>
        <p:nvSpPr>
          <p:cNvPr id="16" name="Rectangle 15"/>
          <p:cNvSpPr/>
          <p:nvPr/>
        </p:nvSpPr>
        <p:spPr>
          <a:xfrm>
            <a:off x="107504" y="3113616"/>
            <a:ext cx="8573880" cy="954107"/>
          </a:xfrm>
          <a:prstGeom prst="rect">
            <a:avLst/>
          </a:prstGeom>
        </p:spPr>
        <p:txBody>
          <a:bodyPr wrap="square">
            <a:spAutoFit/>
          </a:bodyPr>
          <a:lstStyle/>
          <a:p>
            <a:pPr algn="just"/>
            <a:r>
              <a:rPr lang="pt-BR" sz="2800" b="1" dirty="0">
                <a:latin typeface="Times New Roman" pitchFamily="18" charset="0"/>
                <a:cs typeface="Times New Roman" pitchFamily="18" charset="0"/>
              </a:rPr>
              <a:t>- </a:t>
            </a:r>
            <a:r>
              <a:rPr lang="pt-BR" sz="2800" b="1" i="1" dirty="0">
                <a:latin typeface="Times New Roman" pitchFamily="18" charset="0"/>
                <a:cs typeface="Times New Roman" pitchFamily="18" charset="0"/>
              </a:rPr>
              <a:t>“Đêm mơ Hà Nội dáng kiều thơm” </a:t>
            </a:r>
            <a:r>
              <a:rPr lang="en-US" sz="2800" b="1" i="1" dirty="0">
                <a:latin typeface="Times New Roman" pitchFamily="18" charset="0"/>
                <a:cs typeface="Times New Roman" pitchFamily="18" charset="0"/>
              </a:rPr>
              <a:t>, </a:t>
            </a:r>
            <a:r>
              <a:rPr lang="pt-BR" sz="2800" dirty="0">
                <a:latin typeface="Times New Roman" pitchFamily="18" charset="0"/>
                <a:cs typeface="Times New Roman" pitchFamily="18" charset="0"/>
              </a:rPr>
              <a:t>nhớ người yêu, những cô gái Hà Thành duyên dáng, xinh đẹp</a:t>
            </a:r>
            <a:endParaRPr lang="en-US" sz="2800" b="1" i="1" dirty="0">
              <a:latin typeface="Times New Roman" pitchFamily="18" charset="0"/>
              <a:cs typeface="Times New Roman" pitchFamily="18" charset="0"/>
            </a:endParaRPr>
          </a:p>
        </p:txBody>
      </p:sp>
      <p:sp>
        <p:nvSpPr>
          <p:cNvPr id="17" name="Rectangle 16"/>
          <p:cNvSpPr/>
          <p:nvPr/>
        </p:nvSpPr>
        <p:spPr>
          <a:xfrm>
            <a:off x="31748" y="512676"/>
            <a:ext cx="7132540" cy="523220"/>
          </a:xfrm>
          <a:prstGeom prst="rect">
            <a:avLst/>
          </a:prstGeom>
        </p:spPr>
        <p:txBody>
          <a:bodyPr wrap="square">
            <a:spAutoFit/>
          </a:bodyPr>
          <a:lstStyle/>
          <a:p>
            <a:pPr algn="just"/>
            <a:r>
              <a:rPr lang="pt-BR" sz="2800" b="1" dirty="0">
                <a:latin typeface="Times New Roman" pitchFamily="18" charset="0"/>
                <a:cs typeface="Times New Roman" pitchFamily="18" charset="0"/>
              </a:rPr>
              <a:t>2.3 Chân dung người lính Tây Tiến: </a:t>
            </a:r>
            <a:endParaRPr lang="en-US" sz="2800" b="1" i="1" dirty="0">
              <a:latin typeface="Times New Roman" pitchFamily="18" charset="0"/>
              <a:cs typeface="Times New Roman" pitchFamily="18" charset="0"/>
            </a:endParaRPr>
          </a:p>
        </p:txBody>
      </p:sp>
    </p:spTree>
    <p:extLst>
      <p:ext uri="{BB962C8B-B14F-4D97-AF65-F5344CB8AC3E}">
        <p14:creationId xmlns:p14="http://schemas.microsoft.com/office/powerpoint/2010/main" val="653170356"/>
      </p:ext>
    </p:extLst>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P spid="14" grpId="0"/>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HO SO\Mẫu bì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89032" cy="6885384"/>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C:\Users\Administrator\Documents\images638841_giangv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332656"/>
            <a:ext cx="4793304" cy="6120680"/>
          </a:xfrm>
          <a:prstGeom prst="rect">
            <a:avLst/>
          </a:prstGeom>
          <a:noFill/>
          <a:extLst>
            <a:ext uri="{909E8E84-426E-40DD-AFC4-6F175D3DCCD1}">
              <a14:hiddenFill xmlns:a14="http://schemas.microsoft.com/office/drawing/2010/main">
                <a:solidFill>
                  <a:srgbClr val="FFFFFF"/>
                </a:solidFill>
              </a14:hiddenFill>
            </a:ext>
          </a:extLst>
        </p:spPr>
      </p:pic>
      <p:sp>
        <p:nvSpPr>
          <p:cNvPr id="5" name="Cloud Callout 4"/>
          <p:cNvSpPr/>
          <p:nvPr/>
        </p:nvSpPr>
        <p:spPr>
          <a:xfrm>
            <a:off x="90832" y="45371"/>
            <a:ext cx="3977112" cy="2210639"/>
          </a:xfrm>
          <a:prstGeom prst="cloudCallout">
            <a:avLst>
              <a:gd name="adj1" fmla="val 61319"/>
              <a:gd name="adj2" fmla="val 6099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itchFamily="18" charset="0"/>
                <a:cs typeface="Times New Roman" pitchFamily="18" charset="0"/>
              </a:rPr>
              <a:t>Em</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đã</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học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đã</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đọc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những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bài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thơ</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nào</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viết</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về</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đề</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tài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người</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lính</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Hãy</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kể</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tên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tác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phẩm</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Tác</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giả</a:t>
            </a:r>
            <a:r>
              <a:rPr lang="en-US" sz="2400" b="1" dirty="0">
                <a:solidFill>
                  <a:schemeClr val="tx1"/>
                </a:solidFill>
                <a:latin typeface="Times New Roman" pitchFamily="18" charset="0"/>
                <a:cs typeface="Times New Roman" pitchFamily="18" charset="0"/>
              </a:rPr>
              <a:t>?</a:t>
            </a:r>
          </a:p>
        </p:txBody>
      </p:sp>
      <p:sp>
        <p:nvSpPr>
          <p:cNvPr id="9" name="Cloud Callout 8"/>
          <p:cNvSpPr/>
          <p:nvPr/>
        </p:nvSpPr>
        <p:spPr>
          <a:xfrm>
            <a:off x="611819" y="5165365"/>
            <a:ext cx="2736045" cy="1431987"/>
          </a:xfrm>
          <a:prstGeom prst="cloudCallout">
            <a:avLst>
              <a:gd name="adj1" fmla="val 84416"/>
              <a:gd name="adj2" fmla="val 20114"/>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Times New Roman" pitchFamily="18" charset="0"/>
                <a:cs typeface="Times New Roman" pitchFamily="18" charset="0"/>
              </a:rPr>
              <a:t>Việt</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Bắc</a:t>
            </a:r>
            <a:r>
              <a:rPr lang="en-US" sz="2800" b="1" dirty="0">
                <a:solidFill>
                  <a:srgbClr val="FF0000"/>
                </a:solidFill>
                <a:latin typeface="Times New Roman" pitchFamily="18" charset="0"/>
                <a:cs typeface="Times New Roman" pitchFamily="18" charset="0"/>
              </a:rPr>
              <a:t> – </a:t>
            </a:r>
            <a:r>
              <a:rPr lang="en-US" sz="2800" b="1" dirty="0" err="1">
                <a:solidFill>
                  <a:srgbClr val="FF0000"/>
                </a:solidFill>
                <a:latin typeface="Times New Roman" pitchFamily="18" charset="0"/>
                <a:cs typeface="Times New Roman" pitchFamily="18" charset="0"/>
              </a:rPr>
              <a:t>Tố</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Hữu</a:t>
            </a:r>
            <a:endParaRPr lang="en-US" sz="2800" b="1" dirty="0">
              <a:solidFill>
                <a:srgbClr val="FF0000"/>
              </a:solidFill>
              <a:latin typeface="Times New Roman" pitchFamily="18" charset="0"/>
              <a:cs typeface="Times New Roman" pitchFamily="18" charset="0"/>
            </a:endParaRPr>
          </a:p>
        </p:txBody>
      </p:sp>
      <p:sp>
        <p:nvSpPr>
          <p:cNvPr id="10" name="Cloud Callout 9"/>
          <p:cNvSpPr/>
          <p:nvPr/>
        </p:nvSpPr>
        <p:spPr>
          <a:xfrm>
            <a:off x="179771" y="3757880"/>
            <a:ext cx="3024077" cy="1543328"/>
          </a:xfrm>
          <a:prstGeom prst="cloudCallout">
            <a:avLst>
              <a:gd name="adj1" fmla="val 78513"/>
              <a:gd name="adj2" fmla="val 4136"/>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Times New Roman" pitchFamily="18" charset="0"/>
                <a:cs typeface="Times New Roman" pitchFamily="18" charset="0"/>
              </a:rPr>
              <a:t>Màu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tím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hoa</a:t>
            </a:r>
            <a:r>
              <a:rPr lang="en-US" sz="2400" b="1" dirty="0">
                <a:latin typeface="Times New Roman" pitchFamily="18" charset="0"/>
                <a:cs typeface="Times New Roman" pitchFamily="18" charset="0"/>
              </a:rPr>
              <a:t> sim – </a:t>
            </a:r>
            <a:r>
              <a:rPr lang="en-US" sz="2400" b="1" dirty="0" err="1">
                <a:latin typeface="Times New Roman" pitchFamily="18" charset="0"/>
                <a:cs typeface="Times New Roman" pitchFamily="18" charset="0"/>
              </a:rPr>
              <a:t>Hữu</a:t>
            </a:r>
            <a:r>
              <a:rPr lang="en-US" sz="2400" b="1" dirty="0">
                <a:latin typeface="Times New Roman" pitchFamily="18" charset="0"/>
                <a:cs typeface="Times New Roman" pitchFamily="18" charset="0"/>
              </a:rPr>
              <a:t> Loan</a:t>
            </a:r>
          </a:p>
        </p:txBody>
      </p:sp>
      <p:sp>
        <p:nvSpPr>
          <p:cNvPr id="12" name="Cloud Callout 11"/>
          <p:cNvSpPr/>
          <p:nvPr/>
        </p:nvSpPr>
        <p:spPr>
          <a:xfrm>
            <a:off x="-89188" y="2256010"/>
            <a:ext cx="3888432" cy="1533030"/>
          </a:xfrm>
          <a:prstGeom prst="cloudCallout">
            <a:avLst>
              <a:gd name="adj1" fmla="val 68281"/>
              <a:gd name="adj2" fmla="val 20983"/>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err="1">
                <a:solidFill>
                  <a:schemeClr val="accent2">
                    <a:lumMod val="75000"/>
                  </a:schemeClr>
                </a:solidFill>
                <a:latin typeface="Times New Roman" pitchFamily="18" charset="0"/>
                <a:cs typeface="Times New Roman" pitchFamily="18" charset="0"/>
              </a:rPr>
              <a:t>Đồng</a:t>
            </a:r>
            <a:r>
              <a:rPr lang="en-US" sz="2400" b="1" i="1" dirty="0">
                <a:solidFill>
                  <a:schemeClr val="accent2">
                    <a:lumMod val="75000"/>
                  </a:schemeClr>
                </a:solidFill>
                <a:latin typeface="Times New Roman" pitchFamily="18" charset="0"/>
                <a:cs typeface="Times New Roman" pitchFamily="18" charset="0"/>
              </a:rPr>
              <a:t> </a:t>
            </a:r>
            <a:r>
              <a:rPr lang="en-US" sz="2400" b="1" i="1" dirty="0" err="1">
                <a:solidFill>
                  <a:schemeClr val="accent2">
                    <a:lumMod val="75000"/>
                  </a:schemeClr>
                </a:solidFill>
                <a:latin typeface="Times New Roman" pitchFamily="18" charset="0"/>
                <a:cs typeface="Times New Roman" pitchFamily="18" charset="0"/>
              </a:rPr>
              <a:t>chí</a:t>
            </a:r>
            <a:r>
              <a:rPr lang="en-US" sz="2400" b="1" i="1" dirty="0">
                <a:solidFill>
                  <a:schemeClr val="accent2">
                    <a:lumMod val="75000"/>
                  </a:schemeClr>
                </a:solidFill>
                <a:latin typeface="Times New Roman" pitchFamily="18" charset="0"/>
                <a:cs typeface="Times New Roman" pitchFamily="18" charset="0"/>
              </a:rPr>
              <a:t>- </a:t>
            </a:r>
            <a:r>
              <a:rPr lang="en-US" sz="2400" b="1" dirty="0" err="1">
                <a:solidFill>
                  <a:schemeClr val="accent2">
                    <a:lumMod val="75000"/>
                  </a:schemeClr>
                </a:solidFill>
                <a:latin typeface="Times New Roman" pitchFamily="18" charset="0"/>
                <a:cs typeface="Times New Roman" pitchFamily="18" charset="0"/>
              </a:rPr>
              <a:t>Chính</a:t>
            </a:r>
            <a:r>
              <a:rPr lang="en-US" sz="2400" b="1" dirty="0">
                <a:solidFill>
                  <a:schemeClr val="accent2">
                    <a:lumMod val="75000"/>
                  </a:schemeClr>
                </a:solidFill>
                <a:latin typeface="Times New Roman" pitchFamily="18" charset="0"/>
                <a:cs typeface="Times New Roman" pitchFamily="18" charset="0"/>
              </a:rPr>
              <a:t> </a:t>
            </a:r>
            <a:r>
              <a:rPr lang="en-US" sz="2400" b="1" dirty="0" err="1">
                <a:solidFill>
                  <a:schemeClr val="accent2">
                    <a:lumMod val="75000"/>
                  </a:schemeClr>
                </a:solidFill>
                <a:latin typeface="Times New Roman" pitchFamily="18" charset="0"/>
                <a:cs typeface="Times New Roman" pitchFamily="18" charset="0"/>
              </a:rPr>
              <a:t>Hữu</a:t>
            </a:r>
            <a:endParaRPr lang="en-US" sz="2400" b="1" dirty="0">
              <a:solidFill>
                <a:schemeClr val="accent2">
                  <a:lumMod val="75000"/>
                </a:schemeClr>
              </a:solidFill>
              <a:latin typeface="Times New Roman" pitchFamily="18" charset="0"/>
              <a:cs typeface="Times New Roman" pitchFamily="18" charset="0"/>
            </a:endParaRPr>
          </a:p>
        </p:txBody>
      </p:sp>
      <p:pic>
        <p:nvPicPr>
          <p:cNvPr id="2" name="Picture 2" descr="C:\Users\Windows 10\Desktop\mau-tim-hoa-sim-huu-loan-8943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9199" y="881968"/>
            <a:ext cx="4536504" cy="581414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Windows 10\Desktop\viet-bac-to-huu-89460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3967" y="1124721"/>
            <a:ext cx="5005065" cy="5184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12623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bg/>
                                          </p:spTgt>
                                        </p:tgtEl>
                                        <p:attrNameLst>
                                          <p:attrName>style.visibility</p:attrName>
                                        </p:attrNameLst>
                                      </p:cBhvr>
                                      <p:to>
                                        <p:strVal val="visible"/>
                                      </p:to>
                                    </p:set>
                                    <p:animEffect transition="in" filter="wipe(up)">
                                      <p:cBhvr>
                                        <p:cTn id="12" dur="500"/>
                                        <p:tgtEl>
                                          <p:spTgt spid="12">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wipe(up)">
                                      <p:cBhvr>
                                        <p:cTn id="17" dur="500"/>
                                        <p:tgtEl>
                                          <p:spTgt spid="12">
                                            <p:txEl>
                                              <p:pRg st="0" end="0"/>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6146"/>
                                        </p:tgtEl>
                                        <p:attrNameLst>
                                          <p:attrName>style.visibility</p:attrName>
                                        </p:attrNameLst>
                                      </p:cBhvr>
                                      <p:to>
                                        <p:strVal val="visible"/>
                                      </p:to>
                                    </p:set>
                                    <p:animEffect transition="in" filter="wipe(down)">
                                      <p:cBhvr>
                                        <p:cTn id="20" dur="500"/>
                                        <p:tgtEl>
                                          <p:spTgt spid="614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par>
                                <p:cTn id="26" presetID="53" presetClass="exit" presetSubtype="32" fill="hold" nodeType="withEffect">
                                  <p:stCondLst>
                                    <p:cond delay="0"/>
                                  </p:stCondLst>
                                  <p:childTnLst>
                                    <p:anim calcmode="lin" valueType="num">
                                      <p:cBhvr>
                                        <p:cTn id="27" dur="500"/>
                                        <p:tgtEl>
                                          <p:spTgt spid="6146"/>
                                        </p:tgtEl>
                                        <p:attrNameLst>
                                          <p:attrName>ppt_w</p:attrName>
                                        </p:attrNameLst>
                                      </p:cBhvr>
                                      <p:tavLst>
                                        <p:tav tm="0">
                                          <p:val>
                                            <p:strVal val="ppt_w"/>
                                          </p:val>
                                        </p:tav>
                                        <p:tav tm="100000">
                                          <p:val>
                                            <p:fltVal val="0"/>
                                          </p:val>
                                        </p:tav>
                                      </p:tavLst>
                                    </p:anim>
                                    <p:anim calcmode="lin" valueType="num">
                                      <p:cBhvr>
                                        <p:cTn id="28" dur="500"/>
                                        <p:tgtEl>
                                          <p:spTgt spid="6146"/>
                                        </p:tgtEl>
                                        <p:attrNameLst>
                                          <p:attrName>ppt_h</p:attrName>
                                        </p:attrNameLst>
                                      </p:cBhvr>
                                      <p:tavLst>
                                        <p:tav tm="0">
                                          <p:val>
                                            <p:strVal val="ppt_h"/>
                                          </p:val>
                                        </p:tav>
                                        <p:tav tm="100000">
                                          <p:val>
                                            <p:fltVal val="0"/>
                                          </p:val>
                                        </p:tav>
                                      </p:tavLst>
                                    </p:anim>
                                    <p:animEffect transition="out" filter="fade">
                                      <p:cBhvr>
                                        <p:cTn id="29" dur="500"/>
                                        <p:tgtEl>
                                          <p:spTgt spid="6146"/>
                                        </p:tgtEl>
                                      </p:cBhvr>
                                    </p:animEffect>
                                    <p:set>
                                      <p:cBhvr>
                                        <p:cTn id="30" dur="1" fill="hold">
                                          <p:stCondLst>
                                            <p:cond delay="499"/>
                                          </p:stCondLst>
                                        </p:cTn>
                                        <p:tgtEl>
                                          <p:spTgt spid="6146"/>
                                        </p:tgtEl>
                                        <p:attrNameLst>
                                          <p:attrName>style.visibility</p:attrName>
                                        </p:attrNameLst>
                                      </p:cBhvr>
                                      <p:to>
                                        <p:strVal val="hidden"/>
                                      </p:to>
                                    </p:set>
                                  </p:childTnLst>
                                </p:cTn>
                              </p:par>
                              <p:par>
                                <p:cTn id="31" presetID="6" presetClass="entr" presetSubtype="16" fill="hold" nodeType="withEffect">
                                  <p:stCondLst>
                                    <p:cond delay="0"/>
                                  </p:stCondLst>
                                  <p:childTnLst>
                                    <p:set>
                                      <p:cBhvr>
                                        <p:cTn id="32" dur="1" fill="hold">
                                          <p:stCondLst>
                                            <p:cond delay="0"/>
                                          </p:stCondLst>
                                        </p:cTn>
                                        <p:tgtEl>
                                          <p:spTgt spid="1027"/>
                                        </p:tgtEl>
                                        <p:attrNameLst>
                                          <p:attrName>style.visibility</p:attrName>
                                        </p:attrNameLst>
                                      </p:cBhvr>
                                      <p:to>
                                        <p:strVal val="visible"/>
                                      </p:to>
                                    </p:set>
                                    <p:animEffect transition="in" filter="circle(in)">
                                      <p:cBhvr>
                                        <p:cTn id="33" dur="2000"/>
                                        <p:tgtEl>
                                          <p:spTgt spid="102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left)">
                                      <p:cBhvr>
                                        <p:cTn id="38" dur="500"/>
                                        <p:tgtEl>
                                          <p:spTgt spid="10"/>
                                        </p:tgtEl>
                                      </p:cBhvr>
                                    </p:animEffect>
                                  </p:childTnLst>
                                </p:cTn>
                              </p:par>
                              <p:par>
                                <p:cTn id="39" presetID="2" presetClass="exit" presetSubtype="4" fill="hold" nodeType="withEffect">
                                  <p:stCondLst>
                                    <p:cond delay="0"/>
                                  </p:stCondLst>
                                  <p:childTnLst>
                                    <p:anim calcmode="lin" valueType="num">
                                      <p:cBhvr additive="base">
                                        <p:cTn id="40" dur="500"/>
                                        <p:tgtEl>
                                          <p:spTgt spid="1027"/>
                                        </p:tgtEl>
                                        <p:attrNameLst>
                                          <p:attrName>ppt_x</p:attrName>
                                        </p:attrNameLst>
                                      </p:cBhvr>
                                      <p:tavLst>
                                        <p:tav tm="0">
                                          <p:val>
                                            <p:strVal val="ppt_x"/>
                                          </p:val>
                                        </p:tav>
                                        <p:tav tm="100000">
                                          <p:val>
                                            <p:strVal val="ppt_x"/>
                                          </p:val>
                                        </p:tav>
                                      </p:tavLst>
                                    </p:anim>
                                    <p:anim calcmode="lin" valueType="num">
                                      <p:cBhvr additive="base">
                                        <p:cTn id="41" dur="500"/>
                                        <p:tgtEl>
                                          <p:spTgt spid="1027"/>
                                        </p:tgtEl>
                                        <p:attrNameLst>
                                          <p:attrName>ppt_y</p:attrName>
                                        </p:attrNameLst>
                                      </p:cBhvr>
                                      <p:tavLst>
                                        <p:tav tm="0">
                                          <p:val>
                                            <p:strVal val="ppt_y"/>
                                          </p:val>
                                        </p:tav>
                                        <p:tav tm="100000">
                                          <p:val>
                                            <p:strVal val="1+ppt_h/2"/>
                                          </p:val>
                                        </p:tav>
                                      </p:tavLst>
                                    </p:anim>
                                    <p:set>
                                      <p:cBhvr>
                                        <p:cTn id="42" dur="1" fill="hold">
                                          <p:stCondLst>
                                            <p:cond delay="499"/>
                                          </p:stCondLst>
                                        </p:cTn>
                                        <p:tgtEl>
                                          <p:spTgt spid="1027"/>
                                        </p:tgtEl>
                                        <p:attrNameLst>
                                          <p:attrName>style.visibility</p:attrName>
                                        </p:attrNameLst>
                                      </p:cBhvr>
                                      <p:to>
                                        <p:strVal val="hidden"/>
                                      </p:to>
                                    </p:set>
                                  </p:childTnLst>
                                </p:cTn>
                              </p:par>
                              <p:par>
                                <p:cTn id="43" presetID="6" presetClass="entr" presetSubtype="16" fill="hold" nodeType="with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circle(in)">
                                      <p:cBhvr>
                                        <p:cTn id="4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2" grpId="0" uiExpand="1"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
          <p:cNvSpPr txBox="1">
            <a:spLocks noChangeArrowheads="1"/>
          </p:cNvSpPr>
          <p:nvPr/>
        </p:nvSpPr>
        <p:spPr>
          <a:xfrm>
            <a:off x="0" y="332656"/>
            <a:ext cx="5004048" cy="3600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rgbClr val="0000FF"/>
                </a:solidFill>
                <a:latin typeface="Times New Roman" pitchFamily="18" charset="0"/>
                <a:cs typeface="Times New Roman" pitchFamily="18" charset="0"/>
              </a:rPr>
              <a:t>I</a:t>
            </a:r>
            <a:r>
              <a:rPr lang="vi-VN" sz="2800" b="1" dirty="0">
                <a:solidFill>
                  <a:srgbClr val="0000FF"/>
                </a:solidFill>
                <a:latin typeface="Times New Roman" pitchFamily="18" charset="0"/>
                <a:cs typeface="Times New Roman" pitchFamily="18" charset="0"/>
              </a:rPr>
              <a:t>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Khám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văn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bản</a:t>
            </a:r>
            <a:endParaRPr lang="en-US" sz="2800" b="1" dirty="0">
              <a:solidFill>
                <a:srgbClr val="0000FF"/>
              </a:solidFill>
              <a:latin typeface="Times New Roman" pitchFamily="18" charset="0"/>
              <a:cs typeface="Times New Roman" pitchFamily="18" charset="0"/>
            </a:endParaRPr>
          </a:p>
        </p:txBody>
      </p:sp>
      <p:sp>
        <p:nvSpPr>
          <p:cNvPr id="17" name="Rectangle 16"/>
          <p:cNvSpPr/>
          <p:nvPr/>
        </p:nvSpPr>
        <p:spPr>
          <a:xfrm>
            <a:off x="179512" y="1628800"/>
            <a:ext cx="2549096" cy="523220"/>
          </a:xfrm>
          <a:prstGeom prst="rect">
            <a:avLst/>
          </a:prstGeom>
        </p:spPr>
        <p:txBody>
          <a:bodyPr wrap="none">
            <a:spAutoFit/>
          </a:bodyPr>
          <a:lstStyle/>
          <a:p>
            <a:r>
              <a:rPr lang="pt-BR" sz="2800" b="1" dirty="0">
                <a:solidFill>
                  <a:srgbClr val="FF0000"/>
                </a:solidFill>
                <a:latin typeface="Times New Roman" pitchFamily="18" charset="0"/>
                <a:cs typeface="Times New Roman" pitchFamily="18" charset="0"/>
              </a:rPr>
              <a:t>* Bốn câu cuối:</a:t>
            </a:r>
            <a:endParaRPr lang="en-US" sz="2800" b="1" i="1" dirty="0">
              <a:solidFill>
                <a:srgbClr val="FF0000"/>
              </a:solidFill>
              <a:latin typeface="Times New Roman" pitchFamily="18" charset="0"/>
              <a:cs typeface="Times New Roman" pitchFamily="18" charset="0"/>
            </a:endParaRPr>
          </a:p>
        </p:txBody>
      </p:sp>
      <p:sp>
        <p:nvSpPr>
          <p:cNvPr id="10" name="Rectangle 9"/>
          <p:cNvSpPr/>
          <p:nvPr/>
        </p:nvSpPr>
        <p:spPr>
          <a:xfrm>
            <a:off x="179512" y="863424"/>
            <a:ext cx="6418552" cy="523220"/>
          </a:xfrm>
          <a:prstGeom prst="rect">
            <a:avLst/>
          </a:prstGeom>
        </p:spPr>
        <p:txBody>
          <a:bodyPr wrap="none">
            <a:spAutoFit/>
          </a:bodyPr>
          <a:lstStyle/>
          <a:p>
            <a:r>
              <a:rPr lang="pt-BR" sz="2800" b="1" dirty="0">
                <a:latin typeface="Times New Roman" pitchFamily="18" charset="0"/>
                <a:cs typeface="Times New Roman" pitchFamily="18" charset="0"/>
              </a:rPr>
              <a:t>2.3 Nhớ chân dung người lính Tây Tiến</a:t>
            </a:r>
            <a:endParaRPr lang="en-US" sz="2800" b="1" i="1" dirty="0">
              <a:latin typeface="Times New Roman" pitchFamily="18" charset="0"/>
              <a:cs typeface="Times New Roman" pitchFamily="18" charset="0"/>
            </a:endParaRPr>
          </a:p>
        </p:txBody>
      </p:sp>
    </p:spTree>
    <p:extLst>
      <p:ext uri="{BB962C8B-B14F-4D97-AF65-F5344CB8AC3E}">
        <p14:creationId xmlns:p14="http://schemas.microsoft.com/office/powerpoint/2010/main" val="1689196341"/>
      </p:ext>
    </p:extLst>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dministrator\Documents\tải xuố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6" y="0"/>
            <a:ext cx="9168955"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Administrator\Documents\tải xuống.png"/>
          <p:cNvPicPr>
            <a:picLocks noChangeAspect="1" noChangeArrowheads="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36512" y="0"/>
            <a:ext cx="916895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1724610"/>
            <a:ext cx="9036496" cy="5016758"/>
          </a:xfrm>
          <a:prstGeom prst="rect">
            <a:avLst/>
          </a:prstGeom>
        </p:spPr>
        <p:txBody>
          <a:bodyPr wrap="square">
            <a:spAutoFit/>
          </a:bodyPr>
          <a:lstStyle/>
          <a:p>
            <a:pPr>
              <a:buFontTx/>
              <a:buNone/>
            </a:pPr>
            <a:r>
              <a:rPr lang="en-US" sz="4000" dirty="0">
                <a:solidFill>
                  <a:srgbClr val="FFFF00"/>
                </a:solidFill>
                <a:latin typeface="Times New Roman" pitchFamily="18" charset="0"/>
              </a:rPr>
              <a:t> </a:t>
            </a:r>
            <a:r>
              <a:rPr lang="en-US" sz="2800" dirty="0">
                <a:solidFill>
                  <a:srgbClr val="FFFF00"/>
                </a:solidFill>
                <a:latin typeface="Times New Roman" pitchFamily="18" charset="0"/>
              </a:rPr>
              <a:t>- </a:t>
            </a:r>
            <a:r>
              <a:rPr lang="en-US" sz="2800" dirty="0" err="1">
                <a:solidFill>
                  <a:srgbClr val="FFFF00"/>
                </a:solidFill>
                <a:latin typeface="Times New Roman" pitchFamily="18" charset="0"/>
              </a:rPr>
              <a:t>Sử</a:t>
            </a:r>
            <a:r>
              <a:rPr lang="en-US" sz="2800" dirty="0">
                <a:solidFill>
                  <a:srgbClr val="FFFF00"/>
                </a:solidFill>
                <a:latin typeface="Times New Roman" pitchFamily="18" charset="0"/>
              </a:rPr>
              <a:t> </a:t>
            </a:r>
            <a:r>
              <a:rPr lang="en-US" sz="2800" dirty="0" err="1">
                <a:solidFill>
                  <a:srgbClr val="FFFF00"/>
                </a:solidFill>
                <a:latin typeface="Times New Roman" pitchFamily="18" charset="0"/>
              </a:rPr>
              <a:t>dụng</a:t>
            </a:r>
            <a:r>
              <a:rPr lang="en-US" sz="2800" dirty="0">
                <a:solidFill>
                  <a:srgbClr val="FFFF00"/>
                </a:solidFill>
                <a:latin typeface="Times New Roman" pitchFamily="18" charset="0"/>
              </a:rPr>
              <a:t> </a:t>
            </a:r>
            <a:r>
              <a:rPr lang="en-US" sz="2800" dirty="0" err="1">
                <a:solidFill>
                  <a:srgbClr val="FFFF00"/>
                </a:solidFill>
                <a:latin typeface="Times New Roman" pitchFamily="18" charset="0"/>
              </a:rPr>
              <a:t>từ</a:t>
            </a:r>
            <a:r>
              <a:rPr lang="en-US" sz="2800" dirty="0">
                <a:solidFill>
                  <a:srgbClr val="FFFF00"/>
                </a:solidFill>
                <a:latin typeface="Times New Roman" pitchFamily="18" charset="0"/>
              </a:rPr>
              <a:t> </a:t>
            </a:r>
            <a:r>
              <a:rPr lang="en-US" sz="2800" dirty="0" err="1">
                <a:solidFill>
                  <a:srgbClr val="FFFF00"/>
                </a:solidFill>
                <a:latin typeface="Times New Roman" pitchFamily="18" charset="0"/>
              </a:rPr>
              <a:t>Hán</a:t>
            </a:r>
            <a:r>
              <a:rPr lang="en-US" sz="2800" dirty="0">
                <a:solidFill>
                  <a:srgbClr val="FFFF00"/>
                </a:solidFill>
                <a:latin typeface="Times New Roman" pitchFamily="18" charset="0"/>
              </a:rPr>
              <a:t> </a:t>
            </a:r>
            <a:r>
              <a:rPr lang="en-US" sz="2800" dirty="0" err="1">
                <a:solidFill>
                  <a:srgbClr val="FFFF00"/>
                </a:solidFill>
                <a:latin typeface="Times New Roman" pitchFamily="18" charset="0"/>
              </a:rPr>
              <a:t>Việt</a:t>
            </a:r>
            <a:r>
              <a:rPr lang="en-US" sz="2800" dirty="0">
                <a:solidFill>
                  <a:srgbClr val="FFFF00"/>
                </a:solidFill>
                <a:latin typeface="Times New Roman" pitchFamily="18" charset="0"/>
              </a:rPr>
              <a:t>, </a:t>
            </a:r>
            <a:r>
              <a:rPr lang="en-US" sz="2800" b="1" i="1" dirty="0">
                <a:solidFill>
                  <a:srgbClr val="FFFF00"/>
                </a:solidFill>
                <a:latin typeface="Times New Roman" pitchFamily="18" charset="0"/>
              </a:rPr>
              <a:t>“</a:t>
            </a:r>
            <a:r>
              <a:rPr lang="en-US" sz="2800" b="1" i="1" dirty="0" err="1">
                <a:solidFill>
                  <a:srgbClr val="FFFF00"/>
                </a:solidFill>
                <a:latin typeface="Times New Roman" pitchFamily="18" charset="0"/>
              </a:rPr>
              <a:t>mồ</a:t>
            </a:r>
            <a:r>
              <a:rPr lang="en-US" sz="2800" b="1" i="1" dirty="0">
                <a:solidFill>
                  <a:srgbClr val="FFFF00"/>
                </a:solidFill>
                <a:latin typeface="Times New Roman" pitchFamily="18" charset="0"/>
              </a:rPr>
              <a:t> </a:t>
            </a:r>
            <a:r>
              <a:rPr lang="en-US" sz="2800" b="1" i="1" dirty="0" err="1">
                <a:solidFill>
                  <a:srgbClr val="FFFF00"/>
                </a:solidFill>
                <a:latin typeface="Times New Roman" pitchFamily="18" charset="0"/>
              </a:rPr>
              <a:t>viễn</a:t>
            </a:r>
            <a:r>
              <a:rPr lang="en-US" sz="2800" b="1" i="1" dirty="0">
                <a:solidFill>
                  <a:srgbClr val="FFFF00"/>
                </a:solidFill>
                <a:latin typeface="Times New Roman" pitchFamily="18" charset="0"/>
              </a:rPr>
              <a:t> </a:t>
            </a:r>
            <a:r>
              <a:rPr lang="en-US" sz="2800" b="1" i="1" dirty="0" err="1">
                <a:solidFill>
                  <a:srgbClr val="FFFF00"/>
                </a:solidFill>
                <a:latin typeface="Times New Roman" pitchFamily="18" charset="0"/>
              </a:rPr>
              <a:t>xứ</a:t>
            </a:r>
            <a:r>
              <a:rPr lang="en-US" sz="2800" b="1" i="1" dirty="0">
                <a:solidFill>
                  <a:srgbClr val="FFFF00"/>
                </a:solidFill>
                <a:latin typeface="Times New Roman" pitchFamily="18" charset="0"/>
              </a:rPr>
              <a:t>”, </a:t>
            </a:r>
            <a:r>
              <a:rPr lang="en-US" sz="2800" b="1" i="1" dirty="0" err="1">
                <a:solidFill>
                  <a:srgbClr val="FFFF00"/>
                </a:solidFill>
                <a:latin typeface="Times New Roman" pitchFamily="18" charset="0"/>
              </a:rPr>
              <a:t>tạo</a:t>
            </a:r>
            <a:r>
              <a:rPr lang="en-US" sz="2800" b="1" i="1" dirty="0">
                <a:solidFill>
                  <a:srgbClr val="FFFF00"/>
                </a:solidFill>
                <a:latin typeface="Times New Roman" pitchFamily="18" charset="0"/>
              </a:rPr>
              <a:t> </a:t>
            </a:r>
            <a:r>
              <a:rPr lang="en-US" sz="2800" b="1" i="1" dirty="0" err="1">
                <a:solidFill>
                  <a:srgbClr val="FFFF00"/>
                </a:solidFill>
                <a:latin typeface="Times New Roman" pitchFamily="18" charset="0"/>
              </a:rPr>
              <a:t>sự</a:t>
            </a:r>
            <a:r>
              <a:rPr lang="en-US" sz="2800" b="1" i="1" dirty="0">
                <a:solidFill>
                  <a:srgbClr val="FFFF00"/>
                </a:solidFill>
                <a:latin typeface="Times New Roman" pitchFamily="18" charset="0"/>
              </a:rPr>
              <a:t> </a:t>
            </a:r>
            <a:r>
              <a:rPr lang="en-US" sz="2800" b="1" i="1" dirty="0" err="1">
                <a:solidFill>
                  <a:srgbClr val="FFFF00"/>
                </a:solidFill>
                <a:latin typeface="Times New Roman" pitchFamily="18" charset="0"/>
              </a:rPr>
              <a:t>trang</a:t>
            </a:r>
            <a:r>
              <a:rPr lang="en-US" sz="2800" b="1" i="1" dirty="0">
                <a:solidFill>
                  <a:srgbClr val="FFFF00"/>
                </a:solidFill>
                <a:latin typeface="Times New Roman" pitchFamily="18" charset="0"/>
              </a:rPr>
              <a:t> </a:t>
            </a:r>
            <a:r>
              <a:rPr lang="en-US" sz="2800" b="1" i="1" dirty="0" err="1">
                <a:solidFill>
                  <a:srgbClr val="FFFF00"/>
                </a:solidFill>
                <a:latin typeface="Times New Roman" pitchFamily="18" charset="0"/>
              </a:rPr>
              <a:t>trọng</a:t>
            </a:r>
            <a:r>
              <a:rPr lang="en-US" sz="2800" b="1" i="1" dirty="0">
                <a:solidFill>
                  <a:srgbClr val="FFFF00"/>
                </a:solidFill>
                <a:latin typeface="Times New Roman" pitchFamily="18" charset="0"/>
              </a:rPr>
              <a:t>, </a:t>
            </a:r>
            <a:r>
              <a:rPr lang="en-US" sz="2800" b="1" i="1" dirty="0" err="1">
                <a:solidFill>
                  <a:srgbClr val="FFFF00"/>
                </a:solidFill>
                <a:latin typeface="Times New Roman" pitchFamily="18" charset="0"/>
              </a:rPr>
              <a:t>giảm</a:t>
            </a:r>
            <a:r>
              <a:rPr lang="en-US" sz="2800" b="1" i="1" dirty="0">
                <a:solidFill>
                  <a:srgbClr val="FFFF00"/>
                </a:solidFill>
                <a:latin typeface="Times New Roman" pitchFamily="18" charset="0"/>
              </a:rPr>
              <a:t> </a:t>
            </a:r>
            <a:r>
              <a:rPr lang="en-US" sz="2800" b="1" i="1" dirty="0" err="1">
                <a:solidFill>
                  <a:srgbClr val="FFFF00"/>
                </a:solidFill>
                <a:latin typeface="Times New Roman" pitchFamily="18" charset="0"/>
              </a:rPr>
              <a:t>bớt</a:t>
            </a:r>
            <a:r>
              <a:rPr lang="en-US" sz="2800" b="1" i="1" dirty="0">
                <a:solidFill>
                  <a:srgbClr val="FFFF00"/>
                </a:solidFill>
                <a:latin typeface="Times New Roman" pitchFamily="18" charset="0"/>
              </a:rPr>
              <a:t> </a:t>
            </a:r>
            <a:r>
              <a:rPr lang="en-US" sz="2800" b="1" i="1" dirty="0" err="1">
                <a:solidFill>
                  <a:srgbClr val="FFFF00"/>
                </a:solidFill>
                <a:latin typeface="Times New Roman" pitchFamily="18" charset="0"/>
              </a:rPr>
              <a:t>sự</a:t>
            </a:r>
            <a:r>
              <a:rPr lang="en-US" sz="2800" b="1" i="1" dirty="0">
                <a:solidFill>
                  <a:srgbClr val="FFFF00"/>
                </a:solidFill>
                <a:latin typeface="Times New Roman" pitchFamily="18" charset="0"/>
              </a:rPr>
              <a:t> </a:t>
            </a:r>
            <a:r>
              <a:rPr lang="en-US" sz="2800" b="1" i="1" dirty="0" err="1">
                <a:solidFill>
                  <a:srgbClr val="FFFF00"/>
                </a:solidFill>
                <a:latin typeface="Times New Roman" pitchFamily="18" charset="0"/>
              </a:rPr>
              <a:t>lạnh</a:t>
            </a:r>
            <a:r>
              <a:rPr lang="en-US" sz="2800" b="1" i="1" dirty="0">
                <a:solidFill>
                  <a:srgbClr val="FFFF00"/>
                </a:solidFill>
                <a:latin typeface="Times New Roman" pitchFamily="18" charset="0"/>
              </a:rPr>
              <a:t> </a:t>
            </a:r>
            <a:r>
              <a:rPr lang="en-US" sz="2800" b="1" i="1" dirty="0" err="1">
                <a:solidFill>
                  <a:srgbClr val="FFFF00"/>
                </a:solidFill>
                <a:latin typeface="Times New Roman" pitchFamily="18" charset="0"/>
              </a:rPr>
              <a:t>léo</a:t>
            </a:r>
            <a:r>
              <a:rPr lang="en-US" sz="2800" b="1" i="1" dirty="0">
                <a:solidFill>
                  <a:srgbClr val="FFFF00"/>
                </a:solidFill>
                <a:latin typeface="Times New Roman" pitchFamily="18" charset="0"/>
              </a:rPr>
              <a:t>, </a:t>
            </a:r>
            <a:r>
              <a:rPr lang="en-US" sz="2800" b="1" i="1" dirty="0" err="1">
                <a:solidFill>
                  <a:srgbClr val="FFFF00"/>
                </a:solidFill>
                <a:latin typeface="Times New Roman" pitchFamily="18" charset="0"/>
              </a:rPr>
              <a:t>xa</a:t>
            </a:r>
            <a:r>
              <a:rPr lang="en-US" sz="2800" b="1" i="1" dirty="0">
                <a:solidFill>
                  <a:srgbClr val="FFFF00"/>
                </a:solidFill>
                <a:latin typeface="Times New Roman" pitchFamily="18" charset="0"/>
              </a:rPr>
              <a:t> </a:t>
            </a:r>
            <a:r>
              <a:rPr lang="en-US" sz="2800" b="1" i="1" dirty="0" err="1">
                <a:solidFill>
                  <a:srgbClr val="FFFF00"/>
                </a:solidFill>
                <a:latin typeface="Times New Roman" pitchFamily="18" charset="0"/>
              </a:rPr>
              <a:t>xôi</a:t>
            </a:r>
            <a:r>
              <a:rPr lang="en-US" sz="2800" b="1" i="1" dirty="0">
                <a:solidFill>
                  <a:srgbClr val="FFFF00"/>
                </a:solidFill>
                <a:latin typeface="Times New Roman" pitchFamily="18" charset="0"/>
              </a:rPr>
              <a:t>…</a:t>
            </a:r>
          </a:p>
          <a:p>
            <a:r>
              <a:rPr lang="en-US" sz="2800" b="1" i="1" dirty="0">
                <a:solidFill>
                  <a:srgbClr val="FFFF00"/>
                </a:solidFill>
                <a:latin typeface="Times New Roman" pitchFamily="18" charset="0"/>
              </a:rPr>
              <a:t>- </a:t>
            </a:r>
            <a:r>
              <a:rPr lang="en-US" sz="2800" b="1" i="1" dirty="0" err="1">
                <a:solidFill>
                  <a:srgbClr val="FFFF00"/>
                </a:solidFill>
                <a:latin typeface="Times New Roman" pitchFamily="18" charset="0"/>
              </a:rPr>
              <a:t>Nói</a:t>
            </a:r>
            <a:r>
              <a:rPr lang="en-US" sz="2800" b="1" i="1" dirty="0">
                <a:solidFill>
                  <a:srgbClr val="FFFF00"/>
                </a:solidFill>
                <a:latin typeface="Times New Roman" pitchFamily="18" charset="0"/>
              </a:rPr>
              <a:t> </a:t>
            </a:r>
            <a:r>
              <a:rPr lang="en-US" sz="2800" b="1" i="1" dirty="0" err="1">
                <a:solidFill>
                  <a:srgbClr val="FFFF00"/>
                </a:solidFill>
                <a:latin typeface="Times New Roman" pitchFamily="18" charset="0"/>
              </a:rPr>
              <a:t>giảm</a:t>
            </a:r>
            <a:r>
              <a:rPr lang="en-US" sz="2800" b="1" i="1" dirty="0">
                <a:solidFill>
                  <a:srgbClr val="FFFF00"/>
                </a:solidFill>
                <a:latin typeface="Times New Roman" pitchFamily="18" charset="0"/>
              </a:rPr>
              <a:t> </a:t>
            </a:r>
            <a:r>
              <a:rPr lang="en-US" sz="2800" b="1" i="1" dirty="0" err="1">
                <a:solidFill>
                  <a:srgbClr val="FFFF00"/>
                </a:solidFill>
                <a:latin typeface="Times New Roman" pitchFamily="18" charset="0"/>
              </a:rPr>
              <a:t>nói</a:t>
            </a:r>
            <a:r>
              <a:rPr lang="en-US" sz="2800" b="1" i="1" dirty="0">
                <a:solidFill>
                  <a:srgbClr val="FFFF00"/>
                </a:solidFill>
                <a:latin typeface="Times New Roman" pitchFamily="18" charset="0"/>
              </a:rPr>
              <a:t> </a:t>
            </a:r>
            <a:r>
              <a:rPr lang="en-US" sz="2800" b="1" i="1" dirty="0" err="1">
                <a:solidFill>
                  <a:srgbClr val="FFFF00"/>
                </a:solidFill>
                <a:latin typeface="Times New Roman" pitchFamily="18" charset="0"/>
              </a:rPr>
              <a:t>tránh</a:t>
            </a:r>
            <a:r>
              <a:rPr lang="en-US" sz="2800" b="1" i="1" dirty="0">
                <a:solidFill>
                  <a:srgbClr val="FFFF00"/>
                </a:solidFill>
                <a:latin typeface="Times New Roman" pitchFamily="18" charset="0"/>
              </a:rPr>
              <a:t> “</a:t>
            </a:r>
            <a:r>
              <a:rPr lang="en-US" sz="2800" b="1" i="1" dirty="0" err="1">
                <a:solidFill>
                  <a:srgbClr val="FFFF00"/>
                </a:solidFill>
                <a:latin typeface="Times New Roman" pitchFamily="18" charset="0"/>
              </a:rPr>
              <a:t>anh</a:t>
            </a:r>
            <a:r>
              <a:rPr lang="en-US" sz="2800" b="1" i="1" dirty="0">
                <a:solidFill>
                  <a:srgbClr val="FFFF00"/>
                </a:solidFill>
                <a:latin typeface="Times New Roman" pitchFamily="18" charset="0"/>
              </a:rPr>
              <a:t> </a:t>
            </a:r>
            <a:r>
              <a:rPr lang="en-US" sz="2800" b="1" i="1" dirty="0" err="1">
                <a:solidFill>
                  <a:srgbClr val="FFFF00"/>
                </a:solidFill>
                <a:latin typeface="Times New Roman" pitchFamily="18" charset="0"/>
              </a:rPr>
              <a:t>về</a:t>
            </a:r>
            <a:r>
              <a:rPr lang="en-US" sz="2800" b="1" i="1" dirty="0">
                <a:solidFill>
                  <a:srgbClr val="FFFF00"/>
                </a:solidFill>
                <a:latin typeface="Times New Roman" pitchFamily="18" charset="0"/>
              </a:rPr>
              <a:t> </a:t>
            </a:r>
            <a:r>
              <a:rPr lang="en-US" sz="2800" b="1" i="1" dirty="0" err="1">
                <a:solidFill>
                  <a:srgbClr val="FFFF00"/>
                </a:solidFill>
                <a:latin typeface="Times New Roman" pitchFamily="18" charset="0"/>
              </a:rPr>
              <a:t>đất</a:t>
            </a:r>
            <a:r>
              <a:rPr lang="en-US" sz="2800" b="1" i="1" dirty="0">
                <a:solidFill>
                  <a:srgbClr val="FFFF00"/>
                </a:solidFill>
                <a:latin typeface="Times New Roman" pitchFamily="18" charset="0"/>
              </a:rPr>
              <a:t>”</a:t>
            </a:r>
            <a:r>
              <a:rPr lang="en-US" sz="2800" dirty="0">
                <a:solidFill>
                  <a:srgbClr val="FFFF00"/>
                </a:solidFill>
                <a:latin typeface="Times New Roman" pitchFamily="18" charset="0"/>
              </a:rPr>
              <a:t>– </a:t>
            </a:r>
            <a:r>
              <a:rPr lang="en-US" sz="2800" dirty="0" err="1">
                <a:solidFill>
                  <a:srgbClr val="FFFF00"/>
                </a:solidFill>
                <a:latin typeface="Times New Roman" pitchFamily="18" charset="0"/>
              </a:rPr>
              <a:t>nhẹ</a:t>
            </a:r>
            <a:r>
              <a:rPr lang="en-US" sz="2800" dirty="0">
                <a:solidFill>
                  <a:srgbClr val="FFFF00"/>
                </a:solidFill>
                <a:latin typeface="Times New Roman" pitchFamily="18" charset="0"/>
              </a:rPr>
              <a:t> </a:t>
            </a:r>
            <a:r>
              <a:rPr lang="en-US" sz="2800" dirty="0" err="1">
                <a:solidFill>
                  <a:srgbClr val="FFFF00"/>
                </a:solidFill>
                <a:latin typeface="Times New Roman" pitchFamily="18" charset="0"/>
              </a:rPr>
              <a:t>nhàng</a:t>
            </a:r>
            <a:r>
              <a:rPr lang="en-US" sz="2800" dirty="0">
                <a:solidFill>
                  <a:srgbClr val="FFFF00"/>
                </a:solidFill>
                <a:latin typeface="Times New Roman" pitchFamily="18" charset="0"/>
              </a:rPr>
              <a:t> </a:t>
            </a:r>
            <a:r>
              <a:rPr lang="en-US" sz="2800" dirty="0" err="1">
                <a:solidFill>
                  <a:srgbClr val="FFFF00"/>
                </a:solidFill>
                <a:latin typeface="Times New Roman" pitchFamily="18" charset="0"/>
              </a:rPr>
              <a:t>đi</a:t>
            </a:r>
            <a:r>
              <a:rPr lang="en-US" sz="2800" dirty="0">
                <a:solidFill>
                  <a:srgbClr val="FFFF00"/>
                </a:solidFill>
                <a:latin typeface="Times New Roman" pitchFamily="18" charset="0"/>
              </a:rPr>
              <a:t> </a:t>
            </a:r>
            <a:r>
              <a:rPr lang="en-US" sz="2800" dirty="0" err="1">
                <a:solidFill>
                  <a:srgbClr val="FFFF00"/>
                </a:solidFill>
                <a:latin typeface="Times New Roman" pitchFamily="18" charset="0"/>
              </a:rPr>
              <a:t>vào</a:t>
            </a:r>
            <a:r>
              <a:rPr lang="en-US" sz="2800" dirty="0">
                <a:solidFill>
                  <a:srgbClr val="FFFF00"/>
                </a:solidFill>
                <a:latin typeface="Times New Roman" pitchFamily="18" charset="0"/>
              </a:rPr>
              <a:t> </a:t>
            </a:r>
            <a:r>
              <a:rPr lang="en-US" sz="2800" dirty="0" err="1">
                <a:solidFill>
                  <a:srgbClr val="FFFF00"/>
                </a:solidFill>
                <a:latin typeface="Times New Roman" pitchFamily="18" charset="0"/>
              </a:rPr>
              <a:t>cõi</a:t>
            </a:r>
            <a:r>
              <a:rPr lang="en-US" sz="2800" dirty="0">
                <a:solidFill>
                  <a:srgbClr val="FFFF00"/>
                </a:solidFill>
                <a:latin typeface="Times New Roman" pitchFamily="18" charset="0"/>
              </a:rPr>
              <a:t> </a:t>
            </a:r>
            <a:r>
              <a:rPr lang="en-US" sz="2800" dirty="0" err="1">
                <a:solidFill>
                  <a:srgbClr val="FFFF00"/>
                </a:solidFill>
                <a:latin typeface="Times New Roman" pitchFamily="18" charset="0"/>
              </a:rPr>
              <a:t>chết</a:t>
            </a:r>
            <a:r>
              <a:rPr lang="en-US" sz="2800" dirty="0">
                <a:solidFill>
                  <a:srgbClr val="FFFF00"/>
                </a:solidFill>
                <a:latin typeface="Times New Roman" pitchFamily="18" charset="0"/>
              </a:rPr>
              <a:t>, </a:t>
            </a:r>
            <a:r>
              <a:rPr lang="pt-BR" sz="2800" dirty="0">
                <a:solidFill>
                  <a:srgbClr val="FFFF00"/>
                </a:solidFill>
                <a:latin typeface="Times New Roman" pitchFamily="18" charset="0"/>
                <a:cs typeface="Times New Roman" pitchFamily="18" charset="0"/>
              </a:rPr>
              <a:t>là hoá thân với đất mẹ, với non sông đất nước, cái chết trở thành bất tử cùng hồn thiêng sông núi.</a:t>
            </a:r>
            <a:endParaRPr lang="en-US" sz="2800" dirty="0">
              <a:solidFill>
                <a:srgbClr val="FFFF00"/>
              </a:solidFill>
              <a:latin typeface="Times New Roman" pitchFamily="18" charset="0"/>
            </a:endParaRPr>
          </a:p>
          <a:p>
            <a:r>
              <a:rPr lang="en-US" sz="2800" b="1" dirty="0">
                <a:solidFill>
                  <a:srgbClr val="FFFF00"/>
                </a:solidFill>
                <a:latin typeface="Times New Roman" pitchFamily="18" charset="0"/>
              </a:rPr>
              <a:t>- </a:t>
            </a:r>
            <a:r>
              <a:rPr lang="en-US" sz="2800" b="1" dirty="0" err="1">
                <a:solidFill>
                  <a:srgbClr val="FFFF00"/>
                </a:solidFill>
                <a:latin typeface="Times New Roman" pitchFamily="18" charset="0"/>
              </a:rPr>
              <a:t>Cách</a:t>
            </a:r>
            <a:r>
              <a:rPr lang="en-US" sz="2800" b="1" dirty="0">
                <a:solidFill>
                  <a:srgbClr val="FFFF00"/>
                </a:solidFill>
                <a:latin typeface="Times New Roman" pitchFamily="18" charset="0"/>
              </a:rPr>
              <a:t> </a:t>
            </a:r>
            <a:r>
              <a:rPr lang="en-US" sz="2800" b="1" dirty="0" err="1">
                <a:solidFill>
                  <a:srgbClr val="FFFF00"/>
                </a:solidFill>
                <a:latin typeface="Times New Roman" pitchFamily="18" charset="0"/>
              </a:rPr>
              <a:t>nói</a:t>
            </a:r>
            <a:r>
              <a:rPr lang="en-US" sz="2800" b="1" dirty="0">
                <a:solidFill>
                  <a:srgbClr val="FFFF00"/>
                </a:solidFill>
                <a:latin typeface="Times New Roman" pitchFamily="18" charset="0"/>
              </a:rPr>
              <a:t> </a:t>
            </a:r>
            <a:r>
              <a:rPr lang="en-US" sz="2800" b="1" dirty="0" err="1">
                <a:solidFill>
                  <a:srgbClr val="FFFF00"/>
                </a:solidFill>
                <a:latin typeface="Times New Roman" pitchFamily="18" charset="0"/>
              </a:rPr>
              <a:t>trnag</a:t>
            </a:r>
            <a:r>
              <a:rPr lang="en-US" sz="2800" b="1" dirty="0">
                <a:solidFill>
                  <a:srgbClr val="FFFF00"/>
                </a:solidFill>
                <a:latin typeface="Times New Roman" pitchFamily="18" charset="0"/>
              </a:rPr>
              <a:t> </a:t>
            </a:r>
            <a:r>
              <a:rPr lang="en-US" sz="2800" b="1" dirty="0" err="1">
                <a:solidFill>
                  <a:srgbClr val="FFFF00"/>
                </a:solidFill>
                <a:latin typeface="Times New Roman" pitchFamily="18" charset="0"/>
              </a:rPr>
              <a:t>trọng</a:t>
            </a:r>
            <a:r>
              <a:rPr lang="en-US" sz="2800" b="1" dirty="0">
                <a:solidFill>
                  <a:srgbClr val="FFFF00"/>
                </a:solidFill>
                <a:latin typeface="Times New Roman" pitchFamily="18" charset="0"/>
              </a:rPr>
              <a:t> </a:t>
            </a:r>
            <a:r>
              <a:rPr lang="en-US" sz="2800" b="1" dirty="0" err="1">
                <a:solidFill>
                  <a:srgbClr val="FFFF00"/>
                </a:solidFill>
                <a:latin typeface="Times New Roman" pitchFamily="18" charset="0"/>
              </a:rPr>
              <a:t>và</a:t>
            </a:r>
            <a:r>
              <a:rPr lang="en-US" sz="2800" b="1" dirty="0">
                <a:solidFill>
                  <a:srgbClr val="FFFF00"/>
                </a:solidFill>
                <a:latin typeface="Times New Roman" pitchFamily="18" charset="0"/>
              </a:rPr>
              <a:t> </a:t>
            </a:r>
            <a:r>
              <a:rPr lang="en-US" sz="2800" b="1" dirty="0" err="1">
                <a:solidFill>
                  <a:srgbClr val="FFFF00"/>
                </a:solidFill>
                <a:latin typeface="Times New Roman" pitchFamily="18" charset="0"/>
              </a:rPr>
              <a:t>cảm</a:t>
            </a:r>
            <a:r>
              <a:rPr lang="en-US" sz="2800" b="1" dirty="0">
                <a:solidFill>
                  <a:srgbClr val="FFFF00"/>
                </a:solidFill>
                <a:latin typeface="Times New Roman" pitchFamily="18" charset="0"/>
              </a:rPr>
              <a:t> </a:t>
            </a:r>
            <a:r>
              <a:rPr lang="en-US" sz="2800" b="1" dirty="0" err="1">
                <a:solidFill>
                  <a:srgbClr val="FFFF00"/>
                </a:solidFill>
                <a:latin typeface="Times New Roman" pitchFamily="18" charset="0"/>
              </a:rPr>
              <a:t>hứng</a:t>
            </a:r>
            <a:r>
              <a:rPr lang="en-US" sz="2800" b="1" dirty="0">
                <a:solidFill>
                  <a:srgbClr val="FFFF00"/>
                </a:solidFill>
                <a:latin typeface="Times New Roman" pitchFamily="18" charset="0"/>
              </a:rPr>
              <a:t> </a:t>
            </a:r>
            <a:r>
              <a:rPr lang="en-US" sz="2800" b="1" dirty="0" err="1">
                <a:solidFill>
                  <a:srgbClr val="FFFF00"/>
                </a:solidFill>
                <a:latin typeface="Times New Roman" pitchFamily="18" charset="0"/>
              </a:rPr>
              <a:t>lãng</a:t>
            </a:r>
            <a:r>
              <a:rPr lang="en-US" sz="2800" b="1" dirty="0">
                <a:solidFill>
                  <a:srgbClr val="FFFF00"/>
                </a:solidFill>
                <a:latin typeface="Times New Roman" pitchFamily="18" charset="0"/>
              </a:rPr>
              <a:t> </a:t>
            </a:r>
            <a:r>
              <a:rPr lang="en-US" sz="2800" b="1" dirty="0" err="1">
                <a:solidFill>
                  <a:srgbClr val="FFFF00"/>
                </a:solidFill>
                <a:latin typeface="Times New Roman" pitchFamily="18" charset="0"/>
              </a:rPr>
              <a:t>mạn</a:t>
            </a:r>
            <a:r>
              <a:rPr lang="en-US" sz="2800" b="1" dirty="0">
                <a:solidFill>
                  <a:srgbClr val="FFFF00"/>
                </a:solidFill>
                <a:latin typeface="Times New Roman" pitchFamily="18" charset="0"/>
              </a:rPr>
              <a:t> “</a:t>
            </a:r>
            <a:r>
              <a:rPr lang="en-US" sz="2800" b="1" i="1" dirty="0" err="1">
                <a:solidFill>
                  <a:srgbClr val="FFFF00"/>
                </a:solidFill>
                <a:latin typeface="Times New Roman" pitchFamily="18" charset="0"/>
              </a:rPr>
              <a:t>Áo</a:t>
            </a:r>
            <a:r>
              <a:rPr lang="en-US" sz="2800" b="1" i="1" dirty="0">
                <a:solidFill>
                  <a:srgbClr val="FFFF00"/>
                </a:solidFill>
                <a:latin typeface="Times New Roman" pitchFamily="18" charset="0"/>
              </a:rPr>
              <a:t> </a:t>
            </a:r>
            <a:r>
              <a:rPr lang="en-US" sz="2800" b="1" i="1" dirty="0" err="1">
                <a:solidFill>
                  <a:srgbClr val="FFFF00"/>
                </a:solidFill>
                <a:latin typeface="Times New Roman" pitchFamily="18" charset="0"/>
              </a:rPr>
              <a:t>bào</a:t>
            </a:r>
            <a:r>
              <a:rPr lang="en-US" sz="2800" b="1" i="1" dirty="0">
                <a:solidFill>
                  <a:srgbClr val="FFFF00"/>
                </a:solidFill>
                <a:latin typeface="Times New Roman" pitchFamily="18" charset="0"/>
              </a:rPr>
              <a:t>”</a:t>
            </a:r>
            <a:r>
              <a:rPr lang="en-US" sz="2800" b="1" dirty="0">
                <a:solidFill>
                  <a:srgbClr val="FFFF00"/>
                </a:solidFill>
                <a:latin typeface="Times New Roman" pitchFamily="18" charset="0"/>
              </a:rPr>
              <a:t>: </a:t>
            </a:r>
            <a:r>
              <a:rPr lang="en-US" sz="2800" dirty="0" err="1">
                <a:solidFill>
                  <a:srgbClr val="FFFF00"/>
                </a:solidFill>
                <a:latin typeface="Times New Roman" pitchFamily="18" charset="0"/>
              </a:rPr>
              <a:t>cách</a:t>
            </a:r>
            <a:r>
              <a:rPr lang="en-US" sz="2800" dirty="0">
                <a:solidFill>
                  <a:srgbClr val="FFFF00"/>
                </a:solidFill>
                <a:latin typeface="Times New Roman" pitchFamily="18" charset="0"/>
              </a:rPr>
              <a:t> </a:t>
            </a:r>
            <a:r>
              <a:rPr lang="en-US" sz="2800" dirty="0" err="1">
                <a:solidFill>
                  <a:srgbClr val="FFFF00"/>
                </a:solidFill>
                <a:latin typeface="Times New Roman" pitchFamily="18" charset="0"/>
              </a:rPr>
              <a:t>nói</a:t>
            </a:r>
            <a:r>
              <a:rPr lang="en-US" sz="2800" dirty="0">
                <a:solidFill>
                  <a:srgbClr val="FFFF00"/>
                </a:solidFill>
                <a:latin typeface="Times New Roman" pitchFamily="18" charset="0"/>
              </a:rPr>
              <a:t> </a:t>
            </a:r>
            <a:r>
              <a:rPr lang="en-US" sz="2800" dirty="0" err="1">
                <a:solidFill>
                  <a:srgbClr val="FFFF00"/>
                </a:solidFill>
                <a:latin typeface="Times New Roman" pitchFamily="18" charset="0"/>
              </a:rPr>
              <a:t>trang</a:t>
            </a:r>
            <a:r>
              <a:rPr lang="en-US" sz="2800" dirty="0">
                <a:solidFill>
                  <a:srgbClr val="FFFF00"/>
                </a:solidFill>
                <a:latin typeface="Times New Roman" pitchFamily="18" charset="0"/>
              </a:rPr>
              <a:t> </a:t>
            </a:r>
            <a:r>
              <a:rPr lang="en-US" sz="2800" dirty="0" err="1">
                <a:solidFill>
                  <a:srgbClr val="FFFF00"/>
                </a:solidFill>
                <a:latin typeface="Times New Roman" pitchFamily="18" charset="0"/>
              </a:rPr>
              <a:t>trọng</a:t>
            </a:r>
            <a:r>
              <a:rPr lang="en-US" sz="2800" dirty="0">
                <a:solidFill>
                  <a:srgbClr val="FFFF00"/>
                </a:solidFill>
                <a:latin typeface="Times New Roman" pitchFamily="18" charset="0"/>
              </a:rPr>
              <a:t> </a:t>
            </a:r>
            <a:r>
              <a:rPr lang="en-US" sz="2800" dirty="0" err="1">
                <a:solidFill>
                  <a:srgbClr val="FFFF00"/>
                </a:solidFill>
                <a:latin typeface="Times New Roman" pitchFamily="18" charset="0"/>
              </a:rPr>
              <a:t>hóa</a:t>
            </a:r>
            <a:r>
              <a:rPr lang="en-US" sz="2800" dirty="0">
                <a:solidFill>
                  <a:srgbClr val="FFFF00"/>
                </a:solidFill>
                <a:latin typeface="Times New Roman" pitchFamily="18" charset="0"/>
              </a:rPr>
              <a:t> </a:t>
            </a:r>
          </a:p>
          <a:p>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Nhân</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hóa</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Sông</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Mã</a:t>
            </a:r>
            <a:r>
              <a:rPr lang="en-US" sz="2800"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gầm</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lên</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k</a:t>
            </a:r>
            <a:r>
              <a:rPr lang="en-US" sz="2800" b="1" i="1" dirty="0" err="1">
                <a:solidFill>
                  <a:srgbClr val="FFFF00"/>
                </a:solidFill>
                <a:latin typeface="Times New Roman" pitchFamily="18" charset="0"/>
                <a:cs typeface="Times New Roman" pitchFamily="18" charset="0"/>
              </a:rPr>
              <a:t>húc</a:t>
            </a:r>
            <a:r>
              <a:rPr lang="en-US" sz="2800" b="1" i="1" dirty="0">
                <a:solidFill>
                  <a:srgbClr val="FFFF00"/>
                </a:solidFill>
                <a:latin typeface="Times New Roman" pitchFamily="18" charset="0"/>
                <a:cs typeface="Times New Roman" pitchFamily="18" charset="0"/>
              </a:rPr>
              <a:t> </a:t>
            </a:r>
            <a:r>
              <a:rPr lang="en-US" sz="2800" b="1" i="1" dirty="0" err="1">
                <a:solidFill>
                  <a:srgbClr val="FFFF00"/>
                </a:solidFill>
                <a:latin typeface="Times New Roman" pitchFamily="18" charset="0"/>
                <a:cs typeface="Times New Roman" pitchFamily="18" charset="0"/>
              </a:rPr>
              <a:t>độc</a:t>
            </a:r>
            <a:r>
              <a:rPr lang="en-US" sz="2800" b="1" i="1" dirty="0">
                <a:solidFill>
                  <a:srgbClr val="FFFF00"/>
                </a:solidFill>
                <a:latin typeface="Times New Roman" pitchFamily="18" charset="0"/>
                <a:cs typeface="Times New Roman" pitchFamily="18" charset="0"/>
              </a:rPr>
              <a:t> </a:t>
            </a:r>
            <a:r>
              <a:rPr lang="en-US" sz="2800" b="1" i="1" dirty="0" err="1">
                <a:solidFill>
                  <a:srgbClr val="FFFF00"/>
                </a:solidFill>
                <a:latin typeface="Times New Roman" pitchFamily="18" charset="0"/>
                <a:cs typeface="Times New Roman" pitchFamily="18" charset="0"/>
              </a:rPr>
              <a:t>hành</a:t>
            </a:r>
            <a:r>
              <a:rPr lang="en-US" sz="2800" b="1" dirty="0">
                <a:solidFill>
                  <a:srgbClr val="FFFF00"/>
                </a:solidFill>
                <a:latin typeface="Times New Roman" pitchFamily="18" charset="0"/>
                <a:cs typeface="Times New Roman" pitchFamily="18" charset="0"/>
              </a:rPr>
              <a:t>”: </a:t>
            </a:r>
            <a:r>
              <a:rPr lang="en-US" sz="2800" dirty="0">
                <a:solidFill>
                  <a:srgbClr val="FFFF00"/>
                </a:solidFill>
                <a:latin typeface="Times New Roman" pitchFamily="18" charset="0"/>
                <a:cs typeface="Times New Roman" pitchFamily="18" charset="0"/>
              </a:rPr>
              <a:t>con </a:t>
            </a:r>
            <a:r>
              <a:rPr lang="en-US" sz="2800" dirty="0" err="1">
                <a:solidFill>
                  <a:srgbClr val="FFFF00"/>
                </a:solidFill>
                <a:latin typeface="Times New Roman" pitchFamily="18" charset="0"/>
                <a:cs typeface="Times New Roman" pitchFamily="18" charset="0"/>
              </a:rPr>
              <a:t>sông</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cũng</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trầm</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buồn</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gầm</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khúc</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tiễn</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đưa</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các</a:t>
            </a:r>
            <a:r>
              <a:rPr lang="en-US" sz="2800" dirty="0">
                <a:solidFill>
                  <a:srgbClr val="FFFF00"/>
                </a:solidFill>
                <a:latin typeface="Times New Roman" pitchFamily="18" charset="0"/>
                <a:cs typeface="Times New Roman" pitchFamily="18" charset="0"/>
              </a:rPr>
              <a:t> </a:t>
            </a:r>
            <a:r>
              <a:rPr lang="en-US" sz="2800" dirty="0" err="1">
                <a:solidFill>
                  <a:srgbClr val="FFFF00"/>
                </a:solidFill>
                <a:latin typeface="Times New Roman" pitchFamily="18" charset="0"/>
                <a:cs typeface="Times New Roman" pitchFamily="18" charset="0"/>
              </a:rPr>
              <a:t>anh</a:t>
            </a:r>
            <a:r>
              <a:rPr lang="en-US" sz="2800" dirty="0">
                <a:solidFill>
                  <a:srgbClr val="FFFF00"/>
                </a:solidFill>
                <a:latin typeface="Times New Roman" pitchFamily="18" charset="0"/>
                <a:cs typeface="Times New Roman" pitchFamily="18" charset="0"/>
              </a:rPr>
              <a:t>.</a:t>
            </a:r>
          </a:p>
          <a:p>
            <a:pPr>
              <a:buFontTx/>
              <a:buNone/>
            </a:pPr>
            <a:r>
              <a:rPr lang="en-US" sz="2800" dirty="0">
                <a:solidFill>
                  <a:srgbClr val="FFFF00"/>
                </a:solidFill>
                <a:latin typeface="Times New Roman" pitchFamily="18" charset="0"/>
                <a:cs typeface="Times New Roman" pitchFamily="18" charset="0"/>
                <a:sym typeface="Wingdings" pitchFamily="2" charset="2"/>
              </a:rPr>
              <a:t> * </a:t>
            </a:r>
            <a:r>
              <a:rPr lang="en-US" sz="2800" b="1" dirty="0" err="1">
                <a:solidFill>
                  <a:srgbClr val="FFFF00"/>
                </a:solidFill>
                <a:latin typeface="Times New Roman" pitchFamily="18" charset="0"/>
                <a:cs typeface="Times New Roman" pitchFamily="18" charset="0"/>
              </a:rPr>
              <a:t>Hình</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ảnh</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người</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lính</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mang</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màu</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sắc</a:t>
            </a:r>
            <a:r>
              <a:rPr lang="en-US" sz="2800" b="1" dirty="0">
                <a:solidFill>
                  <a:srgbClr val="FFFF00"/>
                </a:solidFill>
                <a:latin typeface="Times New Roman" pitchFamily="18" charset="0"/>
                <a:cs typeface="Times New Roman" pitchFamily="18" charset="0"/>
              </a:rPr>
              <a:t> bi </a:t>
            </a:r>
            <a:r>
              <a:rPr lang="en-US" sz="2800" b="1" dirty="0" err="1">
                <a:solidFill>
                  <a:srgbClr val="FFFF00"/>
                </a:solidFill>
                <a:latin typeface="Times New Roman" pitchFamily="18" charset="0"/>
                <a:cs typeface="Times New Roman" pitchFamily="18" charset="0"/>
              </a:rPr>
              <a:t>tráng</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có</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mất</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mát</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mà</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không</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yếu</a:t>
            </a:r>
            <a:r>
              <a:rPr lang="en-US" sz="2800" b="1" dirty="0">
                <a:solidFill>
                  <a:srgbClr val="FFFF00"/>
                </a:solidFill>
                <a:latin typeface="Times New Roman" pitchFamily="18" charset="0"/>
                <a:cs typeface="Times New Roman" pitchFamily="18" charset="0"/>
              </a:rPr>
              <a:t> </a:t>
            </a:r>
            <a:r>
              <a:rPr lang="en-US" sz="2800" b="1" dirty="0" err="1">
                <a:solidFill>
                  <a:srgbClr val="FFFF00"/>
                </a:solidFill>
                <a:latin typeface="Times New Roman" pitchFamily="18" charset="0"/>
                <a:cs typeface="Times New Roman" pitchFamily="18" charset="0"/>
              </a:rPr>
              <a:t>đuối</a:t>
            </a:r>
            <a:r>
              <a:rPr lang="en-US" sz="2800" b="1" dirty="0">
                <a:solidFill>
                  <a:srgbClr val="FFFF00"/>
                </a:solidFill>
                <a:latin typeface="Times New Roman" pitchFamily="18" charset="0"/>
                <a:cs typeface="Times New Roman" pitchFamily="18" charset="0"/>
              </a:rPr>
              <a:t>.</a:t>
            </a:r>
          </a:p>
        </p:txBody>
      </p:sp>
      <p:sp>
        <p:nvSpPr>
          <p:cNvPr id="3" name="TextBox 2"/>
          <p:cNvSpPr txBox="1"/>
          <p:nvPr/>
        </p:nvSpPr>
        <p:spPr>
          <a:xfrm>
            <a:off x="683568" y="44624"/>
            <a:ext cx="5760640" cy="1569660"/>
          </a:xfrm>
          <a:prstGeom prst="rect">
            <a:avLst/>
          </a:prstGeom>
          <a:noFill/>
        </p:spPr>
        <p:txBody>
          <a:bodyPr wrap="square" rtlCol="0">
            <a:spAutoFit/>
          </a:bodyPr>
          <a:lstStyle/>
          <a:p>
            <a:r>
              <a:rPr lang="en-US" sz="2400" b="1" i="1" dirty="0" err="1">
                <a:solidFill>
                  <a:srgbClr val="C00000"/>
                </a:solidFill>
                <a:latin typeface="Times New Roman" pitchFamily="18" charset="0"/>
                <a:cs typeface="Times New Roman" pitchFamily="18" charset="0"/>
              </a:rPr>
              <a:t>Rải</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rác</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biên</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cương</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mồ</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viễn</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xứ</a:t>
            </a:r>
            <a:endParaRPr lang="en-US" sz="2400" b="1" i="1" dirty="0">
              <a:solidFill>
                <a:srgbClr val="C00000"/>
              </a:solidFill>
              <a:latin typeface="Times New Roman" pitchFamily="18" charset="0"/>
              <a:cs typeface="Times New Roman" pitchFamily="18" charset="0"/>
            </a:endParaRPr>
          </a:p>
          <a:p>
            <a:r>
              <a:rPr lang="en-US" sz="2400" b="1" i="1" dirty="0" err="1">
                <a:solidFill>
                  <a:srgbClr val="C00000"/>
                </a:solidFill>
                <a:latin typeface="Times New Roman" pitchFamily="18" charset="0"/>
                <a:cs typeface="Times New Roman" pitchFamily="18" charset="0"/>
              </a:rPr>
              <a:t>Chiến</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trường</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đi</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chẳng</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tiếc</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đời</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xanh</a:t>
            </a:r>
            <a:r>
              <a:rPr lang="en-US" sz="2400" b="1" i="1" dirty="0">
                <a:solidFill>
                  <a:srgbClr val="C00000"/>
                </a:solidFill>
                <a:latin typeface="Times New Roman" pitchFamily="18" charset="0"/>
                <a:cs typeface="Times New Roman" pitchFamily="18" charset="0"/>
              </a:rPr>
              <a:t> </a:t>
            </a:r>
          </a:p>
          <a:p>
            <a:r>
              <a:rPr lang="en-US" sz="2400" b="1" i="1" dirty="0" err="1">
                <a:solidFill>
                  <a:srgbClr val="C00000"/>
                </a:solidFill>
                <a:latin typeface="Times New Roman" pitchFamily="18" charset="0"/>
                <a:cs typeface="Times New Roman" pitchFamily="18" charset="0"/>
              </a:rPr>
              <a:t>Áo</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bào</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thay</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chiếu</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anh</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về</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đất</a:t>
            </a:r>
            <a:endParaRPr lang="en-US" sz="2400" b="1" i="1" dirty="0">
              <a:solidFill>
                <a:srgbClr val="C00000"/>
              </a:solidFill>
              <a:latin typeface="Times New Roman" pitchFamily="18" charset="0"/>
              <a:cs typeface="Times New Roman" pitchFamily="18" charset="0"/>
            </a:endParaRPr>
          </a:p>
          <a:p>
            <a:r>
              <a:rPr lang="en-US" sz="2400" b="1" i="1" dirty="0" err="1">
                <a:solidFill>
                  <a:srgbClr val="C00000"/>
                </a:solidFill>
                <a:latin typeface="Times New Roman" pitchFamily="18" charset="0"/>
                <a:cs typeface="Times New Roman" pitchFamily="18" charset="0"/>
              </a:rPr>
              <a:t>Sông</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Mã</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gầm</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lên</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khúc</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độc</a:t>
            </a:r>
            <a:r>
              <a:rPr lang="en-US" sz="2400" b="1" i="1" dirty="0">
                <a:solidFill>
                  <a:srgbClr val="C00000"/>
                </a:solidFill>
                <a:latin typeface="Times New Roman" pitchFamily="18" charset="0"/>
                <a:cs typeface="Times New Roman" pitchFamily="18" charset="0"/>
              </a:rPr>
              <a:t> </a:t>
            </a:r>
            <a:r>
              <a:rPr lang="en-US" sz="2400" b="1" i="1" dirty="0" err="1">
                <a:solidFill>
                  <a:srgbClr val="C00000"/>
                </a:solidFill>
                <a:latin typeface="Times New Roman" pitchFamily="18" charset="0"/>
                <a:cs typeface="Times New Roman" pitchFamily="18" charset="0"/>
              </a:rPr>
              <a:t>hành</a:t>
            </a:r>
            <a:r>
              <a:rPr lang="en-US" sz="2400" b="1" i="1" dirty="0">
                <a:solidFill>
                  <a:srgbClr val="C00000"/>
                </a:solidFill>
                <a:latin typeface="Times New Roman" pitchFamily="18" charset="0"/>
                <a:cs typeface="Times New Roman" pitchFamily="18" charset="0"/>
              </a:rPr>
              <a:t>.</a:t>
            </a:r>
          </a:p>
        </p:txBody>
      </p:sp>
    </p:spTree>
    <p:extLst>
      <p:ext uri="{BB962C8B-B14F-4D97-AF65-F5344CB8AC3E}">
        <p14:creationId xmlns:p14="http://schemas.microsoft.com/office/powerpoint/2010/main" val="1530720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barn(inVertical)">
                                      <p:cBhvr>
                                        <p:cTn id="14" dur="5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barn(inVertical)">
                                      <p:cBhvr>
                                        <p:cTn id="19" dur="500"/>
                                        <p:tgtEl>
                                          <p:spTgt spid="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wipe(down)">
                                      <p:cBhvr>
                                        <p:cTn id="24" dur="500"/>
                                        <p:tgtEl>
                                          <p:spTgt spid="2">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Effect transition="in" filter="wipe(down)">
                                      <p:cBhvr>
                                        <p:cTn id="29" dur="500"/>
                                        <p:tgtEl>
                                          <p:spTgt spid="2">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
                                            <p:txEl>
                                              <p:pRg st="4" end="4"/>
                                            </p:txEl>
                                          </p:spTgt>
                                        </p:tgtEl>
                                        <p:attrNameLst>
                                          <p:attrName>style.visibility</p:attrName>
                                        </p:attrNameLst>
                                      </p:cBhvr>
                                      <p:to>
                                        <p:strVal val="visible"/>
                                      </p:to>
                                    </p:set>
                                    <p:animEffect transition="in" filter="wipe(down)">
                                      <p:cBhvr>
                                        <p:cTn id="34"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C:\Users\Administrator\Documents\tải xuố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5384"/>
          </a:xfrm>
          <a:prstGeom prst="rect">
            <a:avLst/>
          </a:prstGeom>
          <a:noFill/>
          <a:extLst>
            <a:ext uri="{909E8E84-426E-40DD-AFC4-6F175D3DCCD1}">
              <a14:hiddenFill xmlns:a14="http://schemas.microsoft.com/office/drawing/2010/main">
                <a:solidFill>
                  <a:srgbClr val="FFFFFF"/>
                </a:solidFill>
              </a14:hiddenFill>
            </a:ext>
          </a:extLst>
        </p:spPr>
      </p:pic>
      <p:sp>
        <p:nvSpPr>
          <p:cNvPr id="520196" name="AutoShape 4"/>
          <p:cNvSpPr>
            <a:spLocks noChangeArrowheads="1"/>
          </p:cNvSpPr>
          <p:nvPr/>
        </p:nvSpPr>
        <p:spPr bwMode="gray">
          <a:xfrm>
            <a:off x="4945708" y="2924944"/>
            <a:ext cx="2074564" cy="1728192"/>
          </a:xfrm>
          <a:prstGeom prst="roundRect">
            <a:avLst>
              <a:gd name="adj" fmla="val 16667"/>
            </a:avLst>
          </a:prstGeom>
          <a:gradFill rotWithShape="1">
            <a:gsLst>
              <a:gs pos="0">
                <a:srgbClr val="9EF2CC">
                  <a:gamma/>
                  <a:tint val="0"/>
                  <a:invGamma/>
                </a:srgbClr>
              </a:gs>
              <a:gs pos="100000">
                <a:srgbClr val="9EF2CC"/>
              </a:gs>
            </a:gsLst>
            <a:lin ang="2700000" scaled="1"/>
          </a:gradFill>
          <a:ln w="38100">
            <a:solidFill>
              <a:srgbClr val="969696"/>
            </a:solidFill>
            <a:round/>
            <a:headEnd/>
            <a:tailEnd/>
          </a:ln>
          <a:effectLst>
            <a:outerShdw dist="91581" dir="3378596" algn="ctr" rotWithShape="0">
              <a:srgbClr val="B2B2B2">
                <a:alpha val="50000"/>
              </a:srgbClr>
            </a:outerShdw>
          </a:effectLst>
        </p:spPr>
        <p:txBody>
          <a:bodyPr wrap="none" anchor="ctr"/>
          <a:lstStyle/>
          <a:p>
            <a:pPr algn="ctr"/>
            <a:r>
              <a:rPr lang="en-US" sz="2800" b="1">
                <a:solidFill>
                  <a:srgbClr val="C00000"/>
                </a:solidFill>
                <a:latin typeface="Times New Roman" pitchFamily="18" charset="0"/>
                <a:cs typeface="Times New Roman" pitchFamily="18" charset="0"/>
              </a:rPr>
              <a:t>Lí tưởng, </a:t>
            </a:r>
          </a:p>
          <a:p>
            <a:pPr algn="ctr"/>
            <a:r>
              <a:rPr lang="en-US" sz="2800" b="1">
                <a:solidFill>
                  <a:srgbClr val="C00000"/>
                </a:solidFill>
                <a:latin typeface="Times New Roman" pitchFamily="18" charset="0"/>
                <a:cs typeface="Times New Roman" pitchFamily="18" charset="0"/>
              </a:rPr>
              <a:t>khát vọng</a:t>
            </a:r>
            <a:endParaRPr lang="vi-VN" sz="2800">
              <a:solidFill>
                <a:srgbClr val="C00000"/>
              </a:solidFill>
              <a:latin typeface="Verdana" pitchFamily="34" charset="0"/>
            </a:endParaRPr>
          </a:p>
        </p:txBody>
      </p:sp>
      <p:sp>
        <p:nvSpPr>
          <p:cNvPr id="520198" name="AutoShape 6"/>
          <p:cNvSpPr>
            <a:spLocks noChangeArrowheads="1"/>
          </p:cNvSpPr>
          <p:nvPr/>
        </p:nvSpPr>
        <p:spPr bwMode="gray">
          <a:xfrm>
            <a:off x="107504" y="1120275"/>
            <a:ext cx="2011120" cy="1600593"/>
          </a:xfrm>
          <a:prstGeom prst="roundRect">
            <a:avLst>
              <a:gd name="adj" fmla="val 16667"/>
            </a:avLst>
          </a:prstGeom>
          <a:gradFill rotWithShape="1">
            <a:gsLst>
              <a:gs pos="0">
                <a:srgbClr val="C9E4FF">
                  <a:gamma/>
                  <a:tint val="0"/>
                  <a:invGamma/>
                </a:srgbClr>
              </a:gs>
              <a:gs pos="100000">
                <a:srgbClr val="C9E4FF"/>
              </a:gs>
            </a:gsLst>
            <a:lin ang="2700000" scaled="1"/>
          </a:gradFill>
          <a:ln w="38100">
            <a:solidFill>
              <a:srgbClr val="969696"/>
            </a:solidFill>
            <a:round/>
            <a:headEnd/>
            <a:tailEnd/>
          </a:ln>
          <a:effectLst>
            <a:outerShdw dist="91581" dir="3378596" algn="ctr" rotWithShape="0">
              <a:srgbClr val="B2B2B2">
                <a:alpha val="50000"/>
              </a:srgbClr>
            </a:outerShdw>
          </a:effectLst>
        </p:spPr>
        <p:txBody>
          <a:bodyPr wrap="none" anchor="ctr"/>
          <a:lstStyle/>
          <a:p>
            <a:pPr algn="ctr"/>
            <a:r>
              <a:rPr lang="en-US" sz="2800" b="1">
                <a:solidFill>
                  <a:srgbClr val="FF0000"/>
                </a:solidFill>
                <a:latin typeface="Times New Roman" pitchFamily="18" charset="0"/>
                <a:cs typeface="Times New Roman" pitchFamily="18" charset="0"/>
              </a:rPr>
              <a:t>Diện mạo, </a:t>
            </a:r>
          </a:p>
          <a:p>
            <a:pPr algn="ctr"/>
            <a:r>
              <a:rPr lang="en-US" sz="2800" b="1">
                <a:solidFill>
                  <a:srgbClr val="FF0000"/>
                </a:solidFill>
                <a:latin typeface="Times New Roman" pitchFamily="18" charset="0"/>
                <a:cs typeface="Times New Roman" pitchFamily="18" charset="0"/>
              </a:rPr>
              <a:t>ngoại hình</a:t>
            </a:r>
            <a:endParaRPr lang="vi-VN" sz="2800">
              <a:latin typeface="Arrial"/>
            </a:endParaRPr>
          </a:p>
        </p:txBody>
      </p:sp>
      <p:sp>
        <p:nvSpPr>
          <p:cNvPr id="520200" name="AutoShape 8"/>
          <p:cNvSpPr>
            <a:spLocks noChangeAspect="1" noChangeArrowheads="1" noTextEdit="1"/>
          </p:cNvSpPr>
          <p:nvPr/>
        </p:nvSpPr>
        <p:spPr bwMode="gray">
          <a:xfrm>
            <a:off x="3451225" y="3224213"/>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p>
        </p:txBody>
      </p:sp>
      <p:sp>
        <p:nvSpPr>
          <p:cNvPr id="520201" name="Freeform 9"/>
          <p:cNvSpPr>
            <a:spLocks/>
          </p:cNvSpPr>
          <p:nvPr/>
        </p:nvSpPr>
        <p:spPr bwMode="gray">
          <a:xfrm>
            <a:off x="2123728" y="1402255"/>
            <a:ext cx="1131069"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rgbClr val="0099CC"/>
              </a:gs>
              <a:gs pos="100000">
                <a:srgbClr val="0099CC">
                  <a:gamma/>
                  <a:tint val="31765"/>
                  <a:invGamma/>
                </a:srgb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endParaRPr lang="vi-VN"/>
          </a:p>
        </p:txBody>
      </p:sp>
      <p:sp>
        <p:nvSpPr>
          <p:cNvPr id="520202" name="AutoShape 10"/>
          <p:cNvSpPr>
            <a:spLocks noChangeAspect="1" noChangeArrowheads="1" noTextEdit="1"/>
          </p:cNvSpPr>
          <p:nvPr/>
        </p:nvSpPr>
        <p:spPr bwMode="gray">
          <a:xfrm flipH="1">
            <a:off x="4945063" y="3224213"/>
            <a:ext cx="9096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p>
        </p:txBody>
      </p:sp>
      <p:sp>
        <p:nvSpPr>
          <p:cNvPr id="520203" name="Freeform 11"/>
          <p:cNvSpPr>
            <a:spLocks/>
          </p:cNvSpPr>
          <p:nvPr/>
        </p:nvSpPr>
        <p:spPr bwMode="gray">
          <a:xfrm rot="2096903" flipH="1">
            <a:off x="5103883" y="2289154"/>
            <a:ext cx="984315" cy="957990"/>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rgbClr val="FF9966"/>
              </a:gs>
              <a:gs pos="100000">
                <a:srgbClr val="FF9966">
                  <a:gamma/>
                  <a:tint val="31765"/>
                  <a:invGamma/>
                </a:srgb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endParaRPr lang="vi-VN"/>
          </a:p>
        </p:txBody>
      </p:sp>
      <p:grpSp>
        <p:nvGrpSpPr>
          <p:cNvPr id="520204" name="Group 12"/>
          <p:cNvGrpSpPr>
            <a:grpSpLocks/>
          </p:cNvGrpSpPr>
          <p:nvPr/>
        </p:nvGrpSpPr>
        <p:grpSpPr bwMode="auto">
          <a:xfrm>
            <a:off x="3369640" y="548680"/>
            <a:ext cx="2962858" cy="1613616"/>
            <a:chOff x="1997" y="1314"/>
            <a:chExt cx="1889" cy="981"/>
          </a:xfrm>
        </p:grpSpPr>
        <p:grpSp>
          <p:nvGrpSpPr>
            <p:cNvPr id="520205" name="Group 13"/>
            <p:cNvGrpSpPr>
              <a:grpSpLocks/>
            </p:cNvGrpSpPr>
            <p:nvPr/>
          </p:nvGrpSpPr>
          <p:grpSpPr bwMode="auto">
            <a:xfrm>
              <a:off x="1997" y="1358"/>
              <a:ext cx="1889" cy="937"/>
              <a:chOff x="1973" y="979"/>
              <a:chExt cx="1926" cy="955"/>
            </a:xfrm>
          </p:grpSpPr>
          <p:sp>
            <p:nvSpPr>
              <p:cNvPr id="520206" name="Oval 14"/>
              <p:cNvSpPr>
                <a:spLocks noChangeArrowheads="1"/>
              </p:cNvSpPr>
              <p:nvPr/>
            </p:nvSpPr>
            <p:spPr bwMode="gray">
              <a:xfrm>
                <a:off x="1994" y="979"/>
                <a:ext cx="1905" cy="907"/>
              </a:xfrm>
              <a:prstGeom prst="ellipse">
                <a:avLst/>
              </a:prstGeom>
              <a:gradFill rotWithShape="1">
                <a:gsLst>
                  <a:gs pos="0">
                    <a:srgbClr val="3371CD">
                      <a:gamma/>
                      <a:shade val="63529"/>
                      <a:invGamma/>
                    </a:srgbClr>
                  </a:gs>
                  <a:gs pos="100000">
                    <a:srgbClr val="3371CD"/>
                  </a:gs>
                </a:gsLst>
                <a:lin ang="2700000" scaled="1"/>
              </a:gradFill>
              <a:ln>
                <a:noFill/>
              </a:ln>
              <a:effectLst>
                <a:outerShdw dist="35921" dir="2700000" algn="ctr" rotWithShape="0">
                  <a:srgbClr val="000000"/>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vi-VN"/>
              </a:p>
            </p:txBody>
          </p:sp>
          <p:sp>
            <p:nvSpPr>
              <p:cNvPr id="520207" name="Oval 15"/>
              <p:cNvSpPr>
                <a:spLocks noChangeArrowheads="1"/>
              </p:cNvSpPr>
              <p:nvPr/>
            </p:nvSpPr>
            <p:spPr bwMode="gray">
              <a:xfrm>
                <a:off x="1973" y="1027"/>
                <a:ext cx="1905" cy="907"/>
              </a:xfrm>
              <a:prstGeom prst="ellipse">
                <a:avLst/>
              </a:prstGeom>
              <a:gradFill rotWithShape="1">
                <a:gsLst>
                  <a:gs pos="0">
                    <a:srgbClr val="3371CD">
                      <a:gamma/>
                      <a:tint val="44314"/>
                      <a:invGamma/>
                    </a:srgbClr>
                  </a:gs>
                  <a:gs pos="100000">
                    <a:srgbClr val="3371CD"/>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
          <p:nvSpPr>
            <p:cNvPr id="520208" name="Oval 16"/>
            <p:cNvSpPr>
              <a:spLocks noChangeArrowheads="1"/>
            </p:cNvSpPr>
            <p:nvPr/>
          </p:nvSpPr>
          <p:spPr bwMode="gray">
            <a:xfrm>
              <a:off x="2086" y="1314"/>
              <a:ext cx="1691" cy="845"/>
            </a:xfrm>
            <a:prstGeom prst="ellipse">
              <a:avLst/>
            </a:prstGeom>
            <a:solidFill>
              <a:srgbClr val="FFFF00"/>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sp>
          <p:nvSpPr>
            <p:cNvPr id="520209" name="Oval 17"/>
            <p:cNvSpPr>
              <a:spLocks noChangeArrowheads="1"/>
            </p:cNvSpPr>
            <p:nvPr/>
          </p:nvSpPr>
          <p:spPr bwMode="gray">
            <a:xfrm>
              <a:off x="2108" y="1319"/>
              <a:ext cx="1650" cy="824"/>
            </a:xfrm>
            <a:prstGeom prst="ellipse">
              <a:avLst/>
            </a:prstGeom>
            <a:gradFill rotWithShape="1">
              <a:gsLst>
                <a:gs pos="0">
                  <a:srgbClr val="E6BF80">
                    <a:alpha val="0"/>
                  </a:srgbClr>
                </a:gs>
                <a:gs pos="100000">
                  <a:srgbClr val="E6BF80">
                    <a:gamma/>
                    <a:tint val="34902"/>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sp>
          <p:nvSpPr>
            <p:cNvPr id="520210" name="Oval 18"/>
            <p:cNvSpPr>
              <a:spLocks noChangeArrowheads="1"/>
            </p:cNvSpPr>
            <p:nvPr/>
          </p:nvSpPr>
          <p:spPr bwMode="gray">
            <a:xfrm>
              <a:off x="2125" y="1327"/>
              <a:ext cx="1570" cy="770"/>
            </a:xfrm>
            <a:prstGeom prst="ellipse">
              <a:avLst/>
            </a:prstGeom>
            <a:solidFill>
              <a:schemeClr val="accent6">
                <a:lumMod val="40000"/>
                <a:lumOff val="60000"/>
              </a:schemeClr>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grpSp>
      <p:sp>
        <p:nvSpPr>
          <p:cNvPr id="520212" name="Text Box 20"/>
          <p:cNvSpPr txBox="1">
            <a:spLocks noChangeArrowheads="1"/>
          </p:cNvSpPr>
          <p:nvPr/>
        </p:nvSpPr>
        <p:spPr bwMode="gray">
          <a:xfrm>
            <a:off x="4038600" y="1800225"/>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2400" b="1">
              <a:solidFill>
                <a:srgbClr val="000000"/>
              </a:solidFill>
            </a:endParaRPr>
          </a:p>
        </p:txBody>
      </p:sp>
      <p:sp>
        <p:nvSpPr>
          <p:cNvPr id="21" name="AutoShape 6"/>
          <p:cNvSpPr>
            <a:spLocks noChangeArrowheads="1"/>
          </p:cNvSpPr>
          <p:nvPr/>
        </p:nvSpPr>
        <p:spPr bwMode="gray">
          <a:xfrm>
            <a:off x="2215050" y="2636912"/>
            <a:ext cx="2140926" cy="1540919"/>
          </a:xfrm>
          <a:prstGeom prst="roundRect">
            <a:avLst>
              <a:gd name="adj" fmla="val 16667"/>
            </a:avLst>
          </a:prstGeom>
          <a:gradFill rotWithShape="1">
            <a:gsLst>
              <a:gs pos="0">
                <a:srgbClr val="C9E4FF">
                  <a:gamma/>
                  <a:tint val="0"/>
                  <a:invGamma/>
                </a:srgbClr>
              </a:gs>
              <a:gs pos="100000">
                <a:srgbClr val="C9E4FF"/>
              </a:gs>
            </a:gsLst>
            <a:lin ang="2700000" scaled="1"/>
          </a:gradFill>
          <a:ln w="38100">
            <a:solidFill>
              <a:srgbClr val="969696"/>
            </a:solidFill>
            <a:round/>
            <a:headEnd/>
            <a:tailEnd/>
          </a:ln>
          <a:effectLst>
            <a:outerShdw dist="91581" dir="3378596" algn="ctr" rotWithShape="0">
              <a:srgbClr val="B2B2B2">
                <a:alpha val="50000"/>
              </a:srgbClr>
            </a:outerShdw>
          </a:effectLst>
        </p:spPr>
        <p:txBody>
          <a:bodyPr wrap="none" anchor="ctr"/>
          <a:lstStyle/>
          <a:p>
            <a:pPr algn="ctr"/>
            <a:r>
              <a:rPr lang="en-US" sz="2800" b="1">
                <a:solidFill>
                  <a:srgbClr val="002060"/>
                </a:solidFill>
                <a:latin typeface="Times New Roman" pitchFamily="18" charset="0"/>
                <a:cs typeface="Times New Roman" pitchFamily="18" charset="0"/>
              </a:rPr>
              <a:t>Tâm hồn, </a:t>
            </a:r>
          </a:p>
          <a:p>
            <a:pPr algn="ctr"/>
            <a:r>
              <a:rPr lang="en-US" sz="2800" b="1">
                <a:solidFill>
                  <a:srgbClr val="002060"/>
                </a:solidFill>
                <a:latin typeface="Times New Roman" pitchFamily="18" charset="0"/>
                <a:cs typeface="Times New Roman" pitchFamily="18" charset="0"/>
              </a:rPr>
              <a:t>tuổi trẻ</a:t>
            </a:r>
            <a:endParaRPr lang="en-US" sz="2800">
              <a:solidFill>
                <a:srgbClr val="002060"/>
              </a:solidFill>
              <a:latin typeface="Arrial"/>
            </a:endParaRPr>
          </a:p>
        </p:txBody>
      </p:sp>
      <p:sp>
        <p:nvSpPr>
          <p:cNvPr id="22" name="AutoShape 4"/>
          <p:cNvSpPr>
            <a:spLocks noChangeArrowheads="1"/>
          </p:cNvSpPr>
          <p:nvPr/>
        </p:nvSpPr>
        <p:spPr bwMode="gray">
          <a:xfrm>
            <a:off x="7099531" y="1951175"/>
            <a:ext cx="1864957" cy="1456196"/>
          </a:xfrm>
          <a:prstGeom prst="roundRect">
            <a:avLst>
              <a:gd name="adj" fmla="val 16667"/>
            </a:avLst>
          </a:prstGeom>
          <a:gradFill rotWithShape="1">
            <a:gsLst>
              <a:gs pos="0">
                <a:srgbClr val="9EF2CC">
                  <a:gamma/>
                  <a:tint val="0"/>
                  <a:invGamma/>
                </a:srgbClr>
              </a:gs>
              <a:gs pos="100000">
                <a:srgbClr val="9EF2CC"/>
              </a:gs>
            </a:gsLst>
            <a:lin ang="2700000" scaled="1"/>
          </a:gradFill>
          <a:ln w="38100">
            <a:solidFill>
              <a:srgbClr val="969696"/>
            </a:solidFill>
            <a:round/>
            <a:headEnd/>
            <a:tailEnd/>
          </a:ln>
          <a:effectLst>
            <a:outerShdw dist="91581" dir="3378596" algn="ctr" rotWithShape="0">
              <a:srgbClr val="B2B2B2">
                <a:alpha val="50000"/>
              </a:srgbClr>
            </a:outerShdw>
          </a:effectLst>
        </p:spPr>
        <p:txBody>
          <a:bodyPr wrap="none" anchor="ctr"/>
          <a:lstStyle/>
          <a:p>
            <a:pPr algn="ctr"/>
            <a:r>
              <a:rPr lang="en-US" sz="2800" b="1">
                <a:solidFill>
                  <a:srgbClr val="00B050"/>
                </a:solidFill>
                <a:latin typeface="Times New Roman" pitchFamily="18" charset="0"/>
                <a:cs typeface="Times New Roman" pitchFamily="18" charset="0"/>
              </a:rPr>
              <a:t>Sự hi sinh</a:t>
            </a:r>
            <a:endParaRPr lang="vi-VN" sz="2800" b="1">
              <a:solidFill>
                <a:srgbClr val="00B050"/>
              </a:solidFill>
              <a:latin typeface="Verdana" pitchFamily="34" charset="0"/>
            </a:endParaRPr>
          </a:p>
        </p:txBody>
      </p:sp>
      <p:sp>
        <p:nvSpPr>
          <p:cNvPr id="24" name="Flowchart: Alternate Process 23"/>
          <p:cNvSpPr/>
          <p:nvPr/>
        </p:nvSpPr>
        <p:spPr>
          <a:xfrm>
            <a:off x="251520" y="4889248"/>
            <a:ext cx="8784976" cy="1708104"/>
          </a:xfrm>
          <a:prstGeom prst="flowChartAlternateProcess">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spcBef>
                <a:spcPct val="20000"/>
              </a:spcBef>
            </a:pPr>
            <a:r>
              <a:rPr lang="en-US" sz="3200" b="1">
                <a:solidFill>
                  <a:srgbClr val="0000CC"/>
                </a:solidFill>
                <a:latin typeface="Times New Roman" pitchFamily="18" charset="0"/>
              </a:rPr>
              <a:t>   Đoạn thơ dựng lại </a:t>
            </a:r>
            <a:r>
              <a:rPr lang="en-US" sz="3200" b="1">
                <a:solidFill>
                  <a:srgbClr val="0000CC"/>
                </a:solidFill>
                <a:latin typeface="VNI-Times" pitchFamily="2" charset="0"/>
              </a:rPr>
              <a:t>chaân thöïc, </a:t>
            </a:r>
            <a:r>
              <a:rPr lang="en-US" sz="3200" b="1">
                <a:solidFill>
                  <a:srgbClr val="0000CC"/>
                </a:solidFill>
                <a:latin typeface="Times New Roman" pitchFamily="18" charset="0"/>
              </a:rPr>
              <a:t>sinh động hình t</a:t>
            </a:r>
            <a:r>
              <a:rPr lang="en-US" sz="3200" b="1">
                <a:solidFill>
                  <a:srgbClr val="0000CC"/>
                </a:solidFill>
                <a:latin typeface="VNI-Times" pitchFamily="2" charset="0"/>
              </a:rPr>
              <a:t>öôïng</a:t>
            </a:r>
            <a:r>
              <a:rPr lang="en-US" sz="3200" b="1">
                <a:solidFill>
                  <a:srgbClr val="0000CC"/>
                </a:solidFill>
                <a:latin typeface="Times New Roman" pitchFamily="18" charset="0"/>
              </a:rPr>
              <a:t> người lính </a:t>
            </a:r>
            <a:r>
              <a:rPr lang="en-US" sz="3200" b="1">
                <a:solidFill>
                  <a:srgbClr val="0000CC"/>
                </a:solidFill>
                <a:latin typeface="VNI-Times" pitchFamily="2" charset="0"/>
              </a:rPr>
              <a:t>Taây Tieán</a:t>
            </a:r>
            <a:r>
              <a:rPr lang="en-US" sz="3200" b="1">
                <a:solidFill>
                  <a:srgbClr val="0000CC"/>
                </a:solidFill>
                <a:latin typeface="Times New Roman" pitchFamily="18" charset="0"/>
              </a:rPr>
              <a:t> hào hoa, lãng mạn, lẫm liệt, oai hùng bằng bút pháp lãng mạn.</a:t>
            </a:r>
          </a:p>
        </p:txBody>
      </p:sp>
      <p:sp>
        <p:nvSpPr>
          <p:cNvPr id="4" name="Rectangle 3"/>
          <p:cNvSpPr/>
          <p:nvPr/>
        </p:nvSpPr>
        <p:spPr>
          <a:xfrm>
            <a:off x="3563888" y="764704"/>
            <a:ext cx="2657907" cy="830997"/>
          </a:xfrm>
          <a:prstGeom prst="rect">
            <a:avLst/>
          </a:prstGeom>
        </p:spPr>
        <p:txBody>
          <a:bodyPr wrap="none">
            <a:spAutoFit/>
          </a:bodyPr>
          <a:lstStyle/>
          <a:p>
            <a:pPr algn="ctr"/>
            <a:r>
              <a:rPr lang="en-US" sz="2400" b="1" i="1">
                <a:solidFill>
                  <a:schemeClr val="tx2">
                    <a:lumMod val="75000"/>
                  </a:schemeClr>
                </a:solidFill>
                <a:latin typeface="Times New Roman" pitchFamily="18" charset="0"/>
                <a:cs typeface="Times New Roman" pitchFamily="18" charset="0"/>
              </a:rPr>
              <a:t>Chân dung </a:t>
            </a:r>
          </a:p>
          <a:p>
            <a:pPr algn="ctr"/>
            <a:r>
              <a:rPr lang="en-US" sz="2400" b="1" i="1">
                <a:solidFill>
                  <a:schemeClr val="tx2">
                    <a:lumMod val="75000"/>
                  </a:schemeClr>
                </a:solidFill>
                <a:latin typeface="Times New Roman" pitchFamily="18" charset="0"/>
                <a:cs typeface="Times New Roman" pitchFamily="18" charset="0"/>
              </a:rPr>
              <a:t>người línhTây Tiến</a:t>
            </a:r>
            <a:endParaRPr lang="en-US" sz="2400">
              <a:solidFill>
                <a:schemeClr val="tx2">
                  <a:lumMod val="75000"/>
                </a:schemeClr>
              </a:solidFill>
            </a:endParaRPr>
          </a:p>
        </p:txBody>
      </p:sp>
      <p:sp>
        <p:nvSpPr>
          <p:cNvPr id="23" name="Freeform 11"/>
          <p:cNvSpPr>
            <a:spLocks/>
          </p:cNvSpPr>
          <p:nvPr/>
        </p:nvSpPr>
        <p:spPr bwMode="gray">
          <a:xfrm flipH="1">
            <a:off x="6170533" y="1354917"/>
            <a:ext cx="1110580"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rgbClr val="00B0F0"/>
          </a:solidFill>
          <a:ln>
            <a:noFill/>
          </a:ln>
        </p:spPr>
        <p:txBody>
          <a:bodyPr/>
          <a:lstStyle/>
          <a:p>
            <a:endParaRPr lang="vi-VN"/>
          </a:p>
        </p:txBody>
      </p:sp>
      <p:sp>
        <p:nvSpPr>
          <p:cNvPr id="20" name="Freeform 9"/>
          <p:cNvSpPr>
            <a:spLocks/>
          </p:cNvSpPr>
          <p:nvPr/>
        </p:nvSpPr>
        <p:spPr bwMode="gray">
          <a:xfrm rot="5400000" flipH="1">
            <a:off x="3135500" y="1772388"/>
            <a:ext cx="747470" cy="1149490"/>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rgbClr val="FFC000"/>
          </a:solidFill>
          <a:ln>
            <a:noFill/>
          </a:ln>
        </p:spPr>
        <p:txBody>
          <a:bodyPr/>
          <a:lstStyle/>
          <a:p>
            <a:endParaRPr lang="vi-VN"/>
          </a:p>
        </p:txBody>
      </p:sp>
    </p:spTree>
    <p:extLst>
      <p:ext uri="{BB962C8B-B14F-4D97-AF65-F5344CB8AC3E}">
        <p14:creationId xmlns:p14="http://schemas.microsoft.com/office/powerpoint/2010/main" val="100879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20204"/>
                                        </p:tgtEl>
                                        <p:attrNameLst>
                                          <p:attrName>style.visibility</p:attrName>
                                        </p:attrNameLst>
                                      </p:cBhvr>
                                      <p:to>
                                        <p:strVal val="visible"/>
                                      </p:to>
                                    </p:set>
                                    <p:animEffect transition="in" filter="wipe(down)">
                                      <p:cBhvr>
                                        <p:cTn id="7" dur="500"/>
                                        <p:tgtEl>
                                          <p:spTgt spid="52020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520201"/>
                                        </p:tgtEl>
                                        <p:attrNameLst>
                                          <p:attrName>style.visibility</p:attrName>
                                        </p:attrNameLst>
                                      </p:cBhvr>
                                      <p:to>
                                        <p:strVal val="visible"/>
                                      </p:to>
                                    </p:set>
                                    <p:animEffect transition="in" filter="fade">
                                      <p:cBhvr>
                                        <p:cTn id="15" dur="1000"/>
                                        <p:tgtEl>
                                          <p:spTgt spid="520201"/>
                                        </p:tgtEl>
                                      </p:cBhvr>
                                    </p:animEffect>
                                    <p:anim calcmode="lin" valueType="num">
                                      <p:cBhvr>
                                        <p:cTn id="16" dur="1000" fill="hold"/>
                                        <p:tgtEl>
                                          <p:spTgt spid="520201"/>
                                        </p:tgtEl>
                                        <p:attrNameLst>
                                          <p:attrName>ppt_x</p:attrName>
                                        </p:attrNameLst>
                                      </p:cBhvr>
                                      <p:tavLst>
                                        <p:tav tm="0">
                                          <p:val>
                                            <p:strVal val="#ppt_x"/>
                                          </p:val>
                                        </p:tav>
                                        <p:tav tm="100000">
                                          <p:val>
                                            <p:strVal val="#ppt_x"/>
                                          </p:val>
                                        </p:tav>
                                      </p:tavLst>
                                    </p:anim>
                                    <p:anim calcmode="lin" valueType="num">
                                      <p:cBhvr>
                                        <p:cTn id="17" dur="1000" fill="hold"/>
                                        <p:tgtEl>
                                          <p:spTgt spid="520201"/>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520198"/>
                                        </p:tgtEl>
                                        <p:attrNameLst>
                                          <p:attrName>style.visibility</p:attrName>
                                        </p:attrNameLst>
                                      </p:cBhvr>
                                      <p:to>
                                        <p:strVal val="visible"/>
                                      </p:to>
                                    </p:set>
                                    <p:animEffect transition="in" filter="fade">
                                      <p:cBhvr>
                                        <p:cTn id="20" dur="1000"/>
                                        <p:tgtEl>
                                          <p:spTgt spid="520198"/>
                                        </p:tgtEl>
                                      </p:cBhvr>
                                    </p:animEffect>
                                    <p:anim calcmode="lin" valueType="num">
                                      <p:cBhvr>
                                        <p:cTn id="21" dur="1000" fill="hold"/>
                                        <p:tgtEl>
                                          <p:spTgt spid="520198"/>
                                        </p:tgtEl>
                                        <p:attrNameLst>
                                          <p:attrName>ppt_x</p:attrName>
                                        </p:attrNameLst>
                                      </p:cBhvr>
                                      <p:tavLst>
                                        <p:tav tm="0">
                                          <p:val>
                                            <p:strVal val="#ppt_x"/>
                                          </p:val>
                                        </p:tav>
                                        <p:tav tm="100000">
                                          <p:val>
                                            <p:strVal val="#ppt_x"/>
                                          </p:val>
                                        </p:tav>
                                      </p:tavLst>
                                    </p:anim>
                                    <p:anim calcmode="lin" valueType="num">
                                      <p:cBhvr>
                                        <p:cTn id="22" dur="1000" fill="hold"/>
                                        <p:tgtEl>
                                          <p:spTgt spid="52019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anim calcmode="lin" valueType="num">
                                      <p:cBhvr>
                                        <p:cTn id="33" dur="1000" fill="hold"/>
                                        <p:tgtEl>
                                          <p:spTgt spid="20"/>
                                        </p:tgtEl>
                                        <p:attrNameLst>
                                          <p:attrName>ppt_x</p:attrName>
                                        </p:attrNameLst>
                                      </p:cBhvr>
                                      <p:tavLst>
                                        <p:tav tm="0">
                                          <p:val>
                                            <p:strVal val="#ppt_x"/>
                                          </p:val>
                                        </p:tav>
                                        <p:tav tm="100000">
                                          <p:val>
                                            <p:strVal val="#ppt_x"/>
                                          </p:val>
                                        </p:tav>
                                      </p:tavLst>
                                    </p:anim>
                                    <p:anim calcmode="lin" valueType="num">
                                      <p:cBhvr>
                                        <p:cTn id="3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520203"/>
                                        </p:tgtEl>
                                        <p:attrNameLst>
                                          <p:attrName>style.visibility</p:attrName>
                                        </p:attrNameLst>
                                      </p:cBhvr>
                                      <p:to>
                                        <p:strVal val="visible"/>
                                      </p:to>
                                    </p:set>
                                    <p:animEffect transition="in" filter="fade">
                                      <p:cBhvr>
                                        <p:cTn id="39" dur="1000"/>
                                        <p:tgtEl>
                                          <p:spTgt spid="520203"/>
                                        </p:tgtEl>
                                      </p:cBhvr>
                                    </p:animEffect>
                                    <p:anim calcmode="lin" valueType="num">
                                      <p:cBhvr>
                                        <p:cTn id="40" dur="1000" fill="hold"/>
                                        <p:tgtEl>
                                          <p:spTgt spid="520203"/>
                                        </p:tgtEl>
                                        <p:attrNameLst>
                                          <p:attrName>ppt_x</p:attrName>
                                        </p:attrNameLst>
                                      </p:cBhvr>
                                      <p:tavLst>
                                        <p:tav tm="0">
                                          <p:val>
                                            <p:strVal val="#ppt_x"/>
                                          </p:val>
                                        </p:tav>
                                        <p:tav tm="100000">
                                          <p:val>
                                            <p:strVal val="#ppt_x"/>
                                          </p:val>
                                        </p:tav>
                                      </p:tavLst>
                                    </p:anim>
                                    <p:anim calcmode="lin" valueType="num">
                                      <p:cBhvr>
                                        <p:cTn id="41" dur="1000" fill="hold"/>
                                        <p:tgtEl>
                                          <p:spTgt spid="520203"/>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520196"/>
                                        </p:tgtEl>
                                        <p:attrNameLst>
                                          <p:attrName>style.visibility</p:attrName>
                                        </p:attrNameLst>
                                      </p:cBhvr>
                                      <p:to>
                                        <p:strVal val="visible"/>
                                      </p:to>
                                    </p:set>
                                    <p:animEffect transition="in" filter="fade">
                                      <p:cBhvr>
                                        <p:cTn id="44" dur="1000"/>
                                        <p:tgtEl>
                                          <p:spTgt spid="520196"/>
                                        </p:tgtEl>
                                      </p:cBhvr>
                                    </p:animEffect>
                                    <p:anim calcmode="lin" valueType="num">
                                      <p:cBhvr>
                                        <p:cTn id="45" dur="1000" fill="hold"/>
                                        <p:tgtEl>
                                          <p:spTgt spid="520196"/>
                                        </p:tgtEl>
                                        <p:attrNameLst>
                                          <p:attrName>ppt_x</p:attrName>
                                        </p:attrNameLst>
                                      </p:cBhvr>
                                      <p:tavLst>
                                        <p:tav tm="0">
                                          <p:val>
                                            <p:strVal val="#ppt_x"/>
                                          </p:val>
                                        </p:tav>
                                        <p:tav tm="100000">
                                          <p:val>
                                            <p:strVal val="#ppt_x"/>
                                          </p:val>
                                        </p:tav>
                                      </p:tavLst>
                                    </p:anim>
                                    <p:anim calcmode="lin" valueType="num">
                                      <p:cBhvr>
                                        <p:cTn id="46" dur="1000" fill="hold"/>
                                        <p:tgtEl>
                                          <p:spTgt spid="520196"/>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1000"/>
                                        <p:tgtEl>
                                          <p:spTgt spid="22"/>
                                        </p:tgtEl>
                                      </p:cBhvr>
                                    </p:animEffect>
                                    <p:anim calcmode="lin" valueType="num">
                                      <p:cBhvr>
                                        <p:cTn id="57" dur="1000" fill="hold"/>
                                        <p:tgtEl>
                                          <p:spTgt spid="22"/>
                                        </p:tgtEl>
                                        <p:attrNameLst>
                                          <p:attrName>ppt_x</p:attrName>
                                        </p:attrNameLst>
                                      </p:cBhvr>
                                      <p:tavLst>
                                        <p:tav tm="0">
                                          <p:val>
                                            <p:strVal val="#ppt_x"/>
                                          </p:val>
                                        </p:tav>
                                        <p:tav tm="100000">
                                          <p:val>
                                            <p:strVal val="#ppt_x"/>
                                          </p:val>
                                        </p:tav>
                                      </p:tavLst>
                                    </p:anim>
                                    <p:anim calcmode="lin" valueType="num">
                                      <p:cBhvr>
                                        <p:cTn id="5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barn(inVertical)">
                                      <p:cBhvr>
                                        <p:cTn id="6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196" grpId="0" animBg="1"/>
      <p:bldP spid="520198" grpId="0" animBg="1"/>
      <p:bldP spid="520201" grpId="0" animBg="1"/>
      <p:bldP spid="520203" grpId="0" animBg="1"/>
      <p:bldP spid="21" grpId="0" animBg="1"/>
      <p:bldP spid="22" grpId="0" animBg="1"/>
      <p:bldP spid="24" grpId="0" animBg="1"/>
      <p:bldP spid="4" grpId="0"/>
      <p:bldP spid="23" grpId="0" animBg="1"/>
      <p:bldP spid="2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
          <p:cNvSpPr txBox="1">
            <a:spLocks noChangeArrowheads="1"/>
          </p:cNvSpPr>
          <p:nvPr/>
        </p:nvSpPr>
        <p:spPr>
          <a:xfrm>
            <a:off x="0" y="332656"/>
            <a:ext cx="5148064" cy="3600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Khám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văn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bản</a:t>
            </a:r>
            <a:endParaRPr lang="en-US" sz="2800" b="1" dirty="0">
              <a:solidFill>
                <a:srgbClr val="0000FF"/>
              </a:solidFill>
              <a:latin typeface="Times New Roman" pitchFamily="18" charset="0"/>
              <a:cs typeface="Times New Roman" pitchFamily="18" charset="0"/>
            </a:endParaRPr>
          </a:p>
        </p:txBody>
      </p:sp>
      <p:sp>
        <p:nvSpPr>
          <p:cNvPr id="10" name="Rectangle 9"/>
          <p:cNvSpPr/>
          <p:nvPr/>
        </p:nvSpPr>
        <p:spPr>
          <a:xfrm>
            <a:off x="66852" y="898552"/>
            <a:ext cx="7930176" cy="523220"/>
          </a:xfrm>
          <a:prstGeom prst="rect">
            <a:avLst/>
          </a:prstGeom>
        </p:spPr>
        <p:txBody>
          <a:bodyPr wrap="square">
            <a:spAutoFit/>
          </a:bodyPr>
          <a:lstStyle/>
          <a:p>
            <a:pPr algn="just"/>
            <a:r>
              <a:rPr lang="pt-BR" sz="2800" b="1" dirty="0">
                <a:latin typeface="Times New Roman" pitchFamily="18" charset="0"/>
                <a:cs typeface="Times New Roman" pitchFamily="18" charset="0"/>
              </a:rPr>
              <a:t>2.4 Nhớ tinh thần người lính Tây Tiến</a:t>
            </a:r>
            <a:endParaRPr lang="en-US" sz="2800" dirty="0">
              <a:latin typeface="Times New Roman" pitchFamily="18" charset="0"/>
              <a:cs typeface="Times New Roman" pitchFamily="18" charset="0"/>
            </a:endParaRPr>
          </a:p>
        </p:txBody>
      </p:sp>
      <p:sp>
        <p:nvSpPr>
          <p:cNvPr id="4" name="Rectangle 3"/>
          <p:cNvSpPr/>
          <p:nvPr/>
        </p:nvSpPr>
        <p:spPr>
          <a:xfrm>
            <a:off x="59386" y="4797152"/>
            <a:ext cx="8761086" cy="1384995"/>
          </a:xfrm>
          <a:prstGeom prst="rect">
            <a:avLst/>
          </a:prstGeom>
        </p:spPr>
        <p:txBody>
          <a:bodyPr wrap="square">
            <a:spAutoFit/>
          </a:bodyPr>
          <a:lstStyle/>
          <a:p>
            <a:pPr algn="just">
              <a:buFontTx/>
              <a:buChar char="-"/>
            </a:pPr>
            <a:r>
              <a:rPr lang="en-US" sz="2800" b="1" dirty="0" err="1">
                <a:solidFill>
                  <a:srgbClr val="FF0000"/>
                </a:solidFill>
                <a:latin typeface="Times New Roman" pitchFamily="18" charset="0"/>
              </a:rPr>
              <a:t>Nhịp</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thơ</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chậm</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giọng</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thơ</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trầm</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buồn</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nhưng</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linh</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hồn</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của</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đoạn</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thơ</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vẫn</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toát</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lên</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vẻ</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hào</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hùng</a:t>
            </a:r>
            <a:r>
              <a:rPr lang="en-US" sz="2800" b="1" dirty="0">
                <a:solidFill>
                  <a:srgbClr val="FF0000"/>
                </a:solidFill>
                <a:latin typeface="Times New Roman" pitchFamily="18" charset="0"/>
              </a:rPr>
              <a:t>, ý </a:t>
            </a:r>
            <a:r>
              <a:rPr lang="en-US" sz="2800" b="1" dirty="0" err="1">
                <a:solidFill>
                  <a:srgbClr val="FF0000"/>
                </a:solidFill>
                <a:latin typeface="Times New Roman" pitchFamily="18" charset="0"/>
              </a:rPr>
              <a:t>chí</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lời</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thề</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gắn</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bó</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của</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người</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lính</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Tây</a:t>
            </a:r>
            <a:r>
              <a:rPr lang="en-US" sz="2800" b="1" dirty="0">
                <a:solidFill>
                  <a:srgbClr val="FF0000"/>
                </a:solidFill>
                <a:latin typeface="Times New Roman" pitchFamily="18" charset="0"/>
              </a:rPr>
              <a:t> </a:t>
            </a:r>
            <a:r>
              <a:rPr lang="en-US" sz="2800" b="1" dirty="0" err="1">
                <a:solidFill>
                  <a:srgbClr val="FF0000"/>
                </a:solidFill>
                <a:latin typeface="Times New Roman" pitchFamily="18" charset="0"/>
              </a:rPr>
              <a:t>Tiến</a:t>
            </a:r>
            <a:r>
              <a:rPr lang="en-US" sz="2800" b="1" dirty="0">
                <a:solidFill>
                  <a:srgbClr val="FF0000"/>
                </a:solidFill>
                <a:latin typeface="Times New Roman" pitchFamily="18" charset="0"/>
              </a:rPr>
              <a:t>. </a:t>
            </a:r>
          </a:p>
        </p:txBody>
      </p:sp>
      <p:sp>
        <p:nvSpPr>
          <p:cNvPr id="5" name="Rectangle 4"/>
          <p:cNvSpPr/>
          <p:nvPr/>
        </p:nvSpPr>
        <p:spPr>
          <a:xfrm>
            <a:off x="271444" y="1556792"/>
            <a:ext cx="8532440" cy="954107"/>
          </a:xfrm>
          <a:prstGeom prst="rect">
            <a:avLst/>
          </a:prstGeom>
        </p:spPr>
        <p:txBody>
          <a:bodyPr wrap="square">
            <a:spAutoFit/>
          </a:bodyPr>
          <a:lstStyle/>
          <a:p>
            <a:pPr algn="just"/>
            <a:r>
              <a:rPr lang="pt-BR" sz="2800" dirty="0">
                <a:latin typeface="Times New Roman" pitchFamily="18" charset="0"/>
                <a:cs typeface="Times New Roman" pitchFamily="18" charset="0"/>
              </a:rPr>
              <a:t>- Cách nói khẳng định: “</a:t>
            </a:r>
            <a:r>
              <a:rPr lang="pt-BR" sz="2800" i="1" dirty="0">
                <a:latin typeface="Times New Roman" pitchFamily="18" charset="0"/>
                <a:cs typeface="Times New Roman" pitchFamily="18" charset="0"/>
              </a:rPr>
              <a:t>đi không hẹn ước</a:t>
            </a:r>
            <a:r>
              <a:rPr lang="pt-BR" sz="2800" dirty="0">
                <a:latin typeface="Times New Roman" pitchFamily="18" charset="0"/>
                <a:cs typeface="Times New Roman" pitchFamily="18" charset="0"/>
              </a:rPr>
              <a:t>”,  ra đi không hẹn ngày về, một đi không trở lại</a:t>
            </a:r>
            <a:endParaRPr lang="en-US" sz="2800" dirty="0">
              <a:latin typeface="Times New Roman" pitchFamily="18" charset="0"/>
              <a:cs typeface="Times New Roman" pitchFamily="18" charset="0"/>
            </a:endParaRPr>
          </a:p>
        </p:txBody>
      </p:sp>
      <p:sp>
        <p:nvSpPr>
          <p:cNvPr id="12" name="Rectangle 11"/>
          <p:cNvSpPr/>
          <p:nvPr/>
        </p:nvSpPr>
        <p:spPr>
          <a:xfrm>
            <a:off x="0" y="2685409"/>
            <a:ext cx="8820472" cy="954107"/>
          </a:xfrm>
          <a:prstGeom prst="rect">
            <a:avLst/>
          </a:prstGeom>
        </p:spPr>
        <p:txBody>
          <a:bodyPr wrap="square">
            <a:spAutoFit/>
          </a:bodyPr>
          <a:lstStyle/>
          <a:p>
            <a:pPr algn="just"/>
            <a:r>
              <a:rPr lang="pt-BR" sz="2800" dirty="0">
                <a:latin typeface="Times New Roman" pitchFamily="18" charset="0"/>
                <a:cs typeface="Times New Roman" pitchFamily="18" charset="0"/>
              </a:rPr>
              <a:t>- </a:t>
            </a:r>
            <a:r>
              <a:rPr lang="pt-BR" sz="2800" i="1" dirty="0">
                <a:latin typeface="Times New Roman" pitchFamily="18" charset="0"/>
                <a:cs typeface="Times New Roman" pitchFamily="18" charset="0"/>
              </a:rPr>
              <a:t>“thăm thẳm, chia phôi”</a:t>
            </a:r>
            <a:r>
              <a:rPr lang="pt-BR" sz="2800" dirty="0">
                <a:latin typeface="Times New Roman" pitchFamily="18" charset="0"/>
                <a:cs typeface="Times New Roman" pitchFamily="18" charset="0"/>
              </a:rPr>
              <a:t>, hiện thực con đường xa xôi, vời vợi, có cả sự chia xa</a:t>
            </a:r>
            <a:endParaRPr lang="en-US" sz="2800" dirty="0">
              <a:latin typeface="Times New Roman" pitchFamily="18" charset="0"/>
              <a:cs typeface="Times New Roman" pitchFamily="18" charset="0"/>
            </a:endParaRPr>
          </a:p>
        </p:txBody>
      </p:sp>
      <p:sp>
        <p:nvSpPr>
          <p:cNvPr id="14" name="Rectangle 13"/>
          <p:cNvSpPr/>
          <p:nvPr/>
        </p:nvSpPr>
        <p:spPr>
          <a:xfrm>
            <a:off x="179512" y="3570771"/>
            <a:ext cx="7817516" cy="954107"/>
          </a:xfrm>
          <a:prstGeom prst="rect">
            <a:avLst/>
          </a:prstGeom>
        </p:spPr>
        <p:txBody>
          <a:bodyPr wrap="square">
            <a:spAutoFit/>
          </a:bodyPr>
          <a:lstStyle/>
          <a:p>
            <a:pPr algn="just"/>
            <a:r>
              <a:rPr lang="pt-BR" sz="2800" i="1" dirty="0">
                <a:latin typeface="Times New Roman" pitchFamily="18" charset="0"/>
                <a:cs typeface="Times New Roman" pitchFamily="18" charset="0"/>
              </a:rPr>
              <a:t>- “Hồn về Sầm Nứa chẳng về xuôi”, </a:t>
            </a:r>
            <a:r>
              <a:rPr lang="pt-BR" sz="2800" dirty="0">
                <a:latin typeface="Times New Roman" pitchFamily="18" charset="0"/>
                <a:cs typeface="Times New Roman" pitchFamily="18" charset="0"/>
              </a:rPr>
              <a:t>nguyện gắn bó sâu sắc với Tây Bắc, với nhiệm vụ thiêng liêng, </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705989504"/>
      </p:ext>
    </p:extLst>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barn(inVertical)">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barn(inVertical)">
                                      <p:cBhvr>
                                        <p:cTn id="22" dur="500"/>
                                        <p:tgtEl>
                                          <p:spTgt spid="1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barn(inVertical)">
                                      <p:cBhvr>
                                        <p:cTn id="2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
          <p:cNvSpPr txBox="1">
            <a:spLocks noChangeArrowheads="1"/>
          </p:cNvSpPr>
          <p:nvPr/>
        </p:nvSpPr>
        <p:spPr>
          <a:xfrm>
            <a:off x="0" y="332656"/>
            <a:ext cx="5364088" cy="3600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00FF"/>
                </a:solidFill>
                <a:effectLst/>
                <a:uLnTx/>
                <a:uFillTx/>
                <a:latin typeface="Times New Roman" pitchFamily="18" charset="0"/>
                <a:ea typeface="+mj-ea"/>
                <a:cs typeface="Times New Roman" pitchFamily="18" charset="0"/>
              </a:rPr>
              <a:t>II</a:t>
            </a:r>
            <a:r>
              <a:rPr kumimoji="0" lang="en-US" sz="2800" b="1" i="0" strike="noStrike" kern="1200" cap="none" spc="0" normalizeH="0" baseline="0" noProof="0" dirty="0">
                <a:ln>
                  <a:noFill/>
                </a:ln>
                <a:solidFill>
                  <a:srgbClr val="0000FF"/>
                </a:solidFill>
                <a:effectLst/>
                <a:uLnTx/>
                <a:uFillTx/>
                <a:latin typeface="Times New Roman" pitchFamily="18" charset="0"/>
                <a:ea typeface="+mj-ea"/>
                <a:cs typeface="Times New Roman" pitchFamily="18" charset="0"/>
              </a:rPr>
              <a:t>. </a:t>
            </a:r>
            <a:r>
              <a:rPr kumimoji="0" lang="en-US" sz="2800" b="1" i="0" strike="noStrike" kern="1200" cap="none" spc="0" normalizeH="0" baseline="0" noProof="0" dirty="0" err="1">
                <a:ln>
                  <a:noFill/>
                </a:ln>
                <a:solidFill>
                  <a:srgbClr val="0000FF"/>
                </a:solidFill>
                <a:effectLst/>
                <a:uLnTx/>
                <a:uFillTx/>
                <a:latin typeface="Times New Roman" pitchFamily="18" charset="0"/>
                <a:ea typeface="+mj-ea"/>
                <a:cs typeface="Times New Roman" pitchFamily="18" charset="0"/>
              </a:rPr>
              <a:t>Khám</a:t>
            </a:r>
            <a:r>
              <a:rPr kumimoji="0" lang="en-US" sz="2800" b="1" i="0" strike="noStrike" kern="1200" cap="none" spc="0" normalizeH="0" baseline="0" noProof="0" dirty="0">
                <a:ln>
                  <a:noFill/>
                </a:ln>
                <a:solidFill>
                  <a:srgbClr val="0000FF"/>
                </a:solidFill>
                <a:effectLst/>
                <a:uLnTx/>
                <a:uFillTx/>
                <a:latin typeface="Times New Roman" pitchFamily="18" charset="0"/>
                <a:ea typeface="+mj-ea"/>
                <a:cs typeface="Times New Roman" pitchFamily="18" charset="0"/>
              </a:rPr>
              <a:t> </a:t>
            </a:r>
            <a:r>
              <a:rPr kumimoji="0" lang="en-US" sz="2800" b="1" i="0" strike="noStrike" kern="1200" cap="none" spc="0" normalizeH="0" baseline="0" noProof="0" dirty="0" err="1">
                <a:ln>
                  <a:noFill/>
                </a:ln>
                <a:solidFill>
                  <a:srgbClr val="0000FF"/>
                </a:solidFill>
                <a:effectLst/>
                <a:uLnTx/>
                <a:uFillTx/>
                <a:latin typeface="Times New Roman" pitchFamily="18" charset="0"/>
                <a:ea typeface="+mj-ea"/>
                <a:cs typeface="Times New Roman" pitchFamily="18" charset="0"/>
              </a:rPr>
              <a:t>phá</a:t>
            </a:r>
            <a:r>
              <a:rPr kumimoji="0" lang="en-US" sz="2800" b="1" i="0" strike="noStrike" kern="1200" cap="none" spc="0" normalizeH="0" baseline="0" noProof="0" dirty="0">
                <a:ln>
                  <a:noFill/>
                </a:ln>
                <a:solidFill>
                  <a:srgbClr val="0000FF"/>
                </a:solidFill>
                <a:effectLst/>
                <a:uLnTx/>
                <a:uFillTx/>
                <a:latin typeface="Times New Roman" pitchFamily="18" charset="0"/>
                <a:ea typeface="+mj-ea"/>
                <a:cs typeface="Times New Roman" pitchFamily="18" charset="0"/>
              </a:rPr>
              <a:t> </a:t>
            </a:r>
            <a:r>
              <a:rPr kumimoji="0" lang="en-US" sz="2800" b="1" i="0" strike="noStrike" kern="1200" cap="none" spc="0" normalizeH="0" baseline="0" noProof="0" dirty="0" err="1">
                <a:ln>
                  <a:noFill/>
                </a:ln>
                <a:solidFill>
                  <a:srgbClr val="0000FF"/>
                </a:solidFill>
                <a:effectLst/>
                <a:uLnTx/>
                <a:uFillTx/>
                <a:latin typeface="Times New Roman" pitchFamily="18" charset="0"/>
                <a:ea typeface="+mj-ea"/>
                <a:cs typeface="Times New Roman" pitchFamily="18" charset="0"/>
              </a:rPr>
              <a:t>văn</a:t>
            </a:r>
            <a:r>
              <a:rPr kumimoji="0" lang="en-US" sz="2800" b="1" i="0" strike="noStrike" kern="1200" cap="none" spc="0" normalizeH="0" baseline="0" noProof="0" dirty="0">
                <a:ln>
                  <a:noFill/>
                </a:ln>
                <a:solidFill>
                  <a:srgbClr val="0000FF"/>
                </a:solidFill>
                <a:effectLst/>
                <a:uLnTx/>
                <a:uFillTx/>
                <a:latin typeface="Times New Roman" pitchFamily="18" charset="0"/>
                <a:ea typeface="+mj-ea"/>
                <a:cs typeface="Times New Roman" pitchFamily="18" charset="0"/>
              </a:rPr>
              <a:t> </a:t>
            </a:r>
            <a:r>
              <a:rPr kumimoji="0" lang="en-US" sz="2800" b="1" i="0" strike="noStrike" kern="1200" cap="none" spc="0" normalizeH="0" baseline="0" noProof="0" dirty="0" err="1">
                <a:ln>
                  <a:noFill/>
                </a:ln>
                <a:solidFill>
                  <a:srgbClr val="0000FF"/>
                </a:solidFill>
                <a:effectLst/>
                <a:uLnTx/>
                <a:uFillTx/>
                <a:latin typeface="Times New Roman" pitchFamily="18" charset="0"/>
                <a:ea typeface="+mj-ea"/>
                <a:cs typeface="Times New Roman" pitchFamily="18" charset="0"/>
              </a:rPr>
              <a:t>bản</a:t>
            </a:r>
            <a:endParaRPr kumimoji="0" lang="en-US" sz="2800" b="1" i="0" strike="noStrike" kern="1200" cap="none" spc="0" normalizeH="0" baseline="0" noProof="0" dirty="0">
              <a:ln>
                <a:noFill/>
              </a:ln>
              <a:solidFill>
                <a:srgbClr val="0000FF"/>
              </a:solidFill>
              <a:effectLst/>
              <a:uLnTx/>
              <a:uFillTx/>
              <a:latin typeface="Times New Roman" pitchFamily="18" charset="0"/>
              <a:ea typeface="+mj-ea"/>
              <a:cs typeface="Times New Roman" pitchFamily="18" charset="0"/>
            </a:endParaRPr>
          </a:p>
        </p:txBody>
      </p:sp>
      <p:sp>
        <p:nvSpPr>
          <p:cNvPr id="10" name="Rectangle 9"/>
          <p:cNvSpPr/>
          <p:nvPr/>
        </p:nvSpPr>
        <p:spPr>
          <a:xfrm>
            <a:off x="66852" y="898552"/>
            <a:ext cx="5489032"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3. Ngôn</a:t>
            </a:r>
            <a:r>
              <a:rPr kumimoji="0" lang="pt-BR" sz="2800" b="1" i="0" u="none" strike="noStrike" kern="1200" cap="none" spc="0" normalizeH="0" noProof="0">
                <a:ln>
                  <a:noFill/>
                </a:ln>
                <a:solidFill>
                  <a:prstClr val="black"/>
                </a:solidFill>
                <a:effectLst/>
                <a:uLnTx/>
                <a:uFillTx/>
                <a:latin typeface="Times New Roman" pitchFamily="18" charset="0"/>
                <a:ea typeface="+mn-ea"/>
                <a:cs typeface="Times New Roman" pitchFamily="18" charset="0"/>
              </a:rPr>
              <a:t> ngữ và biểu tượng</a:t>
            </a:r>
            <a:endParaRPr kumimoji="0" lang="en-US" sz="28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pic>
        <p:nvPicPr>
          <p:cNvPr id="13" name="Picture 3" descr="C:\Users\Administrator\Documents\tải xuống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0"/>
            <a:ext cx="349188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405283"/>
            <a:ext cx="4716016" cy="4401205"/>
          </a:xfrm>
          <a:prstGeom prst="rect">
            <a:avLst/>
          </a:prstGeom>
        </p:spPr>
        <p:txBody>
          <a:bodyPr wrap="square">
            <a:spAutoFit/>
          </a:bodyPr>
          <a:lstStyle/>
          <a:p>
            <a:pPr lvl="0" algn="just"/>
            <a:r>
              <a:rPr kumimoji="0" lang="pt-BR"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a:t>
            </a:r>
            <a:r>
              <a:rPr lang="en-US" sz="2800" kern="100" noProof="0" dirty="0">
                <a:latin typeface="Times New Roman" panose="02020603050405020304" pitchFamily="18" charset="0"/>
              </a:rPr>
              <a:t> M</a:t>
            </a:r>
            <a:r>
              <a:rPr lang="en-US" sz="2800" kern="100" dirty="0" err="1">
                <a:latin typeface="Times New Roman" panose="02020603050405020304" pitchFamily="18" charset="0"/>
                <a:ea typeface="Calibri" panose="020F0502020204030204" pitchFamily="34" charset="0"/>
              </a:rPr>
              <a:t>ột</a:t>
            </a:r>
            <a:r>
              <a:rPr lang="en-US" sz="2800" kern="100" dirty="0">
                <a:latin typeface="Times New Roman" panose="02020603050405020304" pitchFamily="18" charset="0"/>
                <a:ea typeface="Calibri" panose="020F0502020204030204" pitchFamily="34" charset="0"/>
              </a:rPr>
              <a:t> </a:t>
            </a:r>
            <a:r>
              <a:rPr lang="en-US" sz="2800" kern="100" dirty="0" err="1">
                <a:latin typeface="Times New Roman" panose="02020603050405020304" pitchFamily="18" charset="0"/>
                <a:ea typeface="Calibri" panose="020F0502020204030204" pitchFamily="34" charset="0"/>
              </a:rPr>
              <a:t>số</a:t>
            </a:r>
            <a:r>
              <a:rPr lang="en-US" sz="2800" kern="100" dirty="0">
                <a:latin typeface="Times New Roman" panose="02020603050405020304" pitchFamily="18" charset="0"/>
                <a:ea typeface="Calibri" panose="020F0502020204030204" pitchFamily="34" charset="0"/>
              </a:rPr>
              <a:t> </a:t>
            </a:r>
            <a:r>
              <a:rPr lang="en-US" sz="2800" kern="100" dirty="0" err="1">
                <a:latin typeface="Times New Roman" panose="02020603050405020304" pitchFamily="18" charset="0"/>
                <a:ea typeface="Calibri" panose="020F0502020204030204" pitchFamily="34" charset="0"/>
              </a:rPr>
              <a:t>câu</a:t>
            </a:r>
            <a:r>
              <a:rPr lang="en-US" sz="2800" kern="100" dirty="0">
                <a:latin typeface="Times New Roman" panose="02020603050405020304" pitchFamily="18" charset="0"/>
                <a:ea typeface="Calibri" panose="020F0502020204030204" pitchFamily="34" charset="0"/>
              </a:rPr>
              <a:t> </a:t>
            </a:r>
            <a:r>
              <a:rPr lang="en-US" sz="2800" kern="100" dirty="0" err="1">
                <a:latin typeface="Times New Roman" panose="02020603050405020304" pitchFamily="18" charset="0"/>
                <a:ea typeface="Calibri" panose="020F0502020204030204" pitchFamily="34" charset="0"/>
              </a:rPr>
              <a:t>thơ</a:t>
            </a:r>
            <a:r>
              <a:rPr lang="en-US" sz="2800" kern="100" dirty="0">
                <a:latin typeface="Times New Roman" panose="02020603050405020304" pitchFamily="18" charset="0"/>
                <a:ea typeface="Calibri" panose="020F0502020204030204" pitchFamily="34" charset="0"/>
              </a:rPr>
              <a:t> </a:t>
            </a:r>
            <a:r>
              <a:rPr lang="en-US" sz="2800" kern="100" dirty="0" err="1">
                <a:latin typeface="Times New Roman" panose="02020603050405020304" pitchFamily="18" charset="0"/>
                <a:ea typeface="Calibri" panose="020F0502020204030204" pitchFamily="34" charset="0"/>
              </a:rPr>
              <a:t>được</a:t>
            </a:r>
            <a:r>
              <a:rPr lang="en-US" sz="2800" kern="100" dirty="0">
                <a:latin typeface="Times New Roman" panose="02020603050405020304" pitchFamily="18" charset="0"/>
                <a:ea typeface="Calibri" panose="020F0502020204030204" pitchFamily="34" charset="0"/>
              </a:rPr>
              <a:t> </a:t>
            </a:r>
            <a:r>
              <a:rPr lang="en-US" sz="2800" kern="100" dirty="0" err="1">
                <a:latin typeface="Times New Roman" panose="02020603050405020304" pitchFamily="18" charset="0"/>
                <a:ea typeface="Calibri" panose="020F0502020204030204" pitchFamily="34" charset="0"/>
              </a:rPr>
              <a:t>tổ</a:t>
            </a:r>
            <a:r>
              <a:rPr lang="en-US" sz="2800" kern="100" dirty="0">
                <a:latin typeface="Times New Roman" panose="02020603050405020304" pitchFamily="18" charset="0"/>
                <a:ea typeface="Calibri" panose="020F0502020204030204" pitchFamily="34" charset="0"/>
              </a:rPr>
              <a:t> </a:t>
            </a:r>
            <a:r>
              <a:rPr lang="en-US" sz="2800" kern="100" dirty="0" err="1">
                <a:latin typeface="Times New Roman" panose="02020603050405020304" pitchFamily="18" charset="0"/>
                <a:ea typeface="Calibri" panose="020F0502020204030204" pitchFamily="34" charset="0"/>
              </a:rPr>
              <a:t>chức</a:t>
            </a:r>
            <a:r>
              <a:rPr lang="en-US" sz="2800" kern="100" dirty="0">
                <a:latin typeface="Times New Roman" panose="02020603050405020304" pitchFamily="18" charset="0"/>
                <a:ea typeface="Calibri" panose="020F0502020204030204" pitchFamily="34" charset="0"/>
              </a:rPr>
              <a:t> </a:t>
            </a:r>
            <a:r>
              <a:rPr lang="en-US" sz="2800" kern="100" dirty="0" err="1">
                <a:latin typeface="Times New Roman" panose="02020603050405020304" pitchFamily="18" charset="0"/>
                <a:ea typeface="Calibri" panose="020F0502020204030204" pitchFamily="34" charset="0"/>
              </a:rPr>
              <a:t>theo</a:t>
            </a:r>
            <a:r>
              <a:rPr lang="en-US" sz="2800" kern="100" dirty="0">
                <a:latin typeface="Times New Roman" panose="02020603050405020304" pitchFamily="18" charset="0"/>
                <a:ea typeface="Calibri" panose="020F0502020204030204" pitchFamily="34" charset="0"/>
              </a:rPr>
              <a:t> </a:t>
            </a:r>
            <a:r>
              <a:rPr lang="en-US" sz="2800" kern="100" dirty="0" err="1">
                <a:latin typeface="Times New Roman" panose="02020603050405020304" pitchFamily="18" charset="0"/>
                <a:ea typeface="Calibri" panose="020F0502020204030204" pitchFamily="34" charset="0"/>
              </a:rPr>
              <a:t>hình</a:t>
            </a:r>
            <a:r>
              <a:rPr lang="en-US" sz="2800" kern="100" dirty="0">
                <a:latin typeface="Times New Roman" panose="02020603050405020304" pitchFamily="18" charset="0"/>
                <a:ea typeface="Calibri" panose="020F0502020204030204" pitchFamily="34" charset="0"/>
              </a:rPr>
              <a:t> </a:t>
            </a:r>
            <a:r>
              <a:rPr lang="en-US" sz="2800" kern="100" dirty="0" err="1">
                <a:latin typeface="Times New Roman" panose="02020603050405020304" pitchFamily="18" charset="0"/>
                <a:ea typeface="Calibri" panose="020F0502020204030204" pitchFamily="34" charset="0"/>
              </a:rPr>
              <a:t>thức</a:t>
            </a:r>
            <a:r>
              <a:rPr lang="en-US" sz="2800" kern="100" dirty="0">
                <a:latin typeface="Times New Roman" panose="02020603050405020304" pitchFamily="18" charset="0"/>
                <a:ea typeface="Calibri" panose="020F0502020204030204" pitchFamily="34" charset="0"/>
              </a:rPr>
              <a:t> </a:t>
            </a:r>
            <a:r>
              <a:rPr lang="en-US" sz="2800" kern="100" dirty="0" err="1">
                <a:latin typeface="Times New Roman" panose="02020603050405020304" pitchFamily="18" charset="0"/>
                <a:ea typeface="Calibri" panose="020F0502020204030204" pitchFamily="34" charset="0"/>
              </a:rPr>
              <a:t>ngôn</a:t>
            </a:r>
            <a:r>
              <a:rPr lang="en-US" sz="2800" kern="100" dirty="0">
                <a:latin typeface="Times New Roman" panose="02020603050405020304" pitchFamily="18" charset="0"/>
                <a:ea typeface="Calibri" panose="020F0502020204030204" pitchFamily="34" charset="0"/>
              </a:rPr>
              <a:t> </a:t>
            </a:r>
            <a:r>
              <a:rPr lang="en-US" sz="2800" kern="100" dirty="0" err="1">
                <a:latin typeface="Times New Roman" panose="02020603050405020304" pitchFamily="18" charset="0"/>
                <a:ea typeface="Calibri" panose="020F0502020204030204" pitchFamily="34" charset="0"/>
              </a:rPr>
              <a:t>ngữ</a:t>
            </a:r>
            <a:r>
              <a:rPr lang="en-US" sz="2800" kern="100" dirty="0">
                <a:latin typeface="Times New Roman" panose="02020603050405020304" pitchFamily="18" charset="0"/>
                <a:ea typeface="Calibri" panose="020F0502020204030204" pitchFamily="34" charset="0"/>
              </a:rPr>
              <a:t> </a:t>
            </a:r>
            <a:r>
              <a:rPr lang="en-US" sz="2800" kern="100" dirty="0" err="1">
                <a:latin typeface="Times New Roman" panose="02020603050405020304" pitchFamily="18" charset="0"/>
                <a:ea typeface="Calibri" panose="020F0502020204030204" pitchFamily="34" charset="0"/>
              </a:rPr>
              <a:t>đặc</a:t>
            </a:r>
            <a:r>
              <a:rPr lang="en-US" sz="2800" kern="100" dirty="0">
                <a:latin typeface="Times New Roman" panose="02020603050405020304" pitchFamily="18" charset="0"/>
                <a:ea typeface="Calibri" panose="020F0502020204030204" pitchFamily="34" charset="0"/>
              </a:rPr>
              <a:t> </a:t>
            </a:r>
            <a:r>
              <a:rPr lang="en-US" sz="2800" kern="100" dirty="0" err="1">
                <a:latin typeface="Times New Roman" panose="02020603050405020304" pitchFamily="18" charset="0"/>
                <a:ea typeface="Calibri" panose="020F0502020204030204" pitchFamily="34" charset="0"/>
              </a:rPr>
              <a:t>biệt</a:t>
            </a:r>
            <a:r>
              <a:rPr lang="en-US" sz="2800" kern="100" dirty="0">
                <a:latin typeface="Times New Roman" panose="02020603050405020304" pitchFamily="18" charset="0"/>
                <a:ea typeface="Calibri" panose="020F0502020204030204" pitchFamily="34" charset="0"/>
              </a:rPr>
              <a:t> (</a:t>
            </a:r>
            <a:r>
              <a:rPr lang="en-US" sz="2800" kern="100" dirty="0" err="1">
                <a:latin typeface="Times New Roman" panose="02020603050405020304" pitchFamily="18" charset="0"/>
                <a:ea typeface="Calibri" panose="020F0502020204030204" pitchFamily="34" charset="0"/>
              </a:rPr>
              <a:t>khác</a:t>
            </a:r>
            <a:r>
              <a:rPr lang="en-US" sz="2800" kern="100" dirty="0">
                <a:latin typeface="Times New Roman" panose="02020603050405020304" pitchFamily="18" charset="0"/>
                <a:ea typeface="Calibri" panose="020F0502020204030204" pitchFamily="34" charset="0"/>
              </a:rPr>
              <a:t> </a:t>
            </a:r>
            <a:r>
              <a:rPr lang="en-US" sz="2800" kern="100" dirty="0" err="1">
                <a:latin typeface="Times New Roman" panose="02020603050405020304" pitchFamily="18" charset="0"/>
                <a:ea typeface="Calibri" panose="020F0502020204030204" pitchFamily="34" charset="0"/>
              </a:rPr>
              <a:t>với</a:t>
            </a:r>
            <a:r>
              <a:rPr lang="en-US" sz="2800" kern="100" dirty="0">
                <a:latin typeface="Times New Roman" panose="02020603050405020304" pitchFamily="18" charset="0"/>
                <a:ea typeface="Calibri" panose="020F0502020204030204" pitchFamily="34" charset="0"/>
              </a:rPr>
              <a:t> </a:t>
            </a:r>
            <a:r>
              <a:rPr lang="en-US" sz="2800" kern="100" dirty="0" err="1">
                <a:latin typeface="Times New Roman" panose="02020603050405020304" pitchFamily="18" charset="0"/>
                <a:ea typeface="Calibri" panose="020F0502020204030204" pitchFamily="34" charset="0"/>
              </a:rPr>
              <a:t>lời</a:t>
            </a:r>
            <a:r>
              <a:rPr lang="en-US" sz="2800" kern="100" dirty="0">
                <a:latin typeface="Times New Roman" panose="02020603050405020304" pitchFamily="18" charset="0"/>
                <a:ea typeface="Calibri" panose="020F0502020204030204" pitchFamily="34" charset="0"/>
              </a:rPr>
              <a:t> </a:t>
            </a:r>
            <a:r>
              <a:rPr lang="en-US" sz="2800" kern="100" dirty="0" err="1">
                <a:latin typeface="Times New Roman" panose="02020603050405020304" pitchFamily="18" charset="0"/>
                <a:ea typeface="Calibri" panose="020F0502020204030204" pitchFamily="34" charset="0"/>
              </a:rPr>
              <a:t>nói</a:t>
            </a:r>
            <a:r>
              <a:rPr lang="en-US" sz="2800" kern="100" dirty="0">
                <a:latin typeface="Times New Roman" panose="02020603050405020304" pitchFamily="18" charset="0"/>
                <a:ea typeface="Calibri" panose="020F0502020204030204" pitchFamily="34" charset="0"/>
              </a:rPr>
              <a:t> </a:t>
            </a:r>
            <a:r>
              <a:rPr lang="en-US" sz="2800" kern="100" dirty="0" err="1">
                <a:latin typeface="Times New Roman" panose="02020603050405020304" pitchFamily="18" charset="0"/>
                <a:ea typeface="Calibri" panose="020F0502020204030204" pitchFamily="34" charset="0"/>
              </a:rPr>
              <a:t>thông</a:t>
            </a:r>
            <a:r>
              <a:rPr lang="en-US" sz="2800" kern="100" dirty="0">
                <a:latin typeface="Times New Roman" panose="02020603050405020304" pitchFamily="18" charset="0"/>
                <a:ea typeface="Calibri" panose="020F0502020204030204" pitchFamily="34" charset="0"/>
              </a:rPr>
              <a:t> </a:t>
            </a:r>
            <a:r>
              <a:rPr lang="en-US" sz="2800" kern="100" dirty="0" err="1">
                <a:latin typeface="Times New Roman" panose="02020603050405020304" pitchFamily="18" charset="0"/>
                <a:ea typeface="Calibri" panose="020F0502020204030204" pitchFamily="34" charset="0"/>
              </a:rPr>
              <a:t>thường</a:t>
            </a:r>
            <a:r>
              <a:rPr lang="en-US" sz="2800" kern="100" dirty="0">
                <a:latin typeface="Times New Roman" panose="02020603050405020304" pitchFamily="18" charset="0"/>
                <a:ea typeface="Calibri" panose="020F0502020204030204" pitchFamily="34" charset="0"/>
              </a:rPr>
              <a:t>) </a:t>
            </a:r>
            <a:r>
              <a:rPr lang="en-US" sz="2800" kern="100" dirty="0" err="1">
                <a:latin typeface="Times New Roman" panose="02020603050405020304" pitchFamily="18" charset="0"/>
                <a:ea typeface="Calibri" panose="020F0502020204030204" pitchFamily="34" charset="0"/>
              </a:rPr>
              <a:t>như</a:t>
            </a:r>
            <a:r>
              <a:rPr lang="en-US" sz="2800" i="1" kern="100" dirty="0">
                <a:latin typeface="Times New Roman" panose="02020603050405020304" pitchFamily="18" charset="0"/>
                <a:ea typeface="Calibri" panose="020F0502020204030204" pitchFamily="34" charset="0"/>
              </a:rPr>
              <a:t>: “</a:t>
            </a:r>
            <a:r>
              <a:rPr lang="en-US" sz="2800" i="1" kern="100" dirty="0" err="1">
                <a:latin typeface="Times New Roman" panose="02020603050405020304" pitchFamily="18" charset="0"/>
                <a:ea typeface="Calibri" panose="020F0502020204030204" pitchFamily="34" charset="0"/>
              </a:rPr>
              <a:t>Nhớ</a:t>
            </a:r>
            <a:r>
              <a:rPr lang="en-US" sz="2800" i="1" kern="100" dirty="0">
                <a:latin typeface="Times New Roman" panose="02020603050405020304" pitchFamily="18" charset="0"/>
                <a:ea typeface="Calibri" panose="020F0502020204030204" pitchFamily="34" charset="0"/>
              </a:rPr>
              <a:t> </a:t>
            </a:r>
            <a:r>
              <a:rPr lang="en-US" sz="2800" i="1" kern="100" dirty="0" err="1">
                <a:latin typeface="Times New Roman" panose="02020603050405020304" pitchFamily="18" charset="0"/>
                <a:ea typeface="Calibri" panose="020F0502020204030204" pitchFamily="34" charset="0"/>
              </a:rPr>
              <a:t>về</a:t>
            </a:r>
            <a:r>
              <a:rPr lang="en-US" sz="2800" i="1" kern="100" dirty="0">
                <a:latin typeface="Times New Roman" panose="02020603050405020304" pitchFamily="18" charset="0"/>
                <a:ea typeface="Calibri" panose="020F0502020204030204" pitchFamily="34" charset="0"/>
              </a:rPr>
              <a:t> </a:t>
            </a:r>
            <a:r>
              <a:rPr lang="en-US" sz="2800" i="1" kern="100" dirty="0" err="1">
                <a:latin typeface="Times New Roman" panose="02020603050405020304" pitchFamily="18" charset="0"/>
                <a:ea typeface="Calibri" panose="020F0502020204030204" pitchFamily="34" charset="0"/>
              </a:rPr>
              <a:t>rừng</a:t>
            </a:r>
            <a:r>
              <a:rPr lang="en-US" sz="2800" i="1" kern="100" dirty="0">
                <a:latin typeface="Times New Roman" panose="02020603050405020304" pitchFamily="18" charset="0"/>
                <a:ea typeface="Calibri" panose="020F0502020204030204" pitchFamily="34" charset="0"/>
              </a:rPr>
              <a:t> </a:t>
            </a:r>
            <a:r>
              <a:rPr lang="en-US" sz="2800" i="1" kern="100" dirty="0" err="1">
                <a:latin typeface="Times New Roman" panose="02020603050405020304" pitchFamily="18" charset="0"/>
                <a:ea typeface="Calibri" panose="020F0502020204030204" pitchFamily="34" charset="0"/>
              </a:rPr>
              <a:t>núi</a:t>
            </a:r>
            <a:r>
              <a:rPr lang="en-US" sz="2800" i="1" kern="100" dirty="0">
                <a:latin typeface="Times New Roman" panose="02020603050405020304" pitchFamily="18" charset="0"/>
                <a:ea typeface="Calibri" panose="020F0502020204030204" pitchFamily="34" charset="0"/>
              </a:rPr>
              <a:t> </a:t>
            </a:r>
            <a:r>
              <a:rPr lang="en-US" sz="2800" i="1" kern="100" dirty="0" err="1">
                <a:latin typeface="Times New Roman" panose="02020603050405020304" pitchFamily="18" charset="0"/>
                <a:ea typeface="Calibri" panose="020F0502020204030204" pitchFamily="34" charset="0"/>
              </a:rPr>
              <a:t>nhớ</a:t>
            </a:r>
            <a:r>
              <a:rPr lang="en-US" sz="2800" i="1" kern="100" dirty="0">
                <a:latin typeface="Times New Roman" panose="02020603050405020304" pitchFamily="18" charset="0"/>
                <a:ea typeface="Calibri" panose="020F0502020204030204" pitchFamily="34" charset="0"/>
              </a:rPr>
              <a:t> </a:t>
            </a:r>
            <a:r>
              <a:rPr lang="en-US" sz="2800" i="1" kern="100" dirty="0" err="1">
                <a:latin typeface="Times New Roman" panose="02020603050405020304" pitchFamily="18" charset="0"/>
                <a:ea typeface="Calibri" panose="020F0502020204030204" pitchFamily="34" charset="0"/>
              </a:rPr>
              <a:t>chơi</a:t>
            </a:r>
            <a:r>
              <a:rPr lang="en-US" sz="2800" i="1" kern="100" dirty="0">
                <a:latin typeface="Times New Roman" panose="02020603050405020304" pitchFamily="18" charset="0"/>
                <a:ea typeface="Calibri" panose="020F0502020204030204" pitchFamily="34" charset="0"/>
              </a:rPr>
              <a:t> </a:t>
            </a:r>
            <a:r>
              <a:rPr lang="en-US" sz="2800" i="1" kern="100" dirty="0" err="1">
                <a:latin typeface="Times New Roman" panose="02020603050405020304" pitchFamily="18" charset="0"/>
                <a:ea typeface="Calibri" panose="020F0502020204030204" pitchFamily="34" charset="0"/>
              </a:rPr>
              <a:t>vơi</a:t>
            </a:r>
            <a:r>
              <a:rPr lang="en-US" sz="2800" i="1" kern="100" dirty="0">
                <a:latin typeface="Times New Roman" panose="02020603050405020304" pitchFamily="18" charset="0"/>
                <a:ea typeface="Calibri" panose="020F0502020204030204" pitchFamily="34" charset="0"/>
              </a:rPr>
              <a:t>”; “</a:t>
            </a:r>
            <a:r>
              <a:rPr lang="en-US" sz="2800" i="1" kern="100" dirty="0" err="1">
                <a:latin typeface="Times New Roman" panose="02020603050405020304" pitchFamily="18" charset="0"/>
                <a:ea typeface="Calibri" panose="020F0502020204030204" pitchFamily="34" charset="0"/>
              </a:rPr>
              <a:t>Mường</a:t>
            </a:r>
            <a:r>
              <a:rPr lang="en-US" sz="2800" i="1" kern="100" dirty="0">
                <a:latin typeface="Times New Roman" panose="02020603050405020304" pitchFamily="18" charset="0"/>
                <a:ea typeface="Calibri" panose="020F0502020204030204" pitchFamily="34" charset="0"/>
              </a:rPr>
              <a:t> </a:t>
            </a:r>
            <a:r>
              <a:rPr lang="en-US" sz="2800" i="1" kern="100" dirty="0" err="1">
                <a:latin typeface="Times New Roman" panose="02020603050405020304" pitchFamily="18" charset="0"/>
                <a:ea typeface="Calibri" panose="020F0502020204030204" pitchFamily="34" charset="0"/>
              </a:rPr>
              <a:t>Lát</a:t>
            </a:r>
            <a:r>
              <a:rPr lang="en-US" sz="2800" i="1" kern="100" dirty="0">
                <a:latin typeface="Times New Roman" panose="02020603050405020304" pitchFamily="18" charset="0"/>
                <a:ea typeface="Calibri" panose="020F0502020204030204" pitchFamily="34" charset="0"/>
              </a:rPr>
              <a:t> </a:t>
            </a:r>
            <a:r>
              <a:rPr lang="en-US" sz="2800" i="1" kern="100" dirty="0" err="1">
                <a:latin typeface="Times New Roman" panose="02020603050405020304" pitchFamily="18" charset="0"/>
                <a:ea typeface="Calibri" panose="020F0502020204030204" pitchFamily="34" charset="0"/>
              </a:rPr>
              <a:t>hoa</a:t>
            </a:r>
            <a:r>
              <a:rPr lang="en-US" sz="2800" i="1" kern="100" dirty="0">
                <a:latin typeface="Times New Roman" panose="02020603050405020304" pitchFamily="18" charset="0"/>
                <a:ea typeface="Calibri" panose="020F0502020204030204" pitchFamily="34" charset="0"/>
              </a:rPr>
              <a:t> </a:t>
            </a:r>
            <a:r>
              <a:rPr lang="en-US" sz="2800" i="1" kern="100" dirty="0" err="1">
                <a:latin typeface="Times New Roman" panose="02020603050405020304" pitchFamily="18" charset="0"/>
                <a:ea typeface="Calibri" panose="020F0502020204030204" pitchFamily="34" charset="0"/>
              </a:rPr>
              <a:t>về</a:t>
            </a:r>
            <a:r>
              <a:rPr lang="en-US" sz="2800" i="1" kern="100" dirty="0">
                <a:latin typeface="Times New Roman" panose="02020603050405020304" pitchFamily="18" charset="0"/>
                <a:ea typeface="Calibri" panose="020F0502020204030204" pitchFamily="34" charset="0"/>
              </a:rPr>
              <a:t> </a:t>
            </a:r>
            <a:r>
              <a:rPr lang="en-US" sz="2800" i="1" kern="100" dirty="0" err="1">
                <a:latin typeface="Times New Roman" panose="02020603050405020304" pitchFamily="18" charset="0"/>
                <a:ea typeface="Calibri" panose="020F0502020204030204" pitchFamily="34" charset="0"/>
              </a:rPr>
              <a:t>trong</a:t>
            </a:r>
            <a:r>
              <a:rPr lang="en-US" sz="2800" i="1" kern="100" dirty="0">
                <a:latin typeface="Times New Roman" panose="02020603050405020304" pitchFamily="18" charset="0"/>
                <a:ea typeface="Calibri" panose="020F0502020204030204" pitchFamily="34" charset="0"/>
              </a:rPr>
              <a:t> </a:t>
            </a:r>
            <a:r>
              <a:rPr lang="en-US" sz="2800" i="1" kern="100" dirty="0" err="1">
                <a:latin typeface="Times New Roman" panose="02020603050405020304" pitchFamily="18" charset="0"/>
                <a:ea typeface="Calibri" panose="020F0502020204030204" pitchFamily="34" charset="0"/>
              </a:rPr>
              <a:t>đêm</a:t>
            </a:r>
            <a:r>
              <a:rPr lang="en-US" sz="2800" i="1" kern="100" dirty="0">
                <a:latin typeface="Times New Roman" panose="02020603050405020304" pitchFamily="18" charset="0"/>
                <a:ea typeface="Calibri" panose="020F0502020204030204" pitchFamily="34" charset="0"/>
              </a:rPr>
              <a:t> </a:t>
            </a:r>
            <a:r>
              <a:rPr lang="en-US" sz="2800" i="1" kern="100" dirty="0" err="1">
                <a:latin typeface="Times New Roman" panose="02020603050405020304" pitchFamily="18" charset="0"/>
                <a:ea typeface="Calibri" panose="020F0502020204030204" pitchFamily="34" charset="0"/>
              </a:rPr>
              <a:t>hơi</a:t>
            </a:r>
            <a:r>
              <a:rPr lang="en-US" sz="2800" i="1" kern="100" dirty="0">
                <a:latin typeface="Times New Roman" panose="02020603050405020304" pitchFamily="18" charset="0"/>
                <a:ea typeface="Calibri" panose="020F0502020204030204" pitchFamily="34" charset="0"/>
              </a:rPr>
              <a:t>”; “</a:t>
            </a:r>
            <a:r>
              <a:rPr lang="en-US" sz="2800" i="1" kern="100" dirty="0" err="1">
                <a:latin typeface="Times New Roman" panose="02020603050405020304" pitchFamily="18" charset="0"/>
                <a:ea typeface="Calibri" panose="020F0502020204030204" pitchFamily="34" charset="0"/>
              </a:rPr>
              <a:t>Heo</a:t>
            </a:r>
            <a:r>
              <a:rPr lang="en-US" sz="2800" i="1" kern="100" dirty="0">
                <a:latin typeface="Times New Roman" panose="02020603050405020304" pitchFamily="18" charset="0"/>
                <a:ea typeface="Calibri" panose="020F0502020204030204" pitchFamily="34" charset="0"/>
              </a:rPr>
              <a:t> </a:t>
            </a:r>
            <a:r>
              <a:rPr lang="en-US" sz="2800" i="1" kern="100" dirty="0" err="1">
                <a:latin typeface="Times New Roman" panose="02020603050405020304" pitchFamily="18" charset="0"/>
                <a:ea typeface="Calibri" panose="020F0502020204030204" pitchFamily="34" charset="0"/>
              </a:rPr>
              <a:t>hút</a:t>
            </a:r>
            <a:r>
              <a:rPr lang="en-US" sz="2800" i="1" kern="100" dirty="0">
                <a:latin typeface="Times New Roman" panose="02020603050405020304" pitchFamily="18" charset="0"/>
                <a:ea typeface="Calibri" panose="020F0502020204030204" pitchFamily="34" charset="0"/>
              </a:rPr>
              <a:t> </a:t>
            </a:r>
            <a:r>
              <a:rPr lang="en-US" sz="2800" i="1" kern="100" dirty="0" err="1">
                <a:latin typeface="Times New Roman" panose="02020603050405020304" pitchFamily="18" charset="0"/>
                <a:ea typeface="Calibri" panose="020F0502020204030204" pitchFamily="34" charset="0"/>
              </a:rPr>
              <a:t>cồn</a:t>
            </a:r>
            <a:r>
              <a:rPr lang="en-US" sz="2800" i="1" kern="100" dirty="0">
                <a:latin typeface="Times New Roman" panose="02020603050405020304" pitchFamily="18" charset="0"/>
                <a:ea typeface="Calibri" panose="020F0502020204030204" pitchFamily="34" charset="0"/>
              </a:rPr>
              <a:t> </a:t>
            </a:r>
            <a:r>
              <a:rPr lang="en-US" sz="2800" i="1" kern="100" dirty="0" err="1">
                <a:latin typeface="Times New Roman" panose="02020603050405020304" pitchFamily="18" charset="0"/>
                <a:ea typeface="Calibri" panose="020F0502020204030204" pitchFamily="34" charset="0"/>
              </a:rPr>
              <a:t>mây</a:t>
            </a:r>
            <a:r>
              <a:rPr lang="en-US" sz="2800" i="1" kern="100" dirty="0">
                <a:latin typeface="Times New Roman" panose="02020603050405020304" pitchFamily="18" charset="0"/>
                <a:ea typeface="Calibri" panose="020F0502020204030204" pitchFamily="34" charset="0"/>
              </a:rPr>
              <a:t> </a:t>
            </a:r>
            <a:r>
              <a:rPr lang="en-US" sz="2800" i="1" kern="100" dirty="0" err="1">
                <a:latin typeface="Times New Roman" panose="02020603050405020304" pitchFamily="18" charset="0"/>
                <a:ea typeface="Calibri" panose="020F0502020204030204" pitchFamily="34" charset="0"/>
              </a:rPr>
              <a:t>súng</a:t>
            </a:r>
            <a:r>
              <a:rPr lang="en-US" sz="2800" i="1" kern="100" dirty="0">
                <a:latin typeface="Times New Roman" panose="02020603050405020304" pitchFamily="18" charset="0"/>
                <a:ea typeface="Calibri" panose="020F0502020204030204" pitchFamily="34" charset="0"/>
              </a:rPr>
              <a:t> </a:t>
            </a:r>
            <a:r>
              <a:rPr lang="en-US" sz="2800" i="1" kern="100" dirty="0" err="1">
                <a:latin typeface="Times New Roman" panose="02020603050405020304" pitchFamily="18" charset="0"/>
                <a:ea typeface="Calibri" panose="020F0502020204030204" pitchFamily="34" charset="0"/>
              </a:rPr>
              <a:t>ngửi</a:t>
            </a:r>
            <a:r>
              <a:rPr lang="en-US" sz="2800" i="1" kern="100" dirty="0">
                <a:latin typeface="Times New Roman" panose="02020603050405020304" pitchFamily="18" charset="0"/>
                <a:ea typeface="Calibri" panose="020F0502020204030204" pitchFamily="34" charset="0"/>
              </a:rPr>
              <a:t> </a:t>
            </a:r>
            <a:r>
              <a:rPr lang="en-US" sz="2800" i="1" kern="100" dirty="0" err="1">
                <a:latin typeface="Times New Roman" panose="02020603050405020304" pitchFamily="18" charset="0"/>
                <a:ea typeface="Calibri" panose="020F0502020204030204" pitchFamily="34" charset="0"/>
              </a:rPr>
              <a:t>trời</a:t>
            </a:r>
            <a:r>
              <a:rPr lang="en-US" sz="2800" i="1" kern="100" dirty="0">
                <a:latin typeface="Times New Roman" panose="02020603050405020304" pitchFamily="18" charset="0"/>
                <a:ea typeface="Calibri" panose="020F0502020204030204" pitchFamily="34" charset="0"/>
              </a:rPr>
              <a:t>”; “</a:t>
            </a:r>
            <a:r>
              <a:rPr lang="en-US" sz="2800" i="1" kern="100" dirty="0" err="1">
                <a:latin typeface="Times New Roman" panose="02020603050405020304" pitchFamily="18" charset="0"/>
                <a:ea typeface="Calibri" panose="020F0502020204030204" pitchFamily="34" charset="0"/>
              </a:rPr>
              <a:t>Gục</a:t>
            </a:r>
            <a:r>
              <a:rPr lang="en-US" sz="2800" i="1" kern="100" dirty="0">
                <a:latin typeface="Times New Roman" panose="02020603050405020304" pitchFamily="18" charset="0"/>
                <a:ea typeface="Calibri" panose="020F0502020204030204" pitchFamily="34" charset="0"/>
              </a:rPr>
              <a:t> </a:t>
            </a:r>
            <a:r>
              <a:rPr lang="en-US" sz="2800" i="1" kern="100" dirty="0" err="1">
                <a:latin typeface="Times New Roman" panose="02020603050405020304" pitchFamily="18" charset="0"/>
                <a:ea typeface="Calibri" panose="020F0502020204030204" pitchFamily="34" charset="0"/>
              </a:rPr>
              <a:t>lên</a:t>
            </a:r>
            <a:r>
              <a:rPr lang="en-US" sz="2800" i="1" kern="100" dirty="0">
                <a:latin typeface="Times New Roman" panose="02020603050405020304" pitchFamily="18" charset="0"/>
                <a:ea typeface="Calibri" panose="020F0502020204030204" pitchFamily="34" charset="0"/>
              </a:rPr>
              <a:t> </a:t>
            </a:r>
            <a:r>
              <a:rPr lang="en-US" sz="2800" i="1" kern="100" dirty="0" err="1">
                <a:latin typeface="Times New Roman" panose="02020603050405020304" pitchFamily="18" charset="0"/>
                <a:ea typeface="Calibri" panose="020F0502020204030204" pitchFamily="34" charset="0"/>
              </a:rPr>
              <a:t>súng</a:t>
            </a:r>
            <a:r>
              <a:rPr lang="en-US" sz="2800" i="1" kern="100" dirty="0">
                <a:latin typeface="Times New Roman" panose="02020603050405020304" pitchFamily="18" charset="0"/>
                <a:ea typeface="Calibri" panose="020F0502020204030204" pitchFamily="34" charset="0"/>
              </a:rPr>
              <a:t> </a:t>
            </a:r>
            <a:r>
              <a:rPr lang="en-US" sz="2800" i="1" kern="100" dirty="0" err="1">
                <a:latin typeface="Times New Roman" panose="02020603050405020304" pitchFamily="18" charset="0"/>
                <a:ea typeface="Calibri" panose="020F0502020204030204" pitchFamily="34" charset="0"/>
              </a:rPr>
              <a:t>mũ</a:t>
            </a:r>
            <a:r>
              <a:rPr lang="en-US" sz="2800" i="1" kern="100" dirty="0">
                <a:latin typeface="Times New Roman" panose="02020603050405020304" pitchFamily="18" charset="0"/>
                <a:ea typeface="Calibri" panose="020F0502020204030204" pitchFamily="34" charset="0"/>
              </a:rPr>
              <a:t> </a:t>
            </a:r>
            <a:r>
              <a:rPr lang="en-US" sz="2800" i="1" kern="100" dirty="0" err="1">
                <a:latin typeface="Times New Roman" panose="02020603050405020304" pitchFamily="18" charset="0"/>
                <a:ea typeface="Calibri" panose="020F0502020204030204" pitchFamily="34" charset="0"/>
              </a:rPr>
              <a:t>bỏ</a:t>
            </a:r>
            <a:r>
              <a:rPr lang="en-US" sz="2800" i="1" kern="100" dirty="0">
                <a:latin typeface="Times New Roman" panose="02020603050405020304" pitchFamily="18" charset="0"/>
                <a:ea typeface="Calibri" panose="020F0502020204030204" pitchFamily="34" charset="0"/>
              </a:rPr>
              <a:t> </a:t>
            </a:r>
            <a:r>
              <a:rPr lang="en-US" sz="2800" i="1" kern="100" dirty="0" err="1">
                <a:latin typeface="Times New Roman" panose="02020603050405020304" pitchFamily="18" charset="0"/>
                <a:ea typeface="Calibri" panose="020F0502020204030204" pitchFamily="34" charset="0"/>
              </a:rPr>
              <a:t>quên</a:t>
            </a:r>
            <a:r>
              <a:rPr lang="en-US" sz="2800" i="1" kern="100" dirty="0">
                <a:latin typeface="Times New Roman" panose="02020603050405020304" pitchFamily="18" charset="0"/>
                <a:ea typeface="Calibri" panose="020F0502020204030204" pitchFamily="34" charset="0"/>
              </a:rPr>
              <a:t> </a:t>
            </a:r>
            <a:r>
              <a:rPr lang="en-US" sz="2800" i="1" kern="100" dirty="0" err="1">
                <a:latin typeface="Times New Roman" panose="02020603050405020304" pitchFamily="18" charset="0"/>
                <a:ea typeface="Calibri" panose="020F0502020204030204" pitchFamily="34" charset="0"/>
              </a:rPr>
              <a:t>đời</a:t>
            </a:r>
            <a:r>
              <a:rPr lang="en-US" sz="2800" i="1" kern="100" dirty="0">
                <a:latin typeface="Times New Roman" panose="02020603050405020304" pitchFamily="18" charset="0"/>
                <a:ea typeface="Calibri" panose="020F0502020204030204" pitchFamily="34" charset="0"/>
              </a:rPr>
              <a:t>”; “</a:t>
            </a:r>
            <a:r>
              <a:rPr lang="en-US" sz="2800" i="1" kern="100" dirty="0" err="1">
                <a:latin typeface="Times New Roman" panose="02020603050405020304" pitchFamily="18" charset="0"/>
                <a:ea typeface="Calibri" panose="020F0502020204030204" pitchFamily="34" charset="0"/>
              </a:rPr>
              <a:t>Nhà</a:t>
            </a:r>
            <a:r>
              <a:rPr lang="en-US" sz="2800" i="1" kern="100" dirty="0">
                <a:latin typeface="Times New Roman" panose="02020603050405020304" pitchFamily="18" charset="0"/>
                <a:ea typeface="Calibri" panose="020F0502020204030204" pitchFamily="34" charset="0"/>
              </a:rPr>
              <a:t> </a:t>
            </a:r>
            <a:r>
              <a:rPr lang="en-US" sz="2800" i="1" kern="100" dirty="0" err="1">
                <a:latin typeface="Times New Roman" panose="02020603050405020304" pitchFamily="18" charset="0"/>
                <a:ea typeface="Calibri" panose="020F0502020204030204" pitchFamily="34" charset="0"/>
              </a:rPr>
              <a:t>ai</a:t>
            </a:r>
            <a:r>
              <a:rPr lang="en-US" sz="2800" i="1" kern="100" dirty="0">
                <a:latin typeface="Times New Roman" panose="02020603050405020304" pitchFamily="18" charset="0"/>
                <a:ea typeface="Calibri" panose="020F0502020204030204" pitchFamily="34" charset="0"/>
              </a:rPr>
              <a:t> </a:t>
            </a:r>
            <a:r>
              <a:rPr lang="en-US" sz="2800" i="1" kern="100" dirty="0" err="1">
                <a:latin typeface="Times New Roman" panose="02020603050405020304" pitchFamily="18" charset="0"/>
                <a:ea typeface="Calibri" panose="020F0502020204030204" pitchFamily="34" charset="0"/>
              </a:rPr>
              <a:t>Pha</a:t>
            </a:r>
            <a:r>
              <a:rPr lang="en-US" sz="2800" i="1" kern="100" dirty="0">
                <a:latin typeface="Times New Roman" panose="02020603050405020304" pitchFamily="18" charset="0"/>
                <a:ea typeface="Calibri" panose="020F0502020204030204" pitchFamily="34" charset="0"/>
              </a:rPr>
              <a:t> </a:t>
            </a:r>
            <a:r>
              <a:rPr lang="en-US" sz="2800" i="1" kern="100" dirty="0" err="1">
                <a:latin typeface="Times New Roman" panose="02020603050405020304" pitchFamily="18" charset="0"/>
                <a:ea typeface="Calibri" panose="020F0502020204030204" pitchFamily="34" charset="0"/>
              </a:rPr>
              <a:t>Luông</a:t>
            </a:r>
            <a:r>
              <a:rPr lang="en-US" sz="2800" i="1" kern="100" dirty="0">
                <a:latin typeface="Times New Roman" panose="02020603050405020304" pitchFamily="18" charset="0"/>
                <a:ea typeface="Calibri" panose="020F0502020204030204" pitchFamily="34" charset="0"/>
              </a:rPr>
              <a:t> </a:t>
            </a:r>
            <a:r>
              <a:rPr lang="en-US" sz="2800" i="1" kern="100" dirty="0" err="1">
                <a:latin typeface="Times New Roman" panose="02020603050405020304" pitchFamily="18" charset="0"/>
                <a:ea typeface="Calibri" panose="020F0502020204030204" pitchFamily="34" charset="0"/>
              </a:rPr>
              <a:t>mưa</a:t>
            </a:r>
            <a:r>
              <a:rPr lang="en-US" sz="2800" i="1" kern="100" dirty="0">
                <a:latin typeface="Times New Roman" panose="02020603050405020304" pitchFamily="18" charset="0"/>
                <a:ea typeface="Calibri" panose="020F0502020204030204" pitchFamily="34" charset="0"/>
              </a:rPr>
              <a:t> </a:t>
            </a:r>
            <a:r>
              <a:rPr lang="en-US" sz="2800" i="1" kern="100" dirty="0" err="1">
                <a:latin typeface="Times New Roman" panose="02020603050405020304" pitchFamily="18" charset="0"/>
                <a:ea typeface="Calibri" panose="020F0502020204030204" pitchFamily="34" charset="0"/>
              </a:rPr>
              <a:t>xa</a:t>
            </a:r>
            <a:r>
              <a:rPr lang="en-US" sz="2800" i="1" kern="100" dirty="0">
                <a:latin typeface="Times New Roman" panose="02020603050405020304" pitchFamily="18" charset="0"/>
                <a:ea typeface="Calibri" panose="020F0502020204030204" pitchFamily="34" charset="0"/>
              </a:rPr>
              <a:t> </a:t>
            </a:r>
            <a:r>
              <a:rPr lang="en-US" sz="2800" i="1" kern="100" dirty="0" err="1">
                <a:latin typeface="Times New Roman" panose="02020603050405020304" pitchFamily="18" charset="0"/>
                <a:ea typeface="Calibri" panose="020F0502020204030204" pitchFamily="34" charset="0"/>
              </a:rPr>
              <a:t>khơi</a:t>
            </a:r>
            <a:r>
              <a:rPr lang="en-US" sz="2800" i="1" kern="100" dirty="0">
                <a:latin typeface="Times New Roman" panose="02020603050405020304" pitchFamily="18" charset="0"/>
                <a:ea typeface="Calibri" panose="020F0502020204030204" pitchFamily="34" charset="0"/>
              </a:rPr>
              <a:t>”.</a:t>
            </a:r>
            <a:r>
              <a:rPr kumimoji="0" lang="pt-BR" sz="2800" b="0" i="1"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endParaRPr kumimoji="0" lang="en-US" sz="2800" b="0" i="1"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3679888001"/>
      </p:ext>
    </p:extLst>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
          <p:cNvSpPr txBox="1">
            <a:spLocks noChangeArrowheads="1"/>
          </p:cNvSpPr>
          <p:nvPr/>
        </p:nvSpPr>
        <p:spPr>
          <a:xfrm>
            <a:off x="0" y="332656"/>
            <a:ext cx="4572000" cy="3600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0000FF"/>
                </a:solidFill>
                <a:effectLst/>
                <a:uLnTx/>
                <a:uFillTx/>
                <a:latin typeface="Times New Roman" pitchFamily="18" charset="0"/>
                <a:ea typeface="+mj-ea"/>
                <a:cs typeface="Times New Roman" pitchFamily="18" charset="0"/>
              </a:rPr>
              <a:t>I</a:t>
            </a:r>
            <a:r>
              <a:rPr kumimoji="0" lang="vi-VN" sz="2800" b="1" i="0" u="none" strike="noStrike" kern="1200" cap="none" spc="0" normalizeH="0" baseline="0" noProof="0" dirty="0">
                <a:ln>
                  <a:noFill/>
                </a:ln>
                <a:solidFill>
                  <a:srgbClr val="0000FF"/>
                </a:solidFill>
                <a:effectLst/>
                <a:uLnTx/>
                <a:uFillTx/>
                <a:latin typeface="Times New Roman" pitchFamily="18" charset="0"/>
                <a:ea typeface="+mj-ea"/>
                <a:cs typeface="Times New Roman" pitchFamily="18" charset="0"/>
              </a:rPr>
              <a:t>I</a:t>
            </a:r>
            <a:r>
              <a:rPr kumimoji="0" lang="en-US" sz="2800" b="1" i="0" u="none" strike="noStrike" kern="1200" cap="none" spc="0" normalizeH="0" baseline="0" noProof="0" dirty="0">
                <a:ln>
                  <a:noFill/>
                </a:ln>
                <a:solidFill>
                  <a:srgbClr val="0000FF"/>
                </a:solidFill>
                <a:effectLst/>
                <a:uLnTx/>
                <a:uFillTx/>
                <a:latin typeface="Times New Roman" pitchFamily="18" charset="0"/>
                <a:ea typeface="+mj-ea"/>
                <a:cs typeface="Times New Roman" pitchFamily="18" charset="0"/>
              </a:rPr>
              <a:t>. </a:t>
            </a:r>
            <a:r>
              <a:rPr kumimoji="0" lang="en-US" sz="2800" b="1" i="0" strike="noStrike" kern="1200" cap="none" spc="0" normalizeH="0" baseline="0" noProof="0" dirty="0" err="1">
                <a:ln>
                  <a:noFill/>
                </a:ln>
                <a:solidFill>
                  <a:srgbClr val="0000FF"/>
                </a:solidFill>
                <a:effectLst/>
                <a:uLnTx/>
                <a:uFillTx/>
                <a:latin typeface="Times New Roman" pitchFamily="18" charset="0"/>
                <a:ea typeface="+mj-ea"/>
                <a:cs typeface="Times New Roman" pitchFamily="18" charset="0"/>
              </a:rPr>
              <a:t>Khám</a:t>
            </a:r>
            <a:r>
              <a:rPr kumimoji="0" lang="en-US" sz="2800" b="1" i="0" strike="noStrike" kern="1200" cap="none" spc="0" normalizeH="0" baseline="0" noProof="0" dirty="0">
                <a:ln>
                  <a:noFill/>
                </a:ln>
                <a:solidFill>
                  <a:srgbClr val="0000FF"/>
                </a:solidFill>
                <a:effectLst/>
                <a:uLnTx/>
                <a:uFillTx/>
                <a:latin typeface="Times New Roman" pitchFamily="18" charset="0"/>
                <a:ea typeface="+mj-ea"/>
                <a:cs typeface="Times New Roman" pitchFamily="18" charset="0"/>
              </a:rPr>
              <a:t> </a:t>
            </a:r>
            <a:r>
              <a:rPr kumimoji="0" lang="en-US" sz="2800" b="1" i="0" strike="noStrike" kern="1200" cap="none" spc="0" normalizeH="0" baseline="0" noProof="0" dirty="0" err="1">
                <a:ln>
                  <a:noFill/>
                </a:ln>
                <a:solidFill>
                  <a:srgbClr val="0000FF"/>
                </a:solidFill>
                <a:effectLst/>
                <a:uLnTx/>
                <a:uFillTx/>
                <a:latin typeface="Times New Roman" pitchFamily="18" charset="0"/>
                <a:ea typeface="+mj-ea"/>
                <a:cs typeface="Times New Roman" pitchFamily="18" charset="0"/>
              </a:rPr>
              <a:t>phá</a:t>
            </a:r>
            <a:r>
              <a:rPr kumimoji="0" lang="en-US" sz="2800" b="1" i="0" strike="noStrike" kern="1200" cap="none" spc="0" normalizeH="0" baseline="0" noProof="0" dirty="0">
                <a:ln>
                  <a:noFill/>
                </a:ln>
                <a:solidFill>
                  <a:srgbClr val="0000FF"/>
                </a:solidFill>
                <a:effectLst/>
                <a:uLnTx/>
                <a:uFillTx/>
                <a:latin typeface="Times New Roman" pitchFamily="18" charset="0"/>
                <a:ea typeface="+mj-ea"/>
                <a:cs typeface="Times New Roman" pitchFamily="18" charset="0"/>
              </a:rPr>
              <a:t> </a:t>
            </a:r>
            <a:r>
              <a:rPr kumimoji="0" lang="en-US" sz="2800" b="1" i="0" strike="noStrike" kern="1200" cap="none" spc="0" normalizeH="0" baseline="0" noProof="0" dirty="0" err="1">
                <a:ln>
                  <a:noFill/>
                </a:ln>
                <a:solidFill>
                  <a:srgbClr val="0000FF"/>
                </a:solidFill>
                <a:effectLst/>
                <a:uLnTx/>
                <a:uFillTx/>
                <a:latin typeface="Times New Roman" pitchFamily="18" charset="0"/>
                <a:ea typeface="+mj-ea"/>
                <a:cs typeface="Times New Roman" pitchFamily="18" charset="0"/>
              </a:rPr>
              <a:t>văn</a:t>
            </a:r>
            <a:r>
              <a:rPr kumimoji="0" lang="en-US" sz="2800" b="1" i="0" strike="noStrike" kern="1200" cap="none" spc="0" normalizeH="0" baseline="0" noProof="0" dirty="0">
                <a:ln>
                  <a:noFill/>
                </a:ln>
                <a:solidFill>
                  <a:srgbClr val="0000FF"/>
                </a:solidFill>
                <a:effectLst/>
                <a:uLnTx/>
                <a:uFillTx/>
                <a:latin typeface="Times New Roman" pitchFamily="18" charset="0"/>
                <a:ea typeface="+mj-ea"/>
                <a:cs typeface="Times New Roman" pitchFamily="18" charset="0"/>
              </a:rPr>
              <a:t> </a:t>
            </a:r>
            <a:r>
              <a:rPr kumimoji="0" lang="en-US" sz="2800" b="1" i="0" strike="noStrike" kern="1200" cap="none" spc="0" normalizeH="0" baseline="0" noProof="0" dirty="0" err="1">
                <a:ln>
                  <a:noFill/>
                </a:ln>
                <a:solidFill>
                  <a:srgbClr val="0000FF"/>
                </a:solidFill>
                <a:effectLst/>
                <a:uLnTx/>
                <a:uFillTx/>
                <a:latin typeface="Times New Roman" pitchFamily="18" charset="0"/>
                <a:ea typeface="+mj-ea"/>
                <a:cs typeface="Times New Roman" pitchFamily="18" charset="0"/>
              </a:rPr>
              <a:t>bản</a:t>
            </a:r>
            <a:endParaRPr kumimoji="0" lang="en-US" sz="2800" b="1" i="0" strike="noStrike" kern="1200" cap="none" spc="0" normalizeH="0" baseline="0" noProof="0" dirty="0">
              <a:ln>
                <a:noFill/>
              </a:ln>
              <a:solidFill>
                <a:srgbClr val="0000FF"/>
              </a:solidFill>
              <a:effectLst/>
              <a:uLnTx/>
              <a:uFillTx/>
              <a:latin typeface="Times New Roman" pitchFamily="18" charset="0"/>
              <a:ea typeface="+mj-ea"/>
              <a:cs typeface="Times New Roman" pitchFamily="18" charset="0"/>
            </a:endParaRPr>
          </a:p>
        </p:txBody>
      </p:sp>
      <p:sp>
        <p:nvSpPr>
          <p:cNvPr id="10" name="Rectangle 9"/>
          <p:cNvSpPr/>
          <p:nvPr/>
        </p:nvSpPr>
        <p:spPr>
          <a:xfrm>
            <a:off x="66852" y="898552"/>
            <a:ext cx="5489032" cy="46166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4. Phong cách</a:t>
            </a:r>
            <a:r>
              <a:rPr kumimoji="0" lang="pt-BR" sz="2400" b="1" i="0" u="none" strike="noStrike" kern="1200" cap="none" spc="0" normalizeH="0" noProof="0">
                <a:ln>
                  <a:noFill/>
                </a:ln>
                <a:solidFill>
                  <a:prstClr val="black"/>
                </a:solidFill>
                <a:effectLst/>
                <a:uLnTx/>
                <a:uFillTx/>
                <a:latin typeface="Times New Roman" pitchFamily="18" charset="0"/>
                <a:ea typeface="+mn-ea"/>
                <a:cs typeface="Times New Roman" pitchFamily="18" charset="0"/>
              </a:rPr>
              <a:t> lãng mạn</a:t>
            </a:r>
            <a:endParaRPr kumimoji="0" lang="en-US" sz="2400" b="0"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endParaRPr>
          </a:p>
        </p:txBody>
      </p:sp>
      <p:pic>
        <p:nvPicPr>
          <p:cNvPr id="13" name="Picture 3" descr="C:\Users\Administrator\Documents\tải xuống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0"/>
            <a:ext cx="349188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42607" y="5086067"/>
            <a:ext cx="5429717" cy="1200329"/>
          </a:xfrm>
          <a:prstGeom prst="rect">
            <a:avLst/>
          </a:prstGeom>
        </p:spPr>
        <p:txBody>
          <a:bodyPr wrap="square">
            <a:spAutoFit/>
          </a:bodyPr>
          <a:lstStyle/>
          <a:p>
            <a:pPr lvl="0" algn="just">
              <a:buFontTx/>
              <a:buChar char="-"/>
            </a:pPr>
            <a:r>
              <a:rPr lang="en-US" sz="2400" kern="100" dirty="0">
                <a:latin typeface="Times New Roman" panose="02020603050405020304" pitchFamily="18" charset="0"/>
                <a:ea typeface="Calibri" panose="020F0502020204030204" pitchFamily="34" charset="0"/>
              </a:rPr>
              <a:t> </a:t>
            </a:r>
            <a:r>
              <a:rPr lang="en-US" sz="2400" kern="100" dirty="0" err="1">
                <a:latin typeface="Times New Roman" panose="02020603050405020304" pitchFamily="18" charset="0"/>
                <a:ea typeface="Calibri" panose="020F0502020204030204" pitchFamily="34" charset="0"/>
              </a:rPr>
              <a:t>Sử</a:t>
            </a:r>
            <a:r>
              <a:rPr lang="en-US" sz="2400" kern="100" dirty="0">
                <a:latin typeface="Times New Roman" panose="02020603050405020304" pitchFamily="18" charset="0"/>
                <a:ea typeface="Calibri" panose="020F0502020204030204" pitchFamily="34" charset="0"/>
              </a:rPr>
              <a:t> </a:t>
            </a:r>
            <a:r>
              <a:rPr lang="en-US" sz="2400" kern="100" dirty="0" err="1">
                <a:latin typeface="Times New Roman" panose="02020603050405020304" pitchFamily="18" charset="0"/>
                <a:ea typeface="Calibri" panose="020F0502020204030204" pitchFamily="34" charset="0"/>
              </a:rPr>
              <a:t>dụng</a:t>
            </a:r>
            <a:r>
              <a:rPr lang="en-US" sz="2400" kern="100" dirty="0">
                <a:latin typeface="Times New Roman" panose="02020603050405020304" pitchFamily="18" charset="0"/>
                <a:ea typeface="Calibri" panose="020F0502020204030204" pitchFamily="34" charset="0"/>
              </a:rPr>
              <a:t> </a:t>
            </a:r>
            <a:r>
              <a:rPr lang="en-US" sz="2400" kern="100" dirty="0" err="1">
                <a:latin typeface="Times New Roman" panose="02020603050405020304" pitchFamily="18" charset="0"/>
                <a:ea typeface="Calibri" panose="020F0502020204030204" pitchFamily="34" charset="0"/>
              </a:rPr>
              <a:t>nhiều</a:t>
            </a:r>
            <a:r>
              <a:rPr lang="en-US" sz="2400" kern="100" dirty="0">
                <a:latin typeface="Times New Roman" panose="02020603050405020304" pitchFamily="18" charset="0"/>
                <a:ea typeface="Calibri" panose="020F0502020204030204" pitchFamily="34" charset="0"/>
              </a:rPr>
              <a:t> </a:t>
            </a:r>
            <a:r>
              <a:rPr lang="en-US" sz="2400" kern="100" dirty="0" err="1">
                <a:latin typeface="Times New Roman" panose="02020603050405020304" pitchFamily="18" charset="0"/>
                <a:ea typeface="Calibri" panose="020F0502020204030204" pitchFamily="34" charset="0"/>
              </a:rPr>
              <a:t>yếu</a:t>
            </a:r>
            <a:r>
              <a:rPr lang="en-US" sz="2400" kern="100" dirty="0">
                <a:latin typeface="Times New Roman" panose="02020603050405020304" pitchFamily="18" charset="0"/>
                <a:ea typeface="Calibri" panose="020F0502020204030204" pitchFamily="34" charset="0"/>
              </a:rPr>
              <a:t> </a:t>
            </a:r>
            <a:r>
              <a:rPr lang="en-US" sz="2400" kern="100" dirty="0" err="1">
                <a:latin typeface="Times New Roman" panose="02020603050405020304" pitchFamily="18" charset="0"/>
                <a:ea typeface="Calibri" panose="020F0502020204030204" pitchFamily="34" charset="0"/>
              </a:rPr>
              <a:t>tố</a:t>
            </a:r>
            <a:r>
              <a:rPr lang="en-US" sz="2400" kern="100" dirty="0">
                <a:latin typeface="Times New Roman" panose="02020603050405020304" pitchFamily="18" charset="0"/>
                <a:ea typeface="Calibri" panose="020F0502020204030204" pitchFamily="34" charset="0"/>
              </a:rPr>
              <a:t> </a:t>
            </a:r>
            <a:r>
              <a:rPr lang="en-US" sz="2400" kern="100" dirty="0" err="1">
                <a:latin typeface="Times New Roman" panose="02020603050405020304" pitchFamily="18" charset="0"/>
                <a:ea typeface="Calibri" panose="020F0502020204030204" pitchFamily="34" charset="0"/>
              </a:rPr>
              <a:t>tương</a:t>
            </a:r>
            <a:r>
              <a:rPr lang="en-US" sz="2400" kern="100" dirty="0">
                <a:latin typeface="Times New Roman" panose="02020603050405020304" pitchFamily="18" charset="0"/>
                <a:ea typeface="Calibri" panose="020F0502020204030204" pitchFamily="34" charset="0"/>
              </a:rPr>
              <a:t> </a:t>
            </a:r>
            <a:r>
              <a:rPr lang="en-US" sz="2400" kern="100" dirty="0" err="1">
                <a:latin typeface="Times New Roman" panose="02020603050405020304" pitchFamily="18" charset="0"/>
                <a:ea typeface="Calibri" panose="020F0502020204030204" pitchFamily="34" charset="0"/>
              </a:rPr>
              <a:t>phản</a:t>
            </a:r>
            <a:r>
              <a:rPr lang="en-US" sz="2400" kern="100" dirty="0">
                <a:latin typeface="Times New Roman" panose="02020603050405020304" pitchFamily="18" charset="0"/>
                <a:ea typeface="Calibri" panose="020F0502020204030204" pitchFamily="34" charset="0"/>
              </a:rPr>
              <a:t>: </a:t>
            </a:r>
            <a:r>
              <a:rPr lang="en-US" sz="2400" kern="100" dirty="0" err="1">
                <a:latin typeface="Times New Roman" panose="02020603050405020304" pitchFamily="18" charset="0"/>
                <a:ea typeface="Calibri" panose="020F0502020204030204" pitchFamily="34" charset="0"/>
              </a:rPr>
              <a:t>khi</a:t>
            </a:r>
            <a:r>
              <a:rPr lang="en-US" sz="2400" kern="100" dirty="0">
                <a:latin typeface="Times New Roman" panose="02020603050405020304" pitchFamily="18" charset="0"/>
                <a:ea typeface="Calibri" panose="020F0502020204030204" pitchFamily="34" charset="0"/>
              </a:rPr>
              <a:t> </a:t>
            </a:r>
            <a:r>
              <a:rPr lang="en-US" sz="2400" kern="100" dirty="0" err="1">
                <a:latin typeface="Times New Roman" panose="02020603050405020304" pitchFamily="18" charset="0"/>
                <a:ea typeface="Calibri" panose="020F0502020204030204" pitchFamily="34" charset="0"/>
              </a:rPr>
              <a:t>khắc</a:t>
            </a:r>
            <a:r>
              <a:rPr lang="en-US" sz="2400" kern="100" dirty="0">
                <a:latin typeface="Times New Roman" panose="02020603050405020304" pitchFamily="18" charset="0"/>
                <a:ea typeface="Calibri" panose="020F0502020204030204" pitchFamily="34" charset="0"/>
              </a:rPr>
              <a:t> </a:t>
            </a:r>
            <a:r>
              <a:rPr lang="en-US" sz="2400" kern="100" dirty="0" err="1">
                <a:latin typeface="Times New Roman" panose="02020603050405020304" pitchFamily="18" charset="0"/>
                <a:ea typeface="Calibri" panose="020F0502020204030204" pitchFamily="34" charset="0"/>
              </a:rPr>
              <a:t>hoạ</a:t>
            </a:r>
            <a:r>
              <a:rPr lang="en-US" sz="2400" kern="100" dirty="0">
                <a:latin typeface="Times New Roman" panose="02020603050405020304" pitchFamily="18" charset="0"/>
                <a:ea typeface="Calibri" panose="020F0502020204030204" pitchFamily="34" charset="0"/>
              </a:rPr>
              <a:t> </a:t>
            </a:r>
            <a:r>
              <a:rPr lang="en-US" sz="2400" kern="100" dirty="0" err="1">
                <a:latin typeface="Times New Roman" panose="02020603050405020304" pitchFamily="18" charset="0"/>
                <a:ea typeface="Calibri" panose="020F0502020204030204" pitchFamily="34" charset="0"/>
              </a:rPr>
              <a:t>hình</a:t>
            </a:r>
            <a:r>
              <a:rPr lang="en-US" sz="2400" kern="100" dirty="0">
                <a:latin typeface="Times New Roman" panose="02020603050405020304" pitchFamily="18" charset="0"/>
                <a:ea typeface="Calibri" panose="020F0502020204030204" pitchFamily="34" charset="0"/>
              </a:rPr>
              <a:t> </a:t>
            </a:r>
            <a:r>
              <a:rPr lang="en-US" sz="2400" kern="100" dirty="0" err="1">
                <a:latin typeface="Times New Roman" panose="02020603050405020304" pitchFamily="18" charset="0"/>
                <a:ea typeface="Calibri" panose="020F0502020204030204" pitchFamily="34" charset="0"/>
              </a:rPr>
              <a:t>tượng</a:t>
            </a:r>
            <a:r>
              <a:rPr lang="en-US" sz="2400" kern="100" dirty="0">
                <a:latin typeface="Times New Roman" panose="02020603050405020304" pitchFamily="18" charset="0"/>
                <a:ea typeface="Calibri" panose="020F0502020204030204" pitchFamily="34" charset="0"/>
              </a:rPr>
              <a:t> </a:t>
            </a:r>
            <a:r>
              <a:rPr lang="en-US" sz="2400" kern="100" dirty="0" err="1">
                <a:latin typeface="Times New Roman" panose="02020603050405020304" pitchFamily="18" charset="0"/>
                <a:ea typeface="Calibri" panose="020F0502020204030204" pitchFamily="34" charset="0"/>
              </a:rPr>
              <a:t>thiên</a:t>
            </a:r>
            <a:r>
              <a:rPr lang="en-US" sz="2400" kern="100" dirty="0">
                <a:latin typeface="Times New Roman" panose="02020603050405020304" pitchFamily="18" charset="0"/>
                <a:ea typeface="Calibri" panose="020F0502020204030204" pitchFamily="34" charset="0"/>
              </a:rPr>
              <a:t> </a:t>
            </a:r>
            <a:r>
              <a:rPr lang="en-US" sz="2400" kern="100" dirty="0" err="1">
                <a:latin typeface="Times New Roman" panose="02020603050405020304" pitchFamily="18" charset="0"/>
                <a:ea typeface="Calibri" panose="020F0502020204030204" pitchFamily="34" charset="0"/>
              </a:rPr>
              <a:t>nhiên</a:t>
            </a:r>
            <a:r>
              <a:rPr lang="en-US" sz="2400" kern="100" dirty="0">
                <a:latin typeface="Times New Roman" panose="02020603050405020304" pitchFamily="18" charset="0"/>
                <a:ea typeface="Calibri" panose="020F0502020204030204" pitchFamily="34" charset="0"/>
              </a:rPr>
              <a:t> </a:t>
            </a:r>
            <a:r>
              <a:rPr lang="en-US" sz="2400" kern="100" dirty="0" err="1">
                <a:latin typeface="Times New Roman" panose="02020603050405020304" pitchFamily="18" charset="0"/>
                <a:ea typeface="Calibri" panose="020F0502020204030204" pitchFamily="34" charset="0"/>
              </a:rPr>
              <a:t>Tây</a:t>
            </a:r>
            <a:r>
              <a:rPr lang="en-US" sz="2400" kern="100" dirty="0">
                <a:latin typeface="Times New Roman" panose="02020603050405020304" pitchFamily="18" charset="0"/>
                <a:ea typeface="Calibri" panose="020F0502020204030204" pitchFamily="34" charset="0"/>
              </a:rPr>
              <a:t> </a:t>
            </a:r>
            <a:r>
              <a:rPr lang="en-US" sz="2400" kern="100" dirty="0" err="1">
                <a:latin typeface="Times New Roman" panose="02020603050405020304" pitchFamily="18" charset="0"/>
                <a:ea typeface="Calibri" panose="020F0502020204030204" pitchFamily="34" charset="0"/>
              </a:rPr>
              <a:t>Bắc</a:t>
            </a:r>
            <a:r>
              <a:rPr lang="en-US" sz="2400" kern="100" dirty="0">
                <a:latin typeface="Times New Roman" panose="02020603050405020304" pitchFamily="18" charset="0"/>
                <a:ea typeface="Calibri" panose="020F0502020204030204" pitchFamily="34" charset="0"/>
              </a:rPr>
              <a:t> </a:t>
            </a:r>
            <a:r>
              <a:rPr lang="en-US" sz="2400" kern="100" dirty="0" err="1">
                <a:latin typeface="Times New Roman" panose="02020603050405020304" pitchFamily="18" charset="0"/>
                <a:ea typeface="Calibri" panose="020F0502020204030204" pitchFamily="34" charset="0"/>
              </a:rPr>
              <a:t>và</a:t>
            </a:r>
            <a:r>
              <a:rPr lang="en-US" sz="2400" kern="100" dirty="0">
                <a:latin typeface="Times New Roman" panose="02020603050405020304" pitchFamily="18" charset="0"/>
                <a:ea typeface="Calibri" panose="020F0502020204030204" pitchFamily="34" charset="0"/>
              </a:rPr>
              <a:t> </a:t>
            </a:r>
            <a:r>
              <a:rPr lang="en-US" sz="2400" kern="100" dirty="0" err="1">
                <a:latin typeface="Times New Roman" panose="02020603050405020304" pitchFamily="18" charset="0"/>
                <a:ea typeface="Calibri" panose="020F0502020204030204" pitchFamily="34" charset="0"/>
              </a:rPr>
              <a:t>hình</a:t>
            </a:r>
            <a:r>
              <a:rPr lang="en-US" sz="2400" kern="100" dirty="0">
                <a:latin typeface="Times New Roman" panose="02020603050405020304" pitchFamily="18" charset="0"/>
                <a:ea typeface="Calibri" panose="020F0502020204030204" pitchFamily="34" charset="0"/>
              </a:rPr>
              <a:t> </a:t>
            </a:r>
            <a:r>
              <a:rPr lang="en-US" sz="2400" kern="100" dirty="0" err="1">
                <a:latin typeface="Times New Roman" panose="02020603050405020304" pitchFamily="18" charset="0"/>
                <a:ea typeface="Calibri" panose="020F0502020204030204" pitchFamily="34" charset="0"/>
              </a:rPr>
              <a:t>tượng</a:t>
            </a:r>
            <a:r>
              <a:rPr lang="en-US" sz="2400" kern="100" dirty="0">
                <a:latin typeface="Times New Roman" panose="02020603050405020304" pitchFamily="18" charset="0"/>
                <a:ea typeface="Calibri" panose="020F0502020204030204" pitchFamily="34" charset="0"/>
              </a:rPr>
              <a:t> </a:t>
            </a:r>
            <a:r>
              <a:rPr lang="en-US" sz="2400" kern="100" dirty="0" err="1">
                <a:latin typeface="Times New Roman" panose="02020603050405020304" pitchFamily="18" charset="0"/>
                <a:ea typeface="Calibri" panose="020F0502020204030204" pitchFamily="34" charset="0"/>
              </a:rPr>
              <a:t>đoàn</a:t>
            </a:r>
            <a:r>
              <a:rPr lang="en-US" sz="2400" kern="100" dirty="0">
                <a:latin typeface="Times New Roman" panose="02020603050405020304" pitchFamily="18" charset="0"/>
                <a:ea typeface="Calibri" panose="020F0502020204030204" pitchFamily="34" charset="0"/>
              </a:rPr>
              <a:t> </a:t>
            </a:r>
            <a:r>
              <a:rPr lang="en-US" sz="2400" kern="100" dirty="0" err="1">
                <a:latin typeface="Times New Roman" panose="02020603050405020304" pitchFamily="18" charset="0"/>
                <a:ea typeface="Calibri" panose="020F0502020204030204" pitchFamily="34" charset="0"/>
              </a:rPr>
              <a:t>quân</a:t>
            </a:r>
            <a:r>
              <a:rPr lang="en-US" sz="2400" kern="100" dirty="0">
                <a:latin typeface="Times New Roman" panose="02020603050405020304" pitchFamily="18" charset="0"/>
                <a:ea typeface="Calibri" panose="020F0502020204030204" pitchFamily="34" charset="0"/>
              </a:rPr>
              <a:t> </a:t>
            </a:r>
            <a:r>
              <a:rPr lang="en-US" sz="2400" kern="100" dirty="0" err="1">
                <a:latin typeface="Times New Roman" panose="02020603050405020304" pitchFamily="18" charset="0"/>
                <a:ea typeface="Calibri" panose="020F0502020204030204" pitchFamily="34" charset="0"/>
              </a:rPr>
              <a:t>Tây</a:t>
            </a:r>
            <a:r>
              <a:rPr lang="en-US" sz="2400" kern="100" dirty="0">
                <a:latin typeface="Times New Roman" panose="02020603050405020304" pitchFamily="18" charset="0"/>
                <a:ea typeface="Calibri" panose="020F0502020204030204" pitchFamily="34" charset="0"/>
              </a:rPr>
              <a:t> </a:t>
            </a:r>
            <a:r>
              <a:rPr lang="en-US" sz="2400" kern="100" dirty="0" err="1">
                <a:latin typeface="Times New Roman" panose="02020603050405020304" pitchFamily="18" charset="0"/>
                <a:ea typeface="Calibri" panose="020F0502020204030204" pitchFamily="34" charset="0"/>
              </a:rPr>
              <a:t>Tiến</a:t>
            </a:r>
            <a:r>
              <a:rPr lang="en-US" sz="2400" kern="100" dirty="0">
                <a:latin typeface="Times New Roman" panose="02020603050405020304" pitchFamily="18" charset="0"/>
                <a:ea typeface="Calibri" panose="020F0502020204030204" pitchFamily="34" charset="0"/>
              </a:rPr>
              <a:t>.</a:t>
            </a:r>
            <a:endParaRPr kumimoji="0" lang="en-US" sz="2400" b="1" i="0" u="none" strike="noStrike" kern="1200" cap="none" spc="0" normalizeH="0" baseline="0" noProof="0" dirty="0">
              <a:ln>
                <a:noFill/>
              </a:ln>
              <a:solidFill>
                <a:srgbClr val="FF0000"/>
              </a:solidFill>
              <a:effectLst/>
              <a:uLnTx/>
              <a:uFillTx/>
              <a:latin typeface="Times New Roman" pitchFamily="18" charset="0"/>
            </a:endParaRPr>
          </a:p>
        </p:txBody>
      </p:sp>
      <p:sp>
        <p:nvSpPr>
          <p:cNvPr id="5" name="Rectangle 4"/>
          <p:cNvSpPr/>
          <p:nvPr/>
        </p:nvSpPr>
        <p:spPr>
          <a:xfrm>
            <a:off x="142608" y="1485080"/>
            <a:ext cx="5437504" cy="1200329"/>
          </a:xfrm>
          <a:prstGeom prst="rect">
            <a:avLst/>
          </a:prstGeom>
        </p:spPr>
        <p:txBody>
          <a:bodyPr wrap="square">
            <a:spAutoFit/>
          </a:bodyPr>
          <a:lstStyle/>
          <a:p>
            <a:pPr lvl="0" algn="just"/>
            <a:r>
              <a:rPr kumimoji="0" lang="pt-BR"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lang="vi-VN" sz="2400" dirty="0">
                <a:solidFill>
                  <a:prstClr val="black"/>
                </a:solidFill>
                <a:latin typeface="Times New Roman" pitchFamily="18" charset="0"/>
                <a:cs typeface="Times New Roman" pitchFamily="18" charset="0"/>
              </a:rPr>
              <a:t>Cảm hứng: Khẳng định, ngợi ca lí tưởng cứu nước, khí phách anh hùng và sự hi sinh cao cả của người lính Tây Tiến.</a:t>
            </a:r>
            <a:endParaRPr kumimoji="0" 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12" name="Rectangle 11"/>
          <p:cNvSpPr/>
          <p:nvPr/>
        </p:nvSpPr>
        <p:spPr>
          <a:xfrm>
            <a:off x="66852" y="2685409"/>
            <a:ext cx="5513260" cy="1200329"/>
          </a:xfrm>
          <a:prstGeom prst="rect">
            <a:avLst/>
          </a:prstGeom>
        </p:spPr>
        <p:txBody>
          <a:bodyPr wrap="square">
            <a:spAutoFit/>
          </a:bodyPr>
          <a:lstStyle/>
          <a:p>
            <a:pPr lvl="0" algn="just"/>
            <a:r>
              <a:rPr kumimoji="0" lang="pt-BR" sz="2400" b="0" i="0" u="none" strike="noStrike" kern="1200" cap="none" spc="0" normalizeH="0" baseline="0" noProof="0">
                <a:ln>
                  <a:noFill/>
                </a:ln>
                <a:solidFill>
                  <a:prstClr val="black"/>
                </a:solidFill>
                <a:effectLst/>
                <a:uLnTx/>
                <a:uFillTx/>
                <a:latin typeface="Times New Roman" pitchFamily="18" charset="0"/>
                <a:cs typeface="Times New Roman" pitchFamily="18" charset="0"/>
              </a:rPr>
              <a:t>- </a:t>
            </a:r>
            <a:r>
              <a:rPr lang="en-US" sz="2400" kern="100">
                <a:latin typeface="Times New Roman" panose="02020603050405020304" pitchFamily="18" charset="0"/>
                <a:ea typeface="Calibri" panose="020F0502020204030204" pitchFamily="34" charset="0"/>
              </a:rPr>
              <a:t>Hình tượng: Khám phá, khắc hoạ vẻ đẹp tâm hồn tinh tế, phóng khoáng, mơ mộng, lãng mạn của người lính Tây Tiến.</a:t>
            </a:r>
            <a:endParaRPr kumimoji="0" lang="en-US" sz="2400" b="0" i="0" u="none" strike="noStrike" kern="1200" cap="none" spc="0" normalizeH="0" baseline="0" noProof="0">
              <a:ln>
                <a:noFill/>
              </a:ln>
              <a:solidFill>
                <a:prstClr val="black"/>
              </a:solidFill>
              <a:effectLst/>
              <a:uLnTx/>
              <a:uFillTx/>
              <a:latin typeface="Times New Roman" pitchFamily="18" charset="0"/>
              <a:cs typeface="Times New Roman" pitchFamily="18" charset="0"/>
            </a:endParaRPr>
          </a:p>
        </p:txBody>
      </p:sp>
      <p:sp>
        <p:nvSpPr>
          <p:cNvPr id="14" name="Rectangle 13"/>
          <p:cNvSpPr/>
          <p:nvPr/>
        </p:nvSpPr>
        <p:spPr>
          <a:xfrm>
            <a:off x="104730" y="3885738"/>
            <a:ext cx="5513260" cy="1200329"/>
          </a:xfrm>
          <a:prstGeom prst="rect">
            <a:avLst/>
          </a:prstGeom>
        </p:spPr>
        <p:txBody>
          <a:bodyPr wrap="square">
            <a:spAutoFit/>
          </a:bodyPr>
          <a:lstStyle/>
          <a:p>
            <a:pPr lvl="0" algn="just"/>
            <a:r>
              <a:rPr kumimoji="0" lang="pt-BR" sz="2400" b="0" i="1"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lang="en-US" sz="2400" kern="100" dirty="0" err="1">
                <a:latin typeface="Times New Roman" panose="02020603050405020304" pitchFamily="18" charset="0"/>
                <a:ea typeface="Calibri" panose="020F0502020204030204" pitchFamily="34" charset="0"/>
              </a:rPr>
              <a:t>Ngôn</a:t>
            </a:r>
            <a:r>
              <a:rPr lang="en-US" sz="2400" kern="100" dirty="0">
                <a:latin typeface="Times New Roman" panose="02020603050405020304" pitchFamily="18" charset="0"/>
                <a:ea typeface="Calibri" panose="020F0502020204030204" pitchFamily="34" charset="0"/>
              </a:rPr>
              <a:t> </a:t>
            </a:r>
            <a:r>
              <a:rPr lang="en-US" sz="2400" kern="100" dirty="0" err="1">
                <a:latin typeface="Times New Roman" panose="02020603050405020304" pitchFamily="18" charset="0"/>
                <a:ea typeface="Calibri" panose="020F0502020204030204" pitchFamily="34" charset="0"/>
              </a:rPr>
              <a:t>ngữ</a:t>
            </a:r>
            <a:r>
              <a:rPr lang="en-US" sz="2400" kern="100" dirty="0">
                <a:latin typeface="Times New Roman" panose="02020603050405020304" pitchFamily="18" charset="0"/>
                <a:ea typeface="Calibri" panose="020F0502020204030204" pitchFamily="34" charset="0"/>
              </a:rPr>
              <a:t>: </a:t>
            </a:r>
            <a:r>
              <a:rPr lang="en-US" sz="2400" kern="100" dirty="0" err="1">
                <a:latin typeface="Times New Roman" panose="02020603050405020304" pitchFamily="18" charset="0"/>
                <a:ea typeface="Calibri" panose="020F0502020204030204" pitchFamily="34" charset="0"/>
              </a:rPr>
              <a:t>Sự</a:t>
            </a:r>
            <a:r>
              <a:rPr lang="en-US" sz="2400" kern="100" dirty="0">
                <a:latin typeface="Times New Roman" panose="02020603050405020304" pitchFamily="18" charset="0"/>
                <a:ea typeface="Calibri" panose="020F0502020204030204" pitchFamily="34" charset="0"/>
              </a:rPr>
              <a:t> </a:t>
            </a:r>
            <a:r>
              <a:rPr lang="en-US" sz="2400" kern="100" dirty="0" err="1">
                <a:latin typeface="Times New Roman" panose="02020603050405020304" pitchFamily="18" charset="0"/>
                <a:ea typeface="Calibri" panose="020F0502020204030204" pitchFamily="34" charset="0"/>
              </a:rPr>
              <a:t>sáng</a:t>
            </a:r>
            <a:r>
              <a:rPr lang="en-US" sz="2400" kern="100" dirty="0">
                <a:latin typeface="Times New Roman" panose="02020603050405020304" pitchFamily="18" charset="0"/>
                <a:ea typeface="Calibri" panose="020F0502020204030204" pitchFamily="34" charset="0"/>
              </a:rPr>
              <a:t> </a:t>
            </a:r>
            <a:r>
              <a:rPr lang="en-US" sz="2400" kern="100" dirty="0" err="1">
                <a:latin typeface="Times New Roman" panose="02020603050405020304" pitchFamily="18" charset="0"/>
                <a:ea typeface="Calibri" panose="020F0502020204030204" pitchFamily="34" charset="0"/>
              </a:rPr>
              <a:t>tạo</a:t>
            </a:r>
            <a:r>
              <a:rPr lang="en-US" sz="2400" kern="100" dirty="0">
                <a:latin typeface="Times New Roman" panose="02020603050405020304" pitchFamily="18" charset="0"/>
                <a:ea typeface="Calibri" panose="020F0502020204030204" pitchFamily="34" charset="0"/>
              </a:rPr>
              <a:t> </a:t>
            </a:r>
            <a:r>
              <a:rPr lang="en-US" sz="2400" kern="100" dirty="0" err="1">
                <a:latin typeface="Times New Roman" panose="02020603050405020304" pitchFamily="18" charset="0"/>
                <a:ea typeface="Calibri" panose="020F0502020204030204" pitchFamily="34" charset="0"/>
              </a:rPr>
              <a:t>trong</a:t>
            </a:r>
            <a:r>
              <a:rPr lang="en-US" sz="2400" kern="100" dirty="0">
                <a:latin typeface="Times New Roman" panose="02020603050405020304" pitchFamily="18" charset="0"/>
                <a:ea typeface="Calibri" panose="020F0502020204030204" pitchFamily="34" charset="0"/>
              </a:rPr>
              <a:t> </a:t>
            </a:r>
            <a:r>
              <a:rPr lang="en-US" sz="2400" kern="100" dirty="0" err="1">
                <a:latin typeface="Times New Roman" panose="02020603050405020304" pitchFamily="18" charset="0"/>
                <a:ea typeface="Calibri" panose="020F0502020204030204" pitchFamily="34" charset="0"/>
              </a:rPr>
              <a:t>tổ</a:t>
            </a:r>
            <a:r>
              <a:rPr lang="en-US" sz="2400" kern="100" dirty="0">
                <a:latin typeface="Times New Roman" panose="02020603050405020304" pitchFamily="18" charset="0"/>
                <a:ea typeface="Calibri" panose="020F0502020204030204" pitchFamily="34" charset="0"/>
              </a:rPr>
              <a:t> </a:t>
            </a:r>
            <a:r>
              <a:rPr lang="en-US" sz="2400" kern="100" dirty="0" err="1">
                <a:latin typeface="Times New Roman" panose="02020603050405020304" pitchFamily="18" charset="0"/>
                <a:ea typeface="Calibri" panose="020F0502020204030204" pitchFamily="34" charset="0"/>
              </a:rPr>
              <a:t>chức</a:t>
            </a:r>
            <a:r>
              <a:rPr lang="en-US" sz="2400" kern="100" dirty="0">
                <a:latin typeface="Times New Roman" panose="02020603050405020304" pitchFamily="18" charset="0"/>
                <a:ea typeface="Calibri" panose="020F0502020204030204" pitchFamily="34" charset="0"/>
              </a:rPr>
              <a:t> </a:t>
            </a:r>
            <a:r>
              <a:rPr lang="en-US" sz="2400" kern="100" dirty="0" err="1">
                <a:latin typeface="Times New Roman" panose="02020603050405020304" pitchFamily="18" charset="0"/>
                <a:ea typeface="Calibri" panose="020F0502020204030204" pitchFamily="34" charset="0"/>
              </a:rPr>
              <a:t>theo</a:t>
            </a:r>
            <a:r>
              <a:rPr lang="en-US" sz="2400" kern="100" dirty="0">
                <a:latin typeface="Times New Roman" panose="02020603050405020304" pitchFamily="18" charset="0"/>
                <a:ea typeface="Calibri" panose="020F0502020204030204" pitchFamily="34" charset="0"/>
              </a:rPr>
              <a:t> </a:t>
            </a:r>
            <a:r>
              <a:rPr lang="en-US" sz="2400" kern="100" dirty="0" err="1">
                <a:latin typeface="Times New Roman" panose="02020603050405020304" pitchFamily="18" charset="0"/>
                <a:ea typeface="Calibri" panose="020F0502020204030204" pitchFamily="34" charset="0"/>
              </a:rPr>
              <a:t>hình</a:t>
            </a:r>
            <a:r>
              <a:rPr lang="en-US" sz="2400" kern="100" dirty="0">
                <a:latin typeface="Times New Roman" panose="02020603050405020304" pitchFamily="18" charset="0"/>
                <a:ea typeface="Calibri" panose="020F0502020204030204" pitchFamily="34" charset="0"/>
              </a:rPr>
              <a:t> </a:t>
            </a:r>
            <a:r>
              <a:rPr lang="en-US" sz="2400" kern="100" dirty="0" err="1">
                <a:latin typeface="Times New Roman" panose="02020603050405020304" pitchFamily="18" charset="0"/>
                <a:ea typeface="Calibri" panose="020F0502020204030204" pitchFamily="34" charset="0"/>
              </a:rPr>
              <a:t>thức</a:t>
            </a:r>
            <a:r>
              <a:rPr lang="en-US" sz="2400" kern="100" dirty="0">
                <a:latin typeface="Times New Roman" panose="02020603050405020304" pitchFamily="18" charset="0"/>
                <a:ea typeface="Calibri" panose="020F0502020204030204" pitchFamily="34" charset="0"/>
              </a:rPr>
              <a:t> </a:t>
            </a:r>
            <a:r>
              <a:rPr lang="en-US" sz="2400" kern="100" dirty="0" err="1">
                <a:latin typeface="Times New Roman" panose="02020603050405020304" pitchFamily="18" charset="0"/>
                <a:ea typeface="Calibri" panose="020F0502020204030204" pitchFamily="34" charset="0"/>
              </a:rPr>
              <a:t>ngôn</a:t>
            </a:r>
            <a:r>
              <a:rPr lang="en-US" sz="2400" kern="100" dirty="0">
                <a:latin typeface="Times New Roman" panose="02020603050405020304" pitchFamily="18" charset="0"/>
                <a:ea typeface="Calibri" panose="020F0502020204030204" pitchFamily="34" charset="0"/>
              </a:rPr>
              <a:t> </a:t>
            </a:r>
            <a:r>
              <a:rPr lang="en-US" sz="2400" kern="100" dirty="0" err="1">
                <a:latin typeface="Times New Roman" panose="02020603050405020304" pitchFamily="18" charset="0"/>
                <a:ea typeface="Calibri" panose="020F0502020204030204" pitchFamily="34" charset="0"/>
              </a:rPr>
              <a:t>ngữ</a:t>
            </a:r>
            <a:r>
              <a:rPr lang="en-US" sz="2400" kern="100" dirty="0">
                <a:latin typeface="Times New Roman" panose="02020603050405020304" pitchFamily="18" charset="0"/>
                <a:ea typeface="Calibri" panose="020F0502020204030204" pitchFamily="34" charset="0"/>
              </a:rPr>
              <a:t> </a:t>
            </a:r>
            <a:r>
              <a:rPr lang="en-US" sz="2400" kern="100" dirty="0" err="1">
                <a:latin typeface="Times New Roman" panose="02020603050405020304" pitchFamily="18" charset="0"/>
                <a:ea typeface="Calibri" panose="020F0502020204030204" pitchFamily="34" charset="0"/>
              </a:rPr>
              <a:t>đặc</a:t>
            </a:r>
            <a:r>
              <a:rPr lang="en-US" sz="2400" kern="100" dirty="0">
                <a:latin typeface="Times New Roman" panose="02020603050405020304" pitchFamily="18" charset="0"/>
                <a:ea typeface="Calibri" panose="020F0502020204030204" pitchFamily="34" charset="0"/>
              </a:rPr>
              <a:t> </a:t>
            </a:r>
            <a:r>
              <a:rPr lang="en-US" sz="2400" kern="100" dirty="0" err="1">
                <a:latin typeface="Times New Roman" panose="02020603050405020304" pitchFamily="18" charset="0"/>
                <a:ea typeface="Calibri" panose="020F0502020204030204" pitchFamily="34" charset="0"/>
              </a:rPr>
              <a:t>biệt</a:t>
            </a:r>
            <a:r>
              <a:rPr lang="en-US" sz="2400" kern="100" dirty="0">
                <a:latin typeface="Times New Roman" panose="02020603050405020304" pitchFamily="18" charset="0"/>
                <a:ea typeface="Calibri" panose="020F0502020204030204" pitchFamily="34" charset="0"/>
              </a:rPr>
              <a:t>, </a:t>
            </a:r>
            <a:r>
              <a:rPr lang="en-US" sz="2400" kern="100" dirty="0" err="1">
                <a:latin typeface="Times New Roman" panose="02020603050405020304" pitchFamily="18" charset="0"/>
                <a:ea typeface="Calibri" panose="020F0502020204030204" pitchFamily="34" charset="0"/>
              </a:rPr>
              <a:t>hình</a:t>
            </a:r>
            <a:r>
              <a:rPr lang="en-US" sz="2400" kern="100" dirty="0">
                <a:latin typeface="Times New Roman" panose="02020603050405020304" pitchFamily="18" charset="0"/>
                <a:ea typeface="Calibri" panose="020F0502020204030204" pitchFamily="34" charset="0"/>
              </a:rPr>
              <a:t> </a:t>
            </a:r>
            <a:r>
              <a:rPr lang="en-US" sz="2400" kern="100" dirty="0" err="1">
                <a:latin typeface="Times New Roman" panose="02020603050405020304" pitchFamily="18" charset="0"/>
                <a:ea typeface="Calibri" panose="020F0502020204030204" pitchFamily="34" charset="0"/>
              </a:rPr>
              <a:t>ảnh</a:t>
            </a:r>
            <a:r>
              <a:rPr lang="en-US" sz="2400" kern="100" dirty="0">
                <a:latin typeface="Times New Roman" panose="02020603050405020304" pitchFamily="18" charset="0"/>
                <a:ea typeface="Calibri" panose="020F0502020204030204" pitchFamily="34" charset="0"/>
              </a:rPr>
              <a:t> </a:t>
            </a:r>
            <a:r>
              <a:rPr lang="en-US" sz="2400" kern="100" dirty="0" err="1">
                <a:latin typeface="Times New Roman" panose="02020603050405020304" pitchFamily="18" charset="0"/>
                <a:ea typeface="Calibri" panose="020F0502020204030204" pitchFamily="34" charset="0"/>
              </a:rPr>
              <a:t>độc</a:t>
            </a:r>
            <a:r>
              <a:rPr lang="en-US" sz="2400" kern="100" dirty="0">
                <a:latin typeface="Times New Roman" panose="02020603050405020304" pitchFamily="18" charset="0"/>
                <a:ea typeface="Calibri" panose="020F0502020204030204" pitchFamily="34" charset="0"/>
              </a:rPr>
              <a:t> </a:t>
            </a:r>
            <a:r>
              <a:rPr lang="en-US" sz="2400" kern="100" dirty="0" err="1">
                <a:latin typeface="Times New Roman" panose="02020603050405020304" pitchFamily="18" charset="0"/>
                <a:ea typeface="Calibri" panose="020F0502020204030204" pitchFamily="34" charset="0"/>
              </a:rPr>
              <a:t>đáo</a:t>
            </a:r>
            <a:r>
              <a:rPr lang="en-US" sz="2400" kern="100" dirty="0">
                <a:latin typeface="Times New Roman" panose="02020603050405020304" pitchFamily="18" charset="0"/>
                <a:ea typeface="Calibri" panose="020F0502020204030204" pitchFamily="34" charset="0"/>
              </a:rPr>
              <a:t>. </a:t>
            </a:r>
            <a:endParaRPr kumimoji="0" 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200245252"/>
      </p:ext>
    </p:extLst>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barn(inVertical)">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barn(inVertical)">
                                      <p:cBhvr>
                                        <p:cTn id="22" dur="500"/>
                                        <p:tgtEl>
                                          <p:spTgt spid="1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barn(inVertical)">
                                      <p:cBhvr>
                                        <p:cTn id="2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dministrator\Documents\hinh nen PP\images (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95" y="44624"/>
            <a:ext cx="9095509" cy="6821631"/>
          </a:xfrm>
          <a:prstGeom prst="rect">
            <a:avLst/>
          </a:prstGeom>
          <a:noFill/>
          <a:extLst>
            <a:ext uri="{909E8E84-426E-40DD-AFC4-6F175D3DCCD1}">
              <a14:hiddenFill xmlns:a14="http://schemas.microsoft.com/office/drawing/2010/main">
                <a:solidFill>
                  <a:srgbClr val="FFFFFF"/>
                </a:solidFill>
              </a14:hiddenFill>
            </a:ext>
          </a:extLst>
        </p:spPr>
      </p:pic>
      <p:sp>
        <p:nvSpPr>
          <p:cNvPr id="492547" name="AutoShape 3"/>
          <p:cNvSpPr>
            <a:spLocks noChangeArrowheads="1"/>
          </p:cNvSpPr>
          <p:nvPr/>
        </p:nvSpPr>
        <p:spPr bwMode="gray">
          <a:xfrm>
            <a:off x="495253" y="980728"/>
            <a:ext cx="7920880" cy="1641668"/>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vi-VN">
              <a:latin typeface="+mj-lt"/>
            </a:endParaRPr>
          </a:p>
        </p:txBody>
      </p:sp>
      <p:sp>
        <p:nvSpPr>
          <p:cNvPr id="492548" name="AutoShape 4"/>
          <p:cNvSpPr>
            <a:spLocks noChangeArrowheads="1"/>
          </p:cNvSpPr>
          <p:nvPr/>
        </p:nvSpPr>
        <p:spPr bwMode="gray">
          <a:xfrm>
            <a:off x="697621" y="1356193"/>
            <a:ext cx="1558275" cy="1184275"/>
          </a:xfrm>
          <a:prstGeom prst="roundRect">
            <a:avLst>
              <a:gd name="adj" fmla="val 11921"/>
            </a:avLst>
          </a:prstGeom>
          <a:gradFill rotWithShape="1">
            <a:gsLst>
              <a:gs pos="0">
                <a:srgbClr val="99CC00"/>
              </a:gs>
              <a:gs pos="100000">
                <a:srgbClr val="99CC00">
                  <a:gamma/>
                  <a:shade val="69804"/>
                  <a:invGamma/>
                </a:srgbClr>
              </a:gs>
            </a:gsLst>
            <a:lin ang="5400000" scaled="1"/>
          </a:gra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latin typeface="+mj-lt"/>
            </a:endParaRPr>
          </a:p>
        </p:txBody>
      </p:sp>
      <p:sp>
        <p:nvSpPr>
          <p:cNvPr id="492549" name="Freeform 5"/>
          <p:cNvSpPr>
            <a:spLocks/>
          </p:cNvSpPr>
          <p:nvPr/>
        </p:nvSpPr>
        <p:spPr bwMode="gray">
          <a:xfrm>
            <a:off x="744155" y="1427232"/>
            <a:ext cx="608012" cy="592138"/>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99CC00">
                  <a:gamma/>
                  <a:tint val="54510"/>
                  <a:invGamma/>
                </a:srgbClr>
              </a:gs>
              <a:gs pos="50000">
                <a:srgbClr val="99CC00">
                  <a:alpha val="0"/>
                </a:srgbClr>
              </a:gs>
              <a:gs pos="100000">
                <a:srgbClr val="99CC00">
                  <a:gamma/>
                  <a:tint val="54510"/>
                  <a:invGamma/>
                </a:srgb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vi-VN">
              <a:latin typeface="+mj-lt"/>
            </a:endParaRPr>
          </a:p>
        </p:txBody>
      </p:sp>
      <p:sp>
        <p:nvSpPr>
          <p:cNvPr id="492550" name="Text Box 6"/>
          <p:cNvSpPr txBox="1">
            <a:spLocks noChangeArrowheads="1"/>
          </p:cNvSpPr>
          <p:nvPr/>
        </p:nvSpPr>
        <p:spPr bwMode="gray">
          <a:xfrm>
            <a:off x="810549" y="1532831"/>
            <a:ext cx="133882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400">
                <a:solidFill>
                  <a:srgbClr val="FFFFFF"/>
                </a:solidFill>
                <a:effectLst>
                  <a:outerShdw blurRad="38100" dist="38100" dir="2700000" algn="tl">
                    <a:srgbClr val="C0C0C0"/>
                  </a:outerShdw>
                </a:effectLst>
                <a:latin typeface="Times New Roman" pitchFamily="18" charset="0"/>
                <a:cs typeface="Times New Roman" pitchFamily="18" charset="0"/>
              </a:rPr>
              <a:t>Giá trị</a:t>
            </a:r>
          </a:p>
          <a:p>
            <a:pPr algn="ctr"/>
            <a:r>
              <a:rPr lang="en-US" sz="2400">
                <a:solidFill>
                  <a:srgbClr val="FFFFFF"/>
                </a:solidFill>
                <a:effectLst>
                  <a:outerShdw blurRad="38100" dist="38100" dir="2700000" algn="tl">
                    <a:srgbClr val="C0C0C0"/>
                  </a:outerShdw>
                </a:effectLst>
                <a:latin typeface="Times New Roman" pitchFamily="18" charset="0"/>
                <a:cs typeface="Times New Roman" pitchFamily="18" charset="0"/>
              </a:rPr>
              <a:t>Nội dung</a:t>
            </a:r>
          </a:p>
        </p:txBody>
      </p:sp>
      <p:sp>
        <p:nvSpPr>
          <p:cNvPr id="492551" name="Text Box 7"/>
          <p:cNvSpPr txBox="1">
            <a:spLocks noChangeArrowheads="1"/>
          </p:cNvSpPr>
          <p:nvPr/>
        </p:nvSpPr>
        <p:spPr bwMode="gray">
          <a:xfrm>
            <a:off x="2555776" y="1052736"/>
            <a:ext cx="576064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sz="2400">
                <a:solidFill>
                  <a:srgbClr val="000000"/>
                </a:solidFill>
                <a:latin typeface="Times New Roman" pitchFamily="18" charset="0"/>
                <a:cs typeface="Times New Roman" pitchFamily="18" charset="0"/>
              </a:rPr>
              <a:t>Thông qua nỗi nhớ về một đơn vị, một vùng đất, một quãng đời chiến đấu, bài thơ đã thể hiện hào khí của tuổi trẻ Việt Nam trong buổi đầu chống Pháp đầy gian lao.</a:t>
            </a:r>
            <a:endParaRPr lang="en-US" sz="1600">
              <a:solidFill>
                <a:srgbClr val="000000"/>
              </a:solidFill>
              <a:latin typeface="Times New Roman" pitchFamily="18" charset="0"/>
              <a:cs typeface="Times New Roman" pitchFamily="18" charset="0"/>
            </a:endParaRPr>
          </a:p>
        </p:txBody>
      </p:sp>
      <p:sp>
        <p:nvSpPr>
          <p:cNvPr id="492552" name="AutoShape 8"/>
          <p:cNvSpPr>
            <a:spLocks noChangeArrowheads="1"/>
          </p:cNvSpPr>
          <p:nvPr/>
        </p:nvSpPr>
        <p:spPr bwMode="gray">
          <a:xfrm>
            <a:off x="487938" y="2852936"/>
            <a:ext cx="7920880" cy="2299583"/>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vi-VN">
              <a:latin typeface="+mj-lt"/>
            </a:endParaRPr>
          </a:p>
        </p:txBody>
      </p:sp>
      <p:sp>
        <p:nvSpPr>
          <p:cNvPr id="492553" name="AutoShape 9"/>
          <p:cNvSpPr>
            <a:spLocks noChangeArrowheads="1"/>
          </p:cNvSpPr>
          <p:nvPr/>
        </p:nvSpPr>
        <p:spPr bwMode="gray">
          <a:xfrm>
            <a:off x="467544" y="3212976"/>
            <a:ext cx="1673981" cy="1345622"/>
          </a:xfrm>
          <a:prstGeom prst="roundRect">
            <a:avLst>
              <a:gd name="adj" fmla="val 11921"/>
            </a:avLst>
          </a:prstGeom>
          <a:gradFill rotWithShape="1">
            <a:gsLst>
              <a:gs pos="0">
                <a:srgbClr val="009999"/>
              </a:gs>
              <a:gs pos="100000">
                <a:srgbClr val="009999">
                  <a:gamma/>
                  <a:shade val="69804"/>
                  <a:invGamma/>
                </a:srgbClr>
              </a:gs>
            </a:gsLst>
            <a:lin ang="5400000" scaled="1"/>
          </a:gra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latin typeface="+mj-lt"/>
            </a:endParaRPr>
          </a:p>
        </p:txBody>
      </p:sp>
      <p:sp>
        <p:nvSpPr>
          <p:cNvPr id="492554" name="Freeform 10"/>
          <p:cNvSpPr>
            <a:spLocks/>
          </p:cNvSpPr>
          <p:nvPr/>
        </p:nvSpPr>
        <p:spPr bwMode="gray">
          <a:xfrm>
            <a:off x="839788" y="3621087"/>
            <a:ext cx="608012" cy="592138"/>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009999">
                  <a:gamma/>
                  <a:tint val="42353"/>
                  <a:invGamma/>
                </a:srgbClr>
              </a:gs>
              <a:gs pos="100000">
                <a:srgbClr val="009999">
                  <a:alpha val="0"/>
                </a:srgb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vi-VN">
              <a:latin typeface="+mj-lt"/>
            </a:endParaRPr>
          </a:p>
        </p:txBody>
      </p:sp>
      <p:sp>
        <p:nvSpPr>
          <p:cNvPr id="492555" name="Text Box 11"/>
          <p:cNvSpPr txBox="1">
            <a:spLocks noChangeArrowheads="1"/>
          </p:cNvSpPr>
          <p:nvPr/>
        </p:nvSpPr>
        <p:spPr bwMode="gray">
          <a:xfrm>
            <a:off x="539552" y="3140968"/>
            <a:ext cx="156959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2800">
                <a:solidFill>
                  <a:srgbClr val="FFFFFF"/>
                </a:solidFill>
                <a:effectLst>
                  <a:outerShdw blurRad="38100" dist="38100" dir="2700000" algn="tl">
                    <a:srgbClr val="C0C0C0"/>
                  </a:outerShdw>
                </a:effectLst>
                <a:latin typeface="Times New Roman" pitchFamily="18" charset="0"/>
                <a:cs typeface="Times New Roman" pitchFamily="18" charset="0"/>
              </a:rPr>
              <a:t>Giá trị</a:t>
            </a:r>
          </a:p>
          <a:p>
            <a:pPr algn="ctr"/>
            <a:r>
              <a:rPr lang="en-US" sz="2800">
                <a:solidFill>
                  <a:srgbClr val="FFFFFF"/>
                </a:solidFill>
                <a:effectLst>
                  <a:outerShdw blurRad="38100" dist="38100" dir="2700000" algn="tl">
                    <a:srgbClr val="C0C0C0"/>
                  </a:outerShdw>
                </a:effectLst>
                <a:latin typeface="Times New Roman" pitchFamily="18" charset="0"/>
                <a:cs typeface="Times New Roman" pitchFamily="18" charset="0"/>
              </a:rPr>
              <a:t>Nghệ thuật</a:t>
            </a:r>
          </a:p>
        </p:txBody>
      </p:sp>
      <p:sp>
        <p:nvSpPr>
          <p:cNvPr id="492556" name="Text Box 12"/>
          <p:cNvSpPr txBox="1">
            <a:spLocks noChangeArrowheads="1"/>
          </p:cNvSpPr>
          <p:nvPr/>
        </p:nvSpPr>
        <p:spPr bwMode="gray">
          <a:xfrm>
            <a:off x="2313749" y="2852936"/>
            <a:ext cx="6095069"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en-US" sz="2400">
                <a:solidFill>
                  <a:srgbClr val="000000"/>
                </a:solidFill>
                <a:latin typeface="Times New Roman" pitchFamily="18" charset="0"/>
                <a:cs typeface="Times New Roman" pitchFamily="18" charset="0"/>
              </a:rPr>
              <a:t>Cảm hứng lãng mạn và âm hưởng bi tráng, hào hùng. Từ ngữ, hình ảnh giàu chất thơ, chất nhạc, kết hợp linh hoạt nhiều thủ pháp nghệ thuật với cách thể hiện tài hoa, tinh tế, khắc họa thành công nỗi nhớ của tác giả về bức tranh thiên nhiên và hình tượng người lính Tây Tiến</a:t>
            </a:r>
            <a:endParaRPr lang="en-US" sz="1600">
              <a:solidFill>
                <a:srgbClr val="000000"/>
              </a:solidFill>
              <a:latin typeface="Times New Roman" pitchFamily="18" charset="0"/>
              <a:cs typeface="Times New Roman" pitchFamily="18" charset="0"/>
            </a:endParaRPr>
          </a:p>
        </p:txBody>
      </p:sp>
      <p:sp>
        <p:nvSpPr>
          <p:cNvPr id="492557" name="AutoShape 13"/>
          <p:cNvSpPr>
            <a:spLocks noChangeArrowheads="1"/>
          </p:cNvSpPr>
          <p:nvPr/>
        </p:nvSpPr>
        <p:spPr bwMode="gray">
          <a:xfrm>
            <a:off x="495253" y="5301208"/>
            <a:ext cx="7920880" cy="1447800"/>
          </a:xfrm>
          <a:prstGeom prst="roundRect">
            <a:avLst>
              <a:gd name="adj" fmla="val 10889"/>
            </a:avLst>
          </a:prstGeom>
          <a:gradFill rotWithShape="1">
            <a:gsLst>
              <a:gs pos="0">
                <a:srgbClr val="DDDDDD">
                  <a:gamma/>
                  <a:tint val="51373"/>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vi-VN">
              <a:latin typeface="+mj-lt"/>
            </a:endParaRPr>
          </a:p>
        </p:txBody>
      </p:sp>
      <p:sp>
        <p:nvSpPr>
          <p:cNvPr id="492558" name="AutoShape 14"/>
          <p:cNvSpPr>
            <a:spLocks noChangeArrowheads="1"/>
          </p:cNvSpPr>
          <p:nvPr/>
        </p:nvSpPr>
        <p:spPr bwMode="gray">
          <a:xfrm>
            <a:off x="721212" y="5422862"/>
            <a:ext cx="1548912" cy="1184275"/>
          </a:xfrm>
          <a:prstGeom prst="roundRect">
            <a:avLst>
              <a:gd name="adj" fmla="val 11921"/>
            </a:avLst>
          </a:prstGeom>
          <a:gradFill rotWithShape="1">
            <a:gsLst>
              <a:gs pos="0">
                <a:srgbClr val="006600"/>
              </a:gs>
              <a:gs pos="100000">
                <a:srgbClr val="006600">
                  <a:gamma/>
                  <a:shade val="69804"/>
                  <a:invGamma/>
                </a:srgbClr>
              </a:gs>
            </a:gsLst>
            <a:lin ang="5400000" scaled="1"/>
          </a:gradFill>
          <a:ln w="381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latin typeface="+mj-lt"/>
            </a:endParaRPr>
          </a:p>
        </p:txBody>
      </p:sp>
      <p:sp>
        <p:nvSpPr>
          <p:cNvPr id="492559" name="Freeform 15"/>
          <p:cNvSpPr>
            <a:spLocks/>
          </p:cNvSpPr>
          <p:nvPr/>
        </p:nvSpPr>
        <p:spPr bwMode="gray">
          <a:xfrm>
            <a:off x="882974" y="5444331"/>
            <a:ext cx="608012" cy="592138"/>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006600">
                  <a:gamma/>
                  <a:tint val="48627"/>
                  <a:invGamma/>
                </a:srgbClr>
              </a:gs>
              <a:gs pos="100000">
                <a:srgbClr val="006600">
                  <a:alpha val="0"/>
                </a:srgbClr>
              </a:gs>
            </a:gsLst>
            <a:lin ang="27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endParaRPr lang="vi-VN">
              <a:latin typeface="+mj-lt"/>
            </a:endParaRPr>
          </a:p>
        </p:txBody>
      </p:sp>
      <p:sp>
        <p:nvSpPr>
          <p:cNvPr id="492560" name="Text Box 16"/>
          <p:cNvSpPr txBox="1">
            <a:spLocks noChangeArrowheads="1"/>
          </p:cNvSpPr>
          <p:nvPr/>
        </p:nvSpPr>
        <p:spPr bwMode="gray">
          <a:xfrm>
            <a:off x="839788" y="5378431"/>
            <a:ext cx="139012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800">
                <a:solidFill>
                  <a:srgbClr val="FFFFFF"/>
                </a:solidFill>
                <a:effectLst>
                  <a:outerShdw blurRad="38100" dist="38100" dir="2700000" algn="tl">
                    <a:srgbClr val="C0C0C0"/>
                  </a:outerShdw>
                </a:effectLst>
                <a:latin typeface="Times New Roman" pitchFamily="18" charset="0"/>
                <a:cs typeface="Times New Roman" pitchFamily="18" charset="0"/>
              </a:rPr>
              <a:t>Ý nghĩa</a:t>
            </a:r>
          </a:p>
          <a:p>
            <a:pPr algn="ctr"/>
            <a:r>
              <a:rPr lang="en-US" sz="2800">
                <a:solidFill>
                  <a:srgbClr val="FFFFFF"/>
                </a:solidFill>
                <a:effectLst>
                  <a:outerShdw blurRad="38100" dist="38100" dir="2700000" algn="tl">
                    <a:srgbClr val="C0C0C0"/>
                  </a:outerShdw>
                </a:effectLst>
                <a:latin typeface="Times New Roman" pitchFamily="18" charset="0"/>
                <a:cs typeface="Times New Roman" pitchFamily="18" charset="0"/>
              </a:rPr>
              <a:t>Văn bản</a:t>
            </a:r>
          </a:p>
        </p:txBody>
      </p:sp>
      <p:sp>
        <p:nvSpPr>
          <p:cNvPr id="492561" name="Text Box 17"/>
          <p:cNvSpPr txBox="1">
            <a:spLocks noChangeArrowheads="1"/>
          </p:cNvSpPr>
          <p:nvPr/>
        </p:nvSpPr>
        <p:spPr bwMode="gray">
          <a:xfrm>
            <a:off x="2555776" y="5622339"/>
            <a:ext cx="554461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en-US" sz="2400">
                <a:solidFill>
                  <a:srgbClr val="000000"/>
                </a:solidFill>
                <a:latin typeface="Times New Roman" pitchFamily="18" charset="0"/>
                <a:cs typeface="Times New Roman" pitchFamily="18" charset="0"/>
              </a:rPr>
              <a:t>Bài học về tình yêu quê hương đất nước, về khát vọng tuổi trẻ dâng hiến.</a:t>
            </a:r>
          </a:p>
        </p:txBody>
      </p:sp>
      <p:sp>
        <p:nvSpPr>
          <p:cNvPr id="4" name="Rectangle 3"/>
          <p:cNvSpPr/>
          <p:nvPr/>
        </p:nvSpPr>
        <p:spPr>
          <a:xfrm>
            <a:off x="3131840" y="100010"/>
            <a:ext cx="3096344" cy="7367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solidFill>
                  <a:srgbClr val="FFFF00"/>
                </a:solidFill>
                <a:latin typeface="Times New Roman" pitchFamily="18" charset="0"/>
                <a:cs typeface="Times New Roman" pitchFamily="18" charset="0"/>
              </a:rPr>
              <a:t>III. Tổng kết</a:t>
            </a:r>
            <a:endParaRPr lang="vi-VN" sz="3600" b="1">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1786702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92547"/>
                                        </p:tgtEl>
                                        <p:attrNameLst>
                                          <p:attrName>style.visibility</p:attrName>
                                        </p:attrNameLst>
                                      </p:cBhvr>
                                      <p:to>
                                        <p:strVal val="visible"/>
                                      </p:to>
                                    </p:set>
                                    <p:animEffect transition="in" filter="wipe(down)">
                                      <p:cBhvr>
                                        <p:cTn id="12" dur="500"/>
                                        <p:tgtEl>
                                          <p:spTgt spid="49254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92550"/>
                                        </p:tgtEl>
                                        <p:attrNameLst>
                                          <p:attrName>style.visibility</p:attrName>
                                        </p:attrNameLst>
                                      </p:cBhvr>
                                      <p:to>
                                        <p:strVal val="visible"/>
                                      </p:to>
                                    </p:set>
                                    <p:animEffect transition="in" filter="barn(inVertical)">
                                      <p:cBhvr>
                                        <p:cTn id="17" dur="500"/>
                                        <p:tgtEl>
                                          <p:spTgt spid="492550"/>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492548"/>
                                        </p:tgtEl>
                                        <p:attrNameLst>
                                          <p:attrName>style.visibility</p:attrName>
                                        </p:attrNameLst>
                                      </p:cBhvr>
                                      <p:to>
                                        <p:strVal val="visible"/>
                                      </p:to>
                                    </p:set>
                                    <p:animEffect transition="in" filter="wipe(down)">
                                      <p:cBhvr>
                                        <p:cTn id="20" dur="500"/>
                                        <p:tgtEl>
                                          <p:spTgt spid="492548"/>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492551"/>
                                        </p:tgtEl>
                                        <p:attrNameLst>
                                          <p:attrName>style.visibility</p:attrName>
                                        </p:attrNameLst>
                                      </p:cBhvr>
                                      <p:to>
                                        <p:strVal val="visible"/>
                                      </p:to>
                                    </p:set>
                                    <p:animEffect transition="in" filter="wipe(down)">
                                      <p:cBhvr>
                                        <p:cTn id="23" dur="500"/>
                                        <p:tgtEl>
                                          <p:spTgt spid="492551"/>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492553"/>
                                        </p:tgtEl>
                                        <p:attrNameLst>
                                          <p:attrName>style.visibility</p:attrName>
                                        </p:attrNameLst>
                                      </p:cBhvr>
                                      <p:to>
                                        <p:strVal val="visible"/>
                                      </p:to>
                                    </p:set>
                                    <p:animEffect transition="in" filter="circle(in)">
                                      <p:cBhvr>
                                        <p:cTn id="28" dur="2000"/>
                                        <p:tgtEl>
                                          <p:spTgt spid="492553"/>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492552"/>
                                        </p:tgtEl>
                                        <p:attrNameLst>
                                          <p:attrName>style.visibility</p:attrName>
                                        </p:attrNameLst>
                                      </p:cBhvr>
                                      <p:to>
                                        <p:strVal val="visible"/>
                                      </p:to>
                                    </p:set>
                                    <p:animEffect transition="in" filter="circle(in)">
                                      <p:cBhvr>
                                        <p:cTn id="31" dur="2000"/>
                                        <p:tgtEl>
                                          <p:spTgt spid="49255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492555"/>
                                        </p:tgtEl>
                                        <p:attrNameLst>
                                          <p:attrName>style.visibility</p:attrName>
                                        </p:attrNameLst>
                                      </p:cBhvr>
                                      <p:to>
                                        <p:strVal val="visible"/>
                                      </p:to>
                                    </p:set>
                                    <p:animEffect transition="in" filter="barn(inVertical)">
                                      <p:cBhvr>
                                        <p:cTn id="36" dur="500"/>
                                        <p:tgtEl>
                                          <p:spTgt spid="492555"/>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492556"/>
                                        </p:tgtEl>
                                        <p:attrNameLst>
                                          <p:attrName>style.visibility</p:attrName>
                                        </p:attrNameLst>
                                      </p:cBhvr>
                                      <p:to>
                                        <p:strVal val="visible"/>
                                      </p:to>
                                    </p:set>
                                    <p:animEffect transition="in" filter="circle(in)">
                                      <p:cBhvr>
                                        <p:cTn id="39" dur="2000"/>
                                        <p:tgtEl>
                                          <p:spTgt spid="49255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492558"/>
                                        </p:tgtEl>
                                        <p:attrNameLst>
                                          <p:attrName>style.visibility</p:attrName>
                                        </p:attrNameLst>
                                      </p:cBhvr>
                                      <p:to>
                                        <p:strVal val="visible"/>
                                      </p:to>
                                    </p:set>
                                    <p:animEffect transition="in" filter="wipe(right)">
                                      <p:cBhvr>
                                        <p:cTn id="44" dur="500"/>
                                        <p:tgtEl>
                                          <p:spTgt spid="492558"/>
                                        </p:tgtEl>
                                      </p:cBhvr>
                                    </p:animEffect>
                                  </p:childTnLst>
                                </p:cTn>
                              </p:par>
                              <p:par>
                                <p:cTn id="45" presetID="22" presetClass="entr" presetSubtype="2" fill="hold" grpId="0" nodeType="withEffect">
                                  <p:stCondLst>
                                    <p:cond delay="0"/>
                                  </p:stCondLst>
                                  <p:childTnLst>
                                    <p:set>
                                      <p:cBhvr>
                                        <p:cTn id="46" dur="1" fill="hold">
                                          <p:stCondLst>
                                            <p:cond delay="0"/>
                                          </p:stCondLst>
                                        </p:cTn>
                                        <p:tgtEl>
                                          <p:spTgt spid="492557"/>
                                        </p:tgtEl>
                                        <p:attrNameLst>
                                          <p:attrName>style.visibility</p:attrName>
                                        </p:attrNameLst>
                                      </p:cBhvr>
                                      <p:to>
                                        <p:strVal val="visible"/>
                                      </p:to>
                                    </p:set>
                                    <p:animEffect transition="in" filter="wipe(right)">
                                      <p:cBhvr>
                                        <p:cTn id="47" dur="500"/>
                                        <p:tgtEl>
                                          <p:spTgt spid="492557"/>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492560"/>
                                        </p:tgtEl>
                                        <p:attrNameLst>
                                          <p:attrName>style.visibility</p:attrName>
                                        </p:attrNameLst>
                                      </p:cBhvr>
                                      <p:to>
                                        <p:strVal val="visible"/>
                                      </p:to>
                                    </p:set>
                                    <p:animEffect transition="in" filter="wipe(right)">
                                      <p:cBhvr>
                                        <p:cTn id="50" dur="500"/>
                                        <p:tgtEl>
                                          <p:spTgt spid="492560"/>
                                        </p:tgtEl>
                                      </p:cBhvr>
                                    </p:animEffect>
                                  </p:childTnLst>
                                </p:cTn>
                              </p:par>
                              <p:par>
                                <p:cTn id="51" presetID="22" presetClass="entr" presetSubtype="2" fill="hold" grpId="0" nodeType="withEffect">
                                  <p:stCondLst>
                                    <p:cond delay="0"/>
                                  </p:stCondLst>
                                  <p:childTnLst>
                                    <p:set>
                                      <p:cBhvr>
                                        <p:cTn id="52" dur="1" fill="hold">
                                          <p:stCondLst>
                                            <p:cond delay="0"/>
                                          </p:stCondLst>
                                        </p:cTn>
                                        <p:tgtEl>
                                          <p:spTgt spid="492561"/>
                                        </p:tgtEl>
                                        <p:attrNameLst>
                                          <p:attrName>style.visibility</p:attrName>
                                        </p:attrNameLst>
                                      </p:cBhvr>
                                      <p:to>
                                        <p:strVal val="visible"/>
                                      </p:to>
                                    </p:set>
                                    <p:animEffect transition="in" filter="wipe(right)">
                                      <p:cBhvr>
                                        <p:cTn id="53" dur="500"/>
                                        <p:tgtEl>
                                          <p:spTgt spid="4925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2547" grpId="0" animBg="1"/>
      <p:bldP spid="492548" grpId="0" animBg="1"/>
      <p:bldP spid="492550" grpId="0"/>
      <p:bldP spid="492551" grpId="0"/>
      <p:bldP spid="492552" grpId="0" animBg="1"/>
      <p:bldP spid="492553" grpId="0" animBg="1"/>
      <p:bldP spid="492555" grpId="0"/>
      <p:bldP spid="492556" grpId="0"/>
      <p:bldP spid="492557" grpId="0" animBg="1"/>
      <p:bldP spid="492558" grpId="0" animBg="1"/>
      <p:bldP spid="492560" grpId="0"/>
      <p:bldP spid="492561" grpId="0"/>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4626"/>
            <a:ext cx="8856984" cy="6196742"/>
          </a:xfrm>
        </p:spPr>
        <p:txBody>
          <a:bodyPr>
            <a:noAutofit/>
          </a:bodyPr>
          <a:lstStyle/>
          <a:p>
            <a:pPr algn="just"/>
            <a:r>
              <a:rPr lang="en-US" sz="2400" b="1" dirty="0">
                <a:latin typeface="Times New Roman" pitchFamily="18" charset="0"/>
                <a:cs typeface="Times New Roman" pitchFamily="18" charset="0"/>
              </a:rPr>
              <a:t> </a:t>
            </a:r>
            <a:br>
              <a:rPr lang="en-US" sz="2400" dirty="0">
                <a:latin typeface="Times New Roman" pitchFamily="18" charset="0"/>
                <a:cs typeface="Times New Roman" pitchFamily="18" charset="0"/>
              </a:rPr>
            </a:b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chúng</a:t>
            </a:r>
            <a:r>
              <a:rPr lang="en-US" sz="2400" dirty="0">
                <a:latin typeface="Times New Roman" pitchFamily="18" charset="0"/>
                <a:cs typeface="Times New Roman" pitchFamily="18" charset="0"/>
              </a:rPr>
              <a:t> ta </a:t>
            </a:r>
            <a:r>
              <a:rPr lang="en-US" sz="2400" dirty="0" err="1">
                <a:latin typeface="Times New Roman" pitchFamily="18" charset="0"/>
                <a:cs typeface="Times New Roman" pitchFamily="18" charset="0"/>
              </a:rPr>
              <a:t>vô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ấn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tượng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nhiều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vẻ</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đẹp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trọng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vẻ</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đẹp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biểu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Trên</a:t>
            </a:r>
            <a:r>
              <a:rPr lang="en-US" sz="2400" dirty="0">
                <a:latin typeface="Times New Roman" pitchFamily="18" charset="0"/>
                <a:cs typeface="Times New Roman" pitchFamily="18" charset="0"/>
              </a:rPr>
              <a:t> con </a:t>
            </a:r>
            <a:r>
              <a:rPr lang="en-US" sz="2400" dirty="0" err="1">
                <a:latin typeface="Times New Roman" pitchFamily="18" charset="0"/>
                <a:cs typeface="Times New Roman" pitchFamily="18" charset="0"/>
              </a:rPr>
              <a:t>đường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đầy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khổ</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ghềnh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trai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Nội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luôn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mở</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lòng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núi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rừng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Bắc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đêm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Núi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sâu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vượt</a:t>
            </a:r>
            <a:r>
              <a:rPr lang="en-US" sz="2400" dirty="0">
                <a:latin typeface="Times New Roman" pitchFamily="18" charset="0"/>
                <a:cs typeface="Times New Roman" pitchFamily="18" charset="0"/>
              </a:rPr>
              <a:t> qua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địa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hiểm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trở</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họ</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mệt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mỏi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khổ</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thiếu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thốn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thấy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trẻ</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trung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chất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lính</a:t>
            </a:r>
            <a:r>
              <a:rPr lang="en-US" sz="2400" dirty="0">
                <a:latin typeface="Times New Roman" pitchFamily="18" charset="0"/>
                <a:cs typeface="Times New Roman" pitchFamily="18" charset="0"/>
              </a:rPr>
              <a:t> qua </a:t>
            </a:r>
            <a:r>
              <a:rPr lang="en-US" sz="2400" dirty="0" err="1">
                <a:latin typeface="Times New Roman" pitchFamily="18" charset="0"/>
                <a:cs typeface="Times New Roman" pitchFamily="18" charset="0"/>
              </a:rPr>
              <a:t>cách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súng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ngửi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trời</a:t>
            </a:r>
            <a:r>
              <a:rPr lang="en-US" sz="2400" dirty="0">
                <a:latin typeface="Times New Roman" pitchFamily="18" charset="0"/>
                <a:cs typeface="Times New Roman" pitchFamily="18" charset="0"/>
              </a:rPr>
              <a:t>” hay </a:t>
            </a:r>
            <a:r>
              <a:rPr lang="en-US" sz="2400" dirty="0" err="1">
                <a:latin typeface="Times New Roman" pitchFamily="18" charset="0"/>
                <a:cs typeface="Times New Roman" pitchFamily="18" charset="0"/>
              </a:rPr>
              <a:t>như</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cọp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Qua </a:t>
            </a:r>
            <a:r>
              <a:rPr lang="en-US" sz="2400" dirty="0" err="1">
                <a:latin typeface="Times New Roman" pitchFamily="18" charset="0"/>
                <a:cs typeface="Times New Roman" pitchFamily="18" charset="0"/>
              </a:rPr>
              <a:t>cách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từ</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ngửi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đọc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chúng</a:t>
            </a:r>
            <a:r>
              <a:rPr lang="en-US" sz="2400" dirty="0">
                <a:latin typeface="Times New Roman" pitchFamily="18" charset="0"/>
                <a:cs typeface="Times New Roman" pitchFamily="18" charset="0"/>
              </a:rPr>
              <a:t> ta </a:t>
            </a:r>
            <a:r>
              <a:rPr lang="en-US" sz="2400" dirty="0" err="1">
                <a:latin typeface="Times New Roman" pitchFamily="18" charset="0"/>
                <a:cs typeface="Times New Roman" pitchFamily="18" charset="0"/>
              </a:rPr>
              <a:t>thấy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vượt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mọi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bệnh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thậm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a:t>
            </a:r>
            <a:r>
              <a:rPr lang="en-US" sz="2400" dirty="0">
                <a:latin typeface="Times New Roman" pitchFamily="18" charset="0"/>
                <a:cs typeface="Times New Roman" pitchFamily="18" charset="0"/>
              </a:rPr>
              <a:t> hi </a:t>
            </a:r>
            <a:r>
              <a:rPr lang="en-US" sz="2400" dirty="0" err="1">
                <a:latin typeface="Times New Roman" pitchFamily="18" charset="0"/>
                <a:cs typeface="Times New Roman" pitchFamily="18" charset="0"/>
              </a:rPr>
              <a:t>sinh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nhưng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những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luôn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hướng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phía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coi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nhẹ</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tựa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hồng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chẳng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Bằng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bút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hợp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tác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nổi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nét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đẹp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trẻ</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trung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Tây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Pháp</a:t>
            </a:r>
            <a:r>
              <a:rPr lang="en-US" sz="2400" dirty="0">
                <a:latin typeface="Times New Roman" pitchFamily="18" charset="0"/>
                <a:cs typeface="Times New Roman" pitchFamily="18" charset="0"/>
              </a:rPr>
              <a:t>.</a:t>
            </a:r>
            <a:br>
              <a:rPr lang="en-US" sz="2400" dirty="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
        <p:nvSpPr>
          <p:cNvPr id="4" name="Title 1"/>
          <p:cNvSpPr txBox="1">
            <a:spLocks/>
          </p:cNvSpPr>
          <p:nvPr/>
        </p:nvSpPr>
        <p:spPr>
          <a:xfrm>
            <a:off x="609600" y="188640"/>
            <a:ext cx="8229600" cy="35598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a:latin typeface="Times New Roman" pitchFamily="18" charset="0"/>
                <a:cs typeface="Times New Roman" pitchFamily="18" charset="0"/>
              </a:rPr>
              <a:t>IV. LUYỆN TẬP</a:t>
            </a:r>
            <a:br>
              <a:rPr lang="en-US" sz="2400" dirty="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8986758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0" y="0"/>
            <a:ext cx="9144000" cy="2057400"/>
          </a:xfrm>
          <a:prstGeom prst="rect">
            <a:avLst/>
          </a:prstGeom>
          <a:solidFill>
            <a:srgbClr val="96969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53251" name="Picture 3" descr="xelu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9144000" cy="5486400"/>
          </a:xfrm>
          <a:prstGeom prst="rect">
            <a:avLst/>
          </a:prstGeom>
          <a:noFill/>
          <a:extLst>
            <a:ext uri="{909E8E84-426E-40DD-AFC4-6F175D3DCCD1}">
              <a14:hiddenFill xmlns:a14="http://schemas.microsoft.com/office/drawing/2010/main">
                <a:solidFill>
                  <a:srgbClr val="FFFFFF"/>
                </a:solidFill>
              </a14:hiddenFill>
            </a:ext>
          </a:extLst>
        </p:spPr>
      </p:pic>
      <p:sp>
        <p:nvSpPr>
          <p:cNvPr id="53252" name="Oval 4"/>
          <p:cNvSpPr>
            <a:spLocks noChangeArrowheads="1"/>
          </p:cNvSpPr>
          <p:nvPr/>
        </p:nvSpPr>
        <p:spPr bwMode="auto">
          <a:xfrm>
            <a:off x="0" y="1371600"/>
            <a:ext cx="685800" cy="4572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latin typeface="Times New Roman" pitchFamily="18" charset="0"/>
              </a:rPr>
              <a:t>1</a:t>
            </a:r>
          </a:p>
        </p:txBody>
      </p:sp>
      <p:sp>
        <p:nvSpPr>
          <p:cNvPr id="53253" name="Oval 5"/>
          <p:cNvSpPr>
            <a:spLocks noChangeArrowheads="1"/>
          </p:cNvSpPr>
          <p:nvPr/>
        </p:nvSpPr>
        <p:spPr bwMode="auto">
          <a:xfrm>
            <a:off x="0" y="1905000"/>
            <a:ext cx="685800" cy="4572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latin typeface="Times New Roman" pitchFamily="18" charset="0"/>
              </a:rPr>
              <a:t>2</a:t>
            </a:r>
          </a:p>
        </p:txBody>
      </p:sp>
      <p:sp>
        <p:nvSpPr>
          <p:cNvPr id="53254" name="Oval 6"/>
          <p:cNvSpPr>
            <a:spLocks noChangeArrowheads="1"/>
          </p:cNvSpPr>
          <p:nvPr/>
        </p:nvSpPr>
        <p:spPr bwMode="auto">
          <a:xfrm>
            <a:off x="0" y="2438400"/>
            <a:ext cx="685800" cy="4572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latin typeface="Times New Roman" pitchFamily="18" charset="0"/>
              </a:rPr>
              <a:t>3</a:t>
            </a:r>
          </a:p>
        </p:txBody>
      </p:sp>
      <p:sp>
        <p:nvSpPr>
          <p:cNvPr id="53255" name="Oval 7"/>
          <p:cNvSpPr>
            <a:spLocks noChangeArrowheads="1"/>
          </p:cNvSpPr>
          <p:nvPr/>
        </p:nvSpPr>
        <p:spPr bwMode="auto">
          <a:xfrm>
            <a:off x="0" y="2895600"/>
            <a:ext cx="685800" cy="45720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latin typeface="Times New Roman" pitchFamily="18" charset="0"/>
              </a:rPr>
              <a:t>4</a:t>
            </a:r>
          </a:p>
        </p:txBody>
      </p:sp>
      <p:sp>
        <p:nvSpPr>
          <p:cNvPr id="53256" name="Oval 8"/>
          <p:cNvSpPr>
            <a:spLocks noChangeArrowheads="1"/>
          </p:cNvSpPr>
          <p:nvPr/>
        </p:nvSpPr>
        <p:spPr bwMode="auto">
          <a:xfrm>
            <a:off x="8458200" y="1447800"/>
            <a:ext cx="685800" cy="457200"/>
          </a:xfrm>
          <a:prstGeom prst="ellipse">
            <a:avLst/>
          </a:prstGeom>
          <a:solidFill>
            <a:srgbClr val="FF33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latin typeface="Times New Roman" pitchFamily="18" charset="0"/>
              </a:rPr>
              <a:t>1</a:t>
            </a:r>
          </a:p>
        </p:txBody>
      </p:sp>
      <p:sp>
        <p:nvSpPr>
          <p:cNvPr id="53257" name="Oval 9"/>
          <p:cNvSpPr>
            <a:spLocks noChangeArrowheads="1"/>
          </p:cNvSpPr>
          <p:nvPr/>
        </p:nvSpPr>
        <p:spPr bwMode="auto">
          <a:xfrm>
            <a:off x="8458200" y="1981200"/>
            <a:ext cx="685800" cy="457200"/>
          </a:xfrm>
          <a:prstGeom prst="ellipse">
            <a:avLst/>
          </a:prstGeom>
          <a:solidFill>
            <a:srgbClr val="FF33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latin typeface="Times New Roman" pitchFamily="18" charset="0"/>
              </a:rPr>
              <a:t>2</a:t>
            </a:r>
          </a:p>
        </p:txBody>
      </p:sp>
      <p:sp>
        <p:nvSpPr>
          <p:cNvPr id="53258" name="Oval 10"/>
          <p:cNvSpPr>
            <a:spLocks noChangeArrowheads="1"/>
          </p:cNvSpPr>
          <p:nvPr/>
        </p:nvSpPr>
        <p:spPr bwMode="auto">
          <a:xfrm>
            <a:off x="8458200" y="2495550"/>
            <a:ext cx="685800" cy="457200"/>
          </a:xfrm>
          <a:prstGeom prst="ellipse">
            <a:avLst/>
          </a:prstGeom>
          <a:solidFill>
            <a:srgbClr val="FF33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latin typeface="Times New Roman" pitchFamily="18" charset="0"/>
              </a:rPr>
              <a:t>3</a:t>
            </a:r>
          </a:p>
        </p:txBody>
      </p:sp>
      <p:sp>
        <p:nvSpPr>
          <p:cNvPr id="53259" name="Oval 11"/>
          <p:cNvSpPr>
            <a:spLocks noChangeArrowheads="1"/>
          </p:cNvSpPr>
          <p:nvPr/>
        </p:nvSpPr>
        <p:spPr bwMode="auto">
          <a:xfrm>
            <a:off x="8458200" y="2971800"/>
            <a:ext cx="685800" cy="457200"/>
          </a:xfrm>
          <a:prstGeom prst="ellipse">
            <a:avLst/>
          </a:prstGeom>
          <a:solidFill>
            <a:srgbClr val="FF33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latin typeface="Times New Roman" pitchFamily="18" charset="0"/>
              </a:rPr>
              <a:t>4</a:t>
            </a:r>
          </a:p>
        </p:txBody>
      </p:sp>
      <p:sp>
        <p:nvSpPr>
          <p:cNvPr id="53260" name="Oval 12"/>
          <p:cNvSpPr>
            <a:spLocks noChangeArrowheads="1"/>
          </p:cNvSpPr>
          <p:nvPr/>
        </p:nvSpPr>
        <p:spPr bwMode="auto">
          <a:xfrm>
            <a:off x="8458200" y="3486150"/>
            <a:ext cx="685800" cy="457200"/>
          </a:xfrm>
          <a:prstGeom prst="ellipse">
            <a:avLst/>
          </a:prstGeom>
          <a:solidFill>
            <a:srgbClr val="FF33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latin typeface="Times New Roman" pitchFamily="18" charset="0"/>
              </a:rPr>
              <a:t>*</a:t>
            </a:r>
          </a:p>
        </p:txBody>
      </p:sp>
      <p:grpSp>
        <p:nvGrpSpPr>
          <p:cNvPr id="53261" name="Group 13"/>
          <p:cNvGrpSpPr>
            <a:grpSpLocks/>
          </p:cNvGrpSpPr>
          <p:nvPr/>
        </p:nvGrpSpPr>
        <p:grpSpPr bwMode="auto">
          <a:xfrm>
            <a:off x="2267744" y="3429000"/>
            <a:ext cx="4767943" cy="1371600"/>
            <a:chOff x="1488" y="1968"/>
            <a:chExt cx="2016" cy="288"/>
          </a:xfrm>
        </p:grpSpPr>
        <p:sp>
          <p:nvSpPr>
            <p:cNvPr id="53263" name="Oval 15"/>
            <p:cNvSpPr>
              <a:spLocks noChangeArrowheads="1"/>
            </p:cNvSpPr>
            <p:nvPr/>
          </p:nvSpPr>
          <p:spPr bwMode="auto">
            <a:xfrm>
              <a:off x="1488" y="1968"/>
              <a:ext cx="336" cy="288"/>
            </a:xfrm>
            <a:prstGeom prst="ellipse">
              <a:avLst/>
            </a:prstGeom>
            <a:solidFill>
              <a:srgbClr val="07C10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4000" b="1">
                  <a:solidFill>
                    <a:srgbClr val="FF0066"/>
                  </a:solidFill>
                  <a:latin typeface="Times New Roman" pitchFamily="18" charset="0"/>
                </a:rPr>
                <a:t>N</a:t>
              </a:r>
            </a:p>
          </p:txBody>
        </p:sp>
        <p:sp>
          <p:nvSpPr>
            <p:cNvPr id="53264" name="Oval 16"/>
            <p:cNvSpPr>
              <a:spLocks noChangeArrowheads="1"/>
            </p:cNvSpPr>
            <p:nvPr/>
          </p:nvSpPr>
          <p:spPr bwMode="auto">
            <a:xfrm>
              <a:off x="1824" y="1968"/>
              <a:ext cx="336" cy="288"/>
            </a:xfrm>
            <a:prstGeom prst="ellipse">
              <a:avLst/>
            </a:prstGeom>
            <a:solidFill>
              <a:srgbClr val="07C10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4000" b="1">
                  <a:solidFill>
                    <a:srgbClr val="FFFF00"/>
                  </a:solidFill>
                  <a:latin typeface="Times New Roman" pitchFamily="18" charset="0"/>
                </a:rPr>
                <a:t>Ỗ</a:t>
              </a:r>
            </a:p>
          </p:txBody>
        </p:sp>
        <p:sp>
          <p:nvSpPr>
            <p:cNvPr id="53265" name="Oval 17"/>
            <p:cNvSpPr>
              <a:spLocks noChangeArrowheads="1"/>
            </p:cNvSpPr>
            <p:nvPr/>
          </p:nvSpPr>
          <p:spPr bwMode="auto">
            <a:xfrm>
              <a:off x="2160" y="1968"/>
              <a:ext cx="336" cy="288"/>
            </a:xfrm>
            <a:prstGeom prst="ellipse">
              <a:avLst/>
            </a:prstGeom>
            <a:solidFill>
              <a:srgbClr val="07C10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4000" b="1">
                  <a:solidFill>
                    <a:srgbClr val="FFFF00"/>
                  </a:solidFill>
                  <a:latin typeface="Times New Roman" pitchFamily="18" charset="0"/>
                </a:rPr>
                <a:t>I</a:t>
              </a:r>
            </a:p>
          </p:txBody>
        </p:sp>
        <p:sp>
          <p:nvSpPr>
            <p:cNvPr id="53266" name="Oval 18"/>
            <p:cNvSpPr>
              <a:spLocks noChangeArrowheads="1"/>
            </p:cNvSpPr>
            <p:nvPr/>
          </p:nvSpPr>
          <p:spPr bwMode="auto">
            <a:xfrm>
              <a:off x="2496" y="1968"/>
              <a:ext cx="336" cy="288"/>
            </a:xfrm>
            <a:prstGeom prst="ellipse">
              <a:avLst/>
            </a:prstGeom>
            <a:solidFill>
              <a:srgbClr val="07C107"/>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4000" b="1">
                  <a:solidFill>
                    <a:srgbClr val="FF0066"/>
                  </a:solidFill>
                  <a:latin typeface="Times New Roman" pitchFamily="18" charset="0"/>
                </a:rPr>
                <a:t>N</a:t>
              </a:r>
            </a:p>
          </p:txBody>
        </p:sp>
        <p:sp>
          <p:nvSpPr>
            <p:cNvPr id="53267" name="Oval 19"/>
            <p:cNvSpPr>
              <a:spLocks noChangeArrowheads="1"/>
            </p:cNvSpPr>
            <p:nvPr/>
          </p:nvSpPr>
          <p:spPr bwMode="auto">
            <a:xfrm>
              <a:off x="2832" y="1968"/>
              <a:ext cx="336" cy="288"/>
            </a:xfrm>
            <a:prstGeom prst="ellipse">
              <a:avLst/>
            </a:prstGeom>
            <a:solidFill>
              <a:srgbClr val="07C10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4000" b="1">
                  <a:solidFill>
                    <a:srgbClr val="FFFF00"/>
                  </a:solidFill>
                  <a:latin typeface="Times New Roman" pitchFamily="18" charset="0"/>
                </a:rPr>
                <a:t>H</a:t>
              </a:r>
            </a:p>
          </p:txBody>
        </p:sp>
        <p:sp>
          <p:nvSpPr>
            <p:cNvPr id="53268" name="Oval 20"/>
            <p:cNvSpPr>
              <a:spLocks noChangeArrowheads="1"/>
            </p:cNvSpPr>
            <p:nvPr/>
          </p:nvSpPr>
          <p:spPr bwMode="auto">
            <a:xfrm>
              <a:off x="3168" y="1968"/>
              <a:ext cx="336" cy="288"/>
            </a:xfrm>
            <a:prstGeom prst="ellipse">
              <a:avLst/>
            </a:prstGeom>
            <a:solidFill>
              <a:srgbClr val="07C10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4000" b="1">
                  <a:solidFill>
                    <a:srgbClr val="FF0066"/>
                  </a:solidFill>
                  <a:latin typeface="Times New Roman" pitchFamily="18" charset="0"/>
                </a:rPr>
                <a:t>Ớ</a:t>
              </a:r>
            </a:p>
          </p:txBody>
        </p:sp>
      </p:grpSp>
      <p:sp>
        <p:nvSpPr>
          <p:cNvPr id="53269" name="Text Box 21"/>
          <p:cNvSpPr txBox="1">
            <a:spLocks noChangeArrowheads="1"/>
          </p:cNvSpPr>
          <p:nvPr/>
        </p:nvSpPr>
        <p:spPr bwMode="auto">
          <a:xfrm>
            <a:off x="0" y="5410200"/>
            <a:ext cx="9144000" cy="10064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charset="0"/>
                <a:cs typeface="Arial" charset="0"/>
              </a:defRPr>
            </a:lvl1pPr>
            <a:lvl2pPr marL="914400" indent="-457200">
              <a:defRPr>
                <a:solidFill>
                  <a:schemeClr val="tx1"/>
                </a:solidFill>
                <a:latin typeface="Arial" charset="0"/>
                <a:cs typeface="Arial" charset="0"/>
              </a:defRPr>
            </a:lvl2pPr>
            <a:lvl3pPr marL="1371600" indent="-457200">
              <a:defRPr>
                <a:solidFill>
                  <a:schemeClr val="tx1"/>
                </a:solidFill>
                <a:latin typeface="Arial" charset="0"/>
                <a:cs typeface="Arial" charset="0"/>
              </a:defRPr>
            </a:lvl3pPr>
            <a:lvl4pPr marL="1828800" indent="-457200">
              <a:defRPr>
                <a:solidFill>
                  <a:schemeClr val="tx1"/>
                </a:solidFill>
                <a:latin typeface="Arial" charset="0"/>
                <a:cs typeface="Arial" charset="0"/>
              </a:defRPr>
            </a:lvl4pPr>
            <a:lvl5pPr marL="2286000" indent="-457200">
              <a:defRPr>
                <a:solidFill>
                  <a:schemeClr val="tx1"/>
                </a:solidFill>
                <a:latin typeface="Arial" charset="0"/>
                <a:cs typeface="Arial" charset="0"/>
              </a:defRPr>
            </a:lvl5pPr>
            <a:lvl6pPr marL="2743200" indent="-457200" fontAlgn="base">
              <a:spcBef>
                <a:spcPct val="0"/>
              </a:spcBef>
              <a:spcAft>
                <a:spcPct val="0"/>
              </a:spcAft>
              <a:defRPr>
                <a:solidFill>
                  <a:schemeClr val="tx1"/>
                </a:solidFill>
                <a:latin typeface="Arial" charset="0"/>
                <a:cs typeface="Arial" charset="0"/>
              </a:defRPr>
            </a:lvl6pPr>
            <a:lvl7pPr marL="3200400" indent="-457200" fontAlgn="base">
              <a:spcBef>
                <a:spcPct val="0"/>
              </a:spcBef>
              <a:spcAft>
                <a:spcPct val="0"/>
              </a:spcAft>
              <a:defRPr>
                <a:solidFill>
                  <a:schemeClr val="tx1"/>
                </a:solidFill>
                <a:latin typeface="Arial" charset="0"/>
                <a:cs typeface="Arial" charset="0"/>
              </a:defRPr>
            </a:lvl7pPr>
            <a:lvl8pPr marL="3657600" indent="-457200" fontAlgn="base">
              <a:spcBef>
                <a:spcPct val="0"/>
              </a:spcBef>
              <a:spcAft>
                <a:spcPct val="0"/>
              </a:spcAft>
              <a:defRPr>
                <a:solidFill>
                  <a:schemeClr val="tx1"/>
                </a:solidFill>
                <a:latin typeface="Arial" charset="0"/>
                <a:cs typeface="Arial" charset="0"/>
              </a:defRPr>
            </a:lvl8pPr>
            <a:lvl9pPr marL="4114800" indent="-457200" fontAlgn="base">
              <a:spcBef>
                <a:spcPct val="0"/>
              </a:spcBef>
              <a:spcAft>
                <a:spcPct val="0"/>
              </a:spcAft>
              <a:defRPr>
                <a:solidFill>
                  <a:schemeClr val="tx1"/>
                </a:solidFill>
                <a:latin typeface="Arial" charset="0"/>
                <a:cs typeface="Arial" charset="0"/>
              </a:defRPr>
            </a:lvl9pPr>
          </a:lstStyle>
          <a:p>
            <a:pPr>
              <a:spcBef>
                <a:spcPct val="50000"/>
              </a:spcBef>
            </a:pPr>
            <a:r>
              <a:rPr lang="en-US" sz="2800" b="1">
                <a:solidFill>
                  <a:srgbClr val="0033CC"/>
                </a:solidFill>
                <a:latin typeface="Times New Roman" pitchFamily="18" charset="0"/>
              </a:rPr>
              <a:t>Câu 1. ( 7 chữ cái )Bài thơ Tây Tiến được in trong tập thơ này</a:t>
            </a:r>
            <a:r>
              <a:rPr lang="en-US" sz="3200" b="1">
                <a:solidFill>
                  <a:srgbClr val="0033CC"/>
                </a:solidFill>
                <a:latin typeface="Times New Roman" pitchFamily="18" charset="0"/>
              </a:rPr>
              <a:t>?</a:t>
            </a:r>
          </a:p>
        </p:txBody>
      </p:sp>
      <p:sp>
        <p:nvSpPr>
          <p:cNvPr id="53270" name="Text Box 22"/>
          <p:cNvSpPr txBox="1">
            <a:spLocks noChangeArrowheads="1"/>
          </p:cNvSpPr>
          <p:nvPr/>
        </p:nvSpPr>
        <p:spPr bwMode="auto">
          <a:xfrm>
            <a:off x="0" y="5334000"/>
            <a:ext cx="9144000" cy="1066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b="1">
                <a:solidFill>
                  <a:srgbClr val="0033CC"/>
                </a:solidFill>
                <a:latin typeface="Times New Roman" pitchFamily="18" charset="0"/>
              </a:rPr>
              <a:t>Câu 2. </a:t>
            </a:r>
            <a:r>
              <a:rPr lang="en-US" sz="2800" b="1">
                <a:solidFill>
                  <a:srgbClr val="0033CC"/>
                </a:solidFill>
                <a:latin typeface="Times New Roman" pitchFamily="18" charset="0"/>
              </a:rPr>
              <a:t>( 14 chữ cái )</a:t>
            </a:r>
            <a:r>
              <a:rPr lang="en-US" sz="3200" b="1">
                <a:solidFill>
                  <a:srgbClr val="0033CC"/>
                </a:solidFill>
                <a:latin typeface="Times New Roman" pitchFamily="18" charset="0"/>
              </a:rPr>
              <a:t>Điền vào dấu  ( ... ) :Quang Dũng là nhà thơ của  ...</a:t>
            </a:r>
            <a:endParaRPr lang="en-US" sz="3200">
              <a:solidFill>
                <a:srgbClr val="0033CC"/>
              </a:solidFill>
              <a:latin typeface="Times New Roman" pitchFamily="18" charset="0"/>
            </a:endParaRPr>
          </a:p>
        </p:txBody>
      </p:sp>
      <p:sp>
        <p:nvSpPr>
          <p:cNvPr id="53271" name="Text Box 23"/>
          <p:cNvSpPr txBox="1">
            <a:spLocks noChangeArrowheads="1"/>
          </p:cNvSpPr>
          <p:nvPr/>
        </p:nvSpPr>
        <p:spPr bwMode="auto">
          <a:xfrm>
            <a:off x="0" y="5257800"/>
            <a:ext cx="9144000" cy="11906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charset="0"/>
                <a:cs typeface="Arial" charset="0"/>
              </a:defRPr>
            </a:lvl1pPr>
            <a:lvl2pPr marL="914400" indent="-457200">
              <a:defRPr>
                <a:solidFill>
                  <a:schemeClr val="tx1"/>
                </a:solidFill>
                <a:latin typeface="Arial" charset="0"/>
                <a:cs typeface="Arial" charset="0"/>
              </a:defRPr>
            </a:lvl2pPr>
            <a:lvl3pPr marL="1371600" indent="-457200">
              <a:defRPr>
                <a:solidFill>
                  <a:schemeClr val="tx1"/>
                </a:solidFill>
                <a:latin typeface="Arial" charset="0"/>
                <a:cs typeface="Arial" charset="0"/>
              </a:defRPr>
            </a:lvl3pPr>
            <a:lvl4pPr marL="1828800" indent="-457200">
              <a:defRPr>
                <a:solidFill>
                  <a:schemeClr val="tx1"/>
                </a:solidFill>
                <a:latin typeface="Arial" charset="0"/>
                <a:cs typeface="Arial" charset="0"/>
              </a:defRPr>
            </a:lvl4pPr>
            <a:lvl5pPr marL="2286000" indent="-457200">
              <a:defRPr>
                <a:solidFill>
                  <a:schemeClr val="tx1"/>
                </a:solidFill>
                <a:latin typeface="Arial" charset="0"/>
                <a:cs typeface="Arial" charset="0"/>
              </a:defRPr>
            </a:lvl5pPr>
            <a:lvl6pPr marL="2743200" indent="-457200" fontAlgn="base">
              <a:spcBef>
                <a:spcPct val="0"/>
              </a:spcBef>
              <a:spcAft>
                <a:spcPct val="0"/>
              </a:spcAft>
              <a:defRPr>
                <a:solidFill>
                  <a:schemeClr val="tx1"/>
                </a:solidFill>
                <a:latin typeface="Arial" charset="0"/>
                <a:cs typeface="Arial" charset="0"/>
              </a:defRPr>
            </a:lvl6pPr>
            <a:lvl7pPr marL="3200400" indent="-457200" fontAlgn="base">
              <a:spcBef>
                <a:spcPct val="0"/>
              </a:spcBef>
              <a:spcAft>
                <a:spcPct val="0"/>
              </a:spcAft>
              <a:defRPr>
                <a:solidFill>
                  <a:schemeClr val="tx1"/>
                </a:solidFill>
                <a:latin typeface="Arial" charset="0"/>
                <a:cs typeface="Arial" charset="0"/>
              </a:defRPr>
            </a:lvl7pPr>
            <a:lvl8pPr marL="3657600" indent="-457200" fontAlgn="base">
              <a:spcBef>
                <a:spcPct val="0"/>
              </a:spcBef>
              <a:spcAft>
                <a:spcPct val="0"/>
              </a:spcAft>
              <a:defRPr>
                <a:solidFill>
                  <a:schemeClr val="tx1"/>
                </a:solidFill>
                <a:latin typeface="Arial" charset="0"/>
                <a:cs typeface="Arial" charset="0"/>
              </a:defRPr>
            </a:lvl8pPr>
            <a:lvl9pPr marL="4114800" indent="-457200" fontAlgn="base">
              <a:spcBef>
                <a:spcPct val="0"/>
              </a:spcBef>
              <a:spcAft>
                <a:spcPct val="0"/>
              </a:spcAft>
              <a:defRPr>
                <a:solidFill>
                  <a:schemeClr val="tx1"/>
                </a:solidFill>
                <a:latin typeface="Arial" charset="0"/>
                <a:cs typeface="Arial" charset="0"/>
              </a:defRPr>
            </a:lvl9pPr>
          </a:lstStyle>
          <a:p>
            <a:pPr>
              <a:spcBef>
                <a:spcPct val="50000"/>
              </a:spcBef>
            </a:pPr>
            <a:r>
              <a:rPr lang="en-US" sz="3600" b="1">
                <a:solidFill>
                  <a:srgbClr val="0033CC"/>
                </a:solidFill>
                <a:latin typeface="Times New Roman" pitchFamily="18" charset="0"/>
              </a:rPr>
              <a:t>Câu 3. ( 13 chữ cái ) Vẻ đẹp nổi bật của hồn thơ Quang Dũng?</a:t>
            </a:r>
          </a:p>
        </p:txBody>
      </p:sp>
      <p:sp>
        <p:nvSpPr>
          <p:cNvPr id="53272" name="Text Box 24"/>
          <p:cNvSpPr txBox="1">
            <a:spLocks noChangeArrowheads="1"/>
          </p:cNvSpPr>
          <p:nvPr/>
        </p:nvSpPr>
        <p:spPr bwMode="auto">
          <a:xfrm>
            <a:off x="0" y="5334000"/>
            <a:ext cx="9036496" cy="1066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200" b="1">
                <a:solidFill>
                  <a:srgbClr val="0033CC"/>
                </a:solidFill>
                <a:latin typeface="Times New Roman" pitchFamily="18" charset="0"/>
              </a:rPr>
              <a:t>Câu 4. ( 8 chữ cái )Tên một địa danh  trong bài thơ Tây Tiến?</a:t>
            </a:r>
          </a:p>
        </p:txBody>
      </p:sp>
      <p:sp>
        <p:nvSpPr>
          <p:cNvPr id="53273" name="Text Box 25"/>
          <p:cNvSpPr txBox="1">
            <a:spLocks noChangeArrowheads="1"/>
          </p:cNvSpPr>
          <p:nvPr/>
        </p:nvSpPr>
        <p:spPr bwMode="auto">
          <a:xfrm>
            <a:off x="0" y="5334000"/>
            <a:ext cx="9144000" cy="1066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charset="0"/>
                <a:cs typeface="Arial" charset="0"/>
              </a:defRPr>
            </a:lvl1pPr>
            <a:lvl2pPr marL="914400" indent="-457200">
              <a:defRPr>
                <a:solidFill>
                  <a:schemeClr val="tx1"/>
                </a:solidFill>
                <a:latin typeface="Arial" charset="0"/>
                <a:cs typeface="Arial" charset="0"/>
              </a:defRPr>
            </a:lvl2pPr>
            <a:lvl3pPr marL="1371600" indent="-457200">
              <a:defRPr>
                <a:solidFill>
                  <a:schemeClr val="tx1"/>
                </a:solidFill>
                <a:latin typeface="Arial" charset="0"/>
                <a:cs typeface="Arial" charset="0"/>
              </a:defRPr>
            </a:lvl3pPr>
            <a:lvl4pPr marL="1828800" indent="-457200">
              <a:defRPr>
                <a:solidFill>
                  <a:schemeClr val="tx1"/>
                </a:solidFill>
                <a:latin typeface="Arial" charset="0"/>
                <a:cs typeface="Arial" charset="0"/>
              </a:defRPr>
            </a:lvl4pPr>
            <a:lvl5pPr marL="2286000" indent="-457200">
              <a:defRPr>
                <a:solidFill>
                  <a:schemeClr val="tx1"/>
                </a:solidFill>
                <a:latin typeface="Arial" charset="0"/>
                <a:cs typeface="Arial" charset="0"/>
              </a:defRPr>
            </a:lvl5pPr>
            <a:lvl6pPr marL="2743200" indent="-457200" fontAlgn="base">
              <a:spcBef>
                <a:spcPct val="0"/>
              </a:spcBef>
              <a:spcAft>
                <a:spcPct val="0"/>
              </a:spcAft>
              <a:defRPr>
                <a:solidFill>
                  <a:schemeClr val="tx1"/>
                </a:solidFill>
                <a:latin typeface="Arial" charset="0"/>
                <a:cs typeface="Arial" charset="0"/>
              </a:defRPr>
            </a:lvl6pPr>
            <a:lvl7pPr marL="3200400" indent="-457200" fontAlgn="base">
              <a:spcBef>
                <a:spcPct val="0"/>
              </a:spcBef>
              <a:spcAft>
                <a:spcPct val="0"/>
              </a:spcAft>
              <a:defRPr>
                <a:solidFill>
                  <a:schemeClr val="tx1"/>
                </a:solidFill>
                <a:latin typeface="Arial" charset="0"/>
                <a:cs typeface="Arial" charset="0"/>
              </a:defRPr>
            </a:lvl7pPr>
            <a:lvl8pPr marL="3657600" indent="-457200" fontAlgn="base">
              <a:spcBef>
                <a:spcPct val="0"/>
              </a:spcBef>
              <a:spcAft>
                <a:spcPct val="0"/>
              </a:spcAft>
              <a:defRPr>
                <a:solidFill>
                  <a:schemeClr val="tx1"/>
                </a:solidFill>
                <a:latin typeface="Arial" charset="0"/>
                <a:cs typeface="Arial" charset="0"/>
              </a:defRPr>
            </a:lvl8pPr>
            <a:lvl9pPr marL="4114800" indent="-457200" fontAlgn="base">
              <a:spcBef>
                <a:spcPct val="0"/>
              </a:spcBef>
              <a:spcAft>
                <a:spcPct val="0"/>
              </a:spcAft>
              <a:defRPr>
                <a:solidFill>
                  <a:schemeClr val="tx1"/>
                </a:solidFill>
                <a:latin typeface="Arial" charset="0"/>
                <a:cs typeface="Arial" charset="0"/>
              </a:defRPr>
            </a:lvl9pPr>
          </a:lstStyle>
          <a:p>
            <a:pPr>
              <a:spcBef>
                <a:spcPct val="50000"/>
              </a:spcBef>
            </a:pPr>
            <a:r>
              <a:rPr lang="en-US" sz="3200" b="1">
                <a:solidFill>
                  <a:srgbClr val="0033CC"/>
                </a:solidFill>
                <a:latin typeface="Times New Roman" pitchFamily="18" charset="0"/>
              </a:rPr>
              <a:t>TK.( 6 chữ cái )Đây là một tính từ thể hiện cảm xúc chủ đạo xuyên suốt bài thơ?</a:t>
            </a:r>
            <a:endParaRPr lang="en-US" sz="2800">
              <a:solidFill>
                <a:srgbClr val="0033CC"/>
              </a:solidFill>
              <a:latin typeface="Times New Roman" pitchFamily="18" charset="0"/>
            </a:endParaRPr>
          </a:p>
        </p:txBody>
      </p:sp>
      <p:sp>
        <p:nvSpPr>
          <p:cNvPr id="53274" name="Oval 26"/>
          <p:cNvSpPr>
            <a:spLocks noChangeArrowheads="1"/>
          </p:cNvSpPr>
          <p:nvPr/>
        </p:nvSpPr>
        <p:spPr bwMode="auto">
          <a:xfrm>
            <a:off x="8077200" y="4114800"/>
            <a:ext cx="685800" cy="533400"/>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solidFill>
                  <a:srgbClr val="800080"/>
                </a:solidFill>
                <a:latin typeface="Times New Roman" pitchFamily="18" charset="0"/>
              </a:rPr>
              <a:t>TK</a:t>
            </a:r>
          </a:p>
        </p:txBody>
      </p:sp>
      <p:sp>
        <p:nvSpPr>
          <p:cNvPr id="53275" name="AutoShape 27"/>
          <p:cNvSpPr>
            <a:spLocks noChangeArrowheads="1"/>
          </p:cNvSpPr>
          <p:nvPr/>
        </p:nvSpPr>
        <p:spPr bwMode="auto">
          <a:xfrm>
            <a:off x="0" y="-171400"/>
            <a:ext cx="5943600" cy="1390600"/>
          </a:xfrm>
          <a:prstGeom prst="irregularSeal1">
            <a:avLst/>
          </a:prstGeom>
          <a:solidFill>
            <a:srgbClr val="FFCC00"/>
          </a:solidFill>
          <a:ln w="12700" cap="sq">
            <a:solidFill>
              <a:schemeClr val="tx1"/>
            </a:solidFill>
            <a:miter lim="800000"/>
            <a:headEnd/>
            <a:tailEnd/>
          </a:ln>
          <a:effectLst>
            <a:outerShdw sy="50000" kx="-2453608" rotWithShape="0">
              <a:schemeClr val="bg2"/>
            </a:outerShdw>
          </a:effectLst>
        </p:spPr>
        <p:txBody>
          <a:bodyPr wrap="none" lIns="0" tIns="0" rIns="0" bIns="0" anchor="ctr"/>
          <a:lstStyle/>
          <a:p>
            <a:r>
              <a:rPr lang="en-US" sz="2800" b="1">
                <a:solidFill>
                  <a:schemeClr val="bg1"/>
                </a:solidFill>
                <a:latin typeface="Times New Roman" pitchFamily="18" charset="0"/>
              </a:rPr>
              <a:t>         </a:t>
            </a:r>
            <a:r>
              <a:rPr lang="en-US" sz="2800" b="1">
                <a:solidFill>
                  <a:srgbClr val="0033CC"/>
                </a:solidFill>
                <a:latin typeface="Times New Roman" pitchFamily="18" charset="0"/>
              </a:rPr>
              <a:t>ĐI TÌM ẨN SỐ</a:t>
            </a:r>
          </a:p>
        </p:txBody>
      </p:sp>
      <p:graphicFrame>
        <p:nvGraphicFramePr>
          <p:cNvPr id="53276" name="Group 28"/>
          <p:cNvGraphicFramePr>
            <a:graphicFrameLocks noGrp="1"/>
          </p:cNvGraphicFramePr>
          <p:nvPr/>
        </p:nvGraphicFramePr>
        <p:xfrm>
          <a:off x="914400" y="1371600"/>
          <a:ext cx="7467600" cy="2072640"/>
        </p:xfrm>
        <a:graphic>
          <a:graphicData uri="http://schemas.openxmlformats.org/drawingml/2006/table">
            <a:tbl>
              <a:tblPr/>
              <a:tblGrid>
                <a:gridCol w="533400">
                  <a:extLst>
                    <a:ext uri="{9D8B030D-6E8A-4147-A177-3AD203B41FA5}">
                      <a16:colId xmlns:a16="http://schemas.microsoft.com/office/drawing/2014/main" val="20000"/>
                    </a:ext>
                  </a:extLst>
                </a:gridCol>
                <a:gridCol w="534988">
                  <a:extLst>
                    <a:ext uri="{9D8B030D-6E8A-4147-A177-3AD203B41FA5}">
                      <a16:colId xmlns:a16="http://schemas.microsoft.com/office/drawing/2014/main" val="20001"/>
                    </a:ext>
                  </a:extLst>
                </a:gridCol>
                <a:gridCol w="531812">
                  <a:extLst>
                    <a:ext uri="{9D8B030D-6E8A-4147-A177-3AD203B41FA5}">
                      <a16:colId xmlns:a16="http://schemas.microsoft.com/office/drawing/2014/main" val="20002"/>
                    </a:ext>
                  </a:extLst>
                </a:gridCol>
                <a:gridCol w="533400">
                  <a:extLst>
                    <a:ext uri="{9D8B030D-6E8A-4147-A177-3AD203B41FA5}">
                      <a16:colId xmlns:a16="http://schemas.microsoft.com/office/drawing/2014/main" val="20003"/>
                    </a:ext>
                  </a:extLst>
                </a:gridCol>
                <a:gridCol w="531813">
                  <a:extLst>
                    <a:ext uri="{9D8B030D-6E8A-4147-A177-3AD203B41FA5}">
                      <a16:colId xmlns:a16="http://schemas.microsoft.com/office/drawing/2014/main" val="20004"/>
                    </a:ext>
                  </a:extLst>
                </a:gridCol>
                <a:gridCol w="534987">
                  <a:extLst>
                    <a:ext uri="{9D8B030D-6E8A-4147-A177-3AD203B41FA5}">
                      <a16:colId xmlns:a16="http://schemas.microsoft.com/office/drawing/2014/main" val="20005"/>
                    </a:ext>
                  </a:extLst>
                </a:gridCol>
                <a:gridCol w="533400">
                  <a:extLst>
                    <a:ext uri="{9D8B030D-6E8A-4147-A177-3AD203B41FA5}">
                      <a16:colId xmlns:a16="http://schemas.microsoft.com/office/drawing/2014/main" val="20006"/>
                    </a:ext>
                  </a:extLst>
                </a:gridCol>
                <a:gridCol w="533400">
                  <a:extLst>
                    <a:ext uri="{9D8B030D-6E8A-4147-A177-3AD203B41FA5}">
                      <a16:colId xmlns:a16="http://schemas.microsoft.com/office/drawing/2014/main" val="20007"/>
                    </a:ext>
                  </a:extLst>
                </a:gridCol>
                <a:gridCol w="6096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gridCol w="533400">
                  <a:extLst>
                    <a:ext uri="{9D8B030D-6E8A-4147-A177-3AD203B41FA5}">
                      <a16:colId xmlns:a16="http://schemas.microsoft.com/office/drawing/2014/main" val="20010"/>
                    </a:ext>
                  </a:extLst>
                </a:gridCol>
                <a:gridCol w="531813">
                  <a:extLst>
                    <a:ext uri="{9D8B030D-6E8A-4147-A177-3AD203B41FA5}">
                      <a16:colId xmlns:a16="http://schemas.microsoft.com/office/drawing/2014/main" val="20011"/>
                    </a:ext>
                  </a:extLst>
                </a:gridCol>
                <a:gridCol w="534987">
                  <a:extLst>
                    <a:ext uri="{9D8B030D-6E8A-4147-A177-3AD203B41FA5}">
                      <a16:colId xmlns:a16="http://schemas.microsoft.com/office/drawing/2014/main" val="20012"/>
                    </a:ext>
                  </a:extLst>
                </a:gridCol>
                <a:gridCol w="533400">
                  <a:extLst>
                    <a:ext uri="{9D8B030D-6E8A-4147-A177-3AD203B41FA5}">
                      <a16:colId xmlns:a16="http://schemas.microsoft.com/office/drawing/2014/main" val="20013"/>
                    </a:ext>
                  </a:extLst>
                </a:gridCol>
              </a:tblGrid>
              <a:tr h="476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76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CC"/>
                    </a:solidFill>
                  </a:tcPr>
                </a:tc>
                <a:extLst>
                  <a:ext uri="{0D108BD9-81ED-4DB2-BD59-A6C34878D82A}">
                    <a16:rowId xmlns:a16="http://schemas.microsoft.com/office/drawing/2014/main" val="10001"/>
                  </a:ext>
                </a:extLst>
              </a:tr>
              <a:tr h="476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33CC"/>
                    </a:solidFill>
                  </a:tcPr>
                </a:tc>
                <a:extLst>
                  <a:ext uri="{0D108BD9-81ED-4DB2-BD59-A6C34878D82A}">
                    <a16:rowId xmlns:a16="http://schemas.microsoft.com/office/drawing/2014/main" val="10002"/>
                  </a:ext>
                </a:extLst>
              </a:tr>
              <a:tr h="476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pSp>
        <p:nvGrpSpPr>
          <p:cNvPr id="53353" name="Group 105"/>
          <p:cNvGrpSpPr>
            <a:grpSpLocks/>
          </p:cNvGrpSpPr>
          <p:nvPr/>
        </p:nvGrpSpPr>
        <p:grpSpPr bwMode="auto">
          <a:xfrm>
            <a:off x="1981200" y="1371600"/>
            <a:ext cx="3810000" cy="533400"/>
            <a:chOff x="1152" y="96"/>
            <a:chExt cx="2352" cy="288"/>
          </a:xfrm>
        </p:grpSpPr>
        <p:sp>
          <p:nvSpPr>
            <p:cNvPr id="53354" name="AutoShape 106"/>
            <p:cNvSpPr>
              <a:spLocks noChangeArrowheads="1"/>
            </p:cNvSpPr>
            <p:nvPr/>
          </p:nvSpPr>
          <p:spPr bwMode="auto">
            <a:xfrm>
              <a:off x="1152" y="96"/>
              <a:ext cx="336" cy="288"/>
            </a:xfrm>
            <a:prstGeom prst="flowChartAlternateProcess">
              <a:avLst/>
            </a:prstGeom>
            <a:solidFill>
              <a:srgbClr val="66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solidFill>
                    <a:srgbClr val="FF0066"/>
                  </a:solidFill>
                  <a:latin typeface="Times New Roman" pitchFamily="18" charset="0"/>
                </a:rPr>
                <a:t>M</a:t>
              </a:r>
            </a:p>
          </p:txBody>
        </p:sp>
        <p:sp>
          <p:nvSpPr>
            <p:cNvPr id="53355" name="AutoShape 107"/>
            <p:cNvSpPr>
              <a:spLocks noChangeArrowheads="1"/>
            </p:cNvSpPr>
            <p:nvPr/>
          </p:nvSpPr>
          <p:spPr bwMode="auto">
            <a:xfrm>
              <a:off x="1488" y="96"/>
              <a:ext cx="336" cy="288"/>
            </a:xfrm>
            <a:prstGeom prst="flowChartAlternateProcess">
              <a:avLst/>
            </a:prstGeom>
            <a:solidFill>
              <a:srgbClr val="66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solidFill>
                    <a:schemeClr val="hlink"/>
                  </a:solidFill>
                  <a:latin typeface="Times New Roman" pitchFamily="18" charset="0"/>
                </a:rPr>
                <a:t>Â</a:t>
              </a:r>
            </a:p>
          </p:txBody>
        </p:sp>
        <p:sp>
          <p:nvSpPr>
            <p:cNvPr id="53356" name="AutoShape 108"/>
            <p:cNvSpPr>
              <a:spLocks noChangeArrowheads="1"/>
            </p:cNvSpPr>
            <p:nvPr/>
          </p:nvSpPr>
          <p:spPr bwMode="auto">
            <a:xfrm>
              <a:off x="1824" y="96"/>
              <a:ext cx="336" cy="288"/>
            </a:xfrm>
            <a:prstGeom prst="flowChartAlternateProcess">
              <a:avLst/>
            </a:prstGeom>
            <a:solidFill>
              <a:srgbClr val="66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solidFill>
                    <a:srgbClr val="FF0066"/>
                  </a:solidFill>
                  <a:latin typeface="Times New Roman" pitchFamily="18" charset="0"/>
                </a:rPr>
                <a:t>Y</a:t>
              </a:r>
            </a:p>
          </p:txBody>
        </p:sp>
        <p:sp>
          <p:nvSpPr>
            <p:cNvPr id="53357" name="AutoShape 109"/>
            <p:cNvSpPr>
              <a:spLocks noChangeArrowheads="1"/>
            </p:cNvSpPr>
            <p:nvPr/>
          </p:nvSpPr>
          <p:spPr bwMode="auto">
            <a:xfrm>
              <a:off x="2160" y="96"/>
              <a:ext cx="336" cy="288"/>
            </a:xfrm>
            <a:prstGeom prst="flowChartAlternateProcess">
              <a:avLst/>
            </a:prstGeom>
            <a:solidFill>
              <a:srgbClr val="66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solidFill>
                    <a:srgbClr val="FF0066"/>
                  </a:solidFill>
                  <a:latin typeface="Times New Roman" pitchFamily="18" charset="0"/>
                </a:rPr>
                <a:t>Đ</a:t>
              </a:r>
            </a:p>
          </p:txBody>
        </p:sp>
        <p:sp>
          <p:nvSpPr>
            <p:cNvPr id="53358" name="AutoShape 110"/>
            <p:cNvSpPr>
              <a:spLocks noChangeArrowheads="1"/>
            </p:cNvSpPr>
            <p:nvPr/>
          </p:nvSpPr>
          <p:spPr bwMode="auto">
            <a:xfrm>
              <a:off x="2496" y="96"/>
              <a:ext cx="336" cy="288"/>
            </a:xfrm>
            <a:prstGeom prst="flowChartAlternateProcess">
              <a:avLst/>
            </a:prstGeom>
            <a:solidFill>
              <a:srgbClr val="66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solidFill>
                    <a:srgbClr val="FF0066"/>
                  </a:solidFill>
                  <a:latin typeface="Times New Roman" pitchFamily="18" charset="0"/>
                </a:rPr>
                <a:t>Â</a:t>
              </a:r>
            </a:p>
          </p:txBody>
        </p:sp>
        <p:sp>
          <p:nvSpPr>
            <p:cNvPr id="53359" name="AutoShape 111"/>
            <p:cNvSpPr>
              <a:spLocks noChangeArrowheads="1"/>
            </p:cNvSpPr>
            <p:nvPr/>
          </p:nvSpPr>
          <p:spPr bwMode="auto">
            <a:xfrm>
              <a:off x="2832" y="96"/>
              <a:ext cx="336" cy="288"/>
            </a:xfrm>
            <a:prstGeom prst="flowChartAlternateProcess">
              <a:avLst/>
            </a:prstGeom>
            <a:solidFill>
              <a:srgbClr val="66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solidFill>
                    <a:schemeClr val="tx2"/>
                  </a:solidFill>
                  <a:latin typeface="Times New Roman" pitchFamily="18" charset="0"/>
                </a:rPr>
                <a:t>U</a:t>
              </a:r>
            </a:p>
          </p:txBody>
        </p:sp>
        <p:sp>
          <p:nvSpPr>
            <p:cNvPr id="53360" name="AutoShape 112"/>
            <p:cNvSpPr>
              <a:spLocks noChangeArrowheads="1"/>
            </p:cNvSpPr>
            <p:nvPr/>
          </p:nvSpPr>
          <p:spPr bwMode="auto">
            <a:xfrm>
              <a:off x="3168" y="96"/>
              <a:ext cx="336" cy="288"/>
            </a:xfrm>
            <a:prstGeom prst="flowChartAlternateProcess">
              <a:avLst/>
            </a:prstGeom>
            <a:solidFill>
              <a:srgbClr val="66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solidFill>
                    <a:schemeClr val="hlink"/>
                  </a:solidFill>
                  <a:latin typeface="Times New Roman" pitchFamily="18" charset="0"/>
                </a:rPr>
                <a:t>Ô</a:t>
              </a:r>
            </a:p>
          </p:txBody>
        </p:sp>
      </p:grpSp>
      <p:grpSp>
        <p:nvGrpSpPr>
          <p:cNvPr id="53361" name="Group 113"/>
          <p:cNvGrpSpPr>
            <a:grpSpLocks/>
          </p:cNvGrpSpPr>
          <p:nvPr/>
        </p:nvGrpSpPr>
        <p:grpSpPr bwMode="auto">
          <a:xfrm>
            <a:off x="914400" y="1905000"/>
            <a:ext cx="7467600" cy="533400"/>
            <a:chOff x="480" y="720"/>
            <a:chExt cx="4704" cy="288"/>
          </a:xfrm>
        </p:grpSpPr>
        <p:sp>
          <p:nvSpPr>
            <p:cNvPr id="53362" name="Rectangle 114"/>
            <p:cNvSpPr>
              <a:spLocks noChangeArrowheads="1"/>
            </p:cNvSpPr>
            <p:nvPr/>
          </p:nvSpPr>
          <p:spPr bwMode="auto">
            <a:xfrm>
              <a:off x="4848" y="720"/>
              <a:ext cx="336" cy="288"/>
            </a:xfrm>
            <a:prstGeom prst="rect">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solidFill>
                    <a:schemeClr val="hlink"/>
                  </a:solidFill>
                  <a:latin typeface="Times New Roman" pitchFamily="18" charset="0"/>
                </a:rPr>
                <a:t>G</a:t>
              </a:r>
            </a:p>
          </p:txBody>
        </p:sp>
        <p:sp>
          <p:nvSpPr>
            <p:cNvPr id="53363" name="Rectangle 115"/>
            <p:cNvSpPr>
              <a:spLocks noChangeArrowheads="1"/>
            </p:cNvSpPr>
            <p:nvPr/>
          </p:nvSpPr>
          <p:spPr bwMode="auto">
            <a:xfrm>
              <a:off x="4512" y="720"/>
              <a:ext cx="336" cy="288"/>
            </a:xfrm>
            <a:prstGeom prst="rect">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solidFill>
                    <a:srgbClr val="FF0066"/>
                  </a:solidFill>
                  <a:latin typeface="Times New Roman" pitchFamily="18" charset="0"/>
                </a:rPr>
                <a:t>N</a:t>
              </a:r>
            </a:p>
          </p:txBody>
        </p:sp>
        <p:sp>
          <p:nvSpPr>
            <p:cNvPr id="53364" name="Rectangle 116"/>
            <p:cNvSpPr>
              <a:spLocks noChangeArrowheads="1"/>
            </p:cNvSpPr>
            <p:nvPr/>
          </p:nvSpPr>
          <p:spPr bwMode="auto">
            <a:xfrm>
              <a:off x="480" y="720"/>
              <a:ext cx="336" cy="288"/>
            </a:xfrm>
            <a:prstGeom prst="rect">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solidFill>
                    <a:srgbClr val="FF0066"/>
                  </a:solidFill>
                  <a:latin typeface="Times New Roman" pitchFamily="18" charset="0"/>
                </a:rPr>
                <a:t>X</a:t>
              </a:r>
            </a:p>
          </p:txBody>
        </p:sp>
        <p:sp>
          <p:nvSpPr>
            <p:cNvPr id="53365" name="Rectangle 117"/>
            <p:cNvSpPr>
              <a:spLocks noChangeArrowheads="1"/>
            </p:cNvSpPr>
            <p:nvPr/>
          </p:nvSpPr>
          <p:spPr bwMode="auto">
            <a:xfrm>
              <a:off x="816" y="720"/>
              <a:ext cx="336" cy="288"/>
            </a:xfrm>
            <a:prstGeom prst="rect">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solidFill>
                    <a:schemeClr val="hlink"/>
                  </a:solidFill>
                  <a:latin typeface="Times New Roman" pitchFamily="18" charset="0"/>
                </a:rPr>
                <a:t>Ư</a:t>
              </a:r>
            </a:p>
          </p:txBody>
        </p:sp>
        <p:sp>
          <p:nvSpPr>
            <p:cNvPr id="53366" name="Rectangle 118"/>
            <p:cNvSpPr>
              <a:spLocks noChangeArrowheads="1"/>
            </p:cNvSpPr>
            <p:nvPr/>
          </p:nvSpPr>
          <p:spPr bwMode="auto">
            <a:xfrm>
              <a:off x="1152" y="720"/>
              <a:ext cx="336" cy="288"/>
            </a:xfrm>
            <a:prstGeom prst="rect">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solidFill>
                    <a:srgbClr val="FF0066"/>
                  </a:solidFill>
                  <a:latin typeface="Times New Roman" pitchFamily="18" charset="0"/>
                </a:rPr>
                <a:t>Đ</a:t>
              </a:r>
            </a:p>
          </p:txBody>
        </p:sp>
        <p:sp>
          <p:nvSpPr>
            <p:cNvPr id="53367" name="Rectangle 119"/>
            <p:cNvSpPr>
              <a:spLocks noChangeArrowheads="1"/>
            </p:cNvSpPr>
            <p:nvPr/>
          </p:nvSpPr>
          <p:spPr bwMode="auto">
            <a:xfrm>
              <a:off x="1488" y="720"/>
              <a:ext cx="336" cy="288"/>
            </a:xfrm>
            <a:prstGeom prst="rect">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solidFill>
                    <a:srgbClr val="FF0066"/>
                  </a:solidFill>
                  <a:latin typeface="Times New Roman" pitchFamily="18" charset="0"/>
                </a:rPr>
                <a:t>O</a:t>
              </a:r>
            </a:p>
          </p:txBody>
        </p:sp>
        <p:sp>
          <p:nvSpPr>
            <p:cNvPr id="53368" name="Rectangle 120"/>
            <p:cNvSpPr>
              <a:spLocks noChangeArrowheads="1"/>
            </p:cNvSpPr>
            <p:nvPr/>
          </p:nvSpPr>
          <p:spPr bwMode="auto">
            <a:xfrm>
              <a:off x="1824" y="720"/>
              <a:ext cx="336" cy="288"/>
            </a:xfrm>
            <a:prstGeom prst="rect">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solidFill>
                    <a:srgbClr val="FF0066"/>
                  </a:solidFill>
                  <a:latin typeface="Times New Roman" pitchFamily="18" charset="0"/>
                </a:rPr>
                <a:t>A</a:t>
              </a:r>
            </a:p>
          </p:txBody>
        </p:sp>
        <p:sp>
          <p:nvSpPr>
            <p:cNvPr id="53369" name="Rectangle 121"/>
            <p:cNvSpPr>
              <a:spLocks noChangeArrowheads="1"/>
            </p:cNvSpPr>
            <p:nvPr/>
          </p:nvSpPr>
          <p:spPr bwMode="auto">
            <a:xfrm>
              <a:off x="2160" y="720"/>
              <a:ext cx="336" cy="288"/>
            </a:xfrm>
            <a:prstGeom prst="rect">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solidFill>
                    <a:schemeClr val="hlink"/>
                  </a:solidFill>
                  <a:latin typeface="Times New Roman" pitchFamily="18" charset="0"/>
                </a:rPr>
                <a:t>I</a:t>
              </a:r>
            </a:p>
          </p:txBody>
        </p:sp>
        <p:sp>
          <p:nvSpPr>
            <p:cNvPr id="53370" name="Rectangle 122"/>
            <p:cNvSpPr>
              <a:spLocks noChangeArrowheads="1"/>
            </p:cNvSpPr>
            <p:nvPr/>
          </p:nvSpPr>
          <p:spPr bwMode="auto">
            <a:xfrm>
              <a:off x="2496" y="720"/>
              <a:ext cx="336" cy="288"/>
            </a:xfrm>
            <a:prstGeom prst="rect">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solidFill>
                    <a:schemeClr val="tx2"/>
                  </a:solidFill>
                  <a:latin typeface="Times New Roman" pitchFamily="18" charset="0"/>
                </a:rPr>
                <a:t>M</a:t>
              </a:r>
            </a:p>
          </p:txBody>
        </p:sp>
        <p:sp>
          <p:nvSpPr>
            <p:cNvPr id="53371" name="Rectangle 123"/>
            <p:cNvSpPr>
              <a:spLocks noChangeArrowheads="1"/>
            </p:cNvSpPr>
            <p:nvPr/>
          </p:nvSpPr>
          <p:spPr bwMode="auto">
            <a:xfrm>
              <a:off x="2832" y="720"/>
              <a:ext cx="336" cy="288"/>
            </a:xfrm>
            <a:prstGeom prst="rect">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solidFill>
                    <a:srgbClr val="FF0066"/>
                  </a:solidFill>
                  <a:latin typeface="Times New Roman" pitchFamily="18" charset="0"/>
                </a:rPr>
                <a:t>Â</a:t>
              </a:r>
            </a:p>
          </p:txBody>
        </p:sp>
        <p:sp>
          <p:nvSpPr>
            <p:cNvPr id="53372" name="Rectangle 124"/>
            <p:cNvSpPr>
              <a:spLocks noChangeArrowheads="1"/>
            </p:cNvSpPr>
            <p:nvPr/>
          </p:nvSpPr>
          <p:spPr bwMode="auto">
            <a:xfrm>
              <a:off x="3168" y="720"/>
              <a:ext cx="336" cy="288"/>
            </a:xfrm>
            <a:prstGeom prst="rect">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solidFill>
                    <a:srgbClr val="FF0066"/>
                  </a:solidFill>
                  <a:latin typeface="Times New Roman" pitchFamily="18" charset="0"/>
                </a:rPr>
                <a:t>Y</a:t>
              </a:r>
            </a:p>
          </p:txBody>
        </p:sp>
        <p:sp>
          <p:nvSpPr>
            <p:cNvPr id="53373" name="Rectangle 125"/>
            <p:cNvSpPr>
              <a:spLocks noChangeArrowheads="1"/>
            </p:cNvSpPr>
            <p:nvPr/>
          </p:nvSpPr>
          <p:spPr bwMode="auto">
            <a:xfrm>
              <a:off x="3504" y="720"/>
              <a:ext cx="336" cy="288"/>
            </a:xfrm>
            <a:prstGeom prst="rect">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solidFill>
                    <a:schemeClr val="hlink"/>
                  </a:solidFill>
                  <a:latin typeface="Times New Roman" pitchFamily="18" charset="0"/>
                </a:rPr>
                <a:t>T</a:t>
              </a:r>
            </a:p>
          </p:txBody>
        </p:sp>
        <p:sp>
          <p:nvSpPr>
            <p:cNvPr id="53374" name="Rectangle 126"/>
            <p:cNvSpPr>
              <a:spLocks noChangeArrowheads="1"/>
            </p:cNvSpPr>
            <p:nvPr/>
          </p:nvSpPr>
          <p:spPr bwMode="auto">
            <a:xfrm>
              <a:off x="3840" y="720"/>
              <a:ext cx="336" cy="288"/>
            </a:xfrm>
            <a:prstGeom prst="rect">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solidFill>
                    <a:schemeClr val="hlink"/>
                  </a:solidFill>
                  <a:latin typeface="Times New Roman" pitchFamily="18" charset="0"/>
                </a:rPr>
                <a:t>R</a:t>
              </a:r>
            </a:p>
          </p:txBody>
        </p:sp>
        <p:sp>
          <p:nvSpPr>
            <p:cNvPr id="53375" name="Rectangle 127"/>
            <p:cNvSpPr>
              <a:spLocks noChangeArrowheads="1"/>
            </p:cNvSpPr>
            <p:nvPr/>
          </p:nvSpPr>
          <p:spPr bwMode="auto">
            <a:xfrm>
              <a:off x="4176" y="720"/>
              <a:ext cx="336" cy="288"/>
            </a:xfrm>
            <a:prstGeom prst="rect">
              <a:avLst/>
            </a:prstGeom>
            <a:solidFill>
              <a:srgbClr val="99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solidFill>
                    <a:schemeClr val="hlink"/>
                  </a:solidFill>
                  <a:latin typeface="Times New Roman" pitchFamily="18" charset="0"/>
                </a:rPr>
                <a:t>Ă</a:t>
              </a:r>
            </a:p>
          </p:txBody>
        </p:sp>
      </p:grpSp>
      <p:grpSp>
        <p:nvGrpSpPr>
          <p:cNvPr id="53376" name="Group 128"/>
          <p:cNvGrpSpPr>
            <a:grpSpLocks/>
          </p:cNvGrpSpPr>
          <p:nvPr/>
        </p:nvGrpSpPr>
        <p:grpSpPr bwMode="auto">
          <a:xfrm>
            <a:off x="1447800" y="2438400"/>
            <a:ext cx="6934200" cy="457200"/>
            <a:chOff x="0" y="1056"/>
            <a:chExt cx="4368" cy="288"/>
          </a:xfrm>
        </p:grpSpPr>
        <p:sp>
          <p:nvSpPr>
            <p:cNvPr id="53377" name="Rectangle 129"/>
            <p:cNvSpPr>
              <a:spLocks noChangeArrowheads="1"/>
            </p:cNvSpPr>
            <p:nvPr/>
          </p:nvSpPr>
          <p:spPr bwMode="auto">
            <a:xfrm>
              <a:off x="1344" y="1056"/>
              <a:ext cx="336" cy="288"/>
            </a:xfrm>
            <a:prstGeom prst="rect">
              <a:avLst/>
            </a:prstGeom>
            <a:solidFill>
              <a:srgbClr val="66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solidFill>
                    <a:srgbClr val="FF0066"/>
                  </a:solidFill>
                  <a:latin typeface="Times New Roman" pitchFamily="18" charset="0"/>
                </a:rPr>
                <a:t>O</a:t>
              </a:r>
            </a:p>
          </p:txBody>
        </p:sp>
        <p:sp>
          <p:nvSpPr>
            <p:cNvPr id="53378" name="Rectangle 130"/>
            <p:cNvSpPr>
              <a:spLocks noChangeArrowheads="1"/>
            </p:cNvSpPr>
            <p:nvPr/>
          </p:nvSpPr>
          <p:spPr bwMode="auto">
            <a:xfrm>
              <a:off x="1680" y="1056"/>
              <a:ext cx="336" cy="288"/>
            </a:xfrm>
            <a:prstGeom prst="rect">
              <a:avLst/>
            </a:prstGeom>
            <a:solidFill>
              <a:srgbClr val="66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solidFill>
                    <a:srgbClr val="FF0066"/>
                  </a:solidFill>
                  <a:latin typeface="Times New Roman" pitchFamily="18" charset="0"/>
                </a:rPr>
                <a:t>A</a:t>
              </a:r>
            </a:p>
          </p:txBody>
        </p:sp>
        <p:sp>
          <p:nvSpPr>
            <p:cNvPr id="53379" name="Rectangle 131"/>
            <p:cNvSpPr>
              <a:spLocks noChangeArrowheads="1"/>
            </p:cNvSpPr>
            <p:nvPr/>
          </p:nvSpPr>
          <p:spPr bwMode="auto">
            <a:xfrm>
              <a:off x="2016" y="1056"/>
              <a:ext cx="336" cy="288"/>
            </a:xfrm>
            <a:prstGeom prst="rect">
              <a:avLst/>
            </a:prstGeom>
            <a:solidFill>
              <a:srgbClr val="66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solidFill>
                    <a:srgbClr val="FF0066"/>
                  </a:solidFill>
                  <a:latin typeface="Times New Roman" pitchFamily="18" charset="0"/>
                </a:rPr>
                <a:t>L</a:t>
              </a:r>
            </a:p>
          </p:txBody>
        </p:sp>
        <p:sp>
          <p:nvSpPr>
            <p:cNvPr id="53380" name="Rectangle 132"/>
            <p:cNvSpPr>
              <a:spLocks noChangeArrowheads="1"/>
            </p:cNvSpPr>
            <p:nvPr/>
          </p:nvSpPr>
          <p:spPr bwMode="auto">
            <a:xfrm>
              <a:off x="2352" y="1056"/>
              <a:ext cx="336" cy="288"/>
            </a:xfrm>
            <a:prstGeom prst="rect">
              <a:avLst/>
            </a:prstGeom>
            <a:solidFill>
              <a:srgbClr val="66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solidFill>
                    <a:srgbClr val="FF0066"/>
                  </a:solidFill>
                  <a:latin typeface="Times New Roman" pitchFamily="18" charset="0"/>
                </a:rPr>
                <a:t>A</a:t>
              </a:r>
            </a:p>
          </p:txBody>
        </p:sp>
        <p:sp>
          <p:nvSpPr>
            <p:cNvPr id="53381" name="Rectangle 133"/>
            <p:cNvSpPr>
              <a:spLocks noChangeArrowheads="1"/>
            </p:cNvSpPr>
            <p:nvPr/>
          </p:nvSpPr>
          <p:spPr bwMode="auto">
            <a:xfrm>
              <a:off x="2688" y="1056"/>
              <a:ext cx="336" cy="288"/>
            </a:xfrm>
            <a:prstGeom prst="rect">
              <a:avLst/>
            </a:prstGeom>
            <a:solidFill>
              <a:srgbClr val="66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solidFill>
                    <a:srgbClr val="FF0066"/>
                  </a:solidFill>
                  <a:latin typeface="Times New Roman" pitchFamily="18" charset="0"/>
                </a:rPr>
                <a:t>N</a:t>
              </a:r>
            </a:p>
          </p:txBody>
        </p:sp>
        <p:sp>
          <p:nvSpPr>
            <p:cNvPr id="53382" name="Rectangle 134"/>
            <p:cNvSpPr>
              <a:spLocks noChangeArrowheads="1"/>
            </p:cNvSpPr>
            <p:nvPr/>
          </p:nvSpPr>
          <p:spPr bwMode="auto">
            <a:xfrm>
              <a:off x="3024" y="1056"/>
              <a:ext cx="336" cy="288"/>
            </a:xfrm>
            <a:prstGeom prst="rect">
              <a:avLst/>
            </a:prstGeom>
            <a:solidFill>
              <a:srgbClr val="66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solidFill>
                    <a:schemeClr val="hlink"/>
                  </a:solidFill>
                  <a:latin typeface="Times New Roman" pitchFamily="18" charset="0"/>
                </a:rPr>
                <a:t>G</a:t>
              </a:r>
            </a:p>
          </p:txBody>
        </p:sp>
        <p:sp>
          <p:nvSpPr>
            <p:cNvPr id="53383" name="Rectangle 135"/>
            <p:cNvSpPr>
              <a:spLocks noChangeArrowheads="1"/>
            </p:cNvSpPr>
            <p:nvPr/>
          </p:nvSpPr>
          <p:spPr bwMode="auto">
            <a:xfrm>
              <a:off x="3360" y="1056"/>
              <a:ext cx="336" cy="288"/>
            </a:xfrm>
            <a:prstGeom prst="rect">
              <a:avLst/>
            </a:prstGeom>
            <a:solidFill>
              <a:srgbClr val="66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solidFill>
                    <a:schemeClr val="hlink"/>
                  </a:solidFill>
                  <a:latin typeface="Times New Roman" pitchFamily="18" charset="0"/>
                </a:rPr>
                <a:t>M</a:t>
              </a:r>
            </a:p>
          </p:txBody>
        </p:sp>
        <p:sp>
          <p:nvSpPr>
            <p:cNvPr id="53384" name="Rectangle 136"/>
            <p:cNvSpPr>
              <a:spLocks noChangeArrowheads="1"/>
            </p:cNvSpPr>
            <p:nvPr/>
          </p:nvSpPr>
          <p:spPr bwMode="auto">
            <a:xfrm>
              <a:off x="3696" y="1056"/>
              <a:ext cx="336" cy="288"/>
            </a:xfrm>
            <a:prstGeom prst="rect">
              <a:avLst/>
            </a:prstGeom>
            <a:solidFill>
              <a:srgbClr val="66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solidFill>
                    <a:schemeClr val="hlink"/>
                  </a:solidFill>
                  <a:latin typeface="Times New Roman" pitchFamily="18" charset="0"/>
                </a:rPr>
                <a:t>A</a:t>
              </a:r>
            </a:p>
          </p:txBody>
        </p:sp>
        <p:sp>
          <p:nvSpPr>
            <p:cNvPr id="53385" name="Rectangle 137"/>
            <p:cNvSpPr>
              <a:spLocks noChangeArrowheads="1"/>
            </p:cNvSpPr>
            <p:nvPr/>
          </p:nvSpPr>
          <p:spPr bwMode="auto">
            <a:xfrm>
              <a:off x="4032" y="1056"/>
              <a:ext cx="336" cy="288"/>
            </a:xfrm>
            <a:prstGeom prst="rect">
              <a:avLst/>
            </a:prstGeom>
            <a:solidFill>
              <a:srgbClr val="66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solidFill>
                    <a:srgbClr val="FF0066"/>
                  </a:solidFill>
                  <a:latin typeface="Times New Roman" pitchFamily="18" charset="0"/>
                </a:rPr>
                <a:t>N</a:t>
              </a:r>
            </a:p>
          </p:txBody>
        </p:sp>
        <p:sp>
          <p:nvSpPr>
            <p:cNvPr id="53386" name="Rectangle 138"/>
            <p:cNvSpPr>
              <a:spLocks noChangeArrowheads="1"/>
            </p:cNvSpPr>
            <p:nvPr/>
          </p:nvSpPr>
          <p:spPr bwMode="auto">
            <a:xfrm>
              <a:off x="336" y="1056"/>
              <a:ext cx="336" cy="288"/>
            </a:xfrm>
            <a:prstGeom prst="rect">
              <a:avLst/>
            </a:prstGeom>
            <a:solidFill>
              <a:srgbClr val="66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solidFill>
                    <a:schemeClr val="hlink"/>
                  </a:solidFill>
                  <a:latin typeface="Times New Roman" pitchFamily="18" charset="0"/>
                </a:rPr>
                <a:t>A</a:t>
              </a:r>
            </a:p>
          </p:txBody>
        </p:sp>
        <p:sp>
          <p:nvSpPr>
            <p:cNvPr id="53387" name="Rectangle 139"/>
            <p:cNvSpPr>
              <a:spLocks noChangeArrowheads="1"/>
            </p:cNvSpPr>
            <p:nvPr/>
          </p:nvSpPr>
          <p:spPr bwMode="auto">
            <a:xfrm>
              <a:off x="672" y="1056"/>
              <a:ext cx="336" cy="288"/>
            </a:xfrm>
            <a:prstGeom prst="rect">
              <a:avLst/>
            </a:prstGeom>
            <a:solidFill>
              <a:srgbClr val="66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solidFill>
                    <a:schemeClr val="tx2"/>
                  </a:solidFill>
                  <a:latin typeface="Times New Roman" pitchFamily="18" charset="0"/>
                </a:rPr>
                <a:t>I</a:t>
              </a:r>
            </a:p>
          </p:txBody>
        </p:sp>
        <p:sp>
          <p:nvSpPr>
            <p:cNvPr id="53388" name="Rectangle 140"/>
            <p:cNvSpPr>
              <a:spLocks noChangeArrowheads="1"/>
            </p:cNvSpPr>
            <p:nvPr/>
          </p:nvSpPr>
          <p:spPr bwMode="auto">
            <a:xfrm>
              <a:off x="1008" y="1056"/>
              <a:ext cx="336" cy="288"/>
            </a:xfrm>
            <a:prstGeom prst="rect">
              <a:avLst/>
            </a:prstGeom>
            <a:solidFill>
              <a:srgbClr val="66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solidFill>
                    <a:srgbClr val="FF0066"/>
                  </a:solidFill>
                  <a:latin typeface="Times New Roman" pitchFamily="18" charset="0"/>
                </a:rPr>
                <a:t>H</a:t>
              </a:r>
            </a:p>
          </p:txBody>
        </p:sp>
        <p:sp>
          <p:nvSpPr>
            <p:cNvPr id="53389" name="Rectangle 141"/>
            <p:cNvSpPr>
              <a:spLocks noChangeArrowheads="1"/>
            </p:cNvSpPr>
            <p:nvPr/>
          </p:nvSpPr>
          <p:spPr bwMode="auto">
            <a:xfrm>
              <a:off x="0" y="1056"/>
              <a:ext cx="336" cy="288"/>
            </a:xfrm>
            <a:prstGeom prst="rect">
              <a:avLst/>
            </a:prstGeom>
            <a:solidFill>
              <a:srgbClr val="66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solidFill>
                    <a:srgbClr val="FF0066"/>
                  </a:solidFill>
                  <a:latin typeface="Times New Roman" pitchFamily="18" charset="0"/>
                </a:rPr>
                <a:t>T</a:t>
              </a:r>
            </a:p>
          </p:txBody>
        </p:sp>
      </p:grpSp>
      <p:grpSp>
        <p:nvGrpSpPr>
          <p:cNvPr id="53390" name="Group 142"/>
          <p:cNvGrpSpPr>
            <a:grpSpLocks/>
          </p:cNvGrpSpPr>
          <p:nvPr/>
        </p:nvGrpSpPr>
        <p:grpSpPr bwMode="auto">
          <a:xfrm>
            <a:off x="1981200" y="2895600"/>
            <a:ext cx="4267200" cy="533400"/>
            <a:chOff x="1488" y="1488"/>
            <a:chExt cx="2688" cy="288"/>
          </a:xfrm>
        </p:grpSpPr>
        <p:sp>
          <p:nvSpPr>
            <p:cNvPr id="53391" name="Rectangle 143"/>
            <p:cNvSpPr>
              <a:spLocks noChangeArrowheads="1"/>
            </p:cNvSpPr>
            <p:nvPr/>
          </p:nvSpPr>
          <p:spPr bwMode="auto">
            <a:xfrm>
              <a:off x="1488" y="1488"/>
              <a:ext cx="336" cy="288"/>
            </a:xfrm>
            <a:prstGeom prst="rect">
              <a:avLst/>
            </a:prstGeom>
            <a:solidFill>
              <a:srgbClr val="99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solidFill>
                    <a:schemeClr val="hlink"/>
                  </a:solidFill>
                  <a:latin typeface="Times New Roman" pitchFamily="18" charset="0"/>
                </a:rPr>
                <a:t>P</a:t>
              </a:r>
            </a:p>
          </p:txBody>
        </p:sp>
        <p:sp>
          <p:nvSpPr>
            <p:cNvPr id="53392" name="Rectangle 144"/>
            <p:cNvSpPr>
              <a:spLocks noChangeArrowheads="1"/>
            </p:cNvSpPr>
            <p:nvPr/>
          </p:nvSpPr>
          <p:spPr bwMode="auto">
            <a:xfrm>
              <a:off x="1824" y="1488"/>
              <a:ext cx="336" cy="288"/>
            </a:xfrm>
            <a:prstGeom prst="rect">
              <a:avLst/>
            </a:prstGeom>
            <a:solidFill>
              <a:srgbClr val="99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solidFill>
                    <a:schemeClr val="hlink"/>
                  </a:solidFill>
                  <a:latin typeface="Times New Roman" pitchFamily="18" charset="0"/>
                </a:rPr>
                <a:t>H</a:t>
              </a:r>
            </a:p>
          </p:txBody>
        </p:sp>
        <p:sp>
          <p:nvSpPr>
            <p:cNvPr id="53393" name="Rectangle 145"/>
            <p:cNvSpPr>
              <a:spLocks noChangeArrowheads="1"/>
            </p:cNvSpPr>
            <p:nvPr/>
          </p:nvSpPr>
          <p:spPr bwMode="auto">
            <a:xfrm>
              <a:off x="2160" y="1488"/>
              <a:ext cx="336" cy="288"/>
            </a:xfrm>
            <a:prstGeom prst="rect">
              <a:avLst/>
            </a:prstGeom>
            <a:solidFill>
              <a:srgbClr val="99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solidFill>
                    <a:srgbClr val="FF0066"/>
                  </a:solidFill>
                  <a:latin typeface="Times New Roman" pitchFamily="18" charset="0"/>
                </a:rPr>
                <a:t>A</a:t>
              </a:r>
            </a:p>
          </p:txBody>
        </p:sp>
        <p:sp>
          <p:nvSpPr>
            <p:cNvPr id="53394" name="Rectangle 146"/>
            <p:cNvSpPr>
              <a:spLocks noChangeArrowheads="1"/>
            </p:cNvSpPr>
            <p:nvPr/>
          </p:nvSpPr>
          <p:spPr bwMode="auto">
            <a:xfrm>
              <a:off x="2496" y="1488"/>
              <a:ext cx="336" cy="288"/>
            </a:xfrm>
            <a:prstGeom prst="rect">
              <a:avLst/>
            </a:prstGeom>
            <a:solidFill>
              <a:srgbClr val="99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solidFill>
                    <a:srgbClr val="FF0066"/>
                  </a:solidFill>
                  <a:latin typeface="Times New Roman" pitchFamily="18" charset="0"/>
                </a:rPr>
                <a:t>L</a:t>
              </a:r>
            </a:p>
          </p:txBody>
        </p:sp>
        <p:sp>
          <p:nvSpPr>
            <p:cNvPr id="53395" name="Rectangle 147"/>
            <p:cNvSpPr>
              <a:spLocks noChangeArrowheads="1"/>
            </p:cNvSpPr>
            <p:nvPr/>
          </p:nvSpPr>
          <p:spPr bwMode="auto">
            <a:xfrm>
              <a:off x="2832" y="1488"/>
              <a:ext cx="336" cy="288"/>
            </a:xfrm>
            <a:prstGeom prst="rect">
              <a:avLst/>
            </a:prstGeom>
            <a:solidFill>
              <a:srgbClr val="99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solidFill>
                    <a:srgbClr val="FF0066"/>
                  </a:solidFill>
                  <a:latin typeface="Times New Roman" pitchFamily="18" charset="0"/>
                </a:rPr>
                <a:t>U</a:t>
              </a:r>
            </a:p>
          </p:txBody>
        </p:sp>
        <p:sp>
          <p:nvSpPr>
            <p:cNvPr id="53396" name="Rectangle 148"/>
            <p:cNvSpPr>
              <a:spLocks noChangeArrowheads="1"/>
            </p:cNvSpPr>
            <p:nvPr/>
          </p:nvSpPr>
          <p:spPr bwMode="auto">
            <a:xfrm>
              <a:off x="3168" y="1488"/>
              <a:ext cx="336" cy="288"/>
            </a:xfrm>
            <a:prstGeom prst="rect">
              <a:avLst/>
            </a:prstGeom>
            <a:solidFill>
              <a:srgbClr val="99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solidFill>
                    <a:schemeClr val="hlink"/>
                  </a:solidFill>
                  <a:latin typeface="Times New Roman" pitchFamily="18" charset="0"/>
                </a:rPr>
                <a:t>Ô</a:t>
              </a:r>
            </a:p>
          </p:txBody>
        </p:sp>
        <p:sp>
          <p:nvSpPr>
            <p:cNvPr id="53397" name="Rectangle 149"/>
            <p:cNvSpPr>
              <a:spLocks noChangeArrowheads="1"/>
            </p:cNvSpPr>
            <p:nvPr/>
          </p:nvSpPr>
          <p:spPr bwMode="auto">
            <a:xfrm>
              <a:off x="3504" y="1488"/>
              <a:ext cx="336" cy="288"/>
            </a:xfrm>
            <a:prstGeom prst="rect">
              <a:avLst/>
            </a:prstGeom>
            <a:solidFill>
              <a:srgbClr val="99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solidFill>
                    <a:srgbClr val="FF0066"/>
                  </a:solidFill>
                  <a:latin typeface="Times New Roman" pitchFamily="18" charset="0"/>
                </a:rPr>
                <a:t>N</a:t>
              </a:r>
            </a:p>
          </p:txBody>
        </p:sp>
        <p:sp>
          <p:nvSpPr>
            <p:cNvPr id="53398" name="Rectangle 150"/>
            <p:cNvSpPr>
              <a:spLocks noChangeArrowheads="1"/>
            </p:cNvSpPr>
            <p:nvPr/>
          </p:nvSpPr>
          <p:spPr bwMode="auto">
            <a:xfrm>
              <a:off x="3840" y="1488"/>
              <a:ext cx="336" cy="288"/>
            </a:xfrm>
            <a:prstGeom prst="rect">
              <a:avLst/>
            </a:prstGeom>
            <a:solidFill>
              <a:srgbClr val="99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a:solidFill>
                    <a:schemeClr val="tx2"/>
                  </a:solidFill>
                  <a:latin typeface="Times New Roman" pitchFamily="18" charset="0"/>
                </a:rPr>
                <a:t>G</a:t>
              </a:r>
            </a:p>
          </p:txBody>
        </p:sp>
      </p:grpSp>
    </p:spTree>
    <p:extLst>
      <p:ext uri="{BB962C8B-B14F-4D97-AF65-F5344CB8AC3E}">
        <p14:creationId xmlns:p14="http://schemas.microsoft.com/office/powerpoint/2010/main" val="3621856334"/>
      </p:ext>
    </p:extLst>
  </p:cSld>
  <p:clrMapOvr>
    <a:masterClrMapping/>
  </p:clrMapOvr>
  <p:transition spd="slow"/>
  <p:timing>
    <p:tnLst>
      <p:par>
        <p:cTn id="1" dur="indefinite" restart="never" nodeType="tmRoot">
          <p:childTnLst>
            <p:seq concurrent="1" nextAc="seek">
              <p:cTn id="2" restart="whenNotActive" fill="hold" evtFilter="cancelBubble" nodeType="interactiveSeq">
                <p:stCondLst>
                  <p:cond evt="onClick" delay="0">
                    <p:tgtEl>
                      <p:spTgt spid="53256"/>
                    </p:tgtEl>
                  </p:cond>
                </p:stCondLst>
                <p:endSync evt="end" delay="0">
                  <p:rtn val="all"/>
                </p:endSync>
                <p:childTnLst>
                  <p:par>
                    <p:cTn id="3" fill="hold" nodeType="clickPar">
                      <p:stCondLst>
                        <p:cond delay="0"/>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3269"/>
                                        </p:tgtEl>
                                        <p:attrNameLst>
                                          <p:attrName>style.visibility</p:attrName>
                                        </p:attrNameLst>
                                      </p:cBhvr>
                                      <p:to>
                                        <p:strVal val="visible"/>
                                      </p:to>
                                    </p:set>
                                    <p:animEffect transition="in" filter="box(in)">
                                      <p:cBhvr>
                                        <p:cTn id="7" dur="500"/>
                                        <p:tgtEl>
                                          <p:spTgt spid="532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xit" presetSubtype="4" fill="hold" grpId="1" nodeType="clickEffect">
                                  <p:stCondLst>
                                    <p:cond delay="0"/>
                                  </p:stCondLst>
                                  <p:childTnLst>
                                    <p:anim calcmode="lin" valueType="num">
                                      <p:cBhvr additive="base">
                                        <p:cTn id="11" dur="500"/>
                                        <p:tgtEl>
                                          <p:spTgt spid="53269"/>
                                        </p:tgtEl>
                                        <p:attrNameLst>
                                          <p:attrName>ppt_x</p:attrName>
                                        </p:attrNameLst>
                                      </p:cBhvr>
                                      <p:tavLst>
                                        <p:tav tm="0">
                                          <p:val>
                                            <p:strVal val="ppt_x"/>
                                          </p:val>
                                        </p:tav>
                                        <p:tav tm="100000">
                                          <p:val>
                                            <p:strVal val="ppt_x"/>
                                          </p:val>
                                        </p:tav>
                                      </p:tavLst>
                                    </p:anim>
                                    <p:anim calcmode="lin" valueType="num">
                                      <p:cBhvr additive="base">
                                        <p:cTn id="12" dur="500"/>
                                        <p:tgtEl>
                                          <p:spTgt spid="53269"/>
                                        </p:tgtEl>
                                        <p:attrNameLst>
                                          <p:attrName>ppt_y</p:attrName>
                                        </p:attrNameLst>
                                      </p:cBhvr>
                                      <p:tavLst>
                                        <p:tav tm="0">
                                          <p:val>
                                            <p:strVal val="ppt_y"/>
                                          </p:val>
                                        </p:tav>
                                        <p:tav tm="100000">
                                          <p:val>
                                            <p:strVal val="1+ppt_h/2"/>
                                          </p:val>
                                        </p:tav>
                                      </p:tavLst>
                                    </p:anim>
                                    <p:set>
                                      <p:cBhvr>
                                        <p:cTn id="13" dur="1" fill="hold">
                                          <p:stCondLst>
                                            <p:cond delay="499"/>
                                          </p:stCondLst>
                                        </p:cTn>
                                        <p:tgtEl>
                                          <p:spTgt spid="53269"/>
                                        </p:tgtEl>
                                        <p:attrNameLst>
                                          <p:attrName>style.visibility</p:attrName>
                                        </p:attrNameLst>
                                      </p:cBhvr>
                                      <p:to>
                                        <p:strVal val="hidden"/>
                                      </p:to>
                                    </p:set>
                                  </p:childTnLst>
                                </p:cTn>
                              </p:par>
                            </p:childTnLst>
                          </p:cTn>
                        </p:par>
                      </p:childTnLst>
                    </p:cTn>
                  </p:par>
                </p:childTnLst>
              </p:cTn>
              <p:nextCondLst>
                <p:cond evt="onClick" delay="0">
                  <p:tgtEl>
                    <p:spTgt spid="53256"/>
                  </p:tgtEl>
                </p:cond>
              </p:nextCondLst>
            </p:seq>
            <p:seq concurrent="1" nextAc="seek">
              <p:cTn id="14" restart="whenNotActive" fill="hold" evtFilter="cancelBubble" nodeType="interactiveSeq">
                <p:stCondLst>
                  <p:cond evt="onClick" delay="0">
                    <p:tgtEl>
                      <p:spTgt spid="53257"/>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53270"/>
                                        </p:tgtEl>
                                        <p:attrNameLst>
                                          <p:attrName>style.visibility</p:attrName>
                                        </p:attrNameLst>
                                      </p:cBhvr>
                                      <p:to>
                                        <p:strVal val="visible"/>
                                      </p:to>
                                    </p:set>
                                    <p:anim calcmode="lin" valueType="num">
                                      <p:cBhvr>
                                        <p:cTn id="19" dur="500" fill="hold"/>
                                        <p:tgtEl>
                                          <p:spTgt spid="53270"/>
                                        </p:tgtEl>
                                        <p:attrNameLst>
                                          <p:attrName>ppt_w</p:attrName>
                                        </p:attrNameLst>
                                      </p:cBhvr>
                                      <p:tavLst>
                                        <p:tav tm="0">
                                          <p:val>
                                            <p:fltVal val="0"/>
                                          </p:val>
                                        </p:tav>
                                        <p:tav tm="100000">
                                          <p:val>
                                            <p:strVal val="#ppt_w"/>
                                          </p:val>
                                        </p:tav>
                                      </p:tavLst>
                                    </p:anim>
                                    <p:anim calcmode="lin" valueType="num">
                                      <p:cBhvr>
                                        <p:cTn id="20" dur="500" fill="hold"/>
                                        <p:tgtEl>
                                          <p:spTgt spid="53270"/>
                                        </p:tgtEl>
                                        <p:attrNameLst>
                                          <p:attrName>ppt_h</p:attrName>
                                        </p:attrNameLst>
                                      </p:cBhvr>
                                      <p:tavLst>
                                        <p:tav tm="0">
                                          <p:val>
                                            <p:fltVal val="0"/>
                                          </p:val>
                                        </p:tav>
                                        <p:tav tm="100000">
                                          <p:val>
                                            <p:strVal val="#ppt_h"/>
                                          </p:val>
                                        </p:tav>
                                      </p:tavLst>
                                    </p:anim>
                                    <p:animEffect transition="in" filter="fade">
                                      <p:cBhvr>
                                        <p:cTn id="21" dur="500"/>
                                        <p:tgtEl>
                                          <p:spTgt spid="5327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xit" presetSubtype="4" fill="hold" grpId="1" nodeType="clickEffect">
                                  <p:stCondLst>
                                    <p:cond delay="0"/>
                                  </p:stCondLst>
                                  <p:childTnLst>
                                    <p:anim calcmode="lin" valueType="num">
                                      <p:cBhvr additive="base">
                                        <p:cTn id="25" dur="500"/>
                                        <p:tgtEl>
                                          <p:spTgt spid="53270"/>
                                        </p:tgtEl>
                                        <p:attrNameLst>
                                          <p:attrName>ppt_x</p:attrName>
                                        </p:attrNameLst>
                                      </p:cBhvr>
                                      <p:tavLst>
                                        <p:tav tm="0">
                                          <p:val>
                                            <p:strVal val="ppt_x"/>
                                          </p:val>
                                        </p:tav>
                                        <p:tav tm="100000">
                                          <p:val>
                                            <p:strVal val="ppt_x"/>
                                          </p:val>
                                        </p:tav>
                                      </p:tavLst>
                                    </p:anim>
                                    <p:anim calcmode="lin" valueType="num">
                                      <p:cBhvr additive="base">
                                        <p:cTn id="26" dur="500"/>
                                        <p:tgtEl>
                                          <p:spTgt spid="53270"/>
                                        </p:tgtEl>
                                        <p:attrNameLst>
                                          <p:attrName>ppt_y</p:attrName>
                                        </p:attrNameLst>
                                      </p:cBhvr>
                                      <p:tavLst>
                                        <p:tav tm="0">
                                          <p:val>
                                            <p:strVal val="ppt_y"/>
                                          </p:val>
                                        </p:tav>
                                        <p:tav tm="100000">
                                          <p:val>
                                            <p:strVal val="1+ppt_h/2"/>
                                          </p:val>
                                        </p:tav>
                                      </p:tavLst>
                                    </p:anim>
                                    <p:set>
                                      <p:cBhvr>
                                        <p:cTn id="27" dur="1" fill="hold">
                                          <p:stCondLst>
                                            <p:cond delay="499"/>
                                          </p:stCondLst>
                                        </p:cTn>
                                        <p:tgtEl>
                                          <p:spTgt spid="53270"/>
                                        </p:tgtEl>
                                        <p:attrNameLst>
                                          <p:attrName>style.visibility</p:attrName>
                                        </p:attrNameLst>
                                      </p:cBhvr>
                                      <p:to>
                                        <p:strVal val="hidden"/>
                                      </p:to>
                                    </p:set>
                                  </p:childTnLst>
                                </p:cTn>
                              </p:par>
                            </p:childTnLst>
                          </p:cTn>
                        </p:par>
                      </p:childTnLst>
                    </p:cTn>
                  </p:par>
                </p:childTnLst>
              </p:cTn>
              <p:nextCondLst>
                <p:cond evt="onClick" delay="0">
                  <p:tgtEl>
                    <p:spTgt spid="53257"/>
                  </p:tgtEl>
                </p:cond>
              </p:nextCondLst>
            </p:seq>
            <p:seq concurrent="1" nextAc="seek">
              <p:cTn id="28" restart="whenNotActive" fill="hold" evtFilter="cancelBubble" nodeType="interactiveSeq">
                <p:stCondLst>
                  <p:cond evt="onClick" delay="0">
                    <p:tgtEl>
                      <p:spTgt spid="53258"/>
                    </p:tgtEl>
                  </p:cond>
                </p:stCondLst>
                <p:endSync evt="end" delay="0">
                  <p:rtn val="all"/>
                </p:endSync>
                <p:childTnLst>
                  <p:par>
                    <p:cTn id="29" fill="hold" nodeType="clickPar">
                      <p:stCondLst>
                        <p:cond delay="0"/>
                      </p:stCondLst>
                      <p:childTnLst>
                        <p:par>
                          <p:cTn id="30" fill="hold" nodeType="withGroup">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53271"/>
                                        </p:tgtEl>
                                        <p:attrNameLst>
                                          <p:attrName>style.visibility</p:attrName>
                                        </p:attrNameLst>
                                      </p:cBhvr>
                                      <p:to>
                                        <p:strVal val="visible"/>
                                      </p:to>
                                    </p:set>
                                    <p:anim calcmode="lin" valueType="num">
                                      <p:cBhvr>
                                        <p:cTn id="33" dur="500" fill="hold"/>
                                        <p:tgtEl>
                                          <p:spTgt spid="53271"/>
                                        </p:tgtEl>
                                        <p:attrNameLst>
                                          <p:attrName>ppt_w</p:attrName>
                                        </p:attrNameLst>
                                      </p:cBhvr>
                                      <p:tavLst>
                                        <p:tav tm="0">
                                          <p:val>
                                            <p:fltVal val="0"/>
                                          </p:val>
                                        </p:tav>
                                        <p:tav tm="100000">
                                          <p:val>
                                            <p:strVal val="#ppt_w"/>
                                          </p:val>
                                        </p:tav>
                                      </p:tavLst>
                                    </p:anim>
                                    <p:anim calcmode="lin" valueType="num">
                                      <p:cBhvr>
                                        <p:cTn id="34" dur="500" fill="hold"/>
                                        <p:tgtEl>
                                          <p:spTgt spid="53271"/>
                                        </p:tgtEl>
                                        <p:attrNameLst>
                                          <p:attrName>ppt_h</p:attrName>
                                        </p:attrNameLst>
                                      </p:cBhvr>
                                      <p:tavLst>
                                        <p:tav tm="0">
                                          <p:val>
                                            <p:fltVal val="0"/>
                                          </p:val>
                                        </p:tav>
                                        <p:tav tm="100000">
                                          <p:val>
                                            <p:strVal val="#ppt_h"/>
                                          </p:val>
                                        </p:tav>
                                      </p:tavLst>
                                    </p:anim>
                                    <p:animEffect transition="in" filter="fade">
                                      <p:cBhvr>
                                        <p:cTn id="35" dur="500"/>
                                        <p:tgtEl>
                                          <p:spTgt spid="5327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xit" presetSubtype="4" fill="hold" grpId="1" nodeType="clickEffect">
                                  <p:stCondLst>
                                    <p:cond delay="0"/>
                                  </p:stCondLst>
                                  <p:childTnLst>
                                    <p:anim calcmode="lin" valueType="num">
                                      <p:cBhvr additive="base">
                                        <p:cTn id="39" dur="500"/>
                                        <p:tgtEl>
                                          <p:spTgt spid="53271"/>
                                        </p:tgtEl>
                                        <p:attrNameLst>
                                          <p:attrName>ppt_x</p:attrName>
                                        </p:attrNameLst>
                                      </p:cBhvr>
                                      <p:tavLst>
                                        <p:tav tm="0">
                                          <p:val>
                                            <p:strVal val="ppt_x"/>
                                          </p:val>
                                        </p:tav>
                                        <p:tav tm="100000">
                                          <p:val>
                                            <p:strVal val="ppt_x"/>
                                          </p:val>
                                        </p:tav>
                                      </p:tavLst>
                                    </p:anim>
                                    <p:anim calcmode="lin" valueType="num">
                                      <p:cBhvr additive="base">
                                        <p:cTn id="40" dur="500"/>
                                        <p:tgtEl>
                                          <p:spTgt spid="53271"/>
                                        </p:tgtEl>
                                        <p:attrNameLst>
                                          <p:attrName>ppt_y</p:attrName>
                                        </p:attrNameLst>
                                      </p:cBhvr>
                                      <p:tavLst>
                                        <p:tav tm="0">
                                          <p:val>
                                            <p:strVal val="ppt_y"/>
                                          </p:val>
                                        </p:tav>
                                        <p:tav tm="100000">
                                          <p:val>
                                            <p:strVal val="1+ppt_h/2"/>
                                          </p:val>
                                        </p:tav>
                                      </p:tavLst>
                                    </p:anim>
                                    <p:set>
                                      <p:cBhvr>
                                        <p:cTn id="41" dur="1" fill="hold">
                                          <p:stCondLst>
                                            <p:cond delay="499"/>
                                          </p:stCondLst>
                                        </p:cTn>
                                        <p:tgtEl>
                                          <p:spTgt spid="53271"/>
                                        </p:tgtEl>
                                        <p:attrNameLst>
                                          <p:attrName>style.visibility</p:attrName>
                                        </p:attrNameLst>
                                      </p:cBhvr>
                                      <p:to>
                                        <p:strVal val="hidden"/>
                                      </p:to>
                                    </p:set>
                                  </p:childTnLst>
                                </p:cTn>
                              </p:par>
                            </p:childTnLst>
                          </p:cTn>
                        </p:par>
                      </p:childTnLst>
                    </p:cTn>
                  </p:par>
                </p:childTnLst>
              </p:cTn>
              <p:nextCondLst>
                <p:cond evt="onClick" delay="0">
                  <p:tgtEl>
                    <p:spTgt spid="53258"/>
                  </p:tgtEl>
                </p:cond>
              </p:nextCondLst>
            </p:seq>
            <p:seq concurrent="1" nextAc="seek">
              <p:cTn id="42" restart="whenNotActive" fill="hold" evtFilter="cancelBubble" nodeType="interactiveSeq">
                <p:stCondLst>
                  <p:cond evt="onClick" delay="0">
                    <p:tgtEl>
                      <p:spTgt spid="53260"/>
                    </p:tgtEl>
                  </p:cond>
                </p:stCondLst>
                <p:endSync evt="end" delay="0">
                  <p:rtn val="all"/>
                </p:endSync>
                <p:childTnLst>
                  <p:par>
                    <p:cTn id="43" fill="hold" nodeType="clickPar">
                      <p:stCondLst>
                        <p:cond delay="0"/>
                      </p:stCondLst>
                      <p:childTnLst>
                        <p:par>
                          <p:cTn id="44" fill="hold" nodeType="withGroup">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53273"/>
                                        </p:tgtEl>
                                        <p:attrNameLst>
                                          <p:attrName>style.visibility</p:attrName>
                                        </p:attrNameLst>
                                      </p:cBhvr>
                                      <p:to>
                                        <p:strVal val="visible"/>
                                      </p:to>
                                    </p:set>
                                    <p:anim calcmode="lin" valueType="num">
                                      <p:cBhvr>
                                        <p:cTn id="47" dur="500" fill="hold"/>
                                        <p:tgtEl>
                                          <p:spTgt spid="53273"/>
                                        </p:tgtEl>
                                        <p:attrNameLst>
                                          <p:attrName>ppt_w</p:attrName>
                                        </p:attrNameLst>
                                      </p:cBhvr>
                                      <p:tavLst>
                                        <p:tav tm="0">
                                          <p:val>
                                            <p:fltVal val="0"/>
                                          </p:val>
                                        </p:tav>
                                        <p:tav tm="100000">
                                          <p:val>
                                            <p:strVal val="#ppt_w"/>
                                          </p:val>
                                        </p:tav>
                                      </p:tavLst>
                                    </p:anim>
                                    <p:anim calcmode="lin" valueType="num">
                                      <p:cBhvr>
                                        <p:cTn id="48" dur="500" fill="hold"/>
                                        <p:tgtEl>
                                          <p:spTgt spid="53273"/>
                                        </p:tgtEl>
                                        <p:attrNameLst>
                                          <p:attrName>ppt_h</p:attrName>
                                        </p:attrNameLst>
                                      </p:cBhvr>
                                      <p:tavLst>
                                        <p:tav tm="0">
                                          <p:val>
                                            <p:fltVal val="0"/>
                                          </p:val>
                                        </p:tav>
                                        <p:tav tm="100000">
                                          <p:val>
                                            <p:strVal val="#ppt_h"/>
                                          </p:val>
                                        </p:tav>
                                      </p:tavLst>
                                    </p:anim>
                                    <p:animEffect transition="in" filter="fade">
                                      <p:cBhvr>
                                        <p:cTn id="49" dur="500"/>
                                        <p:tgtEl>
                                          <p:spTgt spid="53273"/>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xit" presetSubtype="4" fill="hold" grpId="1" nodeType="clickEffect">
                                  <p:stCondLst>
                                    <p:cond delay="0"/>
                                  </p:stCondLst>
                                  <p:childTnLst>
                                    <p:anim calcmode="lin" valueType="num">
                                      <p:cBhvr additive="base">
                                        <p:cTn id="53" dur="500"/>
                                        <p:tgtEl>
                                          <p:spTgt spid="53273"/>
                                        </p:tgtEl>
                                        <p:attrNameLst>
                                          <p:attrName>ppt_x</p:attrName>
                                        </p:attrNameLst>
                                      </p:cBhvr>
                                      <p:tavLst>
                                        <p:tav tm="0">
                                          <p:val>
                                            <p:strVal val="ppt_x"/>
                                          </p:val>
                                        </p:tav>
                                        <p:tav tm="100000">
                                          <p:val>
                                            <p:strVal val="ppt_x"/>
                                          </p:val>
                                        </p:tav>
                                      </p:tavLst>
                                    </p:anim>
                                    <p:anim calcmode="lin" valueType="num">
                                      <p:cBhvr additive="base">
                                        <p:cTn id="54" dur="500"/>
                                        <p:tgtEl>
                                          <p:spTgt spid="53273"/>
                                        </p:tgtEl>
                                        <p:attrNameLst>
                                          <p:attrName>ppt_y</p:attrName>
                                        </p:attrNameLst>
                                      </p:cBhvr>
                                      <p:tavLst>
                                        <p:tav tm="0">
                                          <p:val>
                                            <p:strVal val="ppt_y"/>
                                          </p:val>
                                        </p:tav>
                                        <p:tav tm="100000">
                                          <p:val>
                                            <p:strVal val="1+ppt_h/2"/>
                                          </p:val>
                                        </p:tav>
                                      </p:tavLst>
                                    </p:anim>
                                    <p:set>
                                      <p:cBhvr>
                                        <p:cTn id="55" dur="1" fill="hold">
                                          <p:stCondLst>
                                            <p:cond delay="499"/>
                                          </p:stCondLst>
                                        </p:cTn>
                                        <p:tgtEl>
                                          <p:spTgt spid="53273"/>
                                        </p:tgtEl>
                                        <p:attrNameLst>
                                          <p:attrName>style.visibility</p:attrName>
                                        </p:attrNameLst>
                                      </p:cBhvr>
                                      <p:to>
                                        <p:strVal val="hidden"/>
                                      </p:to>
                                    </p:set>
                                  </p:childTnLst>
                                </p:cTn>
                              </p:par>
                            </p:childTnLst>
                          </p:cTn>
                        </p:par>
                      </p:childTnLst>
                    </p:cTn>
                  </p:par>
                </p:childTnLst>
              </p:cTn>
              <p:nextCondLst>
                <p:cond evt="onClick" delay="0">
                  <p:tgtEl>
                    <p:spTgt spid="53260"/>
                  </p:tgtEl>
                </p:cond>
              </p:nextCondLst>
            </p:seq>
            <p:seq concurrent="1" nextAc="seek">
              <p:cTn id="56" restart="whenNotActive" fill="hold" evtFilter="cancelBubble" nodeType="interactiveSeq">
                <p:stCondLst>
                  <p:cond evt="onClick" delay="0">
                    <p:tgtEl>
                      <p:spTgt spid="53259"/>
                    </p:tgtEl>
                  </p:cond>
                </p:stCondLst>
                <p:endSync evt="end" delay="0">
                  <p:rtn val="all"/>
                </p:endSync>
                <p:childTnLst>
                  <p:par>
                    <p:cTn id="57" fill="hold" nodeType="clickPar">
                      <p:stCondLst>
                        <p:cond delay="0"/>
                      </p:stCondLst>
                      <p:childTnLst>
                        <p:par>
                          <p:cTn id="58" fill="hold" nodeType="withGroup">
                            <p:stCondLst>
                              <p:cond delay="0"/>
                            </p:stCondLst>
                            <p:childTnLst>
                              <p:par>
                                <p:cTn id="59" presetID="53" presetClass="entr" presetSubtype="0" fill="hold" grpId="0" nodeType="clickEffect">
                                  <p:stCondLst>
                                    <p:cond delay="0"/>
                                  </p:stCondLst>
                                  <p:childTnLst>
                                    <p:set>
                                      <p:cBhvr>
                                        <p:cTn id="60" dur="1" fill="hold">
                                          <p:stCondLst>
                                            <p:cond delay="0"/>
                                          </p:stCondLst>
                                        </p:cTn>
                                        <p:tgtEl>
                                          <p:spTgt spid="53272"/>
                                        </p:tgtEl>
                                        <p:attrNameLst>
                                          <p:attrName>style.visibility</p:attrName>
                                        </p:attrNameLst>
                                      </p:cBhvr>
                                      <p:to>
                                        <p:strVal val="visible"/>
                                      </p:to>
                                    </p:set>
                                    <p:anim calcmode="lin" valueType="num">
                                      <p:cBhvr>
                                        <p:cTn id="61" dur="500" fill="hold"/>
                                        <p:tgtEl>
                                          <p:spTgt spid="53272"/>
                                        </p:tgtEl>
                                        <p:attrNameLst>
                                          <p:attrName>ppt_w</p:attrName>
                                        </p:attrNameLst>
                                      </p:cBhvr>
                                      <p:tavLst>
                                        <p:tav tm="0">
                                          <p:val>
                                            <p:fltVal val="0"/>
                                          </p:val>
                                        </p:tav>
                                        <p:tav tm="100000">
                                          <p:val>
                                            <p:strVal val="#ppt_w"/>
                                          </p:val>
                                        </p:tav>
                                      </p:tavLst>
                                    </p:anim>
                                    <p:anim calcmode="lin" valueType="num">
                                      <p:cBhvr>
                                        <p:cTn id="62" dur="500" fill="hold"/>
                                        <p:tgtEl>
                                          <p:spTgt spid="53272"/>
                                        </p:tgtEl>
                                        <p:attrNameLst>
                                          <p:attrName>ppt_h</p:attrName>
                                        </p:attrNameLst>
                                      </p:cBhvr>
                                      <p:tavLst>
                                        <p:tav tm="0">
                                          <p:val>
                                            <p:fltVal val="0"/>
                                          </p:val>
                                        </p:tav>
                                        <p:tav tm="100000">
                                          <p:val>
                                            <p:strVal val="#ppt_h"/>
                                          </p:val>
                                        </p:tav>
                                      </p:tavLst>
                                    </p:anim>
                                    <p:animEffect transition="in" filter="fade">
                                      <p:cBhvr>
                                        <p:cTn id="63" dur="500"/>
                                        <p:tgtEl>
                                          <p:spTgt spid="53272"/>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xit" presetSubtype="4" fill="hold" grpId="1" nodeType="clickEffect">
                                  <p:stCondLst>
                                    <p:cond delay="0"/>
                                  </p:stCondLst>
                                  <p:childTnLst>
                                    <p:anim calcmode="lin" valueType="num">
                                      <p:cBhvr additive="base">
                                        <p:cTn id="67" dur="500"/>
                                        <p:tgtEl>
                                          <p:spTgt spid="53272"/>
                                        </p:tgtEl>
                                        <p:attrNameLst>
                                          <p:attrName>ppt_x</p:attrName>
                                        </p:attrNameLst>
                                      </p:cBhvr>
                                      <p:tavLst>
                                        <p:tav tm="0">
                                          <p:val>
                                            <p:strVal val="ppt_x"/>
                                          </p:val>
                                        </p:tav>
                                        <p:tav tm="100000">
                                          <p:val>
                                            <p:strVal val="ppt_x"/>
                                          </p:val>
                                        </p:tav>
                                      </p:tavLst>
                                    </p:anim>
                                    <p:anim calcmode="lin" valueType="num">
                                      <p:cBhvr additive="base">
                                        <p:cTn id="68" dur="500"/>
                                        <p:tgtEl>
                                          <p:spTgt spid="53272"/>
                                        </p:tgtEl>
                                        <p:attrNameLst>
                                          <p:attrName>ppt_y</p:attrName>
                                        </p:attrNameLst>
                                      </p:cBhvr>
                                      <p:tavLst>
                                        <p:tav tm="0">
                                          <p:val>
                                            <p:strVal val="ppt_y"/>
                                          </p:val>
                                        </p:tav>
                                        <p:tav tm="100000">
                                          <p:val>
                                            <p:strVal val="1+ppt_h/2"/>
                                          </p:val>
                                        </p:tav>
                                      </p:tavLst>
                                    </p:anim>
                                    <p:set>
                                      <p:cBhvr>
                                        <p:cTn id="69" dur="1" fill="hold">
                                          <p:stCondLst>
                                            <p:cond delay="499"/>
                                          </p:stCondLst>
                                        </p:cTn>
                                        <p:tgtEl>
                                          <p:spTgt spid="53272"/>
                                        </p:tgtEl>
                                        <p:attrNameLst>
                                          <p:attrName>style.visibility</p:attrName>
                                        </p:attrNameLst>
                                      </p:cBhvr>
                                      <p:to>
                                        <p:strVal val="hidden"/>
                                      </p:to>
                                    </p:set>
                                  </p:childTnLst>
                                </p:cTn>
                              </p:par>
                            </p:childTnLst>
                          </p:cTn>
                        </p:par>
                      </p:childTnLst>
                    </p:cTn>
                  </p:par>
                </p:childTnLst>
              </p:cTn>
              <p:nextCondLst>
                <p:cond evt="onClick" delay="0">
                  <p:tgtEl>
                    <p:spTgt spid="53259"/>
                  </p:tgtEl>
                </p:cond>
              </p:nextCondLst>
            </p:seq>
            <p:seq concurrent="1" nextAc="seek">
              <p:cTn id="70" restart="whenNotActive" fill="hold" evtFilter="cancelBubble" nodeType="interactiveSeq">
                <p:stCondLst>
                  <p:cond evt="onClick" delay="0">
                    <p:tgtEl>
                      <p:spTgt spid="53252"/>
                    </p:tgtEl>
                  </p:cond>
                </p:stCondLst>
                <p:endSync evt="end" delay="0">
                  <p:rtn val="all"/>
                </p:endSync>
                <p:childTnLst>
                  <p:par>
                    <p:cTn id="71" fill="hold" nodeType="clickPar">
                      <p:stCondLst>
                        <p:cond delay="0"/>
                      </p:stCondLst>
                      <p:childTnLst>
                        <p:par>
                          <p:cTn id="72" fill="hold" nodeType="withGroup">
                            <p:stCondLst>
                              <p:cond delay="0"/>
                            </p:stCondLst>
                            <p:childTnLst>
                              <p:par>
                                <p:cTn id="73" presetID="53" presetClass="entr" presetSubtype="0" fill="hold" nodeType="clickEffect">
                                  <p:stCondLst>
                                    <p:cond delay="0"/>
                                  </p:stCondLst>
                                  <p:childTnLst>
                                    <p:set>
                                      <p:cBhvr>
                                        <p:cTn id="74" dur="1" fill="hold">
                                          <p:stCondLst>
                                            <p:cond delay="0"/>
                                          </p:stCondLst>
                                        </p:cTn>
                                        <p:tgtEl>
                                          <p:spTgt spid="53353"/>
                                        </p:tgtEl>
                                        <p:attrNameLst>
                                          <p:attrName>style.visibility</p:attrName>
                                        </p:attrNameLst>
                                      </p:cBhvr>
                                      <p:to>
                                        <p:strVal val="visible"/>
                                      </p:to>
                                    </p:set>
                                    <p:anim calcmode="lin" valueType="num">
                                      <p:cBhvr>
                                        <p:cTn id="75" dur="500" fill="hold"/>
                                        <p:tgtEl>
                                          <p:spTgt spid="53353"/>
                                        </p:tgtEl>
                                        <p:attrNameLst>
                                          <p:attrName>ppt_w</p:attrName>
                                        </p:attrNameLst>
                                      </p:cBhvr>
                                      <p:tavLst>
                                        <p:tav tm="0">
                                          <p:val>
                                            <p:fltVal val="0"/>
                                          </p:val>
                                        </p:tav>
                                        <p:tav tm="100000">
                                          <p:val>
                                            <p:strVal val="#ppt_w"/>
                                          </p:val>
                                        </p:tav>
                                      </p:tavLst>
                                    </p:anim>
                                    <p:anim calcmode="lin" valueType="num">
                                      <p:cBhvr>
                                        <p:cTn id="76" dur="500" fill="hold"/>
                                        <p:tgtEl>
                                          <p:spTgt spid="53353"/>
                                        </p:tgtEl>
                                        <p:attrNameLst>
                                          <p:attrName>ppt_h</p:attrName>
                                        </p:attrNameLst>
                                      </p:cBhvr>
                                      <p:tavLst>
                                        <p:tav tm="0">
                                          <p:val>
                                            <p:fltVal val="0"/>
                                          </p:val>
                                        </p:tav>
                                        <p:tav tm="100000">
                                          <p:val>
                                            <p:strVal val="#ppt_h"/>
                                          </p:val>
                                        </p:tav>
                                      </p:tavLst>
                                    </p:anim>
                                    <p:animEffect transition="in" filter="fade">
                                      <p:cBhvr>
                                        <p:cTn id="77" dur="500"/>
                                        <p:tgtEl>
                                          <p:spTgt spid="53353"/>
                                        </p:tgtEl>
                                      </p:cBhvr>
                                    </p:animEffect>
                                  </p:childTnLst>
                                </p:cTn>
                              </p:par>
                            </p:childTnLst>
                          </p:cTn>
                        </p:par>
                      </p:childTnLst>
                    </p:cTn>
                  </p:par>
                </p:childTnLst>
              </p:cTn>
              <p:nextCondLst>
                <p:cond evt="onClick" delay="0">
                  <p:tgtEl>
                    <p:spTgt spid="53252"/>
                  </p:tgtEl>
                </p:cond>
              </p:nextCondLst>
            </p:seq>
            <p:seq concurrent="1" nextAc="seek">
              <p:cTn id="78" restart="whenNotActive" fill="hold" evtFilter="cancelBubble" nodeType="interactiveSeq">
                <p:stCondLst>
                  <p:cond evt="onClick" delay="0">
                    <p:tgtEl>
                      <p:spTgt spid="53253"/>
                    </p:tgtEl>
                  </p:cond>
                </p:stCondLst>
                <p:endSync evt="end" delay="0">
                  <p:rtn val="all"/>
                </p:endSync>
                <p:childTnLst>
                  <p:par>
                    <p:cTn id="79" fill="hold" nodeType="clickPar">
                      <p:stCondLst>
                        <p:cond delay="0"/>
                      </p:stCondLst>
                      <p:childTnLst>
                        <p:par>
                          <p:cTn id="80" fill="hold" nodeType="withGroup">
                            <p:stCondLst>
                              <p:cond delay="0"/>
                            </p:stCondLst>
                            <p:childTnLst>
                              <p:par>
                                <p:cTn id="81" presetID="53" presetClass="entr" presetSubtype="0" fill="hold" nodeType="clickEffect">
                                  <p:stCondLst>
                                    <p:cond delay="0"/>
                                  </p:stCondLst>
                                  <p:childTnLst>
                                    <p:set>
                                      <p:cBhvr>
                                        <p:cTn id="82" dur="1" fill="hold">
                                          <p:stCondLst>
                                            <p:cond delay="0"/>
                                          </p:stCondLst>
                                        </p:cTn>
                                        <p:tgtEl>
                                          <p:spTgt spid="53361"/>
                                        </p:tgtEl>
                                        <p:attrNameLst>
                                          <p:attrName>style.visibility</p:attrName>
                                        </p:attrNameLst>
                                      </p:cBhvr>
                                      <p:to>
                                        <p:strVal val="visible"/>
                                      </p:to>
                                    </p:set>
                                    <p:anim calcmode="lin" valueType="num">
                                      <p:cBhvr>
                                        <p:cTn id="83" dur="500" fill="hold"/>
                                        <p:tgtEl>
                                          <p:spTgt spid="53361"/>
                                        </p:tgtEl>
                                        <p:attrNameLst>
                                          <p:attrName>ppt_w</p:attrName>
                                        </p:attrNameLst>
                                      </p:cBhvr>
                                      <p:tavLst>
                                        <p:tav tm="0">
                                          <p:val>
                                            <p:fltVal val="0"/>
                                          </p:val>
                                        </p:tav>
                                        <p:tav tm="100000">
                                          <p:val>
                                            <p:strVal val="#ppt_w"/>
                                          </p:val>
                                        </p:tav>
                                      </p:tavLst>
                                    </p:anim>
                                    <p:anim calcmode="lin" valueType="num">
                                      <p:cBhvr>
                                        <p:cTn id="84" dur="500" fill="hold"/>
                                        <p:tgtEl>
                                          <p:spTgt spid="53361"/>
                                        </p:tgtEl>
                                        <p:attrNameLst>
                                          <p:attrName>ppt_h</p:attrName>
                                        </p:attrNameLst>
                                      </p:cBhvr>
                                      <p:tavLst>
                                        <p:tav tm="0">
                                          <p:val>
                                            <p:fltVal val="0"/>
                                          </p:val>
                                        </p:tav>
                                        <p:tav tm="100000">
                                          <p:val>
                                            <p:strVal val="#ppt_h"/>
                                          </p:val>
                                        </p:tav>
                                      </p:tavLst>
                                    </p:anim>
                                    <p:animEffect transition="in" filter="fade">
                                      <p:cBhvr>
                                        <p:cTn id="85" dur="500"/>
                                        <p:tgtEl>
                                          <p:spTgt spid="53361"/>
                                        </p:tgtEl>
                                      </p:cBhvr>
                                    </p:animEffect>
                                  </p:childTnLst>
                                </p:cTn>
                              </p:par>
                            </p:childTnLst>
                          </p:cTn>
                        </p:par>
                      </p:childTnLst>
                    </p:cTn>
                  </p:par>
                </p:childTnLst>
              </p:cTn>
              <p:nextCondLst>
                <p:cond evt="onClick" delay="0">
                  <p:tgtEl>
                    <p:spTgt spid="53253"/>
                  </p:tgtEl>
                </p:cond>
              </p:nextCondLst>
            </p:seq>
            <p:seq concurrent="1" nextAc="seek">
              <p:cTn id="86" restart="whenNotActive" fill="hold" evtFilter="cancelBubble" nodeType="interactiveSeq">
                <p:stCondLst>
                  <p:cond evt="onClick" delay="0">
                    <p:tgtEl>
                      <p:spTgt spid="53254"/>
                    </p:tgtEl>
                  </p:cond>
                </p:stCondLst>
                <p:endSync evt="end" delay="0">
                  <p:rtn val="all"/>
                </p:endSync>
                <p:childTnLst>
                  <p:par>
                    <p:cTn id="87" fill="hold" nodeType="clickPar">
                      <p:stCondLst>
                        <p:cond delay="0"/>
                      </p:stCondLst>
                      <p:childTnLst>
                        <p:par>
                          <p:cTn id="88" fill="hold" nodeType="withGroup">
                            <p:stCondLst>
                              <p:cond delay="0"/>
                            </p:stCondLst>
                            <p:childTnLst>
                              <p:par>
                                <p:cTn id="89" presetID="53" presetClass="entr" presetSubtype="0" fill="hold" nodeType="clickEffect">
                                  <p:stCondLst>
                                    <p:cond delay="0"/>
                                  </p:stCondLst>
                                  <p:childTnLst>
                                    <p:set>
                                      <p:cBhvr>
                                        <p:cTn id="90" dur="1" fill="hold">
                                          <p:stCondLst>
                                            <p:cond delay="0"/>
                                          </p:stCondLst>
                                        </p:cTn>
                                        <p:tgtEl>
                                          <p:spTgt spid="53376"/>
                                        </p:tgtEl>
                                        <p:attrNameLst>
                                          <p:attrName>style.visibility</p:attrName>
                                        </p:attrNameLst>
                                      </p:cBhvr>
                                      <p:to>
                                        <p:strVal val="visible"/>
                                      </p:to>
                                    </p:set>
                                    <p:anim calcmode="lin" valueType="num">
                                      <p:cBhvr>
                                        <p:cTn id="91" dur="500" fill="hold"/>
                                        <p:tgtEl>
                                          <p:spTgt spid="53376"/>
                                        </p:tgtEl>
                                        <p:attrNameLst>
                                          <p:attrName>ppt_w</p:attrName>
                                        </p:attrNameLst>
                                      </p:cBhvr>
                                      <p:tavLst>
                                        <p:tav tm="0">
                                          <p:val>
                                            <p:fltVal val="0"/>
                                          </p:val>
                                        </p:tav>
                                        <p:tav tm="100000">
                                          <p:val>
                                            <p:strVal val="#ppt_w"/>
                                          </p:val>
                                        </p:tav>
                                      </p:tavLst>
                                    </p:anim>
                                    <p:anim calcmode="lin" valueType="num">
                                      <p:cBhvr>
                                        <p:cTn id="92" dur="500" fill="hold"/>
                                        <p:tgtEl>
                                          <p:spTgt spid="53376"/>
                                        </p:tgtEl>
                                        <p:attrNameLst>
                                          <p:attrName>ppt_h</p:attrName>
                                        </p:attrNameLst>
                                      </p:cBhvr>
                                      <p:tavLst>
                                        <p:tav tm="0">
                                          <p:val>
                                            <p:fltVal val="0"/>
                                          </p:val>
                                        </p:tav>
                                        <p:tav tm="100000">
                                          <p:val>
                                            <p:strVal val="#ppt_h"/>
                                          </p:val>
                                        </p:tav>
                                      </p:tavLst>
                                    </p:anim>
                                    <p:animEffect transition="in" filter="fade">
                                      <p:cBhvr>
                                        <p:cTn id="93" dur="500"/>
                                        <p:tgtEl>
                                          <p:spTgt spid="53376"/>
                                        </p:tgtEl>
                                      </p:cBhvr>
                                    </p:animEffect>
                                  </p:childTnLst>
                                </p:cTn>
                              </p:par>
                            </p:childTnLst>
                          </p:cTn>
                        </p:par>
                      </p:childTnLst>
                    </p:cTn>
                  </p:par>
                </p:childTnLst>
              </p:cTn>
              <p:nextCondLst>
                <p:cond evt="onClick" delay="0">
                  <p:tgtEl>
                    <p:spTgt spid="53254"/>
                  </p:tgtEl>
                </p:cond>
              </p:nextCondLst>
            </p:seq>
            <p:seq concurrent="1" nextAc="seek">
              <p:cTn id="94" restart="whenNotActive" fill="hold" evtFilter="cancelBubble" nodeType="interactiveSeq">
                <p:stCondLst>
                  <p:cond evt="onClick" delay="0">
                    <p:tgtEl>
                      <p:spTgt spid="53255"/>
                    </p:tgtEl>
                  </p:cond>
                </p:stCondLst>
                <p:endSync evt="end" delay="0">
                  <p:rtn val="all"/>
                </p:endSync>
                <p:childTnLst>
                  <p:par>
                    <p:cTn id="95" fill="hold" nodeType="clickPar">
                      <p:stCondLst>
                        <p:cond delay="0"/>
                      </p:stCondLst>
                      <p:childTnLst>
                        <p:par>
                          <p:cTn id="96" fill="hold" nodeType="withGroup">
                            <p:stCondLst>
                              <p:cond delay="0"/>
                            </p:stCondLst>
                            <p:childTnLst>
                              <p:par>
                                <p:cTn id="97" presetID="53" presetClass="entr" presetSubtype="0" fill="hold" nodeType="clickEffect">
                                  <p:stCondLst>
                                    <p:cond delay="0"/>
                                  </p:stCondLst>
                                  <p:childTnLst>
                                    <p:set>
                                      <p:cBhvr>
                                        <p:cTn id="98" dur="1" fill="hold">
                                          <p:stCondLst>
                                            <p:cond delay="0"/>
                                          </p:stCondLst>
                                        </p:cTn>
                                        <p:tgtEl>
                                          <p:spTgt spid="53390"/>
                                        </p:tgtEl>
                                        <p:attrNameLst>
                                          <p:attrName>style.visibility</p:attrName>
                                        </p:attrNameLst>
                                      </p:cBhvr>
                                      <p:to>
                                        <p:strVal val="visible"/>
                                      </p:to>
                                    </p:set>
                                    <p:anim calcmode="lin" valueType="num">
                                      <p:cBhvr>
                                        <p:cTn id="99" dur="500" fill="hold"/>
                                        <p:tgtEl>
                                          <p:spTgt spid="53390"/>
                                        </p:tgtEl>
                                        <p:attrNameLst>
                                          <p:attrName>ppt_w</p:attrName>
                                        </p:attrNameLst>
                                      </p:cBhvr>
                                      <p:tavLst>
                                        <p:tav tm="0">
                                          <p:val>
                                            <p:fltVal val="0"/>
                                          </p:val>
                                        </p:tav>
                                        <p:tav tm="100000">
                                          <p:val>
                                            <p:strVal val="#ppt_w"/>
                                          </p:val>
                                        </p:tav>
                                      </p:tavLst>
                                    </p:anim>
                                    <p:anim calcmode="lin" valueType="num">
                                      <p:cBhvr>
                                        <p:cTn id="100" dur="500" fill="hold"/>
                                        <p:tgtEl>
                                          <p:spTgt spid="53390"/>
                                        </p:tgtEl>
                                        <p:attrNameLst>
                                          <p:attrName>ppt_h</p:attrName>
                                        </p:attrNameLst>
                                      </p:cBhvr>
                                      <p:tavLst>
                                        <p:tav tm="0">
                                          <p:val>
                                            <p:fltVal val="0"/>
                                          </p:val>
                                        </p:tav>
                                        <p:tav tm="100000">
                                          <p:val>
                                            <p:strVal val="#ppt_h"/>
                                          </p:val>
                                        </p:tav>
                                      </p:tavLst>
                                    </p:anim>
                                    <p:animEffect transition="in" filter="fade">
                                      <p:cBhvr>
                                        <p:cTn id="101" dur="500"/>
                                        <p:tgtEl>
                                          <p:spTgt spid="53390"/>
                                        </p:tgtEl>
                                      </p:cBhvr>
                                    </p:animEffect>
                                  </p:childTnLst>
                                </p:cTn>
                              </p:par>
                            </p:childTnLst>
                          </p:cTn>
                        </p:par>
                      </p:childTnLst>
                    </p:cTn>
                  </p:par>
                </p:childTnLst>
              </p:cTn>
              <p:nextCondLst>
                <p:cond evt="onClick" delay="0">
                  <p:tgtEl>
                    <p:spTgt spid="53255"/>
                  </p:tgtEl>
                </p:cond>
              </p:nextCondLst>
            </p:seq>
            <p:seq concurrent="1" nextAc="seek">
              <p:cTn id="102" restart="whenNotActive" fill="hold" evtFilter="cancelBubble" nodeType="interactiveSeq">
                <p:stCondLst>
                  <p:cond evt="onClick" delay="0">
                    <p:tgtEl>
                      <p:spTgt spid="53274"/>
                    </p:tgtEl>
                  </p:cond>
                </p:stCondLst>
                <p:endSync evt="end" delay="0">
                  <p:rtn val="all"/>
                </p:endSync>
                <p:childTnLst>
                  <p:par>
                    <p:cTn id="103" fill="hold" nodeType="clickPar">
                      <p:stCondLst>
                        <p:cond delay="0"/>
                      </p:stCondLst>
                      <p:childTnLst>
                        <p:par>
                          <p:cTn id="104" fill="hold" nodeType="withGroup">
                            <p:stCondLst>
                              <p:cond delay="0"/>
                            </p:stCondLst>
                            <p:childTnLst>
                              <p:par>
                                <p:cTn id="105" presetID="53" presetClass="entr" presetSubtype="0" fill="hold" nodeType="clickEffect">
                                  <p:stCondLst>
                                    <p:cond delay="0"/>
                                  </p:stCondLst>
                                  <p:childTnLst>
                                    <p:set>
                                      <p:cBhvr>
                                        <p:cTn id="106" dur="1" fill="hold">
                                          <p:stCondLst>
                                            <p:cond delay="0"/>
                                          </p:stCondLst>
                                        </p:cTn>
                                        <p:tgtEl>
                                          <p:spTgt spid="53261"/>
                                        </p:tgtEl>
                                        <p:attrNameLst>
                                          <p:attrName>style.visibility</p:attrName>
                                        </p:attrNameLst>
                                      </p:cBhvr>
                                      <p:to>
                                        <p:strVal val="visible"/>
                                      </p:to>
                                    </p:set>
                                    <p:anim calcmode="lin" valueType="num">
                                      <p:cBhvr>
                                        <p:cTn id="107" dur="500" fill="hold"/>
                                        <p:tgtEl>
                                          <p:spTgt spid="53261"/>
                                        </p:tgtEl>
                                        <p:attrNameLst>
                                          <p:attrName>ppt_w</p:attrName>
                                        </p:attrNameLst>
                                      </p:cBhvr>
                                      <p:tavLst>
                                        <p:tav tm="0">
                                          <p:val>
                                            <p:fltVal val="0"/>
                                          </p:val>
                                        </p:tav>
                                        <p:tav tm="100000">
                                          <p:val>
                                            <p:strVal val="#ppt_w"/>
                                          </p:val>
                                        </p:tav>
                                      </p:tavLst>
                                    </p:anim>
                                    <p:anim calcmode="lin" valueType="num">
                                      <p:cBhvr>
                                        <p:cTn id="108" dur="500" fill="hold"/>
                                        <p:tgtEl>
                                          <p:spTgt spid="53261"/>
                                        </p:tgtEl>
                                        <p:attrNameLst>
                                          <p:attrName>ppt_h</p:attrName>
                                        </p:attrNameLst>
                                      </p:cBhvr>
                                      <p:tavLst>
                                        <p:tav tm="0">
                                          <p:val>
                                            <p:fltVal val="0"/>
                                          </p:val>
                                        </p:tav>
                                        <p:tav tm="100000">
                                          <p:val>
                                            <p:strVal val="#ppt_h"/>
                                          </p:val>
                                        </p:tav>
                                      </p:tavLst>
                                    </p:anim>
                                    <p:animEffect transition="in" filter="fade">
                                      <p:cBhvr>
                                        <p:cTn id="109" dur="500"/>
                                        <p:tgtEl>
                                          <p:spTgt spid="53261"/>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2" presetClass="exit" presetSubtype="4" fill="hold" nodeType="clickEffect">
                                  <p:stCondLst>
                                    <p:cond delay="0"/>
                                  </p:stCondLst>
                                  <p:childTnLst>
                                    <p:anim calcmode="lin" valueType="num">
                                      <p:cBhvr additive="base">
                                        <p:cTn id="113" dur="500"/>
                                        <p:tgtEl>
                                          <p:spTgt spid="53261"/>
                                        </p:tgtEl>
                                        <p:attrNameLst>
                                          <p:attrName>ppt_x</p:attrName>
                                        </p:attrNameLst>
                                      </p:cBhvr>
                                      <p:tavLst>
                                        <p:tav tm="0">
                                          <p:val>
                                            <p:strVal val="ppt_x"/>
                                          </p:val>
                                        </p:tav>
                                        <p:tav tm="100000">
                                          <p:val>
                                            <p:strVal val="ppt_x"/>
                                          </p:val>
                                        </p:tav>
                                      </p:tavLst>
                                    </p:anim>
                                    <p:anim calcmode="lin" valueType="num">
                                      <p:cBhvr additive="base">
                                        <p:cTn id="114" dur="500"/>
                                        <p:tgtEl>
                                          <p:spTgt spid="53261"/>
                                        </p:tgtEl>
                                        <p:attrNameLst>
                                          <p:attrName>ppt_y</p:attrName>
                                        </p:attrNameLst>
                                      </p:cBhvr>
                                      <p:tavLst>
                                        <p:tav tm="0">
                                          <p:val>
                                            <p:strVal val="ppt_y"/>
                                          </p:val>
                                        </p:tav>
                                        <p:tav tm="100000">
                                          <p:val>
                                            <p:strVal val="1+ppt_h/2"/>
                                          </p:val>
                                        </p:tav>
                                      </p:tavLst>
                                    </p:anim>
                                    <p:set>
                                      <p:cBhvr>
                                        <p:cTn id="115" dur="1" fill="hold">
                                          <p:stCondLst>
                                            <p:cond delay="499"/>
                                          </p:stCondLst>
                                        </p:cTn>
                                        <p:tgtEl>
                                          <p:spTgt spid="53261"/>
                                        </p:tgtEl>
                                        <p:attrNameLst>
                                          <p:attrName>style.visibility</p:attrName>
                                        </p:attrNameLst>
                                      </p:cBhvr>
                                      <p:to>
                                        <p:strVal val="hidden"/>
                                      </p:to>
                                    </p:set>
                                  </p:childTnLst>
                                </p:cTn>
                              </p:par>
                            </p:childTnLst>
                          </p:cTn>
                        </p:par>
                      </p:childTnLst>
                    </p:cTn>
                  </p:par>
                </p:childTnLst>
              </p:cTn>
              <p:nextCondLst>
                <p:cond evt="onClick" delay="0">
                  <p:tgtEl>
                    <p:spTgt spid="53274"/>
                  </p:tgtEl>
                </p:cond>
              </p:nextCondLst>
            </p:seq>
          </p:childTnLst>
        </p:cTn>
      </p:par>
    </p:tnLst>
    <p:bldLst>
      <p:bldP spid="53269" grpId="0" animBg="1"/>
      <p:bldP spid="53269" grpId="1" animBg="1"/>
      <p:bldP spid="53270" grpId="0" animBg="1"/>
      <p:bldP spid="53270" grpId="1" animBg="1"/>
      <p:bldP spid="53271" grpId="0" animBg="1"/>
      <p:bldP spid="53271" grpId="1" animBg="1"/>
      <p:bldP spid="53272" grpId="0" animBg="1"/>
      <p:bldP spid="53272" grpId="1" animBg="1"/>
      <p:bldP spid="53273" grpId="0" animBg="1"/>
      <p:bldP spid="53273"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2" descr="EJ0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129309" y="-1156692"/>
            <a:ext cx="6885382"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907704" y="2204864"/>
            <a:ext cx="1872208" cy="369332"/>
          </a:xfrm>
          <a:prstGeom prst="rect">
            <a:avLst/>
          </a:prstGeom>
          <a:noFill/>
        </p:spPr>
        <p:txBody>
          <a:bodyPr wrap="square" rtlCol="0">
            <a:spAutoFit/>
          </a:bodyPr>
          <a:lstStyle/>
          <a:p>
            <a:endParaRPr lang="en-US"/>
          </a:p>
        </p:txBody>
      </p:sp>
      <p:sp>
        <p:nvSpPr>
          <p:cNvPr id="6" name="Rectangle 5"/>
          <p:cNvSpPr/>
          <p:nvPr/>
        </p:nvSpPr>
        <p:spPr>
          <a:xfrm>
            <a:off x="1757771" y="2967335"/>
            <a:ext cx="5628465" cy="1323439"/>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8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TẠM BIỆT!</a:t>
            </a:r>
          </a:p>
        </p:txBody>
      </p:sp>
    </p:spTree>
    <p:extLst>
      <p:ext uri="{BB962C8B-B14F-4D97-AF65-F5344CB8AC3E}">
        <p14:creationId xmlns:p14="http://schemas.microsoft.com/office/powerpoint/2010/main" val="2886119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44624"/>
            <a:ext cx="3275856" cy="360040"/>
          </a:xfrm>
        </p:spPr>
        <p:txBody>
          <a:bodyPr>
            <a:noAutofit/>
          </a:bodyPr>
          <a:lstStyle/>
          <a:p>
            <a:pPr algn="l" eaLnBrk="1" hangingPunct="1"/>
            <a:r>
              <a:rPr lang="en-US" sz="2800" b="1" dirty="0">
                <a:solidFill>
                  <a:srgbClr val="0000FF"/>
                </a:solidFill>
                <a:latin typeface="Times New Roman" pitchFamily="18" charset="0"/>
                <a:cs typeface="Times New Roman" pitchFamily="18" charset="0"/>
              </a:rPr>
              <a:t>I. </a:t>
            </a:r>
            <a:r>
              <a:rPr lang="en-US" sz="2800" b="1" u="sng" dirty="0" err="1">
                <a:solidFill>
                  <a:srgbClr val="0000FF"/>
                </a:solidFill>
                <a:latin typeface="Times New Roman" pitchFamily="18" charset="0"/>
                <a:cs typeface="Times New Roman" pitchFamily="18" charset="0"/>
              </a:rPr>
              <a:t>Tìm</a:t>
            </a:r>
            <a:r>
              <a:rPr lang="en-US" sz="2800" b="1" u="sng" dirty="0">
                <a:solidFill>
                  <a:srgbClr val="0000FF"/>
                </a:solidFill>
                <a:latin typeface="Times New Roman" pitchFamily="18" charset="0"/>
                <a:cs typeface="Times New Roman" pitchFamily="18" charset="0"/>
              </a:rPr>
              <a:t> </a:t>
            </a:r>
            <a:r>
              <a:rPr lang="en-US" sz="2800" b="1" u="sng" dirty="0" err="1">
                <a:solidFill>
                  <a:srgbClr val="0000FF"/>
                </a:solidFill>
                <a:latin typeface="Times New Roman" pitchFamily="18" charset="0"/>
                <a:cs typeface="Times New Roman" pitchFamily="18" charset="0"/>
              </a:rPr>
              <a:t>hiểu</a:t>
            </a:r>
            <a:r>
              <a:rPr lang="en-US" sz="2800" b="1" u="sng" dirty="0">
                <a:solidFill>
                  <a:srgbClr val="0000FF"/>
                </a:solidFill>
                <a:latin typeface="Times New Roman" pitchFamily="18" charset="0"/>
                <a:cs typeface="Times New Roman" pitchFamily="18" charset="0"/>
              </a:rPr>
              <a:t> </a:t>
            </a:r>
            <a:r>
              <a:rPr lang="en-US" sz="2800" b="1" u="sng" dirty="0" err="1">
                <a:solidFill>
                  <a:srgbClr val="0000FF"/>
                </a:solidFill>
                <a:latin typeface="Times New Roman" pitchFamily="18" charset="0"/>
                <a:cs typeface="Times New Roman" pitchFamily="18" charset="0"/>
              </a:rPr>
              <a:t>chung</a:t>
            </a:r>
            <a:endParaRPr lang="en-US" sz="2800" b="1" dirty="0">
              <a:solidFill>
                <a:srgbClr val="0000FF"/>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79839" y="476672"/>
            <a:ext cx="4659713" cy="706016"/>
          </a:xfrm>
        </p:spPr>
        <p:txBody>
          <a:bodyPr>
            <a:normAutofit fontScale="70000" lnSpcReduction="20000"/>
          </a:bodyPr>
          <a:lstStyle/>
          <a:p>
            <a:pPr eaLnBrk="1" hangingPunct="1">
              <a:buFontTx/>
              <a:buNone/>
            </a:pPr>
            <a:r>
              <a:rPr lang="en-US" sz="3000" b="1" i="1" dirty="0">
                <a:solidFill>
                  <a:srgbClr val="FF3300"/>
                </a:solidFill>
                <a:latin typeface="Times New Roman" pitchFamily="18" charset="0"/>
                <a:cs typeface="Times New Roman" pitchFamily="18" charset="0"/>
              </a:rPr>
              <a:t>1.Tác </a:t>
            </a:r>
            <a:r>
              <a:rPr lang="en-US" sz="3000" b="1" i="1" dirty="0" err="1">
                <a:solidFill>
                  <a:srgbClr val="FF3300"/>
                </a:solidFill>
                <a:latin typeface="Times New Roman" pitchFamily="18" charset="0"/>
                <a:cs typeface="Times New Roman" pitchFamily="18" charset="0"/>
              </a:rPr>
              <a:t>giả</a:t>
            </a:r>
            <a:r>
              <a:rPr lang="en-US" sz="3000" b="1" i="1" dirty="0">
                <a:solidFill>
                  <a:srgbClr val="FF3300"/>
                </a:solidFill>
                <a:latin typeface="Times New Roman" pitchFamily="18" charset="0"/>
                <a:cs typeface="Times New Roman" pitchFamily="18" charset="0"/>
              </a:rPr>
              <a:t>: </a:t>
            </a:r>
            <a:r>
              <a:rPr lang="en-US" sz="3000" b="1" i="1" dirty="0" err="1">
                <a:solidFill>
                  <a:srgbClr val="FF3300"/>
                </a:solidFill>
                <a:latin typeface="Times New Roman" pitchFamily="18" charset="0"/>
                <a:cs typeface="Times New Roman" pitchFamily="18" charset="0"/>
              </a:rPr>
              <a:t>Quang</a:t>
            </a:r>
            <a:r>
              <a:rPr lang="en-US" sz="3000" b="1" i="1" dirty="0">
                <a:solidFill>
                  <a:srgbClr val="FF3300"/>
                </a:solidFill>
                <a:latin typeface="Times New Roman" pitchFamily="18" charset="0"/>
                <a:cs typeface="Times New Roman" pitchFamily="18" charset="0"/>
              </a:rPr>
              <a:t> </a:t>
            </a:r>
            <a:r>
              <a:rPr lang="en-US" sz="3000" b="1" i="1" dirty="0" err="1">
                <a:solidFill>
                  <a:srgbClr val="FF3300"/>
                </a:solidFill>
                <a:latin typeface="Times New Roman" pitchFamily="18" charset="0"/>
                <a:cs typeface="Times New Roman" pitchFamily="18" charset="0"/>
              </a:rPr>
              <a:t>Dũng</a:t>
            </a:r>
            <a:r>
              <a:rPr lang="en-US" sz="3000" b="1" i="1" dirty="0">
                <a:solidFill>
                  <a:srgbClr val="FF3300"/>
                </a:solidFill>
                <a:latin typeface="Times New Roman" pitchFamily="18" charset="0"/>
                <a:cs typeface="Times New Roman" pitchFamily="18" charset="0"/>
              </a:rPr>
              <a:t> </a:t>
            </a:r>
            <a:endParaRPr lang="vi-VN" sz="3000" b="1" i="1" dirty="0">
              <a:solidFill>
                <a:srgbClr val="FF3300"/>
              </a:solidFill>
              <a:latin typeface="Times New Roman" pitchFamily="18" charset="0"/>
              <a:cs typeface="Times New Roman" pitchFamily="18" charset="0"/>
            </a:endParaRPr>
          </a:p>
          <a:p>
            <a:pPr algn="ctr" eaLnBrk="1" hangingPunct="1">
              <a:buFontTx/>
              <a:buNone/>
            </a:pPr>
            <a:r>
              <a:rPr lang="en-US" sz="3000" b="1" i="1" dirty="0">
                <a:solidFill>
                  <a:srgbClr val="FF3300"/>
                </a:solidFill>
                <a:latin typeface="Times New Roman" pitchFamily="18" charset="0"/>
                <a:cs typeface="Times New Roman" pitchFamily="18" charset="0"/>
              </a:rPr>
              <a:t>(1921-1988</a:t>
            </a:r>
            <a:r>
              <a:rPr lang="en-US" sz="2400" b="1" i="1" dirty="0">
                <a:solidFill>
                  <a:srgbClr val="FF3300"/>
                </a:solidFill>
                <a:latin typeface="Times New Roman" pitchFamily="18" charset="0"/>
                <a:cs typeface="Times New Roman" pitchFamily="18" charset="0"/>
              </a:rPr>
              <a:t>) </a:t>
            </a:r>
            <a:endParaRPr lang="en-US" sz="2400" dirty="0"/>
          </a:p>
        </p:txBody>
      </p:sp>
      <p:pic>
        <p:nvPicPr>
          <p:cNvPr id="9" name="Picture 1" descr="D:\TÂY TIẾN\quang-dung-nha-tho-cua-xu-doai-va-tay-tien-huy-toan.jpg"/>
          <p:cNvPicPr>
            <a:picLocks noChangeAspect="1" noChangeArrowheads="1"/>
          </p:cNvPicPr>
          <p:nvPr/>
        </p:nvPicPr>
        <p:blipFill>
          <a:blip r:embed="rId2" cstate="print"/>
          <a:srcRect/>
          <a:stretch>
            <a:fillRect/>
          </a:stretch>
        </p:blipFill>
        <p:spPr bwMode="auto">
          <a:xfrm>
            <a:off x="4288743" y="0"/>
            <a:ext cx="4823209" cy="6093296"/>
          </a:xfrm>
          <a:prstGeom prst="rect">
            <a:avLst/>
          </a:prstGeom>
          <a:noFill/>
        </p:spPr>
      </p:pic>
      <p:sp>
        <p:nvSpPr>
          <p:cNvPr id="2" name="Rectangle 1"/>
          <p:cNvSpPr/>
          <p:nvPr/>
        </p:nvSpPr>
        <p:spPr>
          <a:xfrm>
            <a:off x="4486853" y="6228601"/>
            <a:ext cx="3459601" cy="461665"/>
          </a:xfrm>
          <a:prstGeom prst="rect">
            <a:avLst/>
          </a:prstGeom>
        </p:spPr>
        <p:txBody>
          <a:bodyPr wrap="none">
            <a:spAutoFit/>
          </a:bodyPr>
          <a:lstStyle/>
          <a:p>
            <a:pPr marL="342900" lvl="0" indent="-342900">
              <a:spcBef>
                <a:spcPct val="20000"/>
              </a:spcBef>
            </a:pPr>
            <a:r>
              <a:rPr lang="en-US" sz="2400" dirty="0" err="1">
                <a:solidFill>
                  <a:prstClr val="black"/>
                </a:solidFill>
                <a:latin typeface="Times New Roman" pitchFamily="18" charset="0"/>
                <a:cs typeface="Times New Roman" pitchFamily="18" charset="0"/>
              </a:rPr>
              <a:t>Quang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Dũng</a:t>
            </a:r>
            <a:r>
              <a:rPr lang="en-US" sz="2400" dirty="0">
                <a:solidFill>
                  <a:prstClr val="black"/>
                </a:solidFill>
                <a:latin typeface="Times New Roman" pitchFamily="18" charset="0"/>
                <a:cs typeface="Times New Roman" pitchFamily="18" charset="0"/>
              </a:rPr>
              <a:t> (1921-1988) </a:t>
            </a:r>
          </a:p>
        </p:txBody>
      </p:sp>
      <p:pic>
        <p:nvPicPr>
          <p:cNvPr id="3077" name="Picture 5" descr="quangdung"/>
          <p:cNvPicPr>
            <a:picLocks noChangeAspect="1" noChangeArrowheads="1"/>
          </p:cNvPicPr>
          <p:nvPr/>
        </p:nvPicPr>
        <p:blipFill>
          <a:blip r:embed="rId3" cstate="print"/>
          <a:srcRect/>
          <a:stretch>
            <a:fillRect/>
          </a:stretch>
        </p:blipFill>
        <p:spPr bwMode="auto">
          <a:xfrm>
            <a:off x="4292754" y="-14358"/>
            <a:ext cx="4823209" cy="6120680"/>
          </a:xfrm>
          <a:prstGeom prst="rect">
            <a:avLst/>
          </a:prstGeom>
          <a:noFill/>
          <a:ln w="9525">
            <a:noFill/>
            <a:miter lim="800000"/>
            <a:headEnd/>
            <a:tailEnd/>
          </a:ln>
        </p:spPr>
      </p:pic>
      <p:pic>
        <p:nvPicPr>
          <p:cNvPr id="6" name="Picture 2" descr="C:\Users\Administrator\Documents\di-tim-doi-mat-son-tay-1-1-tuoitre.vn-dongnhacxua.com_.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70285" y="-14358"/>
            <a:ext cx="5002721" cy="68723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 name="Picture 5" descr="NhoBaVi"/>
          <p:cNvPicPr>
            <a:picLocks noChangeAspect="1" noChangeArrowheads="1"/>
          </p:cNvPicPr>
          <p:nvPr/>
        </p:nvPicPr>
        <p:blipFill>
          <a:blip r:embed="rId5" cstate="print"/>
          <a:srcRect/>
          <a:stretch>
            <a:fillRect/>
          </a:stretch>
        </p:blipFill>
        <p:spPr bwMode="auto">
          <a:xfrm>
            <a:off x="4274455" y="0"/>
            <a:ext cx="5184576" cy="6872358"/>
          </a:xfrm>
          <a:prstGeom prst="rect">
            <a:avLst/>
          </a:prstGeom>
          <a:noFill/>
          <a:ln w="9525">
            <a:noFill/>
            <a:miter lim="800000"/>
            <a:headEnd/>
            <a:tailEnd/>
          </a:ln>
        </p:spPr>
      </p:pic>
      <p:sp>
        <p:nvSpPr>
          <p:cNvPr id="3" name="Rectangle 2"/>
          <p:cNvSpPr/>
          <p:nvPr/>
        </p:nvSpPr>
        <p:spPr>
          <a:xfrm>
            <a:off x="40713" y="1124744"/>
            <a:ext cx="4225316" cy="830997"/>
          </a:xfrm>
          <a:prstGeom prst="rect">
            <a:avLst/>
          </a:prstGeom>
        </p:spPr>
        <p:txBody>
          <a:bodyPr wrap="square">
            <a:spAutoFit/>
          </a:bodyPr>
          <a:lstStyle/>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Quê</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huyện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Phương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tỉnh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Tây</a:t>
            </a:r>
            <a:r>
              <a:rPr lang="en-US" sz="2400" dirty="0">
                <a:latin typeface="Times New Roman" pitchFamily="18" charset="0"/>
                <a:cs typeface="Times New Roman" pitchFamily="18" charset="0"/>
              </a:rPr>
              <a:t> (nay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Nội</a:t>
            </a:r>
            <a:r>
              <a:rPr lang="en-US" sz="2400" dirty="0">
                <a:latin typeface="Times New Roman" pitchFamily="18" charset="0"/>
                <a:cs typeface="Times New Roman" pitchFamily="18" charset="0"/>
              </a:rPr>
              <a:t>)</a:t>
            </a:r>
          </a:p>
        </p:txBody>
      </p:sp>
      <p:sp>
        <p:nvSpPr>
          <p:cNvPr id="5" name="Rectangle 4"/>
          <p:cNvSpPr/>
          <p:nvPr/>
        </p:nvSpPr>
        <p:spPr>
          <a:xfrm>
            <a:off x="20669" y="1790436"/>
            <a:ext cx="4272085" cy="830997"/>
          </a:xfrm>
          <a:prstGeom prst="rect">
            <a:avLst/>
          </a:prstGeom>
        </p:spPr>
        <p:txBody>
          <a:bodyPr wrap="square">
            <a:spAutoFit/>
          </a:bodyPr>
          <a:lstStyle/>
          <a:p>
            <a:r>
              <a:rPr lang="pt-BR" sz="2400" dirty="0">
                <a:latin typeface="Times New Roman" pitchFamily="18" charset="0"/>
                <a:cs typeface="Times New Roman" pitchFamily="18" charset="0"/>
              </a:rPr>
              <a:t>- Là một nghệ sĩ đa tài, viết văn, làm thơ, vẽ tranh và soạn nhạc. </a:t>
            </a:r>
          </a:p>
        </p:txBody>
      </p:sp>
      <p:sp>
        <p:nvSpPr>
          <p:cNvPr id="7" name="Rectangle 6"/>
          <p:cNvSpPr/>
          <p:nvPr/>
        </p:nvSpPr>
        <p:spPr>
          <a:xfrm>
            <a:off x="175079" y="4929757"/>
            <a:ext cx="3821506" cy="1938992"/>
          </a:xfrm>
          <a:prstGeom prst="rect">
            <a:avLst/>
          </a:prstGeom>
        </p:spPr>
        <p:txBody>
          <a:bodyPr wrap="square">
            <a:spAutoFit/>
          </a:bodyPr>
          <a:lstStyle/>
          <a:p>
            <a:pPr algn="just"/>
            <a:r>
              <a:rPr lang="pt-BR" sz="2400" dirty="0">
                <a:latin typeface="Times New Roman" pitchFamily="18" charset="0"/>
                <a:cs typeface="Times New Roman" pitchFamily="18" charset="0"/>
              </a:rPr>
              <a:t>- Tác phẩm chính: Đường lên châu Thuận (truyện, kí 1964), Rừng về xuôi (truyện, kí 1968), Nhà đồi (truyện, kí 1970), Mây đầu ô (1986)</a:t>
            </a:r>
            <a:endParaRPr lang="en-US" sz="2400" dirty="0">
              <a:latin typeface="Times New Roman" pitchFamily="18" charset="0"/>
              <a:cs typeface="Times New Roman" pitchFamily="18" charset="0"/>
            </a:endParaRPr>
          </a:p>
        </p:txBody>
      </p:sp>
      <p:sp>
        <p:nvSpPr>
          <p:cNvPr id="17" name="Rectangle 16"/>
          <p:cNvSpPr/>
          <p:nvPr/>
        </p:nvSpPr>
        <p:spPr>
          <a:xfrm>
            <a:off x="69592" y="2754994"/>
            <a:ext cx="3915043" cy="2308324"/>
          </a:xfrm>
          <a:prstGeom prst="rect">
            <a:avLst/>
          </a:prstGeom>
        </p:spPr>
        <p:txBody>
          <a:bodyPr wrap="square">
            <a:spAutoFit/>
          </a:bodyPr>
          <a:lstStyle/>
          <a:p>
            <a:pPr algn="just"/>
            <a:r>
              <a:rPr lang="pt-BR" sz="2400" dirty="0">
                <a:latin typeface="Times New Roman" pitchFamily="18" charset="0"/>
                <a:cs typeface="Times New Roman" pitchFamily="18" charset="0"/>
              </a:rPr>
              <a:t> -Thơ hồn hâu mà tinh tế, phóng khoáng, giàu cảm hững lãng mạn. Ngôn ngữ thơ vừa mang màu sắc cổ điển vừa mới lạ, hiện đại đậm chất nhạc và chất họa...</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785627267"/>
      </p:ext>
    </p:extLst>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075">
                                            <p:txEl>
                                              <p:pRg st="0" end="0"/>
                                            </p:txEl>
                                          </p:spTgt>
                                        </p:tgtEl>
                                        <p:attrNameLst>
                                          <p:attrName>style.visibility</p:attrName>
                                        </p:attrNameLst>
                                      </p:cBhvr>
                                      <p:to>
                                        <p:strVal val="visible"/>
                                      </p:to>
                                    </p:set>
                                    <p:animEffect transition="in" filter="barn(inVertical)">
                                      <p:cBhvr>
                                        <p:cTn id="12" dur="500"/>
                                        <p:tgtEl>
                                          <p:spTgt spid="307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075">
                                            <p:txEl>
                                              <p:pRg st="1" end="1"/>
                                            </p:txEl>
                                          </p:spTgt>
                                        </p:tgtEl>
                                        <p:attrNameLst>
                                          <p:attrName>style.visibility</p:attrName>
                                        </p:attrNameLst>
                                      </p:cBhvr>
                                      <p:to>
                                        <p:strVal val="visible"/>
                                      </p:to>
                                    </p:set>
                                    <p:animEffect transition="in" filter="barn(inVertical)">
                                      <p:cBhvr>
                                        <p:cTn id="17" dur="500"/>
                                        <p:tgtEl>
                                          <p:spTgt spid="3075">
                                            <p:txEl>
                                              <p:pRg st="1" end="1"/>
                                            </p:txEl>
                                          </p:spTgt>
                                        </p:tgtEl>
                                      </p:cBhvr>
                                    </p:animEffect>
                                  </p:childTnLst>
                                </p:cTn>
                              </p:par>
                              <p:par>
                                <p:cTn id="18" presetID="6" presetClass="entr" presetSubtype="16"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in)">
                                      <p:cBhvr>
                                        <p:cTn id="20" dur="2000"/>
                                        <p:tgtEl>
                                          <p:spTgt spid="9"/>
                                        </p:tgtEl>
                                      </p:cBhvr>
                                    </p:animEffect>
                                  </p:childTnLst>
                                </p:cTn>
                              </p:par>
                              <p:par>
                                <p:cTn id="21" presetID="2" presetClass="entr" presetSubtype="4"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circle(in)">
                                      <p:cBhvr>
                                        <p:cTn id="29" dur="20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077"/>
                                        </p:tgtEl>
                                        <p:attrNameLst>
                                          <p:attrName>style.visibility</p:attrName>
                                        </p:attrNameLst>
                                      </p:cBhvr>
                                      <p:to>
                                        <p:strVal val="visible"/>
                                      </p:to>
                                    </p:set>
                                    <p:animEffect transition="in" filter="barn(inVertical)">
                                      <p:cBhvr>
                                        <p:cTn id="34" dur="500"/>
                                        <p:tgtEl>
                                          <p:spTgt spid="3077"/>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circle(in)">
                                      <p:cBhvr>
                                        <p:cTn id="39" dur="20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circle(in)">
                                      <p:cBhvr>
                                        <p:cTn id="44" dur="20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circle(in)">
                                      <p:cBhvr>
                                        <p:cTn id="49" dur="2000"/>
                                        <p:tgtEl>
                                          <p:spTgt spid="5"/>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1000"/>
                                        <p:tgtEl>
                                          <p:spTgt spid="17"/>
                                        </p:tgtEl>
                                      </p:cBhvr>
                                    </p:animEffect>
                                    <p:anim calcmode="lin" valueType="num">
                                      <p:cBhvr>
                                        <p:cTn id="55" dur="1000" fill="hold"/>
                                        <p:tgtEl>
                                          <p:spTgt spid="17"/>
                                        </p:tgtEl>
                                        <p:attrNameLst>
                                          <p:attrName>ppt_x</p:attrName>
                                        </p:attrNameLst>
                                      </p:cBhvr>
                                      <p:tavLst>
                                        <p:tav tm="0">
                                          <p:val>
                                            <p:strVal val="#ppt_x"/>
                                          </p:val>
                                        </p:tav>
                                        <p:tav tm="100000">
                                          <p:val>
                                            <p:strVal val="#ppt_x"/>
                                          </p:val>
                                        </p:tav>
                                      </p:tavLst>
                                    </p:anim>
                                    <p:anim calcmode="lin" valueType="num">
                                      <p:cBhvr>
                                        <p:cTn id="5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Effect transition="in" filter="barn(inVertical)">
                                      <p:cBhvr>
                                        <p:cTn id="6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bldP spid="2" grpId="0"/>
      <p:bldP spid="3" grpId="0"/>
      <p:bldP spid="5" grpId="0"/>
      <p:bldP spid="7"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27384"/>
            <a:ext cx="3275856" cy="360040"/>
          </a:xfrm>
        </p:spPr>
        <p:txBody>
          <a:bodyPr>
            <a:normAutofit fontScale="90000"/>
          </a:bodyPr>
          <a:lstStyle/>
          <a:p>
            <a:pPr algn="l" eaLnBrk="1" hangingPunct="1"/>
            <a:r>
              <a:rPr lang="en-US" sz="2800" b="1" dirty="0">
                <a:solidFill>
                  <a:srgbClr val="0000FF"/>
                </a:solidFill>
                <a:latin typeface="Times New Roman" pitchFamily="18" charset="0"/>
                <a:cs typeface="Times New Roman" pitchFamily="18" charset="0"/>
              </a:rPr>
              <a:t>I. </a:t>
            </a:r>
            <a:r>
              <a:rPr lang="en-US" sz="3100" b="1" dirty="0" err="1">
                <a:solidFill>
                  <a:srgbClr val="0000FF"/>
                </a:solidFill>
                <a:latin typeface="Times New Roman" pitchFamily="18" charset="0"/>
                <a:cs typeface="Times New Roman" pitchFamily="18" charset="0"/>
              </a:rPr>
              <a:t>Tìm</a:t>
            </a:r>
            <a:r>
              <a:rPr lang="en-US" sz="3100" b="1" dirty="0">
                <a:solidFill>
                  <a:srgbClr val="0000FF"/>
                </a:solidFill>
                <a:latin typeface="Times New Roman" pitchFamily="18" charset="0"/>
                <a:cs typeface="Times New Roman" pitchFamily="18" charset="0"/>
              </a:rPr>
              <a:t> </a:t>
            </a:r>
            <a:r>
              <a:rPr lang="en-US" sz="3100" b="1" dirty="0" err="1">
                <a:solidFill>
                  <a:srgbClr val="0000FF"/>
                </a:solidFill>
                <a:latin typeface="Times New Roman" pitchFamily="18" charset="0"/>
                <a:cs typeface="Times New Roman" pitchFamily="18" charset="0"/>
              </a:rPr>
              <a:t>hiểu</a:t>
            </a:r>
            <a:r>
              <a:rPr lang="en-US" sz="3100" b="1" dirty="0">
                <a:solidFill>
                  <a:srgbClr val="0000FF"/>
                </a:solidFill>
                <a:latin typeface="Times New Roman" pitchFamily="18" charset="0"/>
                <a:cs typeface="Times New Roman" pitchFamily="18" charset="0"/>
              </a:rPr>
              <a:t> </a:t>
            </a:r>
            <a:r>
              <a:rPr lang="en-US" sz="3100" b="1" dirty="0" err="1">
                <a:solidFill>
                  <a:srgbClr val="0000FF"/>
                </a:solidFill>
                <a:latin typeface="Times New Roman" pitchFamily="18" charset="0"/>
                <a:cs typeface="Times New Roman" pitchFamily="18" charset="0"/>
              </a:rPr>
              <a:t>chung</a:t>
            </a:r>
            <a:endParaRPr lang="en-US" sz="3100" b="1" dirty="0">
              <a:solidFill>
                <a:srgbClr val="0000FF"/>
              </a:solidFill>
              <a:latin typeface="Times New Roman" pitchFamily="18" charset="0"/>
              <a:cs typeface="Times New Roman" pitchFamily="18" charset="0"/>
            </a:endParaRPr>
          </a:p>
        </p:txBody>
      </p:sp>
      <p:sp>
        <p:nvSpPr>
          <p:cNvPr id="3075" name="Rectangle 3"/>
          <p:cNvSpPr>
            <a:spLocks noGrp="1" noChangeArrowheads="1"/>
          </p:cNvSpPr>
          <p:nvPr>
            <p:ph type="body" idx="1"/>
          </p:nvPr>
        </p:nvSpPr>
        <p:spPr>
          <a:xfrm>
            <a:off x="344375" y="260648"/>
            <a:ext cx="2771800" cy="706016"/>
          </a:xfrm>
        </p:spPr>
        <p:txBody>
          <a:bodyPr>
            <a:normAutofit/>
          </a:bodyPr>
          <a:lstStyle/>
          <a:p>
            <a:pPr eaLnBrk="1" hangingPunct="1">
              <a:buFontTx/>
              <a:buNone/>
            </a:pPr>
            <a:r>
              <a:rPr lang="en-US" sz="2800" b="1" dirty="0">
                <a:solidFill>
                  <a:srgbClr val="FF3300"/>
                </a:solidFill>
                <a:latin typeface="Times New Roman" pitchFamily="18" charset="0"/>
                <a:cs typeface="Times New Roman" pitchFamily="18" charset="0"/>
              </a:rPr>
              <a:t>1.Tác </a:t>
            </a:r>
            <a:r>
              <a:rPr lang="en-US" sz="2800" b="1" dirty="0" err="1">
                <a:solidFill>
                  <a:srgbClr val="FF3300"/>
                </a:solidFill>
                <a:latin typeface="Times New Roman" pitchFamily="18" charset="0"/>
                <a:cs typeface="Times New Roman" pitchFamily="18" charset="0"/>
              </a:rPr>
              <a:t>giả</a:t>
            </a:r>
            <a:endParaRPr lang="en-US" sz="2800" dirty="0">
              <a:latin typeface="Times New Roman" pitchFamily="18" charset="0"/>
              <a:cs typeface="Times New Roman" pitchFamily="18" charset="0"/>
            </a:endParaRPr>
          </a:p>
        </p:txBody>
      </p:sp>
      <p:pic>
        <p:nvPicPr>
          <p:cNvPr id="9" name="Picture 1" descr="D:\TÂY TIẾN\quang-dung-nha-tho-cua-xu-doai-va-tay-tien-huy-toan.jpg"/>
          <p:cNvPicPr>
            <a:picLocks noChangeAspect="1" noChangeArrowheads="1"/>
          </p:cNvPicPr>
          <p:nvPr/>
        </p:nvPicPr>
        <p:blipFill>
          <a:blip r:embed="rId2" cstate="print"/>
          <a:srcRect/>
          <a:stretch>
            <a:fillRect/>
          </a:stretch>
        </p:blipFill>
        <p:spPr bwMode="auto">
          <a:xfrm>
            <a:off x="4139952" y="-6792"/>
            <a:ext cx="4823209" cy="6093296"/>
          </a:xfrm>
          <a:prstGeom prst="rect">
            <a:avLst/>
          </a:prstGeom>
          <a:noFill/>
        </p:spPr>
      </p:pic>
      <p:sp>
        <p:nvSpPr>
          <p:cNvPr id="2" name="Rectangle 1"/>
          <p:cNvSpPr/>
          <p:nvPr/>
        </p:nvSpPr>
        <p:spPr>
          <a:xfrm>
            <a:off x="4486853" y="6228601"/>
            <a:ext cx="4006225" cy="523220"/>
          </a:xfrm>
          <a:prstGeom prst="rect">
            <a:avLst/>
          </a:prstGeom>
        </p:spPr>
        <p:txBody>
          <a:bodyPr wrap="none">
            <a:spAutoFit/>
          </a:bodyPr>
          <a:lstStyle/>
          <a:p>
            <a:pPr marL="342900" indent="-342900">
              <a:spcBef>
                <a:spcPct val="20000"/>
              </a:spcBef>
            </a:pPr>
            <a:r>
              <a:rPr lang="en-US" sz="2800" dirty="0" err="1">
                <a:solidFill>
                  <a:prstClr val="black"/>
                </a:solidFill>
                <a:latin typeface="Times New Roman" pitchFamily="18" charset="0"/>
                <a:cs typeface="Times New Roman" pitchFamily="18" charset="0"/>
              </a:rPr>
              <a:t>Quang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Dũng</a:t>
            </a:r>
            <a:r>
              <a:rPr lang="en-US" sz="2800" dirty="0">
                <a:solidFill>
                  <a:prstClr val="black"/>
                </a:solidFill>
                <a:latin typeface="Times New Roman" pitchFamily="18" charset="0"/>
                <a:cs typeface="Times New Roman" pitchFamily="18" charset="0"/>
              </a:rPr>
              <a:t> (1921-1988) </a:t>
            </a:r>
          </a:p>
        </p:txBody>
      </p:sp>
      <p:sp>
        <p:nvSpPr>
          <p:cNvPr id="12" name="Rectangle 3"/>
          <p:cNvSpPr txBox="1">
            <a:spLocks noChangeArrowheads="1"/>
          </p:cNvSpPr>
          <p:nvPr/>
        </p:nvSpPr>
        <p:spPr>
          <a:xfrm>
            <a:off x="187750" y="764704"/>
            <a:ext cx="2771800" cy="7060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r>
              <a:rPr lang="en-US" sz="2800" b="1" dirty="0">
                <a:solidFill>
                  <a:srgbClr val="FF3300"/>
                </a:solidFill>
                <a:latin typeface="Times New Roman" pitchFamily="18" charset="0"/>
                <a:cs typeface="Times New Roman" pitchFamily="18" charset="0"/>
              </a:rPr>
              <a:t>2.Tác </a:t>
            </a:r>
            <a:r>
              <a:rPr lang="en-US" sz="2800" b="1" dirty="0" err="1">
                <a:solidFill>
                  <a:srgbClr val="FF3300"/>
                </a:solidFill>
                <a:latin typeface="Times New Roman" pitchFamily="18" charset="0"/>
                <a:cs typeface="Times New Roman" pitchFamily="18" charset="0"/>
              </a:rPr>
              <a:t>phẩm</a:t>
            </a:r>
            <a:endParaRPr lang="en-US" sz="2800" dirty="0">
              <a:latin typeface="Times New Roman" pitchFamily="18" charset="0"/>
              <a:cs typeface="Times New Roman" pitchFamily="18" charset="0"/>
            </a:endParaRPr>
          </a:p>
        </p:txBody>
      </p:sp>
      <p:sp>
        <p:nvSpPr>
          <p:cNvPr id="13" name="Rectangle 3"/>
          <p:cNvSpPr txBox="1">
            <a:spLocks noChangeArrowheads="1"/>
          </p:cNvSpPr>
          <p:nvPr/>
        </p:nvSpPr>
        <p:spPr>
          <a:xfrm>
            <a:off x="0" y="2276872"/>
            <a:ext cx="4042274" cy="110522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Tx/>
              <a:buNone/>
            </a:pPr>
            <a:r>
              <a:rPr lang="en-US" sz="2800" dirty="0" err="1">
                <a:solidFill>
                  <a:prstClr val="black"/>
                </a:solidFill>
                <a:latin typeface="Times New Roman" pitchFamily="18" charset="0"/>
                <a:cs typeface="Times New Roman" pitchFamily="18" charset="0"/>
              </a:rPr>
              <a:t>Viết</a:t>
            </a:r>
            <a:r>
              <a:rPr lang="en-US" sz="2800" dirty="0">
                <a:solidFill>
                  <a:prstClr val="black"/>
                </a:solidFill>
                <a:latin typeface="Times New Roman" pitchFamily="18" charset="0"/>
                <a:cs typeface="Times New Roman" pitchFamily="18" charset="0"/>
              </a:rPr>
              <a:t> 1948 </a:t>
            </a:r>
            <a:r>
              <a:rPr lang="en-US" sz="2800" dirty="0" err="1">
                <a:solidFill>
                  <a:prstClr val="black"/>
                </a:solidFill>
                <a:latin typeface="Times New Roman" pitchFamily="18" charset="0"/>
                <a:cs typeface="Times New Roman" pitchFamily="18" charset="0"/>
              </a:rPr>
              <a:t>tại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Phù</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Lưu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Chanh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Hà</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Đông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cũ</a:t>
            </a:r>
            <a:r>
              <a:rPr lang="en-US" sz="2800" dirty="0">
                <a:solidFill>
                  <a:prstClr val="black"/>
                </a:solidFill>
                <a:latin typeface="Times New Roman" pitchFamily="18" charset="0"/>
                <a:cs typeface="Times New Roman" pitchFamily="18" charset="0"/>
              </a:rPr>
              <a:t>) in </a:t>
            </a:r>
            <a:r>
              <a:rPr lang="en-US" sz="2800" dirty="0" err="1">
                <a:solidFill>
                  <a:prstClr val="black"/>
                </a:solidFill>
                <a:latin typeface="Times New Roman" pitchFamily="18" charset="0"/>
                <a:cs typeface="Times New Roman" pitchFamily="18" charset="0"/>
              </a:rPr>
              <a:t>trong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tập</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Mây</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đầu</a:t>
            </a:r>
            <a:r>
              <a:rPr lang="en-US" sz="2800" dirty="0">
                <a:solidFill>
                  <a:prstClr val="black"/>
                </a:solidFill>
                <a:latin typeface="Times New Roman" pitchFamily="18" charset="0"/>
                <a:cs typeface="Times New Roman" pitchFamily="18" charset="0"/>
              </a:rPr>
              <a:t> ô”.</a:t>
            </a:r>
          </a:p>
        </p:txBody>
      </p:sp>
      <p:sp>
        <p:nvSpPr>
          <p:cNvPr id="14" name="Rectangle 3"/>
          <p:cNvSpPr txBox="1">
            <a:spLocks noChangeArrowheads="1"/>
          </p:cNvSpPr>
          <p:nvPr/>
        </p:nvSpPr>
        <p:spPr>
          <a:xfrm>
            <a:off x="-3" y="1233220"/>
            <a:ext cx="4002081" cy="70601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Hoàn</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cảnh</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sáng</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tác</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xuất</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xứ</a:t>
            </a:r>
            <a:r>
              <a:rPr lang="en-US" sz="2800" b="1" dirty="0">
                <a:solidFill>
                  <a:prstClr val="black"/>
                </a:solidFill>
                <a:latin typeface="Times New Roman" pitchFamily="18" charset="0"/>
                <a:cs typeface="Times New Roman" pitchFamily="18" charset="0"/>
              </a:rPr>
              <a:t> </a:t>
            </a:r>
          </a:p>
        </p:txBody>
      </p:sp>
      <p:pic>
        <p:nvPicPr>
          <p:cNvPr id="8" name="Picture 4" descr="quangdung-Nhat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1646" y="0"/>
            <a:ext cx="4924850" cy="676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C:\Users\Administrator\Documents\images984259_Tap_tho_May_dau_o_cua_nha_tho_Quang_Du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7552" y="-13431"/>
            <a:ext cx="5164967" cy="6970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5" name="Rectangle 3"/>
          <p:cNvSpPr txBox="1">
            <a:spLocks noChangeArrowheads="1"/>
          </p:cNvSpPr>
          <p:nvPr/>
        </p:nvSpPr>
        <p:spPr>
          <a:xfrm>
            <a:off x="60637" y="3601090"/>
            <a:ext cx="4283968" cy="55184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b="1" dirty="0">
                <a:solidFill>
                  <a:prstClr val="black"/>
                </a:solidFill>
                <a:latin typeface="Times New Roman" pitchFamily="18" charset="0"/>
                <a:cs typeface="Times New Roman" pitchFamily="18" charset="0"/>
              </a:rPr>
              <a:t>* </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Cảm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hứng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chủ</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đạo</a:t>
            </a:r>
            <a:endParaRPr lang="en-US" sz="2800" dirty="0">
              <a:latin typeface="Times New Roman" pitchFamily="18" charset="0"/>
              <a:cs typeface="Times New Roman" pitchFamily="18" charset="0"/>
            </a:endParaRPr>
          </a:p>
        </p:txBody>
      </p:sp>
      <p:sp>
        <p:nvSpPr>
          <p:cNvPr id="16" name="Rectangle 3"/>
          <p:cNvSpPr txBox="1">
            <a:spLocks noChangeArrowheads="1"/>
          </p:cNvSpPr>
          <p:nvPr/>
        </p:nvSpPr>
        <p:spPr>
          <a:xfrm>
            <a:off x="134678" y="4171134"/>
            <a:ext cx="4005274" cy="20574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err="1">
                <a:latin typeface="Times New Roman" pitchFamily="18" charset="0"/>
                <a:cs typeface="Times New Roman" pitchFamily="18" charset="0"/>
              </a:rPr>
              <a:t>Tình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cảm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gắn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nặng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đoàn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nhiên</a:t>
            </a:r>
            <a:r>
              <a:rPr lang="en-US" sz="2800" dirty="0">
                <a:latin typeface="Times New Roman" pitchFamily="18" charset="0"/>
                <a:cs typeface="Times New Roman" pitchFamily="18" charset="0"/>
              </a:rPr>
              <a:t>, con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Bắc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yêu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p>
        </p:txBody>
      </p:sp>
    </p:spTree>
    <p:extLst>
      <p:ext uri="{BB962C8B-B14F-4D97-AF65-F5344CB8AC3E}">
        <p14:creationId xmlns:p14="http://schemas.microsoft.com/office/powerpoint/2010/main" val="4095854000"/>
      </p:ext>
    </p:extLst>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heel(1)">
                                      <p:cBhvr>
                                        <p:cTn id="7" dur="2000"/>
                                        <p:tgtEl>
                                          <p:spTgt spid="12">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heel(1)">
                                      <p:cBhvr>
                                        <p:cTn id="15" dur="20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heel(1)">
                                      <p:cBhvr>
                                        <p:cTn id="20" dur="2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heel(1)">
                                      <p:cBhvr>
                                        <p:cTn id="25" dur="20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heel(1)">
                                      <p:cBhvr>
                                        <p:cTn id="30" dur="20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heel(1)">
                                      <p:cBhvr>
                                        <p:cTn id="35"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Administrator\Documents\tải xuố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72008"/>
            <a:ext cx="9288524" cy="693000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dministrator\Documents\16_8_ty_tin_4_hoh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8512" y="2996952"/>
            <a:ext cx="4499992" cy="386104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istrator\Documents\day-kem-tai-nha-da-nang-063(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996952"/>
            <a:ext cx="4572000" cy="38610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dministrator\Documents\tải xuống (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0"/>
            <a:ext cx="4536505" cy="299695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dministrator\Documents\tải xuống (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4572000" cy="299695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58898" y="2708920"/>
            <a:ext cx="7313502" cy="461665"/>
          </a:xfrm>
          <a:prstGeom prst="rect">
            <a:avLst/>
          </a:prstGeom>
          <a:solidFill>
            <a:srgbClr val="FF0000"/>
          </a:solidFill>
        </p:spPr>
        <p:txBody>
          <a:bodyPr wrap="square" rtlCol="0">
            <a:spAutoFit/>
          </a:bodyPr>
          <a:lstStyle/>
          <a:p>
            <a:r>
              <a:rPr lang="en-US" sz="2400" b="1">
                <a:solidFill>
                  <a:srgbClr val="FFFF00"/>
                </a:solidFill>
              </a:rPr>
              <a:t>Một số điểm ghi dấu và tưởng niệm đoàn quân Tây Tiến</a:t>
            </a:r>
          </a:p>
        </p:txBody>
      </p:sp>
      <p:pic>
        <p:nvPicPr>
          <p:cNvPr id="2" name="Picture 2" descr="C:\Users\Administrator\Documents\01-allw.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495" y="11220"/>
            <a:ext cx="9143999" cy="6802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99438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barn(inVertical)">
                                      <p:cBhvr>
                                        <p:cTn id="7" dur="500"/>
                                        <p:tgtEl>
                                          <p:spTgt spid="102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circle(in)">
                                      <p:cBhvr>
                                        <p:cTn id="12" dur="2000"/>
                                        <p:tgtEl>
                                          <p:spTgt spid="102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027"/>
                                        </p:tgtEl>
                                        <p:attrNameLst>
                                          <p:attrName>style.visibility</p:attrName>
                                        </p:attrNameLst>
                                      </p:cBhvr>
                                      <p:to>
                                        <p:strVal val="visible"/>
                                      </p:to>
                                    </p:set>
                                    <p:animEffect transition="in" filter="fade">
                                      <p:cBhvr>
                                        <p:cTn id="24" dur="1000"/>
                                        <p:tgtEl>
                                          <p:spTgt spid="1027"/>
                                        </p:tgtEl>
                                      </p:cBhvr>
                                    </p:animEffect>
                                    <p:anim calcmode="lin" valueType="num">
                                      <p:cBhvr>
                                        <p:cTn id="25" dur="1000" fill="hold"/>
                                        <p:tgtEl>
                                          <p:spTgt spid="1027"/>
                                        </p:tgtEl>
                                        <p:attrNameLst>
                                          <p:attrName>ppt_x</p:attrName>
                                        </p:attrNameLst>
                                      </p:cBhvr>
                                      <p:tavLst>
                                        <p:tav tm="0">
                                          <p:val>
                                            <p:strVal val="#ppt_x"/>
                                          </p:val>
                                        </p:tav>
                                        <p:tav tm="100000">
                                          <p:val>
                                            <p:strVal val="#ppt_x"/>
                                          </p:val>
                                        </p:tav>
                                      </p:tavLst>
                                    </p:anim>
                                    <p:anim calcmode="lin" valueType="num">
                                      <p:cBhvr>
                                        <p:cTn id="26"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anim calcmode="lin" valueType="num">
                                      <p:cBhvr additive="base">
                                        <p:cTn id="31" dur="500" fill="hold"/>
                                        <p:tgtEl>
                                          <p:spTgt spid="1026"/>
                                        </p:tgtEl>
                                        <p:attrNameLst>
                                          <p:attrName>ppt_x</p:attrName>
                                        </p:attrNameLst>
                                      </p:cBhvr>
                                      <p:tavLst>
                                        <p:tav tm="0">
                                          <p:val>
                                            <p:strVal val="1+#ppt_w/2"/>
                                          </p:val>
                                        </p:tav>
                                        <p:tav tm="100000">
                                          <p:val>
                                            <p:strVal val="#ppt_x"/>
                                          </p:val>
                                        </p:tav>
                                      </p:tavLst>
                                    </p:anim>
                                    <p:anim calcmode="lin" valueType="num">
                                      <p:cBhvr additive="base">
                                        <p:cTn id="32"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circle(in)">
                                      <p:cBhvr>
                                        <p:cTn id="3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27384"/>
            <a:ext cx="3275856" cy="360040"/>
          </a:xfrm>
        </p:spPr>
        <p:txBody>
          <a:bodyPr>
            <a:normAutofit fontScale="90000"/>
          </a:bodyPr>
          <a:lstStyle/>
          <a:p>
            <a:pPr algn="l" eaLnBrk="1" hangingPunct="1"/>
            <a:r>
              <a:rPr lang="en-US" sz="2800" b="1" dirty="0">
                <a:solidFill>
                  <a:srgbClr val="0000FF"/>
                </a:solidFill>
                <a:latin typeface="Times New Roman" pitchFamily="18" charset="0"/>
                <a:cs typeface="Times New Roman" pitchFamily="18" charset="0"/>
              </a:rPr>
              <a:t>I. </a:t>
            </a:r>
            <a:r>
              <a:rPr lang="en-US" sz="2800" b="1" u="sng" dirty="0" err="1">
                <a:solidFill>
                  <a:srgbClr val="0000FF"/>
                </a:solidFill>
                <a:latin typeface="Times New Roman" pitchFamily="18" charset="0"/>
                <a:cs typeface="Times New Roman" pitchFamily="18" charset="0"/>
              </a:rPr>
              <a:t>Tìm</a:t>
            </a:r>
            <a:r>
              <a:rPr lang="en-US" sz="2800" b="1" u="sng" dirty="0">
                <a:solidFill>
                  <a:srgbClr val="0000FF"/>
                </a:solidFill>
                <a:latin typeface="Times New Roman" pitchFamily="18" charset="0"/>
                <a:cs typeface="Times New Roman" pitchFamily="18" charset="0"/>
              </a:rPr>
              <a:t> </a:t>
            </a:r>
            <a:r>
              <a:rPr lang="en-US" sz="2800" b="1" u="sng" dirty="0" err="1">
                <a:solidFill>
                  <a:srgbClr val="0000FF"/>
                </a:solidFill>
                <a:latin typeface="Times New Roman" pitchFamily="18" charset="0"/>
                <a:cs typeface="Times New Roman" pitchFamily="18" charset="0"/>
              </a:rPr>
              <a:t>hiểu</a:t>
            </a:r>
            <a:r>
              <a:rPr lang="en-US" sz="2800" b="1" u="sng" dirty="0">
                <a:solidFill>
                  <a:srgbClr val="0000FF"/>
                </a:solidFill>
                <a:latin typeface="Times New Roman" pitchFamily="18" charset="0"/>
                <a:cs typeface="Times New Roman" pitchFamily="18" charset="0"/>
              </a:rPr>
              <a:t> </a:t>
            </a:r>
            <a:r>
              <a:rPr lang="en-US" sz="2800" b="1" u="sng" dirty="0" err="1">
                <a:solidFill>
                  <a:srgbClr val="0000FF"/>
                </a:solidFill>
                <a:latin typeface="Times New Roman" pitchFamily="18" charset="0"/>
                <a:cs typeface="Times New Roman" pitchFamily="18" charset="0"/>
              </a:rPr>
              <a:t>chung</a:t>
            </a:r>
            <a:r>
              <a:rPr lang="en-US" sz="2800" b="1" dirty="0">
                <a:solidFill>
                  <a:srgbClr val="0000FF"/>
                </a:solidFill>
                <a:latin typeface="Times New Roman" pitchFamily="18" charset="0"/>
                <a:cs typeface="Times New Roman" pitchFamily="18" charset="0"/>
              </a:rPr>
              <a:t>:</a:t>
            </a:r>
          </a:p>
        </p:txBody>
      </p:sp>
      <p:sp>
        <p:nvSpPr>
          <p:cNvPr id="3075" name="Rectangle 3"/>
          <p:cNvSpPr>
            <a:spLocks noGrp="1" noChangeArrowheads="1"/>
          </p:cNvSpPr>
          <p:nvPr>
            <p:ph type="body" idx="1"/>
          </p:nvPr>
        </p:nvSpPr>
        <p:spPr>
          <a:xfrm>
            <a:off x="350842" y="572432"/>
            <a:ext cx="2771800" cy="706016"/>
          </a:xfrm>
        </p:spPr>
        <p:txBody>
          <a:bodyPr>
            <a:normAutofit/>
          </a:bodyPr>
          <a:lstStyle/>
          <a:p>
            <a:pPr eaLnBrk="1" hangingPunct="1">
              <a:buFontTx/>
              <a:buNone/>
            </a:pPr>
            <a:r>
              <a:rPr lang="en-US" sz="2800" b="1" i="1" dirty="0">
                <a:solidFill>
                  <a:srgbClr val="FF3300"/>
                </a:solidFill>
                <a:latin typeface="Times New Roman" pitchFamily="18" charset="0"/>
                <a:cs typeface="Times New Roman" pitchFamily="18" charset="0"/>
              </a:rPr>
              <a:t>1.</a:t>
            </a:r>
            <a:r>
              <a:rPr lang="en-US" sz="2800" b="1" i="1" u="sng" dirty="0">
                <a:solidFill>
                  <a:srgbClr val="FF3300"/>
                </a:solidFill>
                <a:latin typeface="Times New Roman" pitchFamily="18" charset="0"/>
                <a:cs typeface="Times New Roman" pitchFamily="18" charset="0"/>
              </a:rPr>
              <a:t>Tác </a:t>
            </a:r>
            <a:r>
              <a:rPr lang="en-US" sz="2800" b="1" i="1" u="sng" dirty="0" err="1">
                <a:solidFill>
                  <a:srgbClr val="FF3300"/>
                </a:solidFill>
                <a:latin typeface="Times New Roman" pitchFamily="18" charset="0"/>
                <a:cs typeface="Times New Roman" pitchFamily="18" charset="0"/>
              </a:rPr>
              <a:t>giả</a:t>
            </a:r>
            <a:r>
              <a:rPr lang="en-US" sz="2800" b="1" i="1" dirty="0">
                <a:solidFill>
                  <a:srgbClr val="FF3300"/>
                </a:solidFill>
                <a:latin typeface="Times New Roman" pitchFamily="18" charset="0"/>
                <a:cs typeface="Times New Roman" pitchFamily="18" charset="0"/>
              </a:rPr>
              <a:t>:</a:t>
            </a:r>
            <a:endParaRPr lang="en-US" sz="2800" dirty="0"/>
          </a:p>
        </p:txBody>
      </p:sp>
      <p:pic>
        <p:nvPicPr>
          <p:cNvPr id="9" name="Picture 1" descr="D:\TÂY TIẾN\quang-dung-nha-tho-cua-xu-doai-va-tay-tien-huy-toan.jpg"/>
          <p:cNvPicPr>
            <a:picLocks noChangeAspect="1" noChangeArrowheads="1"/>
          </p:cNvPicPr>
          <p:nvPr/>
        </p:nvPicPr>
        <p:blipFill>
          <a:blip r:embed="rId2" cstate="print"/>
          <a:srcRect/>
          <a:stretch>
            <a:fillRect/>
          </a:stretch>
        </p:blipFill>
        <p:spPr bwMode="auto">
          <a:xfrm>
            <a:off x="4139952" y="-6792"/>
            <a:ext cx="4823209" cy="6093296"/>
          </a:xfrm>
          <a:prstGeom prst="rect">
            <a:avLst/>
          </a:prstGeom>
          <a:noFill/>
        </p:spPr>
      </p:pic>
      <p:sp>
        <p:nvSpPr>
          <p:cNvPr id="2" name="Rectangle 1"/>
          <p:cNvSpPr/>
          <p:nvPr/>
        </p:nvSpPr>
        <p:spPr>
          <a:xfrm>
            <a:off x="4486853" y="6228601"/>
            <a:ext cx="4006225" cy="523220"/>
          </a:xfrm>
          <a:prstGeom prst="rect">
            <a:avLst/>
          </a:prstGeom>
        </p:spPr>
        <p:txBody>
          <a:bodyPr wrap="none">
            <a:spAutoFit/>
          </a:bodyPr>
          <a:lstStyle/>
          <a:p>
            <a:pPr marL="342900" indent="-342900">
              <a:spcBef>
                <a:spcPct val="20000"/>
              </a:spcBef>
            </a:pPr>
            <a:r>
              <a:rPr lang="en-US" sz="2800" dirty="0" err="1">
                <a:solidFill>
                  <a:prstClr val="black"/>
                </a:solidFill>
                <a:latin typeface="Times New Roman" pitchFamily="18" charset="0"/>
                <a:cs typeface="Times New Roman" pitchFamily="18" charset="0"/>
              </a:rPr>
              <a:t>Quang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Dũng</a:t>
            </a:r>
            <a:r>
              <a:rPr lang="en-US" sz="2800" dirty="0">
                <a:solidFill>
                  <a:prstClr val="black"/>
                </a:solidFill>
                <a:latin typeface="Times New Roman" pitchFamily="18" charset="0"/>
                <a:cs typeface="Times New Roman" pitchFamily="18" charset="0"/>
              </a:rPr>
              <a:t> (1921-1988) </a:t>
            </a:r>
          </a:p>
        </p:txBody>
      </p:sp>
      <p:sp>
        <p:nvSpPr>
          <p:cNvPr id="12" name="Rectangle 3"/>
          <p:cNvSpPr txBox="1">
            <a:spLocks noChangeArrowheads="1"/>
          </p:cNvSpPr>
          <p:nvPr/>
        </p:nvSpPr>
        <p:spPr>
          <a:xfrm>
            <a:off x="379712" y="1181062"/>
            <a:ext cx="2771800" cy="7060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None/>
            </a:pPr>
            <a:r>
              <a:rPr lang="en-US" sz="2800" b="1" i="1" dirty="0">
                <a:solidFill>
                  <a:srgbClr val="FF3300"/>
                </a:solidFill>
                <a:latin typeface="Times New Roman" pitchFamily="18" charset="0"/>
                <a:cs typeface="Times New Roman" pitchFamily="18" charset="0"/>
              </a:rPr>
              <a:t>2.</a:t>
            </a:r>
            <a:r>
              <a:rPr lang="en-US" sz="2800" b="1" i="1" u="sng" dirty="0">
                <a:solidFill>
                  <a:srgbClr val="FF3300"/>
                </a:solidFill>
                <a:latin typeface="Times New Roman" pitchFamily="18" charset="0"/>
                <a:cs typeface="Times New Roman" pitchFamily="18" charset="0"/>
              </a:rPr>
              <a:t>Tác </a:t>
            </a:r>
            <a:r>
              <a:rPr lang="en-US" sz="2800" b="1" i="1" u="sng" dirty="0" err="1">
                <a:solidFill>
                  <a:srgbClr val="FF3300"/>
                </a:solidFill>
                <a:latin typeface="Times New Roman" pitchFamily="18" charset="0"/>
                <a:cs typeface="Times New Roman" pitchFamily="18" charset="0"/>
              </a:rPr>
              <a:t>phẩm</a:t>
            </a:r>
            <a:r>
              <a:rPr lang="en-US" sz="2800" b="1" i="1" dirty="0">
                <a:solidFill>
                  <a:srgbClr val="FF3300"/>
                </a:solidFill>
                <a:latin typeface="Times New Roman" pitchFamily="18" charset="0"/>
                <a:cs typeface="Times New Roman" pitchFamily="18" charset="0"/>
              </a:rPr>
              <a:t>:</a:t>
            </a:r>
            <a:endParaRPr lang="en-US" sz="2800" dirty="0"/>
          </a:p>
        </p:txBody>
      </p:sp>
      <p:pic>
        <p:nvPicPr>
          <p:cNvPr id="8" name="Picture 4" descr="quangdung-Nhat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1646" y="0"/>
            <a:ext cx="4924850" cy="676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C:\Users\Administrator\Documents\images984259_Tap_tho_May_dau_o_cua_nha_tho_Quang_Du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7552" y="-13431"/>
            <a:ext cx="5164967" cy="69708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258192" y="1832078"/>
            <a:ext cx="3408112" cy="523220"/>
          </a:xfrm>
          <a:prstGeom prst="rect">
            <a:avLst/>
          </a:prstGeom>
        </p:spPr>
        <p:txBody>
          <a:bodyPr wrap="none">
            <a:spAutoFit/>
          </a:bodyPr>
          <a:lstStyle/>
          <a:p>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Nhan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đề</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Tây</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Tiến</a:t>
            </a:r>
            <a:r>
              <a:rPr lang="en-US" sz="2800" b="1" dirty="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
        <p:nvSpPr>
          <p:cNvPr id="4" name="Rectangle 3"/>
          <p:cNvSpPr/>
          <p:nvPr/>
        </p:nvSpPr>
        <p:spPr>
          <a:xfrm>
            <a:off x="79713" y="2517873"/>
            <a:ext cx="4060239" cy="954107"/>
          </a:xfrm>
          <a:prstGeom prst="rect">
            <a:avLst/>
          </a:prstGeom>
        </p:spPr>
        <p:txBody>
          <a:bodyPr wrap="square">
            <a:spAutoFit/>
          </a:bodyPr>
          <a:lstStyle/>
          <a:p>
            <a:r>
              <a:rPr lang="en-US" sz="2800" dirty="0">
                <a:latin typeface="Times New Roman" pitchFamily="18" charset="0"/>
                <a:cs typeface="Times New Roman" pitchFamily="18" charset="0"/>
              </a:rPr>
              <a:t>-</a:t>
            </a:r>
            <a:r>
              <a:rPr lang="en-US" sz="2800" dirty="0" err="1">
                <a:latin typeface="Times New Roman" pitchFamily="18" charset="0"/>
                <a:cs typeface="Times New Roman" pitchFamily="18" charset="0"/>
              </a:rPr>
              <a:t>Tên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đội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năm</a:t>
            </a:r>
            <a:r>
              <a:rPr lang="en-US" sz="2800" dirty="0">
                <a:latin typeface="Times New Roman" pitchFamily="18" charset="0"/>
                <a:cs typeface="Times New Roman" pitchFamily="18" charset="0"/>
              </a:rPr>
              <a:t> 1947</a:t>
            </a:r>
          </a:p>
        </p:txBody>
      </p:sp>
      <p:sp>
        <p:nvSpPr>
          <p:cNvPr id="5" name="Rectangle 4"/>
          <p:cNvSpPr/>
          <p:nvPr/>
        </p:nvSpPr>
        <p:spPr>
          <a:xfrm>
            <a:off x="51407" y="3645024"/>
            <a:ext cx="4036145" cy="1384995"/>
          </a:xfrm>
          <a:prstGeom prst="rect">
            <a:avLst/>
          </a:prstGeom>
        </p:spPr>
        <p:txBody>
          <a:bodyPr wrap="square">
            <a:spAutoFit/>
          </a:bodyPr>
          <a:lstStyle/>
          <a:p>
            <a:r>
              <a:rPr lang="en-US" sz="2800" dirty="0">
                <a:latin typeface="Times New Roman" pitchFamily="18" charset="0"/>
                <a:cs typeface="Times New Roman" pitchFamily="18" charset="0"/>
              </a:rPr>
              <a:t>-</a:t>
            </a:r>
            <a:r>
              <a:rPr lang="en-US" sz="2800" dirty="0" err="1">
                <a:latin typeface="Times New Roman" pitchFamily="18" charset="0"/>
                <a:cs typeface="Times New Roman" pitchFamily="18" charset="0"/>
              </a:rPr>
              <a:t>Lực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chủ</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yếu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Nội</a:t>
            </a:r>
            <a:r>
              <a:rPr lang="en-US" sz="2800" dirty="0">
                <a:latin typeface="Times New Roman" pitchFamily="18" charset="0"/>
                <a:cs typeface="Times New Roman" pitchFamily="18" charset="0"/>
              </a:rPr>
              <a:t>. </a:t>
            </a:r>
          </a:p>
        </p:txBody>
      </p:sp>
    </p:spTree>
    <p:extLst>
      <p:ext uri="{BB962C8B-B14F-4D97-AF65-F5344CB8AC3E}">
        <p14:creationId xmlns:p14="http://schemas.microsoft.com/office/powerpoint/2010/main" val="4054227398"/>
      </p:ext>
    </p:extLst>
  </p:cSld>
  <p:clrMapOvr>
    <a:masterClrMapping/>
  </p:clrMapOvr>
  <p:transition spd="med">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ocuments\IMG_20180929_22352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12" y="44624"/>
            <a:ext cx="9071992" cy="676875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2250266">
            <a:off x="678721" y="1039238"/>
            <a:ext cx="1044116" cy="338554"/>
          </a:xfrm>
          <a:prstGeom prst="rect">
            <a:avLst/>
          </a:prstGeom>
          <a:solidFill>
            <a:srgbClr val="92D050"/>
          </a:solidFill>
          <a:ln>
            <a:solidFill>
              <a:schemeClr val="accent1"/>
            </a:solidFill>
          </a:ln>
        </p:spPr>
        <p:txBody>
          <a:bodyPr wrap="square" rtlCol="0">
            <a:spAutoFit/>
          </a:bodyPr>
          <a:lstStyle/>
          <a:p>
            <a:r>
              <a:rPr lang="en-US" sz="1600">
                <a:solidFill>
                  <a:schemeClr val="accent1">
                    <a:lumMod val="75000"/>
                  </a:schemeClr>
                </a:solidFill>
              </a:rPr>
              <a:t>Sông Mã</a:t>
            </a:r>
          </a:p>
        </p:txBody>
      </p:sp>
      <p:sp>
        <p:nvSpPr>
          <p:cNvPr id="5" name="Freeform 4"/>
          <p:cNvSpPr/>
          <p:nvPr/>
        </p:nvSpPr>
        <p:spPr>
          <a:xfrm>
            <a:off x="887104" y="614149"/>
            <a:ext cx="7042245" cy="5815355"/>
          </a:xfrm>
          <a:custGeom>
            <a:avLst/>
            <a:gdLst>
              <a:gd name="connsiteX0" fmla="*/ 0 w 7042245"/>
              <a:gd name="connsiteY0" fmla="*/ 0 h 5815355"/>
              <a:gd name="connsiteX1" fmla="*/ 109183 w 7042245"/>
              <a:gd name="connsiteY1" fmla="*/ 40944 h 5815355"/>
              <a:gd name="connsiteX2" fmla="*/ 191069 w 7042245"/>
              <a:gd name="connsiteY2" fmla="*/ 68239 h 5815355"/>
              <a:gd name="connsiteX3" fmla="*/ 218365 w 7042245"/>
              <a:gd name="connsiteY3" fmla="*/ 109182 h 5815355"/>
              <a:gd name="connsiteX4" fmla="*/ 272956 w 7042245"/>
              <a:gd name="connsiteY4" fmla="*/ 232012 h 5815355"/>
              <a:gd name="connsiteX5" fmla="*/ 354842 w 7042245"/>
              <a:gd name="connsiteY5" fmla="*/ 286603 h 5815355"/>
              <a:gd name="connsiteX6" fmla="*/ 395786 w 7042245"/>
              <a:gd name="connsiteY6" fmla="*/ 327547 h 5815355"/>
              <a:gd name="connsiteX7" fmla="*/ 409433 w 7042245"/>
              <a:gd name="connsiteY7" fmla="*/ 423081 h 5815355"/>
              <a:gd name="connsiteX8" fmla="*/ 423081 w 7042245"/>
              <a:gd name="connsiteY8" fmla="*/ 464024 h 5815355"/>
              <a:gd name="connsiteX9" fmla="*/ 504968 w 7042245"/>
              <a:gd name="connsiteY9" fmla="*/ 518615 h 5815355"/>
              <a:gd name="connsiteX10" fmla="*/ 545911 w 7042245"/>
              <a:gd name="connsiteY10" fmla="*/ 545911 h 5815355"/>
              <a:gd name="connsiteX11" fmla="*/ 600502 w 7042245"/>
              <a:gd name="connsiteY11" fmla="*/ 614150 h 5815355"/>
              <a:gd name="connsiteX12" fmla="*/ 709684 w 7042245"/>
              <a:gd name="connsiteY12" fmla="*/ 709684 h 5815355"/>
              <a:gd name="connsiteX13" fmla="*/ 791571 w 7042245"/>
              <a:gd name="connsiteY13" fmla="*/ 736979 h 5815355"/>
              <a:gd name="connsiteX14" fmla="*/ 859809 w 7042245"/>
              <a:gd name="connsiteY14" fmla="*/ 805218 h 5815355"/>
              <a:gd name="connsiteX15" fmla="*/ 900753 w 7042245"/>
              <a:gd name="connsiteY15" fmla="*/ 832514 h 5815355"/>
              <a:gd name="connsiteX16" fmla="*/ 914400 w 7042245"/>
              <a:gd name="connsiteY16" fmla="*/ 941696 h 5815355"/>
              <a:gd name="connsiteX17" fmla="*/ 996287 w 7042245"/>
              <a:gd name="connsiteY17" fmla="*/ 1105469 h 5815355"/>
              <a:gd name="connsiteX18" fmla="*/ 1023583 w 7042245"/>
              <a:gd name="connsiteY18" fmla="*/ 1146412 h 5815355"/>
              <a:gd name="connsiteX19" fmla="*/ 1050878 w 7042245"/>
              <a:gd name="connsiteY19" fmla="*/ 1187355 h 5815355"/>
              <a:gd name="connsiteX20" fmla="*/ 1091821 w 7042245"/>
              <a:gd name="connsiteY20" fmla="*/ 1201003 h 5815355"/>
              <a:gd name="connsiteX21" fmla="*/ 1282890 w 7042245"/>
              <a:gd name="connsiteY21" fmla="*/ 1187355 h 5815355"/>
              <a:gd name="connsiteX22" fmla="*/ 1337481 w 7042245"/>
              <a:gd name="connsiteY22" fmla="*/ 1173708 h 5815355"/>
              <a:gd name="connsiteX23" fmla="*/ 1392072 w 7042245"/>
              <a:gd name="connsiteY23" fmla="*/ 1187355 h 5815355"/>
              <a:gd name="connsiteX24" fmla="*/ 1473959 w 7042245"/>
              <a:gd name="connsiteY24" fmla="*/ 1214651 h 5815355"/>
              <a:gd name="connsiteX25" fmla="*/ 1514902 w 7042245"/>
              <a:gd name="connsiteY25" fmla="*/ 1255594 h 5815355"/>
              <a:gd name="connsiteX26" fmla="*/ 1542197 w 7042245"/>
              <a:gd name="connsiteY26" fmla="*/ 1296538 h 5815355"/>
              <a:gd name="connsiteX27" fmla="*/ 1583141 w 7042245"/>
              <a:gd name="connsiteY27" fmla="*/ 1310185 h 5815355"/>
              <a:gd name="connsiteX28" fmla="*/ 1705971 w 7042245"/>
              <a:gd name="connsiteY28" fmla="*/ 1392072 h 5815355"/>
              <a:gd name="connsiteX29" fmla="*/ 1746914 w 7042245"/>
              <a:gd name="connsiteY29" fmla="*/ 1419367 h 5815355"/>
              <a:gd name="connsiteX30" fmla="*/ 1787857 w 7042245"/>
              <a:gd name="connsiteY30" fmla="*/ 1446663 h 5815355"/>
              <a:gd name="connsiteX31" fmla="*/ 1815153 w 7042245"/>
              <a:gd name="connsiteY31" fmla="*/ 1487606 h 5815355"/>
              <a:gd name="connsiteX32" fmla="*/ 1856096 w 7042245"/>
              <a:gd name="connsiteY32" fmla="*/ 1514902 h 5815355"/>
              <a:gd name="connsiteX33" fmla="*/ 2033517 w 7042245"/>
              <a:gd name="connsiteY33" fmla="*/ 1555845 h 5815355"/>
              <a:gd name="connsiteX34" fmla="*/ 2115403 w 7042245"/>
              <a:gd name="connsiteY34" fmla="*/ 1583141 h 5815355"/>
              <a:gd name="connsiteX35" fmla="*/ 2197290 w 7042245"/>
              <a:gd name="connsiteY35" fmla="*/ 1637732 h 5815355"/>
              <a:gd name="connsiteX36" fmla="*/ 2210938 w 7042245"/>
              <a:gd name="connsiteY36" fmla="*/ 1678675 h 5815355"/>
              <a:gd name="connsiteX37" fmla="*/ 2306472 w 7042245"/>
              <a:gd name="connsiteY37" fmla="*/ 1801505 h 5815355"/>
              <a:gd name="connsiteX38" fmla="*/ 2361063 w 7042245"/>
              <a:gd name="connsiteY38" fmla="*/ 1869744 h 5815355"/>
              <a:gd name="connsiteX39" fmla="*/ 2388359 w 7042245"/>
              <a:gd name="connsiteY39" fmla="*/ 1965278 h 5815355"/>
              <a:gd name="connsiteX40" fmla="*/ 2429302 w 7042245"/>
              <a:gd name="connsiteY40" fmla="*/ 2047164 h 5815355"/>
              <a:gd name="connsiteX41" fmla="*/ 2456597 w 7042245"/>
              <a:gd name="connsiteY41" fmla="*/ 2402006 h 5815355"/>
              <a:gd name="connsiteX42" fmla="*/ 2565780 w 7042245"/>
              <a:gd name="connsiteY42" fmla="*/ 2470245 h 5815355"/>
              <a:gd name="connsiteX43" fmla="*/ 3084395 w 7042245"/>
              <a:gd name="connsiteY43" fmla="*/ 2483893 h 5815355"/>
              <a:gd name="connsiteX44" fmla="*/ 3138986 w 7042245"/>
              <a:gd name="connsiteY44" fmla="*/ 2497541 h 5815355"/>
              <a:gd name="connsiteX45" fmla="*/ 3220872 w 7042245"/>
              <a:gd name="connsiteY45" fmla="*/ 2524836 h 5815355"/>
              <a:gd name="connsiteX46" fmla="*/ 3562066 w 7042245"/>
              <a:gd name="connsiteY46" fmla="*/ 2511188 h 5815355"/>
              <a:gd name="connsiteX47" fmla="*/ 3643953 w 7042245"/>
              <a:gd name="connsiteY47" fmla="*/ 2483893 h 5815355"/>
              <a:gd name="connsiteX48" fmla="*/ 3725839 w 7042245"/>
              <a:gd name="connsiteY48" fmla="*/ 2442950 h 5815355"/>
              <a:gd name="connsiteX49" fmla="*/ 3766783 w 7042245"/>
              <a:gd name="connsiteY49" fmla="*/ 2429302 h 5815355"/>
              <a:gd name="connsiteX50" fmla="*/ 3985147 w 7042245"/>
              <a:gd name="connsiteY50" fmla="*/ 2415654 h 5815355"/>
              <a:gd name="connsiteX51" fmla="*/ 4012442 w 7042245"/>
              <a:gd name="connsiteY51" fmla="*/ 2456597 h 5815355"/>
              <a:gd name="connsiteX52" fmla="*/ 4053386 w 7042245"/>
              <a:gd name="connsiteY52" fmla="*/ 2483893 h 5815355"/>
              <a:gd name="connsiteX53" fmla="*/ 4067033 w 7042245"/>
              <a:gd name="connsiteY53" fmla="*/ 2552132 h 5815355"/>
              <a:gd name="connsiteX54" fmla="*/ 4094329 w 7042245"/>
              <a:gd name="connsiteY54" fmla="*/ 2634018 h 5815355"/>
              <a:gd name="connsiteX55" fmla="*/ 4135272 w 7042245"/>
              <a:gd name="connsiteY55" fmla="*/ 2647666 h 5815355"/>
              <a:gd name="connsiteX56" fmla="*/ 4244454 w 7042245"/>
              <a:gd name="connsiteY56" fmla="*/ 2674961 h 5815355"/>
              <a:gd name="connsiteX57" fmla="*/ 4285397 w 7042245"/>
              <a:gd name="connsiteY57" fmla="*/ 2756848 h 5815355"/>
              <a:gd name="connsiteX58" fmla="*/ 4339989 w 7042245"/>
              <a:gd name="connsiteY58" fmla="*/ 2852382 h 5815355"/>
              <a:gd name="connsiteX59" fmla="*/ 4394580 w 7042245"/>
              <a:gd name="connsiteY59" fmla="*/ 2920621 h 5815355"/>
              <a:gd name="connsiteX60" fmla="*/ 4435523 w 7042245"/>
              <a:gd name="connsiteY60" fmla="*/ 3002508 h 5815355"/>
              <a:gd name="connsiteX61" fmla="*/ 4476466 w 7042245"/>
              <a:gd name="connsiteY61" fmla="*/ 3016155 h 5815355"/>
              <a:gd name="connsiteX62" fmla="*/ 4558353 w 7042245"/>
              <a:gd name="connsiteY62" fmla="*/ 3084394 h 5815355"/>
              <a:gd name="connsiteX63" fmla="*/ 4599296 w 7042245"/>
              <a:gd name="connsiteY63" fmla="*/ 3111690 h 5815355"/>
              <a:gd name="connsiteX64" fmla="*/ 4681183 w 7042245"/>
              <a:gd name="connsiteY64" fmla="*/ 3138985 h 5815355"/>
              <a:gd name="connsiteX65" fmla="*/ 4776717 w 7042245"/>
              <a:gd name="connsiteY65" fmla="*/ 3179929 h 5815355"/>
              <a:gd name="connsiteX66" fmla="*/ 4817660 w 7042245"/>
              <a:gd name="connsiteY66" fmla="*/ 3207224 h 5815355"/>
              <a:gd name="connsiteX67" fmla="*/ 4872251 w 7042245"/>
              <a:gd name="connsiteY67" fmla="*/ 3220872 h 5815355"/>
              <a:gd name="connsiteX68" fmla="*/ 4954138 w 7042245"/>
              <a:gd name="connsiteY68" fmla="*/ 3248167 h 5815355"/>
              <a:gd name="connsiteX69" fmla="*/ 5022377 w 7042245"/>
              <a:gd name="connsiteY69" fmla="*/ 3302758 h 5815355"/>
              <a:gd name="connsiteX70" fmla="*/ 5090615 w 7042245"/>
              <a:gd name="connsiteY70" fmla="*/ 3357350 h 5815355"/>
              <a:gd name="connsiteX71" fmla="*/ 5117911 w 7042245"/>
              <a:gd name="connsiteY71" fmla="*/ 3398293 h 5815355"/>
              <a:gd name="connsiteX72" fmla="*/ 5199797 w 7042245"/>
              <a:gd name="connsiteY72" fmla="*/ 3452884 h 5815355"/>
              <a:gd name="connsiteX73" fmla="*/ 5254389 w 7042245"/>
              <a:gd name="connsiteY73" fmla="*/ 3534770 h 5815355"/>
              <a:gd name="connsiteX74" fmla="*/ 5281684 w 7042245"/>
              <a:gd name="connsiteY74" fmla="*/ 3575714 h 5815355"/>
              <a:gd name="connsiteX75" fmla="*/ 5322627 w 7042245"/>
              <a:gd name="connsiteY75" fmla="*/ 3616657 h 5815355"/>
              <a:gd name="connsiteX76" fmla="*/ 5390866 w 7042245"/>
              <a:gd name="connsiteY76" fmla="*/ 3684896 h 5815355"/>
              <a:gd name="connsiteX77" fmla="*/ 5445457 w 7042245"/>
              <a:gd name="connsiteY77" fmla="*/ 3739487 h 5815355"/>
              <a:gd name="connsiteX78" fmla="*/ 5540992 w 7042245"/>
              <a:gd name="connsiteY78" fmla="*/ 3848669 h 5815355"/>
              <a:gd name="connsiteX79" fmla="*/ 5595583 w 7042245"/>
              <a:gd name="connsiteY79" fmla="*/ 3930555 h 5815355"/>
              <a:gd name="connsiteX80" fmla="*/ 5609230 w 7042245"/>
              <a:gd name="connsiteY80" fmla="*/ 3971499 h 5815355"/>
              <a:gd name="connsiteX81" fmla="*/ 5650174 w 7042245"/>
              <a:gd name="connsiteY81" fmla="*/ 3998794 h 5815355"/>
              <a:gd name="connsiteX82" fmla="*/ 5691117 w 7042245"/>
              <a:gd name="connsiteY82" fmla="*/ 4039738 h 5815355"/>
              <a:gd name="connsiteX83" fmla="*/ 5745708 w 7042245"/>
              <a:gd name="connsiteY83" fmla="*/ 4121624 h 5815355"/>
              <a:gd name="connsiteX84" fmla="*/ 5773003 w 7042245"/>
              <a:gd name="connsiteY84" fmla="*/ 4162567 h 5815355"/>
              <a:gd name="connsiteX85" fmla="*/ 5827595 w 7042245"/>
              <a:gd name="connsiteY85" fmla="*/ 4217158 h 5815355"/>
              <a:gd name="connsiteX86" fmla="*/ 5868538 w 7042245"/>
              <a:gd name="connsiteY86" fmla="*/ 4244454 h 5815355"/>
              <a:gd name="connsiteX87" fmla="*/ 5909481 w 7042245"/>
              <a:gd name="connsiteY87" fmla="*/ 4299045 h 5815355"/>
              <a:gd name="connsiteX88" fmla="*/ 5964072 w 7042245"/>
              <a:gd name="connsiteY88" fmla="*/ 4380932 h 5815355"/>
              <a:gd name="connsiteX89" fmla="*/ 6005015 w 7042245"/>
              <a:gd name="connsiteY89" fmla="*/ 4462818 h 5815355"/>
              <a:gd name="connsiteX90" fmla="*/ 6018663 w 7042245"/>
              <a:gd name="connsiteY90" fmla="*/ 4667535 h 5815355"/>
              <a:gd name="connsiteX91" fmla="*/ 6032311 w 7042245"/>
              <a:gd name="connsiteY91" fmla="*/ 4708478 h 5815355"/>
              <a:gd name="connsiteX92" fmla="*/ 6073254 w 7042245"/>
              <a:gd name="connsiteY92" fmla="*/ 4722126 h 5815355"/>
              <a:gd name="connsiteX93" fmla="*/ 6127845 w 7042245"/>
              <a:gd name="connsiteY93" fmla="*/ 4735773 h 5815355"/>
              <a:gd name="connsiteX94" fmla="*/ 6168789 w 7042245"/>
              <a:gd name="connsiteY94" fmla="*/ 4749421 h 5815355"/>
              <a:gd name="connsiteX95" fmla="*/ 6264323 w 7042245"/>
              <a:gd name="connsiteY95" fmla="*/ 4763069 h 5815355"/>
              <a:gd name="connsiteX96" fmla="*/ 6346209 w 7042245"/>
              <a:gd name="connsiteY96" fmla="*/ 4831308 h 5815355"/>
              <a:gd name="connsiteX97" fmla="*/ 6332562 w 7042245"/>
              <a:gd name="connsiteY97" fmla="*/ 4872251 h 5815355"/>
              <a:gd name="connsiteX98" fmla="*/ 6400800 w 7042245"/>
              <a:gd name="connsiteY98" fmla="*/ 4940490 h 5815355"/>
              <a:gd name="connsiteX99" fmla="*/ 6469039 w 7042245"/>
              <a:gd name="connsiteY99" fmla="*/ 5008729 h 5815355"/>
              <a:gd name="connsiteX100" fmla="*/ 6496335 w 7042245"/>
              <a:gd name="connsiteY100" fmla="*/ 5049672 h 5815355"/>
              <a:gd name="connsiteX101" fmla="*/ 6537278 w 7042245"/>
              <a:gd name="connsiteY101" fmla="*/ 5254388 h 5815355"/>
              <a:gd name="connsiteX102" fmla="*/ 6550926 w 7042245"/>
              <a:gd name="connsiteY102" fmla="*/ 5336275 h 5815355"/>
              <a:gd name="connsiteX103" fmla="*/ 6564574 w 7042245"/>
              <a:gd name="connsiteY103" fmla="*/ 5500048 h 5815355"/>
              <a:gd name="connsiteX104" fmla="*/ 6605517 w 7042245"/>
              <a:gd name="connsiteY104" fmla="*/ 5527344 h 5815355"/>
              <a:gd name="connsiteX105" fmla="*/ 6701051 w 7042245"/>
              <a:gd name="connsiteY105" fmla="*/ 5622878 h 5815355"/>
              <a:gd name="connsiteX106" fmla="*/ 6755642 w 7042245"/>
              <a:gd name="connsiteY106" fmla="*/ 5691117 h 5815355"/>
              <a:gd name="connsiteX107" fmla="*/ 6810233 w 7042245"/>
              <a:gd name="connsiteY107" fmla="*/ 5773003 h 5815355"/>
              <a:gd name="connsiteX108" fmla="*/ 6905768 w 7042245"/>
              <a:gd name="connsiteY108" fmla="*/ 5800299 h 5815355"/>
              <a:gd name="connsiteX109" fmla="*/ 6946711 w 7042245"/>
              <a:gd name="connsiteY109" fmla="*/ 5813947 h 5815355"/>
              <a:gd name="connsiteX110" fmla="*/ 7042245 w 7042245"/>
              <a:gd name="connsiteY110" fmla="*/ 5813947 h 5815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7042245" h="5815355">
                <a:moveTo>
                  <a:pt x="0" y="0"/>
                </a:moveTo>
                <a:cubicBezTo>
                  <a:pt x="161778" y="32356"/>
                  <a:pt x="-5831" y="-10173"/>
                  <a:pt x="109183" y="40944"/>
                </a:cubicBezTo>
                <a:cubicBezTo>
                  <a:pt x="135475" y="52629"/>
                  <a:pt x="191069" y="68239"/>
                  <a:pt x="191069" y="68239"/>
                </a:cubicBezTo>
                <a:cubicBezTo>
                  <a:pt x="200168" y="81887"/>
                  <a:pt x="211703" y="94193"/>
                  <a:pt x="218365" y="109182"/>
                </a:cubicBezTo>
                <a:cubicBezTo>
                  <a:pt x="234078" y="144537"/>
                  <a:pt x="239259" y="202527"/>
                  <a:pt x="272956" y="232012"/>
                </a:cubicBezTo>
                <a:cubicBezTo>
                  <a:pt x="297644" y="253614"/>
                  <a:pt x="331645" y="263406"/>
                  <a:pt x="354842" y="286603"/>
                </a:cubicBezTo>
                <a:lnTo>
                  <a:pt x="395786" y="327547"/>
                </a:lnTo>
                <a:cubicBezTo>
                  <a:pt x="400335" y="359392"/>
                  <a:pt x="403124" y="391538"/>
                  <a:pt x="409433" y="423081"/>
                </a:cubicBezTo>
                <a:cubicBezTo>
                  <a:pt x="412254" y="437188"/>
                  <a:pt x="412909" y="453852"/>
                  <a:pt x="423081" y="464024"/>
                </a:cubicBezTo>
                <a:cubicBezTo>
                  <a:pt x="446278" y="487221"/>
                  <a:pt x="477672" y="500418"/>
                  <a:pt x="504968" y="518615"/>
                </a:cubicBezTo>
                <a:lnTo>
                  <a:pt x="545911" y="545911"/>
                </a:lnTo>
                <a:cubicBezTo>
                  <a:pt x="572481" y="625619"/>
                  <a:pt x="538770" y="552417"/>
                  <a:pt x="600502" y="614150"/>
                </a:cubicBezTo>
                <a:cubicBezTo>
                  <a:pt x="656229" y="669878"/>
                  <a:pt x="593679" y="671016"/>
                  <a:pt x="709684" y="709684"/>
                </a:cubicBezTo>
                <a:lnTo>
                  <a:pt x="791571" y="736979"/>
                </a:lnTo>
                <a:cubicBezTo>
                  <a:pt x="900757" y="809771"/>
                  <a:pt x="768821" y="714230"/>
                  <a:pt x="859809" y="805218"/>
                </a:cubicBezTo>
                <a:cubicBezTo>
                  <a:pt x="871408" y="816817"/>
                  <a:pt x="887105" y="823415"/>
                  <a:pt x="900753" y="832514"/>
                </a:cubicBezTo>
                <a:cubicBezTo>
                  <a:pt x="905302" y="868908"/>
                  <a:pt x="906715" y="905833"/>
                  <a:pt x="914400" y="941696"/>
                </a:cubicBezTo>
                <a:cubicBezTo>
                  <a:pt x="932243" y="1024961"/>
                  <a:pt x="948343" y="1033554"/>
                  <a:pt x="996287" y="1105469"/>
                </a:cubicBezTo>
                <a:lnTo>
                  <a:pt x="1023583" y="1146412"/>
                </a:lnTo>
                <a:cubicBezTo>
                  <a:pt x="1032681" y="1160060"/>
                  <a:pt x="1035317" y="1182168"/>
                  <a:pt x="1050878" y="1187355"/>
                </a:cubicBezTo>
                <a:lnTo>
                  <a:pt x="1091821" y="1201003"/>
                </a:lnTo>
                <a:cubicBezTo>
                  <a:pt x="1155511" y="1196454"/>
                  <a:pt x="1219429" y="1194406"/>
                  <a:pt x="1282890" y="1187355"/>
                </a:cubicBezTo>
                <a:cubicBezTo>
                  <a:pt x="1301532" y="1185284"/>
                  <a:pt x="1318724" y="1173708"/>
                  <a:pt x="1337481" y="1173708"/>
                </a:cubicBezTo>
                <a:cubicBezTo>
                  <a:pt x="1356238" y="1173708"/>
                  <a:pt x="1374106" y="1181965"/>
                  <a:pt x="1392072" y="1187355"/>
                </a:cubicBezTo>
                <a:cubicBezTo>
                  <a:pt x="1419631" y="1195623"/>
                  <a:pt x="1473959" y="1214651"/>
                  <a:pt x="1473959" y="1214651"/>
                </a:cubicBezTo>
                <a:cubicBezTo>
                  <a:pt x="1487607" y="1228299"/>
                  <a:pt x="1502546" y="1240767"/>
                  <a:pt x="1514902" y="1255594"/>
                </a:cubicBezTo>
                <a:cubicBezTo>
                  <a:pt x="1525403" y="1268195"/>
                  <a:pt x="1529389" y="1286291"/>
                  <a:pt x="1542197" y="1296538"/>
                </a:cubicBezTo>
                <a:cubicBezTo>
                  <a:pt x="1553431" y="1305525"/>
                  <a:pt x="1569493" y="1305636"/>
                  <a:pt x="1583141" y="1310185"/>
                </a:cubicBezTo>
                <a:lnTo>
                  <a:pt x="1705971" y="1392072"/>
                </a:lnTo>
                <a:lnTo>
                  <a:pt x="1746914" y="1419367"/>
                </a:lnTo>
                <a:lnTo>
                  <a:pt x="1787857" y="1446663"/>
                </a:lnTo>
                <a:cubicBezTo>
                  <a:pt x="1796956" y="1460311"/>
                  <a:pt x="1803555" y="1476008"/>
                  <a:pt x="1815153" y="1487606"/>
                </a:cubicBezTo>
                <a:cubicBezTo>
                  <a:pt x="1826751" y="1499204"/>
                  <a:pt x="1841107" y="1508240"/>
                  <a:pt x="1856096" y="1514902"/>
                </a:cubicBezTo>
                <a:cubicBezTo>
                  <a:pt x="1927085" y="1546453"/>
                  <a:pt x="1955804" y="1544743"/>
                  <a:pt x="2033517" y="1555845"/>
                </a:cubicBezTo>
                <a:cubicBezTo>
                  <a:pt x="2060812" y="1564944"/>
                  <a:pt x="2091463" y="1567181"/>
                  <a:pt x="2115403" y="1583141"/>
                </a:cubicBezTo>
                <a:lnTo>
                  <a:pt x="2197290" y="1637732"/>
                </a:lnTo>
                <a:cubicBezTo>
                  <a:pt x="2201839" y="1651380"/>
                  <a:pt x="2203952" y="1666099"/>
                  <a:pt x="2210938" y="1678675"/>
                </a:cubicBezTo>
                <a:cubicBezTo>
                  <a:pt x="2251748" y="1752133"/>
                  <a:pt x="2256740" y="1751772"/>
                  <a:pt x="2306472" y="1801505"/>
                </a:cubicBezTo>
                <a:cubicBezTo>
                  <a:pt x="2340777" y="1904416"/>
                  <a:pt x="2290512" y="1781555"/>
                  <a:pt x="2361063" y="1869744"/>
                </a:cubicBezTo>
                <a:cubicBezTo>
                  <a:pt x="2368335" y="1878834"/>
                  <a:pt x="2387269" y="1961463"/>
                  <a:pt x="2388359" y="1965278"/>
                </a:cubicBezTo>
                <a:cubicBezTo>
                  <a:pt x="2402485" y="2014721"/>
                  <a:pt x="2399393" y="2002302"/>
                  <a:pt x="2429302" y="2047164"/>
                </a:cubicBezTo>
                <a:cubicBezTo>
                  <a:pt x="2481028" y="2202342"/>
                  <a:pt x="2406223" y="1965429"/>
                  <a:pt x="2456597" y="2402006"/>
                </a:cubicBezTo>
                <a:cubicBezTo>
                  <a:pt x="2462001" y="2448838"/>
                  <a:pt x="2534728" y="2469428"/>
                  <a:pt x="2565780" y="2470245"/>
                </a:cubicBezTo>
                <a:lnTo>
                  <a:pt x="3084395" y="2483893"/>
                </a:lnTo>
                <a:cubicBezTo>
                  <a:pt x="3102592" y="2488442"/>
                  <a:pt x="3121020" y="2492151"/>
                  <a:pt x="3138986" y="2497541"/>
                </a:cubicBezTo>
                <a:cubicBezTo>
                  <a:pt x="3166544" y="2505808"/>
                  <a:pt x="3220872" y="2524836"/>
                  <a:pt x="3220872" y="2524836"/>
                </a:cubicBezTo>
                <a:cubicBezTo>
                  <a:pt x="3334603" y="2520287"/>
                  <a:pt x="3448773" y="2522152"/>
                  <a:pt x="3562066" y="2511188"/>
                </a:cubicBezTo>
                <a:cubicBezTo>
                  <a:pt x="3590704" y="2508417"/>
                  <a:pt x="3616657" y="2492991"/>
                  <a:pt x="3643953" y="2483893"/>
                </a:cubicBezTo>
                <a:cubicBezTo>
                  <a:pt x="3746861" y="2449591"/>
                  <a:pt x="3620017" y="2495860"/>
                  <a:pt x="3725839" y="2442950"/>
                </a:cubicBezTo>
                <a:cubicBezTo>
                  <a:pt x="3738706" y="2436516"/>
                  <a:pt x="3753135" y="2433851"/>
                  <a:pt x="3766783" y="2429302"/>
                </a:cubicBezTo>
                <a:cubicBezTo>
                  <a:pt x="3846185" y="2376366"/>
                  <a:pt x="3830765" y="2374485"/>
                  <a:pt x="3985147" y="2415654"/>
                </a:cubicBezTo>
                <a:cubicBezTo>
                  <a:pt x="4000996" y="2419880"/>
                  <a:pt x="4000844" y="2444999"/>
                  <a:pt x="4012442" y="2456597"/>
                </a:cubicBezTo>
                <a:cubicBezTo>
                  <a:pt x="4024041" y="2468196"/>
                  <a:pt x="4039738" y="2474794"/>
                  <a:pt x="4053386" y="2483893"/>
                </a:cubicBezTo>
                <a:cubicBezTo>
                  <a:pt x="4057935" y="2506639"/>
                  <a:pt x="4060930" y="2529753"/>
                  <a:pt x="4067033" y="2552132"/>
                </a:cubicBezTo>
                <a:cubicBezTo>
                  <a:pt x="4074603" y="2579890"/>
                  <a:pt x="4067034" y="2624919"/>
                  <a:pt x="4094329" y="2634018"/>
                </a:cubicBezTo>
                <a:cubicBezTo>
                  <a:pt x="4107977" y="2638567"/>
                  <a:pt x="4121316" y="2644177"/>
                  <a:pt x="4135272" y="2647666"/>
                </a:cubicBezTo>
                <a:lnTo>
                  <a:pt x="4244454" y="2674961"/>
                </a:lnTo>
                <a:cubicBezTo>
                  <a:pt x="4296913" y="2753649"/>
                  <a:pt x="4251493" y="2677739"/>
                  <a:pt x="4285397" y="2756848"/>
                </a:cubicBezTo>
                <a:cubicBezTo>
                  <a:pt x="4306175" y="2805330"/>
                  <a:pt x="4312577" y="2811265"/>
                  <a:pt x="4339989" y="2852382"/>
                </a:cubicBezTo>
                <a:cubicBezTo>
                  <a:pt x="4374291" y="2955294"/>
                  <a:pt x="4324030" y="2832434"/>
                  <a:pt x="4394580" y="2920621"/>
                </a:cubicBezTo>
                <a:cubicBezTo>
                  <a:pt x="4438538" y="2975567"/>
                  <a:pt x="4371601" y="2951370"/>
                  <a:pt x="4435523" y="3002508"/>
                </a:cubicBezTo>
                <a:cubicBezTo>
                  <a:pt x="4446756" y="3011495"/>
                  <a:pt x="4462818" y="3011606"/>
                  <a:pt x="4476466" y="3016155"/>
                </a:cubicBezTo>
                <a:cubicBezTo>
                  <a:pt x="4519343" y="3080471"/>
                  <a:pt x="4483762" y="3041771"/>
                  <a:pt x="4558353" y="3084394"/>
                </a:cubicBezTo>
                <a:cubicBezTo>
                  <a:pt x="4572594" y="3092532"/>
                  <a:pt x="4584307" y="3105028"/>
                  <a:pt x="4599296" y="3111690"/>
                </a:cubicBezTo>
                <a:cubicBezTo>
                  <a:pt x="4625588" y="3123375"/>
                  <a:pt x="4681183" y="3138985"/>
                  <a:pt x="4681183" y="3138985"/>
                </a:cubicBezTo>
                <a:cubicBezTo>
                  <a:pt x="4783968" y="3207510"/>
                  <a:pt x="4653341" y="3127054"/>
                  <a:pt x="4776717" y="3179929"/>
                </a:cubicBezTo>
                <a:cubicBezTo>
                  <a:pt x="4791793" y="3186390"/>
                  <a:pt x="4802584" y="3200763"/>
                  <a:pt x="4817660" y="3207224"/>
                </a:cubicBezTo>
                <a:cubicBezTo>
                  <a:pt x="4834900" y="3214613"/>
                  <a:pt x="4854285" y="3215482"/>
                  <a:pt x="4872251" y="3220872"/>
                </a:cubicBezTo>
                <a:cubicBezTo>
                  <a:pt x="4899810" y="3229140"/>
                  <a:pt x="4954138" y="3248167"/>
                  <a:pt x="4954138" y="3248167"/>
                </a:cubicBezTo>
                <a:cubicBezTo>
                  <a:pt x="5032362" y="3365507"/>
                  <a:pt x="4928203" y="3227419"/>
                  <a:pt x="5022377" y="3302758"/>
                </a:cubicBezTo>
                <a:cubicBezTo>
                  <a:pt x="5110569" y="3373312"/>
                  <a:pt x="4987700" y="3323044"/>
                  <a:pt x="5090615" y="3357350"/>
                </a:cubicBezTo>
                <a:cubicBezTo>
                  <a:pt x="5099714" y="3370998"/>
                  <a:pt x="5105567" y="3387492"/>
                  <a:pt x="5117911" y="3398293"/>
                </a:cubicBezTo>
                <a:cubicBezTo>
                  <a:pt x="5142599" y="3419895"/>
                  <a:pt x="5199797" y="3452884"/>
                  <a:pt x="5199797" y="3452884"/>
                </a:cubicBezTo>
                <a:lnTo>
                  <a:pt x="5254389" y="3534770"/>
                </a:lnTo>
                <a:cubicBezTo>
                  <a:pt x="5263488" y="3548418"/>
                  <a:pt x="5270086" y="3564116"/>
                  <a:pt x="5281684" y="3575714"/>
                </a:cubicBezTo>
                <a:cubicBezTo>
                  <a:pt x="5295332" y="3589362"/>
                  <a:pt x="5310271" y="3601830"/>
                  <a:pt x="5322627" y="3616657"/>
                </a:cubicBezTo>
                <a:cubicBezTo>
                  <a:pt x="5379493" y="3684896"/>
                  <a:pt x="5315804" y="3634853"/>
                  <a:pt x="5390866" y="3684896"/>
                </a:cubicBezTo>
                <a:cubicBezTo>
                  <a:pt x="5427261" y="3794077"/>
                  <a:pt x="5372669" y="3666699"/>
                  <a:pt x="5445457" y="3739487"/>
                </a:cubicBezTo>
                <a:cubicBezTo>
                  <a:pt x="5604680" y="3898710"/>
                  <a:pt x="5424985" y="3771331"/>
                  <a:pt x="5540992" y="3848669"/>
                </a:cubicBezTo>
                <a:cubicBezTo>
                  <a:pt x="5573442" y="3946023"/>
                  <a:pt x="5527428" y="3828322"/>
                  <a:pt x="5595583" y="3930555"/>
                </a:cubicBezTo>
                <a:cubicBezTo>
                  <a:pt x="5603563" y="3942525"/>
                  <a:pt x="5600243" y="3960265"/>
                  <a:pt x="5609230" y="3971499"/>
                </a:cubicBezTo>
                <a:cubicBezTo>
                  <a:pt x="5619477" y="3984307"/>
                  <a:pt x="5637573" y="3988293"/>
                  <a:pt x="5650174" y="3998794"/>
                </a:cubicBezTo>
                <a:cubicBezTo>
                  <a:pt x="5665001" y="4011150"/>
                  <a:pt x="5679267" y="4024503"/>
                  <a:pt x="5691117" y="4039738"/>
                </a:cubicBezTo>
                <a:cubicBezTo>
                  <a:pt x="5711257" y="4065633"/>
                  <a:pt x="5727511" y="4094329"/>
                  <a:pt x="5745708" y="4121624"/>
                </a:cubicBezTo>
                <a:cubicBezTo>
                  <a:pt x="5754806" y="4135272"/>
                  <a:pt x="5761405" y="4150969"/>
                  <a:pt x="5773003" y="4162567"/>
                </a:cubicBezTo>
                <a:cubicBezTo>
                  <a:pt x="5791200" y="4180764"/>
                  <a:pt x="5808056" y="4200410"/>
                  <a:pt x="5827595" y="4217158"/>
                </a:cubicBezTo>
                <a:cubicBezTo>
                  <a:pt x="5840049" y="4227833"/>
                  <a:pt x="5856940" y="4232856"/>
                  <a:pt x="5868538" y="4244454"/>
                </a:cubicBezTo>
                <a:cubicBezTo>
                  <a:pt x="5884622" y="4260538"/>
                  <a:pt x="5896437" y="4280411"/>
                  <a:pt x="5909481" y="4299045"/>
                </a:cubicBezTo>
                <a:cubicBezTo>
                  <a:pt x="5928293" y="4325920"/>
                  <a:pt x="5953698" y="4349810"/>
                  <a:pt x="5964072" y="4380932"/>
                </a:cubicBezTo>
                <a:cubicBezTo>
                  <a:pt x="5982907" y="4437436"/>
                  <a:pt x="5969740" y="4409905"/>
                  <a:pt x="6005015" y="4462818"/>
                </a:cubicBezTo>
                <a:cubicBezTo>
                  <a:pt x="6009564" y="4531057"/>
                  <a:pt x="6011110" y="4599563"/>
                  <a:pt x="6018663" y="4667535"/>
                </a:cubicBezTo>
                <a:cubicBezTo>
                  <a:pt x="6020252" y="4681833"/>
                  <a:pt x="6022139" y="4698306"/>
                  <a:pt x="6032311" y="4708478"/>
                </a:cubicBezTo>
                <a:cubicBezTo>
                  <a:pt x="6042483" y="4718650"/>
                  <a:pt x="6059422" y="4718174"/>
                  <a:pt x="6073254" y="4722126"/>
                </a:cubicBezTo>
                <a:cubicBezTo>
                  <a:pt x="6091289" y="4727279"/>
                  <a:pt x="6109810" y="4730620"/>
                  <a:pt x="6127845" y="4735773"/>
                </a:cubicBezTo>
                <a:cubicBezTo>
                  <a:pt x="6141678" y="4739725"/>
                  <a:pt x="6154682" y="4746600"/>
                  <a:pt x="6168789" y="4749421"/>
                </a:cubicBezTo>
                <a:cubicBezTo>
                  <a:pt x="6200332" y="4755730"/>
                  <a:pt x="6232478" y="4758520"/>
                  <a:pt x="6264323" y="4763069"/>
                </a:cubicBezTo>
                <a:cubicBezTo>
                  <a:pt x="6283054" y="4775556"/>
                  <a:pt x="6338702" y="4808788"/>
                  <a:pt x="6346209" y="4831308"/>
                </a:cubicBezTo>
                <a:lnTo>
                  <a:pt x="6332562" y="4872251"/>
                </a:lnTo>
                <a:cubicBezTo>
                  <a:pt x="6405346" y="4981428"/>
                  <a:pt x="6309819" y="4849509"/>
                  <a:pt x="6400800" y="4940490"/>
                </a:cubicBezTo>
                <a:cubicBezTo>
                  <a:pt x="6491785" y="5031475"/>
                  <a:pt x="6359858" y="4935940"/>
                  <a:pt x="6469039" y="5008729"/>
                </a:cubicBezTo>
                <a:cubicBezTo>
                  <a:pt x="6478138" y="5022377"/>
                  <a:pt x="6490730" y="5034257"/>
                  <a:pt x="6496335" y="5049672"/>
                </a:cubicBezTo>
                <a:cubicBezTo>
                  <a:pt x="6522679" y="5122117"/>
                  <a:pt x="6525830" y="5179979"/>
                  <a:pt x="6537278" y="5254388"/>
                </a:cubicBezTo>
                <a:cubicBezTo>
                  <a:pt x="6541486" y="5281738"/>
                  <a:pt x="6547870" y="5308772"/>
                  <a:pt x="6550926" y="5336275"/>
                </a:cubicBezTo>
                <a:cubicBezTo>
                  <a:pt x="6556976" y="5390720"/>
                  <a:pt x="6549525" y="5447375"/>
                  <a:pt x="6564574" y="5500048"/>
                </a:cubicBezTo>
                <a:cubicBezTo>
                  <a:pt x="6569080" y="5515819"/>
                  <a:pt x="6593325" y="5516371"/>
                  <a:pt x="6605517" y="5527344"/>
                </a:cubicBezTo>
                <a:cubicBezTo>
                  <a:pt x="6638991" y="5557471"/>
                  <a:pt x="6672918" y="5587711"/>
                  <a:pt x="6701051" y="5622878"/>
                </a:cubicBezTo>
                <a:cubicBezTo>
                  <a:pt x="6719248" y="5645624"/>
                  <a:pt x="6738509" y="5667559"/>
                  <a:pt x="6755642" y="5691117"/>
                </a:cubicBezTo>
                <a:cubicBezTo>
                  <a:pt x="6774937" y="5717648"/>
                  <a:pt x="6779111" y="5762629"/>
                  <a:pt x="6810233" y="5773003"/>
                </a:cubicBezTo>
                <a:cubicBezTo>
                  <a:pt x="6908409" y="5805728"/>
                  <a:pt x="6785801" y="5766022"/>
                  <a:pt x="6905768" y="5800299"/>
                </a:cubicBezTo>
                <a:cubicBezTo>
                  <a:pt x="6919600" y="5804251"/>
                  <a:pt x="6932396" y="5812516"/>
                  <a:pt x="6946711" y="5813947"/>
                </a:cubicBezTo>
                <a:cubicBezTo>
                  <a:pt x="6978398" y="5817116"/>
                  <a:pt x="7010400" y="5813947"/>
                  <a:pt x="7042245" y="5813947"/>
                </a:cubicBezTo>
              </a:path>
            </a:pathLst>
          </a:custGeom>
          <a:ln w="57150" cmpd="thickThi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5-Point Star 12"/>
          <p:cNvSpPr/>
          <p:nvPr/>
        </p:nvSpPr>
        <p:spPr>
          <a:xfrm>
            <a:off x="3851920" y="3068960"/>
            <a:ext cx="72008" cy="14401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4" name="5-Point Star 13"/>
          <p:cNvSpPr/>
          <p:nvPr/>
        </p:nvSpPr>
        <p:spPr>
          <a:xfrm flipH="1">
            <a:off x="5148064" y="2452378"/>
            <a:ext cx="152400" cy="152398"/>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5" name="5-Point Star 14"/>
          <p:cNvSpPr/>
          <p:nvPr/>
        </p:nvSpPr>
        <p:spPr>
          <a:xfrm>
            <a:off x="4860032" y="2683316"/>
            <a:ext cx="72008" cy="14401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6" name="5-Point Star 15"/>
          <p:cNvSpPr/>
          <p:nvPr/>
        </p:nvSpPr>
        <p:spPr>
          <a:xfrm>
            <a:off x="4139952" y="2492896"/>
            <a:ext cx="72008" cy="14401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7" name="5-Point Star 16"/>
          <p:cNvSpPr/>
          <p:nvPr/>
        </p:nvSpPr>
        <p:spPr>
          <a:xfrm>
            <a:off x="3779912" y="2348880"/>
            <a:ext cx="72008" cy="144016"/>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 name="TextBox 8"/>
          <p:cNvSpPr txBox="1"/>
          <p:nvPr/>
        </p:nvSpPr>
        <p:spPr>
          <a:xfrm>
            <a:off x="971598" y="6309320"/>
            <a:ext cx="6264698" cy="369332"/>
          </a:xfrm>
          <a:prstGeom prst="rect">
            <a:avLst/>
          </a:prstGeom>
          <a:solidFill>
            <a:srgbClr val="FF99FF"/>
          </a:solidFill>
          <a:ln>
            <a:solidFill>
              <a:srgbClr val="FF0000"/>
            </a:solidFill>
          </a:ln>
        </p:spPr>
        <p:txBody>
          <a:bodyPr wrap="square" rtlCol="0">
            <a:spAutoFit/>
          </a:bodyPr>
          <a:lstStyle/>
          <a:p>
            <a:pPr algn="ctr"/>
            <a:r>
              <a:rPr lang="en-US" b="1">
                <a:solidFill>
                  <a:srgbClr val="FF0000"/>
                </a:solidFill>
                <a:latin typeface="Tahoma" pitchFamily="34" charset="0"/>
                <a:ea typeface="Tahoma" pitchFamily="34" charset="0"/>
                <a:cs typeface="Tahoma" pitchFamily="34" charset="0"/>
              </a:rPr>
              <a:t>ĐỊA BÀN HOẠT ĐỘNG CỦA ĐOÀN QUÂN TÂY TIẾN</a:t>
            </a:r>
          </a:p>
        </p:txBody>
      </p:sp>
      <p:pic>
        <p:nvPicPr>
          <p:cNvPr id="7170" name="Picture 2" descr="C:\Users\Administrator\Documents\800px-Mienbac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44624"/>
            <a:ext cx="935632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Oval Callout 2"/>
          <p:cNvSpPr/>
          <p:nvPr/>
        </p:nvSpPr>
        <p:spPr>
          <a:xfrm>
            <a:off x="179512" y="5517232"/>
            <a:ext cx="3744416" cy="1120770"/>
          </a:xfrm>
          <a:prstGeom prst="wedgeEllipseCallout">
            <a:avLst>
              <a:gd name="adj1" fmla="val 5236"/>
              <a:gd name="adj2" fmla="val -160912"/>
            </a:avLst>
          </a:prstGeom>
          <a:solidFill>
            <a:srgbClr val="FF99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rPr>
              <a:t>Địa bàn hoạt động</a:t>
            </a:r>
          </a:p>
          <a:p>
            <a:pPr algn="ctr"/>
            <a:r>
              <a:rPr lang="en-US" sz="2400" b="1">
                <a:solidFill>
                  <a:srgbClr val="FF0000"/>
                </a:solidFill>
              </a:rPr>
              <a:t>đoàn quân Tây Tiến</a:t>
            </a:r>
          </a:p>
        </p:txBody>
      </p:sp>
      <p:sp>
        <p:nvSpPr>
          <p:cNvPr id="25" name="Freeform 24"/>
          <p:cNvSpPr/>
          <p:nvPr/>
        </p:nvSpPr>
        <p:spPr>
          <a:xfrm rot="1503364">
            <a:off x="1631501" y="2968031"/>
            <a:ext cx="2254167" cy="1576928"/>
          </a:xfrm>
          <a:custGeom>
            <a:avLst/>
            <a:gdLst>
              <a:gd name="connsiteX0" fmla="*/ 91275 w 2820827"/>
              <a:gd name="connsiteY0" fmla="*/ 723331 h 1487606"/>
              <a:gd name="connsiteX1" fmla="*/ 241400 w 2820827"/>
              <a:gd name="connsiteY1" fmla="*/ 736979 h 1487606"/>
              <a:gd name="connsiteX2" fmla="*/ 227753 w 2820827"/>
              <a:gd name="connsiteY2" fmla="*/ 627797 h 1487606"/>
              <a:gd name="connsiteX3" fmla="*/ 241400 w 2820827"/>
              <a:gd name="connsiteY3" fmla="*/ 573206 h 1487606"/>
              <a:gd name="connsiteX4" fmla="*/ 336935 w 2820827"/>
              <a:gd name="connsiteY4" fmla="*/ 532263 h 1487606"/>
              <a:gd name="connsiteX5" fmla="*/ 323287 w 2820827"/>
              <a:gd name="connsiteY5" fmla="*/ 450376 h 1487606"/>
              <a:gd name="connsiteX6" fmla="*/ 323287 w 2820827"/>
              <a:gd name="connsiteY6" fmla="*/ 341194 h 1487606"/>
              <a:gd name="connsiteX7" fmla="*/ 405174 w 2820827"/>
              <a:gd name="connsiteY7" fmla="*/ 286603 h 1487606"/>
              <a:gd name="connsiteX8" fmla="*/ 446117 w 2820827"/>
              <a:gd name="connsiteY8" fmla="*/ 259308 h 1487606"/>
              <a:gd name="connsiteX9" fmla="*/ 541651 w 2820827"/>
              <a:gd name="connsiteY9" fmla="*/ 163773 h 1487606"/>
              <a:gd name="connsiteX10" fmla="*/ 568947 w 2820827"/>
              <a:gd name="connsiteY10" fmla="*/ 122830 h 1487606"/>
              <a:gd name="connsiteX11" fmla="*/ 650833 w 2820827"/>
              <a:gd name="connsiteY11" fmla="*/ 95534 h 1487606"/>
              <a:gd name="connsiteX12" fmla="*/ 964732 w 2820827"/>
              <a:gd name="connsiteY12" fmla="*/ 68239 h 1487606"/>
              <a:gd name="connsiteX13" fmla="*/ 1087562 w 2820827"/>
              <a:gd name="connsiteY13" fmla="*/ 0 h 1487606"/>
              <a:gd name="connsiteX14" fmla="*/ 1483347 w 2820827"/>
              <a:gd name="connsiteY14" fmla="*/ 27296 h 1487606"/>
              <a:gd name="connsiteX15" fmla="*/ 1578881 w 2820827"/>
              <a:gd name="connsiteY15" fmla="*/ 68239 h 1487606"/>
              <a:gd name="connsiteX16" fmla="*/ 1674415 w 2820827"/>
              <a:gd name="connsiteY16" fmla="*/ 95534 h 1487606"/>
              <a:gd name="connsiteX17" fmla="*/ 1715359 w 2820827"/>
              <a:gd name="connsiteY17" fmla="*/ 122830 h 1487606"/>
              <a:gd name="connsiteX18" fmla="*/ 1920075 w 2820827"/>
              <a:gd name="connsiteY18" fmla="*/ 150125 h 1487606"/>
              <a:gd name="connsiteX19" fmla="*/ 2042905 w 2820827"/>
              <a:gd name="connsiteY19" fmla="*/ 191069 h 1487606"/>
              <a:gd name="connsiteX20" fmla="*/ 2083848 w 2820827"/>
              <a:gd name="connsiteY20" fmla="*/ 204717 h 1487606"/>
              <a:gd name="connsiteX21" fmla="*/ 2356803 w 2820827"/>
              <a:gd name="connsiteY21" fmla="*/ 218364 h 1487606"/>
              <a:gd name="connsiteX22" fmla="*/ 2397747 w 2820827"/>
              <a:gd name="connsiteY22" fmla="*/ 245660 h 1487606"/>
              <a:gd name="connsiteX23" fmla="*/ 2452338 w 2820827"/>
              <a:gd name="connsiteY23" fmla="*/ 368490 h 1487606"/>
              <a:gd name="connsiteX24" fmla="*/ 2465986 w 2820827"/>
              <a:gd name="connsiteY24" fmla="*/ 409433 h 1487606"/>
              <a:gd name="connsiteX25" fmla="*/ 2506929 w 2820827"/>
              <a:gd name="connsiteY25" fmla="*/ 491320 h 1487606"/>
              <a:gd name="connsiteX26" fmla="*/ 2561520 w 2820827"/>
              <a:gd name="connsiteY26" fmla="*/ 614149 h 1487606"/>
              <a:gd name="connsiteX27" fmla="*/ 2602463 w 2820827"/>
              <a:gd name="connsiteY27" fmla="*/ 696036 h 1487606"/>
              <a:gd name="connsiteX28" fmla="*/ 2643406 w 2820827"/>
              <a:gd name="connsiteY28" fmla="*/ 723331 h 1487606"/>
              <a:gd name="connsiteX29" fmla="*/ 2670702 w 2820827"/>
              <a:gd name="connsiteY29" fmla="*/ 764275 h 1487606"/>
              <a:gd name="connsiteX30" fmla="*/ 2711645 w 2820827"/>
              <a:gd name="connsiteY30" fmla="*/ 791570 h 1487606"/>
              <a:gd name="connsiteX31" fmla="*/ 2738941 w 2820827"/>
              <a:gd name="connsiteY31" fmla="*/ 873457 h 1487606"/>
              <a:gd name="connsiteX32" fmla="*/ 2752589 w 2820827"/>
              <a:gd name="connsiteY32" fmla="*/ 914400 h 1487606"/>
              <a:gd name="connsiteX33" fmla="*/ 2766236 w 2820827"/>
              <a:gd name="connsiteY33" fmla="*/ 955343 h 1487606"/>
              <a:gd name="connsiteX34" fmla="*/ 2807180 w 2820827"/>
              <a:gd name="connsiteY34" fmla="*/ 996287 h 1487606"/>
              <a:gd name="connsiteX35" fmla="*/ 2820827 w 2820827"/>
              <a:gd name="connsiteY35" fmla="*/ 1050878 h 1487606"/>
              <a:gd name="connsiteX36" fmla="*/ 2807180 w 2820827"/>
              <a:gd name="connsiteY36" fmla="*/ 1146412 h 1487606"/>
              <a:gd name="connsiteX37" fmla="*/ 2766236 w 2820827"/>
              <a:gd name="connsiteY37" fmla="*/ 1228299 h 1487606"/>
              <a:gd name="connsiteX38" fmla="*/ 2725293 w 2820827"/>
              <a:gd name="connsiteY38" fmla="*/ 1255594 h 1487606"/>
              <a:gd name="connsiteX39" fmla="*/ 2643406 w 2820827"/>
              <a:gd name="connsiteY39" fmla="*/ 1282890 h 1487606"/>
              <a:gd name="connsiteX40" fmla="*/ 2602463 w 2820827"/>
              <a:gd name="connsiteY40" fmla="*/ 1323833 h 1487606"/>
              <a:gd name="connsiteX41" fmla="*/ 2520577 w 2820827"/>
              <a:gd name="connsiteY41" fmla="*/ 1378424 h 1487606"/>
              <a:gd name="connsiteX42" fmla="*/ 2479633 w 2820827"/>
              <a:gd name="connsiteY42" fmla="*/ 1419367 h 1487606"/>
              <a:gd name="connsiteX43" fmla="*/ 2397747 w 2820827"/>
              <a:gd name="connsiteY43" fmla="*/ 1446663 h 1487606"/>
              <a:gd name="connsiteX44" fmla="*/ 2315860 w 2820827"/>
              <a:gd name="connsiteY44" fmla="*/ 1487606 h 1487606"/>
              <a:gd name="connsiteX45" fmla="*/ 2001962 w 2820827"/>
              <a:gd name="connsiteY45" fmla="*/ 1473958 h 1487606"/>
              <a:gd name="connsiteX46" fmla="*/ 1947371 w 2820827"/>
              <a:gd name="connsiteY46" fmla="*/ 1460311 h 1487606"/>
              <a:gd name="connsiteX47" fmla="*/ 1783597 w 2820827"/>
              <a:gd name="connsiteY47" fmla="*/ 1446663 h 1487606"/>
              <a:gd name="connsiteX48" fmla="*/ 1701711 w 2820827"/>
              <a:gd name="connsiteY48" fmla="*/ 1405720 h 1487606"/>
              <a:gd name="connsiteX49" fmla="*/ 1660768 w 2820827"/>
              <a:gd name="connsiteY49" fmla="*/ 1378424 h 1487606"/>
              <a:gd name="connsiteX50" fmla="*/ 1428756 w 2820827"/>
              <a:gd name="connsiteY50" fmla="*/ 1351128 h 1487606"/>
              <a:gd name="connsiteX51" fmla="*/ 1346869 w 2820827"/>
              <a:gd name="connsiteY51" fmla="*/ 1323833 h 1487606"/>
              <a:gd name="connsiteX52" fmla="*/ 1224039 w 2820827"/>
              <a:gd name="connsiteY52" fmla="*/ 1255594 h 1487606"/>
              <a:gd name="connsiteX53" fmla="*/ 1142153 w 2820827"/>
              <a:gd name="connsiteY53" fmla="*/ 1241946 h 1487606"/>
              <a:gd name="connsiteX54" fmla="*/ 964732 w 2820827"/>
              <a:gd name="connsiteY54" fmla="*/ 1201003 h 1487606"/>
              <a:gd name="connsiteX55" fmla="*/ 800959 w 2820827"/>
              <a:gd name="connsiteY55" fmla="*/ 1173708 h 1487606"/>
              <a:gd name="connsiteX56" fmla="*/ 418821 w 2820827"/>
              <a:gd name="connsiteY56" fmla="*/ 1160060 h 1487606"/>
              <a:gd name="connsiteX57" fmla="*/ 377878 w 2820827"/>
              <a:gd name="connsiteY57" fmla="*/ 1146412 h 1487606"/>
              <a:gd name="connsiteX58" fmla="*/ 295991 w 2820827"/>
              <a:gd name="connsiteY58" fmla="*/ 1091821 h 1487606"/>
              <a:gd name="connsiteX59" fmla="*/ 255048 w 2820827"/>
              <a:gd name="connsiteY59" fmla="*/ 1078173 h 1487606"/>
              <a:gd name="connsiteX60" fmla="*/ 227753 w 2820827"/>
              <a:gd name="connsiteY60" fmla="*/ 996287 h 1487606"/>
              <a:gd name="connsiteX61" fmla="*/ 214105 w 2820827"/>
              <a:gd name="connsiteY61" fmla="*/ 955343 h 1487606"/>
              <a:gd name="connsiteX62" fmla="*/ 159514 w 2820827"/>
              <a:gd name="connsiteY62" fmla="*/ 941696 h 1487606"/>
              <a:gd name="connsiteX63" fmla="*/ 91275 w 2820827"/>
              <a:gd name="connsiteY63" fmla="*/ 928048 h 1487606"/>
              <a:gd name="connsiteX64" fmla="*/ 50332 w 2820827"/>
              <a:gd name="connsiteY64" fmla="*/ 914400 h 1487606"/>
              <a:gd name="connsiteX65" fmla="*/ 23036 w 2820827"/>
              <a:gd name="connsiteY65" fmla="*/ 777923 h 1487606"/>
              <a:gd name="connsiteX66" fmla="*/ 63980 w 2820827"/>
              <a:gd name="connsiteY66" fmla="*/ 764275 h 1487606"/>
              <a:gd name="connsiteX67" fmla="*/ 77627 w 2820827"/>
              <a:gd name="connsiteY67" fmla="*/ 668740 h 1487606"/>
              <a:gd name="connsiteX68" fmla="*/ 118571 w 2820827"/>
              <a:gd name="connsiteY68" fmla="*/ 655093 h 1487606"/>
              <a:gd name="connsiteX69" fmla="*/ 241400 w 2820827"/>
              <a:gd name="connsiteY69" fmla="*/ 668740 h 1487606"/>
              <a:gd name="connsiteX70" fmla="*/ 255048 w 2820827"/>
              <a:gd name="connsiteY70" fmla="*/ 668740 h 1487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820827" h="1487606">
                <a:moveTo>
                  <a:pt x="91275" y="723331"/>
                </a:moveTo>
                <a:cubicBezTo>
                  <a:pt x="115501" y="733021"/>
                  <a:pt x="214083" y="786149"/>
                  <a:pt x="241400" y="736979"/>
                </a:cubicBezTo>
                <a:cubicBezTo>
                  <a:pt x="259212" y="704917"/>
                  <a:pt x="232302" y="664191"/>
                  <a:pt x="227753" y="627797"/>
                </a:cubicBezTo>
                <a:cubicBezTo>
                  <a:pt x="232302" y="609600"/>
                  <a:pt x="230995" y="588813"/>
                  <a:pt x="241400" y="573206"/>
                </a:cubicBezTo>
                <a:cubicBezTo>
                  <a:pt x="260249" y="544932"/>
                  <a:pt x="309544" y="539111"/>
                  <a:pt x="336935" y="532263"/>
                </a:cubicBezTo>
                <a:cubicBezTo>
                  <a:pt x="332386" y="504967"/>
                  <a:pt x="328714" y="477511"/>
                  <a:pt x="323287" y="450376"/>
                </a:cubicBezTo>
                <a:cubicBezTo>
                  <a:pt x="316516" y="416521"/>
                  <a:pt x="293663" y="375049"/>
                  <a:pt x="323287" y="341194"/>
                </a:cubicBezTo>
                <a:cubicBezTo>
                  <a:pt x="344890" y="316506"/>
                  <a:pt x="377878" y="304800"/>
                  <a:pt x="405174" y="286603"/>
                </a:cubicBezTo>
                <a:lnTo>
                  <a:pt x="446117" y="259308"/>
                </a:lnTo>
                <a:cubicBezTo>
                  <a:pt x="508688" y="165451"/>
                  <a:pt x="469586" y="187795"/>
                  <a:pt x="541651" y="163773"/>
                </a:cubicBezTo>
                <a:cubicBezTo>
                  <a:pt x="550750" y="150125"/>
                  <a:pt x="555038" y="131523"/>
                  <a:pt x="568947" y="122830"/>
                </a:cubicBezTo>
                <a:cubicBezTo>
                  <a:pt x="593345" y="107581"/>
                  <a:pt x="623538" y="104632"/>
                  <a:pt x="650833" y="95534"/>
                </a:cubicBezTo>
                <a:cubicBezTo>
                  <a:pt x="778192" y="53081"/>
                  <a:pt x="677471" y="82602"/>
                  <a:pt x="964732" y="68239"/>
                </a:cubicBezTo>
                <a:cubicBezTo>
                  <a:pt x="1058588" y="5668"/>
                  <a:pt x="1015496" y="24022"/>
                  <a:pt x="1087562" y="0"/>
                </a:cubicBezTo>
                <a:cubicBezTo>
                  <a:pt x="1219490" y="9099"/>
                  <a:pt x="1357891" y="-14521"/>
                  <a:pt x="1483347" y="27296"/>
                </a:cubicBezTo>
                <a:cubicBezTo>
                  <a:pt x="1579356" y="59297"/>
                  <a:pt x="1460843" y="17650"/>
                  <a:pt x="1578881" y="68239"/>
                </a:cubicBezTo>
                <a:cubicBezTo>
                  <a:pt x="1606295" y="79988"/>
                  <a:pt x="1646708" y="88608"/>
                  <a:pt x="1674415" y="95534"/>
                </a:cubicBezTo>
                <a:cubicBezTo>
                  <a:pt x="1688063" y="104633"/>
                  <a:pt x="1700688" y="115494"/>
                  <a:pt x="1715359" y="122830"/>
                </a:cubicBezTo>
                <a:cubicBezTo>
                  <a:pt x="1771108" y="150705"/>
                  <a:pt x="1883480" y="147076"/>
                  <a:pt x="1920075" y="150125"/>
                </a:cubicBezTo>
                <a:lnTo>
                  <a:pt x="2042905" y="191069"/>
                </a:lnTo>
                <a:cubicBezTo>
                  <a:pt x="2056553" y="195618"/>
                  <a:pt x="2069480" y="203999"/>
                  <a:pt x="2083848" y="204717"/>
                </a:cubicBezTo>
                <a:lnTo>
                  <a:pt x="2356803" y="218364"/>
                </a:lnTo>
                <a:cubicBezTo>
                  <a:pt x="2370451" y="227463"/>
                  <a:pt x="2386148" y="234061"/>
                  <a:pt x="2397747" y="245660"/>
                </a:cubicBezTo>
                <a:cubicBezTo>
                  <a:pt x="2430188" y="278101"/>
                  <a:pt x="2438825" y="327951"/>
                  <a:pt x="2452338" y="368490"/>
                </a:cubicBezTo>
                <a:lnTo>
                  <a:pt x="2465986" y="409433"/>
                </a:lnTo>
                <a:cubicBezTo>
                  <a:pt x="2515759" y="558755"/>
                  <a:pt x="2436375" y="332574"/>
                  <a:pt x="2506929" y="491320"/>
                </a:cubicBezTo>
                <a:cubicBezTo>
                  <a:pt x="2571892" y="637488"/>
                  <a:pt x="2499747" y="521491"/>
                  <a:pt x="2561520" y="614149"/>
                </a:cubicBezTo>
                <a:cubicBezTo>
                  <a:pt x="2572620" y="647449"/>
                  <a:pt x="2576007" y="669580"/>
                  <a:pt x="2602463" y="696036"/>
                </a:cubicBezTo>
                <a:cubicBezTo>
                  <a:pt x="2614061" y="707634"/>
                  <a:pt x="2629758" y="714233"/>
                  <a:pt x="2643406" y="723331"/>
                </a:cubicBezTo>
                <a:cubicBezTo>
                  <a:pt x="2652505" y="736979"/>
                  <a:pt x="2659103" y="752676"/>
                  <a:pt x="2670702" y="764275"/>
                </a:cubicBezTo>
                <a:cubicBezTo>
                  <a:pt x="2682300" y="775873"/>
                  <a:pt x="2702952" y="777661"/>
                  <a:pt x="2711645" y="791570"/>
                </a:cubicBezTo>
                <a:cubicBezTo>
                  <a:pt x="2726894" y="815969"/>
                  <a:pt x="2729842" y="846161"/>
                  <a:pt x="2738941" y="873457"/>
                </a:cubicBezTo>
                <a:lnTo>
                  <a:pt x="2752589" y="914400"/>
                </a:lnTo>
                <a:cubicBezTo>
                  <a:pt x="2757138" y="928048"/>
                  <a:pt x="2756064" y="945171"/>
                  <a:pt x="2766236" y="955343"/>
                </a:cubicBezTo>
                <a:lnTo>
                  <a:pt x="2807180" y="996287"/>
                </a:lnTo>
                <a:cubicBezTo>
                  <a:pt x="2811729" y="1014484"/>
                  <a:pt x="2820827" y="1032121"/>
                  <a:pt x="2820827" y="1050878"/>
                </a:cubicBezTo>
                <a:cubicBezTo>
                  <a:pt x="2820827" y="1083046"/>
                  <a:pt x="2813489" y="1114869"/>
                  <a:pt x="2807180" y="1146412"/>
                </a:cubicBezTo>
                <a:cubicBezTo>
                  <a:pt x="2801630" y="1174162"/>
                  <a:pt x="2786364" y="1208171"/>
                  <a:pt x="2766236" y="1228299"/>
                </a:cubicBezTo>
                <a:cubicBezTo>
                  <a:pt x="2754638" y="1239897"/>
                  <a:pt x="2740282" y="1248932"/>
                  <a:pt x="2725293" y="1255594"/>
                </a:cubicBezTo>
                <a:cubicBezTo>
                  <a:pt x="2699001" y="1267279"/>
                  <a:pt x="2643406" y="1282890"/>
                  <a:pt x="2643406" y="1282890"/>
                </a:cubicBezTo>
                <a:cubicBezTo>
                  <a:pt x="2629758" y="1296538"/>
                  <a:pt x="2617698" y="1311983"/>
                  <a:pt x="2602463" y="1323833"/>
                </a:cubicBezTo>
                <a:cubicBezTo>
                  <a:pt x="2576568" y="1343973"/>
                  <a:pt x="2543774" y="1355228"/>
                  <a:pt x="2520577" y="1378424"/>
                </a:cubicBezTo>
                <a:cubicBezTo>
                  <a:pt x="2506929" y="1392072"/>
                  <a:pt x="2496505" y="1409994"/>
                  <a:pt x="2479633" y="1419367"/>
                </a:cubicBezTo>
                <a:cubicBezTo>
                  <a:pt x="2454482" y="1433340"/>
                  <a:pt x="2421687" y="1430704"/>
                  <a:pt x="2397747" y="1446663"/>
                </a:cubicBezTo>
                <a:cubicBezTo>
                  <a:pt x="2344833" y="1481938"/>
                  <a:pt x="2372364" y="1468771"/>
                  <a:pt x="2315860" y="1487606"/>
                </a:cubicBezTo>
                <a:cubicBezTo>
                  <a:pt x="2211227" y="1483057"/>
                  <a:pt x="2106407" y="1481695"/>
                  <a:pt x="2001962" y="1473958"/>
                </a:cubicBezTo>
                <a:cubicBezTo>
                  <a:pt x="1983256" y="1472572"/>
                  <a:pt x="1965983" y="1462637"/>
                  <a:pt x="1947371" y="1460311"/>
                </a:cubicBezTo>
                <a:cubicBezTo>
                  <a:pt x="1893013" y="1453516"/>
                  <a:pt x="1838188" y="1451212"/>
                  <a:pt x="1783597" y="1446663"/>
                </a:cubicBezTo>
                <a:cubicBezTo>
                  <a:pt x="1666259" y="1368436"/>
                  <a:pt x="1814719" y="1462224"/>
                  <a:pt x="1701711" y="1405720"/>
                </a:cubicBezTo>
                <a:cubicBezTo>
                  <a:pt x="1687040" y="1398385"/>
                  <a:pt x="1676329" y="1383611"/>
                  <a:pt x="1660768" y="1378424"/>
                </a:cubicBezTo>
                <a:cubicBezTo>
                  <a:pt x="1619690" y="1364731"/>
                  <a:pt x="1442337" y="1352363"/>
                  <a:pt x="1428756" y="1351128"/>
                </a:cubicBezTo>
                <a:cubicBezTo>
                  <a:pt x="1401460" y="1342030"/>
                  <a:pt x="1370809" y="1339793"/>
                  <a:pt x="1346869" y="1323833"/>
                </a:cubicBezTo>
                <a:cubicBezTo>
                  <a:pt x="1294094" y="1288650"/>
                  <a:pt x="1278089" y="1267605"/>
                  <a:pt x="1224039" y="1255594"/>
                </a:cubicBezTo>
                <a:cubicBezTo>
                  <a:pt x="1197026" y="1249591"/>
                  <a:pt x="1168999" y="1248657"/>
                  <a:pt x="1142153" y="1241946"/>
                </a:cubicBezTo>
                <a:cubicBezTo>
                  <a:pt x="909951" y="1183896"/>
                  <a:pt x="1222686" y="1241732"/>
                  <a:pt x="964732" y="1201003"/>
                </a:cubicBezTo>
                <a:cubicBezTo>
                  <a:pt x="910065" y="1192371"/>
                  <a:pt x="856268" y="1175683"/>
                  <a:pt x="800959" y="1173708"/>
                </a:cubicBezTo>
                <a:lnTo>
                  <a:pt x="418821" y="1160060"/>
                </a:lnTo>
                <a:cubicBezTo>
                  <a:pt x="405173" y="1155511"/>
                  <a:pt x="390454" y="1153398"/>
                  <a:pt x="377878" y="1146412"/>
                </a:cubicBezTo>
                <a:cubicBezTo>
                  <a:pt x="349201" y="1130480"/>
                  <a:pt x="327113" y="1102195"/>
                  <a:pt x="295991" y="1091821"/>
                </a:cubicBezTo>
                <a:lnTo>
                  <a:pt x="255048" y="1078173"/>
                </a:lnTo>
                <a:lnTo>
                  <a:pt x="227753" y="996287"/>
                </a:lnTo>
                <a:cubicBezTo>
                  <a:pt x="223204" y="982639"/>
                  <a:pt x="228062" y="958832"/>
                  <a:pt x="214105" y="955343"/>
                </a:cubicBezTo>
                <a:cubicBezTo>
                  <a:pt x="195908" y="950794"/>
                  <a:pt x="177824" y="945765"/>
                  <a:pt x="159514" y="941696"/>
                </a:cubicBezTo>
                <a:cubicBezTo>
                  <a:pt x="136870" y="936664"/>
                  <a:pt x="113779" y="933674"/>
                  <a:pt x="91275" y="928048"/>
                </a:cubicBezTo>
                <a:cubicBezTo>
                  <a:pt x="77319" y="924559"/>
                  <a:pt x="63980" y="918949"/>
                  <a:pt x="50332" y="914400"/>
                </a:cubicBezTo>
                <a:cubicBezTo>
                  <a:pt x="3020" y="867088"/>
                  <a:pt x="-20636" y="865268"/>
                  <a:pt x="23036" y="777923"/>
                </a:cubicBezTo>
                <a:cubicBezTo>
                  <a:pt x="29470" y="765056"/>
                  <a:pt x="50332" y="768824"/>
                  <a:pt x="63980" y="764275"/>
                </a:cubicBezTo>
                <a:cubicBezTo>
                  <a:pt x="68529" y="732430"/>
                  <a:pt x="63241" y="697512"/>
                  <a:pt x="77627" y="668740"/>
                </a:cubicBezTo>
                <a:cubicBezTo>
                  <a:pt x="84061" y="655873"/>
                  <a:pt x="104185" y="655093"/>
                  <a:pt x="118571" y="655093"/>
                </a:cubicBezTo>
                <a:cubicBezTo>
                  <a:pt x="159766" y="655093"/>
                  <a:pt x="200409" y="664641"/>
                  <a:pt x="241400" y="668740"/>
                </a:cubicBezTo>
                <a:cubicBezTo>
                  <a:pt x="245927" y="669193"/>
                  <a:pt x="250499" y="668740"/>
                  <a:pt x="255048" y="668740"/>
                </a:cubicBez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TextBox 1"/>
          <p:cNvSpPr txBox="1"/>
          <p:nvPr/>
        </p:nvSpPr>
        <p:spPr>
          <a:xfrm>
            <a:off x="2339752" y="4293096"/>
            <a:ext cx="1438295" cy="338554"/>
          </a:xfrm>
          <a:prstGeom prst="rect">
            <a:avLst/>
          </a:prstGeom>
          <a:noFill/>
          <a:ln>
            <a:noFill/>
          </a:ln>
        </p:spPr>
        <p:txBody>
          <a:bodyPr wrap="square" rtlCol="0">
            <a:spAutoFit/>
          </a:bodyPr>
          <a:lstStyle/>
          <a:p>
            <a:pPr algn="ctr"/>
            <a:r>
              <a:rPr lang="en-US" sz="1600"/>
              <a:t>*Sầm Nưa</a:t>
            </a:r>
          </a:p>
        </p:txBody>
      </p:sp>
    </p:spTree>
    <p:extLst>
      <p:ext uri="{BB962C8B-B14F-4D97-AF65-F5344CB8AC3E}">
        <p14:creationId xmlns:p14="http://schemas.microsoft.com/office/powerpoint/2010/main" val="231279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1000"/>
                                        <p:tgtEl>
                                          <p:spTgt spid="7170"/>
                                        </p:tgtEl>
                                      </p:cBhvr>
                                    </p:animEffect>
                                    <p:anim calcmode="lin" valueType="num">
                                      <p:cBhvr>
                                        <p:cTn id="8" dur="1000" fill="hold"/>
                                        <p:tgtEl>
                                          <p:spTgt spid="7170"/>
                                        </p:tgtEl>
                                        <p:attrNameLst>
                                          <p:attrName>ppt_x</p:attrName>
                                        </p:attrNameLst>
                                      </p:cBhvr>
                                      <p:tavLst>
                                        <p:tav tm="0">
                                          <p:val>
                                            <p:strVal val="#ppt_x"/>
                                          </p:val>
                                        </p:tav>
                                        <p:tav tm="100000">
                                          <p:val>
                                            <p:strVal val="#ppt_x"/>
                                          </p:val>
                                        </p:tav>
                                      </p:tavLst>
                                    </p:anim>
                                    <p:anim calcmode="lin" valueType="num">
                                      <p:cBhvr>
                                        <p:cTn id="9" dur="1000" fill="hold"/>
                                        <p:tgtEl>
                                          <p:spTgt spid="717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circle(in)">
                                      <p:cBhvr>
                                        <p:cTn id="14" dur="20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1" nodeType="click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1000" fill="hold"/>
                                        <p:tgtEl>
                                          <p:spTgt spid="25"/>
                                        </p:tgtEl>
                                        <p:attrNameLst>
                                          <p:attrName>ppt_w</p:attrName>
                                        </p:attrNameLst>
                                      </p:cBhvr>
                                      <p:tavLst>
                                        <p:tav tm="0">
                                          <p:val>
                                            <p:fltVal val="0"/>
                                          </p:val>
                                        </p:tav>
                                        <p:tav tm="100000">
                                          <p:val>
                                            <p:strVal val="#ppt_w"/>
                                          </p:val>
                                        </p:tav>
                                      </p:tavLst>
                                    </p:anim>
                                    <p:anim calcmode="lin" valueType="num">
                                      <p:cBhvr>
                                        <p:cTn id="27" dur="1000" fill="hold"/>
                                        <p:tgtEl>
                                          <p:spTgt spid="25"/>
                                        </p:tgtEl>
                                        <p:attrNameLst>
                                          <p:attrName>ppt_h</p:attrName>
                                        </p:attrNameLst>
                                      </p:cBhvr>
                                      <p:tavLst>
                                        <p:tav tm="0">
                                          <p:val>
                                            <p:fltVal val="0"/>
                                          </p:val>
                                        </p:tav>
                                        <p:tav tm="100000">
                                          <p:val>
                                            <p:strVal val="#ppt_h"/>
                                          </p:val>
                                        </p:tav>
                                      </p:tavLst>
                                    </p:anim>
                                    <p:anim calcmode="lin" valueType="num">
                                      <p:cBhvr>
                                        <p:cTn id="28" dur="1000" fill="hold"/>
                                        <p:tgtEl>
                                          <p:spTgt spid="25"/>
                                        </p:tgtEl>
                                        <p:attrNameLst>
                                          <p:attrName>style.rotation</p:attrName>
                                        </p:attrNameLst>
                                      </p:cBhvr>
                                      <p:tavLst>
                                        <p:tav tm="0">
                                          <p:val>
                                            <p:fltVal val="90"/>
                                          </p:val>
                                        </p:tav>
                                        <p:tav tm="100000">
                                          <p:val>
                                            <p:fltVal val="0"/>
                                          </p:val>
                                        </p:tav>
                                      </p:tavLst>
                                    </p:anim>
                                    <p:animEffect transition="in" filter="fade">
                                      <p:cBhvr>
                                        <p:cTn id="2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5" grpId="0" animBg="1"/>
      <p:bldP spid="2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C:\Users\Administrator\Documents\tải xuố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5384"/>
          </a:xfrm>
          <a:prstGeom prst="rect">
            <a:avLst/>
          </a:prstGeom>
          <a:noFill/>
          <a:extLst>
            <a:ext uri="{909E8E84-426E-40DD-AFC4-6F175D3DCCD1}">
              <a14:hiddenFill xmlns:a14="http://schemas.microsoft.com/office/drawing/2010/main">
                <a:solidFill>
                  <a:srgbClr val="FFFFFF"/>
                </a:solidFill>
              </a14:hiddenFill>
            </a:ext>
          </a:extLst>
        </p:spPr>
      </p:pic>
      <p:sp>
        <p:nvSpPr>
          <p:cNvPr id="520196" name="AutoShape 4"/>
          <p:cNvSpPr>
            <a:spLocks noChangeArrowheads="1"/>
          </p:cNvSpPr>
          <p:nvPr/>
        </p:nvSpPr>
        <p:spPr bwMode="gray">
          <a:xfrm>
            <a:off x="5094450" y="4406718"/>
            <a:ext cx="2074564" cy="2451282"/>
          </a:xfrm>
          <a:prstGeom prst="roundRect">
            <a:avLst>
              <a:gd name="adj" fmla="val 16667"/>
            </a:avLst>
          </a:prstGeom>
          <a:gradFill rotWithShape="1">
            <a:gsLst>
              <a:gs pos="0">
                <a:srgbClr val="9EF2CC">
                  <a:gamma/>
                  <a:tint val="0"/>
                  <a:invGamma/>
                </a:srgbClr>
              </a:gs>
              <a:gs pos="100000">
                <a:srgbClr val="9EF2CC"/>
              </a:gs>
            </a:gsLst>
            <a:lin ang="2700000" scaled="1"/>
          </a:gradFill>
          <a:ln w="38100">
            <a:solidFill>
              <a:srgbClr val="969696"/>
            </a:solidFill>
            <a:round/>
            <a:headEnd/>
            <a:tailEnd/>
          </a:ln>
          <a:effectLst>
            <a:outerShdw dist="91581" dir="3378596" algn="ctr" rotWithShape="0">
              <a:srgbClr val="B2B2B2">
                <a:alpha val="50000"/>
              </a:srgbClr>
            </a:outerShdw>
          </a:effectLst>
        </p:spPr>
        <p:txBody>
          <a:bodyPr wrap="none" anchor="ctr"/>
          <a:lstStyle/>
          <a:p>
            <a:pPr algn="ctr"/>
            <a:r>
              <a:rPr lang="en-US" sz="2800" b="1">
                <a:solidFill>
                  <a:srgbClr val="C00000"/>
                </a:solidFill>
                <a:latin typeface="Times New Roman" pitchFamily="18" charset="0"/>
                <a:cs typeface="Times New Roman" pitchFamily="18" charset="0"/>
              </a:rPr>
              <a:t>Đoạn 3: </a:t>
            </a:r>
          </a:p>
          <a:p>
            <a:pPr algn="ctr"/>
            <a:r>
              <a:rPr lang="en-US" sz="2800" b="1">
                <a:solidFill>
                  <a:srgbClr val="C00000"/>
                </a:solidFill>
                <a:latin typeface="Times New Roman" pitchFamily="18" charset="0"/>
                <a:cs typeface="Times New Roman" pitchFamily="18" charset="0"/>
              </a:rPr>
              <a:t>Nỗi nhớ</a:t>
            </a:r>
          </a:p>
          <a:p>
            <a:pPr algn="ctr"/>
            <a:r>
              <a:rPr lang="en-US" sz="2800" b="1">
                <a:solidFill>
                  <a:srgbClr val="C00000"/>
                </a:solidFill>
                <a:latin typeface="Times New Roman" pitchFamily="18" charset="0"/>
                <a:cs typeface="Times New Roman" pitchFamily="18" charset="0"/>
              </a:rPr>
              <a:t>người lính </a:t>
            </a:r>
          </a:p>
          <a:p>
            <a:pPr algn="ctr"/>
            <a:r>
              <a:rPr lang="en-US" sz="2800" b="1">
                <a:solidFill>
                  <a:srgbClr val="C00000"/>
                </a:solidFill>
                <a:latin typeface="Times New Roman" pitchFamily="18" charset="0"/>
                <a:cs typeface="Times New Roman" pitchFamily="18" charset="0"/>
              </a:rPr>
              <a:t>Tây Tiến</a:t>
            </a:r>
            <a:endParaRPr lang="vi-VN" sz="2800">
              <a:solidFill>
                <a:srgbClr val="C00000"/>
              </a:solidFill>
              <a:latin typeface="Verdana" pitchFamily="34" charset="0"/>
            </a:endParaRPr>
          </a:p>
        </p:txBody>
      </p:sp>
      <p:sp>
        <p:nvSpPr>
          <p:cNvPr id="520198" name="AutoShape 6"/>
          <p:cNvSpPr>
            <a:spLocks noChangeArrowheads="1"/>
          </p:cNvSpPr>
          <p:nvPr/>
        </p:nvSpPr>
        <p:spPr bwMode="gray">
          <a:xfrm>
            <a:off x="107504" y="1231885"/>
            <a:ext cx="2304256" cy="2538465"/>
          </a:xfrm>
          <a:prstGeom prst="roundRect">
            <a:avLst>
              <a:gd name="adj" fmla="val 16667"/>
            </a:avLst>
          </a:prstGeom>
          <a:gradFill rotWithShape="1">
            <a:gsLst>
              <a:gs pos="0">
                <a:srgbClr val="C9E4FF">
                  <a:gamma/>
                  <a:tint val="0"/>
                  <a:invGamma/>
                </a:srgbClr>
              </a:gs>
              <a:gs pos="100000">
                <a:srgbClr val="C9E4FF"/>
              </a:gs>
            </a:gsLst>
            <a:lin ang="2700000" scaled="1"/>
          </a:gradFill>
          <a:ln w="38100">
            <a:solidFill>
              <a:srgbClr val="969696"/>
            </a:solidFill>
            <a:round/>
            <a:headEnd/>
            <a:tailEnd/>
          </a:ln>
          <a:effectLst>
            <a:outerShdw dist="91581" dir="3378596" algn="ctr" rotWithShape="0">
              <a:srgbClr val="B2B2B2">
                <a:alpha val="50000"/>
              </a:srgbClr>
            </a:outerShdw>
          </a:effectLst>
        </p:spPr>
        <p:txBody>
          <a:bodyPr wrap="none" anchor="ctr"/>
          <a:lstStyle/>
          <a:p>
            <a:pPr algn="ctr"/>
            <a:r>
              <a:rPr lang="en-US" sz="2400" b="1" dirty="0" err="1">
                <a:solidFill>
                  <a:srgbClr val="FF0000"/>
                </a:solidFill>
                <a:latin typeface="Times New Roman" pitchFamily="18" charset="0"/>
                <a:cs typeface="Times New Roman" pitchFamily="18" charset="0"/>
              </a:rPr>
              <a:t>Đoạn</a:t>
            </a:r>
            <a:r>
              <a:rPr lang="en-US" sz="2400" b="1" dirty="0">
                <a:solidFill>
                  <a:srgbClr val="FF0000"/>
                </a:solidFill>
                <a:latin typeface="Times New Roman" pitchFamily="18" charset="0"/>
                <a:cs typeface="Times New Roman" pitchFamily="18" charset="0"/>
              </a:rPr>
              <a:t> 1:</a:t>
            </a:r>
          </a:p>
          <a:p>
            <a:pPr algn="ctr"/>
            <a:r>
              <a:rPr lang="en-US" sz="2400" b="1" dirty="0" err="1">
                <a:solidFill>
                  <a:srgbClr val="FF0000"/>
                </a:solidFill>
                <a:latin typeface="Times New Roman" pitchFamily="18" charset="0"/>
                <a:cs typeface="Times New Roman" pitchFamily="18" charset="0"/>
              </a:rPr>
              <a:t>Nhớ</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về</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thiên</a:t>
            </a:r>
            <a:r>
              <a:rPr lang="en-US" sz="2400" b="1" dirty="0">
                <a:solidFill>
                  <a:srgbClr val="FF0000"/>
                </a:solidFill>
                <a:latin typeface="Times New Roman" pitchFamily="18" charset="0"/>
                <a:cs typeface="Times New Roman" pitchFamily="18" charset="0"/>
              </a:rPr>
              <a:t> </a:t>
            </a:r>
          </a:p>
          <a:p>
            <a:pPr algn="ctr"/>
            <a:r>
              <a:rPr lang="en-US" sz="2400" b="1" dirty="0" err="1">
                <a:solidFill>
                  <a:srgbClr val="FF0000"/>
                </a:solidFill>
                <a:latin typeface="Times New Roman" pitchFamily="18" charset="0"/>
                <a:cs typeface="Times New Roman" pitchFamily="18" charset="0"/>
              </a:rPr>
              <a:t>nhiên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miền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Tây</a:t>
            </a:r>
            <a:endParaRPr lang="en-US" sz="2400" b="1" dirty="0">
              <a:solidFill>
                <a:srgbClr val="FF0000"/>
              </a:solidFill>
              <a:latin typeface="Times New Roman" pitchFamily="18" charset="0"/>
              <a:cs typeface="Times New Roman" pitchFamily="18" charset="0"/>
            </a:endParaRPr>
          </a:p>
          <a:p>
            <a:pPr algn="ct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và</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ea typeface="Calibri" pitchFamily="34" charset="0"/>
                <a:cs typeface="Times New Roman" pitchFamily="18" charset="0"/>
              </a:rPr>
              <a:t>người</a:t>
            </a:r>
            <a:r>
              <a:rPr lang="en-US" sz="2400" b="1" dirty="0">
                <a:solidFill>
                  <a:srgbClr val="FF0000"/>
                </a:solidFill>
                <a:latin typeface="Times New Roman" pitchFamily="18" charset="0"/>
                <a:ea typeface="Calibri" pitchFamily="34" charset="0"/>
                <a:cs typeface="Times New Roman" pitchFamily="18" charset="0"/>
              </a:rPr>
              <a:t> </a:t>
            </a:r>
            <a:r>
              <a:rPr lang="en-US" sz="2400" b="1" dirty="0" err="1">
                <a:solidFill>
                  <a:srgbClr val="FF0000"/>
                </a:solidFill>
                <a:latin typeface="Times New Roman" pitchFamily="18" charset="0"/>
                <a:ea typeface="Calibri" pitchFamily="34" charset="0"/>
                <a:cs typeface="Times New Roman" pitchFamily="18" charset="0"/>
              </a:rPr>
              <a:t>lính</a:t>
            </a:r>
            <a:r>
              <a:rPr lang="en-US" sz="2400" b="1" dirty="0">
                <a:solidFill>
                  <a:srgbClr val="FF0000"/>
                </a:solidFill>
                <a:latin typeface="Times New Roman" pitchFamily="18" charset="0"/>
                <a:ea typeface="Calibri" pitchFamily="34" charset="0"/>
                <a:cs typeface="Times New Roman" pitchFamily="18" charset="0"/>
              </a:rPr>
              <a:t> </a:t>
            </a:r>
          </a:p>
          <a:p>
            <a:pPr algn="ctr"/>
            <a:r>
              <a:rPr lang="en-US" sz="2400" b="1" dirty="0" err="1">
                <a:solidFill>
                  <a:srgbClr val="FF0000"/>
                </a:solidFill>
                <a:latin typeface="Times New Roman" pitchFamily="18" charset="0"/>
                <a:ea typeface="Calibri" pitchFamily="34" charset="0"/>
                <a:cs typeface="Times New Roman" pitchFamily="18" charset="0"/>
              </a:rPr>
              <a:t>Tây</a:t>
            </a:r>
            <a:r>
              <a:rPr lang="en-US" sz="2400" b="1" dirty="0">
                <a:solidFill>
                  <a:srgbClr val="FF0000"/>
                </a:solidFill>
                <a:latin typeface="Times New Roman" pitchFamily="18" charset="0"/>
                <a:ea typeface="Calibri" pitchFamily="34" charset="0"/>
                <a:cs typeface="Times New Roman" pitchFamily="18" charset="0"/>
              </a:rPr>
              <a:t> </a:t>
            </a:r>
            <a:r>
              <a:rPr lang="en-US" sz="2400" b="1" dirty="0" err="1">
                <a:solidFill>
                  <a:srgbClr val="FF0000"/>
                </a:solidFill>
                <a:latin typeface="Times New Roman" pitchFamily="18" charset="0"/>
                <a:ea typeface="Calibri" pitchFamily="34" charset="0"/>
                <a:cs typeface="Times New Roman" pitchFamily="18" charset="0"/>
              </a:rPr>
              <a:t>Tiến</a:t>
            </a:r>
            <a:endParaRPr lang="vi-VN" sz="2400" dirty="0">
              <a:latin typeface="Arrial"/>
            </a:endParaRPr>
          </a:p>
        </p:txBody>
      </p:sp>
      <p:sp>
        <p:nvSpPr>
          <p:cNvPr id="520200" name="AutoShape 8"/>
          <p:cNvSpPr>
            <a:spLocks noChangeAspect="1" noChangeArrowheads="1" noTextEdit="1"/>
          </p:cNvSpPr>
          <p:nvPr/>
        </p:nvSpPr>
        <p:spPr bwMode="gray">
          <a:xfrm>
            <a:off x="3451225" y="3224213"/>
            <a:ext cx="909638"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p>
        </p:txBody>
      </p:sp>
      <p:sp>
        <p:nvSpPr>
          <p:cNvPr id="520201" name="Freeform 9"/>
          <p:cNvSpPr>
            <a:spLocks/>
          </p:cNvSpPr>
          <p:nvPr/>
        </p:nvSpPr>
        <p:spPr bwMode="gray">
          <a:xfrm rot="702744">
            <a:off x="2288803" y="980728"/>
            <a:ext cx="1131069"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rgbClr val="0099CC"/>
              </a:gs>
              <a:gs pos="100000">
                <a:srgbClr val="0099CC">
                  <a:gamma/>
                  <a:tint val="31765"/>
                  <a:invGamma/>
                </a:srgb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endParaRPr lang="vi-VN"/>
          </a:p>
        </p:txBody>
      </p:sp>
      <p:sp>
        <p:nvSpPr>
          <p:cNvPr id="520202" name="AutoShape 10"/>
          <p:cNvSpPr>
            <a:spLocks noChangeAspect="1" noChangeArrowheads="1" noTextEdit="1"/>
          </p:cNvSpPr>
          <p:nvPr/>
        </p:nvSpPr>
        <p:spPr bwMode="gray">
          <a:xfrm flipH="1">
            <a:off x="4945063" y="3224213"/>
            <a:ext cx="9096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p>
        </p:txBody>
      </p:sp>
      <p:grpSp>
        <p:nvGrpSpPr>
          <p:cNvPr id="520204" name="Group 12"/>
          <p:cNvGrpSpPr>
            <a:grpSpLocks/>
          </p:cNvGrpSpPr>
          <p:nvPr/>
        </p:nvGrpSpPr>
        <p:grpSpPr bwMode="auto">
          <a:xfrm>
            <a:off x="3369640" y="620688"/>
            <a:ext cx="2962858" cy="1659672"/>
            <a:chOff x="1997" y="1314"/>
            <a:chExt cx="1889" cy="1009"/>
          </a:xfrm>
        </p:grpSpPr>
        <p:grpSp>
          <p:nvGrpSpPr>
            <p:cNvPr id="520205" name="Group 13"/>
            <p:cNvGrpSpPr>
              <a:grpSpLocks/>
            </p:cNvGrpSpPr>
            <p:nvPr/>
          </p:nvGrpSpPr>
          <p:grpSpPr bwMode="auto">
            <a:xfrm>
              <a:off x="1997" y="1404"/>
              <a:ext cx="1889" cy="919"/>
              <a:chOff x="1973" y="1027"/>
              <a:chExt cx="1926" cy="937"/>
            </a:xfrm>
          </p:grpSpPr>
          <p:sp>
            <p:nvSpPr>
              <p:cNvPr id="520206" name="Oval 14"/>
              <p:cNvSpPr>
                <a:spLocks noChangeArrowheads="1"/>
              </p:cNvSpPr>
              <p:nvPr/>
            </p:nvSpPr>
            <p:spPr bwMode="gray">
              <a:xfrm>
                <a:off x="1994" y="1057"/>
                <a:ext cx="1905" cy="907"/>
              </a:xfrm>
              <a:prstGeom prst="ellipse">
                <a:avLst/>
              </a:prstGeom>
              <a:gradFill rotWithShape="1">
                <a:gsLst>
                  <a:gs pos="0">
                    <a:srgbClr val="3371CD">
                      <a:gamma/>
                      <a:shade val="63529"/>
                      <a:invGamma/>
                    </a:srgbClr>
                  </a:gs>
                  <a:gs pos="100000">
                    <a:srgbClr val="3371CD"/>
                  </a:gs>
                </a:gsLst>
                <a:lin ang="2700000" scaled="1"/>
              </a:gradFill>
              <a:ln>
                <a:noFill/>
              </a:ln>
              <a:effectLst>
                <a:outerShdw dist="35921" dir="2700000" algn="ctr" rotWithShape="0">
                  <a:srgbClr val="000000"/>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vi-VN"/>
              </a:p>
            </p:txBody>
          </p:sp>
          <p:sp>
            <p:nvSpPr>
              <p:cNvPr id="520207" name="Oval 15"/>
              <p:cNvSpPr>
                <a:spLocks noChangeArrowheads="1"/>
              </p:cNvSpPr>
              <p:nvPr/>
            </p:nvSpPr>
            <p:spPr bwMode="gray">
              <a:xfrm>
                <a:off x="1973" y="1027"/>
                <a:ext cx="1905" cy="907"/>
              </a:xfrm>
              <a:prstGeom prst="ellipse">
                <a:avLst/>
              </a:prstGeom>
              <a:gradFill rotWithShape="1">
                <a:gsLst>
                  <a:gs pos="0">
                    <a:srgbClr val="3371CD">
                      <a:gamma/>
                      <a:tint val="44314"/>
                      <a:invGamma/>
                    </a:srgbClr>
                  </a:gs>
                  <a:gs pos="100000">
                    <a:srgbClr val="3371CD"/>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
          <p:nvSpPr>
            <p:cNvPr id="520208" name="Oval 16"/>
            <p:cNvSpPr>
              <a:spLocks noChangeArrowheads="1"/>
            </p:cNvSpPr>
            <p:nvPr/>
          </p:nvSpPr>
          <p:spPr bwMode="gray">
            <a:xfrm>
              <a:off x="2086" y="1314"/>
              <a:ext cx="1691" cy="845"/>
            </a:xfrm>
            <a:prstGeom prst="ellipse">
              <a:avLst/>
            </a:prstGeom>
            <a:gradFill rotWithShape="1">
              <a:gsLst>
                <a:gs pos="0">
                  <a:srgbClr val="E6BF80">
                    <a:gamma/>
                    <a:shade val="46275"/>
                    <a:invGamma/>
                  </a:srgbClr>
                </a:gs>
                <a:gs pos="100000">
                  <a:srgbClr val="E6BF80"/>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sp>
          <p:nvSpPr>
            <p:cNvPr id="520209" name="Oval 17"/>
            <p:cNvSpPr>
              <a:spLocks noChangeArrowheads="1"/>
            </p:cNvSpPr>
            <p:nvPr/>
          </p:nvSpPr>
          <p:spPr bwMode="gray">
            <a:xfrm>
              <a:off x="2108" y="1319"/>
              <a:ext cx="1650" cy="824"/>
            </a:xfrm>
            <a:prstGeom prst="ellipse">
              <a:avLst/>
            </a:prstGeom>
            <a:gradFill rotWithShape="1">
              <a:gsLst>
                <a:gs pos="0">
                  <a:srgbClr val="E6BF80">
                    <a:alpha val="0"/>
                  </a:srgbClr>
                </a:gs>
                <a:gs pos="100000">
                  <a:srgbClr val="E6BF80">
                    <a:gamma/>
                    <a:tint val="34902"/>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sp>
          <p:nvSpPr>
            <p:cNvPr id="520210" name="Oval 18"/>
            <p:cNvSpPr>
              <a:spLocks noChangeArrowheads="1"/>
            </p:cNvSpPr>
            <p:nvPr/>
          </p:nvSpPr>
          <p:spPr bwMode="gray">
            <a:xfrm>
              <a:off x="2125" y="1327"/>
              <a:ext cx="1570" cy="770"/>
            </a:xfrm>
            <a:prstGeom prst="ellipse">
              <a:avLst/>
            </a:prstGeom>
            <a:gradFill rotWithShape="1">
              <a:gsLst>
                <a:gs pos="0">
                  <a:srgbClr val="E6BF80">
                    <a:gamma/>
                    <a:shade val="79216"/>
                    <a:invGamma/>
                  </a:srgbClr>
                </a:gs>
                <a:gs pos="100000">
                  <a:srgbClr val="E6BF80">
                    <a:alpha val="48000"/>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vi-VN"/>
            </a:p>
          </p:txBody>
        </p:sp>
      </p:grpSp>
      <p:sp>
        <p:nvSpPr>
          <p:cNvPr id="520212" name="Text Box 20"/>
          <p:cNvSpPr txBox="1">
            <a:spLocks noChangeArrowheads="1"/>
          </p:cNvSpPr>
          <p:nvPr/>
        </p:nvSpPr>
        <p:spPr bwMode="gray">
          <a:xfrm>
            <a:off x="4038600" y="1800225"/>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sz="2400" b="1">
              <a:solidFill>
                <a:srgbClr val="000000"/>
              </a:solidFill>
            </a:endParaRPr>
          </a:p>
        </p:txBody>
      </p:sp>
      <p:sp>
        <p:nvSpPr>
          <p:cNvPr id="21" name="AutoShape 6"/>
          <p:cNvSpPr>
            <a:spLocks noChangeArrowheads="1"/>
          </p:cNvSpPr>
          <p:nvPr/>
        </p:nvSpPr>
        <p:spPr bwMode="gray">
          <a:xfrm>
            <a:off x="2073111" y="4213556"/>
            <a:ext cx="2140926" cy="2538465"/>
          </a:xfrm>
          <a:prstGeom prst="roundRect">
            <a:avLst>
              <a:gd name="adj" fmla="val 16667"/>
            </a:avLst>
          </a:prstGeom>
          <a:gradFill rotWithShape="1">
            <a:gsLst>
              <a:gs pos="0">
                <a:srgbClr val="C9E4FF">
                  <a:gamma/>
                  <a:tint val="0"/>
                  <a:invGamma/>
                </a:srgbClr>
              </a:gs>
              <a:gs pos="100000">
                <a:srgbClr val="C9E4FF"/>
              </a:gs>
            </a:gsLst>
            <a:lin ang="2700000" scaled="1"/>
          </a:gradFill>
          <a:ln w="38100">
            <a:solidFill>
              <a:srgbClr val="969696"/>
            </a:solidFill>
            <a:round/>
            <a:headEnd/>
            <a:tailEnd/>
          </a:ln>
          <a:effectLst>
            <a:outerShdw dist="91581" dir="3378596" algn="ctr" rotWithShape="0">
              <a:srgbClr val="B2B2B2">
                <a:alpha val="50000"/>
              </a:srgbClr>
            </a:outerShdw>
          </a:effectLst>
        </p:spPr>
        <p:txBody>
          <a:bodyPr wrap="none" anchor="ctr"/>
          <a:lstStyle/>
          <a:p>
            <a:pPr algn="ctr"/>
            <a:r>
              <a:rPr lang="en-US" sz="2400" b="1">
                <a:solidFill>
                  <a:srgbClr val="002060"/>
                </a:solidFill>
                <a:latin typeface="Times New Roman" pitchFamily="18" charset="0"/>
                <a:cs typeface="Times New Roman" pitchFamily="18" charset="0"/>
              </a:rPr>
              <a:t>Đoạn 2:</a:t>
            </a:r>
          </a:p>
          <a:p>
            <a:pPr algn="ctr"/>
            <a:r>
              <a:rPr lang="en-US" sz="2400" b="1">
                <a:solidFill>
                  <a:srgbClr val="002060"/>
                </a:solidFill>
                <a:latin typeface="Times New Roman" pitchFamily="18" charset="0"/>
                <a:cs typeface="Times New Roman" pitchFamily="18" charset="0"/>
              </a:rPr>
              <a:t>Nhớ kỉ niệm </a:t>
            </a:r>
          </a:p>
          <a:p>
            <a:pPr algn="ctr"/>
            <a:r>
              <a:rPr lang="en-US" sz="2400" b="1">
                <a:solidFill>
                  <a:srgbClr val="002060"/>
                </a:solidFill>
                <a:latin typeface="Times New Roman" pitchFamily="18" charset="0"/>
                <a:cs typeface="Times New Roman" pitchFamily="18" charset="0"/>
              </a:rPr>
              <a:t>đêm hội</a:t>
            </a:r>
          </a:p>
          <a:p>
            <a:pPr algn="ctr"/>
            <a:r>
              <a:rPr lang="en-US" sz="2400" b="1">
                <a:solidFill>
                  <a:srgbClr val="002060"/>
                </a:solidFill>
                <a:latin typeface="Times New Roman" pitchFamily="18" charset="0"/>
                <a:cs typeface="Times New Roman" pitchFamily="18" charset="0"/>
              </a:rPr>
              <a:t>và sông nước </a:t>
            </a:r>
          </a:p>
          <a:p>
            <a:pPr algn="ctr"/>
            <a:r>
              <a:rPr lang="en-US" sz="2400" b="1">
                <a:solidFill>
                  <a:srgbClr val="002060"/>
                </a:solidFill>
                <a:latin typeface="Times New Roman" pitchFamily="18" charset="0"/>
                <a:cs typeface="Times New Roman" pitchFamily="18" charset="0"/>
              </a:rPr>
              <a:t>miền Tây Bắc</a:t>
            </a:r>
            <a:endParaRPr lang="en-US" sz="2400">
              <a:solidFill>
                <a:srgbClr val="002060"/>
              </a:solidFill>
              <a:latin typeface="Arrial"/>
            </a:endParaRPr>
          </a:p>
        </p:txBody>
      </p:sp>
      <p:sp>
        <p:nvSpPr>
          <p:cNvPr id="22" name="AutoShape 4"/>
          <p:cNvSpPr>
            <a:spLocks noChangeArrowheads="1"/>
          </p:cNvSpPr>
          <p:nvPr/>
        </p:nvSpPr>
        <p:spPr bwMode="gray">
          <a:xfrm>
            <a:off x="7279043" y="2031057"/>
            <a:ext cx="1864957" cy="2226656"/>
          </a:xfrm>
          <a:prstGeom prst="roundRect">
            <a:avLst>
              <a:gd name="adj" fmla="val 16667"/>
            </a:avLst>
          </a:prstGeom>
          <a:gradFill rotWithShape="1">
            <a:gsLst>
              <a:gs pos="0">
                <a:srgbClr val="9EF2CC">
                  <a:gamma/>
                  <a:tint val="0"/>
                  <a:invGamma/>
                </a:srgbClr>
              </a:gs>
              <a:gs pos="100000">
                <a:srgbClr val="9EF2CC"/>
              </a:gs>
            </a:gsLst>
            <a:lin ang="2700000" scaled="1"/>
          </a:gradFill>
          <a:ln w="38100">
            <a:solidFill>
              <a:srgbClr val="969696"/>
            </a:solidFill>
            <a:round/>
            <a:headEnd/>
            <a:tailEnd/>
          </a:ln>
          <a:effectLst>
            <a:outerShdw dist="91581" dir="3378596" algn="ctr" rotWithShape="0">
              <a:srgbClr val="B2B2B2">
                <a:alpha val="50000"/>
              </a:srgbClr>
            </a:outerShdw>
          </a:effectLst>
        </p:spPr>
        <p:txBody>
          <a:bodyPr wrap="none" anchor="ctr"/>
          <a:lstStyle/>
          <a:p>
            <a:pPr algn="ctr"/>
            <a:r>
              <a:rPr lang="en-US" sz="2400" b="1">
                <a:solidFill>
                  <a:srgbClr val="00B050"/>
                </a:solidFill>
                <a:latin typeface="Times New Roman" pitchFamily="18" charset="0"/>
                <a:cs typeface="Times New Roman" pitchFamily="18" charset="0"/>
              </a:rPr>
              <a:t>Đoạn kết: </a:t>
            </a:r>
          </a:p>
          <a:p>
            <a:pPr algn="ctr"/>
            <a:r>
              <a:rPr lang="en-US" sz="2400" b="1">
                <a:solidFill>
                  <a:srgbClr val="00B050"/>
                </a:solidFill>
                <a:latin typeface="Times New Roman" pitchFamily="18" charset="0"/>
                <a:cs typeface="Times New Roman" pitchFamily="18" charset="0"/>
              </a:rPr>
              <a:t>Lời hẹn ước</a:t>
            </a:r>
          </a:p>
          <a:p>
            <a:pPr algn="ctr"/>
            <a:r>
              <a:rPr lang="en-US" sz="2400" b="1">
                <a:solidFill>
                  <a:srgbClr val="00B050"/>
                </a:solidFill>
                <a:latin typeface="Times New Roman" pitchFamily="18" charset="0"/>
                <a:cs typeface="Times New Roman" pitchFamily="18" charset="0"/>
              </a:rPr>
              <a:t> và sự gắn bó </a:t>
            </a:r>
          </a:p>
          <a:p>
            <a:pPr algn="ctr"/>
            <a:r>
              <a:rPr lang="en-US" sz="2400" b="1">
                <a:solidFill>
                  <a:srgbClr val="00B050"/>
                </a:solidFill>
                <a:latin typeface="Times New Roman" pitchFamily="18" charset="0"/>
                <a:cs typeface="Times New Roman" pitchFamily="18" charset="0"/>
              </a:rPr>
              <a:t>sâu sắc</a:t>
            </a:r>
            <a:endParaRPr lang="vi-VN" sz="2400">
              <a:solidFill>
                <a:srgbClr val="00B050"/>
              </a:solidFill>
              <a:latin typeface="Verdana" pitchFamily="34" charset="0"/>
            </a:endParaRPr>
          </a:p>
        </p:txBody>
      </p:sp>
      <p:sp>
        <p:nvSpPr>
          <p:cNvPr id="3" name="Rectangle 2"/>
          <p:cNvSpPr/>
          <p:nvPr/>
        </p:nvSpPr>
        <p:spPr>
          <a:xfrm>
            <a:off x="467544" y="188640"/>
            <a:ext cx="3557384" cy="646331"/>
          </a:xfrm>
          <a:prstGeom prst="rect">
            <a:avLst/>
          </a:prstGeom>
        </p:spPr>
        <p:txBody>
          <a:bodyPr wrap="none">
            <a:spAutoFit/>
          </a:bodyPr>
          <a:lstStyle/>
          <a:p>
            <a:r>
              <a:rPr lang="en-US" sz="3600" b="1" i="1" dirty="0">
                <a:solidFill>
                  <a:srgbClr val="002060"/>
                </a:solidFill>
                <a:latin typeface="Times New Roman" pitchFamily="18" charset="0"/>
                <a:cs typeface="Times New Roman" pitchFamily="18" charset="0"/>
              </a:rPr>
              <a:t> * </a:t>
            </a:r>
            <a:r>
              <a:rPr lang="en-US" sz="3600" b="1" i="1" dirty="0" err="1">
                <a:solidFill>
                  <a:srgbClr val="002060"/>
                </a:solidFill>
                <a:latin typeface="Times New Roman" pitchFamily="18" charset="0"/>
                <a:cs typeface="Times New Roman" pitchFamily="18" charset="0"/>
              </a:rPr>
              <a:t>Bố</a:t>
            </a:r>
            <a:r>
              <a:rPr lang="en-US" sz="3600" b="1" i="1" dirty="0">
                <a:solidFill>
                  <a:srgbClr val="002060"/>
                </a:solidFill>
                <a:latin typeface="Times New Roman" pitchFamily="18" charset="0"/>
                <a:cs typeface="Times New Roman" pitchFamily="18" charset="0"/>
              </a:rPr>
              <a:t> </a:t>
            </a:r>
            <a:r>
              <a:rPr lang="en-US" sz="3600" b="1" i="1" dirty="0" err="1">
                <a:solidFill>
                  <a:srgbClr val="002060"/>
                </a:solidFill>
                <a:latin typeface="Times New Roman" pitchFamily="18" charset="0"/>
                <a:cs typeface="Times New Roman" pitchFamily="18" charset="0"/>
              </a:rPr>
              <a:t>cục</a:t>
            </a:r>
            <a:r>
              <a:rPr lang="en-US" sz="3600" b="1" i="1" dirty="0">
                <a:solidFill>
                  <a:srgbClr val="002060"/>
                </a:solidFill>
                <a:latin typeface="Times New Roman" pitchFamily="18" charset="0"/>
                <a:cs typeface="Times New Roman" pitchFamily="18" charset="0"/>
              </a:rPr>
              <a:t>: 4 </a:t>
            </a:r>
            <a:r>
              <a:rPr lang="en-US" sz="3600" b="1" i="1" dirty="0" err="1">
                <a:solidFill>
                  <a:srgbClr val="002060"/>
                </a:solidFill>
                <a:latin typeface="Times New Roman" pitchFamily="18" charset="0"/>
                <a:cs typeface="Times New Roman" pitchFamily="18" charset="0"/>
              </a:rPr>
              <a:t>phần</a:t>
            </a:r>
            <a:endParaRPr lang="en-US" sz="3600" b="1" i="1" dirty="0">
              <a:solidFill>
                <a:srgbClr val="002060"/>
              </a:solidFill>
              <a:latin typeface="Times New Roman" pitchFamily="18" charset="0"/>
              <a:cs typeface="Times New Roman" pitchFamily="18" charset="0"/>
            </a:endParaRPr>
          </a:p>
        </p:txBody>
      </p:sp>
      <p:sp>
        <p:nvSpPr>
          <p:cNvPr id="4" name="Rectangle 3"/>
          <p:cNvSpPr/>
          <p:nvPr/>
        </p:nvSpPr>
        <p:spPr>
          <a:xfrm>
            <a:off x="3851920" y="908720"/>
            <a:ext cx="1873141" cy="646331"/>
          </a:xfrm>
          <a:prstGeom prst="rect">
            <a:avLst/>
          </a:prstGeom>
        </p:spPr>
        <p:txBody>
          <a:bodyPr wrap="none">
            <a:spAutoFit/>
          </a:bodyPr>
          <a:lstStyle/>
          <a:p>
            <a:r>
              <a:rPr lang="en-US" sz="3600" b="1" i="1">
                <a:solidFill>
                  <a:srgbClr val="FF0000"/>
                </a:solidFill>
                <a:latin typeface="Times New Roman" pitchFamily="18" charset="0"/>
                <a:cs typeface="Times New Roman" pitchFamily="18" charset="0"/>
              </a:rPr>
              <a:t>Tây Tiến</a:t>
            </a:r>
            <a:endParaRPr lang="en-US" sz="3600"/>
          </a:p>
        </p:txBody>
      </p:sp>
      <p:sp>
        <p:nvSpPr>
          <p:cNvPr id="23" name="Freeform 11"/>
          <p:cNvSpPr>
            <a:spLocks/>
          </p:cNvSpPr>
          <p:nvPr/>
        </p:nvSpPr>
        <p:spPr bwMode="gray">
          <a:xfrm flipH="1">
            <a:off x="6170533" y="1354917"/>
            <a:ext cx="1110580"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rgbClr val="00B0F0"/>
          </a:solidFill>
          <a:ln>
            <a:noFill/>
          </a:ln>
        </p:spPr>
        <p:txBody>
          <a:bodyPr/>
          <a:lstStyle/>
          <a:p>
            <a:endParaRPr lang="vi-VN"/>
          </a:p>
        </p:txBody>
      </p:sp>
      <p:sp>
        <p:nvSpPr>
          <p:cNvPr id="20" name="Freeform 9"/>
          <p:cNvSpPr>
            <a:spLocks/>
          </p:cNvSpPr>
          <p:nvPr/>
        </p:nvSpPr>
        <p:spPr bwMode="gray">
          <a:xfrm rot="5400000" flipH="1">
            <a:off x="2420641" y="2487246"/>
            <a:ext cx="2177187" cy="1149490"/>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solidFill>
            <a:srgbClr val="FFC000"/>
          </a:solidFill>
          <a:ln>
            <a:noFill/>
          </a:ln>
        </p:spPr>
        <p:txBody>
          <a:bodyPr/>
          <a:lstStyle/>
          <a:p>
            <a:endParaRPr lang="vi-VN"/>
          </a:p>
        </p:txBody>
      </p:sp>
      <p:sp>
        <p:nvSpPr>
          <p:cNvPr id="26" name="Freeform 9"/>
          <p:cNvSpPr>
            <a:spLocks/>
          </p:cNvSpPr>
          <p:nvPr/>
        </p:nvSpPr>
        <p:spPr bwMode="gray">
          <a:xfrm rot="17657695">
            <a:off x="5336856" y="2272660"/>
            <a:ext cx="1618975" cy="2368810"/>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rgbClr val="0099CC"/>
              </a:gs>
              <a:gs pos="100000">
                <a:srgbClr val="0099CC">
                  <a:gamma/>
                  <a:tint val="31765"/>
                  <a:invGamma/>
                </a:srgb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endParaRPr lang="vi-VN"/>
          </a:p>
        </p:txBody>
      </p:sp>
    </p:spTree>
    <p:extLst>
      <p:ext uri="{BB962C8B-B14F-4D97-AF65-F5344CB8AC3E}">
        <p14:creationId xmlns:p14="http://schemas.microsoft.com/office/powerpoint/2010/main" val="828765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20204"/>
                                        </p:tgtEl>
                                        <p:attrNameLst>
                                          <p:attrName>style.visibility</p:attrName>
                                        </p:attrNameLst>
                                      </p:cBhvr>
                                      <p:to>
                                        <p:strVal val="visible"/>
                                      </p:to>
                                    </p:set>
                                    <p:animEffect transition="in" filter="wipe(down)">
                                      <p:cBhvr>
                                        <p:cTn id="12" dur="500"/>
                                        <p:tgtEl>
                                          <p:spTgt spid="52020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520201"/>
                                        </p:tgtEl>
                                        <p:attrNameLst>
                                          <p:attrName>style.visibility</p:attrName>
                                        </p:attrNameLst>
                                      </p:cBhvr>
                                      <p:to>
                                        <p:strVal val="visible"/>
                                      </p:to>
                                    </p:set>
                                    <p:animEffect transition="in" filter="fade">
                                      <p:cBhvr>
                                        <p:cTn id="20" dur="1000"/>
                                        <p:tgtEl>
                                          <p:spTgt spid="520201"/>
                                        </p:tgtEl>
                                      </p:cBhvr>
                                    </p:animEffect>
                                    <p:anim calcmode="lin" valueType="num">
                                      <p:cBhvr>
                                        <p:cTn id="21" dur="1000" fill="hold"/>
                                        <p:tgtEl>
                                          <p:spTgt spid="520201"/>
                                        </p:tgtEl>
                                        <p:attrNameLst>
                                          <p:attrName>ppt_x</p:attrName>
                                        </p:attrNameLst>
                                      </p:cBhvr>
                                      <p:tavLst>
                                        <p:tav tm="0">
                                          <p:val>
                                            <p:strVal val="#ppt_x"/>
                                          </p:val>
                                        </p:tav>
                                        <p:tav tm="100000">
                                          <p:val>
                                            <p:strVal val="#ppt_x"/>
                                          </p:val>
                                        </p:tav>
                                      </p:tavLst>
                                    </p:anim>
                                    <p:anim calcmode="lin" valueType="num">
                                      <p:cBhvr>
                                        <p:cTn id="22" dur="1000" fill="hold"/>
                                        <p:tgtEl>
                                          <p:spTgt spid="520201"/>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520198"/>
                                        </p:tgtEl>
                                        <p:attrNameLst>
                                          <p:attrName>style.visibility</p:attrName>
                                        </p:attrNameLst>
                                      </p:cBhvr>
                                      <p:to>
                                        <p:strVal val="visible"/>
                                      </p:to>
                                    </p:set>
                                    <p:animEffect transition="in" filter="fade">
                                      <p:cBhvr>
                                        <p:cTn id="25" dur="1000"/>
                                        <p:tgtEl>
                                          <p:spTgt spid="520198"/>
                                        </p:tgtEl>
                                      </p:cBhvr>
                                    </p:animEffect>
                                    <p:anim calcmode="lin" valueType="num">
                                      <p:cBhvr>
                                        <p:cTn id="26" dur="1000" fill="hold"/>
                                        <p:tgtEl>
                                          <p:spTgt spid="520198"/>
                                        </p:tgtEl>
                                        <p:attrNameLst>
                                          <p:attrName>ppt_x</p:attrName>
                                        </p:attrNameLst>
                                      </p:cBhvr>
                                      <p:tavLst>
                                        <p:tav tm="0">
                                          <p:val>
                                            <p:strVal val="#ppt_x"/>
                                          </p:val>
                                        </p:tav>
                                        <p:tav tm="100000">
                                          <p:val>
                                            <p:strVal val="#ppt_x"/>
                                          </p:val>
                                        </p:tav>
                                      </p:tavLst>
                                    </p:anim>
                                    <p:anim calcmode="lin" valueType="num">
                                      <p:cBhvr>
                                        <p:cTn id="27" dur="1000" fill="hold"/>
                                        <p:tgtEl>
                                          <p:spTgt spid="52019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1000"/>
                                        <p:tgtEl>
                                          <p:spTgt spid="21"/>
                                        </p:tgtEl>
                                      </p:cBhvr>
                                    </p:animEffect>
                                    <p:anim calcmode="lin" valueType="num">
                                      <p:cBhvr>
                                        <p:cTn id="33" dur="1000" fill="hold"/>
                                        <p:tgtEl>
                                          <p:spTgt spid="21"/>
                                        </p:tgtEl>
                                        <p:attrNameLst>
                                          <p:attrName>ppt_x</p:attrName>
                                        </p:attrNameLst>
                                      </p:cBhvr>
                                      <p:tavLst>
                                        <p:tav tm="0">
                                          <p:val>
                                            <p:strVal val="#ppt_x"/>
                                          </p:val>
                                        </p:tav>
                                        <p:tav tm="100000">
                                          <p:val>
                                            <p:strVal val="#ppt_x"/>
                                          </p:val>
                                        </p:tav>
                                      </p:tavLst>
                                    </p:anim>
                                    <p:anim calcmode="lin" valueType="num">
                                      <p:cBhvr>
                                        <p:cTn id="34" dur="1000" fill="hold"/>
                                        <p:tgtEl>
                                          <p:spTgt spid="21"/>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1000"/>
                                        <p:tgtEl>
                                          <p:spTgt spid="26"/>
                                        </p:tgtEl>
                                      </p:cBhvr>
                                    </p:animEffect>
                                    <p:anim calcmode="lin" valueType="num">
                                      <p:cBhvr>
                                        <p:cTn id="45" dur="1000" fill="hold"/>
                                        <p:tgtEl>
                                          <p:spTgt spid="26"/>
                                        </p:tgtEl>
                                        <p:attrNameLst>
                                          <p:attrName>ppt_x</p:attrName>
                                        </p:attrNameLst>
                                      </p:cBhvr>
                                      <p:tavLst>
                                        <p:tav tm="0">
                                          <p:val>
                                            <p:strVal val="#ppt_x"/>
                                          </p:val>
                                        </p:tav>
                                        <p:tav tm="100000">
                                          <p:val>
                                            <p:strVal val="#ppt_x"/>
                                          </p:val>
                                        </p:tav>
                                      </p:tavLst>
                                    </p:anim>
                                    <p:anim calcmode="lin" valueType="num">
                                      <p:cBhvr>
                                        <p:cTn id="46" dur="1000" fill="hold"/>
                                        <p:tgtEl>
                                          <p:spTgt spid="26"/>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520196"/>
                                        </p:tgtEl>
                                        <p:attrNameLst>
                                          <p:attrName>style.visibility</p:attrName>
                                        </p:attrNameLst>
                                      </p:cBhvr>
                                      <p:to>
                                        <p:strVal val="visible"/>
                                      </p:to>
                                    </p:set>
                                    <p:animEffect transition="in" filter="fade">
                                      <p:cBhvr>
                                        <p:cTn id="49" dur="1000"/>
                                        <p:tgtEl>
                                          <p:spTgt spid="520196"/>
                                        </p:tgtEl>
                                      </p:cBhvr>
                                    </p:animEffect>
                                    <p:anim calcmode="lin" valueType="num">
                                      <p:cBhvr>
                                        <p:cTn id="50" dur="1000" fill="hold"/>
                                        <p:tgtEl>
                                          <p:spTgt spid="520196"/>
                                        </p:tgtEl>
                                        <p:attrNameLst>
                                          <p:attrName>ppt_x</p:attrName>
                                        </p:attrNameLst>
                                      </p:cBhvr>
                                      <p:tavLst>
                                        <p:tav tm="0">
                                          <p:val>
                                            <p:strVal val="#ppt_x"/>
                                          </p:val>
                                        </p:tav>
                                        <p:tav tm="100000">
                                          <p:val>
                                            <p:strVal val="#ppt_x"/>
                                          </p:val>
                                        </p:tav>
                                      </p:tavLst>
                                    </p:anim>
                                    <p:anim calcmode="lin" valueType="num">
                                      <p:cBhvr>
                                        <p:cTn id="51" dur="1000" fill="hold"/>
                                        <p:tgtEl>
                                          <p:spTgt spid="52019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grpId="0" nodeType="click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1000"/>
                                        <p:tgtEl>
                                          <p:spTgt spid="22"/>
                                        </p:tgtEl>
                                      </p:cBhvr>
                                    </p:animEffect>
                                    <p:anim calcmode="lin" valueType="num">
                                      <p:cBhvr>
                                        <p:cTn id="62" dur="1000" fill="hold"/>
                                        <p:tgtEl>
                                          <p:spTgt spid="22"/>
                                        </p:tgtEl>
                                        <p:attrNameLst>
                                          <p:attrName>ppt_x</p:attrName>
                                        </p:attrNameLst>
                                      </p:cBhvr>
                                      <p:tavLst>
                                        <p:tav tm="0">
                                          <p:val>
                                            <p:strVal val="#ppt_x"/>
                                          </p:val>
                                        </p:tav>
                                        <p:tav tm="100000">
                                          <p:val>
                                            <p:strVal val="#ppt_x"/>
                                          </p:val>
                                        </p:tav>
                                      </p:tavLst>
                                    </p:anim>
                                    <p:anim calcmode="lin" valueType="num">
                                      <p:cBhvr>
                                        <p:cTn id="6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0196" grpId="0" animBg="1"/>
      <p:bldP spid="520198" grpId="0" animBg="1"/>
      <p:bldP spid="520201" grpId="0" animBg="1"/>
      <p:bldP spid="21" grpId="0" animBg="1"/>
      <p:bldP spid="22" grpId="0" animBg="1"/>
      <p:bldP spid="3" grpId="0"/>
      <p:bldP spid="4" grpId="0"/>
      <p:bldP spid="23" grpId="0" animBg="1"/>
      <p:bldP spid="20" grpId="0" animBg="1"/>
      <p:bldP spid="2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4781</TotalTime>
  <Words>3506</Words>
  <Application>Microsoft Office PowerPoint</Application>
  <PresentationFormat>On-screen Show (4:3)</PresentationFormat>
  <Paragraphs>332</Paragraphs>
  <Slides>39</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39</vt:i4>
      </vt:variant>
    </vt:vector>
  </HeadingPairs>
  <TitlesOfParts>
    <vt:vector size="49" baseType="lpstr">
      <vt:lpstr>.VnTime</vt:lpstr>
      <vt:lpstr>Arial</vt:lpstr>
      <vt:lpstr>Arrial</vt:lpstr>
      <vt:lpstr>Calibri</vt:lpstr>
      <vt:lpstr>Tahoma</vt:lpstr>
      <vt:lpstr>Times New Roman</vt:lpstr>
      <vt:lpstr>Verdana</vt:lpstr>
      <vt:lpstr>VNI-Times</vt:lpstr>
      <vt:lpstr>Wingdings</vt:lpstr>
      <vt:lpstr>Office Theme</vt:lpstr>
      <vt:lpstr>PowerPoint Presentation</vt:lpstr>
      <vt:lpstr>PowerPoint Presentation</vt:lpstr>
      <vt:lpstr>PowerPoint Presentation</vt:lpstr>
      <vt:lpstr>I. Tìm hiểu chung</vt:lpstr>
      <vt:lpstr>I. Tìm hiểu chung</vt:lpstr>
      <vt:lpstr>PowerPoint Presentation</vt:lpstr>
      <vt:lpstr>I. Tìm hiểu chung: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 Tìm hiểu chung: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Đọc bài thơ Tây Tiến của tác giả Quang Dũng, người đọc chúng ta vô cùng ấn tượng với nhiều vẻ đẹp rất đáng trân trọng của người lính Tây Tiến. Một trong những vẻ đẹp tiêu biểu đó chính là tinh thần lạc quan, yêu đời,. Trên con đường hành quân đầy gian khổ, gập ghềnh, những chành trai trí thức Hà Nội luôn mở rộng lòng mình đón nhận bức tranh thiên nhiên của núi rừng Tây Bắc “hoa về trong đêm hơi”. Núi cao, vực sâu, khi vượt qua những địa hình hiểm trở, dường như họ không nghĩ đến những mệt mỏi, vất vả, gian khổ, thiếu thốn mà người đọc nhận thấy một sự lạc quan, yêu đời, trẻ trung chất lính qua cách dùng từ vô cùng độc đáo của tác giả “súng ngửi trời” hay như “cọp trêu người”. Qua cách dùng những động từ “ngửi, trêu” của tác giả gợi cho người đọc chúng ta thấy binh đoàn Tây Tiến với tinh thần lạc quan đã vượt lên mọi hoàn cảnh khó khăn. Có thể bệnh tật hoành hành, thậm chí có cả hi sinh nhưng những người lính luôn hướng về phía trước, coi cái chết nhẹ tựa lông hồng, “chiến trường đi chẳng tiếc đời xanh”. Bằng bút pháp hiện thực kết hợp với cảm hứng lãng mạn tác giả Quang Dũng đã làm nổi bật nét đẹp trẻ trung, yêu đời của người lính Tây Tiến trong thời kì kháng chiến chống Pháp. </vt:lpstr>
      <vt:lpstr>PowerPoint Presentation</vt:lpstr>
      <vt:lpstr>PowerPoint Presentation</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hoanganhthcs2006@gmail.com</cp:lastModifiedBy>
  <cp:revision>610</cp:revision>
  <dcterms:created xsi:type="dcterms:W3CDTF">2017-09-30T10:32:36Z</dcterms:created>
  <dcterms:modified xsi:type="dcterms:W3CDTF">2024-08-09T12:14:23Z</dcterms:modified>
</cp:coreProperties>
</file>