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4" r:id="rId2"/>
    <p:sldId id="273" r:id="rId3"/>
    <p:sldId id="266" r:id="rId4"/>
    <p:sldId id="267" r:id="rId5"/>
    <p:sldId id="270" r:id="rId6"/>
    <p:sldId id="272" r:id="rId7"/>
    <p:sldId id="271" r:id="rId8"/>
    <p:sldId id="268" r:id="rId9"/>
    <p:sldId id="269" r:id="rId10"/>
    <p:sldId id="265" r:id="rId11"/>
    <p:sldId id="257" r:id="rId12"/>
    <p:sldId id="258" r:id="rId13"/>
    <p:sldId id="259" r:id="rId14"/>
    <p:sldId id="260" r:id="rId15"/>
    <p:sldId id="261" r:id="rId16"/>
    <p:sldId id="262" r:id="rId17"/>
    <p:sldId id="263" r:id="rId18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03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3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D90D5-5134-418A-866C-7052CD6501C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10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D90D5-5134-418A-866C-7052CD6501C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3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3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7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2CA05-F435-3C8F-8A0C-EE1A7414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4C39-13D9-28CE-7395-CE696912F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4478-318E-26D9-2BE5-97407590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9650-7812-4A93-9687-A0084DB2FB86}" type="datetimeFigureOut">
              <a:rPr lang="vi-VN" smtClean="0"/>
              <a:t>28/07/2024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B336F-9D6F-1CFC-CA22-D72AECA7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1DDF-5E49-4917-0E4F-610B709B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DC9B-8550-4781-8C1D-42D31CC9F7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189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mailto:ngthithuytqt@gmail.co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hyperlink" Target="https://gamma.ap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gamma.ap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hyperlink" Target="https://gamma.ap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0"/>
            <a:ext cx="14630401" cy="8601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5289708" y="2396650"/>
            <a:ext cx="11217077" cy="69229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4788529"/>
            <a:ext cx="14630400" cy="38227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0136777" y="0"/>
            <a:ext cx="4493623" cy="20029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215696" y="783787"/>
            <a:ext cx="14630401" cy="860126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16232" y="1400580"/>
            <a:ext cx="10003424" cy="4597880"/>
            <a:chOff x="275557" y="771310"/>
            <a:chExt cx="8336187" cy="2798981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0"/>
              <a:ext cx="8336187" cy="820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416F49"/>
                  </a:solidFill>
                  <a:latin typeface="#9Slide03 IcielUni Sans Heavy" panose="00000500000000000000" pitchFamily="2" charset="0"/>
                </a:rPr>
                <a:t>      </a:t>
              </a:r>
              <a:r>
                <a:rPr lang="en-US" altLang="zh-CN" sz="384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9:VĂN BẢN THÔNG TIN</a:t>
              </a:r>
            </a:p>
            <a:p>
              <a:r>
                <a:rPr lang="en-US" altLang="zh-CN" sz="336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VIẾT: VIẾT BÀI PHÁT BIỂU TRONG LỄ PHÁT ….</a:t>
              </a:r>
              <a:endParaRPr lang="zh-CN" altLang="en-US" sz="4680" b="1" dirty="0">
                <a:solidFill>
                  <a:srgbClr val="C00000"/>
                </a:solidFill>
                <a:latin typeface="#9Slide03 HelvetIns" panose="020406030505060202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174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60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72559" y="1060882"/>
            <a:ext cx="5543658" cy="686714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0319657" y="182880"/>
            <a:ext cx="4493623" cy="2002972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160091" y="4348502"/>
            <a:ext cx="14653189" cy="4888351"/>
            <a:chOff x="-1899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84BF30-0C3E-385E-FAA1-2D0752CC31DE}"/>
              </a:ext>
            </a:extLst>
          </p:cNvPr>
          <p:cNvSpPr txBox="1"/>
          <p:nvPr/>
        </p:nvSpPr>
        <p:spPr>
          <a:xfrm>
            <a:off x="2523796" y="6109280"/>
            <a:ext cx="9682728" cy="2308324"/>
          </a:xfrm>
          <a:prstGeom prst="rect">
            <a:avLst/>
          </a:prstGeom>
          <a:noFill/>
          <a:ln w="12700">
            <a:solidFill>
              <a:srgbClr val="40905E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SĐT: 0334.654.406,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gmail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ngthithuytqt@gmail.com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Huần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 Gia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II,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SĐT: 0383.499.123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Cobehaycuoi2988@gmail.co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486954" y="253740"/>
            <a:ext cx="9969817" cy="535531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80" b="1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BỘ SÁCH CÁNH DIỀU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3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729" y="2499836"/>
            <a:ext cx="4868942" cy="32298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64036" y="395406"/>
            <a:ext cx="7415927" cy="31939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8384"/>
              </a:lnSpc>
              <a:buNone/>
            </a:pPr>
            <a:r>
              <a:rPr lang="en-US" sz="6707" b="1" dirty="0">
                <a:solidFill>
                  <a:srgbClr val="233939"/>
                </a:solidFill>
                <a:latin typeface="Times New Roman" panose="02020603050405020304" pitchFamily="18" charset="0"/>
                <a:ea typeface="Syne" pitchFamily="34" charset="-122"/>
                <a:cs typeface="Times New Roman" panose="02020603050405020304" pitchFamily="18" charset="0"/>
              </a:rPr>
              <a:t>Bài phát biểu về hoạt động bảo vệ môi trường</a:t>
            </a:r>
            <a:endParaRPr lang="en-US" sz="670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98101" y="3787616"/>
            <a:ext cx="7415927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3110"/>
              </a:lnSpc>
              <a:buNone/>
            </a:pPr>
            <a:r>
              <a:rPr lang="en-US" sz="2800" dirty="0">
                <a:solidFill>
                  <a:srgbClr val="3B4E4E"/>
                </a:solidFill>
                <a:latin typeface="Times New Roman" panose="02020603050405020304" pitchFamily="18" charset="0"/>
                <a:ea typeface="Overpass" pitchFamily="34" charset="-122"/>
                <a:cs typeface="Times New Roman" panose="02020603050405020304" pitchFamily="18" charset="0"/>
              </a:rPr>
              <a:t>Bài phát biểu này được viết để hưởng ứng và ủng hộ hoạt động bảo vệ môi trường. Bài phát biểu sẽ trình bày thực trạng ô nhiễm môi trường và ý nghĩa của hoạt động bảo vệ môi trường.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864037" y="6430804"/>
            <a:ext cx="394930" cy="394930"/>
          </a:xfrm>
          <a:prstGeom prst="roundRect">
            <a:avLst>
              <a:gd name="adj" fmla="val 23151155"/>
            </a:avLst>
          </a:prstGeom>
          <a:solidFill>
            <a:srgbClr val="A0A6D8"/>
          </a:solidFill>
          <a:ln w="7620">
            <a:solidFill>
              <a:srgbClr val="FFFFFF"/>
            </a:solidFill>
            <a:prstDash val="solid"/>
          </a:ln>
        </p:spPr>
      </p:sp>
      <p:pic>
        <p:nvPicPr>
          <p:cNvPr id="11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9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124" y="2441377"/>
            <a:ext cx="5020032" cy="33467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3058" y="1104186"/>
            <a:ext cx="5691664" cy="583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591"/>
              </a:lnSpc>
              <a:buNone/>
            </a:pPr>
            <a:r>
              <a:rPr lang="en-US" sz="3673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Chuẩn bị bài phát biểu</a:t>
            </a:r>
            <a:endParaRPr lang="en-US" sz="3673" dirty="0"/>
          </a:p>
        </p:txBody>
      </p:sp>
      <p:sp>
        <p:nvSpPr>
          <p:cNvPr id="7" name="Shape 3"/>
          <p:cNvSpPr/>
          <p:nvPr/>
        </p:nvSpPr>
        <p:spPr>
          <a:xfrm>
            <a:off x="921306" y="1967032"/>
            <a:ext cx="23217" cy="5158264"/>
          </a:xfrm>
          <a:prstGeom prst="roundRect">
            <a:avLst>
              <a:gd name="adj" fmla="val 337547"/>
            </a:avLst>
          </a:prstGeom>
          <a:solidFill>
            <a:srgbClr val="C3D4CC"/>
          </a:solidFill>
          <a:ln/>
        </p:spPr>
      </p:sp>
      <p:sp>
        <p:nvSpPr>
          <p:cNvPr id="8" name="Shape 4"/>
          <p:cNvSpPr/>
          <p:nvPr/>
        </p:nvSpPr>
        <p:spPr>
          <a:xfrm>
            <a:off x="1142762" y="2375237"/>
            <a:ext cx="653058" cy="23217"/>
          </a:xfrm>
          <a:prstGeom prst="roundRect">
            <a:avLst>
              <a:gd name="adj" fmla="val 337547"/>
            </a:avLst>
          </a:prstGeom>
          <a:solidFill>
            <a:srgbClr val="C3D4CC"/>
          </a:solidFill>
          <a:ln/>
        </p:spPr>
      </p:sp>
      <p:sp>
        <p:nvSpPr>
          <p:cNvPr id="9" name="Shape 5"/>
          <p:cNvSpPr/>
          <p:nvPr/>
        </p:nvSpPr>
        <p:spPr>
          <a:xfrm>
            <a:off x="722948" y="2176939"/>
            <a:ext cx="419814" cy="419814"/>
          </a:xfrm>
          <a:prstGeom prst="roundRect">
            <a:avLst>
              <a:gd name="adj" fmla="val 1866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878205" y="2246828"/>
            <a:ext cx="109180" cy="2799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04"/>
              </a:lnSpc>
              <a:buNone/>
            </a:pPr>
            <a:r>
              <a:rPr lang="en-US" sz="2204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204" dirty="0"/>
          </a:p>
        </p:txBody>
      </p:sp>
      <p:sp>
        <p:nvSpPr>
          <p:cNvPr id="11" name="Text 7"/>
          <p:cNvSpPr/>
          <p:nvPr/>
        </p:nvSpPr>
        <p:spPr>
          <a:xfrm>
            <a:off x="1959054" y="2153603"/>
            <a:ext cx="3494723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Xác định thời gian, địa điểm</a:t>
            </a:r>
            <a:endParaRPr lang="en-US" sz="1837" dirty="0"/>
          </a:p>
        </p:txBody>
      </p:sp>
      <p:sp>
        <p:nvSpPr>
          <p:cNvPr id="12" name="Text 8"/>
          <p:cNvSpPr/>
          <p:nvPr/>
        </p:nvSpPr>
        <p:spPr>
          <a:xfrm>
            <a:off x="1959054" y="2556986"/>
            <a:ext cx="6531888" cy="2984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351"/>
              </a:lnSpc>
              <a:buNone/>
            </a:pPr>
            <a:r>
              <a:rPr lang="en-US" sz="146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Xác định thời gian và địa điểm cụ thể để phát biểu.</a:t>
            </a:r>
            <a:endParaRPr lang="en-US" sz="1469" dirty="0"/>
          </a:p>
        </p:txBody>
      </p:sp>
      <p:sp>
        <p:nvSpPr>
          <p:cNvPr id="13" name="Shape 9"/>
          <p:cNvSpPr/>
          <p:nvPr/>
        </p:nvSpPr>
        <p:spPr>
          <a:xfrm>
            <a:off x="1142762" y="3636824"/>
            <a:ext cx="653058" cy="23217"/>
          </a:xfrm>
          <a:prstGeom prst="roundRect">
            <a:avLst>
              <a:gd name="adj" fmla="val 337547"/>
            </a:avLst>
          </a:prstGeom>
          <a:solidFill>
            <a:srgbClr val="C3D4CC"/>
          </a:solidFill>
          <a:ln/>
        </p:spPr>
      </p:sp>
      <p:sp>
        <p:nvSpPr>
          <p:cNvPr id="14" name="Shape 10"/>
          <p:cNvSpPr/>
          <p:nvPr/>
        </p:nvSpPr>
        <p:spPr>
          <a:xfrm>
            <a:off x="722948" y="3438525"/>
            <a:ext cx="419814" cy="419814"/>
          </a:xfrm>
          <a:prstGeom prst="roundRect">
            <a:avLst>
              <a:gd name="adj" fmla="val 1866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45463" y="3508415"/>
            <a:ext cx="174665" cy="2799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04"/>
              </a:lnSpc>
              <a:buNone/>
            </a:pPr>
            <a:r>
              <a:rPr lang="en-US" sz="2204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204" dirty="0"/>
          </a:p>
        </p:txBody>
      </p:sp>
      <p:sp>
        <p:nvSpPr>
          <p:cNvPr id="16" name="Text 12"/>
          <p:cNvSpPr/>
          <p:nvPr/>
        </p:nvSpPr>
        <p:spPr>
          <a:xfrm>
            <a:off x="1959054" y="3415189"/>
            <a:ext cx="3027997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Xác định nội dung chính</a:t>
            </a:r>
            <a:endParaRPr lang="en-US" sz="1837" dirty="0"/>
          </a:p>
        </p:txBody>
      </p:sp>
      <p:sp>
        <p:nvSpPr>
          <p:cNvPr id="17" name="Text 13"/>
          <p:cNvSpPr/>
          <p:nvPr/>
        </p:nvSpPr>
        <p:spPr>
          <a:xfrm>
            <a:off x="1959054" y="3818573"/>
            <a:ext cx="6531888" cy="2984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351"/>
              </a:lnSpc>
              <a:buNone/>
            </a:pPr>
            <a:r>
              <a:rPr lang="en-US" sz="146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Xác định nội dung chính của bài phát biểu, bao gồm các điểm cần nhấn mạnh.</a:t>
            </a:r>
            <a:endParaRPr lang="en-US" sz="1469" dirty="0"/>
          </a:p>
        </p:txBody>
      </p:sp>
      <p:sp>
        <p:nvSpPr>
          <p:cNvPr id="18" name="Shape 14"/>
          <p:cNvSpPr/>
          <p:nvPr/>
        </p:nvSpPr>
        <p:spPr>
          <a:xfrm>
            <a:off x="1142762" y="4898410"/>
            <a:ext cx="653058" cy="23217"/>
          </a:xfrm>
          <a:prstGeom prst="roundRect">
            <a:avLst>
              <a:gd name="adj" fmla="val 337547"/>
            </a:avLst>
          </a:prstGeom>
          <a:solidFill>
            <a:srgbClr val="C3D4CC"/>
          </a:solidFill>
          <a:ln/>
        </p:spPr>
      </p:sp>
      <p:sp>
        <p:nvSpPr>
          <p:cNvPr id="19" name="Shape 15"/>
          <p:cNvSpPr/>
          <p:nvPr/>
        </p:nvSpPr>
        <p:spPr>
          <a:xfrm>
            <a:off x="722948" y="4700111"/>
            <a:ext cx="419814" cy="419814"/>
          </a:xfrm>
          <a:prstGeom prst="roundRect">
            <a:avLst>
              <a:gd name="adj" fmla="val 1866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843082" y="4770001"/>
            <a:ext cx="179427" cy="2799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04"/>
              </a:lnSpc>
              <a:buNone/>
            </a:pPr>
            <a:r>
              <a:rPr lang="en-US" sz="2204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204" dirty="0"/>
          </a:p>
        </p:txBody>
      </p:sp>
      <p:sp>
        <p:nvSpPr>
          <p:cNvPr id="21" name="Text 17"/>
          <p:cNvSpPr/>
          <p:nvPr/>
        </p:nvSpPr>
        <p:spPr>
          <a:xfrm>
            <a:off x="1959054" y="4676775"/>
            <a:ext cx="3094553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Xác định đối tượng nghe</a:t>
            </a:r>
            <a:endParaRPr lang="en-US" sz="1837" dirty="0"/>
          </a:p>
        </p:txBody>
      </p:sp>
      <p:sp>
        <p:nvSpPr>
          <p:cNvPr id="22" name="Text 18"/>
          <p:cNvSpPr/>
          <p:nvPr/>
        </p:nvSpPr>
        <p:spPr>
          <a:xfrm>
            <a:off x="1959054" y="5080159"/>
            <a:ext cx="6531888" cy="5969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351"/>
              </a:lnSpc>
              <a:buNone/>
            </a:pPr>
            <a:r>
              <a:rPr lang="en-US" sz="146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Xác định đối tượng nghe để điều chỉnh nội dung và cách thức trình bày cho phù hợp.</a:t>
            </a:r>
            <a:endParaRPr lang="en-US" sz="1469" dirty="0"/>
          </a:p>
        </p:txBody>
      </p:sp>
      <p:sp>
        <p:nvSpPr>
          <p:cNvPr id="23" name="Shape 19"/>
          <p:cNvSpPr/>
          <p:nvPr/>
        </p:nvSpPr>
        <p:spPr>
          <a:xfrm>
            <a:off x="1142762" y="6458486"/>
            <a:ext cx="653058" cy="23217"/>
          </a:xfrm>
          <a:prstGeom prst="roundRect">
            <a:avLst>
              <a:gd name="adj" fmla="val 337547"/>
            </a:avLst>
          </a:prstGeom>
          <a:solidFill>
            <a:srgbClr val="C3D4CC"/>
          </a:solidFill>
          <a:ln/>
        </p:spPr>
      </p:sp>
      <p:sp>
        <p:nvSpPr>
          <p:cNvPr id="24" name="Shape 20"/>
          <p:cNvSpPr/>
          <p:nvPr/>
        </p:nvSpPr>
        <p:spPr>
          <a:xfrm>
            <a:off x="722948" y="6260187"/>
            <a:ext cx="419814" cy="419814"/>
          </a:xfrm>
          <a:prstGeom prst="roundRect">
            <a:avLst>
              <a:gd name="adj" fmla="val 1866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5" name="Text 21"/>
          <p:cNvSpPr/>
          <p:nvPr/>
        </p:nvSpPr>
        <p:spPr>
          <a:xfrm>
            <a:off x="833318" y="6330077"/>
            <a:ext cx="198953" cy="27991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04"/>
              </a:lnSpc>
              <a:buNone/>
            </a:pPr>
            <a:r>
              <a:rPr lang="en-US" sz="2204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4</a:t>
            </a:r>
            <a:endParaRPr lang="en-US" sz="2204" dirty="0"/>
          </a:p>
        </p:txBody>
      </p:sp>
      <p:sp>
        <p:nvSpPr>
          <p:cNvPr id="26" name="Text 22"/>
          <p:cNvSpPr/>
          <p:nvPr/>
        </p:nvSpPr>
        <p:spPr>
          <a:xfrm>
            <a:off x="1959054" y="6236851"/>
            <a:ext cx="3489008" cy="291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Chuẩn bị phương tiện hỗ trợ</a:t>
            </a:r>
            <a:endParaRPr lang="en-US" sz="1837" dirty="0"/>
          </a:p>
        </p:txBody>
      </p:sp>
      <p:sp>
        <p:nvSpPr>
          <p:cNvPr id="27" name="Text 23"/>
          <p:cNvSpPr/>
          <p:nvPr/>
        </p:nvSpPr>
        <p:spPr>
          <a:xfrm>
            <a:off x="1959054" y="6640235"/>
            <a:ext cx="6531888" cy="2984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351"/>
              </a:lnSpc>
              <a:buNone/>
            </a:pPr>
            <a:r>
              <a:rPr lang="en-US" sz="146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Chuẩn bị máy tính, tranh ảnh, video để hỗ trợ cho bài phát biểu.</a:t>
            </a:r>
            <a:endParaRPr lang="en-US" sz="1469" dirty="0"/>
          </a:p>
        </p:txBody>
      </p:sp>
      <p:pic>
        <p:nvPicPr>
          <p:cNvPr id="2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2" y="2149673"/>
            <a:ext cx="4912638" cy="39301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9477" y="813911"/>
            <a:ext cx="5736550" cy="7169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646"/>
              </a:lnSpc>
              <a:buNone/>
            </a:pPr>
            <a:r>
              <a:rPr lang="en-US" sz="4517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Tìm ý và lập dàn ý</a:t>
            </a:r>
            <a:endParaRPr lang="en-US" sz="4517" dirty="0"/>
          </a:p>
        </p:txBody>
      </p:sp>
      <p:sp>
        <p:nvSpPr>
          <p:cNvPr id="7" name="Shape 3"/>
          <p:cNvSpPr/>
          <p:nvPr/>
        </p:nvSpPr>
        <p:spPr>
          <a:xfrm>
            <a:off x="6289477" y="2133124"/>
            <a:ext cx="516255" cy="51625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6480453" y="2219087"/>
            <a:ext cx="134303" cy="3442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0"/>
              </a:lnSpc>
              <a:buNone/>
            </a:pPr>
            <a:r>
              <a:rPr lang="en-US" sz="271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</a:t>
            </a:r>
            <a:endParaRPr lang="en-US" sz="2710" dirty="0"/>
          </a:p>
        </p:txBody>
      </p:sp>
      <p:sp>
        <p:nvSpPr>
          <p:cNvPr id="9" name="Text 5"/>
          <p:cNvSpPr/>
          <p:nvPr/>
        </p:nvSpPr>
        <p:spPr>
          <a:xfrm>
            <a:off x="7035165" y="2133124"/>
            <a:ext cx="3299817" cy="3584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23"/>
              </a:lnSpc>
              <a:buNone/>
            </a:pPr>
            <a:r>
              <a:rPr lang="en-US" sz="2259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Lí do tham gia buổi lễ</a:t>
            </a:r>
            <a:endParaRPr lang="en-US" sz="2259" dirty="0"/>
          </a:p>
        </p:txBody>
      </p:sp>
      <p:sp>
        <p:nvSpPr>
          <p:cNvPr id="10" name="Text 6"/>
          <p:cNvSpPr/>
          <p:nvPr/>
        </p:nvSpPr>
        <p:spPr>
          <a:xfrm>
            <a:off x="7035165" y="2629257"/>
            <a:ext cx="6792158" cy="7341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891"/>
              </a:lnSpc>
              <a:buNone/>
            </a:pPr>
            <a:r>
              <a:rPr lang="en-US" sz="1807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Nêu rõ lý do tham gia buổi lễ phát động hoạt động bảo vệ môi trường.</a:t>
            </a:r>
            <a:endParaRPr lang="en-US" sz="1807" dirty="0"/>
          </a:p>
        </p:txBody>
      </p:sp>
      <p:sp>
        <p:nvSpPr>
          <p:cNvPr id="11" name="Shape 7"/>
          <p:cNvSpPr/>
          <p:nvPr/>
        </p:nvSpPr>
        <p:spPr>
          <a:xfrm>
            <a:off x="6289477" y="3850958"/>
            <a:ext cx="516255" cy="51625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440210" y="3936921"/>
            <a:ext cx="214789" cy="3442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0"/>
              </a:lnSpc>
              <a:buNone/>
            </a:pPr>
            <a:r>
              <a:rPr lang="en-US" sz="271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2</a:t>
            </a:r>
            <a:endParaRPr lang="en-US" sz="2710" dirty="0"/>
          </a:p>
        </p:txBody>
      </p:sp>
      <p:sp>
        <p:nvSpPr>
          <p:cNvPr id="13" name="Text 9"/>
          <p:cNvSpPr/>
          <p:nvPr/>
        </p:nvSpPr>
        <p:spPr>
          <a:xfrm>
            <a:off x="7035165" y="3850958"/>
            <a:ext cx="3519368" cy="3584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23"/>
              </a:lnSpc>
              <a:buNone/>
            </a:pPr>
            <a:r>
              <a:rPr lang="en-US" sz="2259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Cảm xúc của bản thân</a:t>
            </a:r>
            <a:endParaRPr lang="en-US" sz="2259" dirty="0"/>
          </a:p>
        </p:txBody>
      </p:sp>
      <p:sp>
        <p:nvSpPr>
          <p:cNvPr id="14" name="Text 10"/>
          <p:cNvSpPr/>
          <p:nvPr/>
        </p:nvSpPr>
        <p:spPr>
          <a:xfrm>
            <a:off x="7035165" y="4347091"/>
            <a:ext cx="6792158" cy="3670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91"/>
              </a:lnSpc>
              <a:buNone/>
            </a:pPr>
            <a:r>
              <a:rPr lang="en-US" sz="1807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Chia sẻ cảm xúc của bản thân về hoạt động bảo vệ môi trường.</a:t>
            </a:r>
            <a:endParaRPr lang="en-US" sz="1807" dirty="0"/>
          </a:p>
        </p:txBody>
      </p:sp>
      <p:sp>
        <p:nvSpPr>
          <p:cNvPr id="15" name="Shape 11"/>
          <p:cNvSpPr/>
          <p:nvPr/>
        </p:nvSpPr>
        <p:spPr>
          <a:xfrm>
            <a:off x="6289477" y="5201722"/>
            <a:ext cx="516255" cy="51625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6437233" y="5287685"/>
            <a:ext cx="220623" cy="3442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0"/>
              </a:lnSpc>
              <a:buNone/>
            </a:pPr>
            <a:r>
              <a:rPr lang="en-US" sz="271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</a:t>
            </a:r>
            <a:endParaRPr lang="en-US" sz="2710" dirty="0"/>
          </a:p>
        </p:txBody>
      </p:sp>
      <p:sp>
        <p:nvSpPr>
          <p:cNvPr id="17" name="Text 13"/>
          <p:cNvSpPr/>
          <p:nvPr/>
        </p:nvSpPr>
        <p:spPr>
          <a:xfrm>
            <a:off x="7035165" y="5201722"/>
            <a:ext cx="3562112" cy="3584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23"/>
              </a:lnSpc>
              <a:buNone/>
            </a:pPr>
            <a:r>
              <a:rPr lang="en-US" sz="2259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Nguyên nhân tham gia</a:t>
            </a:r>
            <a:endParaRPr lang="en-US" sz="2259" dirty="0"/>
          </a:p>
        </p:txBody>
      </p:sp>
      <p:sp>
        <p:nvSpPr>
          <p:cNvPr id="18" name="Text 14"/>
          <p:cNvSpPr/>
          <p:nvPr/>
        </p:nvSpPr>
        <p:spPr>
          <a:xfrm>
            <a:off x="7035165" y="5697855"/>
            <a:ext cx="6792158" cy="3670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91"/>
              </a:lnSpc>
              <a:buNone/>
            </a:pPr>
            <a:r>
              <a:rPr lang="en-US" sz="1807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Nêu rõ nguyên nhân tham gia buổi lễ phát động.</a:t>
            </a:r>
            <a:endParaRPr lang="en-US" sz="1807" dirty="0"/>
          </a:p>
        </p:txBody>
      </p:sp>
      <p:sp>
        <p:nvSpPr>
          <p:cNvPr id="19" name="Shape 15"/>
          <p:cNvSpPr/>
          <p:nvPr/>
        </p:nvSpPr>
        <p:spPr>
          <a:xfrm>
            <a:off x="6289477" y="6552486"/>
            <a:ext cx="516255" cy="51625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6425208" y="6638449"/>
            <a:ext cx="244673" cy="3442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10"/>
              </a:lnSpc>
              <a:buNone/>
            </a:pPr>
            <a:r>
              <a:rPr lang="en-US" sz="271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4</a:t>
            </a:r>
            <a:endParaRPr lang="en-US" sz="2710" dirty="0"/>
          </a:p>
        </p:txBody>
      </p:sp>
      <p:sp>
        <p:nvSpPr>
          <p:cNvPr id="21" name="Text 17"/>
          <p:cNvSpPr/>
          <p:nvPr/>
        </p:nvSpPr>
        <p:spPr>
          <a:xfrm>
            <a:off x="7035165" y="6552486"/>
            <a:ext cx="3434239" cy="3584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23"/>
              </a:lnSpc>
              <a:buNone/>
            </a:pPr>
            <a:r>
              <a:rPr lang="en-US" sz="2259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Ý nghĩa của hoạt động</a:t>
            </a:r>
            <a:endParaRPr lang="en-US" sz="2259" dirty="0"/>
          </a:p>
        </p:txBody>
      </p:sp>
      <p:sp>
        <p:nvSpPr>
          <p:cNvPr id="22" name="Text 18"/>
          <p:cNvSpPr/>
          <p:nvPr/>
        </p:nvSpPr>
        <p:spPr>
          <a:xfrm>
            <a:off x="7035165" y="7048619"/>
            <a:ext cx="6792158" cy="36707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91"/>
              </a:lnSpc>
              <a:buNone/>
            </a:pPr>
            <a:r>
              <a:rPr lang="en-US" sz="1807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Nêu bật ý nghĩa của hoạt động bảo vệ môi trường.</a:t>
            </a:r>
            <a:endParaRPr lang="en-US" sz="1807" dirty="0"/>
          </a:p>
        </p:txBody>
      </p:sp>
      <p:pic>
        <p:nvPicPr>
          <p:cNvPr id="23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sp>
        <p:nvSpPr>
          <p:cNvPr id="4" name="Text 2"/>
          <p:cNvSpPr/>
          <p:nvPr/>
        </p:nvSpPr>
        <p:spPr>
          <a:xfrm>
            <a:off x="864037" y="2400538"/>
            <a:ext cx="6172200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Dàn ý chi tiết</a:t>
            </a:r>
            <a:endParaRPr lang="en-US" sz="4860" dirty="0"/>
          </a:p>
        </p:txBody>
      </p:sp>
      <p:sp>
        <p:nvSpPr>
          <p:cNvPr id="5" name="Text 3"/>
          <p:cNvSpPr/>
          <p:nvPr/>
        </p:nvSpPr>
        <p:spPr>
          <a:xfrm>
            <a:off x="864037" y="3789164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Phần mở đầu</a:t>
            </a:r>
            <a:endParaRPr lang="en-US" sz="2430" dirty="0"/>
          </a:p>
        </p:txBody>
      </p:sp>
      <p:sp>
        <p:nvSpPr>
          <p:cNvPr id="6" name="Text 4"/>
          <p:cNvSpPr/>
          <p:nvPr/>
        </p:nvSpPr>
        <p:spPr>
          <a:xfrm>
            <a:off x="864037" y="4421743"/>
            <a:ext cx="3898821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Giới thiệu bản thân, lý do phát biểu và chủ đề.</a:t>
            </a:r>
            <a:endParaRPr lang="en-US" sz="1944" dirty="0"/>
          </a:p>
        </p:txBody>
      </p:sp>
      <p:sp>
        <p:nvSpPr>
          <p:cNvPr id="7" name="Text 5"/>
          <p:cNvSpPr/>
          <p:nvPr/>
        </p:nvSpPr>
        <p:spPr>
          <a:xfrm>
            <a:off x="5372695" y="3789164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Trình bày vấn đề</a:t>
            </a:r>
            <a:endParaRPr lang="en-US" sz="2430" dirty="0"/>
          </a:p>
        </p:txBody>
      </p:sp>
      <p:sp>
        <p:nvSpPr>
          <p:cNvPr id="8" name="Text 6"/>
          <p:cNvSpPr/>
          <p:nvPr/>
        </p:nvSpPr>
        <p:spPr>
          <a:xfrm>
            <a:off x="5372695" y="4421743"/>
            <a:ext cx="3898821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Nêu thực trạng ô nhiễm môi trường và ý nghĩa của hoạt động bảo vệ môi trường.</a:t>
            </a:r>
            <a:endParaRPr lang="en-US" sz="1944" dirty="0"/>
          </a:p>
        </p:txBody>
      </p:sp>
      <p:sp>
        <p:nvSpPr>
          <p:cNvPr id="9" name="Text 7"/>
          <p:cNvSpPr/>
          <p:nvPr/>
        </p:nvSpPr>
        <p:spPr>
          <a:xfrm>
            <a:off x="9881354" y="3789164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Phần kết luận</a:t>
            </a:r>
            <a:endParaRPr lang="en-US" sz="2430" dirty="0"/>
          </a:p>
        </p:txBody>
      </p:sp>
      <p:sp>
        <p:nvSpPr>
          <p:cNvPr id="10" name="Text 8"/>
          <p:cNvSpPr/>
          <p:nvPr/>
        </p:nvSpPr>
        <p:spPr>
          <a:xfrm>
            <a:off x="9881354" y="4421743"/>
            <a:ext cx="3898821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Tóm tắt những điểm chính, nêu hành động hoặc suy nghĩ của bản thân, lời chào, cảm ơn.</a:t>
            </a:r>
            <a:endParaRPr lang="en-US" sz="1944" dirty="0"/>
          </a:p>
        </p:txBody>
      </p:sp>
      <p:pic>
        <p:nvPicPr>
          <p:cNvPr id="11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057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95550" y="2692241"/>
            <a:ext cx="5164574" cy="55137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42"/>
              </a:lnSpc>
              <a:buNone/>
            </a:pPr>
            <a:r>
              <a:rPr lang="en-US" sz="3474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Rèn luyện kĩ năng viết</a:t>
            </a:r>
            <a:endParaRPr lang="en-US" sz="3474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3508296"/>
            <a:ext cx="882253" cy="14116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642479" y="3684746"/>
            <a:ext cx="2205752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1"/>
              </a:lnSpc>
              <a:buNone/>
            </a:pPr>
            <a:r>
              <a:rPr lang="en-US" sz="17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Khái niệm</a:t>
            </a:r>
            <a:endParaRPr lang="en-US" sz="1737" dirty="0"/>
          </a:p>
        </p:txBody>
      </p:sp>
      <p:sp>
        <p:nvSpPr>
          <p:cNvPr id="8" name="Text 4"/>
          <p:cNvSpPr/>
          <p:nvPr/>
        </p:nvSpPr>
        <p:spPr>
          <a:xfrm>
            <a:off x="3642479" y="4066342"/>
            <a:ext cx="8492371" cy="5645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23"/>
              </a:lnSpc>
              <a:buNone/>
            </a:pPr>
            <a:r>
              <a:rPr lang="en-US" sz="138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Bình luận là nêu nhận xét, đánh giá về sự đúng sai, thật giả, hay dở…của các hiện tượng đời sống hoặc trong văn học.</a:t>
            </a:r>
            <a:endParaRPr lang="en-US" sz="1389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50" y="4919901"/>
            <a:ext cx="882253" cy="141160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642479" y="5096351"/>
            <a:ext cx="2205752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1"/>
              </a:lnSpc>
              <a:buNone/>
            </a:pPr>
            <a:r>
              <a:rPr lang="en-US" sz="17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Tác dụng</a:t>
            </a:r>
            <a:endParaRPr lang="en-US" sz="1737" dirty="0"/>
          </a:p>
        </p:txBody>
      </p:sp>
      <p:sp>
        <p:nvSpPr>
          <p:cNvPr id="11" name="Text 6"/>
          <p:cNvSpPr/>
          <p:nvPr/>
        </p:nvSpPr>
        <p:spPr>
          <a:xfrm>
            <a:off x="3642479" y="5477947"/>
            <a:ext cx="8492371" cy="282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23"/>
              </a:lnSpc>
              <a:buNone/>
            </a:pPr>
            <a:r>
              <a:rPr lang="en-US" sz="138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Khẳng định cái đúng, tốt….phê bình cái sai, xấu… nhằm làm cho xã hội phát triển.</a:t>
            </a:r>
            <a:endParaRPr lang="en-US" sz="1389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6331506"/>
            <a:ext cx="882253" cy="141160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642479" y="6507956"/>
            <a:ext cx="2205752" cy="2757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1"/>
              </a:lnSpc>
              <a:buNone/>
            </a:pPr>
            <a:r>
              <a:rPr lang="en-US" sz="1737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Lưu ý</a:t>
            </a:r>
            <a:endParaRPr lang="en-US" sz="1737" dirty="0"/>
          </a:p>
        </p:txBody>
      </p:sp>
      <p:sp>
        <p:nvSpPr>
          <p:cNvPr id="14" name="Text 8"/>
          <p:cNvSpPr/>
          <p:nvPr/>
        </p:nvSpPr>
        <p:spPr>
          <a:xfrm>
            <a:off x="3642479" y="6889552"/>
            <a:ext cx="8492371" cy="282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23"/>
              </a:lnSpc>
              <a:buNone/>
            </a:pPr>
            <a:r>
              <a:rPr lang="en-US" sz="138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Xác định đối tượng cần bình luận và trình bày các đặc điểm của đối tượng đó.</a:t>
            </a:r>
            <a:endParaRPr lang="en-US" sz="1389" dirty="0"/>
          </a:p>
        </p:txBody>
      </p:sp>
      <p:pic>
        <p:nvPicPr>
          <p:cNvPr id="15" name="Image 4" descr="preencoded.png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3965377"/>
            <a:ext cx="9037320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Luyện tập viết bài bình luận</a:t>
            </a:r>
            <a:endParaRPr lang="en-US" sz="4860" dirty="0"/>
          </a:p>
        </p:txBody>
      </p:sp>
      <p:sp>
        <p:nvSpPr>
          <p:cNvPr id="6" name="Shape 3"/>
          <p:cNvSpPr/>
          <p:nvPr/>
        </p:nvSpPr>
        <p:spPr>
          <a:xfrm>
            <a:off x="864037" y="5107186"/>
            <a:ext cx="6327815" cy="2243138"/>
          </a:xfrm>
          <a:prstGeom prst="roundRect">
            <a:avLst>
              <a:gd name="adj" fmla="val 4623"/>
            </a:avLst>
          </a:prstGeom>
          <a:solidFill>
            <a:srgbClr val="DDEE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26093" y="5369243"/>
            <a:ext cx="3175397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Xác định đối tượng</a:t>
            </a:r>
            <a:endParaRPr lang="en-US" sz="2430" dirty="0"/>
          </a:p>
        </p:txBody>
      </p:sp>
      <p:sp>
        <p:nvSpPr>
          <p:cNvPr id="8" name="Text 5"/>
          <p:cNvSpPr/>
          <p:nvPr/>
        </p:nvSpPr>
        <p:spPr>
          <a:xfrm>
            <a:off x="1126093" y="5903119"/>
            <a:ext cx="5803702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Xác định đối tượng cần bình luận là thực trạng ô nhiễm môi trường tại địa phương.</a:t>
            </a:r>
            <a:endParaRPr lang="en-US" sz="1944" dirty="0"/>
          </a:p>
        </p:txBody>
      </p:sp>
      <p:sp>
        <p:nvSpPr>
          <p:cNvPr id="9" name="Shape 6"/>
          <p:cNvSpPr/>
          <p:nvPr/>
        </p:nvSpPr>
        <p:spPr>
          <a:xfrm>
            <a:off x="7438668" y="5107186"/>
            <a:ext cx="6327815" cy="2243138"/>
          </a:xfrm>
          <a:prstGeom prst="roundRect">
            <a:avLst>
              <a:gd name="adj" fmla="val 4623"/>
            </a:avLst>
          </a:prstGeom>
          <a:solidFill>
            <a:srgbClr val="DDEEE6"/>
          </a:solidFill>
          <a:ln w="15240">
            <a:solidFill>
              <a:srgbClr val="C3D4C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700724" y="5369243"/>
            <a:ext cx="3336131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Nêu ý kiến bình luận</a:t>
            </a:r>
            <a:endParaRPr lang="en-US" sz="2430" dirty="0"/>
          </a:p>
        </p:txBody>
      </p:sp>
      <p:sp>
        <p:nvSpPr>
          <p:cNvPr id="11" name="Text 8"/>
          <p:cNvSpPr/>
          <p:nvPr/>
        </p:nvSpPr>
        <p:spPr>
          <a:xfrm>
            <a:off x="7700724" y="5903119"/>
            <a:ext cx="5803702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Chỉ ra cái đúng, sai; Tốt xấu; Hay dở; xem xét vấn đề trên nhiều mặt; vận dụng kết hợp nhiều thao tác lập luận.</a:t>
            </a:r>
            <a:endParaRPr lang="en-US" sz="1944" dirty="0"/>
          </a:p>
        </p:txBody>
      </p:sp>
      <p:pic>
        <p:nvPicPr>
          <p:cNvPr id="12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03" y="2596158"/>
            <a:ext cx="4979075" cy="30372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96608" y="1368623"/>
            <a:ext cx="5073015" cy="6341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93"/>
              </a:lnSpc>
              <a:buNone/>
            </a:pPr>
            <a:r>
              <a:rPr lang="en-US" sz="3995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Bài phát biểu mẫu</a:t>
            </a:r>
            <a:endParaRPr lang="en-US" sz="3995" dirty="0"/>
          </a:p>
        </p:txBody>
      </p:sp>
      <p:sp>
        <p:nvSpPr>
          <p:cNvPr id="7" name="Shape 3"/>
          <p:cNvSpPr/>
          <p:nvPr/>
        </p:nvSpPr>
        <p:spPr>
          <a:xfrm>
            <a:off x="6196608" y="2307074"/>
            <a:ext cx="7723584" cy="4553902"/>
          </a:xfrm>
          <a:prstGeom prst="roundRect">
            <a:avLst>
              <a:gd name="adj" fmla="val 187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204228" y="2314694"/>
            <a:ext cx="7708344" cy="58316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5"/>
          <p:cNvSpPr/>
          <p:nvPr/>
        </p:nvSpPr>
        <p:spPr>
          <a:xfrm>
            <a:off x="6407110" y="2443996"/>
            <a:ext cx="3444597" cy="3245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Kính thưa quý vị đại biểu,</a:t>
            </a:r>
            <a:endParaRPr lang="en-US" sz="1598" dirty="0"/>
          </a:p>
        </p:txBody>
      </p:sp>
      <p:sp>
        <p:nvSpPr>
          <p:cNvPr id="10" name="Text 6"/>
          <p:cNvSpPr/>
          <p:nvPr/>
        </p:nvSpPr>
        <p:spPr>
          <a:xfrm>
            <a:off x="10265093" y="2443996"/>
            <a:ext cx="3444597" cy="3245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Thưa các bạn đoàn viên thanh niên,</a:t>
            </a:r>
            <a:endParaRPr lang="en-US" sz="1598" dirty="0"/>
          </a:p>
        </p:txBody>
      </p:sp>
      <p:sp>
        <p:nvSpPr>
          <p:cNvPr id="11" name="Shape 7"/>
          <p:cNvSpPr/>
          <p:nvPr/>
        </p:nvSpPr>
        <p:spPr>
          <a:xfrm>
            <a:off x="6204228" y="2897862"/>
            <a:ext cx="7708344" cy="90773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6407110" y="3027164"/>
            <a:ext cx="3444597" cy="649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Hôm nay, tôi rất vinh dự được đại diện cho đoàn thanh niên…</a:t>
            </a:r>
            <a:endParaRPr lang="en-US" sz="1598" dirty="0"/>
          </a:p>
        </p:txBody>
      </p:sp>
      <p:sp>
        <p:nvSpPr>
          <p:cNvPr id="13" name="Text 9"/>
          <p:cNvSpPr/>
          <p:nvPr/>
        </p:nvSpPr>
        <p:spPr>
          <a:xfrm>
            <a:off x="10265093" y="3027164"/>
            <a:ext cx="3444597" cy="649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để phát biểu tại buổi lễ phát động phong trào bảo vệ môi trường.</a:t>
            </a:r>
            <a:endParaRPr lang="en-US" sz="1598" dirty="0"/>
          </a:p>
        </p:txBody>
      </p:sp>
      <p:sp>
        <p:nvSpPr>
          <p:cNvPr id="14" name="Shape 10"/>
          <p:cNvSpPr/>
          <p:nvPr/>
        </p:nvSpPr>
        <p:spPr>
          <a:xfrm>
            <a:off x="6204228" y="3805595"/>
            <a:ext cx="7708344" cy="9077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6407110" y="3934897"/>
            <a:ext cx="3444597" cy="3245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Như chúng ta đã biết,</a:t>
            </a:r>
            <a:endParaRPr lang="en-US" sz="1598" dirty="0"/>
          </a:p>
        </p:txBody>
      </p:sp>
      <p:sp>
        <p:nvSpPr>
          <p:cNvPr id="16" name="Text 12"/>
          <p:cNvSpPr/>
          <p:nvPr/>
        </p:nvSpPr>
        <p:spPr>
          <a:xfrm>
            <a:off x="10265093" y="3934897"/>
            <a:ext cx="3444597" cy="649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môi trường đang bị ô nhiễm nghiêm trọng do rác thải, khí thải, nước thải…</a:t>
            </a:r>
            <a:endParaRPr lang="en-US" sz="1598" dirty="0"/>
          </a:p>
        </p:txBody>
      </p:sp>
      <p:sp>
        <p:nvSpPr>
          <p:cNvPr id="17" name="Shape 13"/>
          <p:cNvSpPr/>
          <p:nvPr/>
        </p:nvSpPr>
        <p:spPr>
          <a:xfrm>
            <a:off x="6204228" y="4713327"/>
            <a:ext cx="7708344" cy="90773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4"/>
          <p:cNvSpPr/>
          <p:nvPr/>
        </p:nvSpPr>
        <p:spPr>
          <a:xfrm>
            <a:off x="6407110" y="4842629"/>
            <a:ext cx="3444597" cy="649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Hoạt động bảo vệ môi trường là trách nhiệm của mỗi người,</a:t>
            </a:r>
            <a:endParaRPr lang="en-US" sz="1598" dirty="0"/>
          </a:p>
        </p:txBody>
      </p:sp>
      <p:sp>
        <p:nvSpPr>
          <p:cNvPr id="19" name="Text 15"/>
          <p:cNvSpPr/>
          <p:nvPr/>
        </p:nvSpPr>
        <p:spPr>
          <a:xfrm>
            <a:off x="10265093" y="4842629"/>
            <a:ext cx="3444597" cy="649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góp phần xây dựng một môi trường sống trong lành, an toàn và bền vững.</a:t>
            </a:r>
            <a:endParaRPr lang="en-US" sz="1598" dirty="0"/>
          </a:p>
        </p:txBody>
      </p:sp>
      <p:sp>
        <p:nvSpPr>
          <p:cNvPr id="20" name="Shape 16"/>
          <p:cNvSpPr/>
          <p:nvPr/>
        </p:nvSpPr>
        <p:spPr>
          <a:xfrm>
            <a:off x="6204228" y="5621060"/>
            <a:ext cx="7708344" cy="123229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7"/>
          <p:cNvSpPr/>
          <p:nvPr/>
        </p:nvSpPr>
        <p:spPr>
          <a:xfrm>
            <a:off x="6407110" y="5750362"/>
            <a:ext cx="3444597" cy="3245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Tôi tin tưởng rằng,</a:t>
            </a:r>
            <a:endParaRPr lang="en-US" sz="1598" dirty="0"/>
          </a:p>
        </p:txBody>
      </p:sp>
      <p:sp>
        <p:nvSpPr>
          <p:cNvPr id="22" name="Text 18"/>
          <p:cNvSpPr/>
          <p:nvPr/>
        </p:nvSpPr>
        <p:spPr>
          <a:xfrm>
            <a:off x="10265093" y="5750362"/>
            <a:ext cx="3444597" cy="9736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6"/>
              </a:lnSpc>
              <a:buNone/>
            </a:pPr>
            <a:r>
              <a:rPr lang="en-US" sz="1598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với tinh thần nhiệt huyết và trách nhiệm, chúng ta sẽ cùng nhau chung tay bảo vệ môi trường.</a:t>
            </a:r>
            <a:endParaRPr lang="en-US" sz="1598" dirty="0"/>
          </a:p>
        </p:txBody>
      </p:sp>
      <p:pic>
        <p:nvPicPr>
          <p:cNvPr id="23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324017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32401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9" y="2266593"/>
            <a:ext cx="5054441" cy="37908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91238" y="475178"/>
            <a:ext cx="4320540" cy="540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253"/>
              </a:lnSpc>
              <a:buNone/>
            </a:pPr>
            <a:r>
              <a:rPr lang="en-US" sz="3402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Kết luận</a:t>
            </a:r>
            <a:endParaRPr lang="en-US" sz="340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8" y="1274445"/>
            <a:ext cx="431959" cy="4319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91238" y="1879163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26"/>
              </a:lnSpc>
              <a:buNone/>
            </a:pPr>
            <a:r>
              <a:rPr lang="en-US" sz="170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Bảo vệ môi trường</a:t>
            </a:r>
            <a:endParaRPr lang="en-US" sz="1701" dirty="0"/>
          </a:p>
        </p:txBody>
      </p:sp>
      <p:sp>
        <p:nvSpPr>
          <p:cNvPr id="9" name="Text 4"/>
          <p:cNvSpPr/>
          <p:nvPr/>
        </p:nvSpPr>
        <p:spPr>
          <a:xfrm>
            <a:off x="6091238" y="2252663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136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Bảo vệ môi trường là trách nhiệm của mỗi người.</a:t>
            </a:r>
            <a:endParaRPr lang="en-US" sz="1361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38" y="3047643"/>
            <a:ext cx="431959" cy="4319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91238" y="3652361"/>
            <a:ext cx="2162651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26"/>
              </a:lnSpc>
              <a:buNone/>
            </a:pPr>
            <a:r>
              <a:rPr lang="en-US" sz="170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Giữ gìn môi trường</a:t>
            </a:r>
            <a:endParaRPr lang="en-US" sz="1701" dirty="0"/>
          </a:p>
        </p:txBody>
      </p:sp>
      <p:sp>
        <p:nvSpPr>
          <p:cNvPr id="12" name="Text 6"/>
          <p:cNvSpPr/>
          <p:nvPr/>
        </p:nvSpPr>
        <p:spPr>
          <a:xfrm>
            <a:off x="6091238" y="4025860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136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Hãy chung tay giữ gìn môi trường xanh, sạch, đẹp.</a:t>
            </a:r>
            <a:endParaRPr lang="en-US" sz="1361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238" y="4820841"/>
            <a:ext cx="431959" cy="43195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091238" y="5425559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26"/>
              </a:lnSpc>
              <a:buNone/>
            </a:pPr>
            <a:r>
              <a:rPr lang="en-US" sz="170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Tái chế rác thải</a:t>
            </a:r>
            <a:endParaRPr lang="en-US" sz="1701" dirty="0"/>
          </a:p>
        </p:txBody>
      </p:sp>
      <p:sp>
        <p:nvSpPr>
          <p:cNvPr id="15" name="Text 8"/>
          <p:cNvSpPr/>
          <p:nvPr/>
        </p:nvSpPr>
        <p:spPr>
          <a:xfrm>
            <a:off x="6091238" y="5799058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136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Tái chế rác thải để giảm thiểu ô nhiễm môi trường.</a:t>
            </a:r>
            <a:endParaRPr lang="en-US" sz="1361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1238" y="6594038"/>
            <a:ext cx="431959" cy="431959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091238" y="7198757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26"/>
              </a:lnSpc>
              <a:buNone/>
            </a:pPr>
            <a:r>
              <a:rPr lang="en-US" sz="170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Tiết kiệm nước</a:t>
            </a:r>
            <a:endParaRPr lang="en-US" sz="1701" dirty="0"/>
          </a:p>
        </p:txBody>
      </p:sp>
      <p:sp>
        <p:nvSpPr>
          <p:cNvPr id="18" name="Text 10"/>
          <p:cNvSpPr/>
          <p:nvPr/>
        </p:nvSpPr>
        <p:spPr>
          <a:xfrm>
            <a:off x="6091238" y="7572256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136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Tiết kiệm nước để bảo vệ nguồn nước sạch.</a:t>
            </a:r>
            <a:endParaRPr lang="en-US" sz="1361" dirty="0"/>
          </a:p>
        </p:txBody>
      </p:sp>
      <p:pic>
        <p:nvPicPr>
          <p:cNvPr id="19" name="Image 6" descr="preencoded.png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729" y="2499836"/>
            <a:ext cx="4868942" cy="32298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0713" y="2799040"/>
            <a:ext cx="7415927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3110"/>
              </a:lnSpc>
              <a:buNone/>
            </a:pPr>
            <a:r>
              <a:rPr lang="en-US" sz="2800" dirty="0">
                <a:solidFill>
                  <a:srgbClr val="3B4E4E"/>
                </a:solidFill>
                <a:latin typeface="Times New Roman" panose="02020603050405020304" pitchFamily="18" charset="0"/>
                <a:ea typeface="Overpass" pitchFamily="34" charset="-122"/>
                <a:cs typeface="Times New Roman" panose="02020603050405020304" pitchFamily="18" charset="0"/>
              </a:rPr>
              <a:t>Bài phát biểu này được viết để hưởng ứng và ủng hộ hoạt động bảo vệ môi trường. Bài phát biểu sẽ trình bày thực trạng ô nhiễm môi trường và ý nghĩa của hoạt động bảo vệ môi trường.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864037" y="6430804"/>
            <a:ext cx="394930" cy="394930"/>
          </a:xfrm>
          <a:prstGeom prst="roundRect">
            <a:avLst>
              <a:gd name="adj" fmla="val 23151155"/>
            </a:avLst>
          </a:prstGeom>
          <a:solidFill>
            <a:srgbClr val="A0A6D8"/>
          </a:solidFill>
          <a:ln w="7620">
            <a:solidFill>
              <a:srgbClr val="FFFFFF"/>
            </a:solidFill>
            <a:prstDash val="solid"/>
          </a:ln>
        </p:spPr>
      </p:sp>
      <p:pic>
        <p:nvPicPr>
          <p:cNvPr id="11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848227" y="491579"/>
            <a:ext cx="7447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https://youtu.be/FPXl1HxcBq0?si=UITghCS1xesIvFnp</a:t>
            </a:r>
          </a:p>
        </p:txBody>
      </p:sp>
    </p:spTree>
    <p:extLst>
      <p:ext uri="{BB962C8B-B14F-4D97-AF65-F5344CB8AC3E}">
        <p14:creationId xmlns:p14="http://schemas.microsoft.com/office/powerpoint/2010/main" val="20702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988425" y="3094038"/>
            <a:ext cx="13300234" cy="10266164"/>
          </a:xfrm>
          <a:prstGeom prst="rect">
            <a:avLst/>
          </a:prstGeom>
          <a:solidFill>
            <a:srgbClr val="F9F4B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4224" y="3599526"/>
            <a:ext cx="7415927" cy="66728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PHÁT BIỂU TRONG LỄ PHÁT ĐỘNG MỘT PHONG TRÀO HOẶC MỘT HOẠT ĐỘNG XÃ HỘI</a:t>
            </a:r>
          </a:p>
        </p:txBody>
      </p:sp>
      <p:sp>
        <p:nvSpPr>
          <p:cNvPr id="7" name="Text 3"/>
          <p:cNvSpPr/>
          <p:nvPr/>
        </p:nvSpPr>
        <p:spPr>
          <a:xfrm>
            <a:off x="323493" y="2448698"/>
            <a:ext cx="7971234" cy="4163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8101" y="6579513"/>
            <a:ext cx="126683" cy="97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768"/>
              </a:lnSpc>
              <a:buNone/>
            </a:pPr>
            <a:endParaRPr lang="en-US" sz="768" dirty="0"/>
          </a:p>
        </p:txBody>
      </p:sp>
      <p:sp>
        <p:nvSpPr>
          <p:cNvPr id="8" name="AutoShape 2" descr="Hình ảnh Phát Biểu Tại Hội Nghị PNG , Phát Biểu, Cuộc Họ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ình ảnh Phát Biểu Tại Hội Nghị PNG , Phát Biểu, Cuộc Họ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0338"/>
            <a:ext cx="5541764" cy="760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1346230" y="1629992"/>
            <a:ext cx="626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9: VĂN BẢN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 TIN TỔNG HỢP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5780" y="377190"/>
            <a:ext cx="7888249" cy="74899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endParaRPr lang="en-US" sz="6600" dirty="0" smtClean="0">
              <a:solidFill>
                <a:srgbClr val="FF0000"/>
              </a:solidFill>
            </a:endParaRPr>
          </a:p>
          <a:p>
            <a:endParaRPr lang="en-US" sz="6600" dirty="0">
              <a:solidFill>
                <a:srgbClr val="FF0000"/>
              </a:solidFill>
            </a:endParaRPr>
          </a:p>
          <a:p>
            <a:endParaRPr lang="en-US" sz="6600" dirty="0" smtClean="0">
              <a:solidFill>
                <a:srgbClr val="FF0000"/>
              </a:solidFill>
            </a:endParaRP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ĐỊNH HƯỚNG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23493" y="2448698"/>
            <a:ext cx="7971234" cy="4163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8101" y="6579513"/>
            <a:ext cx="126683" cy="97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768"/>
              </a:lnSpc>
              <a:buNone/>
            </a:pPr>
            <a:endParaRPr lang="en-US" sz="768" dirty="0"/>
          </a:p>
        </p:txBody>
      </p:sp>
      <p:pic>
        <p:nvPicPr>
          <p:cNvPr id="2050" name="Picture 2" descr="130,000+ Hình ảnh Gợi ý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180" y="377190"/>
            <a:ext cx="4892040" cy="762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 3">
            <a:extLst>
              <a:ext uri="{FF2B5EF4-FFF2-40B4-BE49-F238E27FC236}">
                <a16:creationId xmlns:a16="http://schemas.microsoft.com/office/drawing/2014/main" id="{A42D3A79-9776-017D-2675-729452AF716A}"/>
              </a:ext>
            </a:extLst>
          </p:cNvPr>
          <p:cNvSpPr>
            <a:spLocks/>
          </p:cNvSpPr>
          <p:nvPr/>
        </p:nvSpPr>
        <p:spPr bwMode="auto">
          <a:xfrm>
            <a:off x="1719223" y="177477"/>
            <a:ext cx="12132016" cy="821572"/>
          </a:xfrm>
          <a:custGeom>
            <a:avLst/>
            <a:gdLst>
              <a:gd name="T0" fmla="+- 0 3326 3326"/>
              <a:gd name="T1" fmla="*/ T0 w 7474"/>
              <a:gd name="T2" fmla="+- 0 2203 761"/>
              <a:gd name="T3" fmla="*/ 2203 h 1443"/>
              <a:gd name="T4" fmla="+- 0 3485 3326"/>
              <a:gd name="T5" fmla="*/ T4 w 7474"/>
              <a:gd name="T6" fmla="+- 0 761 761"/>
              <a:gd name="T7" fmla="*/ 761 h 1443"/>
              <a:gd name="T8" fmla="+- 0 10800 3326"/>
              <a:gd name="T9" fmla="*/ T8 w 7474"/>
              <a:gd name="T10" fmla="+- 0 761 761"/>
              <a:gd name="T11" fmla="*/ 761 h 1443"/>
              <a:gd name="T12" fmla="+- 0 10800 3326"/>
              <a:gd name="T13" fmla="*/ T12 w 7474"/>
              <a:gd name="T14" fmla="+- 0 2191 761"/>
              <a:gd name="T15" fmla="*/ 2191 h 1443"/>
              <a:gd name="T16" fmla="+- 0 3326 3326"/>
              <a:gd name="T17" fmla="*/ T16 w 7474"/>
              <a:gd name="T18" fmla="+- 0 2203 761"/>
              <a:gd name="T19" fmla="*/ 2203 h 14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7474" h="1443">
                <a:moveTo>
                  <a:pt x="0" y="1442"/>
                </a:moveTo>
                <a:lnTo>
                  <a:pt x="159" y="0"/>
                </a:lnTo>
                <a:lnTo>
                  <a:pt x="7474" y="0"/>
                </a:lnTo>
                <a:lnTo>
                  <a:pt x="7474" y="1430"/>
                </a:lnTo>
                <a:lnTo>
                  <a:pt x="0" y="144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43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VĂN BẢN THÔNG TIN TỔNG HỢP</a:t>
            </a:r>
            <a:endParaRPr lang="en-US" sz="432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8093FD43-28DC-C2CD-20FD-C66DF57C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91">
            <a:off x="904902" y="1044934"/>
            <a:ext cx="12275827" cy="891051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BB4F05-BA94-4F49-7876-F000A559E18E}"/>
              </a:ext>
            </a:extLst>
          </p:cNvPr>
          <p:cNvSpPr txBox="1">
            <a:spLocks/>
          </p:cNvSpPr>
          <p:nvPr/>
        </p:nvSpPr>
        <p:spPr>
          <a:xfrm>
            <a:off x="1005840" y="1047637"/>
            <a:ext cx="12618720" cy="636471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vi-VN" sz="864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69433-3D47-71E2-6B80-F0A0F9F50B98}"/>
              </a:ext>
            </a:extLst>
          </p:cNvPr>
          <p:cNvSpPr txBox="1"/>
          <p:nvPr/>
        </p:nvSpPr>
        <p:spPr>
          <a:xfrm>
            <a:off x="1719223" y="3131174"/>
            <a:ext cx="10099547" cy="5115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THEO CẶP ĐÔI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84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4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  <a:r>
              <a:rPr lang="en-US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84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84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4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</a:t>
            </a:r>
            <a:r>
              <a:rPr lang="vi-VN" sz="3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4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84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33">
            <a:extLst>
              <a:ext uri="{FF2B5EF4-FFF2-40B4-BE49-F238E27FC236}">
                <a16:creationId xmlns:a16="http://schemas.microsoft.com/office/drawing/2014/main" id="{143A1E90-657F-1B4F-522C-5059E62E2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 flipH="1">
            <a:off x="-565826" y="2921981"/>
            <a:ext cx="2285048" cy="5221606"/>
          </a:xfrm>
          <a:prstGeom prst="rect">
            <a:avLst/>
          </a:prstGeom>
        </p:spPr>
      </p:pic>
      <p:pic>
        <p:nvPicPr>
          <p:cNvPr id="4" name="Google Shape;811;p24">
            <a:extLst>
              <a:ext uri="{FF2B5EF4-FFF2-40B4-BE49-F238E27FC236}">
                <a16:creationId xmlns:a16="http://schemas.microsoft.com/office/drawing/2014/main" id="{ECE20B83-E5EC-A8DE-96D2-D584BE5576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473610" y="4277254"/>
            <a:ext cx="2301901" cy="48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EFD405E5-C31B-7D90-8511-DE78ED78FC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29588" y="789922"/>
            <a:ext cx="1751377" cy="19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3041FD-16C0-FE15-CE32-AEABB0FAA350}"/>
              </a:ext>
            </a:extLst>
          </p:cNvPr>
          <p:cNvSpPr txBox="1"/>
          <p:nvPr/>
        </p:nvSpPr>
        <p:spPr>
          <a:xfrm>
            <a:off x="1530442" y="1071708"/>
            <a:ext cx="12746125" cy="600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vi-VN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HƯỚNG</a:t>
            </a:r>
            <a:endParaRPr lang="en-US" sz="336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vi-VN" sz="336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Tuỳ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36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433052E4-2EF9-CC40-A08C-7A30AC3DB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59267" r="43745"/>
          <a:stretch>
            <a:fillRect/>
          </a:stretch>
        </p:blipFill>
        <p:spPr>
          <a:xfrm>
            <a:off x="11514419" y="6094675"/>
            <a:ext cx="3437494" cy="2596651"/>
          </a:xfrm>
          <a:prstGeom prst="rect">
            <a:avLst/>
          </a:prstGeom>
        </p:spPr>
      </p:pic>
      <p:pic>
        <p:nvPicPr>
          <p:cNvPr id="14" name="Content Placeholder 33">
            <a:extLst>
              <a:ext uri="{FF2B5EF4-FFF2-40B4-BE49-F238E27FC236}">
                <a16:creationId xmlns:a16="http://schemas.microsoft.com/office/drawing/2014/main" id="{31ACE7D5-700C-0D3C-41F8-5B45B6CF2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 flipH="1">
            <a:off x="-608275" y="2705490"/>
            <a:ext cx="2538511" cy="54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3041FD-16C0-FE15-CE32-AEABB0FAA350}"/>
              </a:ext>
            </a:extLst>
          </p:cNvPr>
          <p:cNvSpPr txBox="1"/>
          <p:nvPr/>
        </p:nvSpPr>
        <p:spPr>
          <a:xfrm>
            <a:off x="1383526" y="1071709"/>
            <a:ext cx="13246873" cy="676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60"/>
              </a:spcAft>
            </a:pP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vi-VN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HƯỚNG</a:t>
            </a:r>
          </a:p>
          <a:p>
            <a:pPr algn="just">
              <a:spcAft>
                <a:spcPts val="960"/>
              </a:spcAft>
            </a:pP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vi-VN" sz="336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960"/>
              </a:spcAft>
            </a:pP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36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36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60"/>
              </a:spcAft>
            </a:pP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36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336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,…)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36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36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360" dirty="0"/>
          </a:p>
        </p:txBody>
      </p:sp>
      <p:pic>
        <p:nvPicPr>
          <p:cNvPr id="2" name="Content Placeholder 33">
            <a:extLst>
              <a:ext uri="{FF2B5EF4-FFF2-40B4-BE49-F238E27FC236}">
                <a16:creationId xmlns:a16="http://schemas.microsoft.com/office/drawing/2014/main" id="{ABF3AC89-BC0A-6484-970F-2796C8948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 flipH="1">
            <a:off x="-608275" y="2705490"/>
            <a:ext cx="2538511" cy="54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5780" y="377190"/>
            <a:ext cx="8343900" cy="74899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hành viết bài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23493" y="2448698"/>
            <a:ext cx="7971234" cy="4163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8101" y="6579513"/>
            <a:ext cx="126683" cy="97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768"/>
              </a:lnSpc>
              <a:buNone/>
            </a:pPr>
            <a:endParaRPr lang="en-US" sz="768" dirty="0"/>
          </a:p>
        </p:txBody>
      </p:sp>
      <p:pic>
        <p:nvPicPr>
          <p:cNvPr id="3074" name="Picture 2" descr="Hình ảnh Học Sinh Tiểu Học Viết Bài Tập Về Nhà PNG Miễn Phí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457200"/>
            <a:ext cx="4914900" cy="74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5780" y="377190"/>
            <a:ext cx="8343900" cy="74899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endParaRPr lang="en-US" sz="6600" dirty="0" smtClean="0"/>
          </a:p>
          <a:p>
            <a:endParaRPr lang="en-US" sz="6600" dirty="0"/>
          </a:p>
          <a:p>
            <a:endParaRPr lang="en-US" sz="6600" dirty="0" smtClean="0"/>
          </a:p>
          <a:p>
            <a:r>
              <a:rPr lang="vi-VN" sz="6600" dirty="0" smtClean="0">
                <a:solidFill>
                  <a:srgbClr val="FF0000"/>
                </a:solidFill>
              </a:rPr>
              <a:t>II</a:t>
            </a:r>
            <a:r>
              <a:rPr lang="vi-VN" sz="6600" dirty="0">
                <a:solidFill>
                  <a:srgbClr val="FF0000"/>
                </a:solidFill>
              </a:rPr>
              <a:t>. Thực hành viết bài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323493" y="2448698"/>
            <a:ext cx="7971234" cy="41639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8101" y="6579513"/>
            <a:ext cx="126683" cy="97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768"/>
              </a:lnSpc>
              <a:buNone/>
            </a:pPr>
            <a:endParaRPr lang="en-US" sz="768" dirty="0"/>
          </a:p>
        </p:txBody>
      </p:sp>
      <p:pic>
        <p:nvPicPr>
          <p:cNvPr id="3074" name="Picture 2" descr="Hình ảnh Học Sinh Tiểu Học Viết Bài Tập Về Nhà PNG Miễn Phí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457200"/>
            <a:ext cx="4914900" cy="74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1174</Words>
  <Application>Microsoft Office PowerPoint</Application>
  <PresentationFormat>Tùy chỉnh</PresentationFormat>
  <Paragraphs>123</Paragraphs>
  <Slides>17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#9Slide03 HelvetIns</vt:lpstr>
      <vt:lpstr>#9Slide03 IcielUni Sans Heavy</vt:lpstr>
      <vt:lpstr>Arial</vt:lpstr>
      <vt:lpstr>Calibri</vt:lpstr>
      <vt:lpstr>Calibri Light</vt:lpstr>
      <vt:lpstr>等线</vt:lpstr>
      <vt:lpstr>Overpass</vt:lpstr>
      <vt:lpstr>Syne</vt:lpstr>
      <vt:lpstr>Times New Roman</vt:lpstr>
      <vt:lpstr>字魂110号-武林江湖体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SP LAPTOP</cp:lastModifiedBy>
  <cp:revision>14</cp:revision>
  <dcterms:created xsi:type="dcterms:W3CDTF">2024-07-18T07:24:07Z</dcterms:created>
  <dcterms:modified xsi:type="dcterms:W3CDTF">2024-07-28T15:33:47Z</dcterms:modified>
</cp:coreProperties>
</file>