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1" r:id="rId1"/>
  </p:sldMasterIdLst>
  <p:notesMasterIdLst>
    <p:notesMasterId r:id="rId26"/>
  </p:notesMasterIdLst>
  <p:sldIdLst>
    <p:sldId id="280" r:id="rId2"/>
    <p:sldId id="281" r:id="rId3"/>
    <p:sldId id="262" r:id="rId4"/>
    <p:sldId id="256" r:id="rId5"/>
    <p:sldId id="263" r:id="rId6"/>
    <p:sldId id="259" r:id="rId7"/>
    <p:sldId id="265" r:id="rId8"/>
    <p:sldId id="257" r:id="rId9"/>
    <p:sldId id="258" r:id="rId10"/>
    <p:sldId id="260" r:id="rId11"/>
    <p:sldId id="264" r:id="rId12"/>
    <p:sldId id="268" r:id="rId13"/>
    <p:sldId id="269" r:id="rId14"/>
    <p:sldId id="273" r:id="rId15"/>
    <p:sldId id="270" r:id="rId16"/>
    <p:sldId id="274" r:id="rId17"/>
    <p:sldId id="275" r:id="rId18"/>
    <p:sldId id="276" r:id="rId19"/>
    <p:sldId id="277" r:id="rId20"/>
    <p:sldId id="278" r:id="rId21"/>
    <p:sldId id="279" r:id="rId22"/>
    <p:sldId id="271" r:id="rId23"/>
    <p:sldId id="261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B28"/>
    <a:srgbClr val="000000"/>
    <a:srgbClr val="FFCC00"/>
    <a:srgbClr val="D96343"/>
    <a:srgbClr val="EF852D"/>
    <a:srgbClr val="0F9128"/>
    <a:srgbClr val="079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94694" autoAdjust="0"/>
  </p:normalViewPr>
  <p:slideViewPr>
    <p:cSldViewPr snapToGrid="0">
      <p:cViewPr varScale="1">
        <p:scale>
          <a:sx n="38" d="100"/>
          <a:sy n="38" d="100"/>
        </p:scale>
        <p:origin x="944" y="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36173-D521-4096-96D6-46344C932F80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C8817-4FA8-4FBA-92A6-E2F79A2E5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5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C8817-4FA8-4FBA-92A6-E2F79A2E5C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82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D2E4-27A1-4A65-8004-AF6E3A7BA9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38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D2E4-27A1-4A65-8004-AF6E3A7BA9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64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D2E4-27A1-4A65-8004-AF6E3A7BA9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43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D2E4-27A1-4A65-8004-AF6E3A7BA9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37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D2E4-27A1-4A65-8004-AF6E3A7BA9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27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8D2E4-27A1-4A65-8004-AF6E3A7BA9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26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18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57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529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6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3976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8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96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8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30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5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66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79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1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4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51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67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81C06-ABF3-401A-AA94-1CE0E9713BB9}" type="datetimeFigureOut">
              <a:rPr lang="en-US" smtClean="0"/>
              <a:t>7/28/2024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D6F1AA2-FA6C-4CFD-8646-51ED40145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7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5" Type="http://schemas.microsoft.com/office/2007/relationships/media" Target="../media/media3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5" Type="http://schemas.microsoft.com/office/2007/relationships/media" Target="../media/media3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5" Type="http://schemas.microsoft.com/office/2007/relationships/media" Target="../media/media3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5" Type="http://schemas.microsoft.com/office/2007/relationships/media" Target="../media/media3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5" Type="http://schemas.microsoft.com/office/2007/relationships/media" Target="../media/media3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5" Type="http://schemas.microsoft.com/office/2007/relationships/media" Target="../media/media3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30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-1" y="-1"/>
            <a:ext cx="12192001" cy="71677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26516"/>
          <a:stretch>
            <a:fillRect/>
          </a:stretch>
        </p:blipFill>
        <p:spPr>
          <a:xfrm rot="20364165">
            <a:off x="4408090" y="1997208"/>
            <a:ext cx="9347564" cy="57691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6" b="5598"/>
          <a:stretch>
            <a:fillRect/>
          </a:stretch>
        </p:blipFill>
        <p:spPr>
          <a:xfrm>
            <a:off x="0" y="3990441"/>
            <a:ext cx="12192000" cy="31856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8447314" y="0"/>
            <a:ext cx="3744686" cy="166914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01" b="13214"/>
          <a:stretch>
            <a:fillRect/>
          </a:stretch>
        </p:blipFill>
        <p:spPr>
          <a:xfrm>
            <a:off x="179746" y="653155"/>
            <a:ext cx="12192001" cy="7167717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63526" y="1167150"/>
            <a:ext cx="8336187" cy="3940630"/>
            <a:chOff x="275557" y="771310"/>
            <a:chExt cx="8336187" cy="2878652"/>
          </a:xfrm>
        </p:grpSpPr>
        <p:sp>
          <p:nvSpPr>
            <p:cNvPr id="28" name="文本框 27"/>
            <p:cNvSpPr txBox="1"/>
            <p:nvPr/>
          </p:nvSpPr>
          <p:spPr>
            <a:xfrm>
              <a:off x="275557" y="771310"/>
              <a:ext cx="8336187" cy="876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416F49"/>
                  </a:solidFill>
                  <a:latin typeface="#9Slide03 IcielUni Sans Heavy" panose="00000500000000000000" pitchFamily="2" charset="0"/>
                </a:rPr>
                <a:t>      </a:t>
              </a:r>
              <a:r>
                <a:rPr lang="en-US" altLang="zh-CN" sz="3200" b="1" dirty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altLang="zh-CN" sz="3200" b="1" dirty="0" smtClean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9:VĂN BẢN THÔNG TIN</a:t>
              </a:r>
            </a:p>
            <a:p>
              <a:pPr algn="ctr"/>
              <a:r>
                <a:rPr lang="en-US" altLang="zh-CN" sz="3200" b="1" dirty="0" err="1" smtClean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zh-CN" sz="3200" b="1" dirty="0" smtClean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 smtClean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zh-CN" sz="3200" b="1" dirty="0" smtClean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200" b="1" smtClean="0">
                  <a:solidFill>
                    <a:srgbClr val="416F4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1: CÁCH MẠNG CÔNG NGHIỆP…</a:t>
              </a:r>
              <a:endParaRPr lang="zh-CN" altLang="en-US" sz="3900" b="1" dirty="0">
                <a:solidFill>
                  <a:srgbClr val="C00000"/>
                </a:solidFill>
                <a:latin typeface="#9Slide03 HelvetIns" panose="020406030505060202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354395" y="3396046"/>
              <a:ext cx="62856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1050" dirty="0">
                <a:solidFill>
                  <a:srgbClr val="D14415"/>
                </a:solidFill>
                <a:latin typeface="字魂110号-武林江湖体" panose="00000500000000000000" pitchFamily="2" charset="-122"/>
                <a:ea typeface="字魂110号-武林江湖体" panose="00000500000000000000" pitchFamily="2" charset="-122"/>
              </a:endParaRPr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EB4C8451-69CF-F7F8-66A2-2A5433B0C7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893799" y="884068"/>
            <a:ext cx="4619715" cy="572262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F678A724-850B-3A57-ADB4-2044BCD289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6" b="72615"/>
          <a:stretch>
            <a:fillRect/>
          </a:stretch>
        </p:blipFill>
        <p:spPr>
          <a:xfrm>
            <a:off x="8599714" y="152400"/>
            <a:ext cx="3744686" cy="1669143"/>
          </a:xfrm>
          <a:prstGeom prst="rect">
            <a:avLst/>
          </a:prstGeom>
        </p:spPr>
      </p:pic>
      <p:grpSp>
        <p:nvGrpSpPr>
          <p:cNvPr id="8" name="组合 22">
            <a:extLst>
              <a:ext uri="{FF2B5EF4-FFF2-40B4-BE49-F238E27FC236}">
                <a16:creationId xmlns:a16="http://schemas.microsoft.com/office/drawing/2014/main" id="{EC4B7E51-624E-4FD2-85C9-08966243564E}"/>
              </a:ext>
            </a:extLst>
          </p:cNvPr>
          <p:cNvGrpSpPr/>
          <p:nvPr/>
        </p:nvGrpSpPr>
        <p:grpSpPr>
          <a:xfrm>
            <a:off x="171379" y="3722793"/>
            <a:ext cx="12210991" cy="4073626"/>
            <a:chOff x="-18992" y="3093744"/>
            <a:chExt cx="12210991" cy="4073626"/>
          </a:xfrm>
        </p:grpSpPr>
        <p:pic>
          <p:nvPicPr>
            <p:cNvPr id="9" name="图片 23">
              <a:extLst>
                <a:ext uri="{FF2B5EF4-FFF2-40B4-BE49-F238E27FC236}">
                  <a16:creationId xmlns:a16="http://schemas.microsoft.com/office/drawing/2014/main" id="{BE217696-100B-39C3-EF83-77E13E80A5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2" t="46103" r="55308" b="1631"/>
            <a:stretch>
              <a:fillRect/>
            </a:stretch>
          </p:blipFill>
          <p:spPr>
            <a:xfrm>
              <a:off x="1243931" y="4942762"/>
              <a:ext cx="1676422" cy="1774844"/>
            </a:xfrm>
            <a:prstGeom prst="rect">
              <a:avLst/>
            </a:prstGeom>
          </p:spPr>
        </p:pic>
        <p:pic>
          <p:nvPicPr>
            <p:cNvPr id="10" name="图片 24">
              <a:extLst>
                <a:ext uri="{FF2B5EF4-FFF2-40B4-BE49-F238E27FC236}">
                  <a16:creationId xmlns:a16="http://schemas.microsoft.com/office/drawing/2014/main" id="{FFA9FC78-7091-A644-C4B1-C2BF96D3F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4" t="3982" r="78795" b="50000"/>
            <a:stretch>
              <a:fillRect/>
            </a:stretch>
          </p:blipFill>
          <p:spPr>
            <a:xfrm>
              <a:off x="0" y="3093744"/>
              <a:ext cx="1541651" cy="1849017"/>
            </a:xfrm>
            <a:prstGeom prst="rect">
              <a:avLst/>
            </a:prstGeom>
          </p:spPr>
        </p:pic>
        <p:pic>
          <p:nvPicPr>
            <p:cNvPr id="11" name="图片 25">
              <a:extLst>
                <a:ext uri="{FF2B5EF4-FFF2-40B4-BE49-F238E27FC236}">
                  <a16:creationId xmlns:a16="http://schemas.microsoft.com/office/drawing/2014/main" id="{E1480716-740A-CF8F-CE06-F1C2531EF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36" b="5598"/>
            <a:stretch>
              <a:fillRect/>
            </a:stretch>
          </p:blipFill>
          <p:spPr>
            <a:xfrm>
              <a:off x="-18992" y="3981718"/>
              <a:ext cx="12210991" cy="318565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DAAE359-3FE3-DFF6-7CE3-8B5739FFBEE5}"/>
              </a:ext>
            </a:extLst>
          </p:cNvPr>
          <p:cNvSpPr txBox="1"/>
          <p:nvPr/>
        </p:nvSpPr>
        <p:spPr>
          <a:xfrm>
            <a:off x="1239128" y="211449"/>
            <a:ext cx="8308181" cy="461665"/>
          </a:xfrm>
          <a:prstGeom prst="rect">
            <a:avLst/>
          </a:prstGeom>
          <a:solidFill>
            <a:srgbClr val="7CB95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6600">
                  <a:solidFill>
                    <a:srgbClr val="D1441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ÁN CỘNG ĐỒNG 12. </a:t>
            </a:r>
            <a:r>
              <a:rPr lang="en-US" sz="2400" b="1" dirty="0" smtClean="0">
                <a:ln w="6600">
                  <a:solidFill>
                    <a:srgbClr val="D1441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 SÁCH CÁNH DIỀU</a:t>
            </a:r>
            <a:endParaRPr lang="en-US" sz="2400" b="1" dirty="0">
              <a:ln w="6600">
                <a:solidFill>
                  <a:srgbClr val="D14415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 11"/>
          <p:cNvSpPr/>
          <p:nvPr/>
        </p:nvSpPr>
        <p:spPr>
          <a:xfrm>
            <a:off x="1359724" y="4204565"/>
            <a:ext cx="6737795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</a:pP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Giáo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viên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soạn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Vũ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Thị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Hạnh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–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Trường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THPT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Nguyễn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Du,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Thái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Bình</a:t>
            </a:r>
            <a:endParaRPr lang="en-US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Sdt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 0974999085</a:t>
            </a:r>
            <a:r>
              <a:rPr lang="vi-VN" b="1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  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Gmail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 Hanhvan84nd@gmail.com</a:t>
            </a:r>
            <a:endParaRPr lang="en-US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vi-VN" b="1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Giáo</a:t>
            </a:r>
            <a:r>
              <a:rPr lang="vi-VN" b="1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viên </a:t>
            </a:r>
            <a:r>
              <a:rPr lang="vi-VN" b="1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phản</a:t>
            </a:r>
            <a:r>
              <a:rPr lang="vi-VN" b="1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vi-VN" b="1" dirty="0" err="1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biện</a:t>
            </a:r>
            <a:r>
              <a:rPr lang="vi-VN" b="1" dirty="0"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Vũ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Thị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Huần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–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trường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THPT Gia </a:t>
            </a: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Lộc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II.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SĐT: 0383.499.123</a:t>
            </a:r>
            <a:endParaRPr lang="en-US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b="1" dirty="0" err="1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Gmail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: Cobehaycuoi2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ptos"/>
                <a:cs typeface="Times New Roman" panose="02020603050405020304" pitchFamily="18" charset="0"/>
              </a:rPr>
              <a:t>988@gmail.com</a:t>
            </a:r>
            <a:endParaRPr lang="en-US" dirty="0">
              <a:latin typeface="Times New Roman" panose="02020603050405020304" pitchFamily="18" charset="0"/>
              <a:ea typeface="Aptos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95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3">
        <p:random/>
      </p:transition>
    </mc:Choice>
    <mc:Fallback xmlns="">
      <p:transition spd="slow" advTm="21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5000"/>
                <a:lumOff val="75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DD21A9F-2A8B-D6AE-7725-0DCF5E84809C}"/>
              </a:ext>
            </a:extLst>
          </p:cNvPr>
          <p:cNvCxnSpPr>
            <a:cxnSpLocks/>
          </p:cNvCxnSpPr>
          <p:nvPr/>
        </p:nvCxnSpPr>
        <p:spPr>
          <a:xfrm>
            <a:off x="8483" y="688488"/>
            <a:ext cx="12072355" cy="21518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63BAFF-338B-FC11-CA65-2D7FBD2D388C}"/>
              </a:ext>
            </a:extLst>
          </p:cNvPr>
          <p:cNvCxnSpPr>
            <a:cxnSpLocks/>
          </p:cNvCxnSpPr>
          <p:nvPr/>
        </p:nvCxnSpPr>
        <p:spPr>
          <a:xfrm>
            <a:off x="0" y="3488155"/>
            <a:ext cx="121920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7FD031-8955-BF01-33CE-3710FFB7A18D}"/>
              </a:ext>
            </a:extLst>
          </p:cNvPr>
          <p:cNvCxnSpPr>
            <a:cxnSpLocks/>
          </p:cNvCxnSpPr>
          <p:nvPr/>
        </p:nvCxnSpPr>
        <p:spPr>
          <a:xfrm>
            <a:off x="-25079" y="5120276"/>
            <a:ext cx="12192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639FB7-9415-2723-B787-A4B32052B237}"/>
              </a:ext>
            </a:extLst>
          </p:cNvPr>
          <p:cNvCxnSpPr>
            <a:cxnSpLocks/>
          </p:cNvCxnSpPr>
          <p:nvPr/>
        </p:nvCxnSpPr>
        <p:spPr>
          <a:xfrm>
            <a:off x="1219366" y="688488"/>
            <a:ext cx="0" cy="6041921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5ED997-92BC-89E7-8077-400418D2AB12}"/>
              </a:ext>
            </a:extLst>
          </p:cNvPr>
          <p:cNvCxnSpPr>
            <a:cxnSpLocks/>
          </p:cNvCxnSpPr>
          <p:nvPr/>
        </p:nvCxnSpPr>
        <p:spPr>
          <a:xfrm>
            <a:off x="4932548" y="710006"/>
            <a:ext cx="32272" cy="4410270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F48F24-AE63-F88B-CB0E-8D67F24C80FC}"/>
              </a:ext>
            </a:extLst>
          </p:cNvPr>
          <p:cNvCxnSpPr>
            <a:cxnSpLocks/>
          </p:cNvCxnSpPr>
          <p:nvPr/>
        </p:nvCxnSpPr>
        <p:spPr>
          <a:xfrm>
            <a:off x="8678002" y="688489"/>
            <a:ext cx="0" cy="4431787"/>
          </a:xfrm>
          <a:prstGeom prst="lin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666DE3C-8961-5DFD-8CC9-84ACBBD9220B}"/>
              </a:ext>
            </a:extLst>
          </p:cNvPr>
          <p:cNvSpPr txBox="1"/>
          <p:nvPr/>
        </p:nvSpPr>
        <p:spPr>
          <a:xfrm>
            <a:off x="3431690" y="51849"/>
            <a:ext cx="5558202" cy="52322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perspectiveAbove"/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4853FA-5B05-7FE0-6DD4-B10BA9AD0BDE}"/>
              </a:ext>
            </a:extLst>
          </p:cNvPr>
          <p:cNvSpPr txBox="1"/>
          <p:nvPr/>
        </p:nvSpPr>
        <p:spPr>
          <a:xfrm>
            <a:off x="63406" y="1830639"/>
            <a:ext cx="1033138" cy="40011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3963DF-33EC-620D-AEC7-8937A393E4E0}"/>
              </a:ext>
            </a:extLst>
          </p:cNvPr>
          <p:cNvSpPr txBox="1"/>
          <p:nvPr/>
        </p:nvSpPr>
        <p:spPr>
          <a:xfrm>
            <a:off x="1282773" y="1313897"/>
            <a:ext cx="3614748" cy="224676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4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4.0: 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8175EBD-4CF5-2BAB-57AF-6A4361B7EE72}"/>
              </a:ext>
            </a:extLst>
          </p:cNvPr>
          <p:cNvSpPr/>
          <p:nvPr/>
        </p:nvSpPr>
        <p:spPr>
          <a:xfrm>
            <a:off x="1282773" y="731523"/>
            <a:ext cx="3624696" cy="4966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CMCN 4.0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449DCB-4D43-356C-21CE-9957952FF48B}"/>
              </a:ext>
            </a:extLst>
          </p:cNvPr>
          <p:cNvSpPr/>
          <p:nvPr/>
        </p:nvSpPr>
        <p:spPr>
          <a:xfrm>
            <a:off x="4964820" y="734271"/>
            <a:ext cx="3680909" cy="4966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CMCN 4.0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12340E2-0A44-4940-B153-70E02826E26A}"/>
              </a:ext>
            </a:extLst>
          </p:cNvPr>
          <p:cNvSpPr/>
          <p:nvPr/>
        </p:nvSpPr>
        <p:spPr>
          <a:xfrm>
            <a:off x="8764057" y="746506"/>
            <a:ext cx="3453890" cy="4966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CMCN 4.0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DE490D-D19E-0ABC-9674-35E4917312C0}"/>
              </a:ext>
            </a:extLst>
          </p:cNvPr>
          <p:cNvSpPr txBox="1"/>
          <p:nvPr/>
        </p:nvSpPr>
        <p:spPr>
          <a:xfrm>
            <a:off x="4991878" y="1385363"/>
            <a:ext cx="3567796" cy="13234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2E8B029-2506-E0D4-66D9-3B8A8E95E456}"/>
              </a:ext>
            </a:extLst>
          </p:cNvPr>
          <p:cNvSpPr txBox="1"/>
          <p:nvPr/>
        </p:nvSpPr>
        <p:spPr>
          <a:xfrm>
            <a:off x="8713031" y="1470602"/>
            <a:ext cx="3453890" cy="10772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7B2C80-6469-1EEB-FE9F-FF1B4EC8333C}"/>
              </a:ext>
            </a:extLst>
          </p:cNvPr>
          <p:cNvSpPr txBox="1"/>
          <p:nvPr/>
        </p:nvSpPr>
        <p:spPr>
          <a:xfrm>
            <a:off x="65836" y="3400896"/>
            <a:ext cx="1067476" cy="163121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38100">
            <a:solidFill>
              <a:schemeClr val="tx2">
                <a:lumMod val="50000"/>
                <a:lumOff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tin(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68D112B-735F-B6F8-6FB6-25367E7B0A65}"/>
              </a:ext>
            </a:extLst>
          </p:cNvPr>
          <p:cNvSpPr txBox="1"/>
          <p:nvPr/>
        </p:nvSpPr>
        <p:spPr>
          <a:xfrm>
            <a:off x="1646572" y="3668811"/>
            <a:ext cx="2807091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C23DAF-1DC9-F5A8-4AF2-59F740BDCC58}"/>
              </a:ext>
            </a:extLst>
          </p:cNvPr>
          <p:cNvSpPr txBox="1"/>
          <p:nvPr/>
        </p:nvSpPr>
        <p:spPr>
          <a:xfrm>
            <a:off x="5142564" y="3639720"/>
            <a:ext cx="2807091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9F061B-2A24-5760-7C71-1C7793B363FC}"/>
              </a:ext>
            </a:extLst>
          </p:cNvPr>
          <p:cNvSpPr txBox="1"/>
          <p:nvPr/>
        </p:nvSpPr>
        <p:spPr>
          <a:xfrm>
            <a:off x="8710276" y="3610629"/>
            <a:ext cx="3418317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14B9531-25CC-475E-5FBA-7C46361C35FA}"/>
              </a:ext>
            </a:extLst>
          </p:cNvPr>
          <p:cNvSpPr txBox="1"/>
          <p:nvPr/>
        </p:nvSpPr>
        <p:spPr>
          <a:xfrm>
            <a:off x="-25079" y="5036576"/>
            <a:ext cx="1092554" cy="1877437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47F1E02-7A70-CDA3-5950-A9C8C19E95B7}"/>
              </a:ext>
            </a:extLst>
          </p:cNvPr>
          <p:cNvSpPr/>
          <p:nvPr/>
        </p:nvSpPr>
        <p:spPr>
          <a:xfrm>
            <a:off x="1282773" y="5188958"/>
            <a:ext cx="10884148" cy="156296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CMCN 4.0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1D035E-B02B-3628-2B2D-808123B3B676}"/>
              </a:ext>
            </a:extLst>
          </p:cNvPr>
          <p:cNvSpPr/>
          <p:nvPr/>
        </p:nvSpPr>
        <p:spPr>
          <a:xfrm>
            <a:off x="161366" y="785308"/>
            <a:ext cx="5905052" cy="26315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DB1847A-E352-10FE-8567-8B342D9F2FE5}"/>
              </a:ext>
            </a:extLst>
          </p:cNvPr>
          <p:cNvGrpSpPr/>
          <p:nvPr/>
        </p:nvGrpSpPr>
        <p:grpSpPr>
          <a:xfrm>
            <a:off x="42530" y="45719"/>
            <a:ext cx="12106940" cy="6858000"/>
            <a:chOff x="0" y="0"/>
            <a:chExt cx="12106940" cy="68580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4760436-F63D-8348-88D2-6B8D48E47300}"/>
                </a:ext>
              </a:extLst>
            </p:cNvPr>
            <p:cNvSpPr/>
            <p:nvPr/>
          </p:nvSpPr>
          <p:spPr>
            <a:xfrm>
              <a:off x="0" y="0"/>
              <a:ext cx="12106940" cy="6858000"/>
            </a:xfrm>
            <a:prstGeom prst="roundRect">
              <a:avLst/>
            </a:prstGeom>
            <a:solidFill>
              <a:schemeClr val="tx2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674CAE4-67F9-8290-D091-48F5CDD36AF8}"/>
                </a:ext>
              </a:extLst>
            </p:cNvPr>
            <p:cNvSpPr/>
            <p:nvPr/>
          </p:nvSpPr>
          <p:spPr>
            <a:xfrm>
              <a:off x="148418" y="150825"/>
              <a:ext cx="11747350" cy="6532143"/>
            </a:xfrm>
            <a:prstGeom prst="round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E142D1-B8FB-84F7-39A3-E6652F7BB8BA}"/>
              </a:ext>
            </a:extLst>
          </p:cNvPr>
          <p:cNvGrpSpPr/>
          <p:nvPr/>
        </p:nvGrpSpPr>
        <p:grpSpPr>
          <a:xfrm>
            <a:off x="4947620" y="2336223"/>
            <a:ext cx="2388198" cy="2288691"/>
            <a:chOff x="4856181" y="2336223"/>
            <a:chExt cx="2388198" cy="233441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CAB1628-1E2D-4269-44CB-B382B983CD6F}"/>
                </a:ext>
              </a:extLst>
            </p:cNvPr>
            <p:cNvSpPr/>
            <p:nvPr/>
          </p:nvSpPr>
          <p:spPr>
            <a:xfrm>
              <a:off x="4856181" y="2336223"/>
              <a:ext cx="2388198" cy="233441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1DE1BCE-ECC1-FFAB-32E2-095FD3557BB1}"/>
                </a:ext>
              </a:extLst>
            </p:cNvPr>
            <p:cNvSpPr/>
            <p:nvPr/>
          </p:nvSpPr>
          <p:spPr>
            <a:xfrm>
              <a:off x="5286489" y="2771909"/>
              <a:ext cx="1527586" cy="1463040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E4FC852-F7E3-9AC3-7916-BF76C2E57CDB}"/>
              </a:ext>
            </a:extLst>
          </p:cNvPr>
          <p:cNvSpPr/>
          <p:nvPr/>
        </p:nvSpPr>
        <p:spPr>
          <a:xfrm>
            <a:off x="283284" y="739589"/>
            <a:ext cx="11507097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078B00-F7E5-0F44-C0CC-901AAC06E1D0}"/>
              </a:ext>
            </a:extLst>
          </p:cNvPr>
          <p:cNvSpPr/>
          <p:nvPr/>
        </p:nvSpPr>
        <p:spPr>
          <a:xfrm>
            <a:off x="6096000" y="764283"/>
            <a:ext cx="45719" cy="3470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B9A124-8A8F-6E56-E0C1-112F9B96C825}"/>
              </a:ext>
            </a:extLst>
          </p:cNvPr>
          <p:cNvSpPr/>
          <p:nvPr/>
        </p:nvSpPr>
        <p:spPr>
          <a:xfrm>
            <a:off x="6171301" y="3429000"/>
            <a:ext cx="5737415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DCED59-2891-0737-6189-0449B9CED533}"/>
              </a:ext>
            </a:extLst>
          </p:cNvPr>
          <p:cNvSpPr/>
          <p:nvPr/>
        </p:nvSpPr>
        <p:spPr>
          <a:xfrm>
            <a:off x="6087934" y="4234946"/>
            <a:ext cx="45719" cy="23890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74C8F6-0C98-D6A0-EFDE-2FED313F67D2}"/>
              </a:ext>
            </a:extLst>
          </p:cNvPr>
          <p:cNvSpPr/>
          <p:nvPr/>
        </p:nvSpPr>
        <p:spPr>
          <a:xfrm flipV="1">
            <a:off x="220426" y="3441100"/>
            <a:ext cx="5854058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3EFC2E-E8C0-E4C3-28D1-02953791234F}"/>
              </a:ext>
            </a:extLst>
          </p:cNvPr>
          <p:cNvSpPr txBox="1"/>
          <p:nvPr/>
        </p:nvSpPr>
        <p:spPr>
          <a:xfrm>
            <a:off x="3122573" y="283799"/>
            <a:ext cx="7707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b="1" dirty="0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96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2400" b="1" dirty="0">
              <a:solidFill>
                <a:srgbClr val="D963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BA194B-05DC-299A-273B-1534D96470BE}"/>
              </a:ext>
            </a:extLst>
          </p:cNvPr>
          <p:cNvSpPr txBox="1"/>
          <p:nvPr/>
        </p:nvSpPr>
        <p:spPr>
          <a:xfrm>
            <a:off x="161366" y="785308"/>
            <a:ext cx="590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62FAE6-3E92-10C7-3949-71638CC4F21F}"/>
              </a:ext>
            </a:extLst>
          </p:cNvPr>
          <p:cNvSpPr txBox="1"/>
          <p:nvPr/>
        </p:nvSpPr>
        <p:spPr>
          <a:xfrm>
            <a:off x="407494" y="1766776"/>
            <a:ext cx="590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582118-11A5-5543-F0B7-11CF3E13DEEF}"/>
              </a:ext>
            </a:extLst>
          </p:cNvPr>
          <p:cNvSpPr txBox="1"/>
          <p:nvPr/>
        </p:nvSpPr>
        <p:spPr>
          <a:xfrm>
            <a:off x="6112137" y="840695"/>
            <a:ext cx="5796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7ECD2D-4ECB-38E4-D004-8148A2EA3E6E}"/>
              </a:ext>
            </a:extLst>
          </p:cNvPr>
          <p:cNvSpPr txBox="1"/>
          <p:nvPr/>
        </p:nvSpPr>
        <p:spPr>
          <a:xfrm>
            <a:off x="6133653" y="1528097"/>
            <a:ext cx="57965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F928D0-443B-9C47-9B09-492858DE6F4A}"/>
              </a:ext>
            </a:extLst>
          </p:cNvPr>
          <p:cNvSpPr txBox="1"/>
          <p:nvPr/>
        </p:nvSpPr>
        <p:spPr>
          <a:xfrm>
            <a:off x="7560042" y="3531422"/>
            <a:ext cx="4361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4D2163-1C3A-340C-85BD-CEB3914F361B}"/>
              </a:ext>
            </a:extLst>
          </p:cNvPr>
          <p:cNvSpPr txBox="1"/>
          <p:nvPr/>
        </p:nvSpPr>
        <p:spPr>
          <a:xfrm>
            <a:off x="6211250" y="3811172"/>
            <a:ext cx="56646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       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BC5B87-FAF5-0DBB-CD33-1253A4C50468}"/>
              </a:ext>
            </a:extLst>
          </p:cNvPr>
          <p:cNvSpPr/>
          <p:nvPr/>
        </p:nvSpPr>
        <p:spPr>
          <a:xfrm>
            <a:off x="6096000" y="233622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968BFF-F300-CFF0-0C68-3D6968BAC686}"/>
              </a:ext>
            </a:extLst>
          </p:cNvPr>
          <p:cNvSpPr txBox="1"/>
          <p:nvPr/>
        </p:nvSpPr>
        <p:spPr>
          <a:xfrm>
            <a:off x="222219" y="3531422"/>
            <a:ext cx="4679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173CC2-F128-FB86-3CFB-B96AE8EA9025}"/>
              </a:ext>
            </a:extLst>
          </p:cNvPr>
          <p:cNvSpPr txBox="1"/>
          <p:nvPr/>
        </p:nvSpPr>
        <p:spPr>
          <a:xfrm>
            <a:off x="340159" y="3976653"/>
            <a:ext cx="5354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…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…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25" grpId="0"/>
      <p:bldP spid="27" grpId="0"/>
      <p:bldP spid="28" grpId="0"/>
      <p:bldP spid="29" grpId="0"/>
      <p:bldP spid="31" grpId="0"/>
      <p:bldP spid="32" grpId="0"/>
      <p:bldP spid="33" grpId="0"/>
      <p:bldP spid="37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685800" y="3906854"/>
            <a:ext cx="2337773" cy="1972496"/>
          </a:xfrm>
          <a:custGeom>
            <a:avLst/>
            <a:gdLst/>
            <a:ahLst/>
            <a:cxnLst/>
            <a:rect l="l" t="t" r="r" b="b"/>
            <a:pathLst>
              <a:path w="3506660" h="2958744">
                <a:moveTo>
                  <a:pt x="0" y="0"/>
                </a:moveTo>
                <a:lnTo>
                  <a:pt x="3506660" y="0"/>
                </a:lnTo>
                <a:lnTo>
                  <a:pt x="3506660" y="2958744"/>
                </a:lnTo>
                <a:lnTo>
                  <a:pt x="0" y="295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04889">
            <a:off x="5403796" y="684526"/>
            <a:ext cx="1033758" cy="1048170"/>
          </a:xfrm>
          <a:custGeom>
            <a:avLst/>
            <a:gdLst/>
            <a:ahLst/>
            <a:cxnLst/>
            <a:rect l="l" t="t" r="r" b="b"/>
            <a:pathLst>
              <a:path w="1550637" h="1572255">
                <a:moveTo>
                  <a:pt x="0" y="0"/>
                </a:moveTo>
                <a:lnTo>
                  <a:pt x="1550637" y="0"/>
                </a:lnTo>
                <a:lnTo>
                  <a:pt x="1550637" y="1572256"/>
                </a:lnTo>
                <a:lnTo>
                  <a:pt x="0" y="1572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279818">
            <a:off x="9294700" y="3933049"/>
            <a:ext cx="2115821" cy="1920108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2" y="0"/>
                </a:lnTo>
                <a:lnTo>
                  <a:pt x="3173732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26010" y="2483750"/>
            <a:ext cx="813399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28"/>
              </a:lnSpc>
            </a:pPr>
            <a:r>
              <a:rPr lang="en-US" sz="8028" dirty="0" smtClean="0">
                <a:solidFill>
                  <a:srgbClr val="002060"/>
                </a:solidFill>
                <a:latin typeface=".ProTeacher04 Tinos Bold" panose="02020803070505020304" pitchFamily="18" charset="0"/>
                <a:ea typeface=".ProTeacher04 Tinos Bold" panose="02020803070505020304" pitchFamily="18" charset="0"/>
                <a:cs typeface=".ProTeacher04 Tinos Bold" panose="02020803070505020304" pitchFamily="18" charset="0"/>
                <a:sym typeface="Arturo"/>
              </a:rPr>
              <a:t>III. TỔNG </a:t>
            </a:r>
            <a:r>
              <a:rPr lang="en-US" sz="8028" dirty="0">
                <a:solidFill>
                  <a:srgbClr val="002060"/>
                </a:solidFill>
                <a:latin typeface=".ProTeacher04 Tinos Bold" panose="02020803070505020304" pitchFamily="18" charset="0"/>
                <a:ea typeface=".ProTeacher04 Tinos Bold" panose="02020803070505020304" pitchFamily="18" charset="0"/>
                <a:cs typeface=".ProTeacher04 Tinos Bold" panose="02020803070505020304" pitchFamily="18" charset="0"/>
                <a:sym typeface="Arturo"/>
              </a:rPr>
              <a:t>KẾT</a:t>
            </a:r>
          </a:p>
        </p:txBody>
      </p:sp>
      <p:sp>
        <p:nvSpPr>
          <p:cNvPr id="12" name="Freeform 12"/>
          <p:cNvSpPr/>
          <p:nvPr/>
        </p:nvSpPr>
        <p:spPr>
          <a:xfrm rot="-272013">
            <a:off x="685800" y="743395"/>
            <a:ext cx="2108208" cy="2066044"/>
          </a:xfrm>
          <a:custGeom>
            <a:avLst/>
            <a:gdLst/>
            <a:ahLst/>
            <a:cxnLst/>
            <a:rect l="l" t="t" r="r" b="b"/>
            <a:pathLst>
              <a:path w="3162312" h="3099066">
                <a:moveTo>
                  <a:pt x="0" y="0"/>
                </a:moveTo>
                <a:lnTo>
                  <a:pt x="3162312" y="0"/>
                </a:lnTo>
                <a:lnTo>
                  <a:pt x="3162312" y="3099066"/>
                </a:lnTo>
                <a:lnTo>
                  <a:pt x="0" y="3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6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1D035E-B02B-3628-2B2D-808123B3B676}"/>
              </a:ext>
            </a:extLst>
          </p:cNvPr>
          <p:cNvSpPr/>
          <p:nvPr/>
        </p:nvSpPr>
        <p:spPr>
          <a:xfrm>
            <a:off x="161366" y="785308"/>
            <a:ext cx="5905052" cy="26315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DB1847A-E352-10FE-8567-8B342D9F2FE5}"/>
              </a:ext>
            </a:extLst>
          </p:cNvPr>
          <p:cNvGrpSpPr/>
          <p:nvPr/>
        </p:nvGrpSpPr>
        <p:grpSpPr>
          <a:xfrm>
            <a:off x="88249" y="12100"/>
            <a:ext cx="12106940" cy="6858000"/>
            <a:chOff x="0" y="0"/>
            <a:chExt cx="12106940" cy="68580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4760436-F63D-8348-88D2-6B8D48E47300}"/>
                </a:ext>
              </a:extLst>
            </p:cNvPr>
            <p:cNvSpPr/>
            <p:nvPr/>
          </p:nvSpPr>
          <p:spPr>
            <a:xfrm>
              <a:off x="0" y="0"/>
              <a:ext cx="12106940" cy="6858000"/>
            </a:xfrm>
            <a:prstGeom prst="roundRect">
              <a:avLst/>
            </a:prstGeom>
            <a:solidFill>
              <a:schemeClr val="tx2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674CAE4-67F9-8290-D091-48F5CDD36AF8}"/>
                </a:ext>
              </a:extLst>
            </p:cNvPr>
            <p:cNvSpPr/>
            <p:nvPr/>
          </p:nvSpPr>
          <p:spPr>
            <a:xfrm>
              <a:off x="148418" y="150825"/>
              <a:ext cx="11747350" cy="6532143"/>
            </a:xfrm>
            <a:prstGeom prst="roundRect">
              <a:avLst/>
            </a:prstGeom>
            <a:solidFill>
              <a:schemeClr val="tx2">
                <a:lumMod val="25000"/>
                <a:lumOff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E142D1-B8FB-84F7-39A3-E6652F7BB8BA}"/>
              </a:ext>
            </a:extLst>
          </p:cNvPr>
          <p:cNvGrpSpPr/>
          <p:nvPr/>
        </p:nvGrpSpPr>
        <p:grpSpPr>
          <a:xfrm>
            <a:off x="4947620" y="2336223"/>
            <a:ext cx="2388198" cy="2288691"/>
            <a:chOff x="4856181" y="2336223"/>
            <a:chExt cx="2388198" cy="233441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CAB1628-1E2D-4269-44CB-B382B983CD6F}"/>
                </a:ext>
              </a:extLst>
            </p:cNvPr>
            <p:cNvSpPr/>
            <p:nvPr/>
          </p:nvSpPr>
          <p:spPr>
            <a:xfrm>
              <a:off x="4856181" y="2336223"/>
              <a:ext cx="2388198" cy="233441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1DE1BCE-ECC1-FFAB-32E2-095FD3557BB1}"/>
                </a:ext>
              </a:extLst>
            </p:cNvPr>
            <p:cNvSpPr/>
            <p:nvPr/>
          </p:nvSpPr>
          <p:spPr>
            <a:xfrm>
              <a:off x="5286489" y="2771909"/>
              <a:ext cx="1527586" cy="1463040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E4FC852-F7E3-9AC3-7916-BF76C2E57CDB}"/>
              </a:ext>
            </a:extLst>
          </p:cNvPr>
          <p:cNvSpPr/>
          <p:nvPr/>
        </p:nvSpPr>
        <p:spPr>
          <a:xfrm>
            <a:off x="283284" y="739589"/>
            <a:ext cx="11507097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078B00-F7E5-0F44-C0CC-901AAC06E1D0}"/>
              </a:ext>
            </a:extLst>
          </p:cNvPr>
          <p:cNvSpPr/>
          <p:nvPr/>
        </p:nvSpPr>
        <p:spPr>
          <a:xfrm>
            <a:off x="6096000" y="764283"/>
            <a:ext cx="45719" cy="3470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B9A124-8A8F-6E56-E0C1-112F9B96C825}"/>
              </a:ext>
            </a:extLst>
          </p:cNvPr>
          <p:cNvSpPr/>
          <p:nvPr/>
        </p:nvSpPr>
        <p:spPr>
          <a:xfrm>
            <a:off x="6171301" y="3429000"/>
            <a:ext cx="5737415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DCED59-2891-0737-6189-0449B9CED533}"/>
              </a:ext>
            </a:extLst>
          </p:cNvPr>
          <p:cNvSpPr/>
          <p:nvPr/>
        </p:nvSpPr>
        <p:spPr>
          <a:xfrm>
            <a:off x="5050419" y="4164543"/>
            <a:ext cx="45719" cy="23890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74C8F6-0C98-D6A0-EFDE-2FED313F67D2}"/>
              </a:ext>
            </a:extLst>
          </p:cNvPr>
          <p:cNvSpPr/>
          <p:nvPr/>
        </p:nvSpPr>
        <p:spPr>
          <a:xfrm flipV="1">
            <a:off x="211761" y="4141683"/>
            <a:ext cx="5854058" cy="457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BA194B-05DC-299A-273B-1534D96470BE}"/>
              </a:ext>
            </a:extLst>
          </p:cNvPr>
          <p:cNvSpPr txBox="1"/>
          <p:nvPr/>
        </p:nvSpPr>
        <p:spPr>
          <a:xfrm>
            <a:off x="161366" y="785308"/>
            <a:ext cx="347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62FAE6-3E92-10C7-3949-71638CC4F21F}"/>
              </a:ext>
            </a:extLst>
          </p:cNvPr>
          <p:cNvSpPr txBox="1"/>
          <p:nvPr/>
        </p:nvSpPr>
        <p:spPr>
          <a:xfrm>
            <a:off x="148418" y="1502279"/>
            <a:ext cx="4189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582118-11A5-5543-F0B7-11CF3E13DEEF}"/>
              </a:ext>
            </a:extLst>
          </p:cNvPr>
          <p:cNvSpPr txBox="1"/>
          <p:nvPr/>
        </p:nvSpPr>
        <p:spPr>
          <a:xfrm>
            <a:off x="6112137" y="840695"/>
            <a:ext cx="579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7ECD2D-4ECB-38E4-D004-8148A2EA3E6E}"/>
              </a:ext>
            </a:extLst>
          </p:cNvPr>
          <p:cNvSpPr txBox="1"/>
          <p:nvPr/>
        </p:nvSpPr>
        <p:spPr>
          <a:xfrm>
            <a:off x="5232400" y="1211272"/>
            <a:ext cx="64986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6F928D0-443B-9C47-9B09-492858DE6F4A}"/>
              </a:ext>
            </a:extLst>
          </p:cNvPr>
          <p:cNvSpPr txBox="1"/>
          <p:nvPr/>
        </p:nvSpPr>
        <p:spPr>
          <a:xfrm>
            <a:off x="7560042" y="3531422"/>
            <a:ext cx="4361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4D2163-1C3A-340C-85BD-CEB3914F361B}"/>
              </a:ext>
            </a:extLst>
          </p:cNvPr>
          <p:cNvSpPr txBox="1"/>
          <p:nvPr/>
        </p:nvSpPr>
        <p:spPr>
          <a:xfrm>
            <a:off x="5332807" y="4107966"/>
            <a:ext cx="64145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BC5B87-FAF5-0DBB-CD33-1253A4C50468}"/>
              </a:ext>
            </a:extLst>
          </p:cNvPr>
          <p:cNvSpPr/>
          <p:nvPr/>
        </p:nvSpPr>
        <p:spPr>
          <a:xfrm>
            <a:off x="6096000" y="233622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482600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30000"/>
              </a:lnSpc>
              <a:spcAft>
                <a:spcPts val="0"/>
              </a:spcAft>
              <a:buNone/>
            </a:pP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thông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tin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nói</a:t>
            </a:r>
            <a:r>
              <a:rPr lang="fr-FR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30000"/>
              </a:lnSpc>
              <a:spcAft>
                <a:spcPts val="0"/>
              </a:spcAft>
              <a:buNone/>
            </a:pPr>
            <a:r>
              <a:rPr lang="pt-BR" sz="2400" dirty="0">
                <a:solidFill>
                  <a:srgbClr val="0D0D0D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Phân tích và đánh giá được đề tài, cách đặt nhan đề, các thông tin cơ bản của VB.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30000"/>
              </a:lnSpc>
              <a:spcAft>
                <a:spcPts val="0"/>
              </a:spcAft>
              <a:buNone/>
            </a:pPr>
            <a:r>
              <a:rPr lang="pt-BR" sz="2400" dirty="0">
                <a:solidFill>
                  <a:srgbClr val="0D0D0D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Xác định được mục đích viết, quan điểm và thái độ, tình cảm của người viết.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30000"/>
              </a:lnSpc>
              <a:spcAft>
                <a:spcPts val="0"/>
              </a:spcAft>
              <a:buNone/>
            </a:pPr>
            <a:r>
              <a:rPr lang="pt-BR" sz="2400" dirty="0">
                <a:solidFill>
                  <a:srgbClr val="0D0D0D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Nhận biết và phân tích được tác dụng của các yếu tố hình thức như: bố cục, mạch lạc của văn bản, cách trình bày thông tin; sự kết hợp giữa phương tiện giao tiếp ngôn ngữ và các phương tiện giao tiếp phi ngôn ngữ để biểu đạt nội dung VB một cách sinh động, hiệu quả.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sz="2400" dirty="0">
                <a:solidFill>
                  <a:srgbClr val="0D0D0D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Nêu được ý nghĩa hay tác động của VB thông tin đã đọc đối với bản thân.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98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71297" y="3614005"/>
            <a:ext cx="2337773" cy="1972496"/>
          </a:xfrm>
          <a:custGeom>
            <a:avLst/>
            <a:gdLst/>
            <a:ahLst/>
            <a:cxnLst/>
            <a:rect l="l" t="t" r="r" b="b"/>
            <a:pathLst>
              <a:path w="3506660" h="2958744">
                <a:moveTo>
                  <a:pt x="0" y="0"/>
                </a:moveTo>
                <a:lnTo>
                  <a:pt x="3506660" y="0"/>
                </a:lnTo>
                <a:lnTo>
                  <a:pt x="3506660" y="2958744"/>
                </a:lnTo>
                <a:lnTo>
                  <a:pt x="0" y="295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04889">
            <a:off x="5403796" y="684526"/>
            <a:ext cx="1033758" cy="1048170"/>
          </a:xfrm>
          <a:custGeom>
            <a:avLst/>
            <a:gdLst/>
            <a:ahLst/>
            <a:cxnLst/>
            <a:rect l="l" t="t" r="r" b="b"/>
            <a:pathLst>
              <a:path w="1550637" h="1572255">
                <a:moveTo>
                  <a:pt x="0" y="0"/>
                </a:moveTo>
                <a:lnTo>
                  <a:pt x="1550637" y="0"/>
                </a:lnTo>
                <a:lnTo>
                  <a:pt x="1550637" y="1572256"/>
                </a:lnTo>
                <a:lnTo>
                  <a:pt x="0" y="1572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279818">
            <a:off x="9517983" y="3599524"/>
            <a:ext cx="2115821" cy="1920108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2" y="0"/>
                </a:lnTo>
                <a:lnTo>
                  <a:pt x="3173732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174090" y="2839350"/>
            <a:ext cx="6441517" cy="94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8"/>
              </a:lnSpc>
            </a:pPr>
            <a:r>
              <a:rPr lang="en-US" sz="6000" b="1" dirty="0">
                <a:solidFill>
                  <a:srgbClr val="A7AF84"/>
                </a:solidFill>
                <a:latin typeface="Times New Roman" panose="02020603050405020304" pitchFamily="18" charset="0"/>
                <a:ea typeface="Arturo"/>
                <a:cs typeface="Times New Roman" panose="02020603050405020304" pitchFamily="18" charset="0"/>
                <a:sym typeface="Arturo"/>
              </a:rPr>
              <a:t>LUYỆN TẬP </a:t>
            </a:r>
          </a:p>
        </p:txBody>
      </p:sp>
      <p:sp>
        <p:nvSpPr>
          <p:cNvPr id="12" name="Freeform 12"/>
          <p:cNvSpPr/>
          <p:nvPr/>
        </p:nvSpPr>
        <p:spPr>
          <a:xfrm rot="-272013">
            <a:off x="686080" y="-20208"/>
            <a:ext cx="2108208" cy="2066044"/>
          </a:xfrm>
          <a:custGeom>
            <a:avLst/>
            <a:gdLst/>
            <a:ahLst/>
            <a:cxnLst/>
            <a:rect l="l" t="t" r="r" b="b"/>
            <a:pathLst>
              <a:path w="3162312" h="3099066">
                <a:moveTo>
                  <a:pt x="0" y="0"/>
                </a:moveTo>
                <a:lnTo>
                  <a:pt x="3162312" y="0"/>
                </a:lnTo>
                <a:lnTo>
                  <a:pt x="3162312" y="3099066"/>
                </a:lnTo>
                <a:lnTo>
                  <a:pt x="0" y="3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97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6" y="1279"/>
            <a:ext cx="2653645" cy="253132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94618" y="2589104"/>
            <a:ext cx="9660418" cy="129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139113" y="2797444"/>
            <a:ext cx="9771427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 smtClean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600" b="1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3402" y="5596458"/>
            <a:ext cx="5677598" cy="126154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77980" y="4122112"/>
            <a:ext cx="5497492" cy="12651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14348" y="5600631"/>
            <a:ext cx="556429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03512" y="4378309"/>
            <a:ext cx="513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endParaRPr lang="en-US" sz="3600" dirty="0">
              <a:solidFill>
                <a:srgbClr val="0C1B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99625" y="4094402"/>
            <a:ext cx="5436886" cy="12929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sz="4000" dirty="0" smtClean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 smtClean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 smtClean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000" dirty="0">
              <a:solidFill>
                <a:srgbClr val="0C1B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59331" y="5552884"/>
            <a:ext cx="5618649" cy="13051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66985" y="5850602"/>
            <a:ext cx="5803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3600" dirty="0">
              <a:solidFill>
                <a:srgbClr val="0C1B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024182"/>
            <a:ext cx="456903" cy="45690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600589"/>
            <a:ext cx="456903" cy="45690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158834"/>
            <a:ext cx="456903" cy="45690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680324"/>
            <a:ext cx="456903" cy="456903"/>
          </a:xfrm>
          <a:prstGeom prst="rect">
            <a:avLst/>
          </a:prstGeom>
        </p:spPr>
      </p:pic>
      <p:sp>
        <p:nvSpPr>
          <p:cNvPr id="20" name="Star: 5 Points 3">
            <a:extLst>
              <a:ext uri="{FF2B5EF4-FFF2-40B4-BE49-F238E27FC236}">
                <a16:creationId xmlns:a16="http://schemas.microsoft.com/office/drawing/2014/main" id="{992D0C89-62A6-4B4D-BECC-C2F0B7A0294D}"/>
              </a:ext>
            </a:extLst>
          </p:cNvPr>
          <p:cNvSpPr/>
          <p:nvPr/>
        </p:nvSpPr>
        <p:spPr>
          <a:xfrm>
            <a:off x="6428820" y="5685028"/>
            <a:ext cx="471428" cy="402056"/>
          </a:xfrm>
          <a:prstGeom prst="star5">
            <a:avLst>
              <a:gd name="adj" fmla="val 33073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486301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4" grpId="0"/>
      <p:bldP spid="34" grpId="1"/>
      <p:bldP spid="34" grpId="2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6" y="1279"/>
            <a:ext cx="2653645" cy="253132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94618" y="2589104"/>
            <a:ext cx="9660418" cy="129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74321" y="2658241"/>
            <a:ext cx="11673840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3600" b="1" dirty="0" err="1" smtClean="0">
                <a:solidFill>
                  <a:srgbClr val="0C1B2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C1B2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C1B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tin?</a:t>
            </a:r>
          </a:p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3402" y="5596458"/>
            <a:ext cx="5677598" cy="126154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77980" y="4122112"/>
            <a:ext cx="5497492" cy="12651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77902" y="6060702"/>
            <a:ext cx="52858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06955" y="4493674"/>
            <a:ext cx="51304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99625" y="4094402"/>
            <a:ext cx="5436886" cy="12929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59331" y="5552884"/>
            <a:ext cx="5618649" cy="13051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11661" y="4480743"/>
            <a:ext cx="49481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just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tin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555039" y="5818649"/>
            <a:ext cx="58038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Infographic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024182"/>
            <a:ext cx="456903" cy="45690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600589"/>
            <a:ext cx="456903" cy="45690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158834"/>
            <a:ext cx="456903" cy="45690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680324"/>
            <a:ext cx="456903" cy="456903"/>
          </a:xfrm>
          <a:prstGeom prst="rect">
            <a:avLst/>
          </a:prstGeom>
        </p:spPr>
      </p:pic>
      <p:sp>
        <p:nvSpPr>
          <p:cNvPr id="20" name="Star: 5 Points 3">
            <a:extLst>
              <a:ext uri="{FF2B5EF4-FFF2-40B4-BE49-F238E27FC236}">
                <a16:creationId xmlns:a16="http://schemas.microsoft.com/office/drawing/2014/main" id="{992D0C89-62A6-4B4D-BECC-C2F0B7A0294D}"/>
              </a:ext>
            </a:extLst>
          </p:cNvPr>
          <p:cNvSpPr/>
          <p:nvPr/>
        </p:nvSpPr>
        <p:spPr>
          <a:xfrm>
            <a:off x="6615173" y="6125452"/>
            <a:ext cx="471428" cy="402056"/>
          </a:xfrm>
          <a:prstGeom prst="star5">
            <a:avLst>
              <a:gd name="adj" fmla="val 33073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3683985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6" y="1279"/>
            <a:ext cx="2653645" cy="253132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94618" y="2589104"/>
            <a:ext cx="9660418" cy="129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83609" y="2658241"/>
            <a:ext cx="9771427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3.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…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3402" y="5596458"/>
            <a:ext cx="5677598" cy="126154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77980" y="4122112"/>
            <a:ext cx="5497492" cy="12651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80606" y="5918949"/>
            <a:ext cx="52858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14348" y="4460924"/>
            <a:ext cx="51304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hản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99625" y="4094402"/>
            <a:ext cx="5436886" cy="12929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59331" y="5552884"/>
            <a:ext cx="5618649" cy="13051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168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94596" y="4564146"/>
            <a:ext cx="49481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just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hâu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tóm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hưởng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99625" y="5593922"/>
            <a:ext cx="58038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024182"/>
            <a:ext cx="456903" cy="45690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600589"/>
            <a:ext cx="456903" cy="45690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158834"/>
            <a:ext cx="456903" cy="45690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680324"/>
            <a:ext cx="456903" cy="456903"/>
          </a:xfrm>
          <a:prstGeom prst="rect">
            <a:avLst/>
          </a:prstGeom>
        </p:spPr>
      </p:pic>
      <p:sp>
        <p:nvSpPr>
          <p:cNvPr id="20" name="Star: 5 Points 3">
            <a:extLst>
              <a:ext uri="{FF2B5EF4-FFF2-40B4-BE49-F238E27FC236}">
                <a16:creationId xmlns:a16="http://schemas.microsoft.com/office/drawing/2014/main" id="{992D0C89-62A6-4B4D-BECC-C2F0B7A0294D}"/>
              </a:ext>
            </a:extLst>
          </p:cNvPr>
          <p:cNvSpPr/>
          <p:nvPr/>
        </p:nvSpPr>
        <p:spPr>
          <a:xfrm>
            <a:off x="6414348" y="4503951"/>
            <a:ext cx="471428" cy="402056"/>
          </a:xfrm>
          <a:prstGeom prst="star5">
            <a:avLst>
              <a:gd name="adj" fmla="val 33073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3544489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6" y="1279"/>
            <a:ext cx="2653645" cy="253132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94618" y="2589104"/>
            <a:ext cx="9660418" cy="129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83609" y="2658241"/>
            <a:ext cx="9771427" cy="610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3402" y="5596458"/>
            <a:ext cx="5677598" cy="126154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77980" y="4122112"/>
            <a:ext cx="5497492" cy="12651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14348" y="5600631"/>
            <a:ext cx="528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03512" y="4515803"/>
            <a:ext cx="513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99625" y="4094402"/>
            <a:ext cx="5436886" cy="12929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59331" y="5552884"/>
            <a:ext cx="5618649" cy="13051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94596" y="4418399"/>
            <a:ext cx="494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just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mẻ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329515" y="6038691"/>
            <a:ext cx="5803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024182"/>
            <a:ext cx="456903" cy="45690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600589"/>
            <a:ext cx="456903" cy="45690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158834"/>
            <a:ext cx="456903" cy="45690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680324"/>
            <a:ext cx="456903" cy="456903"/>
          </a:xfrm>
          <a:prstGeom prst="rect">
            <a:avLst/>
          </a:prstGeom>
        </p:spPr>
      </p:pic>
      <p:sp>
        <p:nvSpPr>
          <p:cNvPr id="20" name="Star: 5 Points 3">
            <a:extLst>
              <a:ext uri="{FF2B5EF4-FFF2-40B4-BE49-F238E27FC236}">
                <a16:creationId xmlns:a16="http://schemas.microsoft.com/office/drawing/2014/main" id="{992D0C89-62A6-4B4D-BECC-C2F0B7A0294D}"/>
              </a:ext>
            </a:extLst>
          </p:cNvPr>
          <p:cNvSpPr/>
          <p:nvPr/>
        </p:nvSpPr>
        <p:spPr>
          <a:xfrm>
            <a:off x="558882" y="6106872"/>
            <a:ext cx="471428" cy="402056"/>
          </a:xfrm>
          <a:prstGeom prst="star5">
            <a:avLst>
              <a:gd name="adj" fmla="val 33073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620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CF1F7-7A69-91B0-DA11-8703D0489A31}"/>
              </a:ext>
            </a:extLst>
          </p:cNvPr>
          <p:cNvSpPr txBox="1"/>
          <p:nvPr/>
        </p:nvSpPr>
        <p:spPr>
          <a:xfrm>
            <a:off x="737704" y="2041263"/>
            <a:ext cx="5647764" cy="2283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4.0 VÀ VAI TRÒ CỦA NGƯỜI TRÍ THỨC KHOA HỌC-CÔNG NGHỆ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>
                    <a:alpha val="5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C26CE4-2A13-C5CA-AB56-BA7932D2D3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413" b="-1"/>
          <a:stretch/>
        </p:blipFill>
        <p:spPr>
          <a:xfrm>
            <a:off x="7040880" y="1104900"/>
            <a:ext cx="449511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75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6" y="1279"/>
            <a:ext cx="2653645" cy="253132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94618" y="2589104"/>
            <a:ext cx="9660418" cy="129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83609" y="2658241"/>
            <a:ext cx="9771427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3402" y="5596458"/>
            <a:ext cx="5677598" cy="126154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77980" y="4122112"/>
            <a:ext cx="5497492" cy="12651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14348" y="5600631"/>
            <a:ext cx="528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14348" y="4455639"/>
            <a:ext cx="513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99625" y="4094402"/>
            <a:ext cx="5436886" cy="12929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59331" y="5552884"/>
            <a:ext cx="5618649" cy="13051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27509" y="4455639"/>
            <a:ext cx="494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just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ự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xếp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-556172" y="5943832"/>
            <a:ext cx="5803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024182"/>
            <a:ext cx="456903" cy="45690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600589"/>
            <a:ext cx="456903" cy="45690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158834"/>
            <a:ext cx="456903" cy="45690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680324"/>
            <a:ext cx="456903" cy="456903"/>
          </a:xfrm>
          <a:prstGeom prst="rect">
            <a:avLst/>
          </a:prstGeom>
        </p:spPr>
      </p:pic>
      <p:sp>
        <p:nvSpPr>
          <p:cNvPr id="20" name="Star: 5 Points 3">
            <a:extLst>
              <a:ext uri="{FF2B5EF4-FFF2-40B4-BE49-F238E27FC236}">
                <a16:creationId xmlns:a16="http://schemas.microsoft.com/office/drawing/2014/main" id="{992D0C89-62A6-4B4D-BECC-C2F0B7A0294D}"/>
              </a:ext>
            </a:extLst>
          </p:cNvPr>
          <p:cNvSpPr/>
          <p:nvPr/>
        </p:nvSpPr>
        <p:spPr>
          <a:xfrm>
            <a:off x="1194618" y="4553683"/>
            <a:ext cx="471428" cy="402056"/>
          </a:xfrm>
          <a:prstGeom prst="star5">
            <a:avLst>
              <a:gd name="adj" fmla="val 33073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26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6" y="1279"/>
            <a:ext cx="2653645" cy="253132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94618" y="2589104"/>
            <a:ext cx="9660418" cy="129089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83609" y="2658241"/>
            <a:ext cx="9771427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563"/>
              </a:spcBef>
              <a:spcAft>
                <a:spcPts val="563"/>
              </a:spcAft>
            </a:pP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3402" y="5596458"/>
            <a:ext cx="5677598" cy="126154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77980" y="4122112"/>
            <a:ext cx="5497492" cy="12651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7891" indent="-267891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14348" y="6082418"/>
            <a:ext cx="528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14348" y="4455639"/>
            <a:ext cx="5130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99625" y="4094402"/>
            <a:ext cx="5436886" cy="12929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59331" y="5552884"/>
            <a:ext cx="5618649" cy="13051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9BAEC5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27509" y="4455639"/>
            <a:ext cx="494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just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thô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-556172" y="5943832"/>
            <a:ext cx="5803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9" indent="-321469" algn="ctr" defTabSz="85725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024182"/>
            <a:ext cx="456903" cy="45690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1001" y="1600589"/>
            <a:ext cx="456903" cy="45690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158834"/>
            <a:ext cx="456903" cy="45690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223" y="2680324"/>
            <a:ext cx="456903" cy="456903"/>
          </a:xfrm>
          <a:prstGeom prst="rect">
            <a:avLst/>
          </a:prstGeom>
        </p:spPr>
      </p:pic>
      <p:sp>
        <p:nvSpPr>
          <p:cNvPr id="20" name="Star: 5 Points 3">
            <a:extLst>
              <a:ext uri="{FF2B5EF4-FFF2-40B4-BE49-F238E27FC236}">
                <a16:creationId xmlns:a16="http://schemas.microsoft.com/office/drawing/2014/main" id="{992D0C89-62A6-4B4D-BECC-C2F0B7A0294D}"/>
              </a:ext>
            </a:extLst>
          </p:cNvPr>
          <p:cNvSpPr/>
          <p:nvPr/>
        </p:nvSpPr>
        <p:spPr>
          <a:xfrm>
            <a:off x="1194618" y="4553683"/>
            <a:ext cx="471428" cy="402056"/>
          </a:xfrm>
          <a:prstGeom prst="star5">
            <a:avLst>
              <a:gd name="adj" fmla="val 33073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842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685800" y="3906854"/>
            <a:ext cx="2337773" cy="1972496"/>
          </a:xfrm>
          <a:custGeom>
            <a:avLst/>
            <a:gdLst/>
            <a:ahLst/>
            <a:cxnLst/>
            <a:rect l="l" t="t" r="r" b="b"/>
            <a:pathLst>
              <a:path w="3506660" h="2958744">
                <a:moveTo>
                  <a:pt x="0" y="0"/>
                </a:moveTo>
                <a:lnTo>
                  <a:pt x="3506660" y="0"/>
                </a:lnTo>
                <a:lnTo>
                  <a:pt x="3506660" y="2958744"/>
                </a:lnTo>
                <a:lnTo>
                  <a:pt x="0" y="295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04889">
            <a:off x="5403796" y="684526"/>
            <a:ext cx="1033758" cy="1048170"/>
          </a:xfrm>
          <a:custGeom>
            <a:avLst/>
            <a:gdLst/>
            <a:ahLst/>
            <a:cxnLst/>
            <a:rect l="l" t="t" r="r" b="b"/>
            <a:pathLst>
              <a:path w="1550637" h="1572255">
                <a:moveTo>
                  <a:pt x="0" y="0"/>
                </a:moveTo>
                <a:lnTo>
                  <a:pt x="1550637" y="0"/>
                </a:lnTo>
                <a:lnTo>
                  <a:pt x="1550637" y="1572256"/>
                </a:lnTo>
                <a:lnTo>
                  <a:pt x="0" y="1572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279818">
            <a:off x="9294700" y="3933049"/>
            <a:ext cx="2115821" cy="1920108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2" y="0"/>
                </a:lnTo>
                <a:lnTo>
                  <a:pt x="3173732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174090" y="2839350"/>
            <a:ext cx="6441517" cy="1054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8"/>
              </a:lnSpc>
            </a:pPr>
            <a:r>
              <a:rPr lang="en-US" sz="8028" dirty="0">
                <a:solidFill>
                  <a:srgbClr val="A7AF84"/>
                </a:solidFill>
                <a:latin typeface=".ProTeacher04 Tinos Bold" panose="02020803070505020304" pitchFamily="18" charset="0"/>
                <a:ea typeface=".ProTeacher04 Tinos Bold" panose="02020803070505020304" pitchFamily="18" charset="0"/>
                <a:cs typeface=".ProTeacher04 Tinos Bold" panose="02020803070505020304" pitchFamily="18" charset="0"/>
                <a:sym typeface="Arturo"/>
              </a:rPr>
              <a:t>VẬN DỤNG</a:t>
            </a:r>
          </a:p>
        </p:txBody>
      </p:sp>
      <p:sp>
        <p:nvSpPr>
          <p:cNvPr id="12" name="Freeform 12"/>
          <p:cNvSpPr/>
          <p:nvPr/>
        </p:nvSpPr>
        <p:spPr>
          <a:xfrm rot="-272013">
            <a:off x="685800" y="743395"/>
            <a:ext cx="2108208" cy="2066044"/>
          </a:xfrm>
          <a:custGeom>
            <a:avLst/>
            <a:gdLst/>
            <a:ahLst/>
            <a:cxnLst/>
            <a:rect l="l" t="t" r="r" b="b"/>
            <a:pathLst>
              <a:path w="3162312" h="3099066">
                <a:moveTo>
                  <a:pt x="0" y="0"/>
                </a:moveTo>
                <a:lnTo>
                  <a:pt x="3162312" y="0"/>
                </a:lnTo>
                <a:lnTo>
                  <a:pt x="3162312" y="3099066"/>
                </a:lnTo>
                <a:lnTo>
                  <a:pt x="0" y="3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40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mera lens">
            <a:extLst>
              <a:ext uri="{FF2B5EF4-FFF2-40B4-BE49-F238E27FC236}">
                <a16:creationId xmlns:a16="http://schemas.microsoft.com/office/drawing/2014/main" id="{6C9CF74B-90BE-A032-B097-46E1177D75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15" r="36226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A2892A-F01D-EBFD-1E85-5ACB77384E46}"/>
              </a:ext>
            </a:extLst>
          </p:cNvPr>
          <p:cNvSpPr txBox="1"/>
          <p:nvPr/>
        </p:nvSpPr>
        <p:spPr>
          <a:xfrm>
            <a:off x="5616646" y="345961"/>
            <a:ext cx="6368903" cy="24776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video…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5’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0FF974-3BB0-290F-18C9-7EA8B2C447C8}"/>
              </a:ext>
            </a:extLst>
          </p:cNvPr>
          <p:cNvSpPr txBox="1"/>
          <p:nvPr/>
        </p:nvSpPr>
        <p:spPr>
          <a:xfrm>
            <a:off x="5616646" y="2398260"/>
            <a:ext cx="6368903" cy="34968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800"/>
              </a:spcAft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4.0,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033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leaves around a white background&#10;&#10;Description automatically generated">
            <a:extLst>
              <a:ext uri="{FF2B5EF4-FFF2-40B4-BE49-F238E27FC236}">
                <a16:creationId xmlns:a16="http://schemas.microsoft.com/office/drawing/2014/main" id="{A4A68F80-A952-60E4-CEF1-5F29BED0B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26" y="965201"/>
            <a:ext cx="6557196" cy="491156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78400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8773" y="-253860"/>
            <a:ext cx="9072000" cy="6972809"/>
          </a:xfrm>
          <a:custGeom>
            <a:avLst/>
            <a:gdLst/>
            <a:ahLst/>
            <a:cxnLst/>
            <a:rect l="l" t="t" r="r" b="b"/>
            <a:pathLst>
              <a:path w="10521595" h="10459214">
                <a:moveTo>
                  <a:pt x="0" y="0"/>
                </a:moveTo>
                <a:lnTo>
                  <a:pt x="10521594" y="0"/>
                </a:lnTo>
                <a:lnTo>
                  <a:pt x="10521594" y="10459213"/>
                </a:lnTo>
                <a:lnTo>
                  <a:pt x="0" y="10459213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5000"/>
              <a:lumOff val="75000"/>
            </a:schemeClr>
          </a:solidFill>
        </p:spPr>
        <p:txBody>
          <a:bodyPr/>
          <a:lstStyle/>
          <a:p>
            <a:endParaRPr lang="en-US" sz="2000"/>
          </a:p>
        </p:txBody>
      </p:sp>
      <p:sp>
        <p:nvSpPr>
          <p:cNvPr id="4" name="Freeform 4"/>
          <p:cNvSpPr/>
          <p:nvPr/>
        </p:nvSpPr>
        <p:spPr>
          <a:xfrm rot="-1772464">
            <a:off x="9713182" y="3737320"/>
            <a:ext cx="2429911" cy="3489997"/>
          </a:xfrm>
          <a:custGeom>
            <a:avLst/>
            <a:gdLst/>
            <a:ahLst/>
            <a:cxnLst/>
            <a:rect l="l" t="t" r="r" b="b"/>
            <a:pathLst>
              <a:path w="3644866" h="5234996">
                <a:moveTo>
                  <a:pt x="0" y="0"/>
                </a:moveTo>
                <a:lnTo>
                  <a:pt x="3644866" y="0"/>
                </a:lnTo>
                <a:lnTo>
                  <a:pt x="3644866" y="5234996"/>
                </a:lnTo>
                <a:lnTo>
                  <a:pt x="0" y="52349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728001">
            <a:off x="-343557" y="4005214"/>
            <a:ext cx="2949013" cy="3124782"/>
          </a:xfrm>
          <a:custGeom>
            <a:avLst/>
            <a:gdLst/>
            <a:ahLst/>
            <a:cxnLst/>
            <a:rect l="l" t="t" r="r" b="b"/>
            <a:pathLst>
              <a:path w="4423519" h="4687173">
                <a:moveTo>
                  <a:pt x="0" y="0"/>
                </a:moveTo>
                <a:lnTo>
                  <a:pt x="4423519" y="0"/>
                </a:lnTo>
                <a:lnTo>
                  <a:pt x="4423519" y="4687173"/>
                </a:lnTo>
                <a:lnTo>
                  <a:pt x="0" y="4687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403127" y="664350"/>
            <a:ext cx="5546025" cy="1549116"/>
            <a:chOff x="0" y="-161925"/>
            <a:chExt cx="2854829" cy="7974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29128" cy="635486"/>
            </a:xfrm>
            <a:custGeom>
              <a:avLst/>
              <a:gdLst/>
              <a:ahLst/>
              <a:cxnLst/>
              <a:rect l="l" t="t" r="r" b="b"/>
              <a:pathLst>
                <a:path w="2629128" h="635486">
                  <a:moveTo>
                    <a:pt x="60631" y="0"/>
                  </a:moveTo>
                  <a:lnTo>
                    <a:pt x="2568497" y="0"/>
                  </a:lnTo>
                  <a:cubicBezTo>
                    <a:pt x="2584577" y="0"/>
                    <a:pt x="2599999" y="6388"/>
                    <a:pt x="2611369" y="17758"/>
                  </a:cubicBezTo>
                  <a:cubicBezTo>
                    <a:pt x="2622740" y="29129"/>
                    <a:pt x="2629128" y="44551"/>
                    <a:pt x="2629128" y="60631"/>
                  </a:cubicBezTo>
                  <a:lnTo>
                    <a:pt x="2629128" y="574855"/>
                  </a:lnTo>
                  <a:cubicBezTo>
                    <a:pt x="2629128" y="590935"/>
                    <a:pt x="2622740" y="606357"/>
                    <a:pt x="2611369" y="617727"/>
                  </a:cubicBezTo>
                  <a:cubicBezTo>
                    <a:pt x="2599999" y="629098"/>
                    <a:pt x="2584577" y="635486"/>
                    <a:pt x="2568497" y="635486"/>
                  </a:cubicBezTo>
                  <a:lnTo>
                    <a:pt x="60631" y="635486"/>
                  </a:lnTo>
                  <a:cubicBezTo>
                    <a:pt x="44551" y="635486"/>
                    <a:pt x="29129" y="629098"/>
                    <a:pt x="17758" y="617727"/>
                  </a:cubicBezTo>
                  <a:cubicBezTo>
                    <a:pt x="6388" y="606357"/>
                    <a:pt x="0" y="590935"/>
                    <a:pt x="0" y="574855"/>
                  </a:cubicBezTo>
                  <a:lnTo>
                    <a:pt x="0" y="60631"/>
                  </a:lnTo>
                  <a:cubicBezTo>
                    <a:pt x="0" y="44551"/>
                    <a:pt x="6388" y="29129"/>
                    <a:pt x="17758" y="17758"/>
                  </a:cubicBezTo>
                  <a:cubicBezTo>
                    <a:pt x="29129" y="6388"/>
                    <a:pt x="44551" y="0"/>
                    <a:pt x="60631" y="0"/>
                  </a:cubicBezTo>
                  <a:close/>
                </a:path>
              </a:pathLst>
            </a:custGeom>
            <a:solidFill>
              <a:srgbClr val="F5B4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25701" y="-161925"/>
              <a:ext cx="2629128" cy="7974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8400"/>
                </a:lnSpc>
              </a:pPr>
              <a:r>
                <a:rPr lang="en-US" sz="6000" dirty="0">
                  <a:solidFill>
                    <a:srgbClr val="D63B1D"/>
                  </a:solidFill>
                  <a:latin typeface="Times New Roman" panose="02020603050405020304" pitchFamily="18" charset="0"/>
                  <a:ea typeface="Canva Sans Bold"/>
                  <a:cs typeface="Times New Roman" panose="02020603050405020304" pitchFamily="18" charset="0"/>
                  <a:sym typeface="Canva Sans Bold"/>
                </a:rPr>
                <a:t>KHỞI ĐỘNG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1451880">
            <a:off x="10913461" y="2878480"/>
            <a:ext cx="688925" cy="688925"/>
          </a:xfrm>
          <a:custGeom>
            <a:avLst/>
            <a:gdLst/>
            <a:ahLst/>
            <a:cxnLst/>
            <a:rect l="l" t="t" r="r" b="b"/>
            <a:pathLst>
              <a:path w="1033388" h="1033388">
                <a:moveTo>
                  <a:pt x="0" y="0"/>
                </a:moveTo>
                <a:lnTo>
                  <a:pt x="1033387" y="0"/>
                </a:lnTo>
                <a:lnTo>
                  <a:pt x="1033387" y="1033387"/>
                </a:lnTo>
                <a:lnTo>
                  <a:pt x="0" y="10333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418120">
            <a:off x="979419" y="2643259"/>
            <a:ext cx="758679" cy="379339"/>
          </a:xfrm>
          <a:custGeom>
            <a:avLst/>
            <a:gdLst/>
            <a:ahLst/>
            <a:cxnLst/>
            <a:rect l="l" t="t" r="r" b="b"/>
            <a:pathLst>
              <a:path w="1138019" h="569009">
                <a:moveTo>
                  <a:pt x="0" y="0"/>
                </a:moveTo>
                <a:lnTo>
                  <a:pt x="1138019" y="0"/>
                </a:lnTo>
                <a:lnTo>
                  <a:pt x="1138019" y="569009"/>
                </a:lnTo>
                <a:lnTo>
                  <a:pt x="0" y="5690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85800" y="837708"/>
            <a:ext cx="752341" cy="752341"/>
          </a:xfrm>
          <a:custGeom>
            <a:avLst/>
            <a:gdLst/>
            <a:ahLst/>
            <a:cxnLst/>
            <a:rect l="l" t="t" r="r" b="b"/>
            <a:pathLst>
              <a:path w="1128511" h="1128511">
                <a:moveTo>
                  <a:pt x="0" y="0"/>
                </a:moveTo>
                <a:lnTo>
                  <a:pt x="1128511" y="0"/>
                </a:lnTo>
                <a:lnTo>
                  <a:pt x="1128511" y="1128511"/>
                </a:lnTo>
                <a:lnTo>
                  <a:pt x="0" y="1128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80142">
            <a:off x="9728622" y="937915"/>
            <a:ext cx="735901" cy="551926"/>
          </a:xfrm>
          <a:custGeom>
            <a:avLst/>
            <a:gdLst/>
            <a:ahLst/>
            <a:cxnLst/>
            <a:rect l="l" t="t" r="r" b="b"/>
            <a:pathLst>
              <a:path w="1103852" h="827889">
                <a:moveTo>
                  <a:pt x="0" y="0"/>
                </a:moveTo>
                <a:lnTo>
                  <a:pt x="1103852" y="0"/>
                </a:lnTo>
                <a:lnTo>
                  <a:pt x="1103852" y="827889"/>
                </a:lnTo>
                <a:lnTo>
                  <a:pt x="0" y="827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259016" y="1092613"/>
            <a:ext cx="329785" cy="32978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00"/>
                </a:lnSpc>
              </a:pPr>
              <a:endParaRPr sz="120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054949" y="2534739"/>
            <a:ext cx="687137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54"/>
              </a:lnSpc>
            </a:pPr>
            <a:r>
              <a:rPr lang="en-US" sz="6600" b="1" spc="675" dirty="0">
                <a:solidFill>
                  <a:srgbClr val="D63B1D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TÔI LÀ AI?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928138" y="1706576"/>
            <a:ext cx="329785" cy="32978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00"/>
                </a:lnSpc>
              </a:pPr>
              <a:endParaRPr sz="12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0CAD41-B167-B563-0CC6-03CDBE948D8A}"/>
              </a:ext>
            </a:extLst>
          </p:cNvPr>
          <p:cNvSpPr txBox="1"/>
          <p:nvPr/>
        </p:nvSpPr>
        <p:spPr>
          <a:xfrm>
            <a:off x="2966596" y="379652"/>
            <a:ext cx="3451594" cy="9264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 defTabSz="329184">
              <a:lnSpc>
                <a:spcPct val="107000"/>
              </a:lnSpc>
              <a:spcAft>
                <a:spcPts val="576"/>
              </a:spcAft>
            </a:pPr>
            <a:r>
              <a:rPr lang="en-US" sz="1728" kern="1200">
                <a:solidFill>
                  <a:srgbClr val="000000"/>
                </a:solidFill>
                <a:latin typeface="Sitka Small Semibold" panose="020F0502020204030204" pitchFamily="2" charset="0"/>
                <a:ea typeface="+mn-ea"/>
                <a:cs typeface="Times New Roman" panose="02020603050405020304" pitchFamily="18" charset="0"/>
              </a:rPr>
              <a:t>Tôi là một dạng văn bản sử dụng chữ viết kết hợp hình ảnh, bảng biểu, sơ đồ…</a:t>
            </a:r>
            <a:endParaRPr lang="en-US" sz="2400">
              <a:effectLst/>
              <a:latin typeface="Sitka Small Semibold" panose="020F0502020204030204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1CC30-3E01-D2FA-E8EF-FCA2431B3E1A}"/>
              </a:ext>
            </a:extLst>
          </p:cNvPr>
          <p:cNvSpPr txBox="1"/>
          <p:nvPr/>
        </p:nvSpPr>
        <p:spPr>
          <a:xfrm>
            <a:off x="7234559" y="379652"/>
            <a:ext cx="3370984" cy="9264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 defTabSz="329184">
              <a:lnSpc>
                <a:spcPct val="107000"/>
              </a:lnSpc>
              <a:spcAft>
                <a:spcPts val="576"/>
              </a:spcAft>
            </a:pPr>
            <a:r>
              <a:rPr lang="en-US" sz="1728" kern="1200">
                <a:solidFill>
                  <a:srgbClr val="000000"/>
                </a:solidFill>
                <a:latin typeface="Sitka Heading Semibold" panose="020F0502020204030204" pitchFamily="2" charset="0"/>
                <a:ea typeface="+mn-ea"/>
                <a:cs typeface="Times New Roman" panose="02020603050405020304" pitchFamily="18" charset="0"/>
              </a:rPr>
              <a:t>Mục đích của tôi là giúp mọi người </a:t>
            </a:r>
            <a:r>
              <a:rPr lang="en-US" sz="1728" kern="1200">
                <a:solidFill>
                  <a:srgbClr val="000000"/>
                </a:solidFill>
                <a:latin typeface="Sitka Small Semibold" pitchFamily="2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728" kern="1200">
                <a:solidFill>
                  <a:srgbClr val="000000"/>
                </a:solidFill>
                <a:latin typeface="Sitka Heading Semibold" panose="020F0502020204030204" pitchFamily="2" charset="0"/>
                <a:ea typeface="+mn-ea"/>
                <a:cs typeface="Times New Roman" panose="02020603050405020304" pitchFamily="18" charset="0"/>
              </a:rPr>
              <a:t> thông tin từ nhiều nguồn khác nhau</a:t>
            </a:r>
            <a:endParaRPr lang="en-US" sz="2400">
              <a:effectLst/>
              <a:latin typeface="Sitka Heading Semibold" panose="020F0502020204030204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39C5E-1B5D-9DF9-2024-C203394F82B5}"/>
              </a:ext>
            </a:extLst>
          </p:cNvPr>
          <p:cNvSpPr txBox="1"/>
          <p:nvPr/>
        </p:nvSpPr>
        <p:spPr>
          <a:xfrm>
            <a:off x="2976219" y="2030900"/>
            <a:ext cx="3451594" cy="149540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 defTabSz="329184">
              <a:lnSpc>
                <a:spcPct val="107000"/>
              </a:lnSpc>
              <a:spcAft>
                <a:spcPts val="576"/>
              </a:spcAft>
            </a:pPr>
            <a:r>
              <a:rPr lang="en-US" sz="1728" kern="1200">
                <a:solidFill>
                  <a:srgbClr val="000000"/>
                </a:solidFill>
                <a:latin typeface="Sitka Small Semibold" pitchFamily="2" charset="0"/>
                <a:ea typeface="+mn-ea"/>
                <a:cs typeface="Times New Roman" panose="02020603050405020304" pitchFamily="18" charset="0"/>
              </a:rPr>
              <a:t>Tôi sử dụng phương thức  thuyết minh kết hợp với nhiều phương thức biểu đạt khác như biểu cảm, miêu tả, tự sự…</a:t>
            </a:r>
            <a:endParaRPr lang="en-US" sz="2400">
              <a:effectLst/>
              <a:latin typeface="Sitka Small Semibold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AA6BA-1228-0E29-7723-284765ECC062}"/>
              </a:ext>
            </a:extLst>
          </p:cNvPr>
          <p:cNvSpPr txBox="1"/>
          <p:nvPr/>
        </p:nvSpPr>
        <p:spPr>
          <a:xfrm>
            <a:off x="7066294" y="2625934"/>
            <a:ext cx="3370984" cy="6419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 defTabSz="329184">
              <a:lnSpc>
                <a:spcPct val="107000"/>
              </a:lnSpc>
              <a:spcAft>
                <a:spcPts val="576"/>
              </a:spcAft>
            </a:pPr>
            <a:r>
              <a:rPr lang="en-US" sz="1728" kern="0">
                <a:solidFill>
                  <a:srgbClr val="000000"/>
                </a:solidFill>
                <a:latin typeface="Sitka Small Semibold" pitchFamily="2" charset="0"/>
                <a:ea typeface="+mn-ea"/>
                <a:cs typeface="+mn-cs"/>
              </a:rPr>
              <a:t>Đây là một số hình ảnh của tôi</a:t>
            </a:r>
            <a:endParaRPr lang="en-US" sz="2400">
              <a:effectLst/>
              <a:latin typeface="Sitka Small Semibold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group of signs with cartoon characters&#10;&#10;Description automatically generated">
            <a:extLst>
              <a:ext uri="{FF2B5EF4-FFF2-40B4-BE49-F238E27FC236}">
                <a16:creationId xmlns:a16="http://schemas.microsoft.com/office/drawing/2014/main" id="{FE87179D-0237-CBEF-BA69-B11699D6D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595" y="3951566"/>
            <a:ext cx="2119620" cy="2200257"/>
          </a:xfrm>
          <a:prstGeom prst="rect">
            <a:avLst/>
          </a:prstGeom>
        </p:spPr>
      </p:pic>
      <p:pic>
        <p:nvPicPr>
          <p:cNvPr id="11" name="Picture 10" descr="A red and white poster with text&#10;&#10;Description automatically generated">
            <a:extLst>
              <a:ext uri="{FF2B5EF4-FFF2-40B4-BE49-F238E27FC236}">
                <a16:creationId xmlns:a16="http://schemas.microsoft.com/office/drawing/2014/main" id="{BB280B30-B159-E652-D51C-D5176F0ED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005" y="4054322"/>
            <a:ext cx="1997784" cy="2012991"/>
          </a:xfrm>
          <a:prstGeom prst="rect">
            <a:avLst/>
          </a:prstGeom>
        </p:spPr>
      </p:pic>
      <p:pic>
        <p:nvPicPr>
          <p:cNvPr id="22" name="Picture 21" descr="A poster with a group of people standing in front of a plane&#10;&#10;Description automatically generated">
            <a:extLst>
              <a:ext uri="{FF2B5EF4-FFF2-40B4-BE49-F238E27FC236}">
                <a16:creationId xmlns:a16="http://schemas.microsoft.com/office/drawing/2014/main" id="{DD7E358E-1601-B502-158C-B09429C54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786" y="4002152"/>
            <a:ext cx="1997784" cy="2012992"/>
          </a:xfrm>
          <a:prstGeom prst="rect">
            <a:avLst/>
          </a:prstGeom>
        </p:spPr>
      </p:pic>
      <p:pic>
        <p:nvPicPr>
          <p:cNvPr id="23" name="Picture 22" descr="A poster with text and pictures of a person&#10;&#10;Description automatically generated">
            <a:extLst>
              <a:ext uri="{FF2B5EF4-FFF2-40B4-BE49-F238E27FC236}">
                <a16:creationId xmlns:a16="http://schemas.microsoft.com/office/drawing/2014/main" id="{5D9BA30A-D655-A821-1DF2-38B80EEC7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580" y="4054322"/>
            <a:ext cx="1889308" cy="2012991"/>
          </a:xfrm>
          <a:prstGeom prst="rect">
            <a:avLst/>
          </a:prstGeom>
        </p:spPr>
      </p:pic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46BE904A-DA48-30B4-9933-097C8628CA98}"/>
              </a:ext>
            </a:extLst>
          </p:cNvPr>
          <p:cNvSpPr/>
          <p:nvPr/>
        </p:nvSpPr>
        <p:spPr>
          <a:xfrm>
            <a:off x="5988871" y="842856"/>
            <a:ext cx="3155129" cy="2638941"/>
          </a:xfrm>
          <a:prstGeom prst="irregularSeal1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9184">
              <a:spcAft>
                <a:spcPts val="600"/>
              </a:spcAft>
            </a:pPr>
            <a:r>
              <a:rPr lang="en-US" sz="2400" b="1" kern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THÔNG TIN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3BC8C98-E810-1B90-7E51-2BE5AF589C38}"/>
              </a:ext>
            </a:extLst>
          </p:cNvPr>
          <p:cNvSpPr/>
          <p:nvPr/>
        </p:nvSpPr>
        <p:spPr>
          <a:xfrm>
            <a:off x="734691" y="739491"/>
            <a:ext cx="1703531" cy="2403194"/>
          </a:xfrm>
          <a:prstGeom prst="ellipse">
            <a:avLst/>
          </a:prstGeom>
          <a:solidFill>
            <a:srgbClr val="FFC000">
              <a:alpha val="99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9184">
              <a:spcAft>
                <a:spcPts val="600"/>
              </a:spcAft>
            </a:pPr>
            <a:r>
              <a:rPr lang="en-US"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TÔI LÀ AI?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24661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674" y="-434568"/>
            <a:ext cx="11924371" cy="7686496"/>
          </a:xfrm>
          <a:custGeom>
            <a:avLst/>
            <a:gdLst/>
            <a:ahLst/>
            <a:cxnLst/>
            <a:rect l="l" t="t" r="r" b="b"/>
            <a:pathLst>
              <a:path w="17097925" h="16996554">
                <a:moveTo>
                  <a:pt x="0" y="0"/>
                </a:moveTo>
                <a:lnTo>
                  <a:pt x="17097924" y="0"/>
                </a:lnTo>
                <a:lnTo>
                  <a:pt x="17097924" y="16996554"/>
                </a:lnTo>
                <a:lnTo>
                  <a:pt x="0" y="1699655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75371" y="5546115"/>
            <a:ext cx="596585" cy="581651"/>
          </a:xfrm>
          <a:custGeom>
            <a:avLst/>
            <a:gdLst/>
            <a:ahLst/>
            <a:cxnLst/>
            <a:rect l="l" t="t" r="r" b="b"/>
            <a:pathLst>
              <a:path w="894877" h="872477">
                <a:moveTo>
                  <a:pt x="0" y="0"/>
                </a:moveTo>
                <a:lnTo>
                  <a:pt x="894878" y="0"/>
                </a:lnTo>
                <a:lnTo>
                  <a:pt x="894878" y="872477"/>
                </a:lnTo>
                <a:lnTo>
                  <a:pt x="0" y="872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539086" y="4816517"/>
            <a:ext cx="596585" cy="581651"/>
          </a:xfrm>
          <a:custGeom>
            <a:avLst/>
            <a:gdLst/>
            <a:ahLst/>
            <a:cxnLst/>
            <a:rect l="l" t="t" r="r" b="b"/>
            <a:pathLst>
              <a:path w="894877" h="872477">
                <a:moveTo>
                  <a:pt x="0" y="0"/>
                </a:moveTo>
                <a:lnTo>
                  <a:pt x="894877" y="0"/>
                </a:lnTo>
                <a:lnTo>
                  <a:pt x="894877" y="872477"/>
                </a:lnTo>
                <a:lnTo>
                  <a:pt x="0" y="872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75371" y="4824763"/>
            <a:ext cx="596585" cy="581651"/>
          </a:xfrm>
          <a:custGeom>
            <a:avLst/>
            <a:gdLst/>
            <a:ahLst/>
            <a:cxnLst/>
            <a:rect l="l" t="t" r="r" b="b"/>
            <a:pathLst>
              <a:path w="894877" h="872477">
                <a:moveTo>
                  <a:pt x="0" y="0"/>
                </a:moveTo>
                <a:lnTo>
                  <a:pt x="894878" y="0"/>
                </a:lnTo>
                <a:lnTo>
                  <a:pt x="894878" y="872478"/>
                </a:lnTo>
                <a:lnTo>
                  <a:pt x="0" y="8724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39086" y="5525169"/>
            <a:ext cx="596585" cy="581651"/>
          </a:xfrm>
          <a:custGeom>
            <a:avLst/>
            <a:gdLst/>
            <a:ahLst/>
            <a:cxnLst/>
            <a:rect l="l" t="t" r="r" b="b"/>
            <a:pathLst>
              <a:path w="894877" h="872477">
                <a:moveTo>
                  <a:pt x="0" y="0"/>
                </a:moveTo>
                <a:lnTo>
                  <a:pt x="894877" y="0"/>
                </a:lnTo>
                <a:lnTo>
                  <a:pt x="894877" y="872477"/>
                </a:lnTo>
                <a:lnTo>
                  <a:pt x="0" y="872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268173" y="4619667"/>
            <a:ext cx="596585" cy="581651"/>
          </a:xfrm>
          <a:custGeom>
            <a:avLst/>
            <a:gdLst/>
            <a:ahLst/>
            <a:cxnLst/>
            <a:rect l="l" t="t" r="r" b="b"/>
            <a:pathLst>
              <a:path w="894877" h="872477">
                <a:moveTo>
                  <a:pt x="0" y="0"/>
                </a:moveTo>
                <a:lnTo>
                  <a:pt x="894877" y="0"/>
                </a:lnTo>
                <a:lnTo>
                  <a:pt x="894877" y="872477"/>
                </a:lnTo>
                <a:lnTo>
                  <a:pt x="0" y="872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02508" y="4619667"/>
            <a:ext cx="596585" cy="581651"/>
          </a:xfrm>
          <a:custGeom>
            <a:avLst/>
            <a:gdLst/>
            <a:ahLst/>
            <a:cxnLst/>
            <a:rect l="l" t="t" r="r" b="b"/>
            <a:pathLst>
              <a:path w="894877" h="872477">
                <a:moveTo>
                  <a:pt x="0" y="0"/>
                </a:moveTo>
                <a:lnTo>
                  <a:pt x="894877" y="0"/>
                </a:lnTo>
                <a:lnTo>
                  <a:pt x="894877" y="872477"/>
                </a:lnTo>
                <a:lnTo>
                  <a:pt x="0" y="872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268173" y="5398169"/>
            <a:ext cx="596585" cy="581651"/>
          </a:xfrm>
          <a:custGeom>
            <a:avLst/>
            <a:gdLst/>
            <a:ahLst/>
            <a:cxnLst/>
            <a:rect l="l" t="t" r="r" b="b"/>
            <a:pathLst>
              <a:path w="894877" h="872477">
                <a:moveTo>
                  <a:pt x="0" y="0"/>
                </a:moveTo>
                <a:lnTo>
                  <a:pt x="894877" y="0"/>
                </a:lnTo>
                <a:lnTo>
                  <a:pt x="894877" y="872477"/>
                </a:lnTo>
                <a:lnTo>
                  <a:pt x="0" y="872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002508" y="5398169"/>
            <a:ext cx="596585" cy="581651"/>
          </a:xfrm>
          <a:custGeom>
            <a:avLst/>
            <a:gdLst/>
            <a:ahLst/>
            <a:cxnLst/>
            <a:rect l="l" t="t" r="r" b="b"/>
            <a:pathLst>
              <a:path w="894877" h="872477">
                <a:moveTo>
                  <a:pt x="0" y="0"/>
                </a:moveTo>
                <a:lnTo>
                  <a:pt x="894877" y="0"/>
                </a:lnTo>
                <a:lnTo>
                  <a:pt x="894877" y="872477"/>
                </a:lnTo>
                <a:lnTo>
                  <a:pt x="0" y="872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1581" y="4824763"/>
            <a:ext cx="2244406" cy="2827598"/>
          </a:xfrm>
          <a:custGeom>
            <a:avLst/>
            <a:gdLst/>
            <a:ahLst/>
            <a:cxnLst/>
            <a:rect l="l" t="t" r="r" b="b"/>
            <a:pathLst>
              <a:path w="3366609" h="4241397">
                <a:moveTo>
                  <a:pt x="0" y="0"/>
                </a:moveTo>
                <a:lnTo>
                  <a:pt x="3366609" y="0"/>
                </a:lnTo>
                <a:lnTo>
                  <a:pt x="3366609" y="4241397"/>
                </a:lnTo>
                <a:lnTo>
                  <a:pt x="0" y="42413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932815" y="4824763"/>
            <a:ext cx="2382224" cy="2325647"/>
          </a:xfrm>
          <a:custGeom>
            <a:avLst/>
            <a:gdLst/>
            <a:ahLst/>
            <a:cxnLst/>
            <a:rect l="l" t="t" r="r" b="b"/>
            <a:pathLst>
              <a:path w="3573336" h="3488470">
                <a:moveTo>
                  <a:pt x="0" y="0"/>
                </a:moveTo>
                <a:lnTo>
                  <a:pt x="3573336" y="0"/>
                </a:lnTo>
                <a:lnTo>
                  <a:pt x="3573336" y="3488470"/>
                </a:lnTo>
                <a:lnTo>
                  <a:pt x="0" y="34884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153427" y="1134426"/>
            <a:ext cx="5977519" cy="202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3"/>
              </a:lnSpc>
            </a:pPr>
            <a:r>
              <a:rPr lang="en-US" sz="6600" spc="-279" dirty="0">
                <a:solidFill>
                  <a:srgbClr val="2F3B96"/>
                </a:solidFill>
                <a:latin typeface="Times New Roman" panose="02020603050405020304" pitchFamily="18" charset="0"/>
                <a:ea typeface="Berthold Block"/>
                <a:cs typeface="Times New Roman" panose="02020603050405020304" pitchFamily="18" charset="0"/>
                <a:sym typeface="Berthold Block"/>
              </a:rPr>
              <a:t>HÌNH THÀNH KIẾN THỨC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11891" y="4227415"/>
            <a:ext cx="3998029" cy="282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2666" b="1" spc="-93" dirty="0" smtClean="0">
                <a:solidFill>
                  <a:srgbClr val="2F3B9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I. TRI </a:t>
            </a:r>
            <a:r>
              <a:rPr lang="en-US" sz="2666" b="1" spc="-93" dirty="0">
                <a:solidFill>
                  <a:srgbClr val="2F3B9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THỨC NGỮ VĂN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21432" y="4227415"/>
            <a:ext cx="4220328" cy="282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33"/>
              </a:lnSpc>
            </a:pPr>
            <a:r>
              <a:rPr lang="en-US" sz="2666" b="1" spc="-93" dirty="0" smtClean="0">
                <a:solidFill>
                  <a:srgbClr val="2F3B9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II. KHÁM </a:t>
            </a:r>
            <a:r>
              <a:rPr lang="en-US" sz="2666" b="1" spc="-93" dirty="0">
                <a:solidFill>
                  <a:srgbClr val="2F3B96"/>
                </a:solidFill>
                <a:latin typeface="Times New Roman" panose="02020603050405020304" pitchFamily="18" charset="0"/>
                <a:ea typeface="Poppins"/>
                <a:cs typeface="Times New Roman" panose="02020603050405020304" pitchFamily="18" charset="0"/>
                <a:sym typeface="Poppins"/>
              </a:rPr>
              <a:t>PHÁ VĂN BẢN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BEE68C-88EF-94E0-90D5-9D4B24BC6787}"/>
              </a:ext>
            </a:extLst>
          </p:cNvPr>
          <p:cNvSpPr/>
          <p:nvPr/>
        </p:nvSpPr>
        <p:spPr>
          <a:xfrm>
            <a:off x="4423144" y="0"/>
            <a:ext cx="4731489" cy="5295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</a:t>
            </a:r>
            <a:r>
              <a:rPr lang="en-US" b="1" dirty="0" smtClean="0"/>
              <a:t>. TRI </a:t>
            </a:r>
            <a:r>
              <a:rPr lang="en-US" b="1" dirty="0"/>
              <a:t>THỨC NGỮ VĂN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3CA50D-D734-F8FA-7CCE-208E536A3D5F}"/>
              </a:ext>
            </a:extLst>
          </p:cNvPr>
          <p:cNvGrpSpPr/>
          <p:nvPr/>
        </p:nvGrpSpPr>
        <p:grpSpPr>
          <a:xfrm>
            <a:off x="0" y="1890653"/>
            <a:ext cx="2603352" cy="2112837"/>
            <a:chOff x="45718" y="491858"/>
            <a:chExt cx="2818505" cy="2112837"/>
          </a:xfrm>
          <a:solidFill>
            <a:schemeClr val="accent2">
              <a:lumMod val="75000"/>
            </a:schemeClr>
          </a:solidFill>
          <a:effectLst>
            <a:reflection blurRad="6350" stA="50000" endA="295" endPos="92000" dist="1016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92D0FD9-B207-C356-0CFB-B9E207D60E9A}"/>
                </a:ext>
              </a:extLst>
            </p:cNvPr>
            <p:cNvSpPr/>
            <p:nvPr/>
          </p:nvSpPr>
          <p:spPr>
            <a:xfrm>
              <a:off x="45718" y="680484"/>
              <a:ext cx="2772785" cy="1645920"/>
            </a:xfrm>
            <a:prstGeom prst="ellipse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/>
                <a:t>VĂN BẢN THÔNG TIN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3637DE-E1FA-3D72-FC3F-D4BBAF018E27}"/>
                </a:ext>
              </a:extLst>
            </p:cNvPr>
            <p:cNvSpPr/>
            <p:nvPr/>
          </p:nvSpPr>
          <p:spPr>
            <a:xfrm>
              <a:off x="2814726" y="491858"/>
              <a:ext cx="49497" cy="2112837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6B6BD4-36C4-3652-2BC9-352C7E7DB82A}"/>
                </a:ext>
              </a:extLst>
            </p:cNvPr>
            <p:cNvSpPr/>
            <p:nvPr/>
          </p:nvSpPr>
          <p:spPr>
            <a:xfrm>
              <a:off x="45719" y="2558976"/>
              <a:ext cx="2772785" cy="45719"/>
            </a:xfrm>
            <a:prstGeom prst="rect">
              <a:avLst/>
            </a:prstGeom>
            <a:grpFill/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81FCC8-148B-0F4E-E8B4-7052C31C2473}"/>
              </a:ext>
            </a:extLst>
          </p:cNvPr>
          <p:cNvSpPr/>
          <p:nvPr/>
        </p:nvSpPr>
        <p:spPr>
          <a:xfrm>
            <a:off x="1819261" y="5121899"/>
            <a:ext cx="10003792" cy="68398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kern="0">
              <a:effectLst/>
              <a:latin typeface="Sitka Heading Semibold" pitchFamily="2" charset="0"/>
              <a:ea typeface="Aptos" panose="020B0004020202020204" pitchFamily="34" charset="0"/>
            </a:endParaRPr>
          </a:p>
          <a:p>
            <a:pPr algn="ctr"/>
            <a:r>
              <a:rPr lang="en-US" kern="0">
                <a:latin typeface="Sitka Heading Semibold" pitchFamily="2" charset="0"/>
                <a:ea typeface="Aptos" panose="020B0004020202020204" pitchFamily="34" charset="0"/>
              </a:rPr>
              <a:t>5</a:t>
            </a:r>
            <a:r>
              <a:rPr lang="en-US" sz="1800" kern="0">
                <a:effectLst/>
                <a:latin typeface="Sitka Heading Semibold" pitchFamily="2" charset="0"/>
                <a:ea typeface="Aptos" panose="020B0004020202020204" pitchFamily="34" charset="0"/>
              </a:rPr>
              <a:t>. </a:t>
            </a:r>
            <a:r>
              <a:rPr lang="vi-VN" sz="1800" kern="0">
                <a:effectLst/>
                <a:latin typeface="Sitka Heading Semibold" pitchFamily="2" charset="0"/>
                <a:ea typeface="Aptos" panose="020B0004020202020204" pitchFamily="34" charset="0"/>
              </a:rPr>
              <a:t>Dữ liệu sơ cấp và thứ cấp</a:t>
            </a:r>
            <a:endParaRPr lang="en-US" sz="1800" kern="0">
              <a:effectLst/>
              <a:latin typeface="Sitka Heading Semibold" pitchFamily="2" charset="0"/>
              <a:ea typeface="Aptos" panose="020B0004020202020204" pitchFamily="34" charset="0"/>
            </a:endParaRPr>
          </a:p>
          <a:p>
            <a:pPr algn="ctr"/>
            <a:r>
              <a:rPr lang="en-US" kern="0">
                <a:latin typeface="Sitka Heading Semibold" pitchFamily="2" charset="0"/>
                <a:ea typeface="Aptos" panose="020B0004020202020204" pitchFamily="34" charset="0"/>
              </a:rPr>
              <a:t>S</a:t>
            </a:r>
            <a:r>
              <a:rPr lang="vi-VN" sz="1800" kern="0">
                <a:effectLst/>
                <a:latin typeface="Sitka Heading Semibold" pitchFamily="2" charset="0"/>
                <a:ea typeface="Aptos" panose="020B0004020202020204" pitchFamily="34" charset="0"/>
              </a:rPr>
              <a:t>ơ cấp</a:t>
            </a:r>
            <a:r>
              <a:rPr lang="en-US" sz="1800" kern="0">
                <a:effectLst/>
                <a:latin typeface="Sitka Heading Semibold" pitchFamily="2" charset="0"/>
                <a:ea typeface="Aptos" panose="020B0004020202020204" pitchFamily="34" charset="0"/>
              </a:rPr>
              <a:t> : tự thu thập từ nguồn đầu tiên – Thứ cấp: sử dụng lại</a:t>
            </a:r>
          </a:p>
          <a:p>
            <a:pPr algn="ctr"/>
            <a:endParaRPr lang="en-US">
              <a:latin typeface="Sitka Heading Semibold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9CEB04-18AD-C544-88CE-34A57205AAC7}"/>
              </a:ext>
            </a:extLst>
          </p:cNvPr>
          <p:cNvSpPr/>
          <p:nvPr/>
        </p:nvSpPr>
        <p:spPr>
          <a:xfrm>
            <a:off x="1172985" y="5928166"/>
            <a:ext cx="10650068" cy="79821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itka Heading Semibold" pitchFamily="2" charset="0"/>
              </a:rPr>
              <a:t>6. Phương tiện giao tiếp phi ngôn ngữ</a:t>
            </a:r>
          </a:p>
          <a:p>
            <a:pPr algn="ctr"/>
            <a:r>
              <a:rPr lang="en-US">
                <a:latin typeface="Sitka Heading Semibold" pitchFamily="2" charset="0"/>
              </a:rPr>
              <a:t>Gồm: tín hiệu cơ thể, hình khối, màu sắc, âm thanh -&gt; súc tích, cụ thể, rõ ràng, hấp dẫn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26FBF1A-BA1F-5385-C4D2-EDA2462A76D6}"/>
              </a:ext>
            </a:extLst>
          </p:cNvPr>
          <p:cNvSpPr/>
          <p:nvPr/>
        </p:nvSpPr>
        <p:spPr>
          <a:xfrm>
            <a:off x="3283414" y="647074"/>
            <a:ext cx="8519839" cy="129831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>
                <a:latin typeface="Sitka Heading Semibold" pitchFamily="2" charset="0"/>
              </a:rPr>
              <a:t>Bố cục và mạch lạc của văn bản</a:t>
            </a:r>
          </a:p>
          <a:p>
            <a:pPr marL="285750" indent="-285750" algn="ctr">
              <a:buFontTx/>
              <a:buChar char="-"/>
            </a:pPr>
            <a:r>
              <a:rPr lang="en-US">
                <a:latin typeface="Sitka Heading Semibold" pitchFamily="2" charset="0"/>
              </a:rPr>
              <a:t>Bố cục: sắp xếp, bố trí các yếu tố, các phần trong văn bản theo trật tự</a:t>
            </a:r>
          </a:p>
          <a:p>
            <a:pPr marL="285750" indent="-285750" algn="ctr">
              <a:buFontTx/>
              <a:buChar char="-"/>
            </a:pPr>
            <a:r>
              <a:rPr lang="en-US">
                <a:latin typeface="Sitka Heading Semibold" pitchFamily="2" charset="0"/>
              </a:rPr>
              <a:t>Mạch lạc: trật tự hợp lí, rành mạch giữa các câu, các đoạn, các phần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5355F9F-A423-4130-2045-AC5B83A78E10}"/>
              </a:ext>
            </a:extLst>
          </p:cNvPr>
          <p:cNvSpPr/>
          <p:nvPr/>
        </p:nvSpPr>
        <p:spPr>
          <a:xfrm>
            <a:off x="2960469" y="2019355"/>
            <a:ext cx="8842784" cy="108069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 startAt="2"/>
            </a:pPr>
            <a:r>
              <a:rPr lang="vi-VN" sz="1800" kern="0">
                <a:effectLst/>
                <a:latin typeface="Sitka Heading Semibold" pitchFamily="2" charset="0"/>
                <a:ea typeface="Aptos" panose="020B0004020202020204" pitchFamily="34" charset="0"/>
              </a:rPr>
              <a:t>Sự phù hợp giữa nội dung và nhan đề văn bản</a:t>
            </a:r>
            <a:endParaRPr lang="en-US" sz="1800" kern="0">
              <a:effectLst/>
              <a:latin typeface="Sitka Heading Semibold" pitchFamily="2" charset="0"/>
              <a:ea typeface="Aptos" panose="020B0004020202020204" pitchFamily="34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effectLst/>
                <a:latin typeface="Sitka Heading Semibold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- Nhan đề phản ánh nội dung chính của văn bản</a:t>
            </a:r>
          </a:p>
          <a:p>
            <a:r>
              <a:rPr lang="en-US" sz="1800" kern="0">
                <a:effectLst/>
                <a:latin typeface="Sitka Heading Semibold" pitchFamily="2" charset="0"/>
                <a:ea typeface="Aptos" panose="020B0004020202020204" pitchFamily="34" charset="0"/>
              </a:rPr>
              <a:t>        </a:t>
            </a:r>
            <a:r>
              <a:rPr lang="vi-VN" sz="1800" kern="0">
                <a:effectLst/>
                <a:latin typeface="Sitka Heading Semibold" pitchFamily="2" charset="0"/>
                <a:ea typeface="Aptos" panose="020B0004020202020204" pitchFamily="34" charset="0"/>
              </a:rPr>
              <a:t>- Thông tin trong văn bản làm sáng tỏ</a:t>
            </a:r>
            <a:r>
              <a:rPr lang="en-US" sz="1800" kern="0">
                <a:effectLst/>
                <a:latin typeface="Sitka Heading Semibold" pitchFamily="2" charset="0"/>
                <a:ea typeface="Aptos" panose="020B0004020202020204" pitchFamily="34" charset="0"/>
              </a:rPr>
              <a:t>,</a:t>
            </a:r>
            <a:r>
              <a:rPr lang="vi-VN" sz="1800" kern="0">
                <a:effectLst/>
                <a:latin typeface="Sitka Heading Semibold" pitchFamily="2" charset="0"/>
                <a:ea typeface="Aptos" panose="020B0004020202020204" pitchFamily="34" charset="0"/>
              </a:rPr>
              <a:t> cụ thể hóa nhan đề</a:t>
            </a:r>
            <a:endParaRPr lang="en-US" sz="1800">
              <a:latin typeface="Sitka Heading Semibold" pitchFamily="2" charset="0"/>
            </a:endParaRPr>
          </a:p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912FC9E-86BA-73BB-CB06-FB1211F78C70}"/>
              </a:ext>
            </a:extLst>
          </p:cNvPr>
          <p:cNvSpPr/>
          <p:nvPr/>
        </p:nvSpPr>
        <p:spPr>
          <a:xfrm>
            <a:off x="2603352" y="3191155"/>
            <a:ext cx="9219701" cy="101318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kern="0">
              <a:effectLst/>
              <a:latin typeface="Sitka Heading Semibold" pitchFamily="2" charset="0"/>
              <a:ea typeface="Aptos" panose="020B0004020202020204" pitchFamily="34" charset="0"/>
            </a:endParaRPr>
          </a:p>
          <a:p>
            <a:pPr algn="ctr"/>
            <a:r>
              <a:rPr lang="en-US" sz="1800" kern="0">
                <a:effectLst/>
                <a:latin typeface="Sitka Heading Semibold" pitchFamily="2" charset="0"/>
                <a:ea typeface="Aptos" panose="020B0004020202020204" pitchFamily="34" charset="0"/>
              </a:rPr>
              <a:t>3. </a:t>
            </a:r>
            <a:r>
              <a:rPr lang="vi-VN" sz="1800" kern="0">
                <a:effectLst/>
                <a:latin typeface="Sitka Heading Semibold" pitchFamily="2" charset="0"/>
                <a:ea typeface="Aptos" panose="020B0004020202020204" pitchFamily="34" charset="0"/>
              </a:rPr>
              <a:t>Cách chọn lọc và sắp xếp các thông tin trong văn bản</a:t>
            </a:r>
            <a:endParaRPr lang="en-US" sz="1800" kern="0">
              <a:effectLst/>
              <a:latin typeface="Sitka Heading Semibold" pitchFamily="2" charset="0"/>
              <a:ea typeface="Aptos" panose="020B0004020202020204" pitchFamily="34" charset="0"/>
            </a:endParaRPr>
          </a:p>
          <a:p>
            <a:pPr algn="ctr"/>
            <a:r>
              <a:rPr lang="en-US" kern="100">
                <a:latin typeface="Sitka Heading Semibold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1800" kern="100">
                <a:effectLst/>
                <a:latin typeface="Sitka Heading Semibold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hính xác, tin cậy, tiêu biểu, phù hợp với mục đích viết, được sắp xếp theo trình tự nhất định </a:t>
            </a:r>
          </a:p>
          <a:p>
            <a:pPr algn="ctr"/>
            <a:endParaRPr lang="en-US" sz="1800" kern="0">
              <a:effectLst/>
              <a:latin typeface="Sitka Heading Semibold" pitchFamily="2" charset="0"/>
              <a:ea typeface="Aptos" panose="020B0004020202020204" pitchFamily="34" charset="0"/>
            </a:endParaRPr>
          </a:p>
          <a:p>
            <a:pPr algn="ctr"/>
            <a:endParaRPr lang="en-US" sz="1800" kern="0">
              <a:effectLst/>
              <a:latin typeface="Sitka Heading Semibold" pitchFamily="2" charset="0"/>
              <a:ea typeface="Aptos" panose="020B00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4482370-6CFB-AC9F-7F8C-391E8885DDB2}"/>
              </a:ext>
            </a:extLst>
          </p:cNvPr>
          <p:cNvSpPr/>
          <p:nvPr/>
        </p:nvSpPr>
        <p:spPr>
          <a:xfrm>
            <a:off x="2322567" y="4269947"/>
            <a:ext cx="9500486" cy="76571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itka Heading Semibold" pitchFamily="2" charset="0"/>
              </a:rPr>
              <a:t>4. Tính mới mẻ, cập nhật, độ tin cậy của dữ liệu, thông tin</a:t>
            </a:r>
          </a:p>
          <a:p>
            <a:pPr algn="ctr"/>
            <a:r>
              <a:rPr lang="vi-VN" sz="1800" kern="0">
                <a:effectLst/>
                <a:latin typeface="Sitka Heading Semibold" pitchFamily="2" charset="0"/>
                <a:ea typeface="Aptos" panose="020B0004020202020204" pitchFamily="34" charset="0"/>
              </a:rPr>
              <a:t>Các số liệu, tư liệu… cần mới mẻ, khác biệt, kịp thời, phù hợp thực tế, chính xác, rõ ràng</a:t>
            </a:r>
            <a:endParaRPr lang="en-US">
              <a:latin typeface="Sitka Heading Semibold" pitchFamily="2" charset="0"/>
            </a:endParaRPr>
          </a:p>
          <a:p>
            <a:pPr algn="ctr"/>
            <a:endParaRPr lang="en-US">
              <a:latin typeface="Sitka Heading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41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EB8A00-2B2A-027E-515E-20AA3B8D29EA}"/>
              </a:ext>
            </a:extLst>
          </p:cNvPr>
          <p:cNvSpPr txBox="1"/>
          <p:nvPr/>
        </p:nvSpPr>
        <p:spPr>
          <a:xfrm>
            <a:off x="326191" y="1098896"/>
            <a:ext cx="9441936" cy="11764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B</a:t>
            </a:r>
            <a:r>
              <a:rPr lang="en-US" sz="48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KHÁM 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PHÁ VĂN BẢN</a:t>
            </a:r>
          </a:p>
        </p:txBody>
      </p:sp>
    </p:spTree>
    <p:extLst>
      <p:ext uri="{BB962C8B-B14F-4D97-AF65-F5344CB8AC3E}">
        <p14:creationId xmlns:p14="http://schemas.microsoft.com/office/powerpoint/2010/main" val="3401855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8B6F9C-1244-4B99-D274-269A2C63846E}"/>
              </a:ext>
            </a:extLst>
          </p:cNvPr>
          <p:cNvSpPr/>
          <p:nvPr/>
        </p:nvSpPr>
        <p:spPr>
          <a:xfrm>
            <a:off x="0" y="998990"/>
            <a:ext cx="1036320" cy="24300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bliqueTop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5F3ADA-883B-2C49-414E-BDDEC7F4337F}"/>
              </a:ext>
            </a:extLst>
          </p:cNvPr>
          <p:cNvSpPr/>
          <p:nvPr/>
        </p:nvSpPr>
        <p:spPr>
          <a:xfrm>
            <a:off x="6173993" y="998990"/>
            <a:ext cx="993289" cy="584153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bliqueTop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4.0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học-công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25B69C-CFF2-AC20-51E7-96EF362EA7D5}"/>
              </a:ext>
            </a:extLst>
          </p:cNvPr>
          <p:cNvSpPr/>
          <p:nvPr/>
        </p:nvSpPr>
        <p:spPr>
          <a:xfrm>
            <a:off x="1140311" y="1044710"/>
            <a:ext cx="4851698" cy="23842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1952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D13C57-3D2B-24EA-BA1F-E6093E30FE72}"/>
              </a:ext>
            </a:extLst>
          </p:cNvPr>
          <p:cNvSpPr/>
          <p:nvPr/>
        </p:nvSpPr>
        <p:spPr>
          <a:xfrm>
            <a:off x="7297270" y="1044710"/>
            <a:ext cx="4790739" cy="238429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17.5.2021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816AFD-0DD2-C754-8FA9-4F75B1E614B2}"/>
              </a:ext>
            </a:extLst>
          </p:cNvPr>
          <p:cNvGrpSpPr/>
          <p:nvPr/>
        </p:nvGrpSpPr>
        <p:grpSpPr>
          <a:xfrm>
            <a:off x="0" y="925032"/>
            <a:ext cx="12192000" cy="5887249"/>
            <a:chOff x="0" y="925032"/>
            <a:chExt cx="12192000" cy="5887249"/>
          </a:xfrm>
          <a:solidFill>
            <a:schemeClr val="accent2">
              <a:lumMod val="75000"/>
            </a:schemeClr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AC9206-3000-BAB0-170B-66B8F1EC4A9D}"/>
                </a:ext>
              </a:extLst>
            </p:cNvPr>
            <p:cNvSpPr/>
            <p:nvPr/>
          </p:nvSpPr>
          <p:spPr>
            <a:xfrm>
              <a:off x="0" y="925032"/>
              <a:ext cx="12192000" cy="45719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bliqueTopLeft"/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23A8CE4-7904-378A-73D5-C60845984184}"/>
                </a:ext>
              </a:extLst>
            </p:cNvPr>
            <p:cNvSpPr/>
            <p:nvPr/>
          </p:nvSpPr>
          <p:spPr>
            <a:xfrm>
              <a:off x="6096000" y="925032"/>
              <a:ext cx="51995" cy="5887249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bliqueTopLeft"/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06B1DF5-A711-C700-BFF2-E354AA7941B9}"/>
              </a:ext>
            </a:extLst>
          </p:cNvPr>
          <p:cNvSpPr/>
          <p:nvPr/>
        </p:nvSpPr>
        <p:spPr>
          <a:xfrm>
            <a:off x="4173967" y="88298"/>
            <a:ext cx="4378362" cy="7170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9A1E88-4C32-544A-73C9-D6C997E9AB98}"/>
              </a:ext>
            </a:extLst>
          </p:cNvPr>
          <p:cNvSpPr/>
          <p:nvPr/>
        </p:nvSpPr>
        <p:spPr>
          <a:xfrm>
            <a:off x="7297270" y="3502960"/>
            <a:ext cx="4827157" cy="27813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4.0</a:t>
            </a: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học-công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1FD0927-D507-9415-12EA-C01E81119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3" y="3626236"/>
            <a:ext cx="2447925" cy="3043023"/>
          </a:xfrm>
          <a:prstGeom prst="rect">
            <a:avLst/>
          </a:prstGeom>
        </p:spPr>
      </p:pic>
      <p:pic>
        <p:nvPicPr>
          <p:cNvPr id="33" name="Picture 32" descr="A screenshot of a computer&#10;&#10;Description automatically generated">
            <a:extLst>
              <a:ext uri="{FF2B5EF4-FFF2-40B4-BE49-F238E27FC236}">
                <a16:creationId xmlns:a16="http://schemas.microsoft.com/office/drawing/2014/main" id="{4387764B-F60D-33CD-7B67-B23AE3B48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957" y="3626236"/>
            <a:ext cx="3186055" cy="305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1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07985" y="945218"/>
            <a:ext cx="9576031" cy="4967566"/>
          </a:xfrm>
          <a:custGeom>
            <a:avLst/>
            <a:gdLst/>
            <a:ahLst/>
            <a:cxnLst/>
            <a:rect l="l" t="t" r="r" b="b"/>
            <a:pathLst>
              <a:path w="14364046" h="7451349">
                <a:moveTo>
                  <a:pt x="0" y="0"/>
                </a:moveTo>
                <a:lnTo>
                  <a:pt x="14364046" y="0"/>
                </a:lnTo>
                <a:lnTo>
                  <a:pt x="14364046" y="7451348"/>
                </a:lnTo>
                <a:lnTo>
                  <a:pt x="0" y="74513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5800" y="3906854"/>
            <a:ext cx="2337773" cy="1972496"/>
          </a:xfrm>
          <a:custGeom>
            <a:avLst/>
            <a:gdLst/>
            <a:ahLst/>
            <a:cxnLst/>
            <a:rect l="l" t="t" r="r" b="b"/>
            <a:pathLst>
              <a:path w="3506660" h="2958744">
                <a:moveTo>
                  <a:pt x="0" y="0"/>
                </a:moveTo>
                <a:lnTo>
                  <a:pt x="3506660" y="0"/>
                </a:lnTo>
                <a:lnTo>
                  <a:pt x="3506660" y="2958744"/>
                </a:lnTo>
                <a:lnTo>
                  <a:pt x="0" y="295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04889">
            <a:off x="5403796" y="684526"/>
            <a:ext cx="1033758" cy="1048170"/>
          </a:xfrm>
          <a:custGeom>
            <a:avLst/>
            <a:gdLst/>
            <a:ahLst/>
            <a:cxnLst/>
            <a:rect l="l" t="t" r="r" b="b"/>
            <a:pathLst>
              <a:path w="1550637" h="1572255">
                <a:moveTo>
                  <a:pt x="0" y="0"/>
                </a:moveTo>
                <a:lnTo>
                  <a:pt x="1550637" y="0"/>
                </a:lnTo>
                <a:lnTo>
                  <a:pt x="1550637" y="1572256"/>
                </a:lnTo>
                <a:lnTo>
                  <a:pt x="0" y="15722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279818">
            <a:off x="9294700" y="3933049"/>
            <a:ext cx="2115821" cy="1920108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2" y="0"/>
                </a:lnTo>
                <a:lnTo>
                  <a:pt x="3173732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174090" y="2839350"/>
            <a:ext cx="6441517" cy="2067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8"/>
              </a:lnSpc>
            </a:pPr>
            <a:r>
              <a:rPr lang="en-US" sz="8028" dirty="0" smtClean="0">
                <a:solidFill>
                  <a:srgbClr val="A7AF84"/>
                </a:solidFill>
                <a:latin typeface=".ProTeacher04 Tinos Bold" panose="02020803070505020304" pitchFamily="18" charset="0"/>
                <a:ea typeface=".ProTeacher04 Tinos Bold" panose="02020803070505020304" pitchFamily="18" charset="0"/>
                <a:cs typeface=".ProTeacher04 Tinos Bold" panose="02020803070505020304" pitchFamily="18" charset="0"/>
                <a:sym typeface="Arturo"/>
              </a:rPr>
              <a:t>II. ĐỌC </a:t>
            </a:r>
            <a:r>
              <a:rPr lang="en-US" sz="8028" dirty="0">
                <a:solidFill>
                  <a:srgbClr val="A7AF84"/>
                </a:solidFill>
                <a:latin typeface=".ProTeacher04 Tinos Bold" panose="02020803070505020304" pitchFamily="18" charset="0"/>
                <a:ea typeface=".ProTeacher04 Tinos Bold" panose="02020803070505020304" pitchFamily="18" charset="0"/>
                <a:cs typeface=".ProTeacher04 Tinos Bold" panose="02020803070505020304" pitchFamily="18" charset="0"/>
                <a:sym typeface="Arturo"/>
              </a:rPr>
              <a:t>HIỂU VĂN BẢN</a:t>
            </a:r>
          </a:p>
        </p:txBody>
      </p:sp>
      <p:sp>
        <p:nvSpPr>
          <p:cNvPr id="12" name="Freeform 12"/>
          <p:cNvSpPr/>
          <p:nvPr/>
        </p:nvSpPr>
        <p:spPr>
          <a:xfrm rot="-272013">
            <a:off x="685800" y="743395"/>
            <a:ext cx="2108208" cy="2066044"/>
          </a:xfrm>
          <a:custGeom>
            <a:avLst/>
            <a:gdLst/>
            <a:ahLst/>
            <a:cxnLst/>
            <a:rect l="l" t="t" r="r" b="b"/>
            <a:pathLst>
              <a:path w="3162312" h="3099066">
                <a:moveTo>
                  <a:pt x="0" y="0"/>
                </a:moveTo>
                <a:lnTo>
                  <a:pt x="3162312" y="0"/>
                </a:lnTo>
                <a:lnTo>
                  <a:pt x="3162312" y="3099066"/>
                </a:lnTo>
                <a:lnTo>
                  <a:pt x="0" y="3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5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</TotalTime>
  <Words>1632</Words>
  <Application>Microsoft Office PowerPoint</Application>
  <PresentationFormat>Màn hình rộng</PresentationFormat>
  <Paragraphs>158</Paragraphs>
  <Slides>24</Slides>
  <Notes>7</Notes>
  <HiddenSlides>0</HiddenSlides>
  <MMClips>24</MMClips>
  <ScaleCrop>false</ScaleCrop>
  <HeadingPairs>
    <vt:vector size="6" baseType="variant">
      <vt:variant>
        <vt:lpstr>Phông được Dùng</vt:lpstr>
      </vt:variant>
      <vt:variant>
        <vt:i4>19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44" baseType="lpstr">
      <vt:lpstr>#9Slide03 HelvetIns</vt:lpstr>
      <vt:lpstr>#9Slide03 IcielUni Sans Heavy</vt:lpstr>
      <vt:lpstr>.ProTeacher04 Tinos Bold</vt:lpstr>
      <vt:lpstr>Aptos</vt:lpstr>
      <vt:lpstr>Arial</vt:lpstr>
      <vt:lpstr>Arturo</vt:lpstr>
      <vt:lpstr>Berthold Block</vt:lpstr>
      <vt:lpstr>Calibri</vt:lpstr>
      <vt:lpstr>Canva Sans Bold</vt:lpstr>
      <vt:lpstr>Poppins</vt:lpstr>
      <vt:lpstr>Sitka Heading Semibold</vt:lpstr>
      <vt:lpstr>Sitka Small Semibold</vt:lpstr>
      <vt:lpstr>华文新魏</vt:lpstr>
      <vt:lpstr>Tahoma</vt:lpstr>
      <vt:lpstr>Times New Roman</vt:lpstr>
      <vt:lpstr>Trebuchet MS</vt:lpstr>
      <vt:lpstr>Wingdings</vt:lpstr>
      <vt:lpstr>Wingdings 3</vt:lpstr>
      <vt:lpstr>字魂110号-武林江湖体</vt:lpstr>
      <vt:lpstr>Facet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hanhvan84nd@gmail.com</dc:creator>
  <cp:lastModifiedBy>SP LAPTOP</cp:lastModifiedBy>
  <cp:revision>58</cp:revision>
  <dcterms:created xsi:type="dcterms:W3CDTF">2024-07-25T01:45:08Z</dcterms:created>
  <dcterms:modified xsi:type="dcterms:W3CDTF">2024-07-28T15:17:33Z</dcterms:modified>
</cp:coreProperties>
</file>