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  <p:sldMasterId id="2147483738" r:id="rId5"/>
    <p:sldMasterId id="2147483796" r:id="rId6"/>
    <p:sldMasterId id="2147483808" r:id="rId7"/>
  </p:sldMasterIdLst>
  <p:notesMasterIdLst>
    <p:notesMasterId r:id="rId58"/>
  </p:notesMasterIdLst>
  <p:sldIdLst>
    <p:sldId id="419" r:id="rId8"/>
    <p:sldId id="418" r:id="rId9"/>
    <p:sldId id="303" r:id="rId10"/>
    <p:sldId id="313" r:id="rId11"/>
    <p:sldId id="261" r:id="rId12"/>
    <p:sldId id="315" r:id="rId13"/>
    <p:sldId id="314" r:id="rId14"/>
    <p:sldId id="307" r:id="rId15"/>
    <p:sldId id="306" r:id="rId16"/>
    <p:sldId id="404" r:id="rId17"/>
    <p:sldId id="405" r:id="rId18"/>
    <p:sldId id="266" r:id="rId19"/>
    <p:sldId id="410" r:id="rId20"/>
    <p:sldId id="411" r:id="rId21"/>
    <p:sldId id="408" r:id="rId22"/>
    <p:sldId id="269" r:id="rId23"/>
    <p:sldId id="412" r:id="rId24"/>
    <p:sldId id="413" r:id="rId25"/>
    <p:sldId id="416" r:id="rId26"/>
    <p:sldId id="414" r:id="rId27"/>
    <p:sldId id="415" r:id="rId28"/>
    <p:sldId id="409" r:id="rId29"/>
    <p:sldId id="270" r:id="rId30"/>
    <p:sldId id="257" r:id="rId31"/>
    <p:sldId id="320" r:id="rId32"/>
    <p:sldId id="385" r:id="rId33"/>
    <p:sldId id="273" r:id="rId34"/>
    <p:sldId id="274" r:id="rId35"/>
    <p:sldId id="372" r:id="rId36"/>
    <p:sldId id="374" r:id="rId37"/>
    <p:sldId id="403" r:id="rId38"/>
    <p:sldId id="381" r:id="rId39"/>
    <p:sldId id="379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396" r:id="rId50"/>
    <p:sldId id="397" r:id="rId51"/>
    <p:sldId id="398" r:id="rId52"/>
    <p:sldId id="399" r:id="rId53"/>
    <p:sldId id="400" r:id="rId54"/>
    <p:sldId id="402" r:id="rId55"/>
    <p:sldId id="401" r:id="rId56"/>
    <p:sldId id="260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68" d="100"/>
          <a:sy n="68" d="100"/>
        </p:scale>
        <p:origin x="21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259F1-4A25-4D8E-9C4F-B5D2E6DF92B5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62BA1-7AFB-4CBF-AF0F-153108CA8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85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8035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D2E4-27A1-4A65-8004-AF6E3A7BA95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89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D2E4-27A1-4A65-8004-AF6E3A7BA95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6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771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Google Shape;1318;g6039a3cf85_1_14919:notes">
            <a:extLst>
              <a:ext uri="{FF2B5EF4-FFF2-40B4-BE49-F238E27FC236}">
                <a16:creationId xmlns:a16="http://schemas.microsoft.com/office/drawing/2014/main" id="{AC60AAF8-30AE-8856-5062-255E44B525B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70659" name="Google Shape;1319;g6039a3cf85_1_14919:notes">
            <a:extLst>
              <a:ext uri="{FF2B5EF4-FFF2-40B4-BE49-F238E27FC236}">
                <a16:creationId xmlns:a16="http://schemas.microsoft.com/office/drawing/2014/main" id="{EB310A63-3045-36ED-BF20-1A16D053D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318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990;g61f1f213bd_3_43:notes">
            <a:extLst>
              <a:ext uri="{FF2B5EF4-FFF2-40B4-BE49-F238E27FC236}">
                <a16:creationId xmlns:a16="http://schemas.microsoft.com/office/drawing/2014/main" id="{289F1BE5-B0D2-915B-3200-DBD8972332D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2227" name="Google Shape;991;g61f1f213bd_3_43:notes">
            <a:extLst>
              <a:ext uri="{FF2B5EF4-FFF2-40B4-BE49-F238E27FC236}">
                <a16:creationId xmlns:a16="http://schemas.microsoft.com/office/drawing/2014/main" id="{1313E584-4443-C9EC-53C4-1A706F9ED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339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3379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D2E4-27A1-4A65-8004-AF6E3A7BA95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61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D2E4-27A1-4A65-8004-AF6E3A7BA95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9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D2E4-27A1-4A65-8004-AF6E3A7BA95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61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D2E4-27A1-4A65-8004-AF6E3A7BA95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4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DA09-A87F-493C-84AF-96046DC91B54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FB8C-E39C-4C34-AD57-843FEF47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31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DA09-A87F-493C-84AF-96046DC91B54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FB8C-E39C-4C34-AD57-843FEF47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57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DA09-A87F-493C-84AF-96046DC91B54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FB8C-E39C-4C34-AD57-843FEF47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27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5970533" y="3087300"/>
            <a:ext cx="579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/>
            <a:fld id="{00000000-1234-1234-1234-123412341234}" type="slidenum">
              <a:rPr lang="en" smtClean="0">
                <a:solidFill>
                  <a:srgbClr val="F1C5C5"/>
                </a:solidFill>
              </a:rPr>
              <a:pPr defTabSz="1219170"/>
              <a:t>‹#›</a:t>
            </a:fld>
            <a:endParaRPr lang="en">
              <a:solidFill>
                <a:srgbClr val="F1C5C5"/>
              </a:solidFill>
            </a:endParaRP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5970533" y="3965667"/>
            <a:ext cx="492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5970533" y="2038733"/>
            <a:ext cx="4922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43404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5970533" y="3087300"/>
            <a:ext cx="579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1C5C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1C5C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5970533" y="3965667"/>
            <a:ext cx="492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5970533" y="2038733"/>
            <a:ext cx="4922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32596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929967" y="576367"/>
            <a:ext cx="1111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983833" y="3273384"/>
            <a:ext cx="2659991" cy="3546368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672426" y="-543767"/>
            <a:ext cx="4127885" cy="2296049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11576673" y="-269984"/>
            <a:ext cx="843151" cy="3742181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10574287" y="-240004"/>
            <a:ext cx="1601125" cy="3053899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1212167" y="1439400"/>
            <a:ext cx="9874800" cy="42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29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929967" y="576367"/>
            <a:ext cx="1111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8261501" y="2795968"/>
            <a:ext cx="4767633" cy="524032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502762" y="5279607"/>
            <a:ext cx="1753043" cy="1731512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10057322" y="615121"/>
            <a:ext cx="3190617" cy="122216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9229717" y="-65295"/>
            <a:ext cx="2551311" cy="1038808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127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805934" y="-3409219"/>
            <a:ext cx="16009379" cy="14079341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9839987" y="5508766"/>
            <a:ext cx="3786672" cy="2585351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765721" y="-1472876"/>
            <a:ext cx="2673405" cy="3208851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979600" y="1056533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979600" y="1471744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326200" y="669733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7560268" y="1056533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7560268" y="1471744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5906868" y="669733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979600" y="2870767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979600" y="3285977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326200" y="2483967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7560268" y="2870767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7560268" y="3285977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5906868" y="2483967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979600" y="4685000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979600" y="5100211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326200" y="4298200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7560268" y="4685000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7560268" y="5100211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5906868" y="4298200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77925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60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1232198" y="4947303"/>
            <a:ext cx="3126932" cy="3102132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3" name="Google Shape;1643;p27"/>
          <p:cNvSpPr/>
          <p:nvPr/>
        </p:nvSpPr>
        <p:spPr>
          <a:xfrm>
            <a:off x="10070519" y="-242463"/>
            <a:ext cx="3126932" cy="3102132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10592746" y="3953708"/>
            <a:ext cx="2673405" cy="3208851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10001821" y="-9"/>
            <a:ext cx="3264335" cy="3519637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1098504" y="4415526"/>
            <a:ext cx="2131261" cy="2006485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758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8"/>
          <p:cNvGrpSpPr/>
          <p:nvPr/>
        </p:nvGrpSpPr>
        <p:grpSpPr>
          <a:xfrm>
            <a:off x="9839987" y="5508766"/>
            <a:ext cx="3786672" cy="2585351"/>
            <a:chOff x="2639775" y="3965525"/>
            <a:chExt cx="545075" cy="372150"/>
          </a:xfrm>
        </p:grpSpPr>
        <p:sp>
          <p:nvSpPr>
            <p:cNvPr id="1735" name="Google Shape;1735;p2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73" name="Google Shape;1773;p28"/>
          <p:cNvSpPr/>
          <p:nvPr/>
        </p:nvSpPr>
        <p:spPr>
          <a:xfrm rot="6129037">
            <a:off x="11001767" y="422527"/>
            <a:ext cx="2350484" cy="2006277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74" name="Google Shape;1774;p28"/>
          <p:cNvGrpSpPr/>
          <p:nvPr/>
        </p:nvGrpSpPr>
        <p:grpSpPr>
          <a:xfrm>
            <a:off x="9736377" y="-136905"/>
            <a:ext cx="4182057" cy="1476885"/>
            <a:chOff x="5426550" y="1885275"/>
            <a:chExt cx="1961075" cy="692550"/>
          </a:xfrm>
        </p:grpSpPr>
        <p:sp>
          <p:nvSpPr>
            <p:cNvPr id="1775" name="Google Shape;1775;p28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78" name="Google Shape;1778;p28"/>
          <p:cNvGrpSpPr/>
          <p:nvPr/>
        </p:nvGrpSpPr>
        <p:grpSpPr>
          <a:xfrm>
            <a:off x="-1197930" y="3442342"/>
            <a:ext cx="3264335" cy="3519637"/>
            <a:chOff x="-690798" y="2654793"/>
            <a:chExt cx="2448251" cy="2639728"/>
          </a:xfrm>
        </p:grpSpPr>
        <p:sp>
          <p:nvSpPr>
            <p:cNvPr id="1779" name="Google Shape;1779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7" name="Google Shape;1787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8" name="Google Shape;1788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826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DA09-A87F-493C-84AF-96046DC91B54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FB8C-E39C-4C34-AD57-843FEF47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59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"/>
          <p:cNvSpPr/>
          <p:nvPr/>
        </p:nvSpPr>
        <p:spPr>
          <a:xfrm rot="-9414220">
            <a:off x="5009267" y="-2003255"/>
            <a:ext cx="8500840" cy="472834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7" name="Google Shape;1817;p29"/>
          <p:cNvSpPr/>
          <p:nvPr/>
        </p:nvSpPr>
        <p:spPr>
          <a:xfrm>
            <a:off x="-1044800" y="44007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201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70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5;p16">
            <a:extLst>
              <a:ext uri="{FF2B5EF4-FFF2-40B4-BE49-F238E27FC236}">
                <a16:creationId xmlns:a16="http://schemas.microsoft.com/office/drawing/2014/main" id="{19399931-F3E2-E621-2E6E-EA0AFEC9025D}"/>
              </a:ext>
            </a:extLst>
          </p:cNvPr>
          <p:cNvGrpSpPr>
            <a:grpSpLocks/>
          </p:cNvGrpSpPr>
          <p:nvPr/>
        </p:nvGrpSpPr>
        <p:grpSpPr bwMode="auto">
          <a:xfrm>
            <a:off x="-16933" y="414338"/>
            <a:ext cx="12240684" cy="6049962"/>
            <a:chOff x="-12452" y="310275"/>
            <a:chExt cx="9180800" cy="4538300"/>
          </a:xfrm>
        </p:grpSpPr>
        <p:cxnSp>
          <p:nvCxnSpPr>
            <p:cNvPr id="3" name="Google Shape;246;p16">
              <a:extLst>
                <a:ext uri="{FF2B5EF4-FFF2-40B4-BE49-F238E27FC236}">
                  <a16:creationId xmlns:a16="http://schemas.microsoft.com/office/drawing/2014/main" id="{CD21EF1D-EFE2-4943-23FC-4ACCB74B55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" name="Google Shape;247;p16">
              <a:extLst>
                <a:ext uri="{FF2B5EF4-FFF2-40B4-BE49-F238E27FC236}">
                  <a16:creationId xmlns:a16="http://schemas.microsoft.com/office/drawing/2014/main" id="{4371B7A1-07E6-7F5C-FE4F-EC81A0BF54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Google Shape;248;p16">
              <a:extLst>
                <a:ext uri="{FF2B5EF4-FFF2-40B4-BE49-F238E27FC236}">
                  <a16:creationId xmlns:a16="http://schemas.microsoft.com/office/drawing/2014/main" id="{94F87C5F-93E3-19D7-56CD-51E256270D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Google Shape;249;p16">
              <a:extLst>
                <a:ext uri="{FF2B5EF4-FFF2-40B4-BE49-F238E27FC236}">
                  <a16:creationId xmlns:a16="http://schemas.microsoft.com/office/drawing/2014/main" id="{F5D1B144-236B-DB45-D02E-F1F9FCBDC7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Google Shape;250;p16">
              <a:extLst>
                <a:ext uri="{FF2B5EF4-FFF2-40B4-BE49-F238E27FC236}">
                  <a16:creationId xmlns:a16="http://schemas.microsoft.com/office/drawing/2014/main" id="{12396CD2-F76F-B1B1-BF6A-EF3745583F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Google Shape;251;p16">
              <a:extLst>
                <a:ext uri="{FF2B5EF4-FFF2-40B4-BE49-F238E27FC236}">
                  <a16:creationId xmlns:a16="http://schemas.microsoft.com/office/drawing/2014/main" id="{9D0C3E94-3A29-404B-8519-60DCD56C3C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Google Shape;252;p16">
              <a:extLst>
                <a:ext uri="{FF2B5EF4-FFF2-40B4-BE49-F238E27FC236}">
                  <a16:creationId xmlns:a16="http://schemas.microsoft.com/office/drawing/2014/main" id="{F968D91B-6196-25CF-A141-C1D23BE783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Google Shape;253;p16">
              <a:extLst>
                <a:ext uri="{FF2B5EF4-FFF2-40B4-BE49-F238E27FC236}">
                  <a16:creationId xmlns:a16="http://schemas.microsoft.com/office/drawing/2014/main" id="{7A65022D-D2B5-70AC-9DB4-323A506AE9C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Google Shape;254;p16">
              <a:extLst>
                <a:ext uri="{FF2B5EF4-FFF2-40B4-BE49-F238E27FC236}">
                  <a16:creationId xmlns:a16="http://schemas.microsoft.com/office/drawing/2014/main" id="{85BA4CF8-329D-DEFB-53BE-BA8257CBC1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Google Shape;255;p16">
              <a:extLst>
                <a:ext uri="{FF2B5EF4-FFF2-40B4-BE49-F238E27FC236}">
                  <a16:creationId xmlns:a16="http://schemas.microsoft.com/office/drawing/2014/main" id="{BF701C1A-7EE9-57E6-F4BB-64F71B68F4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Google Shape;256;p16">
              <a:extLst>
                <a:ext uri="{FF2B5EF4-FFF2-40B4-BE49-F238E27FC236}">
                  <a16:creationId xmlns:a16="http://schemas.microsoft.com/office/drawing/2014/main" id="{65EA9793-94C1-82D4-E505-8EAF5666BF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Google Shape;257;p16">
              <a:extLst>
                <a:ext uri="{FF2B5EF4-FFF2-40B4-BE49-F238E27FC236}">
                  <a16:creationId xmlns:a16="http://schemas.microsoft.com/office/drawing/2014/main" id="{611457FA-6580-6BBB-DC4D-1AD3CFD91A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41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30;p15">
            <a:extLst>
              <a:ext uri="{FF2B5EF4-FFF2-40B4-BE49-F238E27FC236}">
                <a16:creationId xmlns:a16="http://schemas.microsoft.com/office/drawing/2014/main" id="{83D7B351-EBEB-A179-5CF2-D6CC8F36EFBF}"/>
              </a:ext>
            </a:extLst>
          </p:cNvPr>
          <p:cNvGrpSpPr>
            <a:grpSpLocks/>
          </p:cNvGrpSpPr>
          <p:nvPr/>
        </p:nvGrpSpPr>
        <p:grpSpPr bwMode="auto">
          <a:xfrm>
            <a:off x="-16933" y="414338"/>
            <a:ext cx="12240684" cy="6049962"/>
            <a:chOff x="-12452" y="310275"/>
            <a:chExt cx="9180800" cy="4538300"/>
          </a:xfrm>
        </p:grpSpPr>
        <p:cxnSp>
          <p:nvCxnSpPr>
            <p:cNvPr id="3" name="Google Shape;231;p15">
              <a:extLst>
                <a:ext uri="{FF2B5EF4-FFF2-40B4-BE49-F238E27FC236}">
                  <a16:creationId xmlns:a16="http://schemas.microsoft.com/office/drawing/2014/main" id="{F14EA292-BCE5-EB83-3237-EB507C9B08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" name="Google Shape;232;p15">
              <a:extLst>
                <a:ext uri="{FF2B5EF4-FFF2-40B4-BE49-F238E27FC236}">
                  <a16:creationId xmlns:a16="http://schemas.microsoft.com/office/drawing/2014/main" id="{F27F2C6A-31C3-6879-185A-057C81AB9A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Google Shape;233;p15">
              <a:extLst>
                <a:ext uri="{FF2B5EF4-FFF2-40B4-BE49-F238E27FC236}">
                  <a16:creationId xmlns:a16="http://schemas.microsoft.com/office/drawing/2014/main" id="{26B22BC5-9AE2-3AF9-3287-D48E9A356D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Google Shape;234;p15">
              <a:extLst>
                <a:ext uri="{FF2B5EF4-FFF2-40B4-BE49-F238E27FC236}">
                  <a16:creationId xmlns:a16="http://schemas.microsoft.com/office/drawing/2014/main" id="{13524C3B-C3FD-3B54-2706-8FECDFA4E2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Google Shape;235;p15">
              <a:extLst>
                <a:ext uri="{FF2B5EF4-FFF2-40B4-BE49-F238E27FC236}">
                  <a16:creationId xmlns:a16="http://schemas.microsoft.com/office/drawing/2014/main" id="{55AD7E39-2DAD-EB3C-48E6-A3E32632F1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Google Shape;236;p15">
              <a:extLst>
                <a:ext uri="{FF2B5EF4-FFF2-40B4-BE49-F238E27FC236}">
                  <a16:creationId xmlns:a16="http://schemas.microsoft.com/office/drawing/2014/main" id="{523F007A-8A4D-27ED-B506-9EC9BD66800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Google Shape;237;p15">
              <a:extLst>
                <a:ext uri="{FF2B5EF4-FFF2-40B4-BE49-F238E27FC236}">
                  <a16:creationId xmlns:a16="http://schemas.microsoft.com/office/drawing/2014/main" id="{F8E3B8C5-74B2-FFFF-83AF-A8E84B16D7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Google Shape;238;p15">
              <a:extLst>
                <a:ext uri="{FF2B5EF4-FFF2-40B4-BE49-F238E27FC236}">
                  <a16:creationId xmlns:a16="http://schemas.microsoft.com/office/drawing/2014/main" id="{622305CA-8733-4620-768E-0B6B45CD3C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Google Shape;239;p15">
              <a:extLst>
                <a:ext uri="{FF2B5EF4-FFF2-40B4-BE49-F238E27FC236}">
                  <a16:creationId xmlns:a16="http://schemas.microsoft.com/office/drawing/2014/main" id="{F30B7F88-BD9E-F65C-70AE-E8519EA437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Google Shape;240;p15">
              <a:extLst>
                <a:ext uri="{FF2B5EF4-FFF2-40B4-BE49-F238E27FC236}">
                  <a16:creationId xmlns:a16="http://schemas.microsoft.com/office/drawing/2014/main" id="{7E7C7818-4927-D27D-502C-1B3F9741B05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Google Shape;241;p15">
              <a:extLst>
                <a:ext uri="{FF2B5EF4-FFF2-40B4-BE49-F238E27FC236}">
                  <a16:creationId xmlns:a16="http://schemas.microsoft.com/office/drawing/2014/main" id="{3D911083-98E4-62C6-F4E3-051FF49AD80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Google Shape;242;p15">
              <a:extLst>
                <a:ext uri="{FF2B5EF4-FFF2-40B4-BE49-F238E27FC236}">
                  <a16:creationId xmlns:a16="http://schemas.microsoft.com/office/drawing/2014/main" id="{B487CBB5-3E61-B84A-B763-5DAF12F00E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19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DDFC2-BDDE-4EE2-9605-7C52322FF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DD78A-2D71-4DAB-AFCE-3987802C8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F7725-F265-76D0-AFE3-068378ED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89F9D-5184-4297-96B1-B04F4D24721B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E30E4-21D2-2C22-B807-47302422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4A836-94A4-CCA0-F2B9-1BC81CFB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9BEF2-4B76-4507-A3D3-290E93A29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779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824351" y="62882"/>
            <a:ext cx="4182073" cy="5796004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2001" y="-1386446"/>
            <a:ext cx="2009577" cy="4713847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096231" y="3327417"/>
            <a:ext cx="6443688" cy="4494484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763531" y="1880789"/>
            <a:ext cx="14555" cy="8956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448573" y="4783670"/>
            <a:ext cx="10769" cy="16153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4653268" y="3763369"/>
            <a:ext cx="7197" cy="20952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1486433" y="1628509"/>
            <a:ext cx="3364284" cy="2871616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068099" y="4631252"/>
            <a:ext cx="2813132" cy="2621363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632892" y="4529676"/>
            <a:ext cx="1792341" cy="337692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10845927" y="1466815"/>
            <a:ext cx="2902644" cy="1767871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>
            <a:off x="-786403" y="2374788"/>
            <a:ext cx="3800699" cy="2594928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9060966" y="2785666"/>
            <a:ext cx="3697153" cy="2566861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4373074" y="5748897"/>
            <a:ext cx="2125335" cy="185220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8346907" y="-1709500"/>
            <a:ext cx="5488324" cy="4255352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693410" y="-1710083"/>
            <a:ext cx="2683308" cy="3220736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7872931" y="-242607"/>
            <a:ext cx="12049" cy="13328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6" name="Google Shape;206;p2"/>
          <p:cNvGrpSpPr/>
          <p:nvPr/>
        </p:nvGrpSpPr>
        <p:grpSpPr>
          <a:xfrm>
            <a:off x="1202071" y="-920072"/>
            <a:ext cx="2653991" cy="2495811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5113385" y="-1032575"/>
            <a:ext cx="2176144" cy="2288848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693402" y="5318643"/>
            <a:ext cx="2298177" cy="284496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738110" y="4714655"/>
            <a:ext cx="2448095" cy="2465315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8756179" y="-1710079"/>
            <a:ext cx="2516976" cy="2369617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10525162" y="4598518"/>
            <a:ext cx="2391369" cy="255376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10206210" y="893262"/>
            <a:ext cx="4182057" cy="1476885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693488" y="-1490841"/>
            <a:ext cx="2500343" cy="3061092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7769614" y="4799826"/>
            <a:ext cx="2338429" cy="308796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2554400" y="1730100"/>
            <a:ext cx="7083200" cy="21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6933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32800" y="4050967"/>
            <a:ext cx="572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655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929967" y="576367"/>
            <a:ext cx="1111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983833" y="3273384"/>
            <a:ext cx="2659991" cy="3546368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672426" y="-543767"/>
            <a:ext cx="4127885" cy="2296049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11576673" y="-269984"/>
            <a:ext cx="843151" cy="3742181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10574287" y="-240004"/>
            <a:ext cx="1601125" cy="3053899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1212167" y="1439400"/>
            <a:ext cx="9874800" cy="42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967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929967" y="576367"/>
            <a:ext cx="1111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8261501" y="2795968"/>
            <a:ext cx="4767633" cy="524032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502762" y="5279607"/>
            <a:ext cx="1753043" cy="1731512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10057322" y="615121"/>
            <a:ext cx="3190617" cy="122216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9229717" y="-65295"/>
            <a:ext cx="2551311" cy="1038808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900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805934" y="-3409219"/>
            <a:ext cx="16009379" cy="14079341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9839987" y="5508766"/>
            <a:ext cx="3786672" cy="2585351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765721" y="-1472876"/>
            <a:ext cx="2673405" cy="3208851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979600" y="1056533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979600" y="1471744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326200" y="669733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7560268" y="1056533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7560268" y="1471744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5906868" y="669733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979600" y="2870767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979600" y="3285977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326200" y="2483967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7560268" y="2870767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7560268" y="3285977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5906868" y="2483967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979600" y="4685000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979600" y="5100211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326200" y="4298200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7560268" y="4685000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7560268" y="5100211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5906868" y="4298200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5736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99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DA09-A87F-493C-84AF-96046DC91B54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FB8C-E39C-4C34-AD57-843FEF47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11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7B4F86-1D89-C848-94C2-4F346ADC4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C143851-CE68-64B5-4BA9-597382A0B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645793-5371-2F56-7D74-81FD75DA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A0D7-7AB6-4BC5-95A7-130202E0E788}" type="datetimeFigureOut">
              <a:rPr lang="vi-VN" smtClean="0"/>
              <a:t>27/07/2024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5F3CC7-57B1-DD09-A09F-6240E2C00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C4436B-4C95-61F0-64FF-51ED644A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841F-E6AD-4C43-89F7-D195863D1C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914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687F4C-5D29-D89F-89A9-5D7216023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AB326FB-C612-DEBC-2680-CEE16D738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D96EE8-45D4-957B-A562-F3039D1D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A0D7-7AB6-4BC5-95A7-130202E0E788}" type="datetimeFigureOut">
              <a:rPr lang="vi-VN" smtClean="0"/>
              <a:t>27/07/2024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1FAD87-7A7C-C644-B8B3-9F0B716F8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238BAC7-1B74-16D7-FD05-1BB23CCCA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841F-E6AD-4C43-89F7-D195863D1C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703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7F2223-94BA-9F72-485C-F611F1A6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9FC201B-CD71-3450-F853-10E311298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9D399DB-5665-D34C-7920-7C0EBF272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A0D7-7AB6-4BC5-95A7-130202E0E788}" type="datetimeFigureOut">
              <a:rPr lang="vi-VN" smtClean="0"/>
              <a:t>27/07/2024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BD1CB6-746E-4718-7703-B6DDD6EDE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646A69-D49E-C1AD-4925-CA73EEFC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841F-E6AD-4C43-89F7-D195863D1C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260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633B3B-7476-81E0-4741-F8E3217C7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F0A155-8050-5BBE-46C6-377B025F0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F1DBEB1-9E95-07A4-662A-CC400502D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19DA7AA-84E8-9B1F-813E-CB94E38C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A0D7-7AB6-4BC5-95A7-130202E0E788}" type="datetimeFigureOut">
              <a:rPr lang="vi-VN" smtClean="0"/>
              <a:t>27/07/2024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AD3BD64-BAA4-59BE-0E94-E1CA3C46B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A76E41-ED48-4657-6AB2-638C8DC0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841F-E6AD-4C43-89F7-D195863D1C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398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F207A5-A345-9649-BAB0-6244F104F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689057-FD01-2DB9-E7FA-64556282A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936A1A-CFC7-5F1B-5AAA-A96A692EF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2B54280-2A90-2D21-8F6A-4E5919490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CD6DD05-B744-A250-5CA2-D223E0037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65DE996-FABE-838A-DBEC-8F786FE3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A0D7-7AB6-4BC5-95A7-130202E0E788}" type="datetimeFigureOut">
              <a:rPr lang="vi-VN" smtClean="0"/>
              <a:t>27/07/2024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05E79E6-8806-EA85-D52C-F881321FE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56F820A-6D74-E2D7-ADEA-C2EBCB92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841F-E6AD-4C43-89F7-D195863D1C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9213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43C245-4A47-75C5-BF50-EAACDC1E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AA8623-FF69-A66D-FF7B-C88BD89C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A0D7-7AB6-4BC5-95A7-130202E0E788}" type="datetimeFigureOut">
              <a:rPr lang="vi-VN" smtClean="0"/>
              <a:t>27/07/2024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7742CAB-77BB-C4FA-B11C-B1036A60F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4B9012A-FE10-F1D0-D3A4-65873BD7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841F-E6AD-4C43-89F7-D195863D1C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3805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5B3A2E2-B135-C81B-5D3F-693D086F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A0D7-7AB6-4BC5-95A7-130202E0E788}" type="datetimeFigureOut">
              <a:rPr lang="vi-VN" smtClean="0"/>
              <a:t>27/07/2024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1294C0A-B33C-DEB5-3C7D-A33B3BA3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4D50A1C-440B-7EC5-D838-C7BFB535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841F-E6AD-4C43-89F7-D195863D1C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16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1AEC38-C95B-A696-9364-886580BF9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A3DE671-8E04-78D0-13DD-0EAC833D1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DF41E68-6831-C7D4-BB83-A0C3A9E3C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01362EB-FE56-8518-22E0-036F757F3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A0D7-7AB6-4BC5-95A7-130202E0E788}" type="datetimeFigureOut">
              <a:rPr lang="vi-VN" smtClean="0"/>
              <a:t>27/07/2024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BA304BA-096F-AEA7-68DD-2962FB1AE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85AC9B7-5A6A-B90D-3448-6E6BE2CF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841F-E6AD-4C43-89F7-D195863D1C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1851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76BD2-0667-2758-6508-320B4C39E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94018BE-1307-D979-AA63-771417D871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735FC42-A0E7-7887-D540-D491D0020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B14D1E-F7C1-4732-126E-2374AE58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A0D7-7AB6-4BC5-95A7-130202E0E788}" type="datetimeFigureOut">
              <a:rPr lang="vi-VN" smtClean="0"/>
              <a:t>27/07/2024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EDF1D8-063F-E9EE-8EDA-3DC00246D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D6ADFAD-4B14-B8A3-E36B-268E20863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841F-E6AD-4C43-89F7-D195863D1C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1346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ADC76E-4347-0D61-58DB-8BB05D2F0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ABFF4FF-D2B0-B968-7B0A-52A4C046D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AF220-313D-86FF-B75A-B97D188B8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A0D7-7AB6-4BC5-95A7-130202E0E788}" type="datetimeFigureOut">
              <a:rPr lang="vi-VN" smtClean="0"/>
              <a:t>27/07/2024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187269-A560-1F9D-11D7-68ACF1277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DC5A2C-FBBD-0591-C0DE-84CE2F31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841F-E6AD-4C43-89F7-D195863D1C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408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DA09-A87F-493C-84AF-96046DC91B54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FB8C-E39C-4C34-AD57-843FEF47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40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107B53D-14D3-A322-EA08-E9A29930D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F43D683-0655-2673-BF86-272BE593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FC1B7C5-A3D1-D6DB-687D-7FC6BAD7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A0D7-7AB6-4BC5-95A7-130202E0E788}" type="datetimeFigureOut">
              <a:rPr lang="vi-VN" smtClean="0"/>
              <a:t>27/07/2024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B3D1003-6CF0-46D0-E6E6-9CC202736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3DF618-E41D-8C45-8BA6-4F742A8A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841F-E6AD-4C43-89F7-D195863D1C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8639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1232198" y="4947303"/>
            <a:ext cx="3126932" cy="3102132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3" name="Google Shape;1643;p27"/>
          <p:cNvSpPr/>
          <p:nvPr/>
        </p:nvSpPr>
        <p:spPr>
          <a:xfrm>
            <a:off x="10070519" y="-242463"/>
            <a:ext cx="3126932" cy="3102132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10592746" y="3953708"/>
            <a:ext cx="2673405" cy="3208851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10001821" y="-9"/>
            <a:ext cx="3264335" cy="3519637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1098504" y="4415526"/>
            <a:ext cx="2131261" cy="2006485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06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13803-B71D-4E31-9F1A-93E32A3D8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91D720-508C-4C32-AB2F-A128EC803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A4EF9-3EC6-9B69-3168-95EEF914D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643F6-BF1F-4225-AFEC-7AC694492C1D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51B7E-7C61-95F7-4237-34C2BFB0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7BFA6-2F86-10B4-6087-553886B75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66861-2763-4074-B632-DE0B87CEE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415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DDFC2-BDDE-4EE2-9605-7C52322FF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DD78A-2D71-4DAB-AFCE-3987802C8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F7725-F265-76D0-AFE3-068378ED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89F9D-5184-4297-96B1-B04F4D24721B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E30E4-21D2-2C22-B807-47302422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4A836-94A4-CCA0-F2B9-1BC81CFB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9BEF2-4B76-4507-A3D3-290E93A29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377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A65E9-1DF3-4520-8A78-45B8177EA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52450-F63F-4DFF-BE00-87694BDBD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E0959-C8D1-A902-2C2B-E83463B2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24ACB-F3E9-466B-BDAD-38EC9E3BA611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EAA36-151C-277B-A057-BDE98D3A3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42AC4-FD13-F0F5-0104-B62DCCC1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AC22A-720A-45E7-9412-10EC0121A7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549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882D8-CABE-4D14-8E3D-C36C5BE2D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2FFE9-F228-40FF-8E7C-60936AA9B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7DEDC-E66C-4D78-903A-85F6762AA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1168B0-1C4C-83EC-B36F-B8E88D86F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894D2-F7E5-49D9-B653-7CBC0AE06338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7D9E1F-0688-3D4B-84CD-49DA8597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C887EE-7FE3-7999-9A4F-9ECE5791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04B74-AE1C-4CAC-ACB5-F98ED5BA43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350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583D-4970-44F1-B088-56D5644D0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0C429-0813-4319-B1BA-6D0728AFA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C9FB2-479C-4E63-B12B-6C94FB3C9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552D9-D6B8-4075-8666-9BB7C6858C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01D894-5DAA-4A86-8AE5-78BDE5C62F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9492B4-EE45-DE45-FC91-6294707F0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A6E65-8BE5-4182-8437-FB9BCD16B7F7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B6854B-9798-FEAD-3F39-A1DD1FD3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FDCD610-59CB-969A-1F6A-665A785DE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CB6DB-1C48-4E45-9A44-B663EC9AC4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1000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9CAC-7776-4149-B13F-6700DC3B2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85F3AC7-D27A-9C49-E26F-62AA46ABA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38206-3A5E-47B9-8318-2E044E1CD22C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A19F10-5A48-A1FB-8C1A-4F0C51BD7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5F07CB-47FD-6326-837F-FCA140C0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77A7E-1F41-4990-AC06-EA48BEFB0E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974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E1A1C5-321A-A5E7-3034-65BC50950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B0011-C18F-4F92-9B3C-3F3675B73E24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67A556D-ABB4-11D8-8A75-DAAB0B1B0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A9CB72-FE59-31A9-6ADC-2BC1758C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B8382-62A5-4864-990F-90E4A04023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9652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D01D8-7E57-446A-A572-801D67FD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44A5-587B-4808-8C4B-309FDA8DD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0F632-5090-4726-9876-D52D0726D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0871AC-EA5E-6803-53AD-CF8674BC8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FD1AF-3827-434C-8881-9A0D8DA360DA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D349FB-54CE-E459-03BE-08EC2B88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D72B71-E785-D8D2-DBA4-AC454F7F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A96B2-A8B4-4FC3-99D7-8B02CD4C56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6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DA09-A87F-493C-84AF-96046DC91B54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FB8C-E39C-4C34-AD57-843FEF47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4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61441-37B1-4106-AFDD-11B559EE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3EC01-DA70-4FBC-A6E2-29D508343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65A9C1-ED66-4B4B-B16A-C817ED1F3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6B5C44-C1A4-46B1-D6E5-261452B5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02749-C09A-4283-93A7-1C3617CC30CE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464A5A-F2E3-F934-CCBE-FDD2B7160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4C126F-CA36-6F1F-1FF0-2747CDDF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E35E1-1679-4421-9D4A-AD2F26F662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0218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D35BB-91B2-4602-B036-A21CF5D9D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EEBA34-9D0E-40BF-9C44-E21771A34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7B3FA-6E01-5C16-1379-64C12BA5F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89B94-AFFE-40E1-A4FA-0C571EEFD859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40436-6919-81DF-086A-7F6B317C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F9195-D009-CA29-A786-CF528C13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0DECA-6ED1-41F9-9D4F-8A07E14784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284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59E48B-A10A-426A-AB69-634F5B024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B320B-1356-412E-9FF4-87063F90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43337-FDE2-4536-55FA-09D6646A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64C8D-AAD1-4F28-9A45-7A7FA4C203AF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B78D1-4DA9-0155-36FE-DB80BA37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1EFD4-F94B-8445-4205-FB7C521F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8E4E4-71C7-47BF-A0C3-A6EC3D9847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7188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824351" y="62882"/>
            <a:ext cx="4182073" cy="5796004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2001" y="-1386446"/>
            <a:ext cx="2009577" cy="4713847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096231" y="3327417"/>
            <a:ext cx="6443688" cy="4494484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763531" y="1880789"/>
            <a:ext cx="14555" cy="8956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448573" y="4783670"/>
            <a:ext cx="10769" cy="16153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4653268" y="3763369"/>
            <a:ext cx="7197" cy="20952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1486433" y="1628509"/>
            <a:ext cx="3364284" cy="2871616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068099" y="4631252"/>
            <a:ext cx="2813132" cy="2621363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632892" y="4529676"/>
            <a:ext cx="1792341" cy="337692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10845927" y="1466815"/>
            <a:ext cx="2902644" cy="1767871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>
            <a:off x="-786403" y="2374788"/>
            <a:ext cx="3800699" cy="2594928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9060966" y="2785666"/>
            <a:ext cx="3697153" cy="2566861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4373074" y="5748897"/>
            <a:ext cx="2125335" cy="185220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8346907" y="-1709500"/>
            <a:ext cx="5488324" cy="4255352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693410" y="-1710083"/>
            <a:ext cx="2683308" cy="3220736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7872931" y="-242607"/>
            <a:ext cx="12049" cy="13328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6" name="Google Shape;206;p2"/>
          <p:cNvGrpSpPr/>
          <p:nvPr/>
        </p:nvGrpSpPr>
        <p:grpSpPr>
          <a:xfrm>
            <a:off x="1202071" y="-920072"/>
            <a:ext cx="2653991" cy="2495811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5113385" y="-1032575"/>
            <a:ext cx="2176144" cy="2288848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693402" y="5318643"/>
            <a:ext cx="2298177" cy="284496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738110" y="4714655"/>
            <a:ext cx="2448095" cy="2465315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8756179" y="-1710079"/>
            <a:ext cx="2516976" cy="2369617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10525162" y="4598518"/>
            <a:ext cx="2391369" cy="255376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10206210" y="893262"/>
            <a:ext cx="4182057" cy="1476885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693488" y="-1490841"/>
            <a:ext cx="2500343" cy="3061092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7769614" y="4799826"/>
            <a:ext cx="2338429" cy="308796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2554400" y="1730100"/>
            <a:ext cx="7083200" cy="21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6933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32800" y="4050967"/>
            <a:ext cx="572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9646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929967" y="576367"/>
            <a:ext cx="1111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983833" y="3273384"/>
            <a:ext cx="2659991" cy="3546368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672426" y="-543767"/>
            <a:ext cx="4127885" cy="2296049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11576673" y="-269984"/>
            <a:ext cx="843151" cy="3742181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10574287" y="-240004"/>
            <a:ext cx="1601125" cy="3053899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1212167" y="1439400"/>
            <a:ext cx="9874800" cy="42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989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929967" y="576367"/>
            <a:ext cx="1111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8261501" y="2795968"/>
            <a:ext cx="4767633" cy="524032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502762" y="5279607"/>
            <a:ext cx="1753043" cy="1731512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10057322" y="615121"/>
            <a:ext cx="3190617" cy="122216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9229717" y="-65295"/>
            <a:ext cx="2551311" cy="1038808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972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570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805934" y="-3409219"/>
            <a:ext cx="16009379" cy="14079341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9839987" y="5508766"/>
            <a:ext cx="3786672" cy="2585351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765721" y="-1472876"/>
            <a:ext cx="2673405" cy="3208851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979600" y="1056533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979600" y="1471744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326200" y="669733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7560268" y="1056533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7560268" y="1471744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5906868" y="669733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979600" y="2870767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979600" y="3285977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326200" y="2483967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7560268" y="2870767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7560268" y="3285977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5906868" y="2483967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979600" y="4685000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979600" y="5100211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326200" y="4298200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7560268" y="4685000"/>
            <a:ext cx="34052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7560268" y="5100211"/>
            <a:ext cx="3405200" cy="8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5906868" y="4298200"/>
            <a:ext cx="1599200" cy="9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774468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9692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1232198" y="4947303"/>
            <a:ext cx="3126932" cy="3102132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3" name="Google Shape;1643;p27"/>
          <p:cNvSpPr/>
          <p:nvPr/>
        </p:nvSpPr>
        <p:spPr>
          <a:xfrm>
            <a:off x="10070519" y="-242463"/>
            <a:ext cx="3126932" cy="3102132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10592746" y="3953708"/>
            <a:ext cx="2673405" cy="3208851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10001821" y="-9"/>
            <a:ext cx="3264335" cy="3519637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1098504" y="4415526"/>
            <a:ext cx="2131261" cy="2006485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40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DA09-A87F-493C-84AF-96046DC91B54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FB8C-E39C-4C34-AD57-843FEF47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860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8"/>
          <p:cNvGrpSpPr/>
          <p:nvPr/>
        </p:nvGrpSpPr>
        <p:grpSpPr>
          <a:xfrm>
            <a:off x="9839987" y="5508766"/>
            <a:ext cx="3786672" cy="2585351"/>
            <a:chOff x="2639775" y="3965525"/>
            <a:chExt cx="545075" cy="372150"/>
          </a:xfrm>
        </p:grpSpPr>
        <p:sp>
          <p:nvSpPr>
            <p:cNvPr id="1735" name="Google Shape;1735;p2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73" name="Google Shape;1773;p28"/>
          <p:cNvSpPr/>
          <p:nvPr/>
        </p:nvSpPr>
        <p:spPr>
          <a:xfrm rot="6129037">
            <a:off x="11001767" y="422527"/>
            <a:ext cx="2350484" cy="2006277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74" name="Google Shape;1774;p28"/>
          <p:cNvGrpSpPr/>
          <p:nvPr/>
        </p:nvGrpSpPr>
        <p:grpSpPr>
          <a:xfrm>
            <a:off x="9736377" y="-136905"/>
            <a:ext cx="4182057" cy="1476885"/>
            <a:chOff x="5426550" y="1885275"/>
            <a:chExt cx="1961075" cy="692550"/>
          </a:xfrm>
        </p:grpSpPr>
        <p:sp>
          <p:nvSpPr>
            <p:cNvPr id="1775" name="Google Shape;1775;p28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78" name="Google Shape;1778;p28"/>
          <p:cNvGrpSpPr/>
          <p:nvPr/>
        </p:nvGrpSpPr>
        <p:grpSpPr>
          <a:xfrm>
            <a:off x="-1197930" y="3442342"/>
            <a:ext cx="3264335" cy="3519637"/>
            <a:chOff x="-690798" y="2654793"/>
            <a:chExt cx="2448251" cy="2639728"/>
          </a:xfrm>
        </p:grpSpPr>
        <p:sp>
          <p:nvSpPr>
            <p:cNvPr id="1779" name="Google Shape;1779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7" name="Google Shape;1787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8" name="Google Shape;1788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51063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"/>
          <p:cNvSpPr/>
          <p:nvPr/>
        </p:nvSpPr>
        <p:spPr>
          <a:xfrm rot="-9414220">
            <a:off x="5009267" y="-2003255"/>
            <a:ext cx="8500840" cy="472834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7" name="Google Shape;1817;p29"/>
          <p:cNvSpPr/>
          <p:nvPr/>
        </p:nvSpPr>
        <p:spPr>
          <a:xfrm>
            <a:off x="-1044800" y="4400700"/>
            <a:ext cx="3845061" cy="3814648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41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2256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8_Bohan_Template_SlidesMania_3" type="obj">
  <p:cSld name="0098_Bohan_Template_SlidesMania_3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2626221" y="412110"/>
            <a:ext cx="902356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4425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body" idx="1"/>
          </p:nvPr>
        </p:nvSpPr>
        <p:spPr>
          <a:xfrm>
            <a:off x="2639389" y="1872610"/>
            <a:ext cx="901039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795A3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425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425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425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4425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-35255" y="-27599"/>
            <a:ext cx="2188520" cy="6885599"/>
          </a:xfrm>
          <a:prstGeom prst="rect">
            <a:avLst/>
          </a:prstGeom>
          <a:solidFill>
            <a:srgbClr val="F0F4F5"/>
          </a:solidFill>
          <a:ln>
            <a:noFill/>
          </a:ln>
          <a:effectLst>
            <a:outerShdw blurRad="50800" dist="101600" dir="2700000" algn="tl" rotWithShape="0">
              <a:schemeClr val="accent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" name="Google Shape;74;p5"/>
          <p:cNvGrpSpPr/>
          <p:nvPr/>
        </p:nvGrpSpPr>
        <p:grpSpPr>
          <a:xfrm>
            <a:off x="329929" y="324665"/>
            <a:ext cx="1458172" cy="2629794"/>
            <a:chOff x="1527946" y="163637"/>
            <a:chExt cx="1874017" cy="3394159"/>
          </a:xfrm>
        </p:grpSpPr>
        <p:sp>
          <p:nvSpPr>
            <p:cNvPr id="75" name="Google Shape;75;p5"/>
            <p:cNvSpPr/>
            <p:nvPr/>
          </p:nvSpPr>
          <p:spPr>
            <a:xfrm rot="10800000">
              <a:off x="2881557" y="2381894"/>
              <a:ext cx="505355" cy="909952"/>
            </a:xfrm>
            <a:custGeom>
              <a:avLst/>
              <a:gdLst/>
              <a:ahLst/>
              <a:cxnLst/>
              <a:rect l="l" t="t" r="r" b="b"/>
              <a:pathLst>
                <a:path w="442324" h="717911" extrusionOk="0">
                  <a:moveTo>
                    <a:pt x="221162" y="0"/>
                  </a:moveTo>
                  <a:lnTo>
                    <a:pt x="263763" y="23123"/>
                  </a:lnTo>
                  <a:cubicBezTo>
                    <a:pt x="371494" y="95904"/>
                    <a:pt x="442324" y="219158"/>
                    <a:pt x="442324" y="358955"/>
                  </a:cubicBezTo>
                  <a:cubicBezTo>
                    <a:pt x="442324" y="498752"/>
                    <a:pt x="371494" y="622006"/>
                    <a:pt x="263763" y="694787"/>
                  </a:cubicBezTo>
                  <a:lnTo>
                    <a:pt x="221162" y="717911"/>
                  </a:lnTo>
                  <a:lnTo>
                    <a:pt x="178561" y="694787"/>
                  </a:lnTo>
                  <a:cubicBezTo>
                    <a:pt x="70830" y="622006"/>
                    <a:pt x="0" y="498752"/>
                    <a:pt x="0" y="358955"/>
                  </a:cubicBezTo>
                  <a:cubicBezTo>
                    <a:pt x="0" y="219158"/>
                    <a:pt x="70830" y="95904"/>
                    <a:pt x="178561" y="23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10800000">
              <a:off x="2248271" y="2629078"/>
              <a:ext cx="505355" cy="909952"/>
            </a:xfrm>
            <a:custGeom>
              <a:avLst/>
              <a:gdLst/>
              <a:ahLst/>
              <a:cxnLst/>
              <a:rect l="l" t="t" r="r" b="b"/>
              <a:pathLst>
                <a:path w="442324" h="717911" extrusionOk="0">
                  <a:moveTo>
                    <a:pt x="221162" y="0"/>
                  </a:moveTo>
                  <a:lnTo>
                    <a:pt x="263763" y="23123"/>
                  </a:lnTo>
                  <a:cubicBezTo>
                    <a:pt x="371494" y="95904"/>
                    <a:pt x="442324" y="219158"/>
                    <a:pt x="442324" y="358955"/>
                  </a:cubicBezTo>
                  <a:cubicBezTo>
                    <a:pt x="442324" y="498752"/>
                    <a:pt x="371494" y="622006"/>
                    <a:pt x="263763" y="694787"/>
                  </a:cubicBezTo>
                  <a:lnTo>
                    <a:pt x="221162" y="717911"/>
                  </a:lnTo>
                  <a:lnTo>
                    <a:pt x="178561" y="694787"/>
                  </a:lnTo>
                  <a:cubicBezTo>
                    <a:pt x="70830" y="622006"/>
                    <a:pt x="0" y="498752"/>
                    <a:pt x="0" y="358955"/>
                  </a:cubicBezTo>
                  <a:cubicBezTo>
                    <a:pt x="0" y="219158"/>
                    <a:pt x="70830" y="95904"/>
                    <a:pt x="178561" y="23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 rot="10800000">
              <a:off x="1571037" y="2359307"/>
              <a:ext cx="506234" cy="910986"/>
            </a:xfrm>
            <a:custGeom>
              <a:avLst/>
              <a:gdLst/>
              <a:ahLst/>
              <a:cxnLst/>
              <a:rect l="l" t="t" r="r" b="b"/>
              <a:pathLst>
                <a:path w="628862" h="1131660" extrusionOk="0">
                  <a:moveTo>
                    <a:pt x="314431" y="1131660"/>
                  </a:moveTo>
                  <a:lnTo>
                    <a:pt x="253864" y="1095209"/>
                  </a:lnTo>
                  <a:cubicBezTo>
                    <a:pt x="100701" y="980483"/>
                    <a:pt x="0" y="786195"/>
                    <a:pt x="0" y="565829"/>
                  </a:cubicBezTo>
                  <a:cubicBezTo>
                    <a:pt x="0" y="345464"/>
                    <a:pt x="100701" y="151176"/>
                    <a:pt x="253864" y="36450"/>
                  </a:cubicBezTo>
                  <a:lnTo>
                    <a:pt x="314431" y="0"/>
                  </a:lnTo>
                  <a:lnTo>
                    <a:pt x="374998" y="36450"/>
                  </a:lnTo>
                  <a:cubicBezTo>
                    <a:pt x="413289" y="65131"/>
                    <a:pt x="448301" y="98785"/>
                    <a:pt x="479280" y="136576"/>
                  </a:cubicBezTo>
                  <a:lnTo>
                    <a:pt x="546442" y="241361"/>
                  </a:lnTo>
                  <a:lnTo>
                    <a:pt x="443884" y="451073"/>
                  </a:lnTo>
                  <a:lnTo>
                    <a:pt x="612656" y="417416"/>
                  </a:lnTo>
                  <a:lnTo>
                    <a:pt x="624236" y="484519"/>
                  </a:lnTo>
                  <a:cubicBezTo>
                    <a:pt x="627289" y="511145"/>
                    <a:pt x="628862" y="538284"/>
                    <a:pt x="628862" y="565829"/>
                  </a:cubicBezTo>
                  <a:cubicBezTo>
                    <a:pt x="628862" y="786195"/>
                    <a:pt x="528162" y="980483"/>
                    <a:pt x="374998" y="1095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1600763" y="163637"/>
              <a:ext cx="1801200" cy="1756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9" name="Google Shape;79;p5"/>
            <p:cNvGrpSpPr/>
            <p:nvPr/>
          </p:nvGrpSpPr>
          <p:grpSpPr>
            <a:xfrm>
              <a:off x="1545191" y="204027"/>
              <a:ext cx="1801212" cy="1756810"/>
              <a:chOff x="5492089" y="990608"/>
              <a:chExt cx="2239200" cy="2184000"/>
            </a:xfrm>
          </p:grpSpPr>
          <p:sp>
            <p:nvSpPr>
              <p:cNvPr id="80" name="Google Shape;80;p5"/>
              <p:cNvSpPr/>
              <p:nvPr/>
            </p:nvSpPr>
            <p:spPr>
              <a:xfrm>
                <a:off x="5492089" y="990608"/>
                <a:ext cx="2239200" cy="2184000"/>
              </a:xfrm>
              <a:prstGeom prst="ellipse">
                <a:avLst/>
              </a:prstGeom>
              <a:noFill/>
              <a:ln w="381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 rot="5400000">
                <a:off x="6905292" y="1576011"/>
                <a:ext cx="539635" cy="1058919"/>
              </a:xfrm>
              <a:custGeom>
                <a:avLst/>
                <a:gdLst/>
                <a:ahLst/>
                <a:cxnLst/>
                <a:rect l="l" t="t" r="r" b="b"/>
                <a:pathLst>
                  <a:path w="442324" h="717911" extrusionOk="0">
                    <a:moveTo>
                      <a:pt x="221162" y="0"/>
                    </a:moveTo>
                    <a:lnTo>
                      <a:pt x="263763" y="23123"/>
                    </a:lnTo>
                    <a:cubicBezTo>
                      <a:pt x="371494" y="95904"/>
                      <a:pt x="442324" y="219158"/>
                      <a:pt x="442324" y="358955"/>
                    </a:cubicBezTo>
                    <a:cubicBezTo>
                      <a:pt x="442324" y="498752"/>
                      <a:pt x="371494" y="622006"/>
                      <a:pt x="263763" y="694787"/>
                    </a:cubicBezTo>
                    <a:lnTo>
                      <a:pt x="221162" y="717911"/>
                    </a:lnTo>
                    <a:lnTo>
                      <a:pt x="178561" y="694787"/>
                    </a:lnTo>
                    <a:cubicBezTo>
                      <a:pt x="70830" y="622006"/>
                      <a:pt x="0" y="498752"/>
                      <a:pt x="0" y="358955"/>
                    </a:cubicBezTo>
                    <a:cubicBezTo>
                      <a:pt x="0" y="219158"/>
                      <a:pt x="70830" y="95904"/>
                      <a:pt x="178561" y="23123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 rot="10800000">
                <a:off x="6337921" y="2106212"/>
                <a:ext cx="539635" cy="1058919"/>
              </a:xfrm>
              <a:custGeom>
                <a:avLst/>
                <a:gdLst/>
                <a:ahLst/>
                <a:cxnLst/>
                <a:rect l="l" t="t" r="r" b="b"/>
                <a:pathLst>
                  <a:path w="442324" h="717911" extrusionOk="0">
                    <a:moveTo>
                      <a:pt x="221162" y="0"/>
                    </a:moveTo>
                    <a:lnTo>
                      <a:pt x="263763" y="23123"/>
                    </a:lnTo>
                    <a:cubicBezTo>
                      <a:pt x="371494" y="95904"/>
                      <a:pt x="442324" y="219158"/>
                      <a:pt x="442324" y="358955"/>
                    </a:cubicBezTo>
                    <a:cubicBezTo>
                      <a:pt x="442324" y="498752"/>
                      <a:pt x="371494" y="622006"/>
                      <a:pt x="263763" y="694787"/>
                    </a:cubicBezTo>
                    <a:lnTo>
                      <a:pt x="221162" y="717911"/>
                    </a:lnTo>
                    <a:lnTo>
                      <a:pt x="178561" y="694787"/>
                    </a:lnTo>
                    <a:cubicBezTo>
                      <a:pt x="70830" y="622006"/>
                      <a:pt x="0" y="498752"/>
                      <a:pt x="0" y="358955"/>
                    </a:cubicBezTo>
                    <a:cubicBezTo>
                      <a:pt x="0" y="219158"/>
                      <a:pt x="70830" y="95904"/>
                      <a:pt x="178561" y="23123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6337768" y="1027301"/>
                <a:ext cx="539635" cy="1058919"/>
              </a:xfrm>
              <a:custGeom>
                <a:avLst/>
                <a:gdLst/>
                <a:ahLst/>
                <a:cxnLst/>
                <a:rect l="l" t="t" r="r" b="b"/>
                <a:pathLst>
                  <a:path w="442324" h="717911" extrusionOk="0">
                    <a:moveTo>
                      <a:pt x="221162" y="0"/>
                    </a:moveTo>
                    <a:lnTo>
                      <a:pt x="263763" y="23123"/>
                    </a:lnTo>
                    <a:cubicBezTo>
                      <a:pt x="371494" y="95904"/>
                      <a:pt x="442324" y="219158"/>
                      <a:pt x="442324" y="358955"/>
                    </a:cubicBezTo>
                    <a:cubicBezTo>
                      <a:pt x="442324" y="498752"/>
                      <a:pt x="371494" y="622006"/>
                      <a:pt x="263763" y="694787"/>
                    </a:cubicBezTo>
                    <a:lnTo>
                      <a:pt x="221162" y="717911"/>
                    </a:lnTo>
                    <a:lnTo>
                      <a:pt x="178561" y="694787"/>
                    </a:lnTo>
                    <a:cubicBezTo>
                      <a:pt x="70830" y="622006"/>
                      <a:pt x="0" y="498752"/>
                      <a:pt x="0" y="358955"/>
                    </a:cubicBezTo>
                    <a:cubicBezTo>
                      <a:pt x="0" y="219158"/>
                      <a:pt x="70830" y="95904"/>
                      <a:pt x="178561" y="23123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 rot="5400000">
                <a:off x="5771060" y="1575345"/>
                <a:ext cx="539635" cy="1058919"/>
              </a:xfrm>
              <a:custGeom>
                <a:avLst/>
                <a:gdLst/>
                <a:ahLst/>
                <a:cxnLst/>
                <a:rect l="l" t="t" r="r" b="b"/>
                <a:pathLst>
                  <a:path w="442324" h="717911" extrusionOk="0">
                    <a:moveTo>
                      <a:pt x="221162" y="0"/>
                    </a:moveTo>
                    <a:lnTo>
                      <a:pt x="263763" y="23123"/>
                    </a:lnTo>
                    <a:cubicBezTo>
                      <a:pt x="371494" y="95904"/>
                      <a:pt x="442324" y="219158"/>
                      <a:pt x="442324" y="358955"/>
                    </a:cubicBezTo>
                    <a:cubicBezTo>
                      <a:pt x="442324" y="498752"/>
                      <a:pt x="371494" y="622006"/>
                      <a:pt x="263763" y="694787"/>
                    </a:cubicBezTo>
                    <a:lnTo>
                      <a:pt x="221162" y="717911"/>
                    </a:lnTo>
                    <a:lnTo>
                      <a:pt x="178561" y="694787"/>
                    </a:lnTo>
                    <a:cubicBezTo>
                      <a:pt x="70830" y="622006"/>
                      <a:pt x="0" y="498752"/>
                      <a:pt x="0" y="358955"/>
                    </a:cubicBezTo>
                    <a:cubicBezTo>
                      <a:pt x="0" y="219158"/>
                      <a:pt x="70830" y="95904"/>
                      <a:pt x="178561" y="23123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 rot="2904327">
                <a:off x="6747357" y="1188301"/>
                <a:ext cx="539700" cy="1060329"/>
              </a:xfrm>
              <a:custGeom>
                <a:avLst/>
                <a:gdLst/>
                <a:ahLst/>
                <a:cxnLst/>
                <a:rect l="l" t="t" r="r" b="b"/>
                <a:pathLst>
                  <a:path w="442324" h="717911" extrusionOk="0">
                    <a:moveTo>
                      <a:pt x="221162" y="0"/>
                    </a:moveTo>
                    <a:lnTo>
                      <a:pt x="263763" y="23123"/>
                    </a:lnTo>
                    <a:cubicBezTo>
                      <a:pt x="371494" y="95904"/>
                      <a:pt x="442324" y="219158"/>
                      <a:pt x="442324" y="358955"/>
                    </a:cubicBezTo>
                    <a:cubicBezTo>
                      <a:pt x="442324" y="498752"/>
                      <a:pt x="371494" y="622006"/>
                      <a:pt x="263763" y="694787"/>
                    </a:cubicBezTo>
                    <a:lnTo>
                      <a:pt x="221162" y="717911"/>
                    </a:lnTo>
                    <a:lnTo>
                      <a:pt x="178561" y="694787"/>
                    </a:lnTo>
                    <a:cubicBezTo>
                      <a:pt x="70830" y="622006"/>
                      <a:pt x="0" y="498752"/>
                      <a:pt x="0" y="358955"/>
                    </a:cubicBezTo>
                    <a:cubicBezTo>
                      <a:pt x="0" y="219158"/>
                      <a:pt x="70830" y="95904"/>
                      <a:pt x="178561" y="23123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rot="2904327">
                <a:off x="5933194" y="1918613"/>
                <a:ext cx="539700" cy="1095952"/>
              </a:xfrm>
              <a:custGeom>
                <a:avLst/>
                <a:gdLst/>
                <a:ahLst/>
                <a:cxnLst/>
                <a:rect l="l" t="t" r="r" b="b"/>
                <a:pathLst>
                  <a:path w="442324" h="717911" extrusionOk="0">
                    <a:moveTo>
                      <a:pt x="221162" y="0"/>
                    </a:moveTo>
                    <a:lnTo>
                      <a:pt x="263763" y="23123"/>
                    </a:lnTo>
                    <a:cubicBezTo>
                      <a:pt x="371494" y="95904"/>
                      <a:pt x="442324" y="219158"/>
                      <a:pt x="442324" y="358955"/>
                    </a:cubicBezTo>
                    <a:cubicBezTo>
                      <a:pt x="442324" y="498752"/>
                      <a:pt x="371494" y="622006"/>
                      <a:pt x="263763" y="694787"/>
                    </a:cubicBezTo>
                    <a:lnTo>
                      <a:pt x="221162" y="717911"/>
                    </a:lnTo>
                    <a:lnTo>
                      <a:pt x="178561" y="694787"/>
                    </a:lnTo>
                    <a:cubicBezTo>
                      <a:pt x="70830" y="622006"/>
                      <a:pt x="0" y="498752"/>
                      <a:pt x="0" y="358955"/>
                    </a:cubicBezTo>
                    <a:cubicBezTo>
                      <a:pt x="0" y="219158"/>
                      <a:pt x="70830" y="95904"/>
                      <a:pt x="178561" y="23123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 rot="-2709964">
                <a:off x="5928442" y="1166073"/>
                <a:ext cx="539531" cy="1059705"/>
              </a:xfrm>
              <a:custGeom>
                <a:avLst/>
                <a:gdLst/>
                <a:ahLst/>
                <a:cxnLst/>
                <a:rect l="l" t="t" r="r" b="b"/>
                <a:pathLst>
                  <a:path w="442324" h="717911" extrusionOk="0">
                    <a:moveTo>
                      <a:pt x="221162" y="0"/>
                    </a:moveTo>
                    <a:lnTo>
                      <a:pt x="263763" y="23123"/>
                    </a:lnTo>
                    <a:cubicBezTo>
                      <a:pt x="371494" y="95904"/>
                      <a:pt x="442324" y="219158"/>
                      <a:pt x="442324" y="358955"/>
                    </a:cubicBezTo>
                    <a:cubicBezTo>
                      <a:pt x="442324" y="498752"/>
                      <a:pt x="371494" y="622006"/>
                      <a:pt x="263763" y="694787"/>
                    </a:cubicBezTo>
                    <a:lnTo>
                      <a:pt x="221162" y="717911"/>
                    </a:lnTo>
                    <a:lnTo>
                      <a:pt x="178561" y="694787"/>
                    </a:lnTo>
                    <a:cubicBezTo>
                      <a:pt x="70830" y="622006"/>
                      <a:pt x="0" y="498752"/>
                      <a:pt x="0" y="358955"/>
                    </a:cubicBezTo>
                    <a:cubicBezTo>
                      <a:pt x="0" y="219158"/>
                      <a:pt x="70830" y="95904"/>
                      <a:pt x="178561" y="23123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 rot="-2709964">
                <a:off x="6738062" y="1970329"/>
                <a:ext cx="539531" cy="1059705"/>
              </a:xfrm>
              <a:custGeom>
                <a:avLst/>
                <a:gdLst/>
                <a:ahLst/>
                <a:cxnLst/>
                <a:rect l="l" t="t" r="r" b="b"/>
                <a:pathLst>
                  <a:path w="442324" h="717911" extrusionOk="0">
                    <a:moveTo>
                      <a:pt x="221162" y="0"/>
                    </a:moveTo>
                    <a:lnTo>
                      <a:pt x="263763" y="23123"/>
                    </a:lnTo>
                    <a:cubicBezTo>
                      <a:pt x="371494" y="95904"/>
                      <a:pt x="442324" y="219158"/>
                      <a:pt x="442324" y="358955"/>
                    </a:cubicBezTo>
                    <a:cubicBezTo>
                      <a:pt x="442324" y="498752"/>
                      <a:pt x="371494" y="622006"/>
                      <a:pt x="263763" y="694787"/>
                    </a:cubicBezTo>
                    <a:lnTo>
                      <a:pt x="221162" y="717911"/>
                    </a:lnTo>
                    <a:lnTo>
                      <a:pt x="178561" y="694787"/>
                    </a:lnTo>
                    <a:cubicBezTo>
                      <a:pt x="70830" y="622006"/>
                      <a:pt x="0" y="498752"/>
                      <a:pt x="0" y="358955"/>
                    </a:cubicBezTo>
                    <a:cubicBezTo>
                      <a:pt x="0" y="219158"/>
                      <a:pt x="70830" y="95904"/>
                      <a:pt x="178561" y="23123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6536692" y="2012088"/>
                <a:ext cx="144000" cy="144000"/>
              </a:xfrm>
              <a:prstGeom prst="ellipse">
                <a:avLst/>
              </a:prstGeom>
              <a:solidFill>
                <a:schemeClr val="accent4"/>
              </a:solidFill>
              <a:ln w="381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0" name="Google Shape;90;p5"/>
            <p:cNvSpPr/>
            <p:nvPr/>
          </p:nvSpPr>
          <p:spPr>
            <a:xfrm rot="10800000">
              <a:off x="2212709" y="2647844"/>
              <a:ext cx="505355" cy="909952"/>
            </a:xfrm>
            <a:custGeom>
              <a:avLst/>
              <a:gdLst/>
              <a:ahLst/>
              <a:cxnLst/>
              <a:rect l="l" t="t" r="r" b="b"/>
              <a:pathLst>
                <a:path w="442324" h="717911" extrusionOk="0">
                  <a:moveTo>
                    <a:pt x="221162" y="0"/>
                  </a:moveTo>
                  <a:lnTo>
                    <a:pt x="263763" y="23123"/>
                  </a:lnTo>
                  <a:cubicBezTo>
                    <a:pt x="371494" y="95904"/>
                    <a:pt x="442324" y="219158"/>
                    <a:pt x="442324" y="358955"/>
                  </a:cubicBezTo>
                  <a:cubicBezTo>
                    <a:pt x="442324" y="498752"/>
                    <a:pt x="371494" y="622006"/>
                    <a:pt x="263763" y="694787"/>
                  </a:cubicBezTo>
                  <a:lnTo>
                    <a:pt x="221162" y="717911"/>
                  </a:lnTo>
                  <a:lnTo>
                    <a:pt x="178561" y="694787"/>
                  </a:lnTo>
                  <a:cubicBezTo>
                    <a:pt x="70830" y="622006"/>
                    <a:pt x="0" y="498752"/>
                    <a:pt x="0" y="358955"/>
                  </a:cubicBezTo>
                  <a:cubicBezTo>
                    <a:pt x="0" y="219158"/>
                    <a:pt x="70830" y="95904"/>
                    <a:pt x="178561" y="23123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 rot="10800000">
              <a:off x="2845883" y="2406587"/>
              <a:ext cx="505355" cy="909952"/>
            </a:xfrm>
            <a:custGeom>
              <a:avLst/>
              <a:gdLst/>
              <a:ahLst/>
              <a:cxnLst/>
              <a:rect l="l" t="t" r="r" b="b"/>
              <a:pathLst>
                <a:path w="442324" h="717911" extrusionOk="0">
                  <a:moveTo>
                    <a:pt x="221162" y="0"/>
                  </a:moveTo>
                  <a:lnTo>
                    <a:pt x="263763" y="23123"/>
                  </a:lnTo>
                  <a:cubicBezTo>
                    <a:pt x="371494" y="95904"/>
                    <a:pt x="442324" y="219158"/>
                    <a:pt x="442324" y="358955"/>
                  </a:cubicBezTo>
                  <a:cubicBezTo>
                    <a:pt x="442324" y="498752"/>
                    <a:pt x="371494" y="622006"/>
                    <a:pt x="263763" y="694787"/>
                  </a:cubicBezTo>
                  <a:lnTo>
                    <a:pt x="221162" y="717911"/>
                  </a:lnTo>
                  <a:lnTo>
                    <a:pt x="178561" y="694787"/>
                  </a:lnTo>
                  <a:cubicBezTo>
                    <a:pt x="70830" y="622006"/>
                    <a:pt x="0" y="498752"/>
                    <a:pt x="0" y="358955"/>
                  </a:cubicBezTo>
                  <a:cubicBezTo>
                    <a:pt x="0" y="219158"/>
                    <a:pt x="70830" y="95904"/>
                    <a:pt x="178561" y="23123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 rot="10800000">
              <a:off x="1527946" y="2364127"/>
              <a:ext cx="506234" cy="910986"/>
            </a:xfrm>
            <a:custGeom>
              <a:avLst/>
              <a:gdLst/>
              <a:ahLst/>
              <a:cxnLst/>
              <a:rect l="l" t="t" r="r" b="b"/>
              <a:pathLst>
                <a:path w="628862" h="1131660" extrusionOk="0">
                  <a:moveTo>
                    <a:pt x="314431" y="1131660"/>
                  </a:moveTo>
                  <a:lnTo>
                    <a:pt x="253864" y="1095209"/>
                  </a:lnTo>
                  <a:cubicBezTo>
                    <a:pt x="100701" y="980483"/>
                    <a:pt x="0" y="786195"/>
                    <a:pt x="0" y="565829"/>
                  </a:cubicBezTo>
                  <a:cubicBezTo>
                    <a:pt x="0" y="345464"/>
                    <a:pt x="100701" y="151176"/>
                    <a:pt x="253864" y="36450"/>
                  </a:cubicBezTo>
                  <a:lnTo>
                    <a:pt x="314431" y="0"/>
                  </a:lnTo>
                  <a:lnTo>
                    <a:pt x="374998" y="36450"/>
                  </a:lnTo>
                  <a:cubicBezTo>
                    <a:pt x="413289" y="65131"/>
                    <a:pt x="448301" y="98785"/>
                    <a:pt x="479280" y="136576"/>
                  </a:cubicBezTo>
                  <a:lnTo>
                    <a:pt x="546442" y="241361"/>
                  </a:lnTo>
                  <a:lnTo>
                    <a:pt x="443884" y="451073"/>
                  </a:lnTo>
                  <a:lnTo>
                    <a:pt x="612656" y="417416"/>
                  </a:lnTo>
                  <a:lnTo>
                    <a:pt x="624236" y="484519"/>
                  </a:lnTo>
                  <a:cubicBezTo>
                    <a:pt x="627289" y="511145"/>
                    <a:pt x="628862" y="538284"/>
                    <a:pt x="628862" y="565829"/>
                  </a:cubicBezTo>
                  <a:cubicBezTo>
                    <a:pt x="628862" y="786195"/>
                    <a:pt x="528162" y="980483"/>
                    <a:pt x="374998" y="109520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1772677" y="1665069"/>
              <a:ext cx="46200" cy="69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3064226" y="1708900"/>
              <a:ext cx="46200" cy="723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2443678" y="1927357"/>
              <a:ext cx="46200" cy="723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5"/>
          <p:cNvSpPr txBox="1"/>
          <p:nvPr/>
        </p:nvSpPr>
        <p:spPr>
          <a:xfrm rot="5400000">
            <a:off x="-588750" y="6069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accen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>
              <a:solidFill>
                <a:schemeClr val="accen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5660013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868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160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411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322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489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20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DA09-A87F-493C-84AF-96046DC91B54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FB8C-E39C-4C34-AD57-843FEF47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414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536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571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931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077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1782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373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25745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0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944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1DBD-795D-46C4-AC9A-270E8DA5CB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17309-6737-4668-AB18-9856C4E03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9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DA09-A87F-493C-84AF-96046DC91B54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FB8C-E39C-4C34-AD57-843FEF47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774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8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DA09-A87F-493C-84AF-96046DC91B54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FB8C-E39C-4C34-AD57-843FEF47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66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8DA09-A87F-493C-84AF-96046DC91B54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FFB8C-E39C-4C34-AD57-843FEF47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5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1C5C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1C5C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2798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828" r:id="rId9"/>
    <p:sldLayoutId id="2147483829" r:id="rId10"/>
    <p:sldLayoutId id="2147483830" r:id="rId11"/>
    <p:sldLayoutId id="214748383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1C5C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1C5C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9745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9" r:id="rId4"/>
    <p:sldLayoutId id="214748368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B12FF76-6F84-5FF7-2E5C-6B72D86B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8409688-F52A-D03D-A6DA-EAC56B29B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365915-44BB-D1D8-8A0F-4EAD26880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1A0D7-7AB6-4BC5-95A7-130202E0E788}" type="datetimeFigureOut">
              <a:rPr lang="vi-VN" smtClean="0"/>
              <a:t>27/07/2024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E660C71-172D-C7D7-6F66-C8317FA9E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8B11499-FF35-5F06-F3BF-EC101F37E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5841F-E6AD-4C43-89F7-D195863D1CB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179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8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>
            <a:extLst>
              <a:ext uri="{FF2B5EF4-FFF2-40B4-BE49-F238E27FC236}">
                <a16:creationId xmlns:a16="http://schemas.microsoft.com/office/drawing/2014/main" id="{53B38CAF-2BA1-7692-93CE-9FA6D929B2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Text Placeholder 2">
            <a:extLst>
              <a:ext uri="{FF2B5EF4-FFF2-40B4-BE49-F238E27FC236}">
                <a16:creationId xmlns:a16="http://schemas.microsoft.com/office/drawing/2014/main" id="{832E13A9-1B70-EA8E-6378-86967BA54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F7214-6E78-40F0-975C-2602D68A2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C74A6A-FD29-464E-A799-BAC36A43B148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FBF42-1E7C-494C-A4DB-C42233FC6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7D312-C8B5-425C-A030-0A895CB32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F99C14E3-7DC8-4C7F-AA72-644A4874CF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66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1C5C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1C5C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259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8DA09-A87F-493C-84AF-96046DC91B54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67FFB8C-E39C-4C34-AD57-843FEF47F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77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gi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0.png"/><Relationship Id="rId5" Type="http://schemas.microsoft.com/office/2007/relationships/media" Target="../media/media5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0.png"/><Relationship Id="rId5" Type="http://schemas.microsoft.com/office/2007/relationships/media" Target="../media/media5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0.png"/><Relationship Id="rId5" Type="http://schemas.microsoft.com/office/2007/relationships/media" Target="../media/media5.mp3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0.png"/><Relationship Id="rId5" Type="http://schemas.microsoft.com/office/2007/relationships/media" Target="../media/media5.mp3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0.png"/><Relationship Id="rId5" Type="http://schemas.microsoft.com/office/2007/relationships/media" Target="../media/media5.mp3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0.png"/><Relationship Id="rId5" Type="http://schemas.microsoft.com/office/2007/relationships/media" Target="../media/media5.mp3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-1" y="-1"/>
            <a:ext cx="12192001" cy="71677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26516"/>
          <a:stretch>
            <a:fillRect/>
          </a:stretch>
        </p:blipFill>
        <p:spPr>
          <a:xfrm rot="20364165">
            <a:off x="4408090" y="1997208"/>
            <a:ext cx="9347564" cy="57691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6" b="5598"/>
          <a:stretch>
            <a:fillRect/>
          </a:stretch>
        </p:blipFill>
        <p:spPr>
          <a:xfrm>
            <a:off x="0" y="3990441"/>
            <a:ext cx="12192000" cy="31856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8447314" y="0"/>
            <a:ext cx="3744686" cy="166914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179746" y="653155"/>
            <a:ext cx="12192001" cy="7167717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63526" y="1167150"/>
            <a:ext cx="8336187" cy="3940630"/>
            <a:chOff x="275557" y="771310"/>
            <a:chExt cx="8336187" cy="2878652"/>
          </a:xfrm>
        </p:grpSpPr>
        <p:sp>
          <p:nvSpPr>
            <p:cNvPr id="28" name="文本框 27"/>
            <p:cNvSpPr txBox="1"/>
            <p:nvPr/>
          </p:nvSpPr>
          <p:spPr>
            <a:xfrm>
              <a:off x="275557" y="771310"/>
              <a:ext cx="8336187" cy="96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416F49"/>
                  </a:solidFill>
                  <a:latin typeface="#9Slide03 IcielUni Sans Heavy" panose="00000500000000000000" pitchFamily="2" charset="0"/>
                </a:rPr>
                <a:t>      </a:t>
              </a:r>
              <a:r>
                <a:rPr lang="en-US" altLang="zh-CN" sz="3200" b="1" dirty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altLang="zh-CN" sz="3200" b="1" dirty="0" smtClean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9:VĂN BẢN THÔNG TIN</a:t>
              </a:r>
              <a:endParaRPr lang="en-US" altLang="zh-CN" sz="3200" b="1" dirty="0">
                <a:solidFill>
                  <a:srgbClr val="416F4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zh-CN" sz="4000" b="1" dirty="0">
                  <a:solidFill>
                    <a:srgbClr val="416F49"/>
                  </a:solidFill>
                  <a:latin typeface="#9Slide03 BoosterNextFYBlack" panose="02000A03000000020004" pitchFamily="2" charset="0"/>
                </a:rPr>
                <a:t>   </a:t>
              </a:r>
              <a:r>
                <a:rPr lang="en-US" altLang="zh-CN" sz="2800" b="1" dirty="0" smtClean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 VÀ NGHE: TRANH LUẬN ….</a:t>
              </a:r>
              <a:endParaRPr lang="zh-CN" altLang="en-US" sz="3900" b="1" dirty="0">
                <a:solidFill>
                  <a:srgbClr val="C00000"/>
                </a:solidFill>
                <a:latin typeface="#9Slide03 HelvetIns" panose="020406030505060202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354395" y="3396046"/>
              <a:ext cx="6285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50" dirty="0">
                <a:solidFill>
                  <a:srgbClr val="D14415"/>
                </a:solidFill>
                <a:latin typeface="字魂110号-武林江湖体" panose="00000500000000000000" pitchFamily="2" charset="-122"/>
                <a:ea typeface="字魂110号-武林江湖体" panose="00000500000000000000" pitchFamily="2" charset="-122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EB4C8451-69CF-F7F8-66A2-2A5433B0C7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93799" y="884068"/>
            <a:ext cx="4619715" cy="572262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F678A724-850B-3A57-ADB4-2044BCD289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8599714" y="152400"/>
            <a:ext cx="3744686" cy="1669143"/>
          </a:xfrm>
          <a:prstGeom prst="rect">
            <a:avLst/>
          </a:prstGeom>
        </p:spPr>
      </p:pic>
      <p:grpSp>
        <p:nvGrpSpPr>
          <p:cNvPr id="8" name="组合 22">
            <a:extLst>
              <a:ext uri="{FF2B5EF4-FFF2-40B4-BE49-F238E27FC236}">
                <a16:creationId xmlns:a16="http://schemas.microsoft.com/office/drawing/2014/main" id="{EC4B7E51-624E-4FD2-85C9-08966243564E}"/>
              </a:ext>
            </a:extLst>
          </p:cNvPr>
          <p:cNvGrpSpPr/>
          <p:nvPr/>
        </p:nvGrpSpPr>
        <p:grpSpPr>
          <a:xfrm>
            <a:off x="-123415" y="3775502"/>
            <a:ext cx="12210991" cy="4073626"/>
            <a:chOff x="-18992" y="3093744"/>
            <a:chExt cx="12210991" cy="4073626"/>
          </a:xfrm>
        </p:grpSpPr>
        <p:pic>
          <p:nvPicPr>
            <p:cNvPr id="9" name="图片 23">
              <a:extLst>
                <a:ext uri="{FF2B5EF4-FFF2-40B4-BE49-F238E27FC236}">
                  <a16:creationId xmlns:a16="http://schemas.microsoft.com/office/drawing/2014/main" id="{BE217696-100B-39C3-EF83-77E13E80A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2" t="46103" r="55308" b="1631"/>
            <a:stretch>
              <a:fillRect/>
            </a:stretch>
          </p:blipFill>
          <p:spPr>
            <a:xfrm>
              <a:off x="1243931" y="4942762"/>
              <a:ext cx="1676422" cy="1774844"/>
            </a:xfrm>
            <a:prstGeom prst="rect">
              <a:avLst/>
            </a:prstGeom>
          </p:spPr>
        </p:pic>
        <p:pic>
          <p:nvPicPr>
            <p:cNvPr id="10" name="图片 24">
              <a:extLst>
                <a:ext uri="{FF2B5EF4-FFF2-40B4-BE49-F238E27FC236}">
                  <a16:creationId xmlns:a16="http://schemas.microsoft.com/office/drawing/2014/main" id="{FFA9FC78-7091-A644-C4B1-C2BF96D3F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" t="3982" r="78795" b="50000"/>
            <a:stretch>
              <a:fillRect/>
            </a:stretch>
          </p:blipFill>
          <p:spPr>
            <a:xfrm>
              <a:off x="0" y="3093744"/>
              <a:ext cx="1541651" cy="1849017"/>
            </a:xfrm>
            <a:prstGeom prst="rect">
              <a:avLst/>
            </a:prstGeom>
          </p:spPr>
        </p:pic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E1480716-740A-CF8F-CE06-F1C2531EF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36" b="5598"/>
            <a:stretch>
              <a:fillRect/>
            </a:stretch>
          </p:blipFill>
          <p:spPr>
            <a:xfrm>
              <a:off x="-18992" y="3981718"/>
              <a:ext cx="12210991" cy="318565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84BF30-0C3E-385E-FAA1-2D0752CC31DE}"/>
              </a:ext>
            </a:extLst>
          </p:cNvPr>
          <p:cNvSpPr txBox="1"/>
          <p:nvPr/>
        </p:nvSpPr>
        <p:spPr>
          <a:xfrm>
            <a:off x="2596954" y="6599719"/>
            <a:ext cx="8068940" cy="1015663"/>
          </a:xfrm>
          <a:prstGeom prst="rect">
            <a:avLst/>
          </a:prstGeom>
          <a:noFill/>
          <a:ln w="12700">
            <a:solidFill>
              <a:srgbClr val="40905E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THPT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SĐT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0383.499.123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Gmail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Cobehaycuoi2988@gmail.com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AAE359-3FE3-DFF6-7CE3-8B5739FFBEE5}"/>
              </a:ext>
            </a:extLst>
          </p:cNvPr>
          <p:cNvSpPr txBox="1"/>
          <p:nvPr/>
        </p:nvSpPr>
        <p:spPr>
          <a:xfrm>
            <a:off x="1239128" y="211449"/>
            <a:ext cx="8308181" cy="461665"/>
          </a:xfrm>
          <a:prstGeom prst="rect">
            <a:avLst/>
          </a:prstGeom>
          <a:solidFill>
            <a:srgbClr val="7CB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6600">
                  <a:solidFill>
                    <a:srgbClr val="D1441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ÁN CỘNG ĐỒNG 12. </a:t>
            </a:r>
            <a:r>
              <a:rPr lang="en-US" sz="2400" b="1" dirty="0" smtClean="0">
                <a:ln w="6600">
                  <a:solidFill>
                    <a:srgbClr val="D1441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 SÁCH CÁNH DIỀU</a:t>
            </a:r>
            <a:endParaRPr lang="en-US" sz="2400" b="1" dirty="0">
              <a:ln w="6600">
                <a:solidFill>
                  <a:srgbClr val="D14415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24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3">
        <p:random/>
      </p:transition>
    </mc:Choice>
    <mc:Fallback xmlns="">
      <p:transition spd="slow" advTm="21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8E26C2-558A-8EEF-272F-186ADF6CA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B2EACE0-EDF6-3C77-C8F8-188796704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ECF16F8D-D72C-97E0-1BD5-A884D370B282}"/>
              </a:ext>
            </a:extLst>
          </p:cNvPr>
          <p:cNvSpPr/>
          <p:nvPr/>
        </p:nvSpPr>
        <p:spPr>
          <a:xfrm>
            <a:off x="1233650" y="365125"/>
            <a:ext cx="9724697" cy="11456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 nói, gói vàng.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8A86E5ED-775C-C016-83F8-7F7F3412B95E}"/>
              </a:ext>
            </a:extLst>
          </p:cNvPr>
          <p:cNvSpPr/>
          <p:nvPr/>
        </p:nvSpPr>
        <p:spPr>
          <a:xfrm>
            <a:off x="1233651" y="1824585"/>
            <a:ext cx="9724697" cy="11456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 chào cao hơn mâm cỗ.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5DA0675-2EDF-0E46-BF73-A5B3F5982D72}"/>
              </a:ext>
            </a:extLst>
          </p:cNvPr>
          <p:cNvSpPr/>
          <p:nvPr/>
        </p:nvSpPr>
        <p:spPr>
          <a:xfrm>
            <a:off x="1233649" y="3333177"/>
            <a:ext cx="9724697" cy="11456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 có sách, mách có chứng.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F4EF8-25EE-72C1-8627-6DAE76E46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8" name="Rounded Rectangle 1"/>
          <p:cNvSpPr/>
          <p:nvPr/>
        </p:nvSpPr>
        <p:spPr>
          <a:xfrm>
            <a:off x="3894793" y="1239684"/>
            <a:ext cx="6419273" cy="2189019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FFE5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kumimoji="0" lang="en-US" sz="5400" b="1" i="0" u="none" strike="noStrike" kern="0" cap="none" spc="0" normalizeH="0" noProof="0" dirty="0" smtClean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5400" b="1" i="0" u="none" strike="noStrike" kern="0" cap="none" spc="0" normalizeH="0" noProof="0" dirty="0" smtClean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24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76578">
            <a:off x="477548" y="837045"/>
            <a:ext cx="3013797" cy="2589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7492">
            <a:off x="736168" y="3859283"/>
            <a:ext cx="3096924" cy="27189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5129" y="192437"/>
            <a:ext cx="9195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BƯỚC THẢO LUẬN, TRANH LUẬN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3797" y="777212"/>
            <a:ext cx="7278254" cy="12930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3930482" y="2551241"/>
            <a:ext cx="7946442" cy="38472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D6D3EE6-3AB7-B489-B1CC-B91D68126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ộp Văn bản 7"/>
          <p:cNvSpPr txBox="1"/>
          <p:nvPr/>
        </p:nvSpPr>
        <p:spPr>
          <a:xfrm>
            <a:off x="2657037" y="1445358"/>
            <a:ext cx="3544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1340" y="332416"/>
            <a:ext cx="103262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vi-VN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395925" y="1461154"/>
            <a:ext cx="110199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711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oogle Shape;1323;p42">
            <a:extLst>
              <a:ext uri="{FF2B5EF4-FFF2-40B4-BE49-F238E27FC236}">
                <a16:creationId xmlns:a16="http://schemas.microsoft.com/office/drawing/2014/main" id="{41B90CE4-BFDE-7A88-3E5E-2A68BB28B319}"/>
              </a:ext>
            </a:extLst>
          </p:cNvPr>
          <p:cNvGrpSpPr>
            <a:grpSpLocks/>
          </p:cNvGrpSpPr>
          <p:nvPr/>
        </p:nvGrpSpPr>
        <p:grpSpPr bwMode="auto">
          <a:xfrm>
            <a:off x="4047043" y="717807"/>
            <a:ext cx="3165475" cy="2619375"/>
            <a:chOff x="3917263" y="1628700"/>
            <a:chExt cx="1309500" cy="457075"/>
          </a:xfrm>
        </p:grpSpPr>
        <p:sp>
          <p:nvSpPr>
            <p:cNvPr id="1324" name="Google Shape;1324;p42">
              <a:extLst>
                <a:ext uri="{FF2B5EF4-FFF2-40B4-BE49-F238E27FC236}">
                  <a16:creationId xmlns:a16="http://schemas.microsoft.com/office/drawing/2014/main" id="{A2C42A9C-9762-4671-8B66-538AAAAD87F7}"/>
                </a:ext>
              </a:extLst>
            </p:cNvPr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42">
              <a:extLst>
                <a:ext uri="{FF2B5EF4-FFF2-40B4-BE49-F238E27FC236}">
                  <a16:creationId xmlns:a16="http://schemas.microsoft.com/office/drawing/2014/main" id="{743D15BA-0346-4BB2-A8D7-39E9B6861DAE}"/>
                </a:ext>
              </a:extLst>
            </p:cNvPr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635" name="Google Shape;1326;p42">
            <a:extLst>
              <a:ext uri="{FF2B5EF4-FFF2-40B4-BE49-F238E27FC236}">
                <a16:creationId xmlns:a16="http://schemas.microsoft.com/office/drawing/2014/main" id="{DBB7C540-3EAE-F242-174F-A903526A8D9F}"/>
              </a:ext>
            </a:extLst>
          </p:cNvPr>
          <p:cNvGrpSpPr>
            <a:grpSpLocks/>
          </p:cNvGrpSpPr>
          <p:nvPr/>
        </p:nvGrpSpPr>
        <p:grpSpPr bwMode="auto">
          <a:xfrm>
            <a:off x="119064" y="709613"/>
            <a:ext cx="2960688" cy="2009775"/>
            <a:chOff x="1690075" y="1628700"/>
            <a:chExt cx="1309500" cy="457075"/>
          </a:xfrm>
        </p:grpSpPr>
        <p:sp>
          <p:nvSpPr>
            <p:cNvPr id="1327" name="Google Shape;1327;p42">
              <a:extLst>
                <a:ext uri="{FF2B5EF4-FFF2-40B4-BE49-F238E27FC236}">
                  <a16:creationId xmlns:a16="http://schemas.microsoft.com/office/drawing/2014/main" id="{56308A9E-0856-4CED-84D5-7377BC86BB6E}"/>
                </a:ext>
              </a:extLst>
            </p:cNvPr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2">
              <a:extLst>
                <a:ext uri="{FF2B5EF4-FFF2-40B4-BE49-F238E27FC236}">
                  <a16:creationId xmlns:a16="http://schemas.microsoft.com/office/drawing/2014/main" id="{F1B466F6-D38B-4007-B338-C453F59E5C2C}"/>
                </a:ext>
              </a:extLst>
            </p:cNvPr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636" name="Google Shape;1330;p42">
            <a:extLst>
              <a:ext uri="{FF2B5EF4-FFF2-40B4-BE49-F238E27FC236}">
                <a16:creationId xmlns:a16="http://schemas.microsoft.com/office/drawing/2014/main" id="{EC6DB906-6E4F-6983-9111-8308E2A17511}"/>
              </a:ext>
            </a:extLst>
          </p:cNvPr>
          <p:cNvSpPr txBox="1">
            <a:spLocks noGrp="1" noChangeArrowheads="1"/>
          </p:cNvSpPr>
          <p:nvPr>
            <p:ph type="ctrTitle" idx="15"/>
          </p:nvPr>
        </p:nvSpPr>
        <p:spPr>
          <a:xfrm>
            <a:off x="2438400" y="76201"/>
            <a:ext cx="6815138" cy="7334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Permanent Marker" charset="0"/>
              <a:buNone/>
            </a:pPr>
            <a:r>
              <a:rPr lang="vi-VN" altLang="en-US" sz="6000" b="1" dirty="0">
                <a:solidFill>
                  <a:srgbClr val="0070C0"/>
                </a:solidFill>
                <a:latin typeface="+mj-lt"/>
                <a:ea typeface="Cambria Math" panose="02040503050406030204" pitchFamily="18" charset="0"/>
                <a:cs typeface="Permanent Marker" charset="0"/>
                <a:sym typeface="Permanent Marker" charset="0"/>
              </a:rPr>
              <a:t>a. Tìm ý</a:t>
            </a:r>
            <a:endParaRPr lang="en-US" altLang="en-US" sz="6000" b="1" dirty="0">
              <a:solidFill>
                <a:srgbClr val="0070C0"/>
              </a:solidFill>
              <a:latin typeface="+mj-lt"/>
              <a:ea typeface="Cambria Math" panose="02040503050406030204" pitchFamily="18" charset="0"/>
              <a:cs typeface="Permanent Marker" charset="0"/>
              <a:sym typeface="Permanent Marker" charset="0"/>
            </a:endParaRPr>
          </a:p>
        </p:txBody>
      </p:sp>
      <p:grpSp>
        <p:nvGrpSpPr>
          <p:cNvPr id="69637" name="Google Shape;1331;p42">
            <a:extLst>
              <a:ext uri="{FF2B5EF4-FFF2-40B4-BE49-F238E27FC236}">
                <a16:creationId xmlns:a16="http://schemas.microsoft.com/office/drawing/2014/main" id="{738CFB69-F0DA-29E7-7350-E358F3FBAE7B}"/>
              </a:ext>
            </a:extLst>
          </p:cNvPr>
          <p:cNvGrpSpPr>
            <a:grpSpLocks/>
          </p:cNvGrpSpPr>
          <p:nvPr/>
        </p:nvGrpSpPr>
        <p:grpSpPr bwMode="auto">
          <a:xfrm>
            <a:off x="8599486" y="777987"/>
            <a:ext cx="2751137" cy="2085975"/>
            <a:chOff x="3917263" y="1628700"/>
            <a:chExt cx="1309500" cy="457075"/>
          </a:xfrm>
        </p:grpSpPr>
        <p:sp>
          <p:nvSpPr>
            <p:cNvPr id="1332" name="Google Shape;1332;p42">
              <a:extLst>
                <a:ext uri="{FF2B5EF4-FFF2-40B4-BE49-F238E27FC236}">
                  <a16:creationId xmlns:a16="http://schemas.microsoft.com/office/drawing/2014/main" id="{67DF5B75-1AAD-4CEA-B8CE-645B8921621F}"/>
                </a:ext>
              </a:extLst>
            </p:cNvPr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2">
              <a:extLst>
                <a:ext uri="{FF2B5EF4-FFF2-40B4-BE49-F238E27FC236}">
                  <a16:creationId xmlns:a16="http://schemas.microsoft.com/office/drawing/2014/main" id="{91F3FC02-3A1D-4842-B4BC-16781F95E059}"/>
                </a:ext>
              </a:extLst>
            </p:cNvPr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638" name="Google Shape;1338;p42">
            <a:extLst>
              <a:ext uri="{FF2B5EF4-FFF2-40B4-BE49-F238E27FC236}">
                <a16:creationId xmlns:a16="http://schemas.microsoft.com/office/drawing/2014/main" id="{E901B417-DC90-5958-0381-708E7CA113EC}"/>
              </a:ext>
            </a:extLst>
          </p:cNvPr>
          <p:cNvGrpSpPr>
            <a:grpSpLocks/>
          </p:cNvGrpSpPr>
          <p:nvPr/>
        </p:nvGrpSpPr>
        <p:grpSpPr bwMode="auto">
          <a:xfrm>
            <a:off x="3205018" y="3429000"/>
            <a:ext cx="3254520" cy="2895600"/>
            <a:chOff x="3917263" y="1628700"/>
            <a:chExt cx="1309500" cy="457075"/>
          </a:xfrm>
        </p:grpSpPr>
        <p:sp>
          <p:nvSpPr>
            <p:cNvPr id="1339" name="Google Shape;1339;p42">
              <a:extLst>
                <a:ext uri="{FF2B5EF4-FFF2-40B4-BE49-F238E27FC236}">
                  <a16:creationId xmlns:a16="http://schemas.microsoft.com/office/drawing/2014/main" id="{F5AEC911-DED1-4D91-8662-974D0846FDF4}"/>
                </a:ext>
              </a:extLst>
            </p:cNvPr>
            <p:cNvSpPr/>
            <p:nvPr/>
          </p:nvSpPr>
          <p:spPr>
            <a:xfrm>
              <a:off x="3962964" y="1628700"/>
              <a:ext cx="1263799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vi-VN" sz="3000" b="1" kern="0" dirty="0">
                  <a:solidFill>
                    <a:srgbClr val="00B050"/>
                  </a:solidFill>
                  <a:latin typeface="+mj-lt"/>
                  <a:cs typeface="Arial"/>
                  <a:sym typeface="Arial"/>
                </a:rPr>
                <a:t>Các lí lẽ đưa ra để bảo vệ quan điểm + Cơ sở thực tế?</a:t>
              </a:r>
              <a:endParaRPr sz="3000" b="1" kern="0" dirty="0">
                <a:solidFill>
                  <a:srgbClr val="00B05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1340" name="Google Shape;1340;p42">
              <a:extLst>
                <a:ext uri="{FF2B5EF4-FFF2-40B4-BE49-F238E27FC236}">
                  <a16:creationId xmlns:a16="http://schemas.microsoft.com/office/drawing/2014/main" id="{4642F16E-87E0-4473-8D20-77CA254BC313}"/>
                </a:ext>
              </a:extLst>
            </p:cNvPr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639" name="Google Shape;1341;p42">
            <a:extLst>
              <a:ext uri="{FF2B5EF4-FFF2-40B4-BE49-F238E27FC236}">
                <a16:creationId xmlns:a16="http://schemas.microsoft.com/office/drawing/2014/main" id="{9C43B678-F700-B271-3B6E-7E402816DC62}"/>
              </a:ext>
            </a:extLst>
          </p:cNvPr>
          <p:cNvGrpSpPr>
            <a:grpSpLocks/>
          </p:cNvGrpSpPr>
          <p:nvPr/>
        </p:nvGrpSpPr>
        <p:grpSpPr bwMode="auto">
          <a:xfrm>
            <a:off x="300762" y="2903972"/>
            <a:ext cx="2770188" cy="3352800"/>
            <a:chOff x="3917263" y="1628700"/>
            <a:chExt cx="1309500" cy="457075"/>
          </a:xfrm>
        </p:grpSpPr>
        <p:sp>
          <p:nvSpPr>
            <p:cNvPr id="1342" name="Google Shape;1342;p42">
              <a:extLst>
                <a:ext uri="{FF2B5EF4-FFF2-40B4-BE49-F238E27FC236}">
                  <a16:creationId xmlns:a16="http://schemas.microsoft.com/office/drawing/2014/main" id="{E9B9E514-38AD-40AC-9BAD-EB93825222DF}"/>
                </a:ext>
              </a:extLst>
            </p:cNvPr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2">
              <a:extLst>
                <a:ext uri="{FF2B5EF4-FFF2-40B4-BE49-F238E27FC236}">
                  <a16:creationId xmlns:a16="http://schemas.microsoft.com/office/drawing/2014/main" id="{38B0F59D-0F37-4CD7-A102-BC688EFBFBF1}"/>
                </a:ext>
              </a:extLst>
            </p:cNvPr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640" name="Google Shape;1344;p42">
            <a:extLst>
              <a:ext uri="{FF2B5EF4-FFF2-40B4-BE49-F238E27FC236}">
                <a16:creationId xmlns:a16="http://schemas.microsoft.com/office/drawing/2014/main" id="{52C86706-F2F3-FD4F-099C-B61B35CB46C8}"/>
              </a:ext>
            </a:extLst>
          </p:cNvPr>
          <p:cNvGrpSpPr>
            <a:grpSpLocks/>
          </p:cNvGrpSpPr>
          <p:nvPr/>
        </p:nvGrpSpPr>
        <p:grpSpPr bwMode="auto">
          <a:xfrm>
            <a:off x="6816795" y="3117273"/>
            <a:ext cx="4821634" cy="3276600"/>
            <a:chOff x="6144425" y="3228900"/>
            <a:chExt cx="1309500" cy="457075"/>
          </a:xfrm>
        </p:grpSpPr>
        <p:sp>
          <p:nvSpPr>
            <p:cNvPr id="1345" name="Google Shape;1345;p42">
              <a:extLst>
                <a:ext uri="{FF2B5EF4-FFF2-40B4-BE49-F238E27FC236}">
                  <a16:creationId xmlns:a16="http://schemas.microsoft.com/office/drawing/2014/main" id="{521931C5-9258-410C-9DDA-9B8BAB2C6459}"/>
                </a:ext>
              </a:extLst>
            </p:cNvPr>
            <p:cNvSpPr/>
            <p:nvPr/>
          </p:nvSpPr>
          <p:spPr>
            <a:xfrm>
              <a:off x="6144425" y="32289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2">
              <a:extLst>
                <a:ext uri="{FF2B5EF4-FFF2-40B4-BE49-F238E27FC236}">
                  <a16:creationId xmlns:a16="http://schemas.microsoft.com/office/drawing/2014/main" id="{951FE02C-E1B3-4416-AFA5-98097B84A909}"/>
                </a:ext>
              </a:extLst>
            </p:cNvPr>
            <p:cNvSpPr/>
            <p:nvPr/>
          </p:nvSpPr>
          <p:spPr>
            <a:xfrm>
              <a:off x="6144425" y="32289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641" name="TextBox 17">
            <a:extLst>
              <a:ext uri="{FF2B5EF4-FFF2-40B4-BE49-F238E27FC236}">
                <a16:creationId xmlns:a16="http://schemas.microsoft.com/office/drawing/2014/main" id="{BEA847CC-CC88-EFE8-F661-E7CD0320F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9" y="1066801"/>
            <a:ext cx="281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800" dirty="0">
                <a:solidFill>
                  <a:srgbClr val="7030A0"/>
                </a:solidFill>
                <a:latin typeface="+mj-lt"/>
              </a:rPr>
              <a:t>Đề tài thảo luận là gì?</a:t>
            </a:r>
            <a:endParaRPr lang="en-US" altLang="en-US" sz="38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726898-EB6B-E702-692E-2AFDE1976EA5}"/>
              </a:ext>
            </a:extLst>
          </p:cNvPr>
          <p:cNvSpPr txBox="1"/>
          <p:nvPr/>
        </p:nvSpPr>
        <p:spPr>
          <a:xfrm>
            <a:off x="553571" y="3386139"/>
            <a:ext cx="21627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371600" algn="l"/>
              </a:tabLst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Arial"/>
              </a:rPr>
              <a:t>Những khía cạnh quan trọng của vấn đề?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D92E9-4CAF-E74C-2616-C280F9BFF231}"/>
              </a:ext>
            </a:extLst>
          </p:cNvPr>
          <p:cNvSpPr txBox="1"/>
          <p:nvPr/>
        </p:nvSpPr>
        <p:spPr>
          <a:xfrm>
            <a:off x="4235091" y="1167099"/>
            <a:ext cx="27701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371600" algn="l"/>
              </a:tabLst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Arial"/>
              </a:rPr>
              <a:t>Quan điểm như thế nào về vấn đề? 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86ED5-DCEF-647B-A4EE-9FCA158E4D72}"/>
              </a:ext>
            </a:extLst>
          </p:cNvPr>
          <p:cNvSpPr txBox="1"/>
          <p:nvPr/>
        </p:nvSpPr>
        <p:spPr>
          <a:xfrm>
            <a:off x="8819716" y="1129203"/>
            <a:ext cx="24684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371600" algn="l"/>
              </a:tabLst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Arial"/>
              </a:rPr>
              <a:t>Bản chất của vấn đề thảo luận?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AB652-23E1-E36A-1E94-052A24157599}"/>
              </a:ext>
            </a:extLst>
          </p:cNvPr>
          <p:cNvSpPr txBox="1"/>
          <p:nvPr/>
        </p:nvSpPr>
        <p:spPr>
          <a:xfrm>
            <a:off x="7095692" y="3555244"/>
            <a:ext cx="431569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371600" algn="l"/>
              </a:tabLst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Arial"/>
              </a:rPr>
              <a:t>Có thể xuất hiện những ý kiến trái ngược nào về vấn đề? Có thỏa đáng không?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371600" algn="l"/>
              </a:tabLst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Arial"/>
              </a:rPr>
              <a:t> Cần trao đổi lại như thế nào? 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AF29B-C743-EEB4-1DB6-82956646CDAC}"/>
              </a:ext>
            </a:extLst>
          </p:cNvPr>
          <p:cNvSpPr txBox="1"/>
          <p:nvPr/>
        </p:nvSpPr>
        <p:spPr>
          <a:xfrm>
            <a:off x="9975055" y="1123055"/>
            <a:ext cx="2032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739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oogle Shape;993;p34">
            <a:extLst>
              <a:ext uri="{FF2B5EF4-FFF2-40B4-BE49-F238E27FC236}">
                <a16:creationId xmlns:a16="http://schemas.microsoft.com/office/drawing/2014/main" id="{EE2DDBEA-4131-B4CD-D778-FFAF00BF0C36}"/>
              </a:ext>
            </a:extLst>
          </p:cNvPr>
          <p:cNvGrpSpPr>
            <a:grpSpLocks/>
          </p:cNvGrpSpPr>
          <p:nvPr/>
        </p:nvGrpSpPr>
        <p:grpSpPr bwMode="auto">
          <a:xfrm>
            <a:off x="82551" y="2584751"/>
            <a:ext cx="9809594" cy="628650"/>
            <a:chOff x="3978429" y="2998087"/>
            <a:chExt cx="2224806" cy="629506"/>
          </a:xfrm>
        </p:grpSpPr>
        <p:sp>
          <p:nvSpPr>
            <p:cNvPr id="994" name="Google Shape;994;p34">
              <a:extLst>
                <a:ext uri="{FF2B5EF4-FFF2-40B4-BE49-F238E27FC236}">
                  <a16:creationId xmlns:a16="http://schemas.microsoft.com/office/drawing/2014/main" id="{2C0708DD-2CA6-4DD5-934A-981AFA0D5191}"/>
                </a:ext>
              </a:extLst>
            </p:cNvPr>
            <p:cNvSpPr/>
            <p:nvPr/>
          </p:nvSpPr>
          <p:spPr>
            <a:xfrm>
              <a:off x="4042836" y="3130028"/>
              <a:ext cx="343132" cy="46418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03</a:t>
              </a:r>
              <a:endParaRPr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232" name="Google Shape;995;p34">
              <a:extLst>
                <a:ext uri="{FF2B5EF4-FFF2-40B4-BE49-F238E27FC236}">
                  <a16:creationId xmlns:a16="http://schemas.microsoft.com/office/drawing/2014/main" id="{D7338FD6-A0AD-9228-A98E-48AE678B38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8429" y="2998087"/>
              <a:ext cx="2224806" cy="629506"/>
              <a:chOff x="34100" y="1847300"/>
              <a:chExt cx="7379125" cy="2009275"/>
            </a:xfrm>
          </p:grpSpPr>
          <p:sp>
            <p:nvSpPr>
              <p:cNvPr id="996" name="Google Shape;996;p34">
                <a:extLst>
                  <a:ext uri="{FF2B5EF4-FFF2-40B4-BE49-F238E27FC236}">
                    <a16:creationId xmlns:a16="http://schemas.microsoft.com/office/drawing/2014/main" id="{A9D338DA-E02C-4430-9123-CE8A96FF0AEF}"/>
                  </a:ext>
                </a:extLst>
              </p:cNvPr>
              <p:cNvSpPr/>
              <p:nvPr/>
            </p:nvSpPr>
            <p:spPr>
              <a:xfrm>
                <a:off x="34100" y="2177104"/>
                <a:ext cx="1458514" cy="1603361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4">
                <a:extLst>
                  <a:ext uri="{FF2B5EF4-FFF2-40B4-BE49-F238E27FC236}">
                    <a16:creationId xmlns:a16="http://schemas.microsoft.com/office/drawing/2014/main" id="{C6D95776-5AF6-4049-AF66-B1268FBB91A4}"/>
                  </a:ext>
                </a:extLst>
              </p:cNvPr>
              <p:cNvSpPr/>
              <p:nvPr/>
            </p:nvSpPr>
            <p:spPr>
              <a:xfrm>
                <a:off x="1964053" y="1847300"/>
                <a:ext cx="5449172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203" name="Google Shape;998;p34">
            <a:extLst>
              <a:ext uri="{FF2B5EF4-FFF2-40B4-BE49-F238E27FC236}">
                <a16:creationId xmlns:a16="http://schemas.microsoft.com/office/drawing/2014/main" id="{127111FA-0A7E-D16F-F4AC-5885021BD2D2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1295400" y="123827"/>
            <a:ext cx="7423727" cy="72866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Permanent Marker" charset="0"/>
              <a:buNone/>
            </a:pPr>
            <a:r>
              <a:rPr lang="vi-VN" altLang="en-US" sz="4000" b="1" dirty="0">
                <a:solidFill>
                  <a:srgbClr val="0070C0"/>
                </a:solidFill>
                <a:latin typeface="+mj-lt"/>
                <a:cs typeface="Permanent Marker" charset="0"/>
                <a:sym typeface="Permanent Marker" charset="0"/>
              </a:rPr>
              <a:t>b. Sắp xếp ý</a:t>
            </a:r>
            <a:endParaRPr lang="en-US" altLang="en-US" sz="4000" b="1" dirty="0">
              <a:solidFill>
                <a:srgbClr val="0070C0"/>
              </a:solidFill>
              <a:latin typeface="+mj-lt"/>
              <a:cs typeface="Permanent Marker" charset="0"/>
              <a:sym typeface="Permanent Marker" charset="0"/>
            </a:endParaRPr>
          </a:p>
        </p:txBody>
      </p:sp>
      <p:grpSp>
        <p:nvGrpSpPr>
          <p:cNvPr id="51204" name="Google Shape;999;p34">
            <a:extLst>
              <a:ext uri="{FF2B5EF4-FFF2-40B4-BE49-F238E27FC236}">
                <a16:creationId xmlns:a16="http://schemas.microsoft.com/office/drawing/2014/main" id="{E76C3DB6-871D-42BF-B95C-C3B954CDDFA5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890456"/>
            <a:ext cx="8763000" cy="628650"/>
            <a:chOff x="1753629" y="1586637"/>
            <a:chExt cx="2224806" cy="629506"/>
          </a:xfrm>
        </p:grpSpPr>
        <p:sp>
          <p:nvSpPr>
            <p:cNvPr id="1000" name="Google Shape;1000;p34">
              <a:extLst>
                <a:ext uri="{FF2B5EF4-FFF2-40B4-BE49-F238E27FC236}">
                  <a16:creationId xmlns:a16="http://schemas.microsoft.com/office/drawing/2014/main" id="{4A0DA56E-9BF7-44F6-8330-296E2B2759A1}"/>
                </a:ext>
              </a:extLst>
            </p:cNvPr>
            <p:cNvSpPr/>
            <p:nvPr/>
          </p:nvSpPr>
          <p:spPr>
            <a:xfrm>
              <a:off x="1814086" y="1704272"/>
              <a:ext cx="178952" cy="46418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228" name="Google Shape;1001;p34">
              <a:extLst>
                <a:ext uri="{FF2B5EF4-FFF2-40B4-BE49-F238E27FC236}">
                  <a16:creationId xmlns:a16="http://schemas.microsoft.com/office/drawing/2014/main" id="{9DEA8D51-33BE-570A-F589-52417B616A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1002" name="Google Shape;1002;p34">
                <a:extLst>
                  <a:ext uri="{FF2B5EF4-FFF2-40B4-BE49-F238E27FC236}">
                    <a16:creationId xmlns:a16="http://schemas.microsoft.com/office/drawing/2014/main" id="{02251159-D5E0-4B09-BBEB-8DC8AFEA0C94}"/>
                  </a:ext>
                </a:extLst>
              </p:cNvPr>
              <p:cNvSpPr/>
              <p:nvPr/>
            </p:nvSpPr>
            <p:spPr>
              <a:xfrm>
                <a:off x="34100" y="2177104"/>
                <a:ext cx="930411" cy="1603361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4">
                <a:extLst>
                  <a:ext uri="{FF2B5EF4-FFF2-40B4-BE49-F238E27FC236}">
                    <a16:creationId xmlns:a16="http://schemas.microsoft.com/office/drawing/2014/main" id="{573AFEA9-2550-41C1-98A8-82FC2D8B5A61}"/>
                  </a:ext>
                </a:extLst>
              </p:cNvPr>
              <p:cNvSpPr/>
              <p:nvPr/>
            </p:nvSpPr>
            <p:spPr>
              <a:xfrm>
                <a:off x="1115569" y="1847300"/>
                <a:ext cx="6297656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205" name="Google Shape;1004;p34">
            <a:extLst>
              <a:ext uri="{FF2B5EF4-FFF2-40B4-BE49-F238E27FC236}">
                <a16:creationId xmlns:a16="http://schemas.microsoft.com/office/drawing/2014/main" id="{33A7BB00-B0AC-7887-9C9A-2D5F774858FA}"/>
              </a:ext>
            </a:extLst>
          </p:cNvPr>
          <p:cNvSpPr txBox="1">
            <a:spLocks noGrp="1" noChangeArrowheads="1"/>
          </p:cNvSpPr>
          <p:nvPr>
            <p:ph type="subTitle" idx="4294967295"/>
          </p:nvPr>
        </p:nvSpPr>
        <p:spPr>
          <a:xfrm>
            <a:off x="2805545" y="2574049"/>
            <a:ext cx="6934200" cy="498475"/>
          </a:xfrm>
        </p:spPr>
        <p:txBody>
          <a:bodyPr>
            <a:normAutofit fontScale="77500" lnSpcReduction="20000"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tabLst>
                <a:tab pos="1371600" algn="l"/>
              </a:tabLst>
              <a:defRPr/>
            </a:pPr>
            <a:r>
              <a:rPr lang="vi-VN" sz="30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Arial"/>
              </a:rPr>
              <a:t>Những khía cạnh quan trọng của vấn đề?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+mn-cs"/>
              <a:sym typeface="Arial"/>
            </a:endParaRPr>
          </a:p>
        </p:txBody>
      </p:sp>
      <p:grpSp>
        <p:nvGrpSpPr>
          <p:cNvPr id="51206" name="Google Shape;1005;p34">
            <a:extLst>
              <a:ext uri="{FF2B5EF4-FFF2-40B4-BE49-F238E27FC236}">
                <a16:creationId xmlns:a16="http://schemas.microsoft.com/office/drawing/2014/main" id="{F10753F4-EDCE-B9EA-56D5-DF5AA0DB402A}"/>
              </a:ext>
            </a:extLst>
          </p:cNvPr>
          <p:cNvGrpSpPr>
            <a:grpSpLocks/>
          </p:cNvGrpSpPr>
          <p:nvPr/>
        </p:nvGrpSpPr>
        <p:grpSpPr bwMode="auto">
          <a:xfrm>
            <a:off x="396875" y="1769930"/>
            <a:ext cx="7794625" cy="628650"/>
            <a:chOff x="2918961" y="2292362"/>
            <a:chExt cx="2180249" cy="629506"/>
          </a:xfrm>
        </p:grpSpPr>
        <p:sp>
          <p:nvSpPr>
            <p:cNvPr id="1006" name="Google Shape;1006;p34">
              <a:extLst>
                <a:ext uri="{FF2B5EF4-FFF2-40B4-BE49-F238E27FC236}">
                  <a16:creationId xmlns:a16="http://schemas.microsoft.com/office/drawing/2014/main" id="{A5BC997B-FABD-4A5E-B2DD-F8CF6893F04D}"/>
                </a:ext>
              </a:extLst>
            </p:cNvPr>
            <p:cNvSpPr/>
            <p:nvPr/>
          </p:nvSpPr>
          <p:spPr>
            <a:xfrm>
              <a:off x="2954040" y="2435432"/>
              <a:ext cx="212252" cy="46418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02</a:t>
              </a:r>
              <a:endParaRPr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224" name="Google Shape;1007;p34">
              <a:extLst>
                <a:ext uri="{FF2B5EF4-FFF2-40B4-BE49-F238E27FC236}">
                  <a16:creationId xmlns:a16="http://schemas.microsoft.com/office/drawing/2014/main" id="{57775F82-BAD2-307E-84A8-7346F10B1D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8961" y="2292362"/>
              <a:ext cx="2180249" cy="629506"/>
              <a:chOff x="181886" y="1847300"/>
              <a:chExt cx="7231339" cy="2009275"/>
            </a:xfrm>
          </p:grpSpPr>
          <p:sp>
            <p:nvSpPr>
              <p:cNvPr id="1008" name="Google Shape;1008;p34">
                <a:extLst>
                  <a:ext uri="{FF2B5EF4-FFF2-40B4-BE49-F238E27FC236}">
                    <a16:creationId xmlns:a16="http://schemas.microsoft.com/office/drawing/2014/main" id="{64653D33-7B8E-4F79-8CF4-0DDFBCE0B7C7}"/>
                  </a:ext>
                </a:extLst>
              </p:cNvPr>
              <p:cNvSpPr/>
              <p:nvPr/>
            </p:nvSpPr>
            <p:spPr>
              <a:xfrm>
                <a:off x="181886" y="2182179"/>
                <a:ext cx="874830" cy="1603361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4">
                <a:extLst>
                  <a:ext uri="{FF2B5EF4-FFF2-40B4-BE49-F238E27FC236}">
                    <a16:creationId xmlns:a16="http://schemas.microsoft.com/office/drawing/2014/main" id="{0FE3E505-FFC3-4CCF-813A-12F2164F8C7E}"/>
                  </a:ext>
                </a:extLst>
              </p:cNvPr>
              <p:cNvSpPr/>
              <p:nvPr/>
            </p:nvSpPr>
            <p:spPr>
              <a:xfrm>
                <a:off x="1965420" y="1847300"/>
                <a:ext cx="5447805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208" name="Google Shape;1011;p34">
            <a:extLst>
              <a:ext uri="{FF2B5EF4-FFF2-40B4-BE49-F238E27FC236}">
                <a16:creationId xmlns:a16="http://schemas.microsoft.com/office/drawing/2014/main" id="{A6196511-B955-7625-37CB-4E88215F0382}"/>
              </a:ext>
            </a:extLst>
          </p:cNvPr>
          <p:cNvSpPr txBox="1">
            <a:spLocks noGrp="1" noChangeArrowheads="1"/>
          </p:cNvSpPr>
          <p:nvPr>
            <p:ph type="subTitle" idx="4294967295"/>
          </p:nvPr>
        </p:nvSpPr>
        <p:spPr>
          <a:xfrm>
            <a:off x="-2895600" y="3214689"/>
            <a:ext cx="4419600" cy="498475"/>
          </a:xfrm>
        </p:spPr>
        <p:txBody>
          <a:bodyPr/>
          <a:lstStyle/>
          <a:p>
            <a:pPr algn="ctr" eaLnBrk="1" hangingPunct="1">
              <a:lnSpc>
                <a:spcPct val="115000"/>
              </a:lnSpc>
              <a:buSzPts val="1100"/>
              <a:buFont typeface="Comfortaa" charset="0"/>
              <a:buNone/>
            </a:pPr>
            <a:r>
              <a:rPr lang="en-US" altLang="en-US" sz="1000">
                <a:latin typeface="Comfortaa" charset="0"/>
                <a:cs typeface="Comfortaa" charset="0"/>
                <a:sym typeface="Comfortaa" charset="0"/>
              </a:rPr>
              <a:t>Saturn is the ringed one  </a:t>
            </a:r>
          </a:p>
          <a:p>
            <a:pPr algn="ctr" eaLnBrk="1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</a:pPr>
            <a:endParaRPr lang="en-US" altLang="en-US" sz="1000">
              <a:latin typeface="Comfortaa" charset="0"/>
              <a:cs typeface="Comfortaa" charset="0"/>
              <a:sym typeface="Comfortaa" charset="0"/>
            </a:endParaRPr>
          </a:p>
        </p:txBody>
      </p:sp>
      <p:grpSp>
        <p:nvGrpSpPr>
          <p:cNvPr id="51209" name="Google Shape;1014;p34">
            <a:extLst>
              <a:ext uri="{FF2B5EF4-FFF2-40B4-BE49-F238E27FC236}">
                <a16:creationId xmlns:a16="http://schemas.microsoft.com/office/drawing/2014/main" id="{241B8DAD-C21E-EEC6-AA05-A22344645591}"/>
              </a:ext>
            </a:extLst>
          </p:cNvPr>
          <p:cNvGrpSpPr>
            <a:grpSpLocks/>
          </p:cNvGrpSpPr>
          <p:nvPr/>
        </p:nvGrpSpPr>
        <p:grpSpPr bwMode="auto">
          <a:xfrm>
            <a:off x="626050" y="5527465"/>
            <a:ext cx="11251913" cy="1373187"/>
            <a:chOff x="5099204" y="3703812"/>
            <a:chExt cx="2224806" cy="629506"/>
          </a:xfrm>
        </p:grpSpPr>
        <p:sp>
          <p:nvSpPr>
            <p:cNvPr id="1015" name="Google Shape;1015;p34">
              <a:extLst>
                <a:ext uri="{FF2B5EF4-FFF2-40B4-BE49-F238E27FC236}">
                  <a16:creationId xmlns:a16="http://schemas.microsoft.com/office/drawing/2014/main" id="{C5A9C7BA-40DB-4137-B20C-4C0261EA493A}"/>
                </a:ext>
              </a:extLst>
            </p:cNvPr>
            <p:cNvSpPr/>
            <p:nvPr/>
          </p:nvSpPr>
          <p:spPr>
            <a:xfrm>
              <a:off x="5207069" y="3844269"/>
              <a:ext cx="418504" cy="46430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220" name="Google Shape;1016;p34">
              <a:extLst>
                <a:ext uri="{FF2B5EF4-FFF2-40B4-BE49-F238E27FC236}">
                  <a16:creationId xmlns:a16="http://schemas.microsoft.com/office/drawing/2014/main" id="{6A6D6502-08F0-7AD5-5691-F1F58FC3B6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9204" y="3703812"/>
              <a:ext cx="2224806" cy="629506"/>
              <a:chOff x="34100" y="1847300"/>
              <a:chExt cx="7379125" cy="2009275"/>
            </a:xfrm>
          </p:grpSpPr>
          <p:sp>
            <p:nvSpPr>
              <p:cNvPr id="1017" name="Google Shape;1017;p34">
                <a:extLst>
                  <a:ext uri="{FF2B5EF4-FFF2-40B4-BE49-F238E27FC236}">
                    <a16:creationId xmlns:a16="http://schemas.microsoft.com/office/drawing/2014/main" id="{1988C9AA-E5B3-41C3-9DAA-B6D15E5CD6EB}"/>
                  </a:ext>
                </a:extLst>
              </p:cNvPr>
              <p:cNvSpPr/>
              <p:nvPr/>
            </p:nvSpPr>
            <p:spPr>
              <a:xfrm>
                <a:off x="34100" y="2174823"/>
                <a:ext cx="1880679" cy="1602775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4">
                <a:extLst>
                  <a:ext uri="{FF2B5EF4-FFF2-40B4-BE49-F238E27FC236}">
                    <a16:creationId xmlns:a16="http://schemas.microsoft.com/office/drawing/2014/main" id="{855AE528-5E43-42DD-9BDA-885D8D05AB93}"/>
                  </a:ext>
                </a:extLst>
              </p:cNvPr>
              <p:cNvSpPr/>
              <p:nvPr/>
            </p:nvSpPr>
            <p:spPr>
              <a:xfrm>
                <a:off x="1964639" y="1847300"/>
                <a:ext cx="5448586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21" name="Google Shape;1021;p34">
            <a:extLst>
              <a:ext uri="{FF2B5EF4-FFF2-40B4-BE49-F238E27FC236}">
                <a16:creationId xmlns:a16="http://schemas.microsoft.com/office/drawing/2014/main" id="{8B99E52D-0C81-483C-88B3-3033BF9A0248}"/>
              </a:ext>
            </a:extLst>
          </p:cNvPr>
          <p:cNvSpPr/>
          <p:nvPr/>
        </p:nvSpPr>
        <p:spPr>
          <a:xfrm rot="12438133" flipH="1">
            <a:off x="1351822" y="1781705"/>
            <a:ext cx="619125" cy="203200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4">
            <a:extLst>
              <a:ext uri="{FF2B5EF4-FFF2-40B4-BE49-F238E27FC236}">
                <a16:creationId xmlns:a16="http://schemas.microsoft.com/office/drawing/2014/main" id="{9A1D842E-BE59-4650-9A2B-E0B0BFC9FAAD}"/>
              </a:ext>
            </a:extLst>
          </p:cNvPr>
          <p:cNvSpPr/>
          <p:nvPr/>
        </p:nvSpPr>
        <p:spPr>
          <a:xfrm rot="12438133" flipH="1">
            <a:off x="1776144" y="2575874"/>
            <a:ext cx="617537" cy="203200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defRPr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4">
            <a:extLst>
              <a:ext uri="{FF2B5EF4-FFF2-40B4-BE49-F238E27FC236}">
                <a16:creationId xmlns:a16="http://schemas.microsoft.com/office/drawing/2014/main" id="{01DE9815-3F32-499E-8C92-30B7A2117BD9}"/>
              </a:ext>
            </a:extLst>
          </p:cNvPr>
          <p:cNvSpPr/>
          <p:nvPr/>
        </p:nvSpPr>
        <p:spPr>
          <a:xfrm rot="12438133" flipH="1">
            <a:off x="1418670" y="3379291"/>
            <a:ext cx="619125" cy="203200"/>
          </a:xfrm>
          <a:custGeom>
            <a:avLst/>
            <a:gdLst/>
            <a:ahLst/>
            <a:cxnLst/>
            <a:rect l="l" t="t" r="r" b="b"/>
            <a:pathLst>
              <a:path w="44201" h="14519" extrusionOk="0">
                <a:moveTo>
                  <a:pt x="36197" y="1"/>
                </a:moveTo>
                <a:cubicBezTo>
                  <a:pt x="35851" y="1"/>
                  <a:pt x="35604" y="208"/>
                  <a:pt x="35432" y="382"/>
                </a:cubicBezTo>
                <a:cubicBezTo>
                  <a:pt x="35081" y="736"/>
                  <a:pt x="35129" y="1375"/>
                  <a:pt x="35317" y="1732"/>
                </a:cubicBezTo>
                <a:cubicBezTo>
                  <a:pt x="35643" y="2347"/>
                  <a:pt x="35926" y="2985"/>
                  <a:pt x="36251" y="3595"/>
                </a:cubicBezTo>
                <a:cubicBezTo>
                  <a:pt x="36952" y="4915"/>
                  <a:pt x="37604" y="6259"/>
                  <a:pt x="38281" y="7591"/>
                </a:cubicBezTo>
                <a:cubicBezTo>
                  <a:pt x="38338" y="7706"/>
                  <a:pt x="38557" y="7776"/>
                  <a:pt x="38435" y="7949"/>
                </a:cubicBezTo>
                <a:cubicBezTo>
                  <a:pt x="38387" y="8016"/>
                  <a:pt x="38328" y="8035"/>
                  <a:pt x="38264" y="8035"/>
                </a:cubicBezTo>
                <a:cubicBezTo>
                  <a:pt x="38183" y="8035"/>
                  <a:pt x="38094" y="8005"/>
                  <a:pt x="38011" y="8005"/>
                </a:cubicBezTo>
                <a:cubicBezTo>
                  <a:pt x="37998" y="8005"/>
                  <a:pt x="37984" y="8006"/>
                  <a:pt x="37971" y="8008"/>
                </a:cubicBezTo>
                <a:cubicBezTo>
                  <a:pt x="37954" y="8010"/>
                  <a:pt x="37938" y="8011"/>
                  <a:pt x="37922" y="8011"/>
                </a:cubicBezTo>
                <a:cubicBezTo>
                  <a:pt x="37722" y="8011"/>
                  <a:pt x="37606" y="7819"/>
                  <a:pt x="37474" y="7686"/>
                </a:cubicBezTo>
                <a:cubicBezTo>
                  <a:pt x="37266" y="7480"/>
                  <a:pt x="37014" y="7279"/>
                  <a:pt x="36744" y="7279"/>
                </a:cubicBezTo>
                <a:cubicBezTo>
                  <a:pt x="36727" y="7279"/>
                  <a:pt x="36709" y="7279"/>
                  <a:pt x="36692" y="7281"/>
                </a:cubicBezTo>
                <a:cubicBezTo>
                  <a:pt x="36656" y="7284"/>
                  <a:pt x="36622" y="7286"/>
                  <a:pt x="36588" y="7286"/>
                </a:cubicBezTo>
                <a:cubicBezTo>
                  <a:pt x="36311" y="7286"/>
                  <a:pt x="36110" y="7173"/>
                  <a:pt x="35910" y="7015"/>
                </a:cubicBezTo>
                <a:cubicBezTo>
                  <a:pt x="35637" y="6796"/>
                  <a:pt x="35278" y="6764"/>
                  <a:pt x="34972" y="6596"/>
                </a:cubicBezTo>
                <a:cubicBezTo>
                  <a:pt x="34314" y="6236"/>
                  <a:pt x="33511" y="6105"/>
                  <a:pt x="32750" y="5983"/>
                </a:cubicBezTo>
                <a:cubicBezTo>
                  <a:pt x="32487" y="5940"/>
                  <a:pt x="32447" y="5702"/>
                  <a:pt x="32166" y="5658"/>
                </a:cubicBezTo>
                <a:cubicBezTo>
                  <a:pt x="31465" y="5549"/>
                  <a:pt x="30804" y="5218"/>
                  <a:pt x="30089" y="5110"/>
                </a:cubicBezTo>
                <a:cubicBezTo>
                  <a:pt x="29934" y="5086"/>
                  <a:pt x="29954" y="4822"/>
                  <a:pt x="29724" y="4822"/>
                </a:cubicBezTo>
                <a:cubicBezTo>
                  <a:pt x="29696" y="4822"/>
                  <a:pt x="29665" y="4826"/>
                  <a:pt x="29628" y="4835"/>
                </a:cubicBezTo>
                <a:cubicBezTo>
                  <a:pt x="29524" y="4860"/>
                  <a:pt x="29419" y="4870"/>
                  <a:pt x="29313" y="4870"/>
                </a:cubicBezTo>
                <a:cubicBezTo>
                  <a:pt x="28904" y="4870"/>
                  <a:pt x="28486" y="4719"/>
                  <a:pt x="28080" y="4681"/>
                </a:cubicBezTo>
                <a:cubicBezTo>
                  <a:pt x="27375" y="4614"/>
                  <a:pt x="26717" y="4238"/>
                  <a:pt x="25925" y="4238"/>
                </a:cubicBezTo>
                <a:cubicBezTo>
                  <a:pt x="25917" y="4238"/>
                  <a:pt x="25910" y="4238"/>
                  <a:pt x="25902" y="4238"/>
                </a:cubicBezTo>
                <a:cubicBezTo>
                  <a:pt x="25892" y="4238"/>
                  <a:pt x="25883" y="4238"/>
                  <a:pt x="25873" y="4238"/>
                </a:cubicBezTo>
                <a:cubicBezTo>
                  <a:pt x="25234" y="4238"/>
                  <a:pt x="24603" y="3994"/>
                  <a:pt x="23919" y="3994"/>
                </a:cubicBezTo>
                <a:cubicBezTo>
                  <a:pt x="23850" y="3994"/>
                  <a:pt x="23781" y="3997"/>
                  <a:pt x="23711" y="4002"/>
                </a:cubicBezTo>
                <a:cubicBezTo>
                  <a:pt x="23559" y="4014"/>
                  <a:pt x="23405" y="4019"/>
                  <a:pt x="23248" y="4019"/>
                </a:cubicBezTo>
                <a:cubicBezTo>
                  <a:pt x="22726" y="4019"/>
                  <a:pt x="22186" y="3962"/>
                  <a:pt x="21657" y="3896"/>
                </a:cubicBezTo>
                <a:cubicBezTo>
                  <a:pt x="21473" y="3872"/>
                  <a:pt x="21279" y="3862"/>
                  <a:pt x="21079" y="3862"/>
                </a:cubicBezTo>
                <a:cubicBezTo>
                  <a:pt x="20588" y="3862"/>
                  <a:pt x="20062" y="3924"/>
                  <a:pt x="19567" y="4004"/>
                </a:cubicBezTo>
                <a:cubicBezTo>
                  <a:pt x="19499" y="4015"/>
                  <a:pt x="19426" y="4019"/>
                  <a:pt x="19350" y="4019"/>
                </a:cubicBezTo>
                <a:cubicBezTo>
                  <a:pt x="19144" y="4019"/>
                  <a:pt x="18918" y="3989"/>
                  <a:pt x="18725" y="3989"/>
                </a:cubicBezTo>
                <a:cubicBezTo>
                  <a:pt x="18556" y="3989"/>
                  <a:pt x="18412" y="4012"/>
                  <a:pt x="18326" y="4098"/>
                </a:cubicBezTo>
                <a:cubicBezTo>
                  <a:pt x="18186" y="4238"/>
                  <a:pt x="18081" y="4294"/>
                  <a:pt x="17994" y="4294"/>
                </a:cubicBezTo>
                <a:cubicBezTo>
                  <a:pt x="17824" y="4294"/>
                  <a:pt x="17722" y="4083"/>
                  <a:pt x="17552" y="3875"/>
                </a:cubicBezTo>
                <a:lnTo>
                  <a:pt x="17552" y="3875"/>
                </a:lnTo>
                <a:cubicBezTo>
                  <a:pt x="17569" y="4206"/>
                  <a:pt x="17467" y="4362"/>
                  <a:pt x="17281" y="4362"/>
                </a:cubicBezTo>
                <a:cubicBezTo>
                  <a:pt x="17235" y="4362"/>
                  <a:pt x="17184" y="4353"/>
                  <a:pt x="17129" y="4334"/>
                </a:cubicBezTo>
                <a:cubicBezTo>
                  <a:pt x="16935" y="4269"/>
                  <a:pt x="16745" y="4243"/>
                  <a:pt x="16557" y="4243"/>
                </a:cubicBezTo>
                <a:cubicBezTo>
                  <a:pt x="16178" y="4243"/>
                  <a:pt x="15808" y="4349"/>
                  <a:pt x="15441" y="4454"/>
                </a:cubicBezTo>
                <a:cubicBezTo>
                  <a:pt x="15188" y="4526"/>
                  <a:pt x="14908" y="4679"/>
                  <a:pt x="14667" y="4679"/>
                </a:cubicBezTo>
                <a:cubicBezTo>
                  <a:pt x="14609" y="4679"/>
                  <a:pt x="14553" y="4670"/>
                  <a:pt x="14501" y="4649"/>
                </a:cubicBezTo>
                <a:cubicBezTo>
                  <a:pt x="14269" y="4556"/>
                  <a:pt x="14037" y="4519"/>
                  <a:pt x="13810" y="4519"/>
                </a:cubicBezTo>
                <a:cubicBezTo>
                  <a:pt x="13274" y="4519"/>
                  <a:pt x="12764" y="4726"/>
                  <a:pt x="12342" y="4886"/>
                </a:cubicBezTo>
                <a:cubicBezTo>
                  <a:pt x="11528" y="5195"/>
                  <a:pt x="10600" y="4963"/>
                  <a:pt x="9854" y="5531"/>
                </a:cubicBezTo>
                <a:cubicBezTo>
                  <a:pt x="9721" y="5634"/>
                  <a:pt x="9359" y="5717"/>
                  <a:pt x="9098" y="5787"/>
                </a:cubicBezTo>
                <a:cubicBezTo>
                  <a:pt x="8608" y="5919"/>
                  <a:pt x="8008" y="5695"/>
                  <a:pt x="7640" y="6248"/>
                </a:cubicBezTo>
                <a:cubicBezTo>
                  <a:pt x="7575" y="6344"/>
                  <a:pt x="7395" y="6364"/>
                  <a:pt x="7253" y="6402"/>
                </a:cubicBezTo>
                <a:cubicBezTo>
                  <a:pt x="6972" y="6477"/>
                  <a:pt x="6636" y="6455"/>
                  <a:pt x="6422" y="6553"/>
                </a:cubicBezTo>
                <a:cubicBezTo>
                  <a:pt x="5961" y="6762"/>
                  <a:pt x="5371" y="6725"/>
                  <a:pt x="5029" y="7164"/>
                </a:cubicBezTo>
                <a:cubicBezTo>
                  <a:pt x="4934" y="7286"/>
                  <a:pt x="4815" y="7318"/>
                  <a:pt x="4688" y="7318"/>
                </a:cubicBezTo>
                <a:cubicBezTo>
                  <a:pt x="4552" y="7318"/>
                  <a:pt x="4407" y="7282"/>
                  <a:pt x="4271" y="7282"/>
                </a:cubicBezTo>
                <a:cubicBezTo>
                  <a:pt x="4120" y="7282"/>
                  <a:pt x="3979" y="7326"/>
                  <a:pt x="3875" y="7511"/>
                </a:cubicBezTo>
                <a:cubicBezTo>
                  <a:pt x="3797" y="7650"/>
                  <a:pt x="3510" y="7552"/>
                  <a:pt x="3309" y="7640"/>
                </a:cubicBezTo>
                <a:cubicBezTo>
                  <a:pt x="2424" y="8028"/>
                  <a:pt x="1612" y="8461"/>
                  <a:pt x="841" y="9109"/>
                </a:cubicBezTo>
                <a:cubicBezTo>
                  <a:pt x="93" y="9738"/>
                  <a:pt x="124" y="10446"/>
                  <a:pt x="41" y="11189"/>
                </a:cubicBezTo>
                <a:cubicBezTo>
                  <a:pt x="0" y="11558"/>
                  <a:pt x="803" y="12313"/>
                  <a:pt x="1223" y="12313"/>
                </a:cubicBezTo>
                <a:cubicBezTo>
                  <a:pt x="1251" y="12313"/>
                  <a:pt x="1278" y="12310"/>
                  <a:pt x="1302" y="12303"/>
                </a:cubicBezTo>
                <a:cubicBezTo>
                  <a:pt x="1367" y="12284"/>
                  <a:pt x="1430" y="12276"/>
                  <a:pt x="1493" y="12276"/>
                </a:cubicBezTo>
                <a:cubicBezTo>
                  <a:pt x="1749" y="12276"/>
                  <a:pt x="1987" y="12402"/>
                  <a:pt x="2216" y="12402"/>
                </a:cubicBezTo>
                <a:cubicBezTo>
                  <a:pt x="2303" y="12402"/>
                  <a:pt x="2389" y="12384"/>
                  <a:pt x="2473" y="12335"/>
                </a:cubicBezTo>
                <a:cubicBezTo>
                  <a:pt x="3331" y="11826"/>
                  <a:pt x="4157" y="11263"/>
                  <a:pt x="5020" y="10757"/>
                </a:cubicBezTo>
                <a:cubicBezTo>
                  <a:pt x="5527" y="10459"/>
                  <a:pt x="6046" y="10157"/>
                  <a:pt x="6559" y="9881"/>
                </a:cubicBezTo>
                <a:cubicBezTo>
                  <a:pt x="7564" y="9341"/>
                  <a:pt x="8613" y="8888"/>
                  <a:pt x="9695" y="8525"/>
                </a:cubicBezTo>
                <a:cubicBezTo>
                  <a:pt x="11026" y="8081"/>
                  <a:pt x="12392" y="7721"/>
                  <a:pt x="13762" y="7413"/>
                </a:cubicBezTo>
                <a:cubicBezTo>
                  <a:pt x="15344" y="7056"/>
                  <a:pt x="16967" y="6861"/>
                  <a:pt x="18577" y="6795"/>
                </a:cubicBezTo>
                <a:cubicBezTo>
                  <a:pt x="19461" y="6759"/>
                  <a:pt x="20349" y="6706"/>
                  <a:pt x="21239" y="6706"/>
                </a:cubicBezTo>
                <a:cubicBezTo>
                  <a:pt x="21904" y="6706"/>
                  <a:pt x="22571" y="6736"/>
                  <a:pt x="23239" y="6826"/>
                </a:cubicBezTo>
                <a:cubicBezTo>
                  <a:pt x="24848" y="7042"/>
                  <a:pt x="26462" y="7238"/>
                  <a:pt x="28072" y="7458"/>
                </a:cubicBezTo>
                <a:cubicBezTo>
                  <a:pt x="28725" y="7547"/>
                  <a:pt x="29330" y="7773"/>
                  <a:pt x="29973" y="7878"/>
                </a:cubicBezTo>
                <a:cubicBezTo>
                  <a:pt x="30394" y="7947"/>
                  <a:pt x="30909" y="7944"/>
                  <a:pt x="31221" y="8102"/>
                </a:cubicBezTo>
                <a:cubicBezTo>
                  <a:pt x="32421" y="8711"/>
                  <a:pt x="33799" y="8800"/>
                  <a:pt x="34952" y="9460"/>
                </a:cubicBezTo>
                <a:cubicBezTo>
                  <a:pt x="35297" y="9656"/>
                  <a:pt x="35789" y="9413"/>
                  <a:pt x="35954" y="9797"/>
                </a:cubicBezTo>
                <a:cubicBezTo>
                  <a:pt x="36085" y="10103"/>
                  <a:pt x="36278" y="10026"/>
                  <a:pt x="36477" y="10086"/>
                </a:cubicBezTo>
                <a:cubicBezTo>
                  <a:pt x="36486" y="10089"/>
                  <a:pt x="36495" y="10090"/>
                  <a:pt x="36504" y="10090"/>
                </a:cubicBezTo>
                <a:cubicBezTo>
                  <a:pt x="36582" y="10090"/>
                  <a:pt x="36687" y="10015"/>
                  <a:pt x="36767" y="10015"/>
                </a:cubicBezTo>
                <a:cubicBezTo>
                  <a:pt x="36830" y="10015"/>
                  <a:pt x="36876" y="10061"/>
                  <a:pt x="36881" y="10224"/>
                </a:cubicBezTo>
                <a:cubicBezTo>
                  <a:pt x="36890" y="10487"/>
                  <a:pt x="36705" y="10617"/>
                  <a:pt x="36514" y="10655"/>
                </a:cubicBezTo>
                <a:cubicBezTo>
                  <a:pt x="35275" y="10901"/>
                  <a:pt x="34020" y="11068"/>
                  <a:pt x="32796" y="11372"/>
                </a:cubicBezTo>
                <a:cubicBezTo>
                  <a:pt x="32024" y="11565"/>
                  <a:pt x="31196" y="11406"/>
                  <a:pt x="30469" y="11779"/>
                </a:cubicBezTo>
                <a:cubicBezTo>
                  <a:pt x="30002" y="12019"/>
                  <a:pt x="29445" y="12258"/>
                  <a:pt x="29281" y="12756"/>
                </a:cubicBezTo>
                <a:cubicBezTo>
                  <a:pt x="29169" y="13098"/>
                  <a:pt x="29281" y="13635"/>
                  <a:pt x="29503" y="13929"/>
                </a:cubicBezTo>
                <a:cubicBezTo>
                  <a:pt x="29662" y="14142"/>
                  <a:pt x="29894" y="14462"/>
                  <a:pt x="30213" y="14462"/>
                </a:cubicBezTo>
                <a:cubicBezTo>
                  <a:pt x="30343" y="14462"/>
                  <a:pt x="30487" y="14410"/>
                  <a:pt x="30647" y="14275"/>
                </a:cubicBezTo>
                <a:cubicBezTo>
                  <a:pt x="30677" y="14249"/>
                  <a:pt x="30710" y="14238"/>
                  <a:pt x="30743" y="14238"/>
                </a:cubicBezTo>
                <a:cubicBezTo>
                  <a:pt x="30808" y="14238"/>
                  <a:pt x="30872" y="14283"/>
                  <a:pt x="30913" y="14346"/>
                </a:cubicBezTo>
                <a:cubicBezTo>
                  <a:pt x="30999" y="14478"/>
                  <a:pt x="31096" y="14518"/>
                  <a:pt x="31199" y="14518"/>
                </a:cubicBezTo>
                <a:cubicBezTo>
                  <a:pt x="31320" y="14518"/>
                  <a:pt x="31449" y="14462"/>
                  <a:pt x="31571" y="14437"/>
                </a:cubicBezTo>
                <a:cubicBezTo>
                  <a:pt x="31823" y="14389"/>
                  <a:pt x="32059" y="14313"/>
                  <a:pt x="32330" y="14306"/>
                </a:cubicBezTo>
                <a:cubicBezTo>
                  <a:pt x="33216" y="14278"/>
                  <a:pt x="34130" y="14271"/>
                  <a:pt x="34981" y="14131"/>
                </a:cubicBezTo>
                <a:cubicBezTo>
                  <a:pt x="36376" y="13901"/>
                  <a:pt x="37801" y="13970"/>
                  <a:pt x="39171" y="13611"/>
                </a:cubicBezTo>
                <a:cubicBezTo>
                  <a:pt x="39272" y="13584"/>
                  <a:pt x="39375" y="13575"/>
                  <a:pt x="39479" y="13575"/>
                </a:cubicBezTo>
                <a:cubicBezTo>
                  <a:pt x="39748" y="13575"/>
                  <a:pt x="40020" y="13639"/>
                  <a:pt x="40269" y="13639"/>
                </a:cubicBezTo>
                <a:cubicBezTo>
                  <a:pt x="40380" y="13639"/>
                  <a:pt x="40487" y="13626"/>
                  <a:pt x="40588" y="13589"/>
                </a:cubicBezTo>
                <a:cubicBezTo>
                  <a:pt x="41499" y="13250"/>
                  <a:pt x="42509" y="13310"/>
                  <a:pt x="43375" y="12734"/>
                </a:cubicBezTo>
                <a:cubicBezTo>
                  <a:pt x="43924" y="12367"/>
                  <a:pt x="44200" y="12054"/>
                  <a:pt x="44036" y="11400"/>
                </a:cubicBezTo>
                <a:cubicBezTo>
                  <a:pt x="43807" y="10484"/>
                  <a:pt x="43329" y="9662"/>
                  <a:pt x="42943" y="8833"/>
                </a:cubicBezTo>
                <a:cubicBezTo>
                  <a:pt x="42506" y="7890"/>
                  <a:pt x="41964" y="6937"/>
                  <a:pt x="41283" y="6114"/>
                </a:cubicBezTo>
                <a:cubicBezTo>
                  <a:pt x="40851" y="5593"/>
                  <a:pt x="40626" y="4948"/>
                  <a:pt x="40264" y="4392"/>
                </a:cubicBezTo>
                <a:cubicBezTo>
                  <a:pt x="39940" y="3895"/>
                  <a:pt x="39533" y="3435"/>
                  <a:pt x="39257" y="2910"/>
                </a:cubicBezTo>
                <a:cubicBezTo>
                  <a:pt x="39045" y="2508"/>
                  <a:pt x="38718" y="2229"/>
                  <a:pt x="38477" y="1881"/>
                </a:cubicBezTo>
                <a:cubicBezTo>
                  <a:pt x="37930" y="1086"/>
                  <a:pt x="37472" y="274"/>
                  <a:pt x="36414" y="27"/>
                </a:cubicBezTo>
                <a:cubicBezTo>
                  <a:pt x="36337" y="9"/>
                  <a:pt x="36265" y="1"/>
                  <a:pt x="361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defRPr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14" name="Google Shape;1024;p34">
            <a:extLst>
              <a:ext uri="{FF2B5EF4-FFF2-40B4-BE49-F238E27FC236}">
                <a16:creationId xmlns:a16="http://schemas.microsoft.com/office/drawing/2014/main" id="{1E42A215-B1D1-9A2B-A1B7-5FDDA0D7881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 flipH="1">
            <a:off x="466726" y="1043649"/>
            <a:ext cx="649288" cy="392113"/>
          </a:xfrm>
        </p:spPr>
        <p:txBody>
          <a:bodyPr anchor="ctr">
            <a:normAutofit fontScale="90000"/>
          </a:bodyPr>
          <a:lstStyle/>
          <a:p>
            <a:pPr algn="ctr" eaLnBrk="1" hangingPunct="1">
              <a:buSzPts val="2800"/>
              <a:buFont typeface="Permanent Marker" charset="0"/>
              <a:buNone/>
            </a:pPr>
            <a:r>
              <a:rPr lang="en-US" altLang="en-US" sz="2400" dirty="0">
                <a:latin typeface="Permanent Marker" charset="0"/>
                <a:cs typeface="Permanent Marker" charset="0"/>
                <a:sym typeface="Permanent Marker" charset="0"/>
              </a:rPr>
              <a:t>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F143F-D7CC-4C5F-ADD7-1ACEF511743F}"/>
              </a:ext>
            </a:extLst>
          </p:cNvPr>
          <p:cNvSpPr txBox="1"/>
          <p:nvPr/>
        </p:nvSpPr>
        <p:spPr>
          <a:xfrm>
            <a:off x="1865481" y="902270"/>
            <a:ext cx="75692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 tài thảo luận là gì?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3B042A-49CB-0A16-1B45-54C45C3BEDE2}"/>
              </a:ext>
            </a:extLst>
          </p:cNvPr>
          <p:cNvSpPr txBox="1"/>
          <p:nvPr/>
        </p:nvSpPr>
        <p:spPr>
          <a:xfrm>
            <a:off x="2630488" y="1882763"/>
            <a:ext cx="645852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371600" algn="l"/>
              </a:tabLst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Arial"/>
              </a:rPr>
              <a:t>Bản chất của vấn đề thảo luận?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278D34-70F1-166A-6BD3-79EA6320B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4368937"/>
            <a:ext cx="10702481" cy="1025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04A7EB-065B-B089-E1E2-3343B7A5B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48" y="4606403"/>
            <a:ext cx="1289872" cy="5402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BF1595-FE99-8296-7EBB-B5F68B130C0C}"/>
              </a:ext>
            </a:extLst>
          </p:cNvPr>
          <p:cNvSpPr txBox="1"/>
          <p:nvPr/>
        </p:nvSpPr>
        <p:spPr>
          <a:xfrm>
            <a:off x="3674682" y="4334087"/>
            <a:ext cx="75008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Các lí lẽ đưa ra để bảo vệ quan điểm + Cơ sở thực tế?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DE81AD-AD0B-3126-CDCB-13BA35BD1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559" y="4372846"/>
            <a:ext cx="560881" cy="390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2499C1-7FEB-BC08-05A6-801DFEFA5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190" y="3522370"/>
            <a:ext cx="8596105" cy="6279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8D9A58-34FD-FA5E-2D22-90E425D4E0D3}"/>
              </a:ext>
            </a:extLst>
          </p:cNvPr>
          <p:cNvSpPr txBox="1"/>
          <p:nvPr/>
        </p:nvSpPr>
        <p:spPr>
          <a:xfrm>
            <a:off x="2485559" y="3592242"/>
            <a:ext cx="756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điểm như thế nào về vấn đề?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93A2DB-CB13-4BF7-709F-FECAE0C46C18}"/>
              </a:ext>
            </a:extLst>
          </p:cNvPr>
          <p:cNvSpPr txBox="1"/>
          <p:nvPr/>
        </p:nvSpPr>
        <p:spPr>
          <a:xfrm>
            <a:off x="1197547" y="3687472"/>
            <a:ext cx="592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/>
              <a:t>04</a:t>
            </a:r>
            <a:endParaRPr lang="en-US" sz="2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802DF5-17CE-5D5E-C9BE-43A8636CC388}"/>
              </a:ext>
            </a:extLst>
          </p:cNvPr>
          <p:cNvSpPr txBox="1"/>
          <p:nvPr/>
        </p:nvSpPr>
        <p:spPr>
          <a:xfrm>
            <a:off x="1392154" y="4691859"/>
            <a:ext cx="5765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dirty="0"/>
              <a:t>05</a:t>
            </a:r>
            <a:endParaRPr lang="en-US" sz="23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D41204-37F7-9E35-96A0-9A0AD9D13D68}"/>
              </a:ext>
            </a:extLst>
          </p:cNvPr>
          <p:cNvSpPr txBox="1"/>
          <p:nvPr/>
        </p:nvSpPr>
        <p:spPr>
          <a:xfrm>
            <a:off x="1579128" y="5975530"/>
            <a:ext cx="9615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/>
              <a:t>06</a:t>
            </a:r>
            <a:endParaRPr lang="en-US" sz="25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CE87AE-5F1C-B2C2-4838-740786FC0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181" y="5453256"/>
            <a:ext cx="560881" cy="3901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7791FB-38BD-C48B-346B-4F0BF9A7D8D8}"/>
              </a:ext>
            </a:extLst>
          </p:cNvPr>
          <p:cNvSpPr txBox="1"/>
          <p:nvPr/>
        </p:nvSpPr>
        <p:spPr>
          <a:xfrm>
            <a:off x="3828607" y="5749088"/>
            <a:ext cx="779054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371600" algn="l"/>
              </a:tabLst>
              <a:defRPr/>
            </a:pPr>
            <a:r>
              <a:rPr kumimoji="0" lang="vi-VN" sz="2600" i="0" u="none" strike="noStrike" kern="0" cap="none" spc="0" normalizeH="0" baseline="0" noProof="0" dirty="0">
                <a:ln>
                  <a:noFill/>
                </a:ln>
                <a:solidFill>
                  <a:srgbClr val="FF999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Arial"/>
              </a:rPr>
              <a:t>Có thể xuất hiện những ý kiến trái ngược nào về vấn đề? Có thỏa đáng không? Cần trao đổi lại như thế nào? </a:t>
            </a:r>
            <a:endParaRPr kumimoji="0" lang="en-US" sz="2600" i="0" u="none" strike="noStrike" kern="0" cap="none" spc="0" normalizeH="0" baseline="0" noProof="0" dirty="0">
              <a:ln>
                <a:noFill/>
              </a:ln>
              <a:solidFill>
                <a:srgbClr val="FF999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94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2785357" y="-9219"/>
            <a:ext cx="6831500" cy="6027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4697"/>
              </a:lnSpc>
              <a:spcBef>
                <a:spcPct val="0"/>
              </a:spcBef>
            </a:pPr>
            <a:r>
              <a:rPr lang="en-US" sz="3355" b="1" spc="-67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RoxboroughCF Bold"/>
                <a:cs typeface="Times New Roman" pitchFamily="18" charset="0"/>
                <a:sym typeface="RoxboroughCF Bold"/>
              </a:rPr>
              <a:t>b.</a:t>
            </a:r>
            <a:r>
              <a:rPr lang="en-US" sz="3355" b="1" spc="-67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RoxboroughCF Bold"/>
                <a:cs typeface="Times New Roman" pitchFamily="18" charset="0"/>
                <a:sym typeface="RoxboroughCF Bold"/>
              </a:rPr>
              <a:t> </a:t>
            </a:r>
            <a:r>
              <a:rPr lang="en-US" sz="3355" b="1" spc="-67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RoxboroughCF Bold"/>
                <a:cs typeface="Times New Roman" pitchFamily="18" charset="0"/>
                <a:sym typeface="RoxboroughCF Bold"/>
              </a:rPr>
              <a:t>Tìm</a:t>
            </a:r>
            <a:r>
              <a:rPr lang="en-US" sz="3355" b="1" spc="-67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RoxboroughCF Bold"/>
                <a:cs typeface="Times New Roman" pitchFamily="18" charset="0"/>
                <a:sym typeface="RoxboroughCF Bold"/>
              </a:rPr>
              <a:t> </a:t>
            </a:r>
            <a:r>
              <a:rPr lang="en-US" sz="3355" b="1" spc="-67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RoxboroughCF Bold"/>
                <a:cs typeface="Times New Roman" pitchFamily="18" charset="0"/>
                <a:sym typeface="RoxboroughCF Bold"/>
              </a:rPr>
              <a:t>ý, </a:t>
            </a:r>
            <a:r>
              <a:rPr lang="en-US" sz="3355" b="1" spc="-67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RoxboroughCF Bold"/>
                <a:cs typeface="Times New Roman" pitchFamily="18" charset="0"/>
                <a:sym typeface="RoxboroughCF Bold"/>
              </a:rPr>
              <a:t>lập</a:t>
            </a:r>
            <a:r>
              <a:rPr lang="en-US" sz="3355" b="1" spc="-67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RoxboroughCF Bold"/>
                <a:cs typeface="Times New Roman" pitchFamily="18" charset="0"/>
                <a:sym typeface="RoxboroughCF Bold"/>
              </a:rPr>
              <a:t> </a:t>
            </a:r>
            <a:r>
              <a:rPr lang="en-US" sz="3355" b="1" spc="-67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RoxboroughCF Bold"/>
                <a:cs typeface="Times New Roman" pitchFamily="18" charset="0"/>
                <a:sym typeface="RoxboroughCF Bold"/>
              </a:rPr>
              <a:t>dàn</a:t>
            </a:r>
            <a:r>
              <a:rPr lang="en-US" sz="3355" b="1" spc="-67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RoxboroughCF Bold"/>
                <a:cs typeface="Times New Roman" pitchFamily="18" charset="0"/>
                <a:sym typeface="RoxboroughCF Bold"/>
              </a:rPr>
              <a:t> ý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21ADEB-DB0D-4332-AA96-6AFF6E0DB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013955"/>
              </p:ext>
            </p:extLst>
          </p:nvPr>
        </p:nvGraphicFramePr>
        <p:xfrm>
          <a:off x="190459" y="695918"/>
          <a:ext cx="12001541" cy="6124088"/>
        </p:xfrm>
        <a:graphic>
          <a:graphicData uri="http://schemas.openxmlformats.org/drawingml/2006/table">
            <a:tbl>
              <a:tblPr firstRow="1" firstCol="1" bandRow="1"/>
              <a:tblGrid>
                <a:gridCol w="5896005">
                  <a:extLst>
                    <a:ext uri="{9D8B030D-6E8A-4147-A177-3AD203B41FA5}">
                      <a16:colId xmlns:a16="http://schemas.microsoft.com/office/drawing/2014/main" val="1396002882"/>
                    </a:ext>
                  </a:extLst>
                </a:gridCol>
                <a:gridCol w="6105536">
                  <a:extLst>
                    <a:ext uri="{9D8B030D-6E8A-4147-A177-3AD203B41FA5}">
                      <a16:colId xmlns:a16="http://schemas.microsoft.com/office/drawing/2014/main" val="1375691773"/>
                    </a:ext>
                  </a:extLst>
                </a:gridCol>
              </a:tblGrid>
              <a:tr h="180004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TÌM Ý: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>
                          <a:solidFill>
                            <a:srgbClr val="0000FF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i="1" dirty="0">
                          <a:solidFill>
                            <a:srgbClr val="215E99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highlight>
                          <a:srgbClr val="FECF9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FECF90"/>
                          </a:highlight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effectLst/>
                        <a:highlight>
                          <a:srgbClr val="FECF9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F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19164"/>
                  </a:ext>
                </a:extLst>
              </a:tr>
              <a:tr h="9493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261988"/>
                  </a:ext>
                </a:extLst>
              </a:tr>
              <a:tr h="10391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0039922"/>
                  </a:ext>
                </a:extLst>
              </a:tr>
              <a:tr h="10391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328266"/>
                  </a:ext>
                </a:extLst>
              </a:tr>
              <a:tr h="10391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857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0370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4096" y="-30697"/>
            <a:ext cx="11371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20654" y="955660"/>
            <a:ext cx="7278254" cy="12930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93797" y="2427199"/>
            <a:ext cx="7278254" cy="129309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 khi thảo 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5876" y="3898738"/>
            <a:ext cx="7278254" cy="1293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9054" y="5360263"/>
            <a:ext cx="7278254" cy="12930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91"/>
            <a:ext cx="3620654" cy="2696943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07" y="3585799"/>
            <a:ext cx="3893797" cy="309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33C69-E053-FD73-73A7-301A8D21E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8C58D-24D9-F880-6C6D-86CB42400D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7EA2D1-F9C2-41EE-47A5-D9B73102247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8B2AB-A09D-E6E3-BC56-1A51B9956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1" y="1258529"/>
            <a:ext cx="11779623" cy="5414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F08296-D9CE-1635-6D57-1D249BAAC2B9}"/>
              </a:ext>
            </a:extLst>
          </p:cNvPr>
          <p:cNvSpPr txBox="1"/>
          <p:nvPr/>
        </p:nvSpPr>
        <p:spPr>
          <a:xfrm>
            <a:off x="2519082" y="251012"/>
            <a:ext cx="6840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THẢO LUẬN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id="{8499C3FF-BA59-DB1F-A971-02D00995B7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081" y="26777"/>
            <a:ext cx="1737271" cy="1318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11505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9BDB-C0E0-B162-F818-8312144F0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2A48A-7975-85EE-03A6-501289E8B2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19C6EC-F04B-44EE-60CF-A6448BF7D35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5A4DF-6EEF-B26B-4443-11CC7B353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67" y="687243"/>
            <a:ext cx="11430000" cy="6000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D08129-4293-81C3-F90B-56BEBF77EB88}"/>
              </a:ext>
            </a:extLst>
          </p:cNvPr>
          <p:cNvSpPr txBox="1"/>
          <p:nvPr/>
        </p:nvSpPr>
        <p:spPr>
          <a:xfrm>
            <a:off x="2576945" y="34653"/>
            <a:ext cx="60498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>
                <a:solidFill>
                  <a:srgbClr val="7030A0"/>
                </a:solidFill>
                <a:latin typeface="+mj-lt"/>
              </a:rPr>
              <a:t>TRANH LUẬN</a:t>
            </a:r>
            <a:endParaRPr lang="en-US" sz="38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96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8F6ECA-BBEB-061B-DFD7-2115E876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7327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97A220-4785-08E3-0ECA-79F2EC206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271" y="0"/>
            <a:ext cx="64187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AF7673-80B4-9AA7-2613-83D134CD3CBC}"/>
              </a:ext>
            </a:extLst>
          </p:cNvPr>
          <p:cNvSpPr txBox="1"/>
          <p:nvPr/>
        </p:nvSpPr>
        <p:spPr>
          <a:xfrm>
            <a:off x="3585882" y="242047"/>
            <a:ext cx="3774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+mj-lt"/>
              </a:rPr>
              <a:t>TRANH LUẬN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046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56" l="625" r="100000">
                        <a14:foregroundMark x1="51750" y1="12924" x2="59125" y2="15405"/>
                        <a14:foregroundMark x1="56000" y1="22063" x2="60000" y2="21540"/>
                        <a14:foregroundMark x1="8625" y1="48695" x2="16000" y2="52480"/>
                        <a14:foregroundMark x1="10375" y1="58877" x2="15000" y2="58094"/>
                        <a14:backgroundMark x1="51750" y1="82637" x2="51750" y2="82637"/>
                        <a14:backgroundMark x1="39500" y1="84856" x2="39500" y2="84856"/>
                        <a14:backgroundMark x1="37125" y1="78198" x2="37125" y2="78198"/>
                        <a14:backgroundMark x1="21000" y1="84856" x2="21000" y2="848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4179">
            <a:off x="7731200" y="1819464"/>
            <a:ext cx="4931320" cy="40831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3200" y="1471504"/>
            <a:ext cx="9762836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de-DE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Tiết 77: </a:t>
            </a:r>
            <a:r>
              <a:rPr lang="de-DE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NGHE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THẢO LUẬN, TRANH LUẬN VỀ MỘT VẤN ĐỀ TRONG ĐỜI SỐNG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9B785-AF40-F512-2A35-508183F52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DCF043-A964-418D-C7FD-A2E8E5966E0D}"/>
              </a:ext>
            </a:extLst>
          </p:cNvPr>
          <p:cNvSpPr txBox="1"/>
          <p:nvPr/>
        </p:nvSpPr>
        <p:spPr>
          <a:xfrm>
            <a:off x="-101600" y="631163"/>
            <a:ext cx="1219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ĐÓN QUÝ THẦY CÔ VÀ CÁC EM HỌC SINH!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38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Box 4">
            <a:extLst>
              <a:ext uri="{FF2B5EF4-FFF2-40B4-BE49-F238E27FC236}">
                <a16:creationId xmlns:a16="http://schemas.microsoft.com/office/drawing/2014/main" id="{430E7BEC-61E2-21BF-1948-70534D897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436" y="0"/>
            <a:ext cx="100494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1039813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039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03981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039813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039813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039813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039813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039813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039813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1039813" algn="l"/>
              </a:tabLst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ĐÁNH GIÁ </a:t>
            </a: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en-US" alt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D5CFE1-C68D-7686-C71B-A6150A9F8D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2047" y="553998"/>
          <a:ext cx="11707906" cy="6291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984">
                  <a:extLst>
                    <a:ext uri="{9D8B030D-6E8A-4147-A177-3AD203B41FA5}">
                      <a16:colId xmlns:a16="http://schemas.microsoft.com/office/drawing/2014/main" val="1985108844"/>
                    </a:ext>
                  </a:extLst>
                </a:gridCol>
                <a:gridCol w="6309756">
                  <a:extLst>
                    <a:ext uri="{9D8B030D-6E8A-4147-A177-3AD203B41FA5}">
                      <a16:colId xmlns:a16="http://schemas.microsoft.com/office/drawing/2014/main" val="394084860"/>
                    </a:ext>
                  </a:extLst>
                </a:gridCol>
                <a:gridCol w="2386267">
                  <a:extLst>
                    <a:ext uri="{9D8B030D-6E8A-4147-A177-3AD203B41FA5}">
                      <a16:colId xmlns:a16="http://schemas.microsoft.com/office/drawing/2014/main" val="3918757987"/>
                    </a:ext>
                  </a:extLst>
                </a:gridCol>
                <a:gridCol w="2153899">
                  <a:extLst>
                    <a:ext uri="{9D8B030D-6E8A-4147-A177-3AD203B41FA5}">
                      <a16:colId xmlns:a16="http://schemas.microsoft.com/office/drawing/2014/main" val="2919387842"/>
                    </a:ext>
                  </a:extLst>
                </a:gridCol>
              </a:tblGrid>
              <a:tr h="465187">
                <a:tc rowSpan="2">
                  <a:txBody>
                    <a:bodyPr/>
                    <a:lstStyle/>
                    <a:p>
                      <a:pPr algn="ctr"/>
                      <a:r>
                        <a:rPr lang="vi-VN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STT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Tiêu chí đánh giá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Mức độ đánh giá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620265"/>
                  </a:ext>
                </a:extLst>
              </a:tr>
              <a:tr h="4651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ĐẠT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CHƯA ĐẠT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047834"/>
                  </a:ext>
                </a:extLst>
              </a:tr>
              <a:tr h="436112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1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latin typeface="+mj-lt"/>
                        </a:rPr>
                        <a:t>Trình bày đúng vấn đề thảo luận, tranh luận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173850"/>
                  </a:ext>
                </a:extLst>
              </a:tr>
              <a:tr h="785002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2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latin typeface="+mj-lt"/>
                        </a:rPr>
                        <a:t>Mở đầu và kết thúc bài nói hợp lí (chào hỏi, cảm ơn)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56815"/>
                  </a:ext>
                </a:extLst>
              </a:tr>
              <a:tr h="436112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latin typeface="+mj-lt"/>
                        </a:rPr>
                        <a:t>Nêu được quan điểm riêng của nhóm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831518"/>
                  </a:ext>
                </a:extLst>
              </a:tr>
              <a:tr h="436112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4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latin typeface="+mj-lt"/>
                        </a:rPr>
                        <a:t>Đưa ra được các lí lẽ thuyết phục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81570"/>
                  </a:ext>
                </a:extLst>
              </a:tr>
              <a:tr h="436112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5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latin typeface="+mj-lt"/>
                        </a:rPr>
                        <a:t>Minh chứng cho bài nói phù hợp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776497"/>
                  </a:ext>
                </a:extLst>
              </a:tr>
              <a:tr h="436112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6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latin typeface="+mj-lt"/>
                        </a:rPr>
                        <a:t>Đảm bảo thời gian (không quá 3 phút)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184018"/>
                  </a:ext>
                </a:extLst>
              </a:tr>
              <a:tr h="926974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7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Nói tự tin, rõ ràng, phối hợp các yếu tố phi ngôn ngữ: cử chỉ, giọng điệu…phù hợp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067917"/>
                  </a:ext>
                </a:extLst>
              </a:tr>
              <a:tr h="436112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8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latin typeface="+mj-lt"/>
                        </a:rPr>
                        <a:t>Tương tác với người nghe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765653"/>
                  </a:ext>
                </a:extLst>
              </a:tr>
              <a:tr h="785002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9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latin typeface="+mj-lt"/>
                        </a:rPr>
                        <a:t>Tích cực phản hồi, tương tác, tranh luận với </a:t>
                      </a:r>
                    </a:p>
                    <a:p>
                      <a:pPr algn="just"/>
                      <a:r>
                        <a:rPr lang="vi-VN" sz="2400" dirty="0">
                          <a:latin typeface="+mj-lt"/>
                        </a:rPr>
                        <a:t>nhóm bạn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859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29768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Box 4">
            <a:extLst>
              <a:ext uri="{FF2B5EF4-FFF2-40B4-BE49-F238E27FC236}">
                <a16:creationId xmlns:a16="http://schemas.microsoft.com/office/drawing/2014/main" id="{430E7BEC-61E2-21BF-1948-70534D897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330" y="188258"/>
            <a:ext cx="100494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1039813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0398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039813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039813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039813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039813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039813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039813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039813" algn="l"/>
              </a:tabLs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>
                <a:tab pos="1039813" algn="l"/>
              </a:tabLst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ĐÁNH GIÁ</a:t>
            </a: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en-US" altLang="en-US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D5CFE1-C68D-7686-C71B-A6150A9F8D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2047" y="742256"/>
          <a:ext cx="11707906" cy="331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984">
                  <a:extLst>
                    <a:ext uri="{9D8B030D-6E8A-4147-A177-3AD203B41FA5}">
                      <a16:colId xmlns:a16="http://schemas.microsoft.com/office/drawing/2014/main" val="1985108844"/>
                    </a:ext>
                  </a:extLst>
                </a:gridCol>
                <a:gridCol w="6309756">
                  <a:extLst>
                    <a:ext uri="{9D8B030D-6E8A-4147-A177-3AD203B41FA5}">
                      <a16:colId xmlns:a16="http://schemas.microsoft.com/office/drawing/2014/main" val="394084860"/>
                    </a:ext>
                  </a:extLst>
                </a:gridCol>
                <a:gridCol w="2386267">
                  <a:extLst>
                    <a:ext uri="{9D8B030D-6E8A-4147-A177-3AD203B41FA5}">
                      <a16:colId xmlns:a16="http://schemas.microsoft.com/office/drawing/2014/main" val="3918757987"/>
                    </a:ext>
                  </a:extLst>
                </a:gridCol>
                <a:gridCol w="2153899">
                  <a:extLst>
                    <a:ext uri="{9D8B030D-6E8A-4147-A177-3AD203B41FA5}">
                      <a16:colId xmlns:a16="http://schemas.microsoft.com/office/drawing/2014/main" val="2919387842"/>
                    </a:ext>
                  </a:extLst>
                </a:gridCol>
              </a:tblGrid>
              <a:tr h="469749">
                <a:tc rowSpan="2">
                  <a:txBody>
                    <a:bodyPr/>
                    <a:lstStyle/>
                    <a:p>
                      <a:pPr algn="ctr"/>
                      <a:r>
                        <a:rPr lang="vi-VN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STT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Tiêu chí đánh giá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Mức độ đánh giá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620265"/>
                  </a:ext>
                </a:extLst>
              </a:tr>
              <a:tr h="4697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ĐẠT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b="1" dirty="0">
                          <a:solidFill>
                            <a:schemeClr val="tx1"/>
                          </a:solidFill>
                          <a:latin typeface="+mj-lt"/>
                        </a:rPr>
                        <a:t>CHƯA ĐẠT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047834"/>
                  </a:ext>
                </a:extLst>
              </a:tr>
              <a:tr h="44039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1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9476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Thái độ nghe: </a:t>
                      </a:r>
                      <a:r>
                        <a:rPr kumimoji="0" lang="vi-VN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9476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tập trung </a:t>
                      </a:r>
                      <a:r>
                        <a:rPr kumimoji="0" lang="vi-V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9476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và </a:t>
                      </a:r>
                      <a:r>
                        <a:rPr kumimoji="0" lang="vi-VN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9476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tôn trọng </a:t>
                      </a:r>
                      <a:r>
                        <a:rPr kumimoji="0" lang="vi-V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9476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người nói</a:t>
                      </a:r>
                      <a:endParaRPr kumimoji="0" lang="en-US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9476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173850"/>
                  </a:ext>
                </a:extLst>
              </a:tr>
              <a:tr h="44039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2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vi-V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9476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Tích cực </a:t>
                      </a:r>
                      <a:r>
                        <a:rPr kumimoji="0" lang="vi-VN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9476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ghi chép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831518"/>
                  </a:ext>
                </a:extLst>
              </a:tr>
              <a:tr h="44039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3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400" b="1" dirty="0">
                          <a:latin typeface="+mj-lt"/>
                        </a:rPr>
                        <a:t>Phản hồi </a:t>
                      </a:r>
                      <a:r>
                        <a:rPr lang="vi-VN" sz="2400" dirty="0">
                          <a:latin typeface="+mj-lt"/>
                        </a:rPr>
                        <a:t>đúng vấn đề, có ý nghĩa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81570"/>
                  </a:ext>
                </a:extLst>
              </a:tr>
              <a:tr h="44039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4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Cử chỉ, thái độ tranh luận </a:t>
                      </a: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lịch sự, hòa nhã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776497"/>
                  </a:ext>
                </a:extLst>
              </a:tr>
              <a:tr h="44039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+mj-lt"/>
                        </a:rPr>
                        <a:t>5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Rút ra được </a:t>
                      </a:r>
                      <a:r>
                        <a:rPr kumimoji="0" lang="vi-VN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kinh nghiệm </a:t>
                      </a: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cho bản thân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18401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D62E6AB-99D2-3C50-FCEF-9F12BEAC3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345" y="4031874"/>
            <a:ext cx="7592291" cy="28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850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4096" y="-30697"/>
            <a:ext cx="11371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RƯỜNG TRUNG CẤP KỸ THUẬT VÀ NGHIỆP VỤ CÔNG ĐOÀN BÌNH D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4" y="790954"/>
            <a:ext cx="4320587" cy="3564230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50" y="2586037"/>
            <a:ext cx="4985012" cy="345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3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76578">
            <a:off x="477548" y="837045"/>
            <a:ext cx="3013797" cy="2589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7492">
            <a:off x="736168" y="3859283"/>
            <a:ext cx="3096924" cy="27189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5129" y="192437"/>
            <a:ext cx="9195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BƯỚC THẢO LUẬN, TRANH LUẬN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3797" y="777212"/>
            <a:ext cx="7278254" cy="12930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3930482" y="2551241"/>
            <a:ext cx="7946442" cy="38472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D6D3EE6-3AB7-B489-B1CC-B91D68126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-55152"/>
            <a:ext cx="12192000" cy="6858000"/>
          </a:xfrm>
          <a:prstGeom prst="rect">
            <a:avLst/>
          </a:prstGeom>
        </p:spPr>
      </p:pic>
      <p:sp>
        <p:nvSpPr>
          <p:cNvPr id="8" name="Hộp Văn bản 7"/>
          <p:cNvSpPr txBox="1"/>
          <p:nvPr/>
        </p:nvSpPr>
        <p:spPr>
          <a:xfrm>
            <a:off x="3078701" y="777426"/>
            <a:ext cx="7268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56" l="625" r="100000">
                        <a14:foregroundMark x1="51750" y1="12924" x2="59125" y2="15405"/>
                        <a14:foregroundMark x1="56000" y1="22063" x2="60000" y2="21540"/>
                        <a14:foregroundMark x1="8625" y1="48695" x2="16000" y2="52480"/>
                        <a14:foregroundMark x1="10375" y1="58877" x2="15000" y2="58094"/>
                        <a14:backgroundMark x1="51750" y1="82637" x2="51750" y2="82637"/>
                        <a14:backgroundMark x1="39500" y1="84856" x2="39500" y2="84856"/>
                        <a14:backgroundMark x1="37125" y1="78198" x2="37125" y2="78198"/>
                        <a14:backgroundMark x1="21000" y1="84856" x2="21000" y2="848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74724">
            <a:off x="7159398" y="948328"/>
            <a:ext cx="5233383" cy="5010966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1124931" y="704902"/>
            <a:ext cx="71140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371600" algn="l"/>
              </a:tabLst>
            </a:pPr>
            <a:r>
              <a:rPr lang="en-US" sz="32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66" y="2767005"/>
            <a:ext cx="30607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5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8F6ECA-BBEB-061B-DFD7-2115E876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7327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97A220-4785-08E3-0ECA-79F2EC206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271" y="0"/>
            <a:ext cx="64187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AF7673-80B4-9AA7-2613-83D134CD3CBC}"/>
              </a:ext>
            </a:extLst>
          </p:cNvPr>
          <p:cNvSpPr txBox="1"/>
          <p:nvPr/>
        </p:nvSpPr>
        <p:spPr>
          <a:xfrm>
            <a:off x="3585882" y="242047"/>
            <a:ext cx="3774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+mj-lt"/>
              </a:rPr>
              <a:t>TRANH LUẬN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609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61DE0-7840-5054-1B32-F6D643AD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934B3-8BF2-1E75-5EB4-BBEEEFE5F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E0A30E1-B849-4607-7784-81C40CBD132D}"/>
              </a:ext>
            </a:extLst>
          </p:cNvPr>
          <p:cNvSpPr/>
          <p:nvPr/>
        </p:nvSpPr>
        <p:spPr>
          <a:xfrm>
            <a:off x="1" y="345982"/>
            <a:ext cx="12192000" cy="3998259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tx1"/>
                </a:solidFill>
                <a:latin typeface="+mj-lt"/>
              </a:rPr>
              <a:t>TRONG HOẠT ĐỘNG </a:t>
            </a:r>
            <a:r>
              <a:rPr lang="vi-VN" sz="3500" b="1" dirty="0">
                <a:solidFill>
                  <a:srgbClr val="0070C0"/>
                </a:solidFill>
                <a:latin typeface="+mj-lt"/>
              </a:rPr>
              <a:t>NÓI</a:t>
            </a:r>
            <a:r>
              <a:rPr lang="vi-VN" sz="3500" b="1" dirty="0">
                <a:solidFill>
                  <a:schemeClr val="tx1"/>
                </a:solidFill>
                <a:latin typeface="+mj-lt"/>
              </a:rPr>
              <a:t> VÀ </a:t>
            </a:r>
            <a:r>
              <a:rPr lang="vi-VN" sz="3500" b="1" dirty="0">
                <a:solidFill>
                  <a:srgbClr val="7030A0"/>
                </a:solidFill>
                <a:latin typeface="+mj-lt"/>
              </a:rPr>
              <a:t>NGHE</a:t>
            </a:r>
            <a:r>
              <a:rPr lang="vi-VN" sz="3500" b="1" dirty="0">
                <a:solidFill>
                  <a:schemeClr val="tx1"/>
                </a:solidFill>
                <a:latin typeface="+mj-lt"/>
              </a:rPr>
              <a:t>, CẦN CHÚ Ý NHỮNG YÊU CẦU GÌ?</a:t>
            </a:r>
            <a:endParaRPr lang="en-US" sz="35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74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85" y="341746"/>
            <a:ext cx="4268932" cy="4341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1976" y="1645559"/>
            <a:ext cx="7360024" cy="3554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/cá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nhân.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noProof="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 tác với người nghe, có tinh thần cầu thị.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74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29432" y="1721759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Phản hồi có hiệu quả, lịch sự.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90" y="435884"/>
            <a:ext cx="4537509" cy="367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38500-21CA-A49D-3F7A-9A69C3A6D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D34CE-4157-C2B9-A03E-82137C0AF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9A4CD9-D49C-7F35-68BE-FBB3ABFE36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35D331E-27BD-76CA-0297-9639D101C69F}"/>
              </a:ext>
            </a:extLst>
          </p:cNvPr>
          <p:cNvSpPr/>
          <p:nvPr/>
        </p:nvSpPr>
        <p:spPr>
          <a:xfrm>
            <a:off x="0" y="50078"/>
            <a:ext cx="6419273" cy="2189019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FFE5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 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9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6" name="Rounded Rectangle 1"/>
          <p:cNvSpPr/>
          <p:nvPr/>
        </p:nvSpPr>
        <p:spPr>
          <a:xfrm>
            <a:off x="2844800" y="2272145"/>
            <a:ext cx="6419273" cy="2189019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FFE5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 ĐỘNG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968662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CDE58-7F71-C8B8-3FA3-219B9940E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09800" y="0"/>
            <a:ext cx="10515600" cy="14878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41066-E366-B954-EB5D-A6CCF71C1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6527" cy="280179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9394" name="Picture 2" descr="Hình ảnh Ngày Phỏng Vấn Mẫu Giáo Giả Với ít Phóng Viên Hoạt Hình Nhân Vật Hoạt  Hình PNG , Phóng Viên, Ngày Phóng Viên, Mẫu Giáo PNG miễn phí tải tập">
            <a:extLst>
              <a:ext uri="{FF2B5EF4-FFF2-40B4-BE49-F238E27FC236}">
                <a16:creationId xmlns:a16="http://schemas.microsoft.com/office/drawing/2014/main" id="{19859185-8988-1354-E060-D7DB6ABFD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4"/>
            <a:ext cx="5449455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6262C6-5CBD-07C5-862D-6A7706A30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527" y="3545396"/>
            <a:ext cx="7257473" cy="3161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BEEEFD-4CC4-9260-02BF-FD9082049375}"/>
              </a:ext>
            </a:extLst>
          </p:cNvPr>
          <p:cNvSpPr txBox="1"/>
          <p:nvPr/>
        </p:nvSpPr>
        <p:spPr>
          <a:xfrm>
            <a:off x="4472709" y="743903"/>
            <a:ext cx="76661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00B050"/>
                </a:solidFill>
                <a:latin typeface="+mj-lt"/>
              </a:rPr>
              <a:t>CUỘC THI</a:t>
            </a:r>
          </a:p>
          <a:p>
            <a:pPr algn="ctr"/>
            <a:r>
              <a:rPr lang="vi-VN" sz="3400" b="1" dirty="0">
                <a:solidFill>
                  <a:srgbClr val="FF0000"/>
                </a:solidFill>
                <a:latin typeface="+mj-lt"/>
              </a:rPr>
              <a:t>ĐI TÌM PHÓNG VIÊN TƯƠNG LAI</a:t>
            </a:r>
            <a:endParaRPr lang="en-US" sz="3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13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CDE58-7F71-C8B8-3FA3-219B9940E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09800" y="0"/>
            <a:ext cx="10515600" cy="14878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41066-E366-B954-EB5D-A6CCF71C1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6527" cy="280179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9394" name="Picture 2" descr="Hình ảnh Ngày Phỏng Vấn Mẫu Giáo Giả Với ít Phóng Viên Hoạt Hình Nhân Vật Hoạt  Hình PNG , Phóng Viên, Ngày Phóng Viên, Mẫu Giáo PNG miễn phí tải tập">
            <a:extLst>
              <a:ext uri="{FF2B5EF4-FFF2-40B4-BE49-F238E27FC236}">
                <a16:creationId xmlns:a16="http://schemas.microsoft.com/office/drawing/2014/main" id="{19859185-8988-1354-E060-D7DB6ABFD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4"/>
            <a:ext cx="5449455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6262C6-5CBD-07C5-862D-6A7706A30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527" y="3545396"/>
            <a:ext cx="7257473" cy="3161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BEEEFD-4CC4-9260-02BF-FD9082049375}"/>
              </a:ext>
            </a:extLst>
          </p:cNvPr>
          <p:cNvSpPr txBox="1"/>
          <p:nvPr/>
        </p:nvSpPr>
        <p:spPr>
          <a:xfrm>
            <a:off x="4472709" y="743903"/>
            <a:ext cx="76661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HS </a:t>
            </a:r>
            <a:r>
              <a:rPr lang="en-US" sz="3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81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6E539-BB00-9DA1-1FB8-01B66104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0375" y="-161347"/>
            <a:ext cx="10515600" cy="139786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251B9E-D4E3-7F4C-2E91-AD9C63C127E3}"/>
              </a:ext>
            </a:extLst>
          </p:cNvPr>
          <p:cNvSpPr txBox="1"/>
          <p:nvPr/>
        </p:nvSpPr>
        <p:spPr>
          <a:xfrm>
            <a:off x="2816789" y="119259"/>
            <a:ext cx="35467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PHÓNG VIÊN TẬP SỰ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A892883-9BA8-AC94-4BF1-43C0E06BD877}"/>
              </a:ext>
            </a:extLst>
          </p:cNvPr>
          <p:cNvSpPr/>
          <p:nvPr/>
        </p:nvSpPr>
        <p:spPr>
          <a:xfrm>
            <a:off x="4240307" y="699247"/>
            <a:ext cx="394120" cy="457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BE5144-227D-D409-FE90-7342B57AFBEA}"/>
              </a:ext>
            </a:extLst>
          </p:cNvPr>
          <p:cNvSpPr txBox="1"/>
          <p:nvPr/>
        </p:nvSpPr>
        <p:spPr>
          <a:xfrm>
            <a:off x="1371600" y="1236519"/>
            <a:ext cx="61735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B050"/>
                </a:solidFill>
                <a:latin typeface="+mj-lt"/>
              </a:rPr>
              <a:t>PHÓNG VIÊN CHÍNH THỨC</a:t>
            </a:r>
            <a:endParaRPr lang="en-US" sz="34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63490" name="Picture 2" descr="Hình ảnh Bình Chọn Phim Hoạt Hình Vui Nhộn Retro Kẹo Truyện Tranh Phông Chữ  PNG , Truyện Tranh, Trò Chuyện, đồ Họa PNG và Vector với nền trong suốt để  tải">
            <a:extLst>
              <a:ext uri="{FF2B5EF4-FFF2-40B4-BE49-F238E27FC236}">
                <a16:creationId xmlns:a16="http://schemas.microsoft.com/office/drawing/2014/main" id="{07D64718-AF20-6368-08A2-674BB7519F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892">
            <a:off x="730182" y="1951236"/>
            <a:ext cx="7081444" cy="517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/>
          <p:cNvSpPr txBox="1"/>
          <p:nvPr/>
        </p:nvSpPr>
        <p:spPr>
          <a:xfrm>
            <a:off x="7545197" y="2733774"/>
            <a:ext cx="37047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0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9E9B4-87C1-985E-DE16-9CB2AA47A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60D7F-3CEF-B148-1E4A-2B728B5E0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 descr="Tạo thiệp, avatar vinh danh cá nhân, nhân viên xuất sắc">
            <a:extLst>
              <a:ext uri="{FF2B5EF4-FFF2-40B4-BE49-F238E27FC236}">
                <a16:creationId xmlns:a16="http://schemas.microsoft.com/office/drawing/2014/main" id="{8E7C2577-2E0F-8193-6C02-737D9C339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8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urful light bulb with business icons">
            <a:extLst>
              <a:ext uri="{FF2B5EF4-FFF2-40B4-BE49-F238E27FC236}">
                <a16:creationId xmlns:a16="http://schemas.microsoft.com/office/drawing/2014/main" id="{03D4F28D-FBA9-819F-D0AF-FEF3DFF76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2" r="6076" b="-1"/>
          <a:stretch/>
        </p:blipFill>
        <p:spPr>
          <a:xfrm>
            <a:off x="5264728" y="2"/>
            <a:ext cx="6927272" cy="5330949"/>
          </a:xfrm>
          <a:custGeom>
            <a:avLst/>
            <a:gdLst/>
            <a:ahLst/>
            <a:cxnLst/>
            <a:rect l="l" t="t" r="r" b="b"/>
            <a:pathLst>
              <a:path w="6927272" h="5330949">
                <a:moveTo>
                  <a:pt x="0" y="0"/>
                </a:moveTo>
                <a:lnTo>
                  <a:pt x="6927272" y="0"/>
                </a:lnTo>
                <a:lnTo>
                  <a:pt x="6927272" y="3912793"/>
                </a:lnTo>
                <a:lnTo>
                  <a:pt x="6884989" y="4002742"/>
                </a:lnTo>
                <a:cubicBezTo>
                  <a:pt x="6799406" y="4174873"/>
                  <a:pt x="6702812" y="4339578"/>
                  <a:pt x="6592028" y="4494163"/>
                </a:cubicBezTo>
                <a:cubicBezTo>
                  <a:pt x="5802121" y="5596640"/>
                  <a:pt x="4821632" y="5380883"/>
                  <a:pt x="3742808" y="5122218"/>
                </a:cubicBezTo>
                <a:cubicBezTo>
                  <a:pt x="2131653" y="4735722"/>
                  <a:pt x="759367" y="4191689"/>
                  <a:pt x="326623" y="2148182"/>
                </a:cubicBezTo>
                <a:cubicBezTo>
                  <a:pt x="186907" y="1488770"/>
                  <a:pt x="67840" y="834043"/>
                  <a:pt x="13721" y="201231"/>
                </a:cubicBezTo>
                <a:close/>
              </a:path>
            </a:pathLst>
          </a:cu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79B3033C-A6FA-6AC4-BA59-858FF9F93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3087" y="2480981"/>
            <a:ext cx="2601641" cy="1187245"/>
          </a:xfrm>
        </p:spPr>
        <p:txBody>
          <a:bodyPr>
            <a:noAutofit/>
          </a:bodyPr>
          <a:lstStyle/>
          <a:p>
            <a:pPr algn="l">
              <a:lnSpc>
                <a:spcPct val="103000"/>
              </a:lnSpc>
            </a:pP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/>
            </a:r>
            <a:b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/>
            </a:r>
            <a:b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ĐÁNH GIÁ</a:t>
            </a:r>
            <a:r>
              <a:rPr lang="vi-VN" sz="2400" dirty="0"/>
              <a:t/>
            </a:r>
            <a:br>
              <a:rPr lang="vi-VN" sz="2400" dirty="0"/>
            </a:br>
            <a:endParaRPr lang="en-US" sz="2400" dirty="0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EC31574-AA64-5B67-50D0-53A3BE6EA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308" y="3513427"/>
            <a:ext cx="6450904" cy="1524000"/>
          </a:xfrm>
        </p:spPr>
        <p:txBody>
          <a:bodyPr>
            <a:noAutofit/>
          </a:bodyPr>
          <a:lstStyle/>
          <a:p>
            <a:pPr algn="just"/>
            <a:r>
              <a:rPr lang="en-US" sz="4400" b="1" i="1" dirty="0" err="1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4400" b="1" i="1" dirty="0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-phi-a </a:t>
            </a:r>
            <a:r>
              <a:rPr lang="en-US" sz="4400" b="1" i="1" dirty="0" err="1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i="1" dirty="0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i="1" dirty="0" err="1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400" b="1" i="1" dirty="0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i="1" dirty="0" err="1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lép</a:t>
            </a:r>
            <a:r>
              <a:rPr lang="en-US" sz="4400" b="1" i="1" dirty="0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i="1" dirty="0" err="1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xcai</a:t>
            </a:r>
            <a:r>
              <a:rPr lang="en-US" sz="4400" b="1" i="1" dirty="0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 </a:t>
            </a:r>
            <a:r>
              <a:rPr lang="en-US" sz="4400" b="1" i="1" dirty="0" err="1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i="1" dirty="0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b="1" i="1" dirty="0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400" b="1" i="1" dirty="0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400" b="1" i="1" dirty="0" err="1">
                <a:solidFill>
                  <a:srgbClr val="00206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4400" b="1" i="1" dirty="0">
              <a:solidFill>
                <a:srgbClr val="002060">
                  <a:alpha val="7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bảy cạnh 5">
            <a:extLst>
              <a:ext uri="{FF2B5EF4-FFF2-40B4-BE49-F238E27FC236}">
                <a16:creationId xmlns:a16="http://schemas.microsoft.com/office/drawing/2014/main" id="{222E5DAA-6E38-503F-B24E-3F5EA49103F8}"/>
              </a:ext>
            </a:extLst>
          </p:cNvPr>
          <p:cNvSpPr/>
          <p:nvPr/>
        </p:nvSpPr>
        <p:spPr>
          <a:xfrm>
            <a:off x="-20673" y="168378"/>
            <a:ext cx="1407021" cy="1187245"/>
          </a:xfrm>
          <a:prstGeom prst="hep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BÀI 9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A1B2151-56D6-696D-844D-1642676D4885}"/>
              </a:ext>
            </a:extLst>
          </p:cNvPr>
          <p:cNvSpPr txBox="1"/>
          <p:nvPr/>
        </p:nvSpPr>
        <p:spPr>
          <a:xfrm>
            <a:off x="1259541" y="323670"/>
            <a:ext cx="513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VĂN BẢN THÔNG TIN </a:t>
            </a:r>
          </a:p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TỔNG HỢP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CF0B117-D6EA-1435-ADF3-BD6DE6D2C550}"/>
              </a:ext>
            </a:extLst>
          </p:cNvPr>
          <p:cNvSpPr txBox="1"/>
          <p:nvPr/>
        </p:nvSpPr>
        <p:spPr>
          <a:xfrm>
            <a:off x="1259539" y="5181603"/>
            <a:ext cx="760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(Theo Diệu Thuần (tổng hợp), https://phunumoi.net.vn)</a:t>
            </a:r>
          </a:p>
        </p:txBody>
      </p:sp>
    </p:spTree>
    <p:extLst>
      <p:ext uri="{BB962C8B-B14F-4D97-AF65-F5344CB8AC3E}">
        <p14:creationId xmlns:p14="http://schemas.microsoft.com/office/powerpoint/2010/main" val="1173497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B9DB25-90C7-E452-E792-3503E0F27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38" y="1992998"/>
            <a:ext cx="6700683" cy="658761"/>
          </a:xfrm>
        </p:spPr>
        <p:txBody>
          <a:bodyPr anchor="t">
            <a:noAutofit/>
          </a:bodyPr>
          <a:lstStyle/>
          <a:p>
            <a:pPr algn="ctr"/>
            <a:r>
              <a:rPr lang="en-US" b="1" dirty="0"/>
              <a:t>KHỞI ĐỘNG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783A165-7E12-0D53-FA36-28B3E0B30902}"/>
              </a:ext>
            </a:extLst>
          </p:cNvPr>
          <p:cNvSpPr txBox="1"/>
          <p:nvPr/>
        </p:nvSpPr>
        <p:spPr>
          <a:xfrm>
            <a:off x="4634845" y="3086671"/>
            <a:ext cx="51127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clip?</a:t>
            </a:r>
          </a:p>
          <a:p>
            <a:endParaRPr lang="en-US" dirty="0"/>
          </a:p>
          <a:p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https://www.youtube.com/watch?v=7JmCTBVS2vE</a:t>
            </a:r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5F34CEB-673A-6EF4-04CD-D75D534DF359}"/>
              </a:ext>
            </a:extLst>
          </p:cNvPr>
          <p:cNvSpPr txBox="1"/>
          <p:nvPr/>
        </p:nvSpPr>
        <p:spPr>
          <a:xfrm>
            <a:off x="242638" y="388783"/>
            <a:ext cx="60984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1" dirty="0" err="1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4000" b="1" i="1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-phi-a </a:t>
            </a:r>
            <a:r>
              <a:rPr lang="en-US" sz="4000" b="1" i="1" dirty="0" err="1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i="1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i="1" dirty="0" err="1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b="1" i="1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i="1" dirty="0" err="1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lép</a:t>
            </a:r>
            <a:r>
              <a:rPr lang="en-US" sz="4000" b="1" i="1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i="1" dirty="0" err="1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xcai</a:t>
            </a:r>
            <a:r>
              <a:rPr lang="en-US" sz="4000" b="1" i="1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 </a:t>
            </a:r>
            <a:r>
              <a:rPr lang="en-US" sz="4000" b="1" i="1" dirty="0" err="1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b="1" i="1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000" b="1" i="1" dirty="0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000" b="1" i="1" dirty="0" err="1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4000" b="1" i="1" dirty="0">
              <a:solidFill>
                <a:srgbClr val="FF0000">
                  <a:alpha val="7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44576D7-7B47-0337-E762-DB99C2D5DCD6}"/>
              </a:ext>
            </a:extLst>
          </p:cNvPr>
          <p:cNvSpPr txBox="1"/>
          <p:nvPr/>
        </p:nvSpPr>
        <p:spPr>
          <a:xfrm>
            <a:off x="5795139" y="6119336"/>
            <a:ext cx="641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soạn: Trần Thị Kim – SĐT 0984142855</a:t>
            </a:r>
          </a:p>
          <a:p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Trường THPT C Nghĩa Hưng – H. Nghĩa Hưng – T. Nam Định</a:t>
            </a:r>
          </a:p>
        </p:txBody>
      </p:sp>
    </p:spTree>
    <p:extLst>
      <p:ext uri="{BB962C8B-B14F-4D97-AF65-F5344CB8AC3E}">
        <p14:creationId xmlns:p14="http://schemas.microsoft.com/office/powerpoint/2010/main" val="311470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bảy cạnh 3">
            <a:extLst>
              <a:ext uri="{FF2B5EF4-FFF2-40B4-BE49-F238E27FC236}">
                <a16:creationId xmlns:a16="http://schemas.microsoft.com/office/drawing/2014/main" id="{E888DDB6-1535-CB16-7E8F-D67EEA6F783D}"/>
              </a:ext>
            </a:extLst>
          </p:cNvPr>
          <p:cNvSpPr/>
          <p:nvPr/>
        </p:nvSpPr>
        <p:spPr>
          <a:xfrm>
            <a:off x="1409921" y="52311"/>
            <a:ext cx="1407021" cy="1187245"/>
          </a:xfrm>
          <a:prstGeom prst="hep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BÀI 9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00138C1-3E1B-B26D-F074-D86F0E8797C5}"/>
              </a:ext>
            </a:extLst>
          </p:cNvPr>
          <p:cNvSpPr txBox="1"/>
          <p:nvPr/>
        </p:nvSpPr>
        <p:spPr>
          <a:xfrm>
            <a:off x="2998727" y="322769"/>
            <a:ext cx="7944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VĂN BẢN THÔNG TIN TỔNG HỢP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D8BDC82-C133-B447-0262-079149F28914}"/>
              </a:ext>
            </a:extLst>
          </p:cNvPr>
          <p:cNvSpPr txBox="1"/>
          <p:nvPr/>
        </p:nvSpPr>
        <p:spPr>
          <a:xfrm>
            <a:off x="1778849" y="2495662"/>
            <a:ext cx="949427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HOẠT ĐỘNG THỰC HÀNH, TỰ ĐÁNH GIÁ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HOẠT ĐỘNG LÀM BÀI TRẮC NGHIỆM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êu đề phụ 2">
            <a:extLst>
              <a:ext uri="{FF2B5EF4-FFF2-40B4-BE49-F238E27FC236}">
                <a16:creationId xmlns:a16="http://schemas.microsoft.com/office/drawing/2014/main" id="{D67A0457-16B6-3F04-7AEA-53F66521BE2D}"/>
              </a:ext>
            </a:extLst>
          </p:cNvPr>
          <p:cNvSpPr txBox="1">
            <a:spLocks/>
          </p:cNvSpPr>
          <p:nvPr/>
        </p:nvSpPr>
        <p:spPr>
          <a:xfrm>
            <a:off x="137161" y="1067460"/>
            <a:ext cx="12054839" cy="1524000"/>
          </a:xfrm>
          <a:prstGeom prst="rect">
            <a:avLst/>
          </a:prstGeom>
        </p:spPr>
        <p:txBody>
          <a:bodyPr lIns="109728" tIns="109728" rIns="109728" bIns="91440">
            <a:no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-phi-a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lép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xcai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4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D0364CA-1723-2757-0222-E125FC1FE82D}"/>
              </a:ext>
            </a:extLst>
          </p:cNvPr>
          <p:cNvSpPr txBox="1"/>
          <p:nvPr/>
        </p:nvSpPr>
        <p:spPr>
          <a:xfrm>
            <a:off x="5774467" y="6211669"/>
            <a:ext cx="641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soạn: Trần Thị Kim – SĐT 0984142855</a:t>
            </a:r>
          </a:p>
          <a:p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Trường THPT C Nghĩa Hưng – H. Nghĩa Hưng – T. Nam Định</a:t>
            </a:r>
          </a:p>
        </p:txBody>
      </p:sp>
    </p:spTree>
    <p:extLst>
      <p:ext uri="{BB962C8B-B14F-4D97-AF65-F5344CB8AC3E}">
        <p14:creationId xmlns:p14="http://schemas.microsoft.com/office/powerpoint/2010/main" val="3066606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6" y="1279"/>
            <a:ext cx="2653645" cy="253132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>
            <a:cxnSpLocks/>
          </p:cNvCxnSpPr>
          <p:nvPr/>
        </p:nvCxnSpPr>
        <p:spPr>
          <a:xfrm>
            <a:off x="353961" y="5300159"/>
            <a:ext cx="11457039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59332" y="2618600"/>
            <a:ext cx="11116141" cy="129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83609" y="2731981"/>
            <a:ext cx="9771427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Văn bản trên có sự kết hợp giữa những phương thức biểu đạt nào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3402" y="5596458"/>
            <a:ext cx="5442070" cy="80744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77980" y="4122112"/>
            <a:ext cx="5497492" cy="81859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14348" y="5656051"/>
            <a:ext cx="50196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sự và nghị luận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174968" y="4148648"/>
            <a:ext cx="50780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sự và biểu cảm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99625" y="4094402"/>
            <a:ext cx="5215212" cy="8463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59331" y="5552884"/>
            <a:ext cx="5255506" cy="8074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66721" y="4115610"/>
            <a:ext cx="49481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Tự sự và miêu tả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54163" y="5593922"/>
            <a:ext cx="47530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Tự sự và thuyết minh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024182"/>
            <a:ext cx="456903" cy="45690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600589"/>
            <a:ext cx="456903" cy="45690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158834"/>
            <a:ext cx="456903" cy="45690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680324"/>
            <a:ext cx="456903" cy="456903"/>
          </a:xfrm>
          <a:prstGeom prst="rect">
            <a:avLst/>
          </a:prstGeom>
        </p:spPr>
      </p:pic>
      <p:sp>
        <p:nvSpPr>
          <p:cNvPr id="20" name="Star: 5 Points 3">
            <a:extLst>
              <a:ext uri="{FF2B5EF4-FFF2-40B4-BE49-F238E27FC236}">
                <a16:creationId xmlns:a16="http://schemas.microsoft.com/office/drawing/2014/main" id="{992D0C89-62A6-4B4D-BECC-C2F0B7A0294D}"/>
              </a:ext>
            </a:extLst>
          </p:cNvPr>
          <p:cNvSpPr/>
          <p:nvPr/>
        </p:nvSpPr>
        <p:spPr>
          <a:xfrm>
            <a:off x="1083609" y="5624838"/>
            <a:ext cx="471428" cy="402056"/>
          </a:xfrm>
          <a:prstGeom prst="star5">
            <a:avLst>
              <a:gd name="adj" fmla="val 33073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7700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6" y="-41568"/>
            <a:ext cx="2265718" cy="22416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>
            <a:cxnSpLocks/>
          </p:cNvCxnSpPr>
          <p:nvPr/>
        </p:nvCxnSpPr>
        <p:spPr>
          <a:xfrm>
            <a:off x="191729" y="6052322"/>
            <a:ext cx="11601251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81000" y="3965741"/>
            <a:ext cx="11430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59330" y="2064419"/>
            <a:ext cx="11116141" cy="116550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28306" y="2046585"/>
            <a:ext cx="9771427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Thông tin trong văn bản được trình bày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sắp xếp theo những cách nào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78441" y="5113971"/>
            <a:ext cx="5442070" cy="10519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77980" y="3282987"/>
            <a:ext cx="5497492" cy="14841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50960" y="5157284"/>
            <a:ext cx="4687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trật tự thời gian và so sánh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chiếu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278441" y="3333462"/>
            <a:ext cx="51694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just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trật tự thời gian và mức độ quan trọng của thông tin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99624" y="3335520"/>
            <a:ext cx="5342827" cy="13327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03112" y="5178283"/>
            <a:ext cx="5729491" cy="10519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27040" y="3297256"/>
            <a:ext cx="49193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just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Theo trật tự thời gian và các khía cạnh của đối tượng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95470" y="5178283"/>
            <a:ext cx="5382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trật tự thời gian và mối quan hệ nhân quả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024182"/>
            <a:ext cx="456903" cy="45690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600589"/>
            <a:ext cx="456903" cy="45690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158834"/>
            <a:ext cx="456903" cy="45690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680324"/>
            <a:ext cx="456903" cy="456903"/>
          </a:xfrm>
          <a:prstGeom prst="rect">
            <a:avLst/>
          </a:prstGeom>
        </p:spPr>
      </p:pic>
      <p:sp>
        <p:nvSpPr>
          <p:cNvPr id="20" name="Star: 5 Points 3">
            <a:extLst>
              <a:ext uri="{FF2B5EF4-FFF2-40B4-BE49-F238E27FC236}">
                <a16:creationId xmlns:a16="http://schemas.microsoft.com/office/drawing/2014/main" id="{992D0C89-62A6-4B4D-BECC-C2F0B7A0294D}"/>
              </a:ext>
            </a:extLst>
          </p:cNvPr>
          <p:cNvSpPr/>
          <p:nvPr/>
        </p:nvSpPr>
        <p:spPr>
          <a:xfrm>
            <a:off x="992592" y="3343525"/>
            <a:ext cx="471428" cy="402056"/>
          </a:xfrm>
          <a:prstGeom prst="star5">
            <a:avLst>
              <a:gd name="adj" fmla="val 33073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147698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6" y="1279"/>
            <a:ext cx="2653645" cy="253132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94618" y="2589104"/>
            <a:ext cx="9660418" cy="129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83609" y="2658241"/>
            <a:ext cx="9771427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Nhận định nào không đúng về mục đích của văn bản trên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3402" y="5596458"/>
            <a:ext cx="5677598" cy="126154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77980" y="4122112"/>
            <a:ext cx="5497492" cy="12651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14348" y="5600631"/>
            <a:ext cx="5285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sâu về giá trị của định lý cos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– Cp-va-lep-xcai-a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03512" y="4148648"/>
            <a:ext cx="513049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ngợi tài năng nhiều mặt và những cống hiến của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Xô-phi-a Co-va-lep-xcai-a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99625" y="4094402"/>
            <a:ext cx="5436886" cy="12929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59331" y="5552884"/>
            <a:ext cx="5618649" cy="13051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66721" y="4115610"/>
            <a:ext cx="49481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just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về cuộc đời và sự nghiệp của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Xô-phi-a Co-va-lep-xcai-a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99625" y="5593922"/>
            <a:ext cx="580388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thấy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Xô-phi-a Co-va-lep-xcai-a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vượt qua được sự phân biệt đối xử với phụ nữ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024182"/>
            <a:ext cx="456903" cy="45690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600589"/>
            <a:ext cx="456903" cy="45690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158834"/>
            <a:ext cx="456903" cy="45690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680324"/>
            <a:ext cx="456903" cy="456903"/>
          </a:xfrm>
          <a:prstGeom prst="rect">
            <a:avLst/>
          </a:prstGeom>
        </p:spPr>
      </p:pic>
      <p:sp>
        <p:nvSpPr>
          <p:cNvPr id="20" name="Star: 5 Points 3">
            <a:extLst>
              <a:ext uri="{FF2B5EF4-FFF2-40B4-BE49-F238E27FC236}">
                <a16:creationId xmlns:a16="http://schemas.microsoft.com/office/drawing/2014/main" id="{992D0C89-62A6-4B4D-BECC-C2F0B7A0294D}"/>
              </a:ext>
            </a:extLst>
          </p:cNvPr>
          <p:cNvSpPr/>
          <p:nvPr/>
        </p:nvSpPr>
        <p:spPr>
          <a:xfrm>
            <a:off x="6414348" y="5600631"/>
            <a:ext cx="471428" cy="402056"/>
          </a:xfrm>
          <a:prstGeom prst="star5">
            <a:avLst>
              <a:gd name="adj" fmla="val 33073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2608848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D075D-62A6-F894-1889-8F46C963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b="1" dirty="0">
                <a:solidFill>
                  <a:srgbClr val="7030A0"/>
                </a:solidFill>
              </a:rPr>
              <a:t>SIÊU THỊ VĂN HỌC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arro de supermercado de dibujos animados de vector. | Vector Premium">
            <a:extLst>
              <a:ext uri="{FF2B5EF4-FFF2-40B4-BE49-F238E27FC236}">
                <a16:creationId xmlns:a16="http://schemas.microsoft.com/office/drawing/2014/main" id="{61965C1B-6FA7-5C45-B275-8FC6B08857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64579"/>
            <a:ext cx="4840000" cy="4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F7B206-8DCC-9294-7506-07E34EF58D3B}"/>
              </a:ext>
            </a:extLst>
          </p:cNvPr>
          <p:cNvSpPr txBox="1"/>
          <p:nvPr/>
        </p:nvSpPr>
        <p:spPr>
          <a:xfrm rot="470764">
            <a:off x="1538435" y="1752539"/>
            <a:ext cx="28129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GIỎ 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VĂN HỌC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E6847-EFA1-8EC6-B6EC-775F3A647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78" y="1418953"/>
            <a:ext cx="5291265" cy="52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1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6" y="1279"/>
            <a:ext cx="2653645" cy="253132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84902" y="2618600"/>
            <a:ext cx="10382866" cy="81040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83609" y="2731981"/>
            <a:ext cx="9771427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Thông tin nổi bật nhất trong văn bản là gì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3402" y="5596458"/>
            <a:ext cx="5677598" cy="126154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77980" y="4048372"/>
            <a:ext cx="5497492" cy="12651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14348" y="5600631"/>
            <a:ext cx="52858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công trình nghiên cứu tiêu biểu của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Xô-phi-a Co-va-lep-xcai-a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244243" y="4058374"/>
            <a:ext cx="5259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học toán của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Xô-phi-a Co-va-lep-xcai-a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khi còn thơ ấu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99625" y="4035410"/>
            <a:ext cx="5215212" cy="12929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59331" y="5552884"/>
            <a:ext cx="5618649" cy="13051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69737" y="4027122"/>
            <a:ext cx="49481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just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Hoàn cảnh xuất thân của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Xô-phi-a Co-va-lep-xcai-a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324" y="5593922"/>
            <a:ext cx="534860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just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toán ở đại học của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Xô-phi-a Co-va-lep-xcai-a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024182"/>
            <a:ext cx="456903" cy="45690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600589"/>
            <a:ext cx="456903" cy="45690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158834"/>
            <a:ext cx="456903" cy="45690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680324"/>
            <a:ext cx="456903" cy="456903"/>
          </a:xfrm>
          <a:prstGeom prst="rect">
            <a:avLst/>
          </a:prstGeom>
        </p:spPr>
      </p:pic>
      <p:sp>
        <p:nvSpPr>
          <p:cNvPr id="20" name="Star: 5 Points 3">
            <a:extLst>
              <a:ext uri="{FF2B5EF4-FFF2-40B4-BE49-F238E27FC236}">
                <a16:creationId xmlns:a16="http://schemas.microsoft.com/office/drawing/2014/main" id="{992D0C89-62A6-4B4D-BECC-C2F0B7A0294D}"/>
              </a:ext>
            </a:extLst>
          </p:cNvPr>
          <p:cNvSpPr/>
          <p:nvPr/>
        </p:nvSpPr>
        <p:spPr>
          <a:xfrm>
            <a:off x="6414348" y="5600631"/>
            <a:ext cx="471428" cy="402056"/>
          </a:xfrm>
          <a:prstGeom prst="star5">
            <a:avLst>
              <a:gd name="adj" fmla="val 33073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275314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6" y="1279"/>
            <a:ext cx="2653645" cy="253132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381000" y="5491883"/>
            <a:ext cx="11430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81000" y="3670781"/>
            <a:ext cx="11430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59331" y="2426876"/>
            <a:ext cx="11116141" cy="110755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626405" y="2441480"/>
            <a:ext cx="11004483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5.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nào sau đây</a:t>
            </a:r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rồi là sự đánh giá đầy đủ nhất của người viết về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Xô-phi-a Co-va-lep-xcai-a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3402" y="5596458"/>
            <a:ext cx="5677598" cy="143687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77980" y="3754626"/>
            <a:ext cx="5497492" cy="15702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15623" y="5556388"/>
            <a:ext cx="5521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D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 cả các giáo sư khác đều rất yêu mến cô học trò người nga xuất sắc và nói về cô như một hiện tượng khác thường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155864" y="3938209"/>
            <a:ext cx="501263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bg1"/>
              </a:buClr>
              <a:defRPr/>
            </a:pPr>
            <a:r>
              <a:rPr lang="en-US" sz="2400" b="1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B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Xô-phi-a Co-va-lep-xcai-a c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 nhiều đóng góp đáng chú ý về toán học và cơ học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-1" y="3731782"/>
            <a:ext cx="6077979" cy="16555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884" y="5552884"/>
            <a:ext cx="6000095" cy="13051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7885" y="3755199"/>
            <a:ext cx="5944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sz="2400" b="1">
                <a:solidFill>
                  <a:srgbClr val="002060"/>
                </a:solidFill>
                <a:latin typeface="Algerian" panose="04020705040A02060702" pitchFamily="82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Xô-phi-a Co-va-lep-xcai-a 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hông chỉ là một nhà toán học lỗi lạc người nga mà còn là một nhà văn và người ủng hộ quyền phụ nữ trong thế kỷ 19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308852" y="5596457"/>
            <a:ext cx="5503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C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của bà gắn liền với một định lý quan trọng của giải tích học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lý 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Cô-si – Cô-va-lép-xcai-a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024182"/>
            <a:ext cx="456903" cy="45690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600589"/>
            <a:ext cx="456903" cy="45690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158834"/>
            <a:ext cx="456903" cy="45690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680324"/>
            <a:ext cx="456903" cy="456903"/>
          </a:xfrm>
          <a:prstGeom prst="rect">
            <a:avLst/>
          </a:prstGeom>
        </p:spPr>
      </p:pic>
      <p:sp>
        <p:nvSpPr>
          <p:cNvPr id="20" name="Star: 5 Points 3">
            <a:extLst>
              <a:ext uri="{FF2B5EF4-FFF2-40B4-BE49-F238E27FC236}">
                <a16:creationId xmlns:a16="http://schemas.microsoft.com/office/drawing/2014/main" id="{992D0C89-62A6-4B4D-BECC-C2F0B7A0294D}"/>
              </a:ext>
            </a:extLst>
          </p:cNvPr>
          <p:cNvSpPr/>
          <p:nvPr/>
        </p:nvSpPr>
        <p:spPr>
          <a:xfrm>
            <a:off x="83366" y="3775355"/>
            <a:ext cx="471428" cy="402056"/>
          </a:xfrm>
          <a:prstGeom prst="star5">
            <a:avLst>
              <a:gd name="adj" fmla="val 33073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2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6" y="1279"/>
            <a:ext cx="2653645" cy="253132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81664" y="2397941"/>
            <a:ext cx="10692579" cy="16636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90621" y="2318511"/>
            <a:ext cx="9929663" cy="1743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6.</a:t>
            </a:r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Nguyên nhân nào khiến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Xô-phi-a Co-va-lep-xcai-a </a:t>
            </a:r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 được nhận và giảng dạy trong trường đại học ở 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ức</a:t>
            </a:r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3403" y="5401589"/>
            <a:ext cx="5677598" cy="81443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77980" y="4166356"/>
            <a:ext cx="4923399" cy="81442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14348" y="5347139"/>
            <a:ext cx="5285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cô chỉ là một nhà toán học 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danh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244244" y="4176358"/>
            <a:ext cx="4757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cô không phải là người 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99625" y="4153394"/>
            <a:ext cx="5215212" cy="81442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91836" y="5397020"/>
            <a:ext cx="5618649" cy="77821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69737" y="4145106"/>
            <a:ext cx="49481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just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Vì cô nào phụ nữ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9737" y="5532213"/>
            <a:ext cx="53486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just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Vì cô chưa phải là giáo sư</a:t>
            </a:r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024182"/>
            <a:ext cx="456903" cy="45690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600589"/>
            <a:ext cx="456903" cy="45690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158834"/>
            <a:ext cx="456903" cy="45690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680324"/>
            <a:ext cx="456903" cy="456903"/>
          </a:xfrm>
          <a:prstGeom prst="rect">
            <a:avLst/>
          </a:prstGeom>
        </p:spPr>
      </p:pic>
      <p:sp>
        <p:nvSpPr>
          <p:cNvPr id="20" name="Star: 5 Points 3">
            <a:extLst>
              <a:ext uri="{FF2B5EF4-FFF2-40B4-BE49-F238E27FC236}">
                <a16:creationId xmlns:a16="http://schemas.microsoft.com/office/drawing/2014/main" id="{992D0C89-62A6-4B4D-BECC-C2F0B7A0294D}"/>
              </a:ext>
            </a:extLst>
          </p:cNvPr>
          <p:cNvSpPr/>
          <p:nvPr/>
        </p:nvSpPr>
        <p:spPr>
          <a:xfrm>
            <a:off x="954906" y="4232630"/>
            <a:ext cx="471428" cy="402056"/>
          </a:xfrm>
          <a:prstGeom prst="star5">
            <a:avLst>
              <a:gd name="adj" fmla="val 33073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740477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E6CC0F78-1020-F6A2-0CE1-B6523E1F56CA}"/>
              </a:ext>
            </a:extLst>
          </p:cNvPr>
          <p:cNvSpPr/>
          <p:nvPr/>
        </p:nvSpPr>
        <p:spPr>
          <a:xfrm>
            <a:off x="143796" y="117987"/>
            <a:ext cx="6098458" cy="286232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A9ED7385-11F1-58DC-EE34-611BFCE0850B}"/>
              </a:ext>
            </a:extLst>
          </p:cNvPr>
          <p:cNvSpPr/>
          <p:nvPr/>
        </p:nvSpPr>
        <p:spPr>
          <a:xfrm>
            <a:off x="42222" y="2448226"/>
            <a:ext cx="5183689" cy="858696"/>
          </a:xfrm>
          <a:custGeom>
            <a:avLst/>
            <a:gdLst>
              <a:gd name="connsiteX0" fmla="*/ 0 w 5183689"/>
              <a:gd name="connsiteY0" fmla="*/ 85870 h 858696"/>
              <a:gd name="connsiteX1" fmla="*/ 85870 w 5183689"/>
              <a:gd name="connsiteY1" fmla="*/ 0 h 858696"/>
              <a:gd name="connsiteX2" fmla="*/ 5097819 w 5183689"/>
              <a:gd name="connsiteY2" fmla="*/ 0 h 858696"/>
              <a:gd name="connsiteX3" fmla="*/ 5183689 w 5183689"/>
              <a:gd name="connsiteY3" fmla="*/ 85870 h 858696"/>
              <a:gd name="connsiteX4" fmla="*/ 5183689 w 5183689"/>
              <a:gd name="connsiteY4" fmla="*/ 772826 h 858696"/>
              <a:gd name="connsiteX5" fmla="*/ 5097819 w 5183689"/>
              <a:gd name="connsiteY5" fmla="*/ 858696 h 858696"/>
              <a:gd name="connsiteX6" fmla="*/ 85870 w 5183689"/>
              <a:gd name="connsiteY6" fmla="*/ 858696 h 858696"/>
              <a:gd name="connsiteX7" fmla="*/ 0 w 5183689"/>
              <a:gd name="connsiteY7" fmla="*/ 772826 h 858696"/>
              <a:gd name="connsiteX8" fmla="*/ 0 w 5183689"/>
              <a:gd name="connsiteY8" fmla="*/ 85870 h 85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3689" h="858696">
                <a:moveTo>
                  <a:pt x="0" y="85870"/>
                </a:moveTo>
                <a:cubicBezTo>
                  <a:pt x="0" y="38445"/>
                  <a:pt x="38445" y="0"/>
                  <a:pt x="85870" y="0"/>
                </a:cubicBezTo>
                <a:lnTo>
                  <a:pt x="5097819" y="0"/>
                </a:lnTo>
                <a:cubicBezTo>
                  <a:pt x="5145244" y="0"/>
                  <a:pt x="5183689" y="38445"/>
                  <a:pt x="5183689" y="85870"/>
                </a:cubicBezTo>
                <a:lnTo>
                  <a:pt x="5183689" y="772826"/>
                </a:lnTo>
                <a:cubicBezTo>
                  <a:pt x="5183689" y="820251"/>
                  <a:pt x="5145244" y="858696"/>
                  <a:pt x="5097819" y="858696"/>
                </a:cubicBezTo>
                <a:lnTo>
                  <a:pt x="85870" y="858696"/>
                </a:lnTo>
                <a:cubicBezTo>
                  <a:pt x="38445" y="858696"/>
                  <a:pt x="0" y="820251"/>
                  <a:pt x="0" y="772826"/>
                </a:cubicBezTo>
                <a:lnTo>
                  <a:pt x="0" y="8587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780" tIns="112780" rIns="989080" bIns="112780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i="0" u="sng" kern="12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I. HOẠT ĐỘNG THỰC HÀNH, TỰ ĐÁNH GIÁ</a:t>
            </a:r>
            <a:endParaRPr lang="en-US" sz="23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10223D1E-7EF8-2FE4-8901-6B03D368853F}"/>
              </a:ext>
            </a:extLst>
          </p:cNvPr>
          <p:cNvSpPr/>
          <p:nvPr/>
        </p:nvSpPr>
        <p:spPr>
          <a:xfrm>
            <a:off x="499605" y="3553274"/>
            <a:ext cx="5183689" cy="858696"/>
          </a:xfrm>
          <a:custGeom>
            <a:avLst/>
            <a:gdLst>
              <a:gd name="connsiteX0" fmla="*/ 0 w 5183689"/>
              <a:gd name="connsiteY0" fmla="*/ 85870 h 858696"/>
              <a:gd name="connsiteX1" fmla="*/ 85870 w 5183689"/>
              <a:gd name="connsiteY1" fmla="*/ 0 h 858696"/>
              <a:gd name="connsiteX2" fmla="*/ 5097819 w 5183689"/>
              <a:gd name="connsiteY2" fmla="*/ 0 h 858696"/>
              <a:gd name="connsiteX3" fmla="*/ 5183689 w 5183689"/>
              <a:gd name="connsiteY3" fmla="*/ 85870 h 858696"/>
              <a:gd name="connsiteX4" fmla="*/ 5183689 w 5183689"/>
              <a:gd name="connsiteY4" fmla="*/ 772826 h 858696"/>
              <a:gd name="connsiteX5" fmla="*/ 5097819 w 5183689"/>
              <a:gd name="connsiteY5" fmla="*/ 858696 h 858696"/>
              <a:gd name="connsiteX6" fmla="*/ 85870 w 5183689"/>
              <a:gd name="connsiteY6" fmla="*/ 858696 h 858696"/>
              <a:gd name="connsiteX7" fmla="*/ 0 w 5183689"/>
              <a:gd name="connsiteY7" fmla="*/ 772826 h 858696"/>
              <a:gd name="connsiteX8" fmla="*/ 0 w 5183689"/>
              <a:gd name="connsiteY8" fmla="*/ 85870 h 85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3689" h="858696">
                <a:moveTo>
                  <a:pt x="0" y="85870"/>
                </a:moveTo>
                <a:cubicBezTo>
                  <a:pt x="0" y="38445"/>
                  <a:pt x="38445" y="0"/>
                  <a:pt x="85870" y="0"/>
                </a:cubicBezTo>
                <a:lnTo>
                  <a:pt x="5097819" y="0"/>
                </a:lnTo>
                <a:cubicBezTo>
                  <a:pt x="5145244" y="0"/>
                  <a:pt x="5183689" y="38445"/>
                  <a:pt x="5183689" y="85870"/>
                </a:cubicBezTo>
                <a:lnTo>
                  <a:pt x="5183689" y="772826"/>
                </a:lnTo>
                <a:cubicBezTo>
                  <a:pt x="5183689" y="820251"/>
                  <a:pt x="5145244" y="858696"/>
                  <a:pt x="5097819" y="858696"/>
                </a:cubicBezTo>
                <a:lnTo>
                  <a:pt x="85870" y="858696"/>
                </a:lnTo>
                <a:cubicBezTo>
                  <a:pt x="38445" y="858696"/>
                  <a:pt x="0" y="820251"/>
                  <a:pt x="0" y="772826"/>
                </a:cubicBezTo>
                <a:lnTo>
                  <a:pt x="0" y="8587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780" tIns="112780" rIns="1128317" bIns="112780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i="0" kern="120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HOẠT ĐỘNG LÀM BÀI TRẮC NGHIỆM</a:t>
            </a:r>
            <a:endParaRPr lang="en-US" sz="230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3C1F8192-3022-834F-AE37-D6B8CC5FBB9B}"/>
              </a:ext>
            </a:extLst>
          </p:cNvPr>
          <p:cNvSpPr/>
          <p:nvPr/>
        </p:nvSpPr>
        <p:spPr>
          <a:xfrm>
            <a:off x="884902" y="4673071"/>
            <a:ext cx="5837545" cy="858696"/>
          </a:xfrm>
          <a:custGeom>
            <a:avLst/>
            <a:gdLst>
              <a:gd name="connsiteX0" fmla="*/ 0 w 5589986"/>
              <a:gd name="connsiteY0" fmla="*/ 85870 h 858696"/>
              <a:gd name="connsiteX1" fmla="*/ 85870 w 5589986"/>
              <a:gd name="connsiteY1" fmla="*/ 0 h 858696"/>
              <a:gd name="connsiteX2" fmla="*/ 5504116 w 5589986"/>
              <a:gd name="connsiteY2" fmla="*/ 0 h 858696"/>
              <a:gd name="connsiteX3" fmla="*/ 5589986 w 5589986"/>
              <a:gd name="connsiteY3" fmla="*/ 85870 h 858696"/>
              <a:gd name="connsiteX4" fmla="*/ 5589986 w 5589986"/>
              <a:gd name="connsiteY4" fmla="*/ 772826 h 858696"/>
              <a:gd name="connsiteX5" fmla="*/ 5504116 w 5589986"/>
              <a:gd name="connsiteY5" fmla="*/ 858696 h 858696"/>
              <a:gd name="connsiteX6" fmla="*/ 85870 w 5589986"/>
              <a:gd name="connsiteY6" fmla="*/ 858696 h 858696"/>
              <a:gd name="connsiteX7" fmla="*/ 0 w 5589986"/>
              <a:gd name="connsiteY7" fmla="*/ 772826 h 858696"/>
              <a:gd name="connsiteX8" fmla="*/ 0 w 5589986"/>
              <a:gd name="connsiteY8" fmla="*/ 85870 h 85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9986" h="858696">
                <a:moveTo>
                  <a:pt x="0" y="85870"/>
                </a:moveTo>
                <a:cubicBezTo>
                  <a:pt x="0" y="38445"/>
                  <a:pt x="38445" y="0"/>
                  <a:pt x="85870" y="0"/>
                </a:cubicBezTo>
                <a:lnTo>
                  <a:pt x="5504116" y="0"/>
                </a:lnTo>
                <a:cubicBezTo>
                  <a:pt x="5551541" y="0"/>
                  <a:pt x="5589986" y="38445"/>
                  <a:pt x="5589986" y="85870"/>
                </a:cubicBezTo>
                <a:lnTo>
                  <a:pt x="5589986" y="772826"/>
                </a:lnTo>
                <a:cubicBezTo>
                  <a:pt x="5589986" y="820251"/>
                  <a:pt x="5551541" y="858696"/>
                  <a:pt x="5504116" y="858696"/>
                </a:cubicBezTo>
                <a:lnTo>
                  <a:pt x="85870" y="858696"/>
                </a:lnTo>
                <a:cubicBezTo>
                  <a:pt x="38445" y="858696"/>
                  <a:pt x="0" y="820251"/>
                  <a:pt x="0" y="772826"/>
                </a:cubicBezTo>
                <a:lnTo>
                  <a:pt x="0" y="85870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780" tIns="112780" rIns="1207915" bIns="112780" numCol="1" spcCol="1270" anchor="ctr" anchorCtr="0">
            <a:noAutofit/>
          </a:bodyPr>
          <a:lstStyle/>
          <a:p>
            <a:pPr marL="0" lvl="0" indent="0" algn="l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300" b="1" i="0" kern="120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HOẠT ĐỘNG GỢI Ý TỰ LUẬN</a:t>
            </a:r>
            <a:endParaRPr lang="en-US" sz="2300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E6573168-10CD-9B2F-B9BA-1383B493D1CF}"/>
              </a:ext>
            </a:extLst>
          </p:cNvPr>
          <p:cNvSpPr/>
          <p:nvPr/>
        </p:nvSpPr>
        <p:spPr>
          <a:xfrm>
            <a:off x="4667758" y="3084660"/>
            <a:ext cx="558152" cy="558152"/>
          </a:xfrm>
          <a:custGeom>
            <a:avLst/>
            <a:gdLst>
              <a:gd name="connsiteX0" fmla="*/ 0 w 558152"/>
              <a:gd name="connsiteY0" fmla="*/ 306984 h 558152"/>
              <a:gd name="connsiteX1" fmla="*/ 125584 w 558152"/>
              <a:gd name="connsiteY1" fmla="*/ 306984 h 558152"/>
              <a:gd name="connsiteX2" fmla="*/ 125584 w 558152"/>
              <a:gd name="connsiteY2" fmla="*/ 0 h 558152"/>
              <a:gd name="connsiteX3" fmla="*/ 432568 w 558152"/>
              <a:gd name="connsiteY3" fmla="*/ 0 h 558152"/>
              <a:gd name="connsiteX4" fmla="*/ 432568 w 558152"/>
              <a:gd name="connsiteY4" fmla="*/ 306984 h 558152"/>
              <a:gd name="connsiteX5" fmla="*/ 558152 w 558152"/>
              <a:gd name="connsiteY5" fmla="*/ 306984 h 558152"/>
              <a:gd name="connsiteX6" fmla="*/ 279076 w 558152"/>
              <a:gd name="connsiteY6" fmla="*/ 558152 h 558152"/>
              <a:gd name="connsiteX7" fmla="*/ 0 w 558152"/>
              <a:gd name="connsiteY7" fmla="*/ 306984 h 55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152" h="558152">
                <a:moveTo>
                  <a:pt x="0" y="306984"/>
                </a:moveTo>
                <a:lnTo>
                  <a:pt x="125584" y="306984"/>
                </a:lnTo>
                <a:lnTo>
                  <a:pt x="125584" y="0"/>
                </a:lnTo>
                <a:lnTo>
                  <a:pt x="432568" y="0"/>
                </a:lnTo>
                <a:lnTo>
                  <a:pt x="432568" y="306984"/>
                </a:lnTo>
                <a:lnTo>
                  <a:pt x="558152" y="306984"/>
                </a:lnTo>
                <a:lnTo>
                  <a:pt x="279076" y="558152"/>
                </a:lnTo>
                <a:lnTo>
                  <a:pt x="0" y="306984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7334" tIns="31750" rIns="157334" bIns="169893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6" name="Hình tự do: Hình 15">
            <a:extLst>
              <a:ext uri="{FF2B5EF4-FFF2-40B4-BE49-F238E27FC236}">
                <a16:creationId xmlns:a16="http://schemas.microsoft.com/office/drawing/2014/main" id="{237E2FE7-A2E3-18A7-E393-FFD5A84F0A50}"/>
              </a:ext>
            </a:extLst>
          </p:cNvPr>
          <p:cNvSpPr/>
          <p:nvPr/>
        </p:nvSpPr>
        <p:spPr>
          <a:xfrm>
            <a:off x="5228378" y="4198732"/>
            <a:ext cx="558152" cy="558152"/>
          </a:xfrm>
          <a:custGeom>
            <a:avLst/>
            <a:gdLst>
              <a:gd name="connsiteX0" fmla="*/ 0 w 558152"/>
              <a:gd name="connsiteY0" fmla="*/ 306984 h 558152"/>
              <a:gd name="connsiteX1" fmla="*/ 125584 w 558152"/>
              <a:gd name="connsiteY1" fmla="*/ 306984 h 558152"/>
              <a:gd name="connsiteX2" fmla="*/ 125584 w 558152"/>
              <a:gd name="connsiteY2" fmla="*/ 0 h 558152"/>
              <a:gd name="connsiteX3" fmla="*/ 432568 w 558152"/>
              <a:gd name="connsiteY3" fmla="*/ 0 h 558152"/>
              <a:gd name="connsiteX4" fmla="*/ 432568 w 558152"/>
              <a:gd name="connsiteY4" fmla="*/ 306984 h 558152"/>
              <a:gd name="connsiteX5" fmla="*/ 558152 w 558152"/>
              <a:gd name="connsiteY5" fmla="*/ 306984 h 558152"/>
              <a:gd name="connsiteX6" fmla="*/ 279076 w 558152"/>
              <a:gd name="connsiteY6" fmla="*/ 558152 h 558152"/>
              <a:gd name="connsiteX7" fmla="*/ 0 w 558152"/>
              <a:gd name="connsiteY7" fmla="*/ 306984 h 55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152" h="558152">
                <a:moveTo>
                  <a:pt x="0" y="306984"/>
                </a:moveTo>
                <a:lnTo>
                  <a:pt x="125584" y="306984"/>
                </a:lnTo>
                <a:lnTo>
                  <a:pt x="125584" y="0"/>
                </a:lnTo>
                <a:lnTo>
                  <a:pt x="432568" y="0"/>
                </a:lnTo>
                <a:lnTo>
                  <a:pt x="432568" y="306984"/>
                </a:lnTo>
                <a:lnTo>
                  <a:pt x="558152" y="306984"/>
                </a:lnTo>
                <a:lnTo>
                  <a:pt x="279076" y="558152"/>
                </a:lnTo>
                <a:lnTo>
                  <a:pt x="0" y="306984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7334" tIns="31750" rIns="157334" bIns="169893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A714FC4-35C1-37B2-FDC3-E974AD61254F}"/>
              </a:ext>
            </a:extLst>
          </p:cNvPr>
          <p:cNvSpPr txBox="1"/>
          <p:nvPr/>
        </p:nvSpPr>
        <p:spPr>
          <a:xfrm>
            <a:off x="143797" y="221278"/>
            <a:ext cx="12048203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4000" b="1" i="1">
                <a:solidFill>
                  <a:srgbClr val="FF0000">
                    <a:alpha val="7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Xô-phi-a Cô-va-lép-xcai-a người phụ nữ phi thường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E9DFE59-B71F-8BF0-9F89-A094CC1013C1}"/>
              </a:ext>
            </a:extLst>
          </p:cNvPr>
          <p:cNvSpPr txBox="1"/>
          <p:nvPr/>
        </p:nvSpPr>
        <p:spPr>
          <a:xfrm>
            <a:off x="42222" y="6211669"/>
            <a:ext cx="641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soạn: Trần Thị Kim – SĐT 0984142855</a:t>
            </a:r>
          </a:p>
          <a:p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Trường THPT C Nghĩa Hưng – H. Nghĩa Hưng – T. Nam Định</a:t>
            </a:r>
          </a:p>
        </p:txBody>
      </p:sp>
    </p:spTree>
    <p:extLst>
      <p:ext uri="{BB962C8B-B14F-4D97-AF65-F5344CB8AC3E}">
        <p14:creationId xmlns:p14="http://schemas.microsoft.com/office/powerpoint/2010/main" val="740577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7" descr="Child toys in a room">
            <a:extLst>
              <a:ext uri="{FF2B5EF4-FFF2-40B4-BE49-F238E27FC236}">
                <a16:creationId xmlns:a16="http://schemas.microsoft.com/office/drawing/2014/main" id="{5C9DBB13-2939-51C9-ED33-AA0D4B000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44" r="8417" b="-2"/>
          <a:stretch/>
        </p:blipFill>
        <p:spPr>
          <a:xfrm>
            <a:off x="-8" y="762006"/>
            <a:ext cx="5948805" cy="6095979"/>
          </a:xfrm>
          <a:custGeom>
            <a:avLst/>
            <a:gdLst/>
            <a:ahLst/>
            <a:cxnLst/>
            <a:rect l="l" t="t" r="r" b="b"/>
            <a:pathLst>
              <a:path w="5948805" h="6095979">
                <a:moveTo>
                  <a:pt x="1573832" y="765"/>
                </a:moveTo>
                <a:cubicBezTo>
                  <a:pt x="1940190" y="-10734"/>
                  <a:pt x="2329345" y="109280"/>
                  <a:pt x="2734663" y="238687"/>
                </a:cubicBezTo>
                <a:cubicBezTo>
                  <a:pt x="4118244" y="680647"/>
                  <a:pt x="5296697" y="1302752"/>
                  <a:pt x="5668316" y="3639516"/>
                </a:cubicBezTo>
                <a:cubicBezTo>
                  <a:pt x="5788298" y="4393559"/>
                  <a:pt x="5890546" y="5142244"/>
                  <a:pt x="5937022" y="5865869"/>
                </a:cubicBezTo>
                <a:lnTo>
                  <a:pt x="5948805" y="6095979"/>
                </a:lnTo>
                <a:lnTo>
                  <a:pt x="0" y="6095979"/>
                </a:lnTo>
                <a:lnTo>
                  <a:pt x="0" y="1621672"/>
                </a:lnTo>
                <a:lnTo>
                  <a:pt x="36310" y="1518814"/>
                </a:lnTo>
                <a:cubicBezTo>
                  <a:pt x="109805" y="1321982"/>
                  <a:pt x="192755" y="1133640"/>
                  <a:pt x="287891" y="956872"/>
                </a:cubicBezTo>
                <a:cubicBezTo>
                  <a:pt x="669453" y="247734"/>
                  <a:pt x="1102800" y="15549"/>
                  <a:pt x="1573832" y="765"/>
                </a:cubicBezTo>
                <a:close/>
              </a:path>
            </a:pathLst>
          </a:cu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74D2BA-28D4-9B35-CAB1-60D38CA184E0}"/>
              </a:ext>
            </a:extLst>
          </p:cNvPr>
          <p:cNvSpPr txBox="1"/>
          <p:nvPr/>
        </p:nvSpPr>
        <p:spPr>
          <a:xfrm>
            <a:off x="4837472" y="0"/>
            <a:ext cx="7354528" cy="3048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3390" indent="-22860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Câu7</a:t>
            </a:r>
            <a:r>
              <a:rPr lang="en-US" sz="3200">
                <a:solidFill>
                  <a:schemeClr val="bg1">
                    <a:alpha val="7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Tác giả bài viết sử dụng thông tin Xô-phi-a khao khát được ra nước ngoài tìm cơ hội học tập và được cấp bằng tiến sĩ nhằm nhấn mạnh điều gì?</a:t>
            </a:r>
          </a:p>
        </p:txBody>
      </p:sp>
      <p:sp>
        <p:nvSpPr>
          <p:cNvPr id="8" name="Lưu đồ: Băng Đục lỗ 7">
            <a:extLst>
              <a:ext uri="{FF2B5EF4-FFF2-40B4-BE49-F238E27FC236}">
                <a16:creationId xmlns:a16="http://schemas.microsoft.com/office/drawing/2014/main" id="{E1674B1D-D2FC-9CF2-129E-59405F914F71}"/>
              </a:ext>
            </a:extLst>
          </p:cNvPr>
          <p:cNvSpPr/>
          <p:nvPr/>
        </p:nvSpPr>
        <p:spPr>
          <a:xfrm>
            <a:off x="5619135" y="2826776"/>
            <a:ext cx="6572865" cy="3809998"/>
          </a:xfrm>
          <a:prstGeom prst="flowChartPunchedTap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749C582-A95A-736F-A0F2-133C3B0C9AE0}"/>
              </a:ext>
            </a:extLst>
          </p:cNvPr>
          <p:cNvSpPr txBox="1"/>
          <p:nvPr/>
        </p:nvSpPr>
        <p:spPr>
          <a:xfrm>
            <a:off x="5357274" y="3626898"/>
            <a:ext cx="6949105" cy="263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3390" indent="-226695" algn="just">
              <a:lnSpc>
                <a:spcPct val="120000"/>
              </a:lnSpc>
              <a:spcAft>
                <a:spcPts val="600"/>
              </a:spcAft>
              <a:tabLst>
                <a:tab pos="60960" algn="l"/>
                <a:tab pos="400050" algn="l"/>
                <a:tab pos="628650" algn="l"/>
              </a:tabLst>
            </a:pPr>
            <a:r>
              <a:rPr lang="vi-VN" sz="2800" kern="1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giả bài viết sử dụng thông tin </a:t>
            </a:r>
            <a:r>
              <a:rPr lang="en-US" sz="2800" kern="1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Xô-phi-a </a:t>
            </a:r>
            <a:r>
              <a:rPr lang="vi-VN" sz="2800" kern="1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khao khát được ra nước ngoài tìm cơ hội học tập và được cấp</a:t>
            </a:r>
            <a:r>
              <a:rPr lang="en-US" sz="2800" kern="1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bằng</a:t>
            </a:r>
            <a:r>
              <a:rPr lang="vi-VN" sz="2800" kern="1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tiến sĩ nhằm nhấn mạnh nghị lực và lòng đam mê cháy bỏng của</a:t>
            </a:r>
            <a:r>
              <a:rPr lang="en-US" sz="2800" kern="1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Xô-phi-a.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E39249C-0577-075B-0AC7-4C0A93ADB140}"/>
              </a:ext>
            </a:extLst>
          </p:cNvPr>
          <p:cNvSpPr txBox="1"/>
          <p:nvPr/>
        </p:nvSpPr>
        <p:spPr>
          <a:xfrm>
            <a:off x="-11" y="6246076"/>
            <a:ext cx="641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soạn: Trần Thị Kim – SĐT 0984142855</a:t>
            </a:r>
          </a:p>
          <a:p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GV Trường THPT C Nghĩa Hưng – H. Nghĩa Hưng – T. Nam Định</a:t>
            </a:r>
          </a:p>
        </p:txBody>
      </p:sp>
    </p:spTree>
    <p:extLst>
      <p:ext uri="{BB962C8B-B14F-4D97-AF65-F5344CB8AC3E}">
        <p14:creationId xmlns:p14="http://schemas.microsoft.com/office/powerpoint/2010/main" val="7850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239EF72-5093-7187-446F-5F7CDD0C4937}"/>
              </a:ext>
            </a:extLst>
          </p:cNvPr>
          <p:cNvSpPr txBox="1"/>
          <p:nvPr/>
        </p:nvSpPr>
        <p:spPr>
          <a:xfrm>
            <a:off x="335526" y="141339"/>
            <a:ext cx="8793725" cy="69910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3390" indent="-226695" algn="just">
              <a:lnSpc>
                <a:spcPct val="120000"/>
              </a:lnSpc>
              <a:spcAft>
                <a:spcPts val="600"/>
              </a:spcAft>
            </a:pPr>
            <a:r>
              <a:rPr lang="en-US" sz="3600" b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  <a:r>
              <a:rPr lang="vi-VN" sz="36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Chỉ ra tính chất mạch lạc của văn bản</a:t>
            </a:r>
            <a:r>
              <a:rPr lang="en-US" sz="36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1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4B89DE6-FBC9-8418-38B2-AD3BE3F98C81}"/>
              </a:ext>
            </a:extLst>
          </p:cNvPr>
          <p:cNvSpPr txBox="1"/>
          <p:nvPr/>
        </p:nvSpPr>
        <p:spPr>
          <a:xfrm>
            <a:off x="188042" y="840441"/>
            <a:ext cx="11123970" cy="243451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3390" indent="-226695" algn="just">
              <a:lnSpc>
                <a:spcPct val="120000"/>
              </a:lnSpc>
              <a:spcAft>
                <a:spcPts val="600"/>
              </a:spcAft>
            </a:pPr>
            <a:r>
              <a:rPr lang="en-US" sz="32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32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mạch lạc của văn bản trên thể hiện ở chỗ các phần các đoạn các câu đều nói về một đề tài</a:t>
            </a:r>
            <a:r>
              <a:rPr lang="en-US" sz="32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32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thể hiện một chủ đề chung xuyên suốt và được tiếp nối theo một trình tự rõ ràng hợp lý</a:t>
            </a:r>
            <a:endParaRPr lang="en-US" sz="3200" kern="1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→ </a:t>
            </a:r>
            <a:r>
              <a:rPr lang="en-US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vi-VN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ất cả nhằm làm cho chủ đề có tính liên kết</a:t>
            </a:r>
            <a:r>
              <a:rPr lang="en-US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liền mạch</a:t>
            </a:r>
            <a:r>
              <a:rPr lang="en-US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611933D-830C-3E58-C014-511757609E76}"/>
              </a:ext>
            </a:extLst>
          </p:cNvPr>
          <p:cNvSpPr txBox="1"/>
          <p:nvPr/>
        </p:nvSpPr>
        <p:spPr>
          <a:xfrm>
            <a:off x="0" y="6211669"/>
            <a:ext cx="641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soạn: Trần Thị Kim – SĐT 0984142855</a:t>
            </a:r>
          </a:p>
          <a:p>
            <a:r>
              <a:rPr lang="en-US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Trường THPT C Nghĩa Hưng – H. Nghĩa Hưng – T. Nam Định</a:t>
            </a:r>
          </a:p>
        </p:txBody>
      </p:sp>
    </p:spTree>
    <p:extLst>
      <p:ext uri="{BB962C8B-B14F-4D97-AF65-F5344CB8AC3E}">
        <p14:creationId xmlns:p14="http://schemas.microsoft.com/office/powerpoint/2010/main" val="1604518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7BB7AE2-A3F2-2489-8615-1569ACAD7EC5}"/>
              </a:ext>
            </a:extLst>
          </p:cNvPr>
          <p:cNvSpPr txBox="1"/>
          <p:nvPr/>
        </p:nvSpPr>
        <p:spPr>
          <a:xfrm>
            <a:off x="106926" y="0"/>
            <a:ext cx="12085074" cy="202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Câu 9.  </a:t>
            </a:r>
            <a:r>
              <a:rPr lang="vi-VN" sz="36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Văn bản đưa đến cho em những hiểu biết mới mẻ nào về nhà toán học</a:t>
            </a:r>
            <a:r>
              <a:rPr lang="vi-VN" sz="3600" b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Xô-phi-a Cô-va-lép-xcai-a </a:t>
            </a:r>
            <a:r>
              <a:rPr lang="vi-VN" sz="36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 vấn đề bình đẳng giới trong thế kỷ 19 ở nước </a:t>
            </a:r>
            <a:r>
              <a:rPr lang="en-US" sz="36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36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ga và châu Âu</a:t>
            </a:r>
            <a:r>
              <a:rPr lang="en-US" sz="36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F460E46-585A-F924-6B4E-95F8027985E0}"/>
              </a:ext>
            </a:extLst>
          </p:cNvPr>
          <p:cNvSpPr txBox="1"/>
          <p:nvPr/>
        </p:nvSpPr>
        <p:spPr>
          <a:xfrm>
            <a:off x="2728452" y="2442772"/>
            <a:ext cx="9000203" cy="4254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3390" indent="-226695" algn="just">
              <a:lnSpc>
                <a:spcPct val="120000"/>
              </a:lnSpc>
              <a:spcAft>
                <a:spcPts val="600"/>
              </a:spcAft>
              <a:tabLst>
                <a:tab pos="60960" algn="l"/>
                <a:tab pos="400050" algn="l"/>
                <a:tab pos="628650" algn="l"/>
              </a:tabLst>
            </a:pPr>
            <a:r>
              <a:rPr lang="en-US" sz="3200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 toán học </a:t>
            </a:r>
            <a:r>
              <a:rPr lang="en-US" sz="3200" kern="1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Xô-phi-a Cô-va-lép-xcai-a </a:t>
            </a:r>
            <a:r>
              <a:rPr lang="vi-VN" sz="3200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một phụ nữ người nga có sức mạnh và nghị lực phi thường</a:t>
            </a:r>
            <a:r>
              <a:rPr lang="en-US" sz="3200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đã vượt qua những định kiến nặng nề về giới để vươn lên trong học tập và nghiên cứu</a:t>
            </a:r>
            <a:endParaRPr lang="en-US" sz="3200" kern="10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3390" indent="-226695" algn="just">
              <a:lnSpc>
                <a:spcPct val="120000"/>
              </a:lnSpc>
              <a:spcAft>
                <a:spcPts val="600"/>
              </a:spcAft>
              <a:tabLst>
                <a:tab pos="60960" algn="l"/>
                <a:tab pos="400050" algn="l"/>
                <a:tab pos="628650" algn="l"/>
              </a:tabLst>
            </a:pPr>
            <a:r>
              <a:rPr lang="en-US" sz="3200" ker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rong thế kỷ 19</a:t>
            </a:r>
            <a:r>
              <a:rPr lang="en-US" sz="3200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 </a:t>
            </a:r>
            <a:r>
              <a:rPr lang="en-US" sz="3200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 và châu Âu quan niệm còn rất nặng nề và lạc hậu về vấn đề bình đẳng giới</a:t>
            </a:r>
            <a:r>
              <a:rPr lang="en-US" sz="3200" ker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8CFA179-C980-8E72-7262-3EDE7F5354F9}"/>
              </a:ext>
            </a:extLst>
          </p:cNvPr>
          <p:cNvSpPr txBox="1"/>
          <p:nvPr/>
        </p:nvSpPr>
        <p:spPr>
          <a:xfrm>
            <a:off x="5774467" y="6211669"/>
            <a:ext cx="641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soạn: Trần Thị Kim – SĐT 0984142855</a:t>
            </a:r>
          </a:p>
          <a:p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GV Trường THPT C Nghĩa Hưng – H. Nghĩa Hưng – T. Nam Định</a:t>
            </a:r>
          </a:p>
        </p:txBody>
      </p:sp>
    </p:spTree>
    <p:extLst>
      <p:ext uri="{BB962C8B-B14F-4D97-AF65-F5344CB8AC3E}">
        <p14:creationId xmlns:p14="http://schemas.microsoft.com/office/powerpoint/2010/main" val="38563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E465797-411C-CEE2-3FAC-2AA71D3D36A1}"/>
              </a:ext>
            </a:extLst>
          </p:cNvPr>
          <p:cNvSpPr txBox="1"/>
          <p:nvPr/>
        </p:nvSpPr>
        <p:spPr>
          <a:xfrm>
            <a:off x="-132735" y="0"/>
            <a:ext cx="11885971" cy="202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3390" indent="-226695" algn="just">
              <a:lnSpc>
                <a:spcPct val="120000"/>
              </a:lnSpc>
              <a:spcAft>
                <a:spcPts val="600"/>
              </a:spcAft>
            </a:pPr>
            <a:r>
              <a:rPr lang="en-US" sz="3600" b="1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Câu 10</a:t>
            </a:r>
            <a:r>
              <a:rPr lang="vi-VN" sz="36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Từ văn bản trên kết hợp với những hiểu biết của bản thân</a:t>
            </a:r>
            <a:r>
              <a:rPr lang="en-US" sz="36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cho biết làm thế nào để khắc phục hiện tượng phân biệt đối xử với phụ nữ một cách có hiệu quả</a:t>
            </a:r>
            <a:r>
              <a:rPr lang="en-US" sz="36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F397194-04EA-5947-746D-8841128AF413}"/>
              </a:ext>
            </a:extLst>
          </p:cNvPr>
          <p:cNvSpPr txBox="1"/>
          <p:nvPr/>
        </p:nvSpPr>
        <p:spPr>
          <a:xfrm>
            <a:off x="0" y="2595295"/>
            <a:ext cx="12192000" cy="44176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3390" indent="-226695" algn="just">
              <a:lnSpc>
                <a:spcPct val="120000"/>
              </a:lnSpc>
              <a:spcAft>
                <a:spcPts val="600"/>
              </a:spcAft>
              <a:tabLst>
                <a:tab pos="60960" algn="l"/>
                <a:tab pos="400050" algn="l"/>
                <a:tab pos="628650" algn="l"/>
              </a:tabLst>
            </a:pPr>
            <a:r>
              <a:rPr lang="en-US" sz="3200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khắc phục hiện tượng phân biệt đối xử với phụ nữ một cách có hiệu</a:t>
            </a:r>
            <a:r>
              <a:rPr lang="en-US" sz="3200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 cần bắt đầu từ nhận thức</a:t>
            </a:r>
            <a:r>
              <a:rPr lang="en-US" sz="3200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683895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960" algn="l"/>
                <a:tab pos="400050" algn="l"/>
                <a:tab pos="628650" algn="l"/>
              </a:tabLst>
            </a:pPr>
            <a:r>
              <a:rPr lang="en-US" sz="3200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 nữ đều bình đẳng</a:t>
            </a:r>
            <a:r>
              <a:rPr lang="en-US" sz="3200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 tôn trọng phụ nữ</a:t>
            </a:r>
            <a:r>
              <a:rPr lang="en-US" sz="3200" ker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3895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960" algn="l"/>
                <a:tab pos="400050" algn="l"/>
                <a:tab pos="628650" algn="l"/>
              </a:tabLst>
            </a:pPr>
            <a:r>
              <a:rPr lang="vi-VN" sz="32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hiện sự tôn trọng ấy trong tất cả những hành động và ứng xử của mình</a:t>
            </a:r>
            <a:r>
              <a:rPr lang="en-US" sz="3200" kern="1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683895" indent="-4572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0960" algn="l"/>
                <a:tab pos="400050" algn="l"/>
                <a:tab pos="628650" algn="l"/>
              </a:tabLst>
            </a:pPr>
            <a:r>
              <a:rPr lang="en-US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</a:t>
            </a:r>
            <a:r>
              <a:rPr lang="vi-VN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uyên truyền vận động người khác cũng suy nghĩ và hành động tôn trọng phụ nữ</a:t>
            </a:r>
            <a:r>
              <a:rPr lang="en-US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32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 trọng bình đẳng giới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38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D8BEC28-3AD5-6222-C8F9-D109480F075E}"/>
              </a:ext>
            </a:extLst>
          </p:cNvPr>
          <p:cNvSpPr txBox="1"/>
          <p:nvPr/>
        </p:nvSpPr>
        <p:spPr>
          <a:xfrm>
            <a:off x="2090584" y="596999"/>
            <a:ext cx="89412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HƯỚNG DẪN, TỰ HỌC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6996C74-942C-A0DC-EF51-0F03803B4C75}"/>
              </a:ext>
            </a:extLst>
          </p:cNvPr>
          <p:cNvSpPr txBox="1"/>
          <p:nvPr/>
        </p:nvSpPr>
        <p:spPr>
          <a:xfrm>
            <a:off x="122548" y="1704233"/>
            <a:ext cx="12069452" cy="374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>
              <a:lnSpc>
                <a:spcPct val="120000"/>
              </a:lnSpc>
            </a:pPr>
            <a:r>
              <a:rPr lang="en-US" sz="28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spc="5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vi-VN" sz="2800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thêm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văn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thông tin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thông tin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thông tin quan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ích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</a:t>
            </a:r>
            <a:endParaRPr lang="en-US" sz="2800" spc="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>
              <a:lnSpc>
                <a:spcPct val="120000"/>
              </a:lnSpc>
            </a:pPr>
            <a:r>
              <a:rPr lang="en-US" sz="2800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ham gia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phong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hơn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phong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tăng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thân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945">
              <a:lnSpc>
                <a:spcPct val="120000"/>
              </a:lnSpc>
            </a:pPr>
            <a:r>
              <a:rPr lang="en-US" sz="2800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xuyên tham gia tranh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sâu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F71C6D1-6D35-F651-D324-2B7BF7C477C1}"/>
              </a:ext>
            </a:extLst>
          </p:cNvPr>
          <p:cNvSpPr txBox="1"/>
          <p:nvPr/>
        </p:nvSpPr>
        <p:spPr>
          <a:xfrm>
            <a:off x="5795139" y="6119336"/>
            <a:ext cx="641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– SĐT 0984142855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THPT C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H.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T. Nam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124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0EA94F02-A547-CFA4-FC6A-DC3D91469E64}"/>
              </a:ext>
            </a:extLst>
          </p:cNvPr>
          <p:cNvSpPr/>
          <p:nvPr/>
        </p:nvSpPr>
        <p:spPr>
          <a:xfrm>
            <a:off x="2549314" y="187165"/>
            <a:ext cx="62343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TỔNG KẾT CHUNG</a:t>
            </a:r>
            <a:endParaRPr lang="en-US" sz="3000" b="1" u="sng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497F03C-4BD1-34C3-DAC0-6E29E8AD9B66}"/>
              </a:ext>
            </a:extLst>
          </p:cNvPr>
          <p:cNvSpPr txBox="1"/>
          <p:nvPr/>
        </p:nvSpPr>
        <p:spPr>
          <a:xfrm>
            <a:off x="0" y="1053334"/>
            <a:ext cx="12192000" cy="580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algn="just">
              <a:lnSpc>
                <a:spcPct val="120000"/>
              </a:lnSpc>
            </a:pPr>
            <a:r>
              <a:rPr lang="en-US" sz="3200" b="1" spc="-2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tin.</a:t>
            </a:r>
          </a:p>
          <a:p>
            <a:pPr marL="67945" algn="just">
              <a:lnSpc>
                <a:spcPct val="120000"/>
              </a:lnSpc>
            </a:pPr>
            <a:r>
              <a:rPr lang="en-US" sz="32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nêu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phương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giao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ngôn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algn="just">
              <a:lnSpc>
                <a:spcPct val="120000"/>
              </a:lnSpc>
            </a:pPr>
            <a:r>
              <a:rPr lang="en-US" sz="32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ừ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phong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200" b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200" b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3200" b="1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</a:t>
            </a:r>
            <a:r>
              <a:rPr lang="en-US" sz="32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en-US" sz="3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tranh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spc="-2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ngược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nhau</a:t>
            </a:r>
            <a:r>
              <a:rPr lang="en-US" sz="32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39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4B6557-14E5-E3FC-F734-17CE927135F9}"/>
              </a:ext>
            </a:extLst>
          </p:cNvPr>
          <p:cNvSpPr txBox="1"/>
          <p:nvPr/>
        </p:nvSpPr>
        <p:spPr>
          <a:xfrm>
            <a:off x="1" y="1505527"/>
            <a:ext cx="121273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TÌM VÀ CHỌN LỰA CÁC MẶT HÀNG CHỨA CÂU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CA DAO</a:t>
            </a:r>
            <a:r>
              <a:rPr lang="vi-VN" sz="4000" dirty="0">
                <a:latin typeface="+mj-lt"/>
              </a:rPr>
              <a:t>, </a:t>
            </a:r>
            <a:r>
              <a:rPr lang="vi-VN" sz="4000" b="1" dirty="0">
                <a:solidFill>
                  <a:srgbClr val="00B050"/>
                </a:solidFill>
                <a:latin typeface="+mj-lt"/>
              </a:rPr>
              <a:t>TỤC NGỮ</a:t>
            </a:r>
            <a:r>
              <a:rPr lang="vi-VN" sz="4000" dirty="0">
                <a:latin typeface="+mj-lt"/>
              </a:rPr>
              <a:t>, </a:t>
            </a:r>
            <a:r>
              <a:rPr lang="vi-VN" sz="4000" b="1" dirty="0">
                <a:solidFill>
                  <a:srgbClr val="7030A0"/>
                </a:solidFill>
                <a:latin typeface="+mj-lt"/>
              </a:rPr>
              <a:t>THÀNH NGỮ</a:t>
            </a:r>
            <a:r>
              <a:rPr lang="vi-VN" sz="4000" dirty="0">
                <a:latin typeface="+mj-lt"/>
              </a:rPr>
              <a:t>… NÓI VỀ TẦM QUAN TRỌNG CỦA LỜI NÓI TRONG CUỘC SỐNG HẰNG NGÀY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770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7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41345422887">
            <a:hlinkClick r:id="" action="ppaction://media"/>
            <a:extLst>
              <a:ext uri="{FF2B5EF4-FFF2-40B4-BE49-F238E27FC236}">
                <a16:creationId xmlns:a16="http://schemas.microsoft.com/office/drawing/2014/main" id="{D401C327-F569-0703-4443-069D29248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6493163"/>
            <a:ext cx="3173413" cy="463261"/>
          </a:xfrm>
          <a:prstGeom prst="rect">
            <a:avLst/>
          </a:prstGeom>
        </p:spPr>
      </p:pic>
      <p:pic>
        <p:nvPicPr>
          <p:cNvPr id="3074" name="Picture 2" descr="Giỏ hàng Siêu thị Land-Landover, giỏ hàng, xe đẩy, món ăn png | PNGEgg">
            <a:extLst>
              <a:ext uri="{FF2B5EF4-FFF2-40B4-BE49-F238E27FC236}">
                <a16:creationId xmlns:a16="http://schemas.microsoft.com/office/drawing/2014/main" id="{C9E059FA-F8D0-E8E1-E3CF-3C135ED43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73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Chúc Bạn Mua Sắm Siêu Thị Vui Vẻ. PNG Miễn Phí Tải Về - Lovepik">
            <a:extLst>
              <a:ext uri="{FF2B5EF4-FFF2-40B4-BE49-F238E27FC236}">
                <a16:creationId xmlns:a16="http://schemas.microsoft.com/office/drawing/2014/main" id="{BDB3E938-E3AD-99D5-D312-786E14F8F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09" y="0"/>
            <a:ext cx="6474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289D294-C025-3786-8123-C340057D3BFC}"/>
              </a:ext>
            </a:extLst>
          </p:cNvPr>
          <p:cNvSpPr/>
          <p:nvPr/>
        </p:nvSpPr>
        <p:spPr>
          <a:xfrm>
            <a:off x="4521200" y="659876"/>
            <a:ext cx="3764961" cy="4383464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881B19-8780-27BD-FC24-4A8F10C484FE}"/>
              </a:ext>
            </a:extLst>
          </p:cNvPr>
          <p:cNvSpPr txBox="1"/>
          <p:nvPr/>
        </p:nvSpPr>
        <p:spPr>
          <a:xfrm>
            <a:off x="5441337" y="1359742"/>
            <a:ext cx="19246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rgbClr val="0070C0"/>
                </a:solidFill>
                <a:latin typeface="+mj-lt"/>
              </a:rPr>
              <a:t>Cùng đi </a:t>
            </a:r>
          </a:p>
          <a:p>
            <a:pPr algn="just"/>
            <a:r>
              <a:rPr lang="vi-VN" sz="4000" dirty="0">
                <a:solidFill>
                  <a:srgbClr val="0070C0"/>
                </a:solidFill>
                <a:latin typeface="+mj-lt"/>
              </a:rPr>
              <a:t>siêu thị </a:t>
            </a:r>
          </a:p>
          <a:p>
            <a:pPr algn="just"/>
            <a:r>
              <a:rPr lang="vi-VN" sz="4000" dirty="0">
                <a:solidFill>
                  <a:srgbClr val="0070C0"/>
                </a:solidFill>
                <a:latin typeface="+mj-lt"/>
              </a:rPr>
              <a:t>văn học</a:t>
            </a:r>
          </a:p>
          <a:p>
            <a:pPr algn="just"/>
            <a:r>
              <a:rPr lang="vi-VN" sz="4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000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vi-VN" sz="40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+mj-lt"/>
              </a:rPr>
              <a:t>…</a:t>
            </a:r>
            <a:r>
              <a:rPr lang="vi-VN" sz="4000" dirty="0" smtClean="0">
                <a:solidFill>
                  <a:srgbClr val="0070C0"/>
                </a:solidFill>
                <a:latin typeface="+mj-lt"/>
              </a:rPr>
              <a:t>!</a:t>
            </a:r>
            <a:endParaRPr lang="en-US" sz="40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356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056544-459B-ADF5-385B-0902CC790B20}"/>
              </a:ext>
            </a:extLst>
          </p:cNvPr>
          <p:cNvSpPr txBox="1"/>
          <p:nvPr/>
        </p:nvSpPr>
        <p:spPr>
          <a:xfrm>
            <a:off x="-3029526" y="-230909"/>
            <a:ext cx="6530109" cy="1043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2" name="Picture 4" descr="Giỏ Clipart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68197860-32FE-1BDB-BF2B-AD9C1B5F1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455" y="1259240"/>
            <a:ext cx="12764656" cy="697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0A0212-97EF-AF8C-238E-786B58EF5E04}"/>
              </a:ext>
            </a:extLst>
          </p:cNvPr>
          <p:cNvSpPr/>
          <p:nvPr/>
        </p:nvSpPr>
        <p:spPr>
          <a:xfrm>
            <a:off x="3676073" y="5144655"/>
            <a:ext cx="5504872" cy="90516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6F5D98-1F73-2D42-785F-28C8C3FA0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142" y="5115161"/>
            <a:ext cx="6614733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B8003-522F-9401-399E-799E4AF71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4195">
            <a:off x="-176841" y="188977"/>
            <a:ext cx="4520371" cy="3216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D56E82-EDBD-01F8-89A0-29A1F4FE80C6}"/>
              </a:ext>
            </a:extLst>
          </p:cNvPr>
          <p:cNvSpPr txBox="1"/>
          <p:nvPr/>
        </p:nvSpPr>
        <p:spPr>
          <a:xfrm>
            <a:off x="6594763" y="2304048"/>
            <a:ext cx="472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043C79-BA06-213B-64D0-1BE077B9F911}"/>
              </a:ext>
            </a:extLst>
          </p:cNvPr>
          <p:cNvSpPr/>
          <p:nvPr/>
        </p:nvSpPr>
        <p:spPr>
          <a:xfrm rot="19447790">
            <a:off x="679908" y="2243302"/>
            <a:ext cx="4298517" cy="94436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 thanh tiếng nói cũng thanh,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Chuông kêu chuông đánh bên thành cũng kêu.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69D9F7-B7AB-38E0-6BE4-FC9E20C01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22340">
            <a:off x="8814717" y="1082199"/>
            <a:ext cx="3375390" cy="2764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A29C9B-FA99-00E3-5FC7-4B90D7D39761}"/>
              </a:ext>
            </a:extLst>
          </p:cNvPr>
          <p:cNvSpPr txBox="1"/>
          <p:nvPr/>
        </p:nvSpPr>
        <p:spPr>
          <a:xfrm rot="19779422">
            <a:off x="9387788" y="3443592"/>
            <a:ext cx="2521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Lời nói, gói vàng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C59771-2060-85B0-0F4B-B9B9C0EC4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7301">
            <a:off x="2559215" y="1713855"/>
            <a:ext cx="4798907" cy="1397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544EF6-BB93-FD2D-9FA0-A3B5EB3C1B89}"/>
              </a:ext>
            </a:extLst>
          </p:cNvPr>
          <p:cNvSpPr txBox="1"/>
          <p:nvPr/>
        </p:nvSpPr>
        <p:spPr>
          <a:xfrm rot="19025255">
            <a:off x="2791717" y="2039218"/>
            <a:ext cx="452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50"/>
                </a:solidFill>
                <a:latin typeface="+mj-lt"/>
              </a:rPr>
              <a:t>Học ăn, học nói, học gói, học mở</a:t>
            </a:r>
            <a:endParaRPr lang="en-US" sz="24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6AE457-0ECC-66A5-1724-1439FE4869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37">
            <a:off x="6137512" y="261690"/>
            <a:ext cx="2953162" cy="454638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4C537CD-1D76-0BB5-0659-3A2C06DC9E55}"/>
              </a:ext>
            </a:extLst>
          </p:cNvPr>
          <p:cNvSpPr/>
          <p:nvPr/>
        </p:nvSpPr>
        <p:spPr>
          <a:xfrm rot="18161044">
            <a:off x="8125457" y="-368687"/>
            <a:ext cx="1076454" cy="2999514"/>
          </a:xfrm>
          <a:prstGeom prst="roundRect">
            <a:avLst/>
          </a:prstGeom>
          <a:solidFill>
            <a:schemeClr val="accent4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7C54E3-BB27-1A54-235B-B4CB09E36568}"/>
              </a:ext>
            </a:extLst>
          </p:cNvPr>
          <p:cNvSpPr txBox="1"/>
          <p:nvPr/>
        </p:nvSpPr>
        <p:spPr>
          <a:xfrm rot="1988945">
            <a:off x="7031655" y="691595"/>
            <a:ext cx="305819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 nói chẳng mất tiền mua,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Lựa lời mà nói cho vừa lòng nhau.</a:t>
            </a:r>
          </a:p>
        </p:txBody>
      </p:sp>
    </p:spTree>
    <p:extLst>
      <p:ext uri="{BB962C8B-B14F-4D97-AF65-F5344CB8AC3E}">
        <p14:creationId xmlns:p14="http://schemas.microsoft.com/office/powerpoint/2010/main" val="287107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EDC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56" l="625" r="100000">
                        <a14:foregroundMark x1="51750" y1="12924" x2="59125" y2="15405"/>
                        <a14:foregroundMark x1="56000" y1="22063" x2="60000" y2="21540"/>
                        <a14:foregroundMark x1="8625" y1="48695" x2="16000" y2="52480"/>
                        <a14:foregroundMark x1="10375" y1="58877" x2="15000" y2="58094"/>
                        <a14:backgroundMark x1="51750" y1="82637" x2="51750" y2="82637"/>
                        <a14:backgroundMark x1="39500" y1="84856" x2="39500" y2="84856"/>
                        <a14:backgroundMark x1="37125" y1="78198" x2="37125" y2="78198"/>
                        <a14:backgroundMark x1="21000" y1="84856" x2="21000" y2="848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4179">
            <a:off x="7943635" y="1690039"/>
            <a:ext cx="4931320" cy="40831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443795"/>
            <a:ext cx="9762836" cy="19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ABAB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Tiết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ABAB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ABAB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BAB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BAB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FABAB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</a:t>
            </a:r>
            <a:r>
              <a:rPr kumimoji="0" lang="de-D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BAB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</a:p>
          <a:p>
            <a:pPr lvl="0" algn="ctr">
              <a:spcAft>
                <a:spcPts val="800"/>
              </a:spcAft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LUẬN VỀ MỘT VẤN ĐỀ CÓ NHỮNG Ý KIẾN TRÁI NGƯỢC NHAU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ABABA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32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8E26C2-558A-8EEF-272F-186ADF6CA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B2EACE0-EDF6-3C77-C8F8-188796704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ECF16F8D-D72C-97E0-1BD5-A884D370B282}"/>
              </a:ext>
            </a:extLst>
          </p:cNvPr>
          <p:cNvSpPr/>
          <p:nvPr/>
        </p:nvSpPr>
        <p:spPr>
          <a:xfrm>
            <a:off x="1233650" y="365125"/>
            <a:ext cx="9724697" cy="11456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 nói, gói vàng.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8A86E5ED-775C-C016-83F8-7F7F3412B95E}"/>
              </a:ext>
            </a:extLst>
          </p:cNvPr>
          <p:cNvSpPr/>
          <p:nvPr/>
        </p:nvSpPr>
        <p:spPr>
          <a:xfrm>
            <a:off x="1233651" y="1824585"/>
            <a:ext cx="9724697" cy="11456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 chào cao hơn mâm cỗ.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5DA0675-2EDF-0E46-BF73-A5B3F5982D72}"/>
              </a:ext>
            </a:extLst>
          </p:cNvPr>
          <p:cNvSpPr/>
          <p:nvPr/>
        </p:nvSpPr>
        <p:spPr>
          <a:xfrm>
            <a:off x="1233649" y="3333177"/>
            <a:ext cx="9724697" cy="11456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 có sách, mách có chứng.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F4EF8-25EE-72C1-8627-6DAE76E46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8" name="Rounded Rectangle 1"/>
          <p:cNvSpPr/>
          <p:nvPr/>
        </p:nvSpPr>
        <p:spPr>
          <a:xfrm>
            <a:off x="2669309" y="1395020"/>
            <a:ext cx="6419273" cy="2189019"/>
          </a:xfrm>
          <a:prstGeom prst="roundRect">
            <a:avLst/>
          </a:prstGeom>
          <a:solidFill>
            <a:srgbClr val="FFFFFF"/>
          </a:solidFill>
          <a:ln w="76200" cap="flat" cmpd="sng" algn="ctr">
            <a:solidFill>
              <a:srgbClr val="FFE5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29476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THÀNH KIẾN THỨC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2947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0224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2739</Words>
  <Application>Microsoft Office PowerPoint</Application>
  <PresentationFormat>Màn hình rộng</PresentationFormat>
  <Paragraphs>244</Paragraphs>
  <Slides>50</Slides>
  <Notes>11</Notes>
  <HiddenSlides>0</HiddenSlides>
  <MMClips>26</MMClips>
  <ScaleCrop>false</ScaleCrop>
  <HeadingPairs>
    <vt:vector size="6" baseType="variant">
      <vt:variant>
        <vt:lpstr>Phông được Dùng</vt:lpstr>
      </vt:variant>
      <vt:variant>
        <vt:i4>24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50</vt:i4>
      </vt:variant>
    </vt:vector>
  </HeadingPairs>
  <TitlesOfParts>
    <vt:vector size="81" baseType="lpstr">
      <vt:lpstr>SimSun</vt:lpstr>
      <vt:lpstr>#9Slide03 BoosterNextFYBlack</vt:lpstr>
      <vt:lpstr>#9Slide03 HelvetIns</vt:lpstr>
      <vt:lpstr>#9Slide03 IcielUni Sans Heavy</vt:lpstr>
      <vt:lpstr>Aachen</vt:lpstr>
      <vt:lpstr>Algerian</vt:lpstr>
      <vt:lpstr>Arial</vt:lpstr>
      <vt:lpstr>Barlow Condensed</vt:lpstr>
      <vt:lpstr>Calibri</vt:lpstr>
      <vt:lpstr>Calibri Light</vt:lpstr>
      <vt:lpstr>Cambria Math</vt:lpstr>
      <vt:lpstr>Comfortaa</vt:lpstr>
      <vt:lpstr>Concert One</vt:lpstr>
      <vt:lpstr>Lora</vt:lpstr>
      <vt:lpstr>MS Mincho</vt:lpstr>
      <vt:lpstr>Permanent Marker</vt:lpstr>
      <vt:lpstr>RoxboroughCF Bold</vt:lpstr>
      <vt:lpstr>Segoe UI</vt:lpstr>
      <vt:lpstr>Tahoma</vt:lpstr>
      <vt:lpstr>Times New Roman</vt:lpstr>
      <vt:lpstr>Trebuchet MS</vt:lpstr>
      <vt:lpstr>Wingdings</vt:lpstr>
      <vt:lpstr>Wingdings 3</vt:lpstr>
      <vt:lpstr>字魂110号-武林江湖体</vt:lpstr>
      <vt:lpstr>Office Theme</vt:lpstr>
      <vt:lpstr>Summer Campaign by Slidesgo</vt:lpstr>
      <vt:lpstr>1_Summer Campaign by Slidesgo</vt:lpstr>
      <vt:lpstr>Chủ đề Office</vt:lpstr>
      <vt:lpstr>5_Office Theme</vt:lpstr>
      <vt:lpstr>2_Summer Campaign by Slidesgo</vt:lpstr>
      <vt:lpstr>Facet</vt:lpstr>
      <vt:lpstr>Bản trình bày PowerPoint</vt:lpstr>
      <vt:lpstr>Bản trình bày PowerPoint</vt:lpstr>
      <vt:lpstr>Bản trình bày PowerPoint</vt:lpstr>
      <vt:lpstr>SIÊU THỊ VĂN HỌC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a. Tìm ý</vt:lpstr>
      <vt:lpstr>b. Sắp xếp ý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 TỰ ĐÁNH GIÁ </vt:lpstr>
      <vt:lpstr>KHỞI ĐỘNG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SP LAPTOP</cp:lastModifiedBy>
  <cp:revision>177</cp:revision>
  <dcterms:created xsi:type="dcterms:W3CDTF">2023-12-09T10:13:09Z</dcterms:created>
  <dcterms:modified xsi:type="dcterms:W3CDTF">2024-07-27T08:49:54Z</dcterms:modified>
</cp:coreProperties>
</file>