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6" r:id="rId4"/>
    <p:sldId id="258" r:id="rId5"/>
    <p:sldId id="267" r:id="rId6"/>
    <p:sldId id="259" r:id="rId7"/>
    <p:sldId id="262" r:id="rId8"/>
    <p:sldId id="260" r:id="rId9"/>
    <p:sldId id="261" r:id="rId10"/>
    <p:sldId id="269" r:id="rId11"/>
    <p:sldId id="270" r:id="rId12"/>
    <p:sldId id="273" r:id="rId13"/>
    <p:sldId id="272" r:id="rId14"/>
    <p:sldId id="271" r:id="rId15"/>
    <p:sldId id="263" r:id="rId16"/>
    <p:sldId id="268" r:id="rId17"/>
    <p:sldId id="264" r:id="rId18"/>
    <p:sldId id="274" r:id="rId19"/>
    <p:sldId id="275" r:id="rId20"/>
    <p:sldId id="276" r:id="rId21"/>
    <p:sldId id="265" r:id="rId22"/>
    <p:sldId id="27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slide" Target="slide1.xml"/><Relationship Id="rId4" Type="http://schemas.openxmlformats.org/officeDocument/2006/relationships/audio" Target="../media/audio3.wav"/><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2.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17.svg"/><Relationship Id="rId4" Type="http://schemas.openxmlformats.org/officeDocument/2006/relationships/image" Target="../media/image1.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2.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2.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1854"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9" name="TextBox 9"/>
          <p:cNvSpPr txBox="1"/>
          <p:nvPr/>
        </p:nvSpPr>
        <p:spPr>
          <a:xfrm>
            <a:off x="2276972" y="2180661"/>
            <a:ext cx="15977297" cy="3420039"/>
          </a:xfrm>
          <a:prstGeom prst="rect">
            <a:avLst/>
          </a:prstGeom>
        </p:spPr>
        <p:txBody>
          <a:bodyPr wrap="square" lIns="0" tIns="0" rIns="0" bIns="0" rtlCol="0" anchor="t">
            <a:spAutoFit/>
          </a:bodyPr>
          <a:lstStyle/>
          <a:p>
            <a:pPr algn="ctr">
              <a:lnSpc>
                <a:spcPts val="13925"/>
              </a:lnSpc>
            </a:pPr>
            <a:r>
              <a:rPr lang="en-US" sz="6000" dirty="0" err="1">
                <a:solidFill>
                  <a:srgbClr val="FF0000"/>
                </a:solidFill>
                <a:latin typeface="Times New Roman" panose="02020603050405020304" pitchFamily="18" charset="0"/>
                <a:cs typeface="Times New Roman" panose="02020603050405020304" pitchFamily="18" charset="0"/>
              </a:rPr>
              <a:t>Tiết</a:t>
            </a:r>
            <a:r>
              <a:rPr lang="en-US" sz="6000" dirty="0">
                <a:solidFill>
                  <a:srgbClr val="FF0000"/>
                </a:solidFill>
                <a:latin typeface="Times New Roman" panose="02020603050405020304" pitchFamily="18" charset="0"/>
                <a:cs typeface="Times New Roman" panose="02020603050405020304" pitchFamily="18" charset="0"/>
              </a:rPr>
              <a:t> 87: </a:t>
            </a:r>
            <a:r>
              <a:rPr lang="en-US" sz="14300" dirty="0" err="1">
                <a:solidFill>
                  <a:srgbClr val="FF0000"/>
                </a:solidFill>
                <a:latin typeface="Times New Roman" panose="02020603050405020304" pitchFamily="18" charset="0"/>
                <a:cs typeface="Times New Roman" panose="02020603050405020304" pitchFamily="18" charset="0"/>
              </a:rPr>
              <a:t>Tháng</a:t>
            </a:r>
            <a:r>
              <a:rPr lang="en-US" sz="14300" dirty="0">
                <a:solidFill>
                  <a:srgbClr val="FF0000"/>
                </a:solidFill>
                <a:latin typeface="Times New Roman" panose="02020603050405020304" pitchFamily="18" charset="0"/>
                <a:cs typeface="Times New Roman" panose="02020603050405020304" pitchFamily="18" charset="0"/>
              </a:rPr>
              <a:t> </a:t>
            </a:r>
            <a:r>
              <a:rPr lang="en-US" sz="14300" dirty="0" err="1">
                <a:solidFill>
                  <a:srgbClr val="FF0000"/>
                </a:solidFill>
                <a:latin typeface="Times New Roman" panose="02020603050405020304" pitchFamily="18" charset="0"/>
                <a:cs typeface="Times New Roman" panose="02020603050405020304" pitchFamily="18" charset="0"/>
              </a:rPr>
              <a:t>tư</a:t>
            </a:r>
            <a:endParaRPr lang="en-US" sz="12000" dirty="0">
              <a:solidFill>
                <a:srgbClr val="FF0000"/>
              </a:solidFill>
              <a:latin typeface="Times New Roman" panose="02020603050405020304" pitchFamily="18" charset="0"/>
              <a:cs typeface="Times New Roman" panose="02020603050405020304" pitchFamily="18" charset="0"/>
            </a:endParaRPr>
          </a:p>
          <a:p>
            <a:pPr algn="ctr">
              <a:lnSpc>
                <a:spcPts val="13925"/>
              </a:lnSpc>
            </a:pPr>
            <a:r>
              <a:rPr lang="en-US" sz="7200" dirty="0">
                <a:solidFill>
                  <a:schemeClr val="tx2">
                    <a:lumMod val="60000"/>
                    <a:lumOff val="40000"/>
                  </a:schemeClr>
                </a:solidFill>
                <a:latin typeface="Times New Roman" panose="02020603050405020304" pitchFamily="18" charset="0"/>
                <a:cs typeface="Times New Roman" panose="02020603050405020304" pitchFamily="18" charset="0"/>
              </a:rPr>
              <a:t>(</a:t>
            </a:r>
            <a:r>
              <a:rPr lang="en-US" sz="7200" dirty="0" err="1">
                <a:solidFill>
                  <a:schemeClr val="tx2">
                    <a:lumMod val="60000"/>
                    <a:lumOff val="40000"/>
                  </a:schemeClr>
                </a:solidFill>
                <a:latin typeface="Times New Roman" panose="02020603050405020304" pitchFamily="18" charset="0"/>
                <a:cs typeface="Times New Roman" panose="02020603050405020304" pitchFamily="18" charset="0"/>
              </a:rPr>
              <a:t>Nguyễn</a:t>
            </a:r>
            <a:r>
              <a:rPr lang="en-US" sz="7200" dirty="0">
                <a:solidFill>
                  <a:schemeClr val="tx2">
                    <a:lumMod val="60000"/>
                    <a:lumOff val="40000"/>
                  </a:schemeClr>
                </a:solidFill>
                <a:latin typeface="Times New Roman" panose="02020603050405020304" pitchFamily="18" charset="0"/>
                <a:cs typeface="Times New Roman" panose="02020603050405020304" pitchFamily="18" charset="0"/>
              </a:rPr>
              <a:t> Linh </a:t>
            </a:r>
            <a:r>
              <a:rPr lang="en-US" sz="7200" dirty="0" err="1">
                <a:solidFill>
                  <a:schemeClr val="tx2">
                    <a:lumMod val="60000"/>
                    <a:lumOff val="40000"/>
                  </a:schemeClr>
                </a:solidFill>
                <a:latin typeface="Times New Roman" panose="02020603050405020304" pitchFamily="18" charset="0"/>
                <a:cs typeface="Times New Roman" panose="02020603050405020304" pitchFamily="18" charset="0"/>
              </a:rPr>
              <a:t>Khiếu</a:t>
            </a:r>
            <a:r>
              <a:rPr lang="en-US" sz="7200" dirty="0">
                <a:solidFill>
                  <a:schemeClr val="tx2">
                    <a:lumMod val="60000"/>
                    <a:lumOff val="40000"/>
                  </a:schemeClr>
                </a:solidFill>
                <a:latin typeface="Times New Roman" panose="02020603050405020304" pitchFamily="18" charset="0"/>
                <a:cs typeface="Times New Roman" panose="02020603050405020304" pitchFamily="18" charset="0"/>
              </a:rPr>
              <a:t>)</a:t>
            </a:r>
          </a:p>
        </p:txBody>
      </p:sp>
      <p:sp>
        <p:nvSpPr>
          <p:cNvPr id="16" name="Freeform 16"/>
          <p:cNvSpPr/>
          <p:nvPr/>
        </p:nvSpPr>
        <p:spPr>
          <a:xfrm rot="2238601">
            <a:off x="16695483" y="5145489"/>
            <a:ext cx="1298521" cy="1355192"/>
          </a:xfrm>
          <a:custGeom>
            <a:avLst/>
            <a:gdLst/>
            <a:ahLst/>
            <a:cxnLst/>
            <a:rect l="l" t="t" r="r" b="b"/>
            <a:pathLst>
              <a:path w="1298521" h="1355192">
                <a:moveTo>
                  <a:pt x="0" y="0"/>
                </a:moveTo>
                <a:lnTo>
                  <a:pt x="1298520" y="0"/>
                </a:lnTo>
                <a:lnTo>
                  <a:pt x="1298520" y="1355193"/>
                </a:lnTo>
                <a:lnTo>
                  <a:pt x="0" y="135519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7" name="Freeform 17"/>
          <p:cNvSpPr/>
          <p:nvPr/>
        </p:nvSpPr>
        <p:spPr>
          <a:xfrm rot="-1432946">
            <a:off x="554515" y="4044197"/>
            <a:ext cx="1001570" cy="1045282"/>
          </a:xfrm>
          <a:custGeom>
            <a:avLst/>
            <a:gdLst/>
            <a:ahLst/>
            <a:cxnLst/>
            <a:rect l="l" t="t" r="r" b="b"/>
            <a:pathLst>
              <a:path w="1001570" h="1045282">
                <a:moveTo>
                  <a:pt x="0" y="0"/>
                </a:moveTo>
                <a:lnTo>
                  <a:pt x="1001571" y="0"/>
                </a:lnTo>
                <a:lnTo>
                  <a:pt x="1001571" y="1045282"/>
                </a:lnTo>
                <a:lnTo>
                  <a:pt x="0" y="10452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12848399" y="6778269"/>
            <a:ext cx="1907189" cy="450790"/>
          </a:xfrm>
          <a:custGeom>
            <a:avLst/>
            <a:gdLst/>
            <a:ahLst/>
            <a:cxnLst/>
            <a:rect l="l" t="t" r="r" b="b"/>
            <a:pathLst>
              <a:path w="1907189" h="450790">
                <a:moveTo>
                  <a:pt x="0" y="0"/>
                </a:moveTo>
                <a:lnTo>
                  <a:pt x="1907189" y="0"/>
                </a:lnTo>
                <a:lnTo>
                  <a:pt x="1907189" y="450790"/>
                </a:lnTo>
                <a:lnTo>
                  <a:pt x="0" y="45079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20" name="Freeform 20"/>
          <p:cNvSpPr/>
          <p:nvPr/>
        </p:nvSpPr>
        <p:spPr>
          <a:xfrm>
            <a:off x="14152426" y="6950334"/>
            <a:ext cx="4706844" cy="5034058"/>
          </a:xfrm>
          <a:custGeom>
            <a:avLst/>
            <a:gdLst/>
            <a:ahLst/>
            <a:cxnLst/>
            <a:rect l="l" t="t" r="r" b="b"/>
            <a:pathLst>
              <a:path w="4706844" h="5034058">
                <a:moveTo>
                  <a:pt x="0" y="0"/>
                </a:moveTo>
                <a:lnTo>
                  <a:pt x="4706843" y="0"/>
                </a:lnTo>
                <a:lnTo>
                  <a:pt x="4706843" y="5034058"/>
                </a:lnTo>
                <a:lnTo>
                  <a:pt x="0" y="5034058"/>
                </a:lnTo>
                <a:lnTo>
                  <a:pt x="0" y="0"/>
                </a:lnTo>
                <a:close/>
              </a:path>
            </a:pathLst>
          </a:custGeom>
          <a:blipFill>
            <a:blip r:embed="rId7"/>
            <a:stretch>
              <a:fillRect/>
            </a:stretch>
          </a:blipFill>
        </p:spPr>
        <p:txBody>
          <a:bodyPr/>
          <a:lstStyle/>
          <a:p>
            <a:endParaRPr lang="en-US"/>
          </a:p>
        </p:txBody>
      </p:sp>
      <p:sp>
        <p:nvSpPr>
          <p:cNvPr id="21" name="Freeform 21"/>
          <p:cNvSpPr/>
          <p:nvPr/>
        </p:nvSpPr>
        <p:spPr>
          <a:xfrm>
            <a:off x="-1088563" y="-1488329"/>
            <a:ext cx="4706844" cy="5034058"/>
          </a:xfrm>
          <a:custGeom>
            <a:avLst/>
            <a:gdLst/>
            <a:ahLst/>
            <a:cxnLst/>
            <a:rect l="l" t="t" r="r" b="b"/>
            <a:pathLst>
              <a:path w="4706844" h="5034058">
                <a:moveTo>
                  <a:pt x="0" y="0"/>
                </a:moveTo>
                <a:lnTo>
                  <a:pt x="4706844" y="0"/>
                </a:lnTo>
                <a:lnTo>
                  <a:pt x="4706844" y="5034058"/>
                </a:lnTo>
                <a:lnTo>
                  <a:pt x="0" y="5034058"/>
                </a:lnTo>
                <a:lnTo>
                  <a:pt x="0" y="0"/>
                </a:lnTo>
                <a:close/>
              </a:path>
            </a:pathLst>
          </a:custGeom>
          <a:blipFill>
            <a:blip r:embed="rId7"/>
            <a:stretch>
              <a:fillRect/>
            </a:stretch>
          </a:blipFill>
        </p:spPr>
        <p:txBody>
          <a:bodyPr/>
          <a:lstStyle/>
          <a:p>
            <a:endParaRPr lang="en-US"/>
          </a:p>
        </p:txBody>
      </p:sp>
      <p:pic>
        <p:nvPicPr>
          <p:cNvPr id="24" name="Picture 23">
            <a:extLst>
              <a:ext uri="{FF2B5EF4-FFF2-40B4-BE49-F238E27FC236}">
                <a16:creationId xmlns:a16="http://schemas.microsoft.com/office/drawing/2014/main" id="{32EA7C2B-15B4-69C5-6D98-DD3743146F9E}"/>
              </a:ext>
            </a:extLst>
          </p:cNvPr>
          <p:cNvPicPr>
            <a:picLocks noChangeAspect="1"/>
          </p:cNvPicPr>
          <p:nvPr/>
        </p:nvPicPr>
        <p:blipFill>
          <a:blip r:embed="rId8"/>
          <a:stretch>
            <a:fillRect/>
          </a:stretch>
        </p:blipFill>
        <p:spPr>
          <a:xfrm>
            <a:off x="57177" y="5477728"/>
            <a:ext cx="8325233" cy="46829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A341F6D7-9C27-50C8-35D2-3BA8430E33F2}"/>
              </a:ext>
            </a:extLst>
          </p:cNvPr>
          <p:cNvSpPr txBox="1"/>
          <p:nvPr/>
        </p:nvSpPr>
        <p:spPr>
          <a:xfrm>
            <a:off x="4706844" y="318752"/>
            <a:ext cx="10134600" cy="646331"/>
          </a:xfrm>
          <a:prstGeom prst="rect">
            <a:avLst/>
          </a:prstGeom>
          <a:no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DỰ ÁN CỘNG ĐỒNG BỘ SÁCH CÁNH DIỀU</a:t>
            </a:r>
          </a:p>
        </p:txBody>
      </p:sp>
      <p:sp>
        <p:nvSpPr>
          <p:cNvPr id="4" name="TextBox 3">
            <a:extLst>
              <a:ext uri="{FF2B5EF4-FFF2-40B4-BE49-F238E27FC236}">
                <a16:creationId xmlns:a16="http://schemas.microsoft.com/office/drawing/2014/main" id="{1E9C06F5-D97C-C53E-E740-5F95CDC1E57F}"/>
              </a:ext>
            </a:extLst>
          </p:cNvPr>
          <p:cNvSpPr txBox="1"/>
          <p:nvPr/>
        </p:nvSpPr>
        <p:spPr>
          <a:xfrm>
            <a:off x="9242782" y="5603663"/>
            <a:ext cx="7403987" cy="1077218"/>
          </a:xfrm>
          <a:prstGeom prst="rect">
            <a:avLst/>
          </a:prstGeom>
          <a:noFill/>
        </p:spPr>
        <p:txBody>
          <a:bodyPr wrap="square" rtlCol="0">
            <a:spAutoFit/>
          </a:bodyPr>
          <a:lstStyle/>
          <a:p>
            <a:r>
              <a:rPr lang="en-US" sz="3200"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Thị</a:t>
            </a:r>
            <a:r>
              <a:rPr lang="en-US" sz="3200" dirty="0">
                <a:solidFill>
                  <a:schemeClr val="accent6">
                    <a:lumMod val="50000"/>
                  </a:schemeClr>
                </a:solidFill>
                <a:latin typeface="Times New Roman" panose="02020603050405020304" pitchFamily="18" charset="0"/>
                <a:cs typeface="Times New Roman" panose="02020603050405020304" pitchFamily="18" charset="0"/>
              </a:rPr>
              <a:t> Thu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Hải</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a:p>
            <a:r>
              <a:rPr lang="en-US" sz="3200" dirty="0" err="1">
                <a:solidFill>
                  <a:schemeClr val="accent6">
                    <a:lumMod val="50000"/>
                  </a:schemeClr>
                </a:solidFill>
                <a:latin typeface="Times New Roman" panose="02020603050405020304" pitchFamily="18" charset="0"/>
                <a:cs typeface="Times New Roman" panose="02020603050405020304" pitchFamily="18" charset="0"/>
              </a:rPr>
              <a:t>Trường</a:t>
            </a:r>
            <a:r>
              <a:rPr lang="en-US" sz="3200" dirty="0">
                <a:solidFill>
                  <a:schemeClr val="accent6">
                    <a:lumMod val="50000"/>
                  </a:schemeClr>
                </a:solidFill>
                <a:latin typeface="Times New Roman" panose="02020603050405020304" pitchFamily="18" charset="0"/>
                <a:cs typeface="Times New Roman" panose="02020603050405020304" pitchFamily="18" charset="0"/>
              </a:rPr>
              <a:t> THPT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Đông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Mỹ</a:t>
            </a:r>
            <a:r>
              <a:rPr lang="en-US" sz="3200" dirty="0">
                <a:solidFill>
                  <a:schemeClr val="accent6">
                    <a:lumMod val="50000"/>
                  </a:schemeClr>
                </a:solidFill>
                <a:latin typeface="Times New Roman" panose="02020603050405020304" pitchFamily="18" charset="0"/>
                <a:cs typeface="Times New Roman" panose="02020603050405020304" pitchFamily="18" charset="0"/>
              </a:rPr>
              <a:t>, Thanh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Trì</a:t>
            </a:r>
            <a:r>
              <a:rPr lang="en-US" sz="3200" dirty="0">
                <a:solidFill>
                  <a:schemeClr val="accent6">
                    <a:lumMod val="50000"/>
                  </a:schemeClr>
                </a:solidFill>
                <a:latin typeface="Times New Roman" panose="02020603050405020304" pitchFamily="18" charset="0"/>
                <a:cs typeface="Times New Roman" panose="02020603050405020304" pitchFamily="18" charset="0"/>
              </a:rPr>
              <a:t>, HN.</a:t>
            </a:r>
          </a:p>
        </p:txBody>
      </p:sp>
      <p:sp>
        <p:nvSpPr>
          <p:cNvPr id="5" name="TextBox 4">
            <a:extLst>
              <a:ext uri="{FF2B5EF4-FFF2-40B4-BE49-F238E27FC236}">
                <a16:creationId xmlns:a16="http://schemas.microsoft.com/office/drawing/2014/main" id="{213AC374-F0B0-94E1-E4C1-6D2D21F5DD3D}"/>
              </a:ext>
            </a:extLst>
          </p:cNvPr>
          <p:cNvSpPr txBox="1"/>
          <p:nvPr/>
        </p:nvSpPr>
        <p:spPr>
          <a:xfrm>
            <a:off x="5638800" y="1028700"/>
            <a:ext cx="8077200" cy="769441"/>
          </a:xfrm>
          <a:prstGeom prst="rect">
            <a:avLst/>
          </a:prstGeom>
          <a:noFill/>
        </p:spPr>
        <p:txBody>
          <a:bodyPr wrap="square" rtlCol="0">
            <a:spAutoFit/>
          </a:bodyPr>
          <a:lstStyle/>
          <a:p>
            <a:pPr algn="ctr"/>
            <a:r>
              <a:rPr lang="en-US" sz="4400" b="1" dirty="0">
                <a:solidFill>
                  <a:schemeClr val="tx2"/>
                </a:solidFill>
                <a:latin typeface="Times New Roman" panose="02020603050405020304" pitchFamily="18" charset="0"/>
                <a:cs typeface="Times New Roman" panose="02020603050405020304" pitchFamily="18" charset="0"/>
              </a:rPr>
              <a:t>BÀI 8: THƠ HIỆN ĐẠI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667000" y="-1504077"/>
            <a:ext cx="22097999" cy="6773333"/>
          </a:xfrm>
          <a:prstGeom prst="rect">
            <a:avLst/>
          </a:prstGeom>
        </p:spPr>
      </p:pic>
      <p:sp>
        <p:nvSpPr>
          <p:cNvPr id="5" name="TextBox 4"/>
          <p:cNvSpPr txBox="1"/>
          <p:nvPr/>
        </p:nvSpPr>
        <p:spPr>
          <a:xfrm>
            <a:off x="1524000" y="708710"/>
            <a:ext cx="14630400" cy="3231654"/>
          </a:xfrm>
          <a:prstGeom prst="rect">
            <a:avLst/>
          </a:prstGeom>
          <a:noFill/>
        </p:spPr>
        <p:txBody>
          <a:bodyPr wrap="square" rtlCol="0">
            <a:spAutoFit/>
          </a:bodyPr>
          <a:lstStyle/>
          <a:p>
            <a:r>
              <a:rPr lang="vi-VN" sz="3200" b="1" dirty="0">
                <a:solidFill>
                  <a:srgbClr val="0070C0"/>
                </a:solidFill>
                <a:latin typeface="+mj-lt"/>
              </a:rPr>
              <a:t>Câu hỏi 1: Phương án nào nêu đúng và đầy đủ nhất những biến đổi của thiên nhiên, đất trời khi tháng Tư đến?</a:t>
            </a:r>
          </a:p>
          <a:p>
            <a:r>
              <a:rPr lang="en-US" sz="2800" dirty="0">
                <a:latin typeface="+mj-lt"/>
              </a:rPr>
              <a:t>(1) </a:t>
            </a:r>
            <a:r>
              <a:rPr lang="vi-VN" sz="2800" dirty="0">
                <a:latin typeface="+mj-lt"/>
              </a:rPr>
              <a:t>Những cánh hoa mới nở tạo thành những chùm hoa rực rỡ</a:t>
            </a:r>
          </a:p>
          <a:p>
            <a:r>
              <a:rPr lang="en-US" sz="2800" dirty="0">
                <a:latin typeface="+mj-lt"/>
              </a:rPr>
              <a:t>(2) </a:t>
            </a:r>
            <a:r>
              <a:rPr lang="vi-VN" sz="2800" dirty="0">
                <a:latin typeface="+mj-lt"/>
              </a:rPr>
              <a:t>Mặt Trời đã bắt đầu chiếu những tia nắng chói chang, gay gắt</a:t>
            </a:r>
          </a:p>
          <a:p>
            <a:r>
              <a:rPr lang="en-US" sz="2800" dirty="0">
                <a:latin typeface="+mj-lt"/>
              </a:rPr>
              <a:t>(3) </a:t>
            </a:r>
            <a:r>
              <a:rPr lang="vi-VN" sz="2800" dirty="0">
                <a:latin typeface="+mj-lt"/>
              </a:rPr>
              <a:t>Đất đai trở nên màu mỡ hơn; những khu vườn đã ríu rít chim muông</a:t>
            </a:r>
          </a:p>
          <a:p>
            <a:r>
              <a:rPr lang="en-US" sz="2800" dirty="0">
                <a:latin typeface="+mj-lt"/>
              </a:rPr>
              <a:t>(4) </a:t>
            </a:r>
            <a:r>
              <a:rPr lang="vi-VN" sz="2800" dirty="0">
                <a:latin typeface="+mj-lt"/>
              </a:rPr>
              <a:t>Những dòng sông ào ạt cuốn phăng mọi thứ ra biển</a:t>
            </a:r>
          </a:p>
          <a:p>
            <a:r>
              <a:rPr lang="en-US" sz="2800" dirty="0">
                <a:latin typeface="+mj-lt"/>
              </a:rPr>
              <a:t>(5) </a:t>
            </a:r>
            <a:r>
              <a:rPr lang="vi-VN" sz="2800" dirty="0">
                <a:latin typeface="+mj-lt"/>
              </a:rPr>
              <a:t>Những cánh đồng căng tràn nhựa sống</a:t>
            </a:r>
          </a:p>
        </p:txBody>
      </p:sp>
      <p:pic>
        <p:nvPicPr>
          <p:cNvPr id="6" name="Picture 5" descr="1456.png"/>
          <p:cNvPicPr>
            <a:picLocks noChangeAspect="1"/>
          </p:cNvPicPr>
          <p:nvPr/>
        </p:nvPicPr>
        <p:blipFill>
          <a:blip r:embed="rId6" cstate="print"/>
          <a:stretch>
            <a:fillRect/>
          </a:stretch>
        </p:blipFill>
        <p:spPr>
          <a:xfrm>
            <a:off x="4572000" y="4914900"/>
            <a:ext cx="5269833"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700"/>
          </a:p>
        </p:txBody>
      </p:sp>
      <p:pic>
        <p:nvPicPr>
          <p:cNvPr id="8" name="Picture 7" descr="1456.png"/>
          <p:cNvPicPr>
            <a:picLocks noChangeAspect="1"/>
          </p:cNvPicPr>
          <p:nvPr/>
        </p:nvPicPr>
        <p:blipFill>
          <a:blip r:embed="rId6" cstate="print"/>
          <a:stretch>
            <a:fillRect/>
          </a:stretch>
        </p:blipFill>
        <p:spPr>
          <a:xfrm>
            <a:off x="4572000" y="6172200"/>
            <a:ext cx="5269833"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155533" cy="863160"/>
          </a:xfrm>
          <a:prstGeom prst="rect">
            <a:avLst/>
          </a:prstGeom>
        </p:spPr>
      </p:pic>
      <p:pic>
        <p:nvPicPr>
          <p:cNvPr id="10" name="Picture 9" descr="1456.png"/>
          <p:cNvPicPr>
            <a:picLocks noChangeAspect="1"/>
          </p:cNvPicPr>
          <p:nvPr/>
        </p:nvPicPr>
        <p:blipFill>
          <a:blip r:embed="rId6" cstate="print"/>
          <a:stretch>
            <a:fillRect/>
          </a:stretch>
        </p:blipFill>
        <p:spPr>
          <a:xfrm>
            <a:off x="4572000" y="9029700"/>
            <a:ext cx="5269833"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700"/>
          </a:p>
        </p:txBody>
      </p:sp>
      <p:sp>
        <p:nvSpPr>
          <p:cNvPr id="12" name="Oval 11"/>
          <p:cNvSpPr/>
          <p:nvPr/>
        </p:nvSpPr>
        <p:spPr>
          <a:xfrm>
            <a:off x="3200400" y="60579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700"/>
          </a:p>
        </p:txBody>
      </p:sp>
      <p:sp>
        <p:nvSpPr>
          <p:cNvPr id="13" name="Oval 12"/>
          <p:cNvSpPr/>
          <p:nvPr/>
        </p:nvSpPr>
        <p:spPr>
          <a:xfrm>
            <a:off x="3200400" y="89154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700"/>
          </a:p>
        </p:txBody>
      </p:sp>
      <p:sp>
        <p:nvSpPr>
          <p:cNvPr id="14" name="TextBox 13"/>
          <p:cNvSpPr txBox="1"/>
          <p:nvPr/>
        </p:nvSpPr>
        <p:spPr>
          <a:xfrm>
            <a:off x="3314700" y="4914900"/>
            <a:ext cx="685800" cy="738664"/>
          </a:xfrm>
          <a:prstGeom prst="rect">
            <a:avLst/>
          </a:prstGeom>
          <a:noFill/>
        </p:spPr>
        <p:txBody>
          <a:bodyPr wrap="square" rtlCol="0">
            <a:spAutoFit/>
          </a:bodyPr>
          <a:lstStyle/>
          <a:p>
            <a:r>
              <a:rPr lang="en-US" sz="4200" b="1" dirty="0">
                <a:latin typeface="Times New Roman" pitchFamily="18" charset="0"/>
                <a:cs typeface="Times New Roman" pitchFamily="18" charset="0"/>
              </a:rPr>
              <a:t>A</a:t>
            </a:r>
          </a:p>
        </p:txBody>
      </p:sp>
      <p:sp>
        <p:nvSpPr>
          <p:cNvPr id="15" name="TextBox 14"/>
          <p:cNvSpPr txBox="1"/>
          <p:nvPr/>
        </p:nvSpPr>
        <p:spPr>
          <a:xfrm>
            <a:off x="3314700" y="9029700"/>
            <a:ext cx="685800" cy="738664"/>
          </a:xfrm>
          <a:prstGeom prst="rect">
            <a:avLst/>
          </a:prstGeom>
          <a:noFill/>
        </p:spPr>
        <p:txBody>
          <a:bodyPr wrap="square" rtlCol="0">
            <a:spAutoFit/>
          </a:bodyPr>
          <a:lstStyle/>
          <a:p>
            <a:r>
              <a:rPr lang="en-US" sz="4200" b="1" dirty="0">
                <a:latin typeface="Times New Roman" pitchFamily="18" charset="0"/>
                <a:cs typeface="Times New Roman" pitchFamily="18" charset="0"/>
              </a:rPr>
              <a:t>D</a:t>
            </a:r>
          </a:p>
        </p:txBody>
      </p:sp>
      <p:sp>
        <p:nvSpPr>
          <p:cNvPr id="16" name="TextBox 15"/>
          <p:cNvSpPr txBox="1"/>
          <p:nvPr/>
        </p:nvSpPr>
        <p:spPr>
          <a:xfrm>
            <a:off x="3314700" y="7658100"/>
            <a:ext cx="685800" cy="738664"/>
          </a:xfrm>
          <a:prstGeom prst="rect">
            <a:avLst/>
          </a:prstGeom>
          <a:noFill/>
        </p:spPr>
        <p:txBody>
          <a:bodyPr wrap="square" rtlCol="0">
            <a:spAutoFit/>
          </a:bodyPr>
          <a:lstStyle/>
          <a:p>
            <a:r>
              <a:rPr lang="en-US" sz="4200" b="1" dirty="0">
                <a:latin typeface="Times New Roman" pitchFamily="18" charset="0"/>
                <a:cs typeface="Times New Roman" pitchFamily="18" charset="0"/>
              </a:rPr>
              <a:t>C</a:t>
            </a:r>
          </a:p>
        </p:txBody>
      </p:sp>
      <p:sp>
        <p:nvSpPr>
          <p:cNvPr id="17" name="TextBox 16"/>
          <p:cNvSpPr txBox="1"/>
          <p:nvPr/>
        </p:nvSpPr>
        <p:spPr>
          <a:xfrm>
            <a:off x="3314700" y="6172200"/>
            <a:ext cx="685800" cy="738664"/>
          </a:xfrm>
          <a:prstGeom prst="rect">
            <a:avLst/>
          </a:prstGeom>
          <a:noFill/>
        </p:spPr>
        <p:txBody>
          <a:bodyPr wrap="square" rtlCol="0">
            <a:spAutoFit/>
          </a:bodyPr>
          <a:lstStyle/>
          <a:p>
            <a:r>
              <a:rPr lang="en-US" sz="4200" b="1" dirty="0">
                <a:latin typeface="Times New Roman" pitchFamily="18" charset="0"/>
                <a:cs typeface="Times New Roman" pitchFamily="18" charset="0"/>
              </a:rPr>
              <a:t>B</a:t>
            </a:r>
          </a:p>
        </p:txBody>
      </p:sp>
      <p:sp>
        <p:nvSpPr>
          <p:cNvPr id="18" name="TextBox 17"/>
          <p:cNvSpPr txBox="1"/>
          <p:nvPr/>
        </p:nvSpPr>
        <p:spPr>
          <a:xfrm>
            <a:off x="4800600" y="5029201"/>
            <a:ext cx="4914900" cy="738664"/>
          </a:xfrm>
          <a:prstGeom prst="rect">
            <a:avLst/>
          </a:prstGeom>
          <a:noFill/>
        </p:spPr>
        <p:txBody>
          <a:bodyPr wrap="square" rtlCol="0">
            <a:spAutoFit/>
          </a:bodyPr>
          <a:lstStyle/>
          <a:p>
            <a:r>
              <a:rPr lang="en-US" sz="4200" dirty="0">
                <a:solidFill>
                  <a:srgbClr val="002060"/>
                </a:solidFill>
                <a:latin typeface="Times New Roman" pitchFamily="18" charset="0"/>
                <a:cs typeface="Times New Roman" pitchFamily="18" charset="0"/>
              </a:rPr>
              <a:t>2-3-5</a:t>
            </a:r>
          </a:p>
        </p:txBody>
      </p:sp>
      <p:sp>
        <p:nvSpPr>
          <p:cNvPr id="19" name="TextBox 18"/>
          <p:cNvSpPr txBox="1"/>
          <p:nvPr/>
        </p:nvSpPr>
        <p:spPr>
          <a:xfrm>
            <a:off x="4686300" y="6286500"/>
            <a:ext cx="4914900" cy="738664"/>
          </a:xfrm>
          <a:prstGeom prst="rect">
            <a:avLst/>
          </a:prstGeom>
          <a:noFill/>
        </p:spPr>
        <p:txBody>
          <a:bodyPr wrap="square" rtlCol="0">
            <a:spAutoFit/>
          </a:bodyPr>
          <a:lstStyle/>
          <a:p>
            <a:r>
              <a:rPr lang="en-US" sz="4200" dirty="0">
                <a:solidFill>
                  <a:srgbClr val="002060"/>
                </a:solidFill>
                <a:latin typeface="Times New Roman" pitchFamily="18" charset="0"/>
                <a:cs typeface="Times New Roman" pitchFamily="18" charset="0"/>
              </a:rPr>
              <a:t>1-2-4</a:t>
            </a:r>
          </a:p>
        </p:txBody>
      </p:sp>
      <p:sp>
        <p:nvSpPr>
          <p:cNvPr id="20" name="TextBox 19"/>
          <p:cNvSpPr txBox="1"/>
          <p:nvPr/>
        </p:nvSpPr>
        <p:spPr>
          <a:xfrm>
            <a:off x="4686300" y="7658100"/>
            <a:ext cx="4914900" cy="738664"/>
          </a:xfrm>
          <a:prstGeom prst="rect">
            <a:avLst/>
          </a:prstGeom>
          <a:noFill/>
        </p:spPr>
        <p:txBody>
          <a:bodyPr wrap="square" rtlCol="0">
            <a:spAutoFit/>
          </a:bodyPr>
          <a:lstStyle/>
          <a:p>
            <a:r>
              <a:rPr lang="en-US" sz="4200" dirty="0">
                <a:solidFill>
                  <a:srgbClr val="002060"/>
                </a:solidFill>
                <a:latin typeface="Times New Roman" pitchFamily="18" charset="0"/>
                <a:cs typeface="Times New Roman" pitchFamily="18" charset="0"/>
              </a:rPr>
              <a:t>1-2-3</a:t>
            </a:r>
          </a:p>
        </p:txBody>
      </p:sp>
      <p:sp>
        <p:nvSpPr>
          <p:cNvPr id="21" name="TextBox 20"/>
          <p:cNvSpPr txBox="1"/>
          <p:nvPr/>
        </p:nvSpPr>
        <p:spPr>
          <a:xfrm>
            <a:off x="4686300" y="9029700"/>
            <a:ext cx="4914900" cy="738664"/>
          </a:xfrm>
          <a:prstGeom prst="rect">
            <a:avLst/>
          </a:prstGeom>
          <a:noFill/>
        </p:spPr>
        <p:txBody>
          <a:bodyPr wrap="square" rtlCol="0">
            <a:spAutoFit/>
          </a:bodyPr>
          <a:lstStyle/>
          <a:p>
            <a:r>
              <a:rPr lang="en-US" sz="4200" dirty="0">
                <a:solidFill>
                  <a:srgbClr val="002060"/>
                </a:solidFill>
                <a:latin typeface="Times New Roman" pitchFamily="18" charset="0"/>
                <a:cs typeface="Times New Roman" pitchFamily="18" charset="0"/>
              </a:rPr>
              <a:t>2-3-4</a:t>
            </a:r>
          </a:p>
        </p:txBody>
      </p:sp>
      <p:pic>
        <p:nvPicPr>
          <p:cNvPr id="25" name="Picture 14" descr="kim phut"/>
          <p:cNvPicPr>
            <a:picLocks noChangeAspect="1" noChangeArrowheads="1"/>
          </p:cNvPicPr>
          <p:nvPr/>
        </p:nvPicPr>
        <p:blipFill>
          <a:blip r:embed="rId7" cstate="print"/>
          <a:srcRect/>
          <a:stretch>
            <a:fillRect/>
          </a:stretch>
        </p:blipFill>
        <p:spPr bwMode="auto">
          <a:xfrm>
            <a:off x="12115800" y="6286501"/>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658600" y="5600701"/>
            <a:ext cx="2628900" cy="2652860"/>
          </a:xfrm>
          <a:prstGeom prst="rect">
            <a:avLst/>
          </a:prstGeom>
          <a:noFill/>
        </p:spPr>
      </p:pic>
      <p:sp>
        <p:nvSpPr>
          <p:cNvPr id="26" name="Cloud 25"/>
          <p:cNvSpPr/>
          <p:nvPr/>
        </p:nvSpPr>
        <p:spPr>
          <a:xfrm>
            <a:off x="13373100" y="4343400"/>
            <a:ext cx="2628900" cy="13716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FF0000"/>
                </a:solidFill>
                <a:latin typeface="Times New Roman" pitchFamily="18" charset="0"/>
                <a:cs typeface="Times New Roman" pitchFamily="18" charset="0"/>
              </a:rPr>
              <a:t>HẾT GIỜ</a:t>
            </a:r>
          </a:p>
        </p:txBody>
      </p:sp>
      <p:pic>
        <p:nvPicPr>
          <p:cNvPr id="24" name="Picture 23" descr="1.png"/>
          <p:cNvPicPr>
            <a:picLocks noChangeAspect="1"/>
          </p:cNvPicPr>
          <p:nvPr/>
        </p:nvPicPr>
        <p:blipFill>
          <a:blip r:embed="rId9" cstate="print"/>
          <a:stretch>
            <a:fillRect/>
          </a:stretch>
        </p:blipFill>
        <p:spPr>
          <a:xfrm>
            <a:off x="-204917" y="3801627"/>
            <a:ext cx="1542830" cy="1567713"/>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3944600" y="8572502"/>
            <a:ext cx="2057400" cy="1714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2115800" y="6286501"/>
            <a:ext cx="1714500" cy="1613648"/>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6" cstate="print"/>
          <a:stretch>
            <a:fillRect/>
          </a:stretch>
        </p:blipFill>
        <p:spPr>
          <a:xfrm>
            <a:off x="-1600200" y="-1638300"/>
            <a:ext cx="22126576" cy="7696200"/>
          </a:xfrm>
          <a:prstGeom prst="rect">
            <a:avLst/>
          </a:prstGeom>
        </p:spPr>
      </p:pic>
      <p:sp>
        <p:nvSpPr>
          <p:cNvPr id="5" name="TextBox 4"/>
          <p:cNvSpPr txBox="1"/>
          <p:nvPr/>
        </p:nvSpPr>
        <p:spPr>
          <a:xfrm>
            <a:off x="4229100" y="1191042"/>
            <a:ext cx="9486900" cy="2123658"/>
          </a:xfrm>
          <a:prstGeom prst="rect">
            <a:avLst/>
          </a:prstGeom>
          <a:noFill/>
        </p:spPr>
        <p:txBody>
          <a:bodyPr wrap="square" rtlCol="0">
            <a:spAutoFit/>
          </a:bodyPr>
          <a:lstStyle/>
          <a:p>
            <a:r>
              <a:rPr lang="vi-VN" sz="4400" b="1" dirty="0">
                <a:solidFill>
                  <a:srgbClr val="0070C0"/>
                </a:solidFill>
                <a:latin typeface="+mj-lt"/>
              </a:rPr>
              <a:t>Câu hỏi 2: Trong những biến đổi của thiên nhiên, đất trời, dấu hiệu nào cho thấy sự thay đổi rõ ràng của thời tiết?</a:t>
            </a:r>
          </a:p>
        </p:txBody>
      </p:sp>
      <p:pic>
        <p:nvPicPr>
          <p:cNvPr id="6" name="Picture 5" descr="1456.png"/>
          <p:cNvPicPr>
            <a:picLocks noChangeAspect="1"/>
          </p:cNvPicPr>
          <p:nvPr/>
        </p:nvPicPr>
        <p:blipFill>
          <a:blip r:embed="rId7" cstate="print"/>
          <a:stretch>
            <a:fillRect/>
          </a:stretch>
        </p:blipFill>
        <p:spPr>
          <a:xfrm>
            <a:off x="4572000" y="4914900"/>
            <a:ext cx="5269833" cy="863160"/>
          </a:xfrm>
          <a:prstGeom prst="rect">
            <a:avLst/>
          </a:prstGeom>
        </p:spPr>
      </p:pic>
      <p:sp>
        <p:nvSpPr>
          <p:cNvPr id="7" name="Oval 6"/>
          <p:cNvSpPr/>
          <p:nvPr/>
        </p:nvSpPr>
        <p:spPr>
          <a:xfrm>
            <a:off x="3200400" y="89154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mj-lt"/>
            </a:endParaRPr>
          </a:p>
        </p:txBody>
      </p:sp>
      <p:pic>
        <p:nvPicPr>
          <p:cNvPr id="8" name="Picture 7" descr="1456.png"/>
          <p:cNvPicPr>
            <a:picLocks noChangeAspect="1"/>
          </p:cNvPicPr>
          <p:nvPr/>
        </p:nvPicPr>
        <p:blipFill>
          <a:blip r:embed="rId7" cstate="print"/>
          <a:stretch>
            <a:fillRect/>
          </a:stretch>
        </p:blipFill>
        <p:spPr>
          <a:xfrm>
            <a:off x="4572000" y="6172200"/>
            <a:ext cx="5269833" cy="863160"/>
          </a:xfrm>
          <a:prstGeom prst="rect">
            <a:avLst/>
          </a:prstGeom>
        </p:spPr>
      </p:pic>
      <p:pic>
        <p:nvPicPr>
          <p:cNvPr id="9" name="Picture 8" descr="1456.png"/>
          <p:cNvPicPr>
            <a:picLocks noChangeAspect="1"/>
          </p:cNvPicPr>
          <p:nvPr/>
        </p:nvPicPr>
        <p:blipFill>
          <a:blip r:embed="rId7" cstate="print"/>
          <a:stretch>
            <a:fillRect/>
          </a:stretch>
        </p:blipFill>
        <p:spPr>
          <a:xfrm>
            <a:off x="4572000" y="7658100"/>
            <a:ext cx="5269833"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5269833"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mj-lt"/>
            </a:endParaRPr>
          </a:p>
        </p:txBody>
      </p:sp>
      <p:sp>
        <p:nvSpPr>
          <p:cNvPr id="12" name="Oval 11"/>
          <p:cNvSpPr/>
          <p:nvPr/>
        </p:nvSpPr>
        <p:spPr>
          <a:xfrm>
            <a:off x="3200400" y="60579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mj-lt"/>
            </a:endParaRPr>
          </a:p>
        </p:txBody>
      </p:sp>
      <p:sp>
        <p:nvSpPr>
          <p:cNvPr id="13" name="Oval 12"/>
          <p:cNvSpPr/>
          <p:nvPr/>
        </p:nvSpPr>
        <p:spPr>
          <a:xfrm>
            <a:off x="3200400" y="46863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mj-lt"/>
            </a:endParaRPr>
          </a:p>
        </p:txBody>
      </p:sp>
      <p:sp>
        <p:nvSpPr>
          <p:cNvPr id="14" name="TextBox 13"/>
          <p:cNvSpPr txBox="1"/>
          <p:nvPr/>
        </p:nvSpPr>
        <p:spPr>
          <a:xfrm>
            <a:off x="3314700" y="9029700"/>
            <a:ext cx="685800" cy="523220"/>
          </a:xfrm>
          <a:prstGeom prst="rect">
            <a:avLst/>
          </a:prstGeom>
          <a:noFill/>
        </p:spPr>
        <p:txBody>
          <a:bodyPr wrap="square" rtlCol="0">
            <a:spAutoFit/>
          </a:bodyPr>
          <a:lstStyle/>
          <a:p>
            <a:r>
              <a:rPr lang="en-US" sz="2800" b="1" dirty="0">
                <a:latin typeface="+mj-lt"/>
                <a:cs typeface="Times New Roman" pitchFamily="18" charset="0"/>
              </a:rPr>
              <a:t>D</a:t>
            </a:r>
          </a:p>
        </p:txBody>
      </p:sp>
      <p:sp>
        <p:nvSpPr>
          <p:cNvPr id="15" name="TextBox 14"/>
          <p:cNvSpPr txBox="1"/>
          <p:nvPr/>
        </p:nvSpPr>
        <p:spPr>
          <a:xfrm>
            <a:off x="3314700" y="4800600"/>
            <a:ext cx="685800" cy="523220"/>
          </a:xfrm>
          <a:prstGeom prst="rect">
            <a:avLst/>
          </a:prstGeom>
          <a:noFill/>
        </p:spPr>
        <p:txBody>
          <a:bodyPr wrap="square" rtlCol="0">
            <a:spAutoFit/>
          </a:bodyPr>
          <a:lstStyle/>
          <a:p>
            <a:r>
              <a:rPr lang="en-US" sz="2800" b="1" dirty="0">
                <a:latin typeface="+mj-lt"/>
                <a:cs typeface="Times New Roman" pitchFamily="18" charset="0"/>
              </a:rPr>
              <a:t>A</a:t>
            </a:r>
          </a:p>
        </p:txBody>
      </p:sp>
      <p:sp>
        <p:nvSpPr>
          <p:cNvPr id="16" name="TextBox 15"/>
          <p:cNvSpPr txBox="1"/>
          <p:nvPr/>
        </p:nvSpPr>
        <p:spPr>
          <a:xfrm>
            <a:off x="3314700" y="7658100"/>
            <a:ext cx="685800" cy="523220"/>
          </a:xfrm>
          <a:prstGeom prst="rect">
            <a:avLst/>
          </a:prstGeom>
          <a:noFill/>
        </p:spPr>
        <p:txBody>
          <a:bodyPr wrap="square" rtlCol="0">
            <a:spAutoFit/>
          </a:bodyPr>
          <a:lstStyle/>
          <a:p>
            <a:r>
              <a:rPr lang="en-US" sz="2800" b="1" dirty="0">
                <a:latin typeface="+mj-lt"/>
                <a:cs typeface="Times New Roman" pitchFamily="18" charset="0"/>
              </a:rPr>
              <a:t>C</a:t>
            </a:r>
          </a:p>
        </p:txBody>
      </p:sp>
      <p:sp>
        <p:nvSpPr>
          <p:cNvPr id="17" name="TextBox 16"/>
          <p:cNvSpPr txBox="1"/>
          <p:nvPr/>
        </p:nvSpPr>
        <p:spPr>
          <a:xfrm>
            <a:off x="3314700" y="6172200"/>
            <a:ext cx="685800" cy="523220"/>
          </a:xfrm>
          <a:prstGeom prst="rect">
            <a:avLst/>
          </a:prstGeom>
          <a:noFill/>
        </p:spPr>
        <p:txBody>
          <a:bodyPr wrap="square" rtlCol="0">
            <a:spAutoFit/>
          </a:bodyPr>
          <a:lstStyle/>
          <a:p>
            <a:r>
              <a:rPr lang="en-US" sz="2800" b="1" dirty="0">
                <a:latin typeface="+mj-lt"/>
                <a:cs typeface="Times New Roman" pitchFamily="18" charset="0"/>
              </a:rPr>
              <a:t>B</a:t>
            </a:r>
          </a:p>
        </p:txBody>
      </p:sp>
      <p:sp>
        <p:nvSpPr>
          <p:cNvPr id="18" name="TextBox 17"/>
          <p:cNvSpPr txBox="1"/>
          <p:nvPr/>
        </p:nvSpPr>
        <p:spPr>
          <a:xfrm>
            <a:off x="4686300" y="5029200"/>
            <a:ext cx="4914900" cy="954107"/>
          </a:xfrm>
          <a:prstGeom prst="rect">
            <a:avLst/>
          </a:prstGeom>
          <a:noFill/>
        </p:spPr>
        <p:txBody>
          <a:bodyPr wrap="square" rtlCol="0">
            <a:spAutoFit/>
          </a:bodyPr>
          <a:lstStyle/>
          <a:p>
            <a:r>
              <a:rPr lang="vi-VN" sz="2800" dirty="0">
                <a:latin typeface="+mj-lt"/>
              </a:rPr>
              <a:t>Đất mỡ màu ngủ lịm dưới bóng râm</a:t>
            </a:r>
          </a:p>
        </p:txBody>
      </p:sp>
      <p:sp>
        <p:nvSpPr>
          <p:cNvPr id="19" name="TextBox 18"/>
          <p:cNvSpPr txBox="1"/>
          <p:nvPr/>
        </p:nvSpPr>
        <p:spPr>
          <a:xfrm>
            <a:off x="4686300" y="6286500"/>
            <a:ext cx="4914900" cy="523220"/>
          </a:xfrm>
          <a:prstGeom prst="rect">
            <a:avLst/>
          </a:prstGeom>
          <a:noFill/>
        </p:spPr>
        <p:txBody>
          <a:bodyPr wrap="square" rtlCol="0">
            <a:spAutoFit/>
          </a:bodyPr>
          <a:lstStyle/>
          <a:p>
            <a:r>
              <a:rPr lang="vi-VN" sz="2800" dirty="0">
                <a:latin typeface="+mj-lt"/>
              </a:rPr>
              <a:t>Cánh đồng vạm vỡ tuổi hai mươi</a:t>
            </a:r>
          </a:p>
        </p:txBody>
      </p:sp>
      <p:sp>
        <p:nvSpPr>
          <p:cNvPr id="20" name="TextBox 19"/>
          <p:cNvSpPr txBox="1"/>
          <p:nvPr/>
        </p:nvSpPr>
        <p:spPr>
          <a:xfrm>
            <a:off x="4686300" y="7658100"/>
            <a:ext cx="4914900" cy="954107"/>
          </a:xfrm>
          <a:prstGeom prst="rect">
            <a:avLst/>
          </a:prstGeom>
          <a:noFill/>
        </p:spPr>
        <p:txBody>
          <a:bodyPr wrap="square" rtlCol="0">
            <a:spAutoFit/>
          </a:bodyPr>
          <a:lstStyle/>
          <a:p>
            <a:r>
              <a:rPr lang="vi-VN" sz="2800" dirty="0">
                <a:latin typeface="+mj-lt"/>
              </a:rPr>
              <a:t>Những dòng sông lững thững đi ra biển</a:t>
            </a:r>
          </a:p>
        </p:txBody>
      </p:sp>
      <p:sp>
        <p:nvSpPr>
          <p:cNvPr id="21" name="TextBox 20"/>
          <p:cNvSpPr txBox="1"/>
          <p:nvPr/>
        </p:nvSpPr>
        <p:spPr>
          <a:xfrm>
            <a:off x="4686300" y="9029700"/>
            <a:ext cx="4914900" cy="954107"/>
          </a:xfrm>
          <a:prstGeom prst="rect">
            <a:avLst/>
          </a:prstGeom>
          <a:noFill/>
        </p:spPr>
        <p:txBody>
          <a:bodyPr wrap="square" rtlCol="0">
            <a:spAutoFit/>
          </a:bodyPr>
          <a:lstStyle/>
          <a:p>
            <a:r>
              <a:rPr lang="vi-VN" sz="2800" dirty="0">
                <a:latin typeface="+mj-lt"/>
              </a:rPr>
              <a:t>Ông Mặt Trời đủ đầy đến gay gắt</a:t>
            </a:r>
          </a:p>
        </p:txBody>
      </p:sp>
      <p:pic>
        <p:nvPicPr>
          <p:cNvPr id="23" name="Picture 22" descr="dongho1"/>
          <p:cNvPicPr>
            <a:picLocks noChangeAspect="1" noChangeArrowheads="1"/>
          </p:cNvPicPr>
          <p:nvPr/>
        </p:nvPicPr>
        <p:blipFill>
          <a:blip r:embed="rId8" cstate="print"/>
          <a:srcRect/>
          <a:stretch>
            <a:fillRect/>
          </a:stretch>
        </p:blipFill>
        <p:spPr bwMode="auto">
          <a:xfrm>
            <a:off x="11658600" y="5600701"/>
            <a:ext cx="2628900" cy="2652860"/>
          </a:xfrm>
          <a:prstGeom prst="rect">
            <a:avLst/>
          </a:prstGeom>
          <a:noFill/>
        </p:spPr>
      </p:pic>
      <p:sp>
        <p:nvSpPr>
          <p:cNvPr id="24" name="Cloud 23"/>
          <p:cNvSpPr/>
          <p:nvPr/>
        </p:nvSpPr>
        <p:spPr>
          <a:xfrm>
            <a:off x="13373100" y="4343400"/>
            <a:ext cx="2628900" cy="13716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rgbClr val="FF0000"/>
                </a:solidFill>
                <a:latin typeface="+mj-lt"/>
                <a:cs typeface="Times New Roman" pitchFamily="18" charset="0"/>
              </a:rPr>
              <a:t>HẾT GIỜ</a:t>
            </a:r>
          </a:p>
        </p:txBody>
      </p:sp>
      <p:pic>
        <p:nvPicPr>
          <p:cNvPr id="27" name="Picture 26" descr="fd2eb0da63d7a14861647a759c721ae2.png"/>
          <p:cNvPicPr>
            <a:picLocks noChangeAspect="1"/>
          </p:cNvPicPr>
          <p:nvPr/>
        </p:nvPicPr>
        <p:blipFill>
          <a:blip r:embed="rId9" cstate="print"/>
          <a:stretch>
            <a:fillRect/>
          </a:stretch>
        </p:blipFill>
        <p:spPr>
          <a:xfrm>
            <a:off x="13944600" y="8572502"/>
            <a:ext cx="2057400" cy="1714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2115800" y="6286501"/>
            <a:ext cx="1714500" cy="1613648"/>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6" cstate="print"/>
          <a:stretch>
            <a:fillRect/>
          </a:stretch>
        </p:blipFill>
        <p:spPr>
          <a:xfrm>
            <a:off x="-381000" y="-457200"/>
            <a:ext cx="20193000" cy="6096000"/>
          </a:xfrm>
          <a:prstGeom prst="rect">
            <a:avLst/>
          </a:prstGeom>
        </p:spPr>
      </p:pic>
      <p:sp>
        <p:nvSpPr>
          <p:cNvPr id="5" name="TextBox 4"/>
          <p:cNvSpPr txBox="1"/>
          <p:nvPr/>
        </p:nvSpPr>
        <p:spPr>
          <a:xfrm>
            <a:off x="4457700" y="1943100"/>
            <a:ext cx="12306300" cy="2585323"/>
          </a:xfrm>
          <a:prstGeom prst="rect">
            <a:avLst/>
          </a:prstGeom>
          <a:noFill/>
        </p:spPr>
        <p:txBody>
          <a:bodyPr wrap="square" rtlCol="0">
            <a:spAutoFit/>
          </a:bodyPr>
          <a:lstStyle/>
          <a:p>
            <a:r>
              <a:rPr lang="vi-VN" sz="5400" b="1" dirty="0">
                <a:solidFill>
                  <a:srgbClr val="0070C0"/>
                </a:solidFill>
                <a:latin typeface="+mj-lt"/>
                <a:cs typeface="Times New Roman" panose="02020603050405020304" pitchFamily="18" charset="0"/>
              </a:rPr>
              <a:t>Câu hỏi 3: Với nhân vật trữ tình, “chuyện tưởng xong rồi” mà hóa ra lại chưa xong khi tháng Tư đến là gì?</a:t>
            </a:r>
          </a:p>
        </p:txBody>
      </p:sp>
      <p:pic>
        <p:nvPicPr>
          <p:cNvPr id="6" name="Picture 5" descr="1456.png"/>
          <p:cNvPicPr>
            <a:picLocks noChangeAspect="1"/>
          </p:cNvPicPr>
          <p:nvPr/>
        </p:nvPicPr>
        <p:blipFill>
          <a:blip r:embed="rId7" cstate="print"/>
          <a:stretch>
            <a:fillRect/>
          </a:stretch>
        </p:blipFill>
        <p:spPr>
          <a:xfrm>
            <a:off x="4572000" y="4914900"/>
            <a:ext cx="5269833" cy="863160"/>
          </a:xfrm>
          <a:prstGeom prst="rect">
            <a:avLst/>
          </a:prstGeom>
        </p:spPr>
      </p:pic>
      <p:sp>
        <p:nvSpPr>
          <p:cNvPr id="7" name="Oval 6"/>
          <p:cNvSpPr/>
          <p:nvPr/>
        </p:nvSpPr>
        <p:spPr>
          <a:xfrm>
            <a:off x="3200400" y="89154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mj-lt"/>
            </a:endParaRPr>
          </a:p>
        </p:txBody>
      </p:sp>
      <p:pic>
        <p:nvPicPr>
          <p:cNvPr id="8" name="Picture 7" descr="1456.png"/>
          <p:cNvPicPr>
            <a:picLocks noChangeAspect="1"/>
          </p:cNvPicPr>
          <p:nvPr/>
        </p:nvPicPr>
        <p:blipFill>
          <a:blip r:embed="rId7" cstate="print"/>
          <a:stretch>
            <a:fillRect/>
          </a:stretch>
        </p:blipFill>
        <p:spPr>
          <a:xfrm>
            <a:off x="4572000" y="6172200"/>
            <a:ext cx="5269833" cy="863160"/>
          </a:xfrm>
          <a:prstGeom prst="rect">
            <a:avLst/>
          </a:prstGeom>
        </p:spPr>
      </p:pic>
      <p:pic>
        <p:nvPicPr>
          <p:cNvPr id="9" name="Picture 8" descr="1456.png"/>
          <p:cNvPicPr>
            <a:picLocks noChangeAspect="1"/>
          </p:cNvPicPr>
          <p:nvPr/>
        </p:nvPicPr>
        <p:blipFill>
          <a:blip r:embed="rId7" cstate="print"/>
          <a:stretch>
            <a:fillRect/>
          </a:stretch>
        </p:blipFill>
        <p:spPr>
          <a:xfrm>
            <a:off x="4572000" y="7658100"/>
            <a:ext cx="5269833"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5269833"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mj-lt"/>
            </a:endParaRPr>
          </a:p>
        </p:txBody>
      </p:sp>
      <p:sp>
        <p:nvSpPr>
          <p:cNvPr id="12" name="Oval 11"/>
          <p:cNvSpPr/>
          <p:nvPr/>
        </p:nvSpPr>
        <p:spPr>
          <a:xfrm>
            <a:off x="3200400" y="60579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mj-lt"/>
            </a:endParaRPr>
          </a:p>
        </p:txBody>
      </p:sp>
      <p:sp>
        <p:nvSpPr>
          <p:cNvPr id="13" name="Oval 12"/>
          <p:cNvSpPr/>
          <p:nvPr/>
        </p:nvSpPr>
        <p:spPr>
          <a:xfrm>
            <a:off x="3200400" y="46863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mj-lt"/>
            </a:endParaRPr>
          </a:p>
        </p:txBody>
      </p:sp>
      <p:sp>
        <p:nvSpPr>
          <p:cNvPr id="14" name="TextBox 13"/>
          <p:cNvSpPr txBox="1"/>
          <p:nvPr/>
        </p:nvSpPr>
        <p:spPr>
          <a:xfrm>
            <a:off x="3314700" y="9029700"/>
            <a:ext cx="685800" cy="830997"/>
          </a:xfrm>
          <a:prstGeom prst="rect">
            <a:avLst/>
          </a:prstGeom>
          <a:noFill/>
        </p:spPr>
        <p:txBody>
          <a:bodyPr wrap="square" rtlCol="0">
            <a:spAutoFit/>
          </a:bodyPr>
          <a:lstStyle/>
          <a:p>
            <a:r>
              <a:rPr lang="en-US" sz="4800" b="1" dirty="0">
                <a:latin typeface="+mj-lt"/>
                <a:cs typeface="Times New Roman" pitchFamily="18" charset="0"/>
              </a:rPr>
              <a:t>D</a:t>
            </a:r>
          </a:p>
        </p:txBody>
      </p:sp>
      <p:sp>
        <p:nvSpPr>
          <p:cNvPr id="15" name="TextBox 14"/>
          <p:cNvSpPr txBox="1"/>
          <p:nvPr/>
        </p:nvSpPr>
        <p:spPr>
          <a:xfrm>
            <a:off x="3314700" y="4800600"/>
            <a:ext cx="685800" cy="830997"/>
          </a:xfrm>
          <a:prstGeom prst="rect">
            <a:avLst/>
          </a:prstGeom>
          <a:noFill/>
        </p:spPr>
        <p:txBody>
          <a:bodyPr wrap="square" rtlCol="0">
            <a:spAutoFit/>
          </a:bodyPr>
          <a:lstStyle/>
          <a:p>
            <a:r>
              <a:rPr lang="en-US" sz="4800" b="1" dirty="0">
                <a:latin typeface="+mj-lt"/>
                <a:cs typeface="Times New Roman" pitchFamily="18" charset="0"/>
              </a:rPr>
              <a:t>A</a:t>
            </a:r>
          </a:p>
        </p:txBody>
      </p:sp>
      <p:sp>
        <p:nvSpPr>
          <p:cNvPr id="16" name="TextBox 15"/>
          <p:cNvSpPr txBox="1"/>
          <p:nvPr/>
        </p:nvSpPr>
        <p:spPr>
          <a:xfrm>
            <a:off x="3314700" y="7658100"/>
            <a:ext cx="685800" cy="830997"/>
          </a:xfrm>
          <a:prstGeom prst="rect">
            <a:avLst/>
          </a:prstGeom>
          <a:noFill/>
        </p:spPr>
        <p:txBody>
          <a:bodyPr wrap="square" rtlCol="0">
            <a:spAutoFit/>
          </a:bodyPr>
          <a:lstStyle/>
          <a:p>
            <a:r>
              <a:rPr lang="en-US" sz="4800" b="1" dirty="0">
                <a:latin typeface="+mj-lt"/>
                <a:cs typeface="Times New Roman" pitchFamily="18" charset="0"/>
              </a:rPr>
              <a:t>C</a:t>
            </a:r>
          </a:p>
        </p:txBody>
      </p:sp>
      <p:sp>
        <p:nvSpPr>
          <p:cNvPr id="17" name="TextBox 16"/>
          <p:cNvSpPr txBox="1"/>
          <p:nvPr/>
        </p:nvSpPr>
        <p:spPr>
          <a:xfrm>
            <a:off x="3314700" y="6172200"/>
            <a:ext cx="685800" cy="830997"/>
          </a:xfrm>
          <a:prstGeom prst="rect">
            <a:avLst/>
          </a:prstGeom>
          <a:noFill/>
        </p:spPr>
        <p:txBody>
          <a:bodyPr wrap="square" rtlCol="0">
            <a:spAutoFit/>
          </a:bodyPr>
          <a:lstStyle/>
          <a:p>
            <a:r>
              <a:rPr lang="en-US" sz="4800" b="1" dirty="0">
                <a:latin typeface="+mj-lt"/>
                <a:cs typeface="Times New Roman" pitchFamily="18" charset="0"/>
              </a:rPr>
              <a:t>B</a:t>
            </a:r>
          </a:p>
        </p:txBody>
      </p:sp>
      <p:sp>
        <p:nvSpPr>
          <p:cNvPr id="18" name="TextBox 17"/>
          <p:cNvSpPr txBox="1"/>
          <p:nvPr/>
        </p:nvSpPr>
        <p:spPr>
          <a:xfrm>
            <a:off x="4686300" y="5029200"/>
            <a:ext cx="6515100" cy="830997"/>
          </a:xfrm>
          <a:prstGeom prst="rect">
            <a:avLst/>
          </a:prstGeom>
          <a:noFill/>
        </p:spPr>
        <p:txBody>
          <a:bodyPr wrap="square" rtlCol="0">
            <a:spAutoFit/>
          </a:bodyPr>
          <a:lstStyle/>
          <a:p>
            <a:pPr lvl="0"/>
            <a:r>
              <a:rPr lang="vi-VN" sz="2400" dirty="0">
                <a:solidFill>
                  <a:prstClr val="black"/>
                </a:solidFill>
                <a:latin typeface="+mj-lt"/>
              </a:rPr>
              <a:t>Chiều nay ngọn gió bất ngờ cơn mưa bất chợt</a:t>
            </a:r>
          </a:p>
          <a:p>
            <a:pPr lvl="0"/>
            <a:r>
              <a:rPr lang="vi-VN" sz="2400" dirty="0">
                <a:solidFill>
                  <a:prstClr val="black"/>
                </a:solidFill>
                <a:latin typeface="+mj-lt"/>
              </a:rPr>
              <a:t>Nắng sau mưa óng ánh đến nghi ngờ</a:t>
            </a:r>
          </a:p>
        </p:txBody>
      </p:sp>
      <p:sp>
        <p:nvSpPr>
          <p:cNvPr id="19" name="TextBox 18"/>
          <p:cNvSpPr txBox="1"/>
          <p:nvPr/>
        </p:nvSpPr>
        <p:spPr>
          <a:xfrm>
            <a:off x="4572000" y="6286500"/>
            <a:ext cx="5562600" cy="830997"/>
          </a:xfrm>
          <a:prstGeom prst="rect">
            <a:avLst/>
          </a:prstGeom>
          <a:noFill/>
        </p:spPr>
        <p:txBody>
          <a:bodyPr wrap="square" rtlCol="0">
            <a:spAutoFit/>
          </a:bodyPr>
          <a:lstStyle/>
          <a:p>
            <a:pPr lvl="0"/>
            <a:r>
              <a:rPr lang="vi-VN" sz="2400" dirty="0">
                <a:solidFill>
                  <a:prstClr val="black"/>
                </a:solidFill>
                <a:latin typeface="+mj-lt"/>
              </a:rPr>
              <a:t>Những khu vườn đã ấm tổ chim</a:t>
            </a:r>
          </a:p>
          <a:p>
            <a:pPr lvl="0"/>
            <a:r>
              <a:rPr lang="vi-VN" sz="2400" dirty="0">
                <a:solidFill>
                  <a:prstClr val="black"/>
                </a:solidFill>
                <a:latin typeface="+mj-lt"/>
              </a:rPr>
              <a:t>Cành cây trĩu những lời trống mái</a:t>
            </a:r>
          </a:p>
        </p:txBody>
      </p:sp>
      <p:sp>
        <p:nvSpPr>
          <p:cNvPr id="20" name="TextBox 19"/>
          <p:cNvSpPr txBox="1"/>
          <p:nvPr/>
        </p:nvSpPr>
        <p:spPr>
          <a:xfrm>
            <a:off x="4686300" y="7658100"/>
            <a:ext cx="4914900" cy="830997"/>
          </a:xfrm>
          <a:prstGeom prst="rect">
            <a:avLst/>
          </a:prstGeom>
          <a:noFill/>
        </p:spPr>
        <p:txBody>
          <a:bodyPr wrap="square" rtlCol="0">
            <a:spAutoFit/>
          </a:bodyPr>
          <a:lstStyle/>
          <a:p>
            <a:pPr lvl="0"/>
            <a:r>
              <a:rPr lang="vi-VN" sz="2400">
                <a:solidFill>
                  <a:prstClr val="black"/>
                </a:solidFill>
                <a:latin typeface="+mj-lt"/>
              </a:rPr>
              <a:t>Tháng Tư về yên tĩnh lòng tôi</a:t>
            </a:r>
          </a:p>
          <a:p>
            <a:pPr lvl="0"/>
            <a:r>
              <a:rPr lang="vi-VN" sz="2400">
                <a:solidFill>
                  <a:prstClr val="black"/>
                </a:solidFill>
                <a:latin typeface="+mj-lt"/>
              </a:rPr>
              <a:t>Bầy ong khép vòng bay cần mẫn</a:t>
            </a:r>
            <a:endParaRPr lang="vi-VN" sz="2400" dirty="0">
              <a:solidFill>
                <a:prstClr val="black"/>
              </a:solidFill>
              <a:latin typeface="+mj-lt"/>
            </a:endParaRPr>
          </a:p>
        </p:txBody>
      </p:sp>
      <p:sp>
        <p:nvSpPr>
          <p:cNvPr id="21" name="TextBox 20"/>
          <p:cNvSpPr txBox="1"/>
          <p:nvPr/>
        </p:nvSpPr>
        <p:spPr>
          <a:xfrm>
            <a:off x="4686300" y="9029700"/>
            <a:ext cx="6134100" cy="830997"/>
          </a:xfrm>
          <a:prstGeom prst="rect">
            <a:avLst/>
          </a:prstGeom>
          <a:noFill/>
        </p:spPr>
        <p:txBody>
          <a:bodyPr wrap="square" rtlCol="0">
            <a:spAutoFit/>
          </a:bodyPr>
          <a:lstStyle/>
          <a:p>
            <a:pPr lvl="0"/>
            <a:r>
              <a:rPr lang="vi-VN" sz="2400" dirty="0">
                <a:solidFill>
                  <a:prstClr val="black"/>
                </a:solidFill>
                <a:latin typeface="+mj-lt"/>
              </a:rPr>
              <a:t>Lứa quả đầu mùa vừa hết ngày non dại</a:t>
            </a:r>
          </a:p>
          <a:p>
            <a:pPr lvl="0"/>
            <a:r>
              <a:rPr lang="vi-VN" sz="2400" dirty="0">
                <a:solidFill>
                  <a:prstClr val="black"/>
                </a:solidFill>
                <a:latin typeface="+mj-lt"/>
              </a:rPr>
              <a:t>Xanh lên tin tưởng dưới bầu trời</a:t>
            </a:r>
          </a:p>
        </p:txBody>
      </p:sp>
      <p:pic>
        <p:nvPicPr>
          <p:cNvPr id="22" name="Picture 24" descr="CHAY XE DAP"/>
          <p:cNvPicPr>
            <a:picLocks noChangeAspect="1" noChangeArrowheads="1"/>
          </p:cNvPicPr>
          <p:nvPr/>
        </p:nvPicPr>
        <p:blipFill>
          <a:blip r:embed="rId8" cstate="print"/>
          <a:srcRect/>
          <a:stretch>
            <a:fillRect/>
          </a:stretch>
        </p:blipFill>
        <p:spPr bwMode="auto">
          <a:xfrm>
            <a:off x="12616294" y="8182824"/>
            <a:ext cx="788057" cy="688161"/>
          </a:xfrm>
          <a:prstGeom prst="rect">
            <a:avLst/>
          </a:prstGeom>
          <a:noFill/>
        </p:spPr>
      </p:pic>
      <p:pic>
        <p:nvPicPr>
          <p:cNvPr id="23" name="Picture 22" descr="dongho1"/>
          <p:cNvPicPr>
            <a:picLocks noChangeAspect="1" noChangeArrowheads="1"/>
          </p:cNvPicPr>
          <p:nvPr/>
        </p:nvPicPr>
        <p:blipFill>
          <a:blip r:embed="rId9" cstate="print"/>
          <a:srcRect/>
          <a:stretch>
            <a:fillRect/>
          </a:stretch>
        </p:blipFill>
        <p:spPr bwMode="auto">
          <a:xfrm>
            <a:off x="11658600" y="5600701"/>
            <a:ext cx="2628900" cy="2652860"/>
          </a:xfrm>
          <a:prstGeom prst="rect">
            <a:avLst/>
          </a:prstGeom>
          <a:noFill/>
        </p:spPr>
      </p:pic>
      <p:sp>
        <p:nvSpPr>
          <p:cNvPr id="24" name="Cloud 23"/>
          <p:cNvSpPr/>
          <p:nvPr/>
        </p:nvSpPr>
        <p:spPr>
          <a:xfrm>
            <a:off x="13373100" y="4343400"/>
            <a:ext cx="2628900" cy="13716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FF0000"/>
                </a:solidFill>
                <a:latin typeface="+mj-lt"/>
                <a:cs typeface="Times New Roman" pitchFamily="18" charset="0"/>
              </a:rPr>
              <a:t>HẾT GIỜ</a:t>
            </a:r>
          </a:p>
        </p:txBody>
      </p:sp>
      <p:pic>
        <p:nvPicPr>
          <p:cNvPr id="27" name="Picture 26" descr="fd2eb0da63d7a14861647a759c721ae2.png"/>
          <p:cNvPicPr>
            <a:picLocks noChangeAspect="1"/>
          </p:cNvPicPr>
          <p:nvPr/>
        </p:nvPicPr>
        <p:blipFill>
          <a:blip r:embed="rId10" cstate="print"/>
          <a:stretch>
            <a:fillRect/>
          </a:stretch>
        </p:blipFill>
        <p:spPr>
          <a:xfrm>
            <a:off x="13944600" y="8572502"/>
            <a:ext cx="2057400" cy="1714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ntr" presetSubtype="0" fill="hold" nodeType="withEffect">
                                  <p:stCondLst>
                                    <p:cond delay="605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nextCondLst>
                <p:cond evt="onClick" delay="0">
                  <p:tgtEl>
                    <p:spTgt spid="22"/>
                  </p:tgtEl>
                </p:cond>
              </p:nextCondLst>
            </p:seq>
          </p:childTnLst>
        </p:cTn>
      </p:par>
    </p:tnLst>
    <p:bldLst>
      <p:bldP spid="5" grpId="0"/>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2115800" y="6286501"/>
            <a:ext cx="1714500" cy="1613648"/>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6" cstate="print"/>
          <a:stretch>
            <a:fillRect/>
          </a:stretch>
        </p:blipFill>
        <p:spPr>
          <a:xfrm>
            <a:off x="-1447800" y="-457200"/>
            <a:ext cx="19735800" cy="6096000"/>
          </a:xfrm>
          <a:prstGeom prst="rect">
            <a:avLst/>
          </a:prstGeom>
        </p:spPr>
      </p:pic>
      <p:sp>
        <p:nvSpPr>
          <p:cNvPr id="5" name="TextBox 4"/>
          <p:cNvSpPr txBox="1"/>
          <p:nvPr/>
        </p:nvSpPr>
        <p:spPr>
          <a:xfrm>
            <a:off x="2667000" y="1943100"/>
            <a:ext cx="11277600" cy="1446550"/>
          </a:xfrm>
          <a:prstGeom prst="rect">
            <a:avLst/>
          </a:prstGeom>
          <a:noFill/>
        </p:spPr>
        <p:txBody>
          <a:bodyPr wrap="square" rtlCol="0">
            <a:spAutoFit/>
          </a:bodyPr>
          <a:lstStyle/>
          <a:p>
            <a:pPr lvl="0"/>
            <a:r>
              <a:rPr lang="vi-VN" sz="4400" b="1" dirty="0">
                <a:solidFill>
                  <a:srgbClr val="0070C0"/>
                </a:solidFill>
                <a:latin typeface="+mj-lt"/>
              </a:rPr>
              <a:t>Câu hỏi 4: Biện pháp nghệ thuật nào được sử dụng hơn ba lần trong văn bản thơ trên?</a:t>
            </a:r>
          </a:p>
        </p:txBody>
      </p:sp>
      <p:pic>
        <p:nvPicPr>
          <p:cNvPr id="6" name="Picture 5" descr="1456.png"/>
          <p:cNvPicPr>
            <a:picLocks noChangeAspect="1"/>
          </p:cNvPicPr>
          <p:nvPr/>
        </p:nvPicPr>
        <p:blipFill>
          <a:blip r:embed="rId7" cstate="print"/>
          <a:stretch>
            <a:fillRect/>
          </a:stretch>
        </p:blipFill>
        <p:spPr>
          <a:xfrm>
            <a:off x="4572000" y="4914900"/>
            <a:ext cx="5269833" cy="863160"/>
          </a:xfrm>
          <a:prstGeom prst="rect">
            <a:avLst/>
          </a:prstGeom>
        </p:spPr>
      </p:pic>
      <p:sp>
        <p:nvSpPr>
          <p:cNvPr id="7" name="Oval 6"/>
          <p:cNvSpPr/>
          <p:nvPr/>
        </p:nvSpPr>
        <p:spPr>
          <a:xfrm>
            <a:off x="3200400" y="76581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mj-lt"/>
            </a:endParaRPr>
          </a:p>
        </p:txBody>
      </p:sp>
      <p:pic>
        <p:nvPicPr>
          <p:cNvPr id="8" name="Picture 7" descr="1456.png"/>
          <p:cNvPicPr>
            <a:picLocks noChangeAspect="1"/>
          </p:cNvPicPr>
          <p:nvPr/>
        </p:nvPicPr>
        <p:blipFill>
          <a:blip r:embed="rId7" cstate="print"/>
          <a:stretch>
            <a:fillRect/>
          </a:stretch>
        </p:blipFill>
        <p:spPr>
          <a:xfrm>
            <a:off x="4572000" y="6172200"/>
            <a:ext cx="5269833" cy="863160"/>
          </a:xfrm>
          <a:prstGeom prst="rect">
            <a:avLst/>
          </a:prstGeom>
        </p:spPr>
      </p:pic>
      <p:pic>
        <p:nvPicPr>
          <p:cNvPr id="9" name="Picture 8" descr="1456.png"/>
          <p:cNvPicPr>
            <a:picLocks noChangeAspect="1"/>
          </p:cNvPicPr>
          <p:nvPr/>
        </p:nvPicPr>
        <p:blipFill>
          <a:blip r:embed="rId7" cstate="print"/>
          <a:stretch>
            <a:fillRect/>
          </a:stretch>
        </p:blipFill>
        <p:spPr>
          <a:xfrm>
            <a:off x="4572000" y="7658100"/>
            <a:ext cx="5269833"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5269833" cy="863160"/>
          </a:xfrm>
          <a:prstGeom prst="rect">
            <a:avLst/>
          </a:prstGeom>
        </p:spPr>
      </p:pic>
      <p:sp>
        <p:nvSpPr>
          <p:cNvPr id="11" name="Oval 10"/>
          <p:cNvSpPr/>
          <p:nvPr/>
        </p:nvSpPr>
        <p:spPr>
          <a:xfrm>
            <a:off x="3200400" y="61722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mj-lt"/>
            </a:endParaRPr>
          </a:p>
        </p:txBody>
      </p:sp>
      <p:sp>
        <p:nvSpPr>
          <p:cNvPr id="12" name="Oval 11"/>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mj-lt"/>
            </a:endParaRPr>
          </a:p>
        </p:txBody>
      </p:sp>
      <p:sp>
        <p:nvSpPr>
          <p:cNvPr id="13" name="Oval 12"/>
          <p:cNvSpPr/>
          <p:nvPr/>
        </p:nvSpPr>
        <p:spPr>
          <a:xfrm>
            <a:off x="3200400" y="89154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a:latin typeface="+mj-lt"/>
            </a:endParaRPr>
          </a:p>
        </p:txBody>
      </p:sp>
      <p:sp>
        <p:nvSpPr>
          <p:cNvPr id="14" name="TextBox 13"/>
          <p:cNvSpPr txBox="1"/>
          <p:nvPr/>
        </p:nvSpPr>
        <p:spPr>
          <a:xfrm>
            <a:off x="3314700" y="7772400"/>
            <a:ext cx="685800" cy="707886"/>
          </a:xfrm>
          <a:prstGeom prst="rect">
            <a:avLst/>
          </a:prstGeom>
          <a:noFill/>
        </p:spPr>
        <p:txBody>
          <a:bodyPr wrap="square" rtlCol="0">
            <a:spAutoFit/>
          </a:bodyPr>
          <a:lstStyle/>
          <a:p>
            <a:r>
              <a:rPr lang="en-US" sz="4000" b="1" dirty="0">
                <a:latin typeface="+mj-lt"/>
                <a:cs typeface="Times New Roman" pitchFamily="18" charset="0"/>
              </a:rPr>
              <a:t>C</a:t>
            </a:r>
          </a:p>
        </p:txBody>
      </p:sp>
      <p:sp>
        <p:nvSpPr>
          <p:cNvPr id="15" name="TextBox 14"/>
          <p:cNvSpPr txBox="1"/>
          <p:nvPr/>
        </p:nvSpPr>
        <p:spPr>
          <a:xfrm>
            <a:off x="3314700" y="9029700"/>
            <a:ext cx="685800" cy="707886"/>
          </a:xfrm>
          <a:prstGeom prst="rect">
            <a:avLst/>
          </a:prstGeom>
          <a:noFill/>
        </p:spPr>
        <p:txBody>
          <a:bodyPr wrap="square" rtlCol="0">
            <a:spAutoFit/>
          </a:bodyPr>
          <a:lstStyle/>
          <a:p>
            <a:r>
              <a:rPr lang="en-US" sz="4000" b="1" dirty="0">
                <a:latin typeface="+mj-lt"/>
                <a:cs typeface="Times New Roman" pitchFamily="18" charset="0"/>
              </a:rPr>
              <a:t>D</a:t>
            </a:r>
          </a:p>
        </p:txBody>
      </p:sp>
      <p:sp>
        <p:nvSpPr>
          <p:cNvPr id="16" name="TextBox 15"/>
          <p:cNvSpPr txBox="1"/>
          <p:nvPr/>
        </p:nvSpPr>
        <p:spPr>
          <a:xfrm>
            <a:off x="3314700" y="6286500"/>
            <a:ext cx="685800" cy="707886"/>
          </a:xfrm>
          <a:prstGeom prst="rect">
            <a:avLst/>
          </a:prstGeom>
          <a:noFill/>
        </p:spPr>
        <p:txBody>
          <a:bodyPr wrap="square" rtlCol="0">
            <a:spAutoFit/>
          </a:bodyPr>
          <a:lstStyle/>
          <a:p>
            <a:r>
              <a:rPr lang="en-US" sz="4000" b="1" dirty="0">
                <a:latin typeface="+mj-lt"/>
                <a:cs typeface="Times New Roman" pitchFamily="18" charset="0"/>
              </a:rPr>
              <a:t>B</a:t>
            </a:r>
          </a:p>
        </p:txBody>
      </p:sp>
      <p:sp>
        <p:nvSpPr>
          <p:cNvPr id="17" name="TextBox 16"/>
          <p:cNvSpPr txBox="1"/>
          <p:nvPr/>
        </p:nvSpPr>
        <p:spPr>
          <a:xfrm>
            <a:off x="3314700" y="4914900"/>
            <a:ext cx="685800" cy="707886"/>
          </a:xfrm>
          <a:prstGeom prst="rect">
            <a:avLst/>
          </a:prstGeom>
          <a:noFill/>
        </p:spPr>
        <p:txBody>
          <a:bodyPr wrap="square" rtlCol="0">
            <a:spAutoFit/>
          </a:bodyPr>
          <a:lstStyle/>
          <a:p>
            <a:r>
              <a:rPr lang="en-US" sz="4000" b="1" dirty="0">
                <a:latin typeface="+mj-lt"/>
                <a:cs typeface="Times New Roman" pitchFamily="18" charset="0"/>
              </a:rPr>
              <a:t>A</a:t>
            </a:r>
          </a:p>
        </p:txBody>
      </p:sp>
      <p:sp>
        <p:nvSpPr>
          <p:cNvPr id="18" name="TextBox 17"/>
          <p:cNvSpPr txBox="1"/>
          <p:nvPr/>
        </p:nvSpPr>
        <p:spPr>
          <a:xfrm>
            <a:off x="4800600" y="5029200"/>
            <a:ext cx="9486900" cy="707886"/>
          </a:xfrm>
          <a:prstGeom prst="rect">
            <a:avLst/>
          </a:prstGeom>
          <a:noFill/>
        </p:spPr>
        <p:txBody>
          <a:bodyPr wrap="square" rtlCol="0">
            <a:spAutoFit/>
          </a:bodyPr>
          <a:lstStyle/>
          <a:p>
            <a:r>
              <a:rPr lang="vi-VN" sz="4000" dirty="0">
                <a:solidFill>
                  <a:prstClr val="black"/>
                </a:solidFill>
                <a:latin typeface="+mj-lt"/>
              </a:rPr>
              <a:t>So sánh                                                       </a:t>
            </a:r>
            <a:endParaRPr lang="en-US" sz="4000" dirty="0">
              <a:solidFill>
                <a:srgbClr val="002060"/>
              </a:solidFill>
              <a:latin typeface="+mj-lt"/>
              <a:cs typeface="Times New Roman" pitchFamily="18" charset="0"/>
            </a:endParaRPr>
          </a:p>
        </p:txBody>
      </p:sp>
      <p:sp>
        <p:nvSpPr>
          <p:cNvPr id="19" name="TextBox 18"/>
          <p:cNvSpPr txBox="1"/>
          <p:nvPr/>
        </p:nvSpPr>
        <p:spPr>
          <a:xfrm>
            <a:off x="4686300" y="6286500"/>
            <a:ext cx="4914900" cy="707886"/>
          </a:xfrm>
          <a:prstGeom prst="rect">
            <a:avLst/>
          </a:prstGeom>
          <a:noFill/>
        </p:spPr>
        <p:txBody>
          <a:bodyPr wrap="square" rtlCol="0">
            <a:spAutoFit/>
          </a:bodyPr>
          <a:lstStyle/>
          <a:p>
            <a:pPr lvl="0"/>
            <a:r>
              <a:rPr lang="vi-VN" sz="4000" dirty="0">
                <a:solidFill>
                  <a:prstClr val="black"/>
                </a:solidFill>
                <a:latin typeface="+mj-lt"/>
              </a:rPr>
              <a:t>Ẩn dụ</a:t>
            </a:r>
          </a:p>
        </p:txBody>
      </p:sp>
      <p:sp>
        <p:nvSpPr>
          <p:cNvPr id="20" name="TextBox 19"/>
          <p:cNvSpPr txBox="1"/>
          <p:nvPr/>
        </p:nvSpPr>
        <p:spPr>
          <a:xfrm>
            <a:off x="4675414" y="7782596"/>
            <a:ext cx="10297886" cy="707886"/>
          </a:xfrm>
          <a:prstGeom prst="rect">
            <a:avLst/>
          </a:prstGeom>
          <a:noFill/>
        </p:spPr>
        <p:txBody>
          <a:bodyPr wrap="square" rtlCol="0">
            <a:spAutoFit/>
          </a:bodyPr>
          <a:lstStyle/>
          <a:p>
            <a:r>
              <a:rPr lang="vi-VN" sz="4000" dirty="0">
                <a:solidFill>
                  <a:prstClr val="black"/>
                </a:solidFill>
                <a:latin typeface="+mj-lt"/>
              </a:rPr>
              <a:t>Nhân hóa                                                     </a:t>
            </a:r>
            <a:endParaRPr lang="en-US" sz="4000" dirty="0">
              <a:solidFill>
                <a:srgbClr val="002060"/>
              </a:solidFill>
              <a:latin typeface="+mj-lt"/>
              <a:cs typeface="Times New Roman" pitchFamily="18" charset="0"/>
            </a:endParaRPr>
          </a:p>
        </p:txBody>
      </p:sp>
      <p:sp>
        <p:nvSpPr>
          <p:cNvPr id="21" name="TextBox 20"/>
          <p:cNvSpPr txBox="1"/>
          <p:nvPr/>
        </p:nvSpPr>
        <p:spPr>
          <a:xfrm>
            <a:off x="4686300" y="9029700"/>
            <a:ext cx="491490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Đảo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endParaRPr lang="en-US" sz="4000" dirty="0">
              <a:latin typeface="Times New Roman" panose="02020603050405020304" pitchFamily="18" charset="0"/>
              <a:cs typeface="Times New Roman" panose="02020603050405020304" pitchFamily="18" charset="0"/>
            </a:endParaRPr>
          </a:p>
        </p:txBody>
      </p:sp>
      <p:pic>
        <p:nvPicPr>
          <p:cNvPr id="23" name="Picture 22" descr="dongho1"/>
          <p:cNvPicPr>
            <a:picLocks noChangeAspect="1" noChangeArrowheads="1"/>
          </p:cNvPicPr>
          <p:nvPr/>
        </p:nvPicPr>
        <p:blipFill>
          <a:blip r:embed="rId8" cstate="print"/>
          <a:srcRect/>
          <a:stretch>
            <a:fillRect/>
          </a:stretch>
        </p:blipFill>
        <p:spPr bwMode="auto">
          <a:xfrm>
            <a:off x="11658600" y="5600701"/>
            <a:ext cx="2628900" cy="2652860"/>
          </a:xfrm>
          <a:prstGeom prst="rect">
            <a:avLst/>
          </a:prstGeom>
          <a:noFill/>
        </p:spPr>
      </p:pic>
      <p:sp>
        <p:nvSpPr>
          <p:cNvPr id="24" name="Cloud 23"/>
          <p:cNvSpPr/>
          <p:nvPr/>
        </p:nvSpPr>
        <p:spPr>
          <a:xfrm>
            <a:off x="13373100" y="4343400"/>
            <a:ext cx="2628900" cy="13716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latin typeface="+mj-lt"/>
                <a:cs typeface="Times New Roman" pitchFamily="18" charset="0"/>
              </a:rPr>
              <a:t>HẾT GIỜ</a:t>
            </a:r>
          </a:p>
        </p:txBody>
      </p:sp>
      <p:pic>
        <p:nvPicPr>
          <p:cNvPr id="27" name="Picture 26" descr="fd2eb0da63d7a14861647a759c721ae2.png"/>
          <p:cNvPicPr>
            <a:picLocks noChangeAspect="1"/>
          </p:cNvPicPr>
          <p:nvPr/>
        </p:nvPicPr>
        <p:blipFill>
          <a:blip r:embed="rId9" cstate="print"/>
          <a:stretch>
            <a:fillRect/>
          </a:stretch>
        </p:blipFill>
        <p:spPr>
          <a:xfrm>
            <a:off x="13944600" y="8572502"/>
            <a:ext cx="2057400" cy="1714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12115800" y="6286501"/>
            <a:ext cx="1714500" cy="1613648"/>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6" cstate="print"/>
          <a:stretch>
            <a:fillRect/>
          </a:stretch>
        </p:blipFill>
        <p:spPr>
          <a:xfrm>
            <a:off x="-2438400" y="-1477652"/>
            <a:ext cx="22778636" cy="6902617"/>
          </a:xfrm>
          <a:prstGeom prst="rect">
            <a:avLst/>
          </a:prstGeom>
        </p:spPr>
      </p:pic>
      <p:pic>
        <p:nvPicPr>
          <p:cNvPr id="6" name="Picture 5" descr="1456.png"/>
          <p:cNvPicPr>
            <a:picLocks noChangeAspect="1"/>
          </p:cNvPicPr>
          <p:nvPr/>
        </p:nvPicPr>
        <p:blipFill>
          <a:blip r:embed="rId7" cstate="print"/>
          <a:stretch>
            <a:fillRect/>
          </a:stretch>
        </p:blipFill>
        <p:spPr>
          <a:xfrm>
            <a:off x="4572000" y="4914900"/>
            <a:ext cx="6248400" cy="863160"/>
          </a:xfrm>
          <a:prstGeom prst="rect">
            <a:avLst/>
          </a:prstGeom>
        </p:spPr>
      </p:pic>
      <p:sp>
        <p:nvSpPr>
          <p:cNvPr id="7" name="Oval 6"/>
          <p:cNvSpPr/>
          <p:nvPr/>
        </p:nvSpPr>
        <p:spPr>
          <a:xfrm>
            <a:off x="3200400" y="61722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pic>
        <p:nvPicPr>
          <p:cNvPr id="8" name="Picture 7" descr="1456.png"/>
          <p:cNvPicPr>
            <a:picLocks noChangeAspect="1"/>
          </p:cNvPicPr>
          <p:nvPr/>
        </p:nvPicPr>
        <p:blipFill>
          <a:blip r:embed="rId7" cstate="print"/>
          <a:stretch>
            <a:fillRect/>
          </a:stretch>
        </p:blipFill>
        <p:spPr>
          <a:xfrm>
            <a:off x="4572000" y="6172200"/>
            <a:ext cx="6400800" cy="863160"/>
          </a:xfrm>
          <a:prstGeom prst="rect">
            <a:avLst/>
          </a:prstGeom>
        </p:spPr>
      </p:pic>
      <p:pic>
        <p:nvPicPr>
          <p:cNvPr id="9" name="Picture 8" descr="1456.png"/>
          <p:cNvPicPr>
            <a:picLocks noChangeAspect="1"/>
          </p:cNvPicPr>
          <p:nvPr/>
        </p:nvPicPr>
        <p:blipFill>
          <a:blip r:embed="rId7" cstate="print"/>
          <a:stretch>
            <a:fillRect/>
          </a:stretch>
        </p:blipFill>
        <p:spPr>
          <a:xfrm>
            <a:off x="4572000" y="7658100"/>
            <a:ext cx="6248400"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6972300"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sp>
        <p:nvSpPr>
          <p:cNvPr id="12" name="Oval 11"/>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sp>
        <p:nvSpPr>
          <p:cNvPr id="13" name="Oval 12"/>
          <p:cNvSpPr/>
          <p:nvPr/>
        </p:nvSpPr>
        <p:spPr>
          <a:xfrm>
            <a:off x="3200400" y="89154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sp>
        <p:nvSpPr>
          <p:cNvPr id="14" name="TextBox 13"/>
          <p:cNvSpPr txBox="1"/>
          <p:nvPr/>
        </p:nvSpPr>
        <p:spPr>
          <a:xfrm>
            <a:off x="3314700" y="6286500"/>
            <a:ext cx="685800" cy="646331"/>
          </a:xfrm>
          <a:prstGeom prst="rect">
            <a:avLst/>
          </a:prstGeom>
          <a:noFill/>
        </p:spPr>
        <p:txBody>
          <a:bodyPr wrap="square" rtlCol="0">
            <a:spAutoFit/>
          </a:bodyPr>
          <a:lstStyle/>
          <a:p>
            <a:r>
              <a:rPr lang="en-US" sz="3600" b="1" dirty="0">
                <a:latin typeface="Times New Roman" pitchFamily="18" charset="0"/>
                <a:cs typeface="Times New Roman" pitchFamily="18" charset="0"/>
              </a:rPr>
              <a:t>B</a:t>
            </a:r>
          </a:p>
        </p:txBody>
      </p:sp>
      <p:sp>
        <p:nvSpPr>
          <p:cNvPr id="15" name="TextBox 14"/>
          <p:cNvSpPr txBox="1"/>
          <p:nvPr/>
        </p:nvSpPr>
        <p:spPr>
          <a:xfrm>
            <a:off x="3314700" y="9029700"/>
            <a:ext cx="685800" cy="646331"/>
          </a:xfrm>
          <a:prstGeom prst="rect">
            <a:avLst/>
          </a:prstGeom>
          <a:noFill/>
        </p:spPr>
        <p:txBody>
          <a:bodyPr wrap="square" rtlCol="0">
            <a:spAutoFit/>
          </a:bodyPr>
          <a:lstStyle/>
          <a:p>
            <a:r>
              <a:rPr lang="en-US" sz="3600" b="1" dirty="0">
                <a:latin typeface="Times New Roman" pitchFamily="18" charset="0"/>
                <a:cs typeface="Times New Roman" pitchFamily="18" charset="0"/>
              </a:rPr>
              <a:t>D</a:t>
            </a:r>
          </a:p>
        </p:txBody>
      </p:sp>
      <p:sp>
        <p:nvSpPr>
          <p:cNvPr id="16" name="TextBox 15"/>
          <p:cNvSpPr txBox="1"/>
          <p:nvPr/>
        </p:nvSpPr>
        <p:spPr>
          <a:xfrm>
            <a:off x="3314700" y="7658100"/>
            <a:ext cx="685800" cy="646331"/>
          </a:xfrm>
          <a:prstGeom prst="rect">
            <a:avLst/>
          </a:prstGeom>
          <a:noFill/>
        </p:spPr>
        <p:txBody>
          <a:bodyPr wrap="square" rtlCol="0">
            <a:spAutoFit/>
          </a:bodyPr>
          <a:lstStyle/>
          <a:p>
            <a:r>
              <a:rPr lang="en-US" sz="3600" b="1" dirty="0">
                <a:latin typeface="Times New Roman" pitchFamily="18" charset="0"/>
                <a:cs typeface="Times New Roman" pitchFamily="18" charset="0"/>
              </a:rPr>
              <a:t>C</a:t>
            </a:r>
          </a:p>
        </p:txBody>
      </p:sp>
      <p:sp>
        <p:nvSpPr>
          <p:cNvPr id="17" name="TextBox 16"/>
          <p:cNvSpPr txBox="1"/>
          <p:nvPr/>
        </p:nvSpPr>
        <p:spPr>
          <a:xfrm>
            <a:off x="3314700" y="4914900"/>
            <a:ext cx="685800" cy="646331"/>
          </a:xfrm>
          <a:prstGeom prst="rect">
            <a:avLst/>
          </a:prstGeom>
          <a:noFill/>
        </p:spPr>
        <p:txBody>
          <a:bodyPr wrap="square" rtlCol="0">
            <a:spAutoFit/>
          </a:bodyPr>
          <a:lstStyle/>
          <a:p>
            <a:r>
              <a:rPr lang="en-US" sz="3600" b="1" dirty="0">
                <a:latin typeface="Times New Roman" pitchFamily="18" charset="0"/>
                <a:cs typeface="Times New Roman" pitchFamily="18" charset="0"/>
              </a:rPr>
              <a:t>A</a:t>
            </a:r>
          </a:p>
        </p:txBody>
      </p:sp>
      <p:sp>
        <p:nvSpPr>
          <p:cNvPr id="18" name="TextBox 17"/>
          <p:cNvSpPr txBox="1"/>
          <p:nvPr/>
        </p:nvSpPr>
        <p:spPr>
          <a:xfrm>
            <a:off x="4671060" y="4914899"/>
            <a:ext cx="6172200" cy="646331"/>
          </a:xfrm>
          <a:prstGeom prst="rect">
            <a:avLst/>
          </a:prstGeom>
          <a:noFill/>
        </p:spPr>
        <p:txBody>
          <a:bodyPr wrap="square" rtlCol="0">
            <a:spAutoFit/>
          </a:bodyPr>
          <a:lstStyle/>
          <a:p>
            <a:r>
              <a:rPr lang="vi-VN" sz="3600" dirty="0">
                <a:solidFill>
                  <a:srgbClr val="002060"/>
                </a:solidFill>
                <a:latin typeface="Times New Roman" pitchFamily="18" charset="0"/>
                <a:cs typeface="Times New Roman" pitchFamily="18" charset="0"/>
              </a:rPr>
              <a:t>cây đủ lá cánh hoa rơi vào đất</a:t>
            </a:r>
          </a:p>
        </p:txBody>
      </p:sp>
      <p:sp>
        <p:nvSpPr>
          <p:cNvPr id="19" name="TextBox 18"/>
          <p:cNvSpPr txBox="1"/>
          <p:nvPr/>
        </p:nvSpPr>
        <p:spPr>
          <a:xfrm>
            <a:off x="4457700" y="6257836"/>
            <a:ext cx="6972300" cy="646331"/>
          </a:xfrm>
          <a:prstGeom prst="rect">
            <a:avLst/>
          </a:prstGeom>
          <a:noFill/>
        </p:spPr>
        <p:txBody>
          <a:bodyPr wrap="square" rtlCol="0">
            <a:spAutoFit/>
          </a:bodyPr>
          <a:lstStyle/>
          <a:p>
            <a:r>
              <a:rPr lang="en-US" sz="3600" dirty="0" err="1">
                <a:solidFill>
                  <a:srgbClr val="002060"/>
                </a:solidFill>
                <a:latin typeface="Times New Roman" pitchFamily="18" charset="0"/>
                <a:cs typeface="Times New Roman" pitchFamily="18" charset="0"/>
              </a:rPr>
              <a:t>cành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cây</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trĩu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những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lời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trống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mái</a:t>
            </a:r>
            <a:endParaRPr lang="en-US" sz="3600" dirty="0">
              <a:solidFill>
                <a:srgbClr val="002060"/>
              </a:solidFill>
              <a:latin typeface="Times New Roman" pitchFamily="18" charset="0"/>
              <a:cs typeface="Times New Roman" pitchFamily="18" charset="0"/>
            </a:endParaRPr>
          </a:p>
        </p:txBody>
      </p:sp>
      <p:sp>
        <p:nvSpPr>
          <p:cNvPr id="20" name="TextBox 19"/>
          <p:cNvSpPr txBox="1"/>
          <p:nvPr/>
        </p:nvSpPr>
        <p:spPr>
          <a:xfrm>
            <a:off x="4572000" y="7737038"/>
            <a:ext cx="6362700" cy="646331"/>
          </a:xfrm>
          <a:prstGeom prst="rect">
            <a:avLst/>
          </a:prstGeom>
          <a:noFill/>
        </p:spPr>
        <p:txBody>
          <a:bodyPr wrap="square" rtlCol="0">
            <a:spAutoFit/>
          </a:bodyPr>
          <a:lstStyle/>
          <a:p>
            <a:r>
              <a:rPr lang="en-US" sz="3600" dirty="0" err="1">
                <a:solidFill>
                  <a:srgbClr val="002060"/>
                </a:solidFill>
                <a:latin typeface="Times New Roman" pitchFamily="18" charset="0"/>
                <a:cs typeface="Times New Roman" pitchFamily="18" charset="0"/>
              </a:rPr>
              <a:t>bầy</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ong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khép</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vòng</a:t>
            </a:r>
            <a:r>
              <a:rPr lang="en-US" sz="3600" dirty="0">
                <a:solidFill>
                  <a:srgbClr val="002060"/>
                </a:solidFill>
                <a:latin typeface="Times New Roman" pitchFamily="18" charset="0"/>
                <a:cs typeface="Times New Roman" pitchFamily="18" charset="0"/>
              </a:rPr>
              <a:t> bay </a:t>
            </a:r>
            <a:r>
              <a:rPr lang="en-US" sz="3600" dirty="0" err="1">
                <a:solidFill>
                  <a:srgbClr val="002060"/>
                </a:solidFill>
                <a:latin typeface="Times New Roman" pitchFamily="18" charset="0"/>
                <a:cs typeface="Times New Roman" pitchFamily="18" charset="0"/>
              </a:rPr>
              <a:t>cần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mẫn</a:t>
            </a:r>
            <a:endParaRPr lang="en-US" sz="3600" dirty="0">
              <a:solidFill>
                <a:srgbClr val="002060"/>
              </a:solidFill>
              <a:latin typeface="Times New Roman" pitchFamily="18" charset="0"/>
              <a:cs typeface="Times New Roman" pitchFamily="18" charset="0"/>
            </a:endParaRPr>
          </a:p>
        </p:txBody>
      </p:sp>
      <p:sp>
        <p:nvSpPr>
          <p:cNvPr id="21" name="TextBox 20"/>
          <p:cNvSpPr txBox="1"/>
          <p:nvPr/>
        </p:nvSpPr>
        <p:spPr>
          <a:xfrm>
            <a:off x="4686300" y="9029700"/>
            <a:ext cx="7277100" cy="646331"/>
          </a:xfrm>
          <a:prstGeom prst="rect">
            <a:avLst/>
          </a:prstGeom>
          <a:noFill/>
        </p:spPr>
        <p:txBody>
          <a:bodyPr wrap="square" rtlCol="0">
            <a:spAutoFit/>
          </a:bodyPr>
          <a:lstStyle/>
          <a:p>
            <a:r>
              <a:rPr lang="vi-VN" sz="3600">
                <a:solidFill>
                  <a:srgbClr val="002060"/>
                </a:solidFill>
                <a:latin typeface="Times New Roman" pitchFamily="18" charset="0"/>
                <a:cs typeface="Times New Roman" pitchFamily="18" charset="0"/>
              </a:rPr>
              <a:t>nắng sau mưa óng ánh đến nghi ngờ</a:t>
            </a:r>
            <a:endParaRPr lang="en-US" sz="36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8" cstate="print"/>
          <a:srcRect/>
          <a:stretch>
            <a:fillRect/>
          </a:stretch>
        </p:blipFill>
        <p:spPr bwMode="auto">
          <a:xfrm>
            <a:off x="11658600" y="5600701"/>
            <a:ext cx="2628900" cy="2652860"/>
          </a:xfrm>
          <a:prstGeom prst="rect">
            <a:avLst/>
          </a:prstGeom>
          <a:noFill/>
        </p:spPr>
      </p:pic>
      <p:sp>
        <p:nvSpPr>
          <p:cNvPr id="24" name="Cloud 23"/>
          <p:cNvSpPr/>
          <p:nvPr/>
        </p:nvSpPr>
        <p:spPr>
          <a:xfrm>
            <a:off x="13373100" y="4343400"/>
            <a:ext cx="2628900" cy="13716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FF0000"/>
                </a:solidFill>
                <a:latin typeface="Times New Roman" pitchFamily="18" charset="0"/>
                <a:cs typeface="Times New Roman" pitchFamily="18" charset="0"/>
              </a:rPr>
              <a:t>HẾT GIỜ</a:t>
            </a:r>
          </a:p>
        </p:txBody>
      </p:sp>
      <p:pic>
        <p:nvPicPr>
          <p:cNvPr id="27" name="Picture 26" descr="fd2eb0da63d7a14861647a759c721ae2.png"/>
          <p:cNvPicPr>
            <a:picLocks noChangeAspect="1"/>
          </p:cNvPicPr>
          <p:nvPr/>
        </p:nvPicPr>
        <p:blipFill>
          <a:blip r:embed="rId9" cstate="print"/>
          <a:stretch>
            <a:fillRect/>
          </a:stretch>
        </p:blipFill>
        <p:spPr>
          <a:xfrm>
            <a:off x="13944600" y="8572502"/>
            <a:ext cx="2057400" cy="1714499"/>
          </a:xfrm>
          <a:prstGeom prst="rect">
            <a:avLst/>
          </a:prstGeom>
        </p:spPr>
      </p:pic>
      <p:sp>
        <p:nvSpPr>
          <p:cNvPr id="3" name="TextBox 2">
            <a:extLst>
              <a:ext uri="{FF2B5EF4-FFF2-40B4-BE49-F238E27FC236}">
                <a16:creationId xmlns:a16="http://schemas.microsoft.com/office/drawing/2014/main" id="{57D4BD4C-9D6E-7DFF-DEFE-A9C123F960C9}"/>
              </a:ext>
            </a:extLst>
          </p:cNvPr>
          <p:cNvSpPr txBox="1"/>
          <p:nvPr/>
        </p:nvSpPr>
        <p:spPr>
          <a:xfrm>
            <a:off x="2457450" y="1041738"/>
            <a:ext cx="14458950" cy="2862322"/>
          </a:xfrm>
          <a:prstGeom prst="rect">
            <a:avLst/>
          </a:prstGeom>
          <a:noFill/>
        </p:spPr>
        <p:txBody>
          <a:bodyPr wrap="square">
            <a:spAutoFit/>
          </a:bodyPr>
          <a:lstStyle/>
          <a:p>
            <a:pPr algn="l"/>
            <a:r>
              <a:rPr lang="vi-VN" sz="6000" b="1" i="0" dirty="0">
                <a:solidFill>
                  <a:schemeClr val="accent1"/>
                </a:solidFill>
                <a:effectLst/>
                <a:latin typeface="+mj-lt"/>
              </a:rPr>
              <a:t>Câu hỏi 5: Câu thơ nào cho thấy sự hòa phối của các giác quan trong cảm nhận của nhà thơ về thiên nhiên, đất trời?</a:t>
            </a:r>
            <a:endParaRPr lang="en-US" sz="6000" b="1" i="0" dirty="0">
              <a:solidFill>
                <a:schemeClr val="accent1"/>
              </a:solidFill>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15000" fill="hold"/>
                                        <p:tgtEl>
                                          <p:spTgt spid="25"/>
                                        </p:tgtEl>
                                        <p:attrNameLst>
                                          <p:attrName>r</p:attrName>
                                        </p:attrNameLst>
                                      </p:cBhvr>
                                    </p:animRot>
                                  </p:childTnLst>
                                </p:cTn>
                              </p:par>
                            </p:childTnLst>
                          </p:cTn>
                        </p:par>
                        <p:par>
                          <p:cTn id="14" fill="hold">
                            <p:stCondLst>
                              <p:cond delay="1500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7"/>
                                        </p:tgtEl>
                                        <p:attrNameLst>
                                          <p:attrName>fillcolor</p:attrName>
                                        </p:attrNameLst>
                                      </p:cBhvr>
                                      <p:to>
                                        <a:srgbClr val="3399FF"/>
                                      </p:to>
                                    </p:animClr>
                                    <p:set>
                                      <p:cBhvr>
                                        <p:cTn id="22" dur="2000" fill="hold"/>
                                        <p:tgtEl>
                                          <p:spTgt spid="7"/>
                                        </p:tgtEl>
                                        <p:attrNameLst>
                                          <p:attrName>fill.type</p:attrName>
                                        </p:attrNameLst>
                                      </p:cBhvr>
                                      <p:to>
                                        <p:strVal val="solid"/>
                                      </p:to>
                                    </p:set>
                                    <p:set>
                                      <p:cBhvr>
                                        <p:cTn id="23" dur="2000" fill="hold"/>
                                        <p:tgtEl>
                                          <p:spTgt spid="7"/>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chemeClr val="accent2"/>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chemeClr val="accent2"/>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1414" y="0"/>
            <a:ext cx="1868517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dirty="0"/>
          </a:p>
        </p:txBody>
      </p:sp>
      <p:sp>
        <p:nvSpPr>
          <p:cNvPr id="15" name="Freeform 15"/>
          <p:cNvSpPr/>
          <p:nvPr/>
        </p:nvSpPr>
        <p:spPr>
          <a:xfrm rot="1936785">
            <a:off x="-664645" y="-1946041"/>
            <a:ext cx="3405085" cy="7187515"/>
          </a:xfrm>
          <a:custGeom>
            <a:avLst/>
            <a:gdLst/>
            <a:ahLst/>
            <a:cxnLst/>
            <a:rect l="l" t="t" r="r" b="b"/>
            <a:pathLst>
              <a:path w="3405085" h="7187515">
                <a:moveTo>
                  <a:pt x="0" y="0"/>
                </a:moveTo>
                <a:lnTo>
                  <a:pt x="3405085" y="0"/>
                </a:lnTo>
                <a:lnTo>
                  <a:pt x="3405085" y="7187515"/>
                </a:lnTo>
                <a:lnTo>
                  <a:pt x="0" y="7187515"/>
                </a:lnTo>
                <a:lnTo>
                  <a:pt x="0" y="0"/>
                </a:lnTo>
                <a:close/>
              </a:path>
            </a:pathLst>
          </a:custGeom>
          <a:blipFill>
            <a:blip r:embed="rId3"/>
            <a:stretch>
              <a:fillRect/>
            </a:stretch>
          </a:blipFill>
        </p:spPr>
        <p:txBody>
          <a:bodyPr/>
          <a:lstStyle/>
          <a:p>
            <a:endParaRPr lang="en-US"/>
          </a:p>
        </p:txBody>
      </p:sp>
      <p:sp>
        <p:nvSpPr>
          <p:cNvPr id="16" name="Freeform 16"/>
          <p:cNvSpPr/>
          <p:nvPr/>
        </p:nvSpPr>
        <p:spPr>
          <a:xfrm rot="1936785">
            <a:off x="15712014" y="5465069"/>
            <a:ext cx="3094571" cy="6532077"/>
          </a:xfrm>
          <a:custGeom>
            <a:avLst/>
            <a:gdLst/>
            <a:ahLst/>
            <a:cxnLst/>
            <a:rect l="l" t="t" r="r" b="b"/>
            <a:pathLst>
              <a:path w="3094571" h="6532077">
                <a:moveTo>
                  <a:pt x="0" y="0"/>
                </a:moveTo>
                <a:lnTo>
                  <a:pt x="3094572" y="0"/>
                </a:lnTo>
                <a:lnTo>
                  <a:pt x="3094572" y="6532077"/>
                </a:lnTo>
                <a:lnTo>
                  <a:pt x="0" y="6532077"/>
                </a:lnTo>
                <a:lnTo>
                  <a:pt x="0" y="0"/>
                </a:lnTo>
                <a:close/>
              </a:path>
            </a:pathLst>
          </a:custGeom>
          <a:blipFill>
            <a:blip r:embed="rId3"/>
            <a:stretch>
              <a:fillRect/>
            </a:stretch>
          </a:blipFill>
        </p:spPr>
        <p:txBody>
          <a:bodyPr/>
          <a:lstStyle/>
          <a:p>
            <a:endParaRPr lang="en-US"/>
          </a:p>
        </p:txBody>
      </p:sp>
      <p:sp>
        <p:nvSpPr>
          <p:cNvPr id="17" name="Freeform 17"/>
          <p:cNvSpPr/>
          <p:nvPr/>
        </p:nvSpPr>
        <p:spPr>
          <a:xfrm rot="-890073">
            <a:off x="6694139" y="7850928"/>
            <a:ext cx="3755706" cy="2185138"/>
          </a:xfrm>
          <a:custGeom>
            <a:avLst/>
            <a:gdLst/>
            <a:ahLst/>
            <a:cxnLst/>
            <a:rect l="l" t="t" r="r" b="b"/>
            <a:pathLst>
              <a:path w="3755706" h="2185138">
                <a:moveTo>
                  <a:pt x="0" y="0"/>
                </a:moveTo>
                <a:lnTo>
                  <a:pt x="3755706" y="0"/>
                </a:lnTo>
                <a:lnTo>
                  <a:pt x="3755706" y="2185138"/>
                </a:lnTo>
                <a:lnTo>
                  <a:pt x="0" y="2185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rot="869201" flipH="1">
            <a:off x="14007680" y="3505246"/>
            <a:ext cx="1354598" cy="1211749"/>
          </a:xfrm>
          <a:custGeom>
            <a:avLst/>
            <a:gdLst/>
            <a:ahLst/>
            <a:cxnLst/>
            <a:rect l="l" t="t" r="r" b="b"/>
            <a:pathLst>
              <a:path w="1354598" h="1211749">
                <a:moveTo>
                  <a:pt x="1354598" y="0"/>
                </a:moveTo>
                <a:lnTo>
                  <a:pt x="0" y="0"/>
                </a:lnTo>
                <a:lnTo>
                  <a:pt x="0" y="1211749"/>
                </a:lnTo>
                <a:lnTo>
                  <a:pt x="1354598" y="1211749"/>
                </a:lnTo>
                <a:lnTo>
                  <a:pt x="135459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rot="-1361477">
            <a:off x="993642" y="5809692"/>
            <a:ext cx="1354598" cy="1211749"/>
          </a:xfrm>
          <a:custGeom>
            <a:avLst/>
            <a:gdLst/>
            <a:ahLst/>
            <a:cxnLst/>
            <a:rect l="l" t="t" r="r" b="b"/>
            <a:pathLst>
              <a:path w="1354598" h="1211749">
                <a:moveTo>
                  <a:pt x="0" y="0"/>
                </a:moveTo>
                <a:lnTo>
                  <a:pt x="1354597" y="0"/>
                </a:lnTo>
                <a:lnTo>
                  <a:pt x="1354597" y="1211749"/>
                </a:lnTo>
                <a:lnTo>
                  <a:pt x="0" y="1211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CF45815D-E954-52BB-EEAB-B02556373F1A}"/>
              </a:ext>
            </a:extLst>
          </p:cNvPr>
          <p:cNvSpPr txBox="1"/>
          <p:nvPr/>
        </p:nvSpPr>
        <p:spPr>
          <a:xfrm>
            <a:off x="609600" y="2272198"/>
            <a:ext cx="18099490" cy="5201424"/>
          </a:xfrm>
          <a:prstGeom prst="rect">
            <a:avLst/>
          </a:prstGeom>
          <a:noFill/>
        </p:spPr>
        <p:txBody>
          <a:bodyPr wrap="square" rtlCol="0">
            <a:spAutoFit/>
          </a:bodyPr>
          <a:lstStyle/>
          <a:p>
            <a:pPr algn="ctr"/>
            <a:r>
              <a:rPr lang="en-US" sz="16600" dirty="0">
                <a:solidFill>
                  <a:schemeClr val="accent1"/>
                </a:solidFill>
                <a:latin typeface="Times New Roman" panose="02020603050405020304" pitchFamily="18" charset="0"/>
                <a:cs typeface="Times New Roman" panose="02020603050405020304" pitchFamily="18" charset="0"/>
              </a:rPr>
              <a:t>GÓC SUY NGẪM</a:t>
            </a:r>
          </a:p>
          <a:p>
            <a:pPr algn="ctr"/>
            <a:r>
              <a:rPr lang="en-US" sz="166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16600" dirty="0">
                <a:solidFill>
                  <a:schemeClr val="accent6">
                    <a:lumMod val="50000"/>
                  </a:schemeClr>
                </a:solidFill>
                <a:latin typeface="Times New Roman" panose="02020603050405020304" pitchFamily="18" charset="0"/>
                <a:cs typeface="Times New Roman" panose="02020603050405020304" pitchFamily="18" charset="0"/>
              </a:rPr>
              <a:t> </a:t>
            </a:r>
            <a:r>
              <a:rPr lang="en-US" sz="16600" dirty="0" err="1">
                <a:solidFill>
                  <a:schemeClr val="accent6">
                    <a:lumMod val="50000"/>
                  </a:schemeClr>
                </a:solidFill>
                <a:latin typeface="Times New Roman" panose="02020603050405020304" pitchFamily="18" charset="0"/>
                <a:cs typeface="Times New Roman" panose="02020603050405020304" pitchFamily="18" charset="0"/>
              </a:rPr>
              <a:t>luận</a:t>
            </a:r>
            <a:endParaRPr lang="en-US" sz="13800"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08" y="0"/>
            <a:ext cx="1831730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dirty="0"/>
          </a:p>
        </p:txBody>
      </p:sp>
      <p:sp>
        <p:nvSpPr>
          <p:cNvPr id="15" name="Freeform 15"/>
          <p:cNvSpPr/>
          <p:nvPr/>
        </p:nvSpPr>
        <p:spPr>
          <a:xfrm rot="1936785">
            <a:off x="-558243" y="-398168"/>
            <a:ext cx="1596020" cy="3272058"/>
          </a:xfrm>
          <a:custGeom>
            <a:avLst/>
            <a:gdLst/>
            <a:ahLst/>
            <a:cxnLst/>
            <a:rect l="l" t="t" r="r" b="b"/>
            <a:pathLst>
              <a:path w="3405085" h="7187515">
                <a:moveTo>
                  <a:pt x="0" y="0"/>
                </a:moveTo>
                <a:lnTo>
                  <a:pt x="3405085" y="0"/>
                </a:lnTo>
                <a:lnTo>
                  <a:pt x="3405085" y="7187515"/>
                </a:lnTo>
                <a:lnTo>
                  <a:pt x="0" y="7187515"/>
                </a:lnTo>
                <a:lnTo>
                  <a:pt x="0" y="0"/>
                </a:lnTo>
                <a:close/>
              </a:path>
            </a:pathLst>
          </a:custGeom>
          <a:blipFill>
            <a:blip r:embed="rId3"/>
            <a:stretch>
              <a:fillRect/>
            </a:stretch>
          </a:blipFill>
        </p:spPr>
        <p:txBody>
          <a:bodyPr/>
          <a:lstStyle/>
          <a:p>
            <a:endParaRPr lang="en-US"/>
          </a:p>
        </p:txBody>
      </p:sp>
      <p:sp>
        <p:nvSpPr>
          <p:cNvPr id="16" name="Freeform 16"/>
          <p:cNvSpPr/>
          <p:nvPr/>
        </p:nvSpPr>
        <p:spPr>
          <a:xfrm rot="1936785">
            <a:off x="15136122" y="7020961"/>
            <a:ext cx="3094571" cy="6532077"/>
          </a:xfrm>
          <a:custGeom>
            <a:avLst/>
            <a:gdLst/>
            <a:ahLst/>
            <a:cxnLst/>
            <a:rect l="l" t="t" r="r" b="b"/>
            <a:pathLst>
              <a:path w="3094571" h="6532077">
                <a:moveTo>
                  <a:pt x="0" y="0"/>
                </a:moveTo>
                <a:lnTo>
                  <a:pt x="3094572" y="0"/>
                </a:lnTo>
                <a:lnTo>
                  <a:pt x="3094572" y="6532077"/>
                </a:lnTo>
                <a:lnTo>
                  <a:pt x="0" y="6532077"/>
                </a:lnTo>
                <a:lnTo>
                  <a:pt x="0" y="0"/>
                </a:lnTo>
                <a:close/>
              </a:path>
            </a:pathLst>
          </a:custGeom>
          <a:blipFill>
            <a:blip r:embed="rId3"/>
            <a:stretch>
              <a:fillRect/>
            </a:stretch>
          </a:blipFill>
        </p:spPr>
        <p:txBody>
          <a:bodyPr/>
          <a:lstStyle/>
          <a:p>
            <a:endParaRPr lang="en-US"/>
          </a:p>
        </p:txBody>
      </p:sp>
      <p:sp>
        <p:nvSpPr>
          <p:cNvPr id="17" name="Freeform 17"/>
          <p:cNvSpPr/>
          <p:nvPr/>
        </p:nvSpPr>
        <p:spPr>
          <a:xfrm rot="-890073">
            <a:off x="7420961" y="9501616"/>
            <a:ext cx="2121664" cy="1697617"/>
          </a:xfrm>
          <a:custGeom>
            <a:avLst/>
            <a:gdLst/>
            <a:ahLst/>
            <a:cxnLst/>
            <a:rect l="l" t="t" r="r" b="b"/>
            <a:pathLst>
              <a:path w="3755706" h="2185138">
                <a:moveTo>
                  <a:pt x="0" y="0"/>
                </a:moveTo>
                <a:lnTo>
                  <a:pt x="3755706" y="0"/>
                </a:lnTo>
                <a:lnTo>
                  <a:pt x="3755706" y="2185138"/>
                </a:lnTo>
                <a:lnTo>
                  <a:pt x="0" y="2185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1310053" y="190501"/>
            <a:ext cx="15987347" cy="5992090"/>
          </a:xfrm>
          <a:prstGeom prst="rect">
            <a:avLst/>
          </a:prstGeom>
        </p:spPr>
        <p:txBody>
          <a:bodyPr wrap="square" lIns="0" tIns="0" rIns="0" bIns="0" rtlCol="0" anchor="t">
            <a:spAutoFit/>
          </a:bodyPr>
          <a:lstStyle/>
          <a:p>
            <a:pPr algn="just">
              <a:lnSpc>
                <a:spcPct val="107000"/>
              </a:lnSpc>
              <a:spcAft>
                <a:spcPts val="800"/>
              </a:spcAft>
            </a:pP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6. Thái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độ</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cảm</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xúc</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trữ</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tình</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ra</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biến</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chuyển</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bất</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ngờ</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thiên</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spcAft>
                <a:spcPts val="800"/>
              </a:spcAft>
            </a:pPr>
            <a:endParaRPr lang="en-US" sz="4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endParaRPr lang="en-US" sz="4800" kern="1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vi-VN" sz="48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48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endParaRPr lang="en-US" sz="4800" kern="1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endParaRPr lang="en-US" sz="4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Graphic 3" descr="In love face outline with solid fill">
            <a:extLst>
              <a:ext uri="{FF2B5EF4-FFF2-40B4-BE49-F238E27FC236}">
                <a16:creationId xmlns:a16="http://schemas.microsoft.com/office/drawing/2014/main" id="{9C3B2E0D-FAAA-8498-F9B4-86C6EE3CF8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97400" y="1237861"/>
            <a:ext cx="914400" cy="914400"/>
          </a:xfrm>
          <a:prstGeom prst="rect">
            <a:avLst/>
          </a:prstGeom>
        </p:spPr>
      </p:pic>
      <p:sp>
        <p:nvSpPr>
          <p:cNvPr id="5" name="Rectangle: Rounded Corners 4">
            <a:extLst>
              <a:ext uri="{FF2B5EF4-FFF2-40B4-BE49-F238E27FC236}">
                <a16:creationId xmlns:a16="http://schemas.microsoft.com/office/drawing/2014/main" id="{D7CCF9B4-29B8-97E3-F0F9-0E2A6D48336E}"/>
              </a:ext>
            </a:extLst>
          </p:cNvPr>
          <p:cNvSpPr/>
          <p:nvPr/>
        </p:nvSpPr>
        <p:spPr>
          <a:xfrm>
            <a:off x="0" y="3230872"/>
            <a:ext cx="7071947" cy="35184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Thái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hân</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hoan</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sung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sướng</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khi</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chào</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đón</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khắc</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chuyển</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giao</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qua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hài</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l</a:t>
            </a:r>
            <a:r>
              <a:rPr lang="en-US" sz="4000" kern="100" dirty="0" err="1">
                <a:latin typeface="Times New Roman" panose="02020603050405020304" pitchFamily="18" charset="0"/>
                <a:ea typeface="Arial" panose="020B0604020202020204" pitchFamily="34" charset="0"/>
                <a:cs typeface="Times New Roman" panose="02020603050405020304" pitchFamily="18" charset="0"/>
              </a:rPr>
              <a:t>ò</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ng</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thương</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đối</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a:t>
            </a:r>
          </a:p>
          <a:p>
            <a:pPr algn="ctr"/>
            <a:endParaRPr lang="en-US" dirty="0"/>
          </a:p>
        </p:txBody>
      </p:sp>
      <p:sp>
        <p:nvSpPr>
          <p:cNvPr id="7" name="Rectangle: Rounded Corners 6">
            <a:extLst>
              <a:ext uri="{FF2B5EF4-FFF2-40B4-BE49-F238E27FC236}">
                <a16:creationId xmlns:a16="http://schemas.microsoft.com/office/drawing/2014/main" id="{B4B4F8E0-7AEE-BAAC-6B8B-AFC4CA0268F4}"/>
              </a:ext>
            </a:extLst>
          </p:cNvPr>
          <p:cNvSpPr/>
          <p:nvPr/>
        </p:nvSpPr>
        <p:spPr>
          <a:xfrm>
            <a:off x="7696200" y="2152262"/>
            <a:ext cx="10117015" cy="64964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kern="100" dirty="0">
                <a:effectLst/>
                <a:latin typeface="Times New Roman" panose="02020603050405020304" pitchFamily="18" charset="0"/>
                <a:ea typeface="Arial" panose="020B0604020202020204" pitchFamily="34" charset="0"/>
                <a:cs typeface="Times New Roman" panose="02020603050405020304" pitchFamily="18" charset="0"/>
              </a:rPr>
              <a:t>Trong đời sống của con người, họ thường thích tận hưởng những khoảnh khắc ngọt ngào của cuộc sống, muốn sống chậm để tận hưởng và cảm nhận những điều thi vị của cuộc sống nhiều hơn, thích một cuộc sống yên bình, tĩnh tâm và giữ được một tâm hồn thanh tịnh để có thể sống một cuộc sống ý nghĩa hơn.</a:t>
            </a:r>
            <a:endParaRPr lang="en-US" sz="40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600" dirty="0"/>
          </a:p>
        </p:txBody>
      </p:sp>
    </p:spTree>
    <p:extLst>
      <p:ext uri="{BB962C8B-B14F-4D97-AF65-F5344CB8AC3E}">
        <p14:creationId xmlns:p14="http://schemas.microsoft.com/office/powerpoint/2010/main" val="104173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65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16" name="Freeform 16"/>
          <p:cNvSpPr/>
          <p:nvPr/>
        </p:nvSpPr>
        <p:spPr>
          <a:xfrm rot="-1158451">
            <a:off x="16426552" y="9677165"/>
            <a:ext cx="674181" cy="703605"/>
          </a:xfrm>
          <a:custGeom>
            <a:avLst/>
            <a:gdLst/>
            <a:ahLst/>
            <a:cxnLst/>
            <a:rect l="l" t="t" r="r" b="b"/>
            <a:pathLst>
              <a:path w="674181" h="703605">
                <a:moveTo>
                  <a:pt x="0" y="0"/>
                </a:moveTo>
                <a:lnTo>
                  <a:pt x="674182" y="0"/>
                </a:lnTo>
                <a:lnTo>
                  <a:pt x="674182" y="703604"/>
                </a:lnTo>
                <a:lnTo>
                  <a:pt x="0" y="703604"/>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7" name="Freeform 17"/>
          <p:cNvSpPr/>
          <p:nvPr/>
        </p:nvSpPr>
        <p:spPr>
          <a:xfrm>
            <a:off x="16763642" y="8630416"/>
            <a:ext cx="1817968" cy="1641930"/>
          </a:xfrm>
          <a:custGeom>
            <a:avLst/>
            <a:gdLst/>
            <a:ahLst/>
            <a:cxnLst/>
            <a:rect l="l" t="t" r="r" b="b"/>
            <a:pathLst>
              <a:path w="4706844" h="5034058">
                <a:moveTo>
                  <a:pt x="0" y="0"/>
                </a:moveTo>
                <a:lnTo>
                  <a:pt x="4706844" y="0"/>
                </a:lnTo>
                <a:lnTo>
                  <a:pt x="4706844" y="5034058"/>
                </a:lnTo>
                <a:lnTo>
                  <a:pt x="0" y="5034058"/>
                </a:lnTo>
                <a:lnTo>
                  <a:pt x="0" y="0"/>
                </a:lnTo>
                <a:close/>
              </a:path>
            </a:pathLst>
          </a:custGeom>
          <a:blipFill>
            <a:blip r:embed="rId5"/>
            <a:stretch>
              <a:fillRect/>
            </a:stretch>
          </a:blipFill>
        </p:spPr>
        <p:txBody>
          <a:bodyPr/>
          <a:lstStyle/>
          <a:p>
            <a:endParaRPr lang="en-US"/>
          </a:p>
        </p:txBody>
      </p:sp>
      <p:sp>
        <p:nvSpPr>
          <p:cNvPr id="18" name="Freeform 18"/>
          <p:cNvSpPr/>
          <p:nvPr/>
        </p:nvSpPr>
        <p:spPr>
          <a:xfrm>
            <a:off x="-1265798" y="8630416"/>
            <a:ext cx="2622589" cy="2042118"/>
          </a:xfrm>
          <a:custGeom>
            <a:avLst/>
            <a:gdLst/>
            <a:ahLst/>
            <a:cxnLst/>
            <a:rect l="l" t="t" r="r" b="b"/>
            <a:pathLst>
              <a:path w="4706844" h="5034058">
                <a:moveTo>
                  <a:pt x="0" y="0"/>
                </a:moveTo>
                <a:lnTo>
                  <a:pt x="4706844" y="0"/>
                </a:lnTo>
                <a:lnTo>
                  <a:pt x="4706844" y="5034058"/>
                </a:lnTo>
                <a:lnTo>
                  <a:pt x="0" y="5034058"/>
                </a:lnTo>
                <a:lnTo>
                  <a:pt x="0" y="0"/>
                </a:lnTo>
                <a:close/>
              </a:path>
            </a:pathLst>
          </a:custGeom>
          <a:blipFill>
            <a:blip r:embed="rId5"/>
            <a:stretch>
              <a:fillRect/>
            </a:stretch>
          </a:blipFill>
        </p:spPr>
        <p:txBody>
          <a:bodyPr/>
          <a:lstStyle/>
          <a:p>
            <a:endParaRPr lang="en-US"/>
          </a:p>
        </p:txBody>
      </p:sp>
      <p:sp>
        <p:nvSpPr>
          <p:cNvPr id="20" name="TextBox 20"/>
          <p:cNvSpPr txBox="1"/>
          <p:nvPr/>
        </p:nvSpPr>
        <p:spPr>
          <a:xfrm>
            <a:off x="685800" y="647700"/>
            <a:ext cx="17145000" cy="9179629"/>
          </a:xfrm>
          <a:prstGeom prst="rect">
            <a:avLst/>
          </a:prstGeom>
        </p:spPr>
        <p:txBody>
          <a:bodyPr wrap="square" lIns="0" tIns="0" rIns="0" bIns="0" rtlCol="0" anchor="t">
            <a:spAutoFit/>
          </a:bodyPr>
          <a:lstStyle/>
          <a:p>
            <a:pPr algn="just">
              <a:lnSpc>
                <a:spcPct val="107000"/>
              </a:lnSpc>
              <a:spcAft>
                <a:spcPts val="800"/>
              </a:spcAft>
            </a:pP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7.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thơ</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latin typeface="Times New Roman" panose="02020603050405020304" pitchFamily="18" charset="0"/>
                <a:ea typeface="Arial" panose="020B0604020202020204" pitchFamily="34" charset="0"/>
                <a:cs typeface="Times New Roman" panose="02020603050405020304" pitchFamily="18" charset="0"/>
              </a:rPr>
              <a:t>T</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ôi</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cây</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bất</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chợt</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cơn</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mưa</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5400" b="1" kern="1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07000"/>
              </a:lnSpc>
              <a:spcAft>
                <a:spcPts val="800"/>
              </a:spcAft>
              <a:buFontTx/>
              <a:buChar char="-"/>
            </a:pP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Tháng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Tư</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qua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yên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tĩnh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êm</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đềm</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Ngọn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gió</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bất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ngờ</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đưa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cơn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mưa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bất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chợt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biểu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tượng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thay</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đổi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lường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Thử</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thách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khó</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khăn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luôn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rình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rập</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xung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quanh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né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tránh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mà</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cứ</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mạnh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dạn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đối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4400" kern="100" dirty="0">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Nắng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mưa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óng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ánh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cơn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mưa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trời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sáng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điều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tốt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đẹp</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luôn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ở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phía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bão</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giông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thất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Trong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trạng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thái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biệt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tôi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cây</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cơn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mưa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bất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chợt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chợt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ra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mong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đợi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bất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ngờ</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xuất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bất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cứ</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lúc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p>
          <a:p>
            <a:pPr marL="571500" indent="-571500" algn="just">
              <a:lnSpc>
                <a:spcPct val="107000"/>
              </a:lnSpc>
              <a:spcAft>
                <a:spcPts val="800"/>
              </a:spcAft>
              <a:buFontTx/>
              <a:buChar char="-"/>
            </a:pP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giác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tôi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phần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nối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mạnh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mẽ</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môi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xung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quanh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chấp</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thay</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đổi</a:t>
            </a:r>
            <a:r>
              <a:rPr lang="en-US" sz="4400" kern="100" dirty="0">
                <a:latin typeface="Times New Roman" panose="02020603050405020304" pitchFamily="18" charset="0"/>
                <a:ea typeface="Arial" panose="020B0604020202020204" pitchFamily="34" charset="0"/>
                <a:cs typeface="Times New Roman" panose="02020603050405020304" pitchFamily="18" charset="0"/>
              </a:rPr>
              <a:t>.</a:t>
            </a:r>
            <a:endParaRPr lang="en-US" sz="4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wipe(down)">
                                      <p:cBhvr>
                                        <p:cTn id="21"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771" y="-1"/>
            <a:ext cx="1831730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dirty="0"/>
          </a:p>
        </p:txBody>
      </p:sp>
      <p:sp>
        <p:nvSpPr>
          <p:cNvPr id="15" name="Freeform 15"/>
          <p:cNvSpPr/>
          <p:nvPr/>
        </p:nvSpPr>
        <p:spPr>
          <a:xfrm rot="1936785">
            <a:off x="-1002204" y="-1636029"/>
            <a:ext cx="1596020" cy="3272058"/>
          </a:xfrm>
          <a:custGeom>
            <a:avLst/>
            <a:gdLst/>
            <a:ahLst/>
            <a:cxnLst/>
            <a:rect l="l" t="t" r="r" b="b"/>
            <a:pathLst>
              <a:path w="3405085" h="7187515">
                <a:moveTo>
                  <a:pt x="0" y="0"/>
                </a:moveTo>
                <a:lnTo>
                  <a:pt x="3405085" y="0"/>
                </a:lnTo>
                <a:lnTo>
                  <a:pt x="3405085" y="7187515"/>
                </a:lnTo>
                <a:lnTo>
                  <a:pt x="0" y="7187515"/>
                </a:lnTo>
                <a:lnTo>
                  <a:pt x="0" y="0"/>
                </a:lnTo>
                <a:close/>
              </a:path>
            </a:pathLst>
          </a:custGeom>
          <a:blipFill>
            <a:blip r:embed="rId3"/>
            <a:stretch>
              <a:fillRect/>
            </a:stretch>
          </a:blipFill>
        </p:spPr>
        <p:txBody>
          <a:bodyPr/>
          <a:lstStyle/>
          <a:p>
            <a:endParaRPr lang="en-US"/>
          </a:p>
        </p:txBody>
      </p:sp>
      <p:sp>
        <p:nvSpPr>
          <p:cNvPr id="16" name="Freeform 16"/>
          <p:cNvSpPr/>
          <p:nvPr/>
        </p:nvSpPr>
        <p:spPr>
          <a:xfrm rot="1936785">
            <a:off x="15136122" y="7020961"/>
            <a:ext cx="3094571" cy="6532077"/>
          </a:xfrm>
          <a:custGeom>
            <a:avLst/>
            <a:gdLst/>
            <a:ahLst/>
            <a:cxnLst/>
            <a:rect l="l" t="t" r="r" b="b"/>
            <a:pathLst>
              <a:path w="3094571" h="6532077">
                <a:moveTo>
                  <a:pt x="0" y="0"/>
                </a:moveTo>
                <a:lnTo>
                  <a:pt x="3094572" y="0"/>
                </a:lnTo>
                <a:lnTo>
                  <a:pt x="3094572" y="6532077"/>
                </a:lnTo>
                <a:lnTo>
                  <a:pt x="0" y="6532077"/>
                </a:lnTo>
                <a:lnTo>
                  <a:pt x="0" y="0"/>
                </a:lnTo>
                <a:close/>
              </a:path>
            </a:pathLst>
          </a:custGeom>
          <a:blipFill>
            <a:blip r:embed="rId3"/>
            <a:stretch>
              <a:fillRect/>
            </a:stretch>
          </a:blipFill>
        </p:spPr>
        <p:txBody>
          <a:bodyPr/>
          <a:lstStyle/>
          <a:p>
            <a:endParaRPr lang="en-US"/>
          </a:p>
        </p:txBody>
      </p:sp>
      <p:sp>
        <p:nvSpPr>
          <p:cNvPr id="17" name="Freeform 17"/>
          <p:cNvSpPr/>
          <p:nvPr/>
        </p:nvSpPr>
        <p:spPr>
          <a:xfrm rot="1078366">
            <a:off x="5239347" y="9335056"/>
            <a:ext cx="2121664" cy="1697617"/>
          </a:xfrm>
          <a:custGeom>
            <a:avLst/>
            <a:gdLst/>
            <a:ahLst/>
            <a:cxnLst/>
            <a:rect l="l" t="t" r="r" b="b"/>
            <a:pathLst>
              <a:path w="3755706" h="2185138">
                <a:moveTo>
                  <a:pt x="0" y="0"/>
                </a:moveTo>
                <a:lnTo>
                  <a:pt x="3755706" y="0"/>
                </a:lnTo>
                <a:lnTo>
                  <a:pt x="3755706" y="2185138"/>
                </a:lnTo>
                <a:lnTo>
                  <a:pt x="0" y="2185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381000" y="257721"/>
            <a:ext cx="17678399" cy="2621743"/>
          </a:xfrm>
          <a:prstGeom prst="rect">
            <a:avLst/>
          </a:prstGeom>
        </p:spPr>
        <p:txBody>
          <a:bodyPr wrap="square" lIns="0" tIns="0" rIns="0" bIns="0" rtlCol="0" anchor="t">
            <a:spAutoFit/>
          </a:bodyPr>
          <a:lstStyle/>
          <a:p>
            <a:pPr algn="just">
              <a:lnSpc>
                <a:spcPct val="107000"/>
              </a:lnSpc>
              <a:spcAft>
                <a:spcPts val="800"/>
              </a:spcAft>
            </a:pP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8.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ảnh</a:t>
            </a:r>
            <a:r>
              <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BPNT </a:t>
            </a:r>
            <a:r>
              <a:rPr lang="en-US" sz="54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tron</a:t>
            </a:r>
            <a:r>
              <a:rPr lang="en-US" sz="5400" b="1" kern="100" dirty="0" err="1">
                <a:solidFill>
                  <a:schemeClr val="accent2"/>
                </a:solidFill>
                <a:latin typeface="Times New Roman" panose="02020603050405020304" pitchFamily="18" charset="0"/>
                <a:ea typeface="Arial" panose="020B0604020202020204" pitchFamily="34" charset="0"/>
                <a:cs typeface="Times New Roman" panose="02020603050405020304" pitchFamily="18" charset="0"/>
              </a:rPr>
              <a:t>g</a:t>
            </a:r>
            <a:r>
              <a:rPr lang="en-US" sz="5400" b="1" kern="100" dirty="0">
                <a:solidFill>
                  <a:schemeClr val="accent2"/>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latin typeface="Times New Roman" panose="02020603050405020304" pitchFamily="18" charset="0"/>
                <a:ea typeface="Arial" panose="020B0604020202020204" pitchFamily="34" charset="0"/>
                <a:cs typeface="Times New Roman" panose="02020603050405020304" pitchFamily="18" charset="0"/>
              </a:rPr>
              <a:t>bài</a:t>
            </a:r>
            <a:r>
              <a:rPr lang="en-US" sz="5400" b="1" kern="100" dirty="0">
                <a:solidFill>
                  <a:schemeClr val="accent2"/>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latin typeface="Times New Roman" panose="02020603050405020304" pitchFamily="18" charset="0"/>
                <a:ea typeface="Arial" panose="020B0604020202020204" pitchFamily="34" charset="0"/>
                <a:cs typeface="Times New Roman" panose="02020603050405020304" pitchFamily="18" charset="0"/>
              </a:rPr>
              <a:t>nêu</a:t>
            </a:r>
            <a:r>
              <a:rPr lang="en-US" sz="5400" b="1" kern="100" dirty="0">
                <a:solidFill>
                  <a:schemeClr val="accent2"/>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latin typeface="Times New Roman" panose="02020603050405020304" pitchFamily="18" charset="0"/>
                <a:ea typeface="Arial" panose="020B0604020202020204" pitchFamily="34" charset="0"/>
                <a:cs typeface="Times New Roman" panose="02020603050405020304" pitchFamily="18" charset="0"/>
              </a:rPr>
              <a:t>tác</a:t>
            </a:r>
            <a:r>
              <a:rPr lang="en-US" sz="5400" b="1" kern="100" dirty="0">
                <a:solidFill>
                  <a:schemeClr val="accent2"/>
                </a:solidFill>
                <a:latin typeface="Times New Roman" panose="02020603050405020304" pitchFamily="18" charset="0"/>
                <a:ea typeface="Arial" panose="020B0604020202020204" pitchFamily="34" charset="0"/>
                <a:cs typeface="Times New Roman" panose="02020603050405020304" pitchFamily="18" charset="0"/>
              </a:rPr>
              <a:t> </a:t>
            </a:r>
            <a:r>
              <a:rPr lang="en-US" sz="5400" b="1" kern="100" dirty="0" err="1">
                <a:solidFill>
                  <a:schemeClr val="accent2"/>
                </a:solidFill>
                <a:latin typeface="Times New Roman" panose="02020603050405020304" pitchFamily="18" charset="0"/>
                <a:ea typeface="Arial" panose="020B0604020202020204" pitchFamily="34" charset="0"/>
                <a:cs typeface="Times New Roman" panose="02020603050405020304" pitchFamily="18" charset="0"/>
              </a:rPr>
              <a:t>dụng</a:t>
            </a:r>
            <a:r>
              <a:rPr lang="en-US" sz="5400" b="1" kern="100" dirty="0">
                <a:solidFill>
                  <a:schemeClr val="accent2"/>
                </a:solidFill>
                <a:latin typeface="Times New Roman" panose="02020603050405020304" pitchFamily="18" charset="0"/>
                <a:ea typeface="Arial" panose="020B0604020202020204" pitchFamily="34" charset="0"/>
                <a:cs typeface="Times New Roman" panose="02020603050405020304" pitchFamily="18" charset="0"/>
              </a:rPr>
              <a:t>.</a:t>
            </a:r>
            <a:endParaRPr lang="en-US" sz="54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endPar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48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3BB6B96A-49DC-6346-1567-A18F4A9F3E04}"/>
              </a:ext>
            </a:extLst>
          </p:cNvPr>
          <p:cNvSpPr/>
          <p:nvPr/>
        </p:nvSpPr>
        <p:spPr>
          <a:xfrm>
            <a:off x="28325" y="5165094"/>
            <a:ext cx="3818787" cy="388697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Nghệ</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thuật</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hóa</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ngủ</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lịm</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mỡ</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màu</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ngủ</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lịm</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dưới</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bóng</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000" kern="100" dirty="0" err="1">
                <a:effectLst/>
                <a:latin typeface="Times New Roman" panose="02020603050405020304" pitchFamily="18" charset="0"/>
                <a:ea typeface="Arial" panose="020B0604020202020204" pitchFamily="34" charset="0"/>
                <a:cs typeface="Times New Roman" panose="02020603050405020304" pitchFamily="18" charset="0"/>
              </a:rPr>
              <a:t>râm</a:t>
            </a:r>
            <a:r>
              <a:rPr lang="en-US" sz="4000" kern="1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p>
        </p:txBody>
      </p:sp>
      <p:sp>
        <p:nvSpPr>
          <p:cNvPr id="4" name="Rectangle 3">
            <a:extLst>
              <a:ext uri="{FF2B5EF4-FFF2-40B4-BE49-F238E27FC236}">
                <a16:creationId xmlns:a16="http://schemas.microsoft.com/office/drawing/2014/main" id="{3CB62B3F-B6B3-BE58-7D03-C8891C68CC61}"/>
              </a:ext>
            </a:extLst>
          </p:cNvPr>
          <p:cNvSpPr/>
          <p:nvPr/>
        </p:nvSpPr>
        <p:spPr>
          <a:xfrm>
            <a:off x="3824648" y="1620440"/>
            <a:ext cx="14463351" cy="32182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Dưới</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bóng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râm</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cây</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cỏ</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mỡ</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màu</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mỡ</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ngủ</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lịm</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giấc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ngủ</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say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sưa</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Mặc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dù</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ánh</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sáng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trời</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lấp</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lánh</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bề</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nhưng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đây</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cũng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lúc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cây</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cỏ</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đều</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hòa</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ấm</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giác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giống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yên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tâm</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ngủ</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giấc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thật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ngon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thương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ấm</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bao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bọc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bà</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mẹ</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nhiên</a:t>
            </a:r>
            <a:endParaRPr lang="en-US" sz="3600" kern="1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dirty="0"/>
          </a:p>
        </p:txBody>
      </p:sp>
      <p:sp>
        <p:nvSpPr>
          <p:cNvPr id="5" name="Rectangle 4">
            <a:extLst>
              <a:ext uri="{FF2B5EF4-FFF2-40B4-BE49-F238E27FC236}">
                <a16:creationId xmlns:a16="http://schemas.microsoft.com/office/drawing/2014/main" id="{B2C958F6-84B4-EAF3-4039-F945AF567D5F}"/>
              </a:ext>
            </a:extLst>
          </p:cNvPr>
          <p:cNvSpPr/>
          <p:nvPr/>
        </p:nvSpPr>
        <p:spPr>
          <a:xfrm>
            <a:off x="4937372" y="5100506"/>
            <a:ext cx="12414738" cy="17955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vốn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vô</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tri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vô</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giác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nhờ</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BPNT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nhân</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hóa</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khiến</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cho</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đất</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gần</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gũi</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có</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hồn</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hơn</a:t>
            </a:r>
            <a:r>
              <a:rPr lang="en-US" sz="3600" kern="100" dirty="0">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latin typeface="Times New Roman" panose="02020603050405020304" pitchFamily="18" charset="0"/>
                <a:ea typeface="Arial" panose="020B0604020202020204" pitchFamily="34" charset="0"/>
                <a:cs typeface="Times New Roman" panose="02020603050405020304" pitchFamily="18" charset="0"/>
              </a:rPr>
              <a:t>l</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àm</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trở</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nên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sinh</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giàu</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sức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biểu</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cảm</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p>
        </p:txBody>
      </p:sp>
      <p:sp>
        <p:nvSpPr>
          <p:cNvPr id="6" name="Rectangle 5">
            <a:extLst>
              <a:ext uri="{FF2B5EF4-FFF2-40B4-BE49-F238E27FC236}">
                <a16:creationId xmlns:a16="http://schemas.microsoft.com/office/drawing/2014/main" id="{D573F4B9-7462-6DD4-5084-BFD79C5FB875}"/>
              </a:ext>
            </a:extLst>
          </p:cNvPr>
          <p:cNvSpPr/>
          <p:nvPr/>
        </p:nvSpPr>
        <p:spPr>
          <a:xfrm>
            <a:off x="5724775" y="7439160"/>
            <a:ext cx="10958632" cy="22694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Qua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giả</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truyền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tới</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mỗi</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cực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đầy</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sức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tràn</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ngập</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ánh</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sáng</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sắc</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kern="100" dirty="0" err="1">
                <a:effectLst/>
                <a:latin typeface="Times New Roman" panose="02020603050405020304" pitchFamily="18" charset="0"/>
                <a:ea typeface="Arial" panose="020B0604020202020204" pitchFamily="34" charset="0"/>
                <a:cs typeface="Times New Roman" panose="02020603050405020304" pitchFamily="18" charset="0"/>
              </a:rPr>
              <a:t>màu</a:t>
            </a:r>
            <a:r>
              <a:rPr lang="en-US" sz="3600" kern="1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dirty="0"/>
          </a:p>
        </p:txBody>
      </p:sp>
    </p:spTree>
    <p:extLst>
      <p:ext uri="{BB962C8B-B14F-4D97-AF65-F5344CB8AC3E}">
        <p14:creationId xmlns:p14="http://schemas.microsoft.com/office/powerpoint/2010/main" val="59949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circle(in)">
                                      <p:cBhvr>
                                        <p:cTn id="17" dur="20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08" y="0"/>
            <a:ext cx="1831730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dirty="0"/>
          </a:p>
        </p:txBody>
      </p:sp>
      <p:sp>
        <p:nvSpPr>
          <p:cNvPr id="15" name="Freeform 15"/>
          <p:cNvSpPr/>
          <p:nvPr/>
        </p:nvSpPr>
        <p:spPr>
          <a:xfrm rot="1936785">
            <a:off x="-558243" y="-398168"/>
            <a:ext cx="1596020" cy="3272058"/>
          </a:xfrm>
          <a:custGeom>
            <a:avLst/>
            <a:gdLst/>
            <a:ahLst/>
            <a:cxnLst/>
            <a:rect l="l" t="t" r="r" b="b"/>
            <a:pathLst>
              <a:path w="3405085" h="7187515">
                <a:moveTo>
                  <a:pt x="0" y="0"/>
                </a:moveTo>
                <a:lnTo>
                  <a:pt x="3405085" y="0"/>
                </a:lnTo>
                <a:lnTo>
                  <a:pt x="3405085" y="7187515"/>
                </a:lnTo>
                <a:lnTo>
                  <a:pt x="0" y="7187515"/>
                </a:lnTo>
                <a:lnTo>
                  <a:pt x="0" y="0"/>
                </a:lnTo>
                <a:close/>
              </a:path>
            </a:pathLst>
          </a:custGeom>
          <a:blipFill>
            <a:blip r:embed="rId3"/>
            <a:stretch>
              <a:fillRect/>
            </a:stretch>
          </a:blipFill>
        </p:spPr>
        <p:txBody>
          <a:bodyPr/>
          <a:lstStyle/>
          <a:p>
            <a:endParaRPr lang="en-US"/>
          </a:p>
        </p:txBody>
      </p:sp>
      <p:sp>
        <p:nvSpPr>
          <p:cNvPr id="16" name="Freeform 16"/>
          <p:cNvSpPr/>
          <p:nvPr/>
        </p:nvSpPr>
        <p:spPr>
          <a:xfrm rot="1936785">
            <a:off x="15445608" y="7979669"/>
            <a:ext cx="3094571" cy="6532077"/>
          </a:xfrm>
          <a:custGeom>
            <a:avLst/>
            <a:gdLst/>
            <a:ahLst/>
            <a:cxnLst/>
            <a:rect l="l" t="t" r="r" b="b"/>
            <a:pathLst>
              <a:path w="3094571" h="6532077">
                <a:moveTo>
                  <a:pt x="0" y="0"/>
                </a:moveTo>
                <a:lnTo>
                  <a:pt x="3094572" y="0"/>
                </a:lnTo>
                <a:lnTo>
                  <a:pt x="3094572" y="6532077"/>
                </a:lnTo>
                <a:lnTo>
                  <a:pt x="0" y="6532077"/>
                </a:lnTo>
                <a:lnTo>
                  <a:pt x="0" y="0"/>
                </a:lnTo>
                <a:close/>
              </a:path>
            </a:pathLst>
          </a:custGeom>
          <a:blipFill>
            <a:blip r:embed="rId3"/>
            <a:stretch>
              <a:fillRect/>
            </a:stretch>
          </a:blipFill>
        </p:spPr>
        <p:txBody>
          <a:bodyPr/>
          <a:lstStyle/>
          <a:p>
            <a:endParaRPr lang="en-US"/>
          </a:p>
        </p:txBody>
      </p:sp>
      <p:sp>
        <p:nvSpPr>
          <p:cNvPr id="17" name="Freeform 17"/>
          <p:cNvSpPr/>
          <p:nvPr/>
        </p:nvSpPr>
        <p:spPr>
          <a:xfrm rot="-890073">
            <a:off x="15708883" y="8958602"/>
            <a:ext cx="2121664" cy="1697617"/>
          </a:xfrm>
          <a:custGeom>
            <a:avLst/>
            <a:gdLst/>
            <a:ahLst/>
            <a:cxnLst/>
            <a:rect l="l" t="t" r="r" b="b"/>
            <a:pathLst>
              <a:path w="3755706" h="2185138">
                <a:moveTo>
                  <a:pt x="0" y="0"/>
                </a:moveTo>
                <a:lnTo>
                  <a:pt x="3755706" y="0"/>
                </a:lnTo>
                <a:lnTo>
                  <a:pt x="3755706" y="2185138"/>
                </a:lnTo>
                <a:lnTo>
                  <a:pt x="0" y="2185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848457" y="93765"/>
            <a:ext cx="16591085" cy="10146047"/>
          </a:xfrm>
          <a:prstGeom prst="rect">
            <a:avLst/>
          </a:prstGeom>
        </p:spPr>
        <p:txBody>
          <a:bodyPr wrap="square" lIns="0" tIns="0" rIns="0" bIns="0" rtlCol="0" anchor="t">
            <a:spAutoFit/>
          </a:bodyPr>
          <a:lstStyle/>
          <a:p>
            <a:pPr algn="just">
              <a:lnSpc>
                <a:spcPct val="107000"/>
              </a:lnSpc>
              <a:spcAft>
                <a:spcPts val="800"/>
              </a:spcAft>
            </a:pP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9. </a:t>
            </a:r>
            <a:r>
              <a:rPr lang="en-US" sz="60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Cấu</a:t>
            </a: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0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tứ</a:t>
            </a: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0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0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0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0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dòng</a:t>
            </a: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0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thơ</a:t>
            </a: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0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0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thơ</a:t>
            </a:r>
            <a:r>
              <a:rPr lang="en-US" sz="60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6000" b="1" kern="1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do.</a:t>
            </a:r>
            <a:endParaRPr lang="en-US" sz="4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chữ</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cái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dòng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hoa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dòng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tuân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quy</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tắc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cấu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trúc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âm</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tiết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hoặc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nguyên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tắc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điệu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vần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4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tuy</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dài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ngắn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khác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nhưng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sắp</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xếp</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thứ</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logic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yên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bình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tươi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đẹp</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tận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ra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bức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tranh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chuyển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đổi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tiết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4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còn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đặc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sắc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dùng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4400" kern="100" dirty="0">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ngược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4400" kern="100" dirty="0">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đủ</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đầy</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mỡ</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màu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4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kern="100" dirty="0">
                <a:latin typeface="Times New Roman" panose="02020603050405020304" pitchFamily="18" charset="0"/>
                <a:ea typeface="Arial" panose="020B0604020202020204" pitchFamily="34" charset="0"/>
                <a:cs typeface="Times New Roman" panose="02020603050405020304" pitchFamily="18" charset="0"/>
              </a:rPr>
              <a:t>=&gt; </a:t>
            </a:r>
            <a:r>
              <a:rPr lang="en-US" sz="4400" kern="100" dirty="0" err="1">
                <a:latin typeface="Times New Roman" panose="02020603050405020304" pitchFamily="18" charset="0"/>
                <a:ea typeface="Arial" panose="020B0604020202020204" pitchFamily="34" charset="0"/>
                <a:cs typeface="Times New Roman" panose="02020603050405020304" pitchFamily="18" charset="0"/>
              </a:rPr>
              <a:t>N</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hấn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mạnh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ra</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khác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biệt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thu</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hút</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người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đọc</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chú</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ý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ngữ</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đồng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nhấn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mạnh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đầy</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sinh</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tươi</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400" kern="100" dirty="0" err="1">
                <a:effectLst/>
                <a:latin typeface="Times New Roman" panose="02020603050405020304" pitchFamily="18" charset="0"/>
                <a:ea typeface="Arial" panose="020B0604020202020204" pitchFamily="34" charset="0"/>
                <a:cs typeface="Times New Roman" panose="02020603050405020304" pitchFamily="18" charset="0"/>
              </a:rPr>
              <a:t>đẹp</a:t>
            </a:r>
            <a:r>
              <a:rPr lang="en-US" sz="4400" kern="1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4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096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down)">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down)">
                                      <p:cBhvr>
                                        <p:cTn id="32"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p:nvPr/>
        </p:nvGrpSpPr>
        <p:grpSpPr>
          <a:xfrm>
            <a:off x="2114523" y="8302295"/>
            <a:ext cx="3062077" cy="2757607"/>
            <a:chOff x="0" y="0"/>
            <a:chExt cx="10404154" cy="8129096"/>
          </a:xfrm>
        </p:grpSpPr>
        <p:sp>
          <p:nvSpPr>
            <p:cNvPr id="4" name="Freeform 4"/>
            <p:cNvSpPr/>
            <p:nvPr/>
          </p:nvSpPr>
          <p:spPr>
            <a:xfrm rot="-10370241" flipH="1">
              <a:off x="7557283" y="1091863"/>
              <a:ext cx="2467111" cy="6245850"/>
            </a:xfrm>
            <a:custGeom>
              <a:avLst/>
              <a:gdLst/>
              <a:ahLst/>
              <a:cxnLst/>
              <a:rect l="l" t="t" r="r" b="b"/>
              <a:pathLst>
                <a:path w="2467111" h="6245850">
                  <a:moveTo>
                    <a:pt x="2467111" y="0"/>
                  </a:moveTo>
                  <a:lnTo>
                    <a:pt x="0" y="0"/>
                  </a:lnTo>
                  <a:lnTo>
                    <a:pt x="0" y="6245850"/>
                  </a:lnTo>
                  <a:lnTo>
                    <a:pt x="2467111" y="6245850"/>
                  </a:lnTo>
                  <a:lnTo>
                    <a:pt x="2467111" y="0"/>
                  </a:lnTo>
                  <a:close/>
                </a:path>
              </a:pathLst>
            </a:custGeom>
            <a:blipFill>
              <a:blip r:embed="rId3">
                <a:alphaModFix amt="32999"/>
              </a:blip>
              <a:stretch>
                <a:fillRect/>
              </a:stretch>
            </a:blipFill>
            <a:ln cap="sq">
              <a:noFill/>
              <a:prstDash val="solid"/>
              <a:miter/>
            </a:ln>
          </p:spPr>
          <p:txBody>
            <a:bodyPr/>
            <a:lstStyle/>
            <a:p>
              <a:endParaRPr lang="en-US"/>
            </a:p>
          </p:txBody>
        </p:sp>
        <p:sp>
          <p:nvSpPr>
            <p:cNvPr id="5" name="Freeform 5"/>
            <p:cNvSpPr/>
            <p:nvPr/>
          </p:nvSpPr>
          <p:spPr>
            <a:xfrm rot="5829758">
              <a:off x="2803444" y="1552050"/>
              <a:ext cx="3425988" cy="8673387"/>
            </a:xfrm>
            <a:custGeom>
              <a:avLst/>
              <a:gdLst/>
              <a:ahLst/>
              <a:cxnLst/>
              <a:rect l="l" t="t" r="r" b="b"/>
              <a:pathLst>
                <a:path w="3425988" h="8673387">
                  <a:moveTo>
                    <a:pt x="0" y="0"/>
                  </a:moveTo>
                  <a:lnTo>
                    <a:pt x="3425988" y="0"/>
                  </a:lnTo>
                  <a:lnTo>
                    <a:pt x="3425988" y="8673387"/>
                  </a:lnTo>
                  <a:lnTo>
                    <a:pt x="0" y="8673387"/>
                  </a:lnTo>
                  <a:lnTo>
                    <a:pt x="0" y="0"/>
                  </a:lnTo>
                  <a:close/>
                </a:path>
              </a:pathLst>
            </a:custGeom>
            <a:blipFill>
              <a:blip r:embed="rId3">
                <a:alphaModFix amt="32999"/>
              </a:blip>
              <a:stretch>
                <a:fillRect/>
              </a:stretch>
            </a:blipFill>
            <a:ln cap="sq">
              <a:noFill/>
              <a:prstDash val="solid"/>
              <a:miter/>
            </a:ln>
          </p:spPr>
          <p:txBody>
            <a:bodyPr/>
            <a:lstStyle/>
            <a:p>
              <a:endParaRPr lang="en-US"/>
            </a:p>
          </p:txBody>
        </p:sp>
        <p:grpSp>
          <p:nvGrpSpPr>
            <p:cNvPr id="6" name="Group 6"/>
            <p:cNvGrpSpPr>
              <a:grpSpLocks noChangeAspect="1"/>
            </p:cNvGrpSpPr>
            <p:nvPr/>
          </p:nvGrpSpPr>
          <p:grpSpPr>
            <a:xfrm rot="429758">
              <a:off x="462427" y="516356"/>
              <a:ext cx="8673387" cy="6245850"/>
              <a:chOff x="0" y="0"/>
              <a:chExt cx="3136392" cy="2258568"/>
            </a:xfrm>
          </p:grpSpPr>
          <p:sp>
            <p:nvSpPr>
              <p:cNvPr id="7" name="Freeform 7"/>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4"/>
                <a:stretch>
                  <a:fillRect t="-88744" b="-28134"/>
                </a:stretch>
              </a:blipFill>
            </p:spPr>
            <p:txBody>
              <a:bodyPr/>
              <a:lstStyle/>
              <a:p>
                <a:endParaRPr lang="en-US"/>
              </a:p>
            </p:txBody>
          </p:sp>
          <p:sp>
            <p:nvSpPr>
              <p:cNvPr id="8" name="Freeform 8"/>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5"/>
                <a:stretch>
                  <a:fillRect l="-8" r="-8"/>
                </a:stretch>
              </a:blipFill>
            </p:spPr>
            <p:txBody>
              <a:bodyPr/>
              <a:lstStyle/>
              <a:p>
                <a:endParaRPr lang="en-US"/>
              </a:p>
            </p:txBody>
          </p:sp>
        </p:grpSp>
      </p:grpSp>
      <p:sp>
        <p:nvSpPr>
          <p:cNvPr id="9" name="TextBox 9"/>
          <p:cNvSpPr txBox="1"/>
          <p:nvPr/>
        </p:nvSpPr>
        <p:spPr>
          <a:xfrm>
            <a:off x="2335792" y="2845311"/>
            <a:ext cx="13209007" cy="2029402"/>
          </a:xfrm>
          <a:prstGeom prst="rect">
            <a:avLst/>
          </a:prstGeom>
        </p:spPr>
        <p:txBody>
          <a:bodyPr wrap="square" lIns="0" tIns="0" rIns="0" bIns="0" rtlCol="0" anchor="t">
            <a:spAutoFit/>
          </a:bodyPr>
          <a:lstStyle/>
          <a:p>
            <a:pPr marL="0" lvl="0" indent="0" algn="ctr">
              <a:lnSpc>
                <a:spcPts val="7935"/>
              </a:lnSpc>
              <a:spcBef>
                <a:spcPct val="0"/>
              </a:spcBef>
            </a:pPr>
            <a:r>
              <a:rPr lang="en-US" sz="6668" u="none" strike="noStrike" dirty="0" err="1">
                <a:solidFill>
                  <a:srgbClr val="1A1A1A"/>
                </a:solidFill>
                <a:latin typeface="Times New Roman" panose="02020603050405020304" pitchFamily="18" charset="0"/>
                <a:cs typeface="Times New Roman" panose="02020603050405020304" pitchFamily="18" charset="0"/>
              </a:rPr>
              <a:t>Xem</a:t>
            </a:r>
            <a:r>
              <a:rPr lang="en-US" sz="6668" u="none" strike="noStrike" dirty="0">
                <a:solidFill>
                  <a:srgbClr val="1A1A1A"/>
                </a:solidFill>
                <a:latin typeface="Times New Roman" panose="02020603050405020304" pitchFamily="18" charset="0"/>
                <a:cs typeface="Times New Roman" panose="02020603050405020304" pitchFamily="18" charset="0"/>
              </a:rPr>
              <a:t> video </a:t>
            </a:r>
            <a:r>
              <a:rPr lang="en-US" sz="6668" u="none" strike="noStrike" dirty="0" err="1">
                <a:solidFill>
                  <a:srgbClr val="1A1A1A"/>
                </a:solidFill>
                <a:latin typeface="Times New Roman" panose="02020603050405020304" pitchFamily="18" charset="0"/>
                <a:cs typeface="Times New Roman" panose="02020603050405020304" pitchFamily="18" charset="0"/>
              </a:rPr>
              <a:t>bài</a:t>
            </a:r>
            <a:r>
              <a:rPr lang="en-US" sz="6668" u="none" strike="noStrike" dirty="0">
                <a:solidFill>
                  <a:srgbClr val="1A1A1A"/>
                </a:solidFill>
                <a:latin typeface="Times New Roman" panose="02020603050405020304" pitchFamily="18" charset="0"/>
                <a:cs typeface="Times New Roman" panose="02020603050405020304" pitchFamily="18" charset="0"/>
              </a:rPr>
              <a:t> </a:t>
            </a:r>
            <a:r>
              <a:rPr lang="en-US" sz="6668" u="none" strike="noStrike" dirty="0" err="1">
                <a:solidFill>
                  <a:srgbClr val="1A1A1A"/>
                </a:solidFill>
                <a:latin typeface="Times New Roman" panose="02020603050405020304" pitchFamily="18" charset="0"/>
                <a:cs typeface="Times New Roman" panose="02020603050405020304" pitchFamily="18" charset="0"/>
              </a:rPr>
              <a:t>hát</a:t>
            </a:r>
            <a:r>
              <a:rPr lang="en-US" sz="6668" u="none" strike="noStrike" dirty="0">
                <a:solidFill>
                  <a:srgbClr val="1A1A1A"/>
                </a:solidFill>
                <a:latin typeface="Times New Roman" panose="02020603050405020304" pitchFamily="18" charset="0"/>
                <a:cs typeface="Times New Roman" panose="02020603050405020304" pitchFamily="18" charset="0"/>
              </a:rPr>
              <a:t>: “</a:t>
            </a:r>
            <a:r>
              <a:rPr lang="en-US" sz="6668" u="none" strike="noStrike" dirty="0" err="1">
                <a:solidFill>
                  <a:srgbClr val="1A1A1A"/>
                </a:solidFill>
                <a:latin typeface="Times New Roman" panose="02020603050405020304" pitchFamily="18" charset="0"/>
                <a:cs typeface="Times New Roman" panose="02020603050405020304" pitchFamily="18" charset="0"/>
              </a:rPr>
              <a:t>Tháng</a:t>
            </a:r>
            <a:r>
              <a:rPr lang="en-US" sz="6668" u="none" strike="noStrike" dirty="0">
                <a:solidFill>
                  <a:srgbClr val="1A1A1A"/>
                </a:solidFill>
                <a:latin typeface="Times New Roman" panose="02020603050405020304" pitchFamily="18" charset="0"/>
                <a:cs typeface="Times New Roman" panose="02020603050405020304" pitchFamily="18" charset="0"/>
              </a:rPr>
              <a:t> </a:t>
            </a:r>
            <a:r>
              <a:rPr lang="en-US" sz="6668" u="none" strike="noStrike" dirty="0" err="1">
                <a:solidFill>
                  <a:srgbClr val="1A1A1A"/>
                </a:solidFill>
                <a:latin typeface="Times New Roman" panose="02020603050405020304" pitchFamily="18" charset="0"/>
                <a:cs typeface="Times New Roman" panose="02020603050405020304" pitchFamily="18" charset="0"/>
              </a:rPr>
              <a:t>tư</a:t>
            </a:r>
            <a:r>
              <a:rPr lang="en-US" sz="6668" u="none" strike="noStrike" dirty="0">
                <a:solidFill>
                  <a:srgbClr val="1A1A1A"/>
                </a:solidFill>
                <a:latin typeface="Times New Roman" panose="02020603050405020304" pitchFamily="18" charset="0"/>
                <a:cs typeface="Times New Roman" panose="02020603050405020304" pitchFamily="18" charset="0"/>
              </a:rPr>
              <a:t> </a:t>
            </a:r>
            <a:r>
              <a:rPr lang="en-US" sz="6668" u="none" strike="noStrike" dirty="0" err="1">
                <a:solidFill>
                  <a:srgbClr val="1A1A1A"/>
                </a:solidFill>
                <a:latin typeface="Times New Roman" panose="02020603050405020304" pitchFamily="18" charset="0"/>
                <a:cs typeface="Times New Roman" panose="02020603050405020304" pitchFamily="18" charset="0"/>
              </a:rPr>
              <a:t>về</a:t>
            </a:r>
            <a:r>
              <a:rPr lang="en-US" sz="6668" u="none" strike="noStrike" dirty="0">
                <a:solidFill>
                  <a:srgbClr val="1A1A1A"/>
                </a:solidFill>
                <a:latin typeface="Times New Roman" panose="02020603050405020304" pitchFamily="18" charset="0"/>
                <a:cs typeface="Times New Roman" panose="02020603050405020304" pitchFamily="18" charset="0"/>
              </a:rPr>
              <a:t>” – ca </a:t>
            </a:r>
            <a:r>
              <a:rPr lang="en-US" sz="6668" u="none" strike="noStrike" dirty="0" err="1">
                <a:solidFill>
                  <a:srgbClr val="1A1A1A"/>
                </a:solidFill>
                <a:latin typeface="Times New Roman" panose="02020603050405020304" pitchFamily="18" charset="0"/>
                <a:cs typeface="Times New Roman" panose="02020603050405020304" pitchFamily="18" charset="0"/>
              </a:rPr>
              <a:t>sĩ</a:t>
            </a:r>
            <a:r>
              <a:rPr lang="en-US" sz="6668" u="none" strike="noStrike" dirty="0">
                <a:solidFill>
                  <a:srgbClr val="1A1A1A"/>
                </a:solidFill>
                <a:latin typeface="Times New Roman" panose="02020603050405020304" pitchFamily="18" charset="0"/>
                <a:cs typeface="Times New Roman" panose="02020603050405020304" pitchFamily="18" charset="0"/>
              </a:rPr>
              <a:t> </a:t>
            </a:r>
            <a:r>
              <a:rPr lang="en-US" sz="6668" u="none" strike="noStrike" dirty="0" err="1">
                <a:solidFill>
                  <a:srgbClr val="1A1A1A"/>
                </a:solidFill>
                <a:latin typeface="Times New Roman" panose="02020603050405020304" pitchFamily="18" charset="0"/>
                <a:cs typeface="Times New Roman" panose="02020603050405020304" pitchFamily="18" charset="0"/>
              </a:rPr>
              <a:t>Hồng</a:t>
            </a:r>
            <a:r>
              <a:rPr lang="en-US" sz="6668" u="none" strike="noStrike" dirty="0">
                <a:solidFill>
                  <a:srgbClr val="1A1A1A"/>
                </a:solidFill>
                <a:latin typeface="Times New Roman" panose="02020603050405020304" pitchFamily="18" charset="0"/>
                <a:cs typeface="Times New Roman" panose="02020603050405020304" pitchFamily="18" charset="0"/>
              </a:rPr>
              <a:t> Nhung.</a:t>
            </a:r>
          </a:p>
        </p:txBody>
      </p:sp>
      <p:sp>
        <p:nvSpPr>
          <p:cNvPr id="10" name="Freeform 10"/>
          <p:cNvSpPr/>
          <p:nvPr/>
        </p:nvSpPr>
        <p:spPr>
          <a:xfrm rot="2238601">
            <a:off x="15963726" y="7902650"/>
            <a:ext cx="904785" cy="944272"/>
          </a:xfrm>
          <a:custGeom>
            <a:avLst/>
            <a:gdLst/>
            <a:ahLst/>
            <a:cxnLst/>
            <a:rect l="l" t="t" r="r" b="b"/>
            <a:pathLst>
              <a:path w="904785" h="944272">
                <a:moveTo>
                  <a:pt x="0" y="0"/>
                </a:moveTo>
                <a:lnTo>
                  <a:pt x="904785" y="0"/>
                </a:lnTo>
                <a:lnTo>
                  <a:pt x="904785" y="944273"/>
                </a:lnTo>
                <a:lnTo>
                  <a:pt x="0" y="94427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1" name="Freeform 11"/>
          <p:cNvSpPr/>
          <p:nvPr/>
        </p:nvSpPr>
        <p:spPr>
          <a:xfrm rot="967081" flipH="1">
            <a:off x="10582118" y="7237330"/>
            <a:ext cx="3388848" cy="2630979"/>
          </a:xfrm>
          <a:custGeom>
            <a:avLst/>
            <a:gdLst/>
            <a:ahLst/>
            <a:cxnLst/>
            <a:rect l="l" t="t" r="r" b="b"/>
            <a:pathLst>
              <a:path w="3388848" h="2630979">
                <a:moveTo>
                  <a:pt x="3388848" y="0"/>
                </a:moveTo>
                <a:lnTo>
                  <a:pt x="0" y="0"/>
                </a:lnTo>
                <a:lnTo>
                  <a:pt x="0" y="2630979"/>
                </a:lnTo>
                <a:lnTo>
                  <a:pt x="3388848" y="2630979"/>
                </a:lnTo>
                <a:lnTo>
                  <a:pt x="338884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356683">
            <a:off x="71822" y="5551251"/>
            <a:ext cx="2523888" cy="5327467"/>
          </a:xfrm>
          <a:custGeom>
            <a:avLst/>
            <a:gdLst/>
            <a:ahLst/>
            <a:cxnLst/>
            <a:rect l="l" t="t" r="r" b="b"/>
            <a:pathLst>
              <a:path w="2523888" h="5327467">
                <a:moveTo>
                  <a:pt x="0" y="0"/>
                </a:moveTo>
                <a:lnTo>
                  <a:pt x="2523887" y="0"/>
                </a:lnTo>
                <a:lnTo>
                  <a:pt x="2523887" y="5327468"/>
                </a:lnTo>
                <a:lnTo>
                  <a:pt x="0" y="532746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895477" y="-780086"/>
            <a:ext cx="4333270" cy="4634514"/>
          </a:xfrm>
          <a:custGeom>
            <a:avLst/>
            <a:gdLst/>
            <a:ahLst/>
            <a:cxnLst/>
            <a:rect l="l" t="t" r="r" b="b"/>
            <a:pathLst>
              <a:path w="4333270" h="4634514">
                <a:moveTo>
                  <a:pt x="0" y="0"/>
                </a:moveTo>
                <a:lnTo>
                  <a:pt x="4333270" y="0"/>
                </a:lnTo>
                <a:lnTo>
                  <a:pt x="4333270" y="4634514"/>
                </a:lnTo>
                <a:lnTo>
                  <a:pt x="0" y="4634514"/>
                </a:lnTo>
                <a:lnTo>
                  <a:pt x="0" y="0"/>
                </a:lnTo>
                <a:close/>
              </a:path>
            </a:pathLst>
          </a:custGeom>
          <a:blipFill>
            <a:blip r:embed="rId11"/>
            <a:stretch>
              <a:fillRect/>
            </a:stretch>
          </a:blipFill>
        </p:spPr>
        <p:txBody>
          <a:bodyPr/>
          <a:lstStyle/>
          <a:p>
            <a:endParaRPr lang="en-US" dirty="0"/>
          </a:p>
        </p:txBody>
      </p:sp>
      <p:sp>
        <p:nvSpPr>
          <p:cNvPr id="14" name="Freeform 14"/>
          <p:cNvSpPr/>
          <p:nvPr/>
        </p:nvSpPr>
        <p:spPr>
          <a:xfrm rot="-222040">
            <a:off x="1401477" y="1872824"/>
            <a:ext cx="904785" cy="944272"/>
          </a:xfrm>
          <a:custGeom>
            <a:avLst/>
            <a:gdLst/>
            <a:ahLst/>
            <a:cxnLst/>
            <a:rect l="l" t="t" r="r" b="b"/>
            <a:pathLst>
              <a:path w="904785" h="944272">
                <a:moveTo>
                  <a:pt x="0" y="0"/>
                </a:moveTo>
                <a:lnTo>
                  <a:pt x="904784" y="0"/>
                </a:lnTo>
                <a:lnTo>
                  <a:pt x="904784" y="944272"/>
                </a:lnTo>
                <a:lnTo>
                  <a:pt x="0" y="94427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5" name="TextBox 15"/>
          <p:cNvSpPr txBox="1"/>
          <p:nvPr/>
        </p:nvSpPr>
        <p:spPr>
          <a:xfrm>
            <a:off x="4251306" y="1221904"/>
            <a:ext cx="9785387" cy="1645515"/>
          </a:xfrm>
          <a:prstGeom prst="rect">
            <a:avLst/>
          </a:prstGeom>
        </p:spPr>
        <p:txBody>
          <a:bodyPr lIns="0" tIns="0" rIns="0" bIns="0" rtlCol="0" anchor="t">
            <a:spAutoFit/>
          </a:bodyPr>
          <a:lstStyle/>
          <a:p>
            <a:pPr algn="ctr">
              <a:lnSpc>
                <a:spcPts val="12819"/>
              </a:lnSpc>
            </a:pPr>
            <a:r>
              <a:rPr lang="en-US" sz="10772" dirty="0">
                <a:solidFill>
                  <a:srgbClr val="1A1A1A"/>
                </a:solidFill>
                <a:latin typeface="Times New Roman" panose="02020603050405020304" pitchFamily="18" charset="0"/>
                <a:cs typeface="Times New Roman" panose="02020603050405020304" pitchFamily="18" charset="0"/>
              </a:rPr>
              <a:t>KHỞI ĐỘNG</a:t>
            </a:r>
          </a:p>
        </p:txBody>
      </p:sp>
      <p:sp>
        <p:nvSpPr>
          <p:cNvPr id="16" name="TextBox 16"/>
          <p:cNvSpPr txBox="1"/>
          <p:nvPr/>
        </p:nvSpPr>
        <p:spPr>
          <a:xfrm>
            <a:off x="3062076" y="5434878"/>
            <a:ext cx="13534829" cy="1230978"/>
          </a:xfrm>
          <a:prstGeom prst="rect">
            <a:avLst/>
          </a:prstGeom>
        </p:spPr>
        <p:txBody>
          <a:bodyPr wrap="square" lIns="0" tIns="0" rIns="0" bIns="0" rtlCol="0" anchor="t">
            <a:spAutoFit/>
          </a:bodyPr>
          <a:lstStyle/>
          <a:p>
            <a:pPr algn="just">
              <a:lnSpc>
                <a:spcPts val="4756"/>
              </a:lnSpc>
            </a:pPr>
            <a:r>
              <a:rPr lang="en-US" sz="3997" dirty="0">
                <a:solidFill>
                  <a:srgbClr val="1A1A1A"/>
                </a:solidFill>
                <a:latin typeface="Times New Roman" panose="02020603050405020304" pitchFamily="18" charset="0"/>
                <a:cs typeface="Times New Roman" panose="02020603050405020304" pitchFamily="18" charset="0"/>
              </a:rPr>
              <a:t>Em </a:t>
            </a:r>
            <a:r>
              <a:rPr lang="en-US" sz="3997" dirty="0" err="1">
                <a:solidFill>
                  <a:srgbClr val="1A1A1A"/>
                </a:solidFill>
                <a:latin typeface="Times New Roman" panose="02020603050405020304" pitchFamily="18" charset="0"/>
                <a:cs typeface="Times New Roman" panose="02020603050405020304" pitchFamily="18" charset="0"/>
              </a:rPr>
              <a:t>hãy</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tìm</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những</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từ</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ngữ</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hình</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ảnh</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về</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tháng</a:t>
            </a:r>
            <a:r>
              <a:rPr lang="en-US" sz="3997" dirty="0">
                <a:solidFill>
                  <a:srgbClr val="1A1A1A"/>
                </a:solidFill>
                <a:latin typeface="Times New Roman" panose="02020603050405020304" pitchFamily="18" charset="0"/>
                <a:cs typeface="Times New Roman" panose="02020603050405020304" pitchFamily="18" charset="0"/>
              </a:rPr>
              <a:t> 4 </a:t>
            </a:r>
            <a:r>
              <a:rPr lang="en-US" sz="3997" dirty="0" err="1">
                <a:solidFill>
                  <a:srgbClr val="1A1A1A"/>
                </a:solidFill>
                <a:latin typeface="Times New Roman" panose="02020603050405020304" pitchFamily="18" charset="0"/>
                <a:cs typeface="Times New Roman" panose="02020603050405020304" pitchFamily="18" charset="0"/>
              </a:rPr>
              <a:t>được</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nhắc</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tới</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trong</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bài</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hát</a:t>
            </a:r>
            <a:r>
              <a:rPr lang="en-US" sz="3997" dirty="0">
                <a:solidFill>
                  <a:srgbClr val="1A1A1A"/>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4379"/>
            <a:ext cx="18440400" cy="1041312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dirty="0"/>
          </a:p>
        </p:txBody>
      </p:sp>
      <p:sp>
        <p:nvSpPr>
          <p:cNvPr id="15" name="Freeform 15"/>
          <p:cNvSpPr/>
          <p:nvPr/>
        </p:nvSpPr>
        <p:spPr>
          <a:xfrm rot="1936785">
            <a:off x="-558243" y="-398168"/>
            <a:ext cx="1596020" cy="3272058"/>
          </a:xfrm>
          <a:custGeom>
            <a:avLst/>
            <a:gdLst/>
            <a:ahLst/>
            <a:cxnLst/>
            <a:rect l="l" t="t" r="r" b="b"/>
            <a:pathLst>
              <a:path w="3405085" h="7187515">
                <a:moveTo>
                  <a:pt x="0" y="0"/>
                </a:moveTo>
                <a:lnTo>
                  <a:pt x="3405085" y="0"/>
                </a:lnTo>
                <a:lnTo>
                  <a:pt x="3405085" y="7187515"/>
                </a:lnTo>
                <a:lnTo>
                  <a:pt x="0" y="7187515"/>
                </a:lnTo>
                <a:lnTo>
                  <a:pt x="0" y="0"/>
                </a:lnTo>
                <a:close/>
              </a:path>
            </a:pathLst>
          </a:custGeom>
          <a:blipFill>
            <a:blip r:embed="rId3"/>
            <a:stretch>
              <a:fillRect/>
            </a:stretch>
          </a:blipFill>
        </p:spPr>
        <p:txBody>
          <a:bodyPr/>
          <a:lstStyle/>
          <a:p>
            <a:endParaRPr lang="en-US"/>
          </a:p>
        </p:txBody>
      </p:sp>
      <p:sp>
        <p:nvSpPr>
          <p:cNvPr id="16" name="Freeform 16"/>
          <p:cNvSpPr/>
          <p:nvPr/>
        </p:nvSpPr>
        <p:spPr>
          <a:xfrm rot="1936785">
            <a:off x="15136122" y="7020961"/>
            <a:ext cx="3094571" cy="6532077"/>
          </a:xfrm>
          <a:custGeom>
            <a:avLst/>
            <a:gdLst/>
            <a:ahLst/>
            <a:cxnLst/>
            <a:rect l="l" t="t" r="r" b="b"/>
            <a:pathLst>
              <a:path w="3094571" h="6532077">
                <a:moveTo>
                  <a:pt x="0" y="0"/>
                </a:moveTo>
                <a:lnTo>
                  <a:pt x="3094572" y="0"/>
                </a:lnTo>
                <a:lnTo>
                  <a:pt x="3094572" y="6532077"/>
                </a:lnTo>
                <a:lnTo>
                  <a:pt x="0" y="6532077"/>
                </a:lnTo>
                <a:lnTo>
                  <a:pt x="0" y="0"/>
                </a:lnTo>
                <a:close/>
              </a:path>
            </a:pathLst>
          </a:custGeom>
          <a:blipFill>
            <a:blip r:embed="rId3"/>
            <a:stretch>
              <a:fillRect/>
            </a:stretch>
          </a:blipFill>
        </p:spPr>
        <p:txBody>
          <a:bodyPr/>
          <a:lstStyle/>
          <a:p>
            <a:endParaRPr lang="en-US"/>
          </a:p>
        </p:txBody>
      </p:sp>
      <p:sp>
        <p:nvSpPr>
          <p:cNvPr id="17" name="Freeform 17"/>
          <p:cNvSpPr/>
          <p:nvPr/>
        </p:nvSpPr>
        <p:spPr>
          <a:xfrm rot="-890073">
            <a:off x="7420961" y="9501616"/>
            <a:ext cx="2121664" cy="1697617"/>
          </a:xfrm>
          <a:custGeom>
            <a:avLst/>
            <a:gdLst/>
            <a:ahLst/>
            <a:cxnLst/>
            <a:rect l="l" t="t" r="r" b="b"/>
            <a:pathLst>
              <a:path w="3755706" h="2185138">
                <a:moveTo>
                  <a:pt x="0" y="0"/>
                </a:moveTo>
                <a:lnTo>
                  <a:pt x="3755706" y="0"/>
                </a:lnTo>
                <a:lnTo>
                  <a:pt x="3755706" y="2185138"/>
                </a:lnTo>
                <a:lnTo>
                  <a:pt x="0" y="2185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719503" y="64379"/>
            <a:ext cx="16514885" cy="6606232"/>
          </a:xfrm>
          <a:prstGeom prst="rect">
            <a:avLst/>
          </a:prstGeom>
        </p:spPr>
        <p:txBody>
          <a:bodyPr wrap="square" lIns="0" tIns="0" rIns="0" bIns="0" rtlCol="0" anchor="t">
            <a:spAutoFit/>
          </a:bodyPr>
          <a:lstStyle/>
          <a:p>
            <a:pPr algn="just">
              <a:lnSpc>
                <a:spcPct val="107000"/>
              </a:lnSpc>
              <a:spcAft>
                <a:spcPts val="800"/>
              </a:spcAft>
            </a:pPr>
            <a:r>
              <a:rPr lang="en-US" sz="66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10. </a:t>
            </a:r>
            <a:r>
              <a:rPr lang="en-US" sz="66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Những</a:t>
            </a:r>
            <a:r>
              <a:rPr lang="en-US" sz="66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chiêm</a:t>
            </a:r>
            <a:r>
              <a:rPr lang="en-US" sz="66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nghiệm</a:t>
            </a:r>
            <a:r>
              <a:rPr lang="en-US" sz="66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66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cuộc</a:t>
            </a:r>
            <a:r>
              <a:rPr lang="en-US" sz="66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6600" b="1" kern="100" dirty="0" err="1">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6600" b="1" kern="100" dirty="0">
                <a:solidFill>
                  <a:schemeClr val="accent2"/>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6600" b="1" kern="1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buFontTx/>
              <a:buChar char="-"/>
            </a:pPr>
            <a:endParaRPr lang="en-US" sz="4400" dirty="0">
              <a:effectLst/>
              <a:latin typeface="Times New Roman" panose="02020603050405020304" pitchFamily="18" charset="0"/>
              <a:ea typeface="Arial" panose="020B0604020202020204" pitchFamily="34" charset="0"/>
            </a:endParaRPr>
          </a:p>
          <a:p>
            <a:pPr marL="571500" indent="-571500" algn="just">
              <a:buFontTx/>
              <a:buChar char="-"/>
            </a:pPr>
            <a:endParaRPr lang="en-US" sz="4400" dirty="0">
              <a:latin typeface="Times New Roman" panose="02020603050405020304" pitchFamily="18" charset="0"/>
              <a:ea typeface="Arial" panose="020B0604020202020204" pitchFamily="34" charset="0"/>
            </a:endParaRPr>
          </a:p>
          <a:p>
            <a:pPr marL="571500" indent="-571500" algn="just">
              <a:buFontTx/>
              <a:buChar char="-"/>
            </a:pPr>
            <a:endParaRPr lang="en-US" sz="4400" dirty="0">
              <a:effectLst/>
              <a:latin typeface="Times New Roman" panose="02020603050405020304" pitchFamily="18" charset="0"/>
              <a:ea typeface="Arial" panose="020B0604020202020204" pitchFamily="34" charset="0"/>
            </a:endParaRPr>
          </a:p>
          <a:p>
            <a:pPr marL="571500" indent="-571500" algn="just">
              <a:buFontTx/>
              <a:buChar char="-"/>
            </a:pPr>
            <a:endParaRPr lang="en-US" sz="4400" dirty="0">
              <a:latin typeface="Times New Roman" panose="02020603050405020304" pitchFamily="18" charset="0"/>
              <a:ea typeface="Arial" panose="020B0604020202020204" pitchFamily="34" charset="0"/>
            </a:endParaRPr>
          </a:p>
          <a:p>
            <a:pPr marL="571500" indent="-571500" algn="just">
              <a:buFontTx/>
              <a:buChar char="-"/>
            </a:pPr>
            <a:endParaRPr lang="en-US" sz="4400" dirty="0">
              <a:effectLst/>
              <a:latin typeface="Times New Roman" panose="02020603050405020304" pitchFamily="18" charset="0"/>
              <a:ea typeface="Arial" panose="020B0604020202020204" pitchFamily="34" charset="0"/>
            </a:endParaRPr>
          </a:p>
          <a:p>
            <a:pPr marL="571500" indent="-571500" algn="just">
              <a:buFontTx/>
              <a:buChar char="-"/>
            </a:pPr>
            <a:endParaRPr lang="en-US" sz="4400" dirty="0">
              <a:latin typeface="Times New Roman" panose="02020603050405020304" pitchFamily="18" charset="0"/>
              <a:ea typeface="Arial" panose="020B0604020202020204" pitchFamily="34" charset="0"/>
            </a:endParaRPr>
          </a:p>
          <a:p>
            <a:pPr marL="571500" indent="-571500" algn="just">
              <a:buFontTx/>
              <a:buChar char="-"/>
            </a:pPr>
            <a:endParaRPr lang="en-US" sz="4400" dirty="0">
              <a:effectLst/>
              <a:latin typeface="Times New Roman" panose="02020603050405020304" pitchFamily="18" charset="0"/>
              <a:ea typeface="Arial" panose="020B0604020202020204" pitchFamily="34" charset="0"/>
            </a:endParaRPr>
          </a:p>
          <a:p>
            <a:pPr marL="571500" indent="-571500" algn="just">
              <a:buFontTx/>
              <a:buChar char="-"/>
            </a:pPr>
            <a:endParaRPr lang="en-US" sz="4400" dirty="0">
              <a:latin typeface="Times New Roman" panose="02020603050405020304" pitchFamily="18" charset="0"/>
              <a:ea typeface="Arial" panose="020B0604020202020204" pitchFamily="34" charset="0"/>
            </a:endParaRPr>
          </a:p>
        </p:txBody>
      </p:sp>
      <p:sp>
        <p:nvSpPr>
          <p:cNvPr id="3" name="Oval 2">
            <a:extLst>
              <a:ext uri="{FF2B5EF4-FFF2-40B4-BE49-F238E27FC236}">
                <a16:creationId xmlns:a16="http://schemas.microsoft.com/office/drawing/2014/main" id="{1D68E77C-1FBB-5156-6F0B-0D51D9B2EC94}"/>
              </a:ext>
            </a:extLst>
          </p:cNvPr>
          <p:cNvSpPr/>
          <p:nvPr/>
        </p:nvSpPr>
        <p:spPr>
          <a:xfrm>
            <a:off x="1" y="1562099"/>
            <a:ext cx="7129096" cy="792480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effectLst/>
                <a:latin typeface="Times New Roman" panose="02020603050405020304" pitchFamily="18" charset="0"/>
                <a:ea typeface="Arial" panose="020B0604020202020204" pitchFamily="34" charset="0"/>
              </a:rPr>
              <a:t>- Trong </a:t>
            </a:r>
            <a:r>
              <a:rPr lang="en-US" sz="3600" dirty="0" err="1">
                <a:effectLst/>
                <a:latin typeface="Times New Roman" panose="02020603050405020304" pitchFamily="18" charset="0"/>
                <a:ea typeface="Arial" panose="020B0604020202020204" pitchFamily="34" charset="0"/>
              </a:rPr>
              <a:t>cuộc</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sống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chúng</a:t>
            </a:r>
            <a:r>
              <a:rPr lang="en-US" sz="3600" dirty="0">
                <a:effectLst/>
                <a:latin typeface="Times New Roman" panose="02020603050405020304" pitchFamily="18" charset="0"/>
                <a:ea typeface="Arial" panose="020B0604020202020204" pitchFamily="34" charset="0"/>
              </a:rPr>
              <a:t> ta </a:t>
            </a:r>
            <a:r>
              <a:rPr lang="en-US" sz="3600" dirty="0" err="1">
                <a:effectLst/>
                <a:latin typeface="Times New Roman" panose="02020603050405020304" pitchFamily="18" charset="0"/>
                <a:ea typeface="Arial" panose="020B0604020202020204" pitchFamily="34" charset="0"/>
              </a:rPr>
              <a:t>không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thể</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phủ</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nhận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rằng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có</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rất</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nhiều</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điều</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đẹp</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đẽ</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xung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quanh</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chúng</a:t>
            </a:r>
            <a:r>
              <a:rPr lang="en-US" sz="3600" dirty="0">
                <a:effectLst/>
                <a:latin typeface="Times New Roman" panose="02020603050405020304" pitchFamily="18" charset="0"/>
                <a:ea typeface="Arial" panose="020B0604020202020204" pitchFamily="34" charset="0"/>
              </a:rPr>
              <a:t> ta </a:t>
            </a:r>
            <a:r>
              <a:rPr lang="en-US" sz="3600" dirty="0" err="1">
                <a:effectLst/>
                <a:latin typeface="Times New Roman" panose="02020603050405020304" pitchFamily="18" charset="0"/>
                <a:ea typeface="Arial" panose="020B0604020202020204" pitchFamily="34" charset="0"/>
              </a:rPr>
              <a:t>mà</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thường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xuyên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bị</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lãng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quên</a:t>
            </a:r>
            <a:r>
              <a:rPr lang="en-US" sz="3600" dirty="0">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Việc</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trân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trọng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những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điều</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nhỏ</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bé</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mang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lại</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cho</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chúng</a:t>
            </a:r>
            <a:r>
              <a:rPr lang="en-US" sz="3600" dirty="0">
                <a:effectLst/>
                <a:latin typeface="Times New Roman" panose="02020603050405020304" pitchFamily="18" charset="0"/>
                <a:ea typeface="Arial" panose="020B0604020202020204" pitchFamily="34" charset="0"/>
              </a:rPr>
              <a:t> ta </a:t>
            </a:r>
            <a:r>
              <a:rPr lang="en-US" sz="3600" dirty="0" err="1">
                <a:effectLst/>
                <a:latin typeface="Times New Roman" panose="02020603050405020304" pitchFamily="18" charset="0"/>
                <a:ea typeface="Arial" panose="020B0604020202020204" pitchFamily="34" charset="0"/>
              </a:rPr>
              <a:t>niềm</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vui</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và</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hạnh</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phúc</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giản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đơn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nhưng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vô</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cùng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trân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quý</a:t>
            </a:r>
            <a:r>
              <a:rPr lang="en-US" sz="3600" dirty="0">
                <a:effectLst/>
                <a:latin typeface="Times New Roman" panose="02020603050405020304" pitchFamily="18" charset="0"/>
                <a:ea typeface="Arial" panose="020B0604020202020204" pitchFamily="34" charset="0"/>
              </a:rPr>
              <a:t>. </a:t>
            </a:r>
          </a:p>
          <a:p>
            <a:pPr algn="ctr"/>
            <a:endParaRPr lang="en-US" sz="3600" dirty="0"/>
          </a:p>
        </p:txBody>
      </p:sp>
      <p:sp>
        <p:nvSpPr>
          <p:cNvPr id="4" name="Oval 3">
            <a:extLst>
              <a:ext uri="{FF2B5EF4-FFF2-40B4-BE49-F238E27FC236}">
                <a16:creationId xmlns:a16="http://schemas.microsoft.com/office/drawing/2014/main" id="{8D3F8E69-2392-EB65-549D-5414A15FD6AB}"/>
              </a:ext>
            </a:extLst>
          </p:cNvPr>
          <p:cNvSpPr/>
          <p:nvPr/>
        </p:nvSpPr>
        <p:spPr>
          <a:xfrm>
            <a:off x="7251432" y="2534498"/>
            <a:ext cx="5075334" cy="632388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effectLst/>
                <a:latin typeface="Times New Roman" panose="02020603050405020304" pitchFamily="18" charset="0"/>
                <a:ea typeface="Arial" panose="020B0604020202020204" pitchFamily="34" charset="0"/>
              </a:rPr>
              <a:t>Khi ta </a:t>
            </a:r>
            <a:r>
              <a:rPr lang="en-US" sz="3600" dirty="0" err="1">
                <a:effectLst/>
                <a:latin typeface="Times New Roman" panose="02020603050405020304" pitchFamily="18" charset="0"/>
                <a:ea typeface="Arial" panose="020B0604020202020204" pitchFamily="34" charset="0"/>
              </a:rPr>
              <a:t>biết</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trân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trọng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những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điều</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bình</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dị</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lòng</a:t>
            </a:r>
            <a:r>
              <a:rPr lang="en-US" sz="3600" dirty="0">
                <a:effectLst/>
                <a:latin typeface="Times New Roman" panose="02020603050405020304" pitchFamily="18" charset="0"/>
                <a:ea typeface="Arial" panose="020B0604020202020204" pitchFamily="34" charset="0"/>
              </a:rPr>
              <a:t> ta </a:t>
            </a:r>
            <a:r>
              <a:rPr lang="en-US" sz="3600" dirty="0" err="1">
                <a:effectLst/>
                <a:latin typeface="Times New Roman" panose="02020603050405020304" pitchFamily="18" charset="0"/>
                <a:ea typeface="Arial" panose="020B0604020202020204" pitchFamily="34" charset="0"/>
              </a:rPr>
              <a:t>bớt</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bỏ</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những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gánh</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nặng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và</a:t>
            </a:r>
            <a:r>
              <a:rPr lang="en-US" sz="3600" dirty="0">
                <a:effectLst/>
                <a:latin typeface="Times New Roman" panose="02020603050405020304" pitchFamily="18" charset="0"/>
                <a:ea typeface="Arial" panose="020B0604020202020204" pitchFamily="34" charset="0"/>
              </a:rPr>
              <a:t> lo </a:t>
            </a:r>
            <a:r>
              <a:rPr lang="en-US" sz="3600" dirty="0" err="1">
                <a:effectLst/>
                <a:latin typeface="Times New Roman" panose="02020603050405020304" pitchFamily="18" charset="0"/>
                <a:ea typeface="Arial" panose="020B0604020202020204" pitchFamily="34" charset="0"/>
              </a:rPr>
              <a:t>lắng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thay</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vào</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đó</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là</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cảm</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giác</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hạnh</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phúc</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và</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bình</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yên</a:t>
            </a:r>
            <a:r>
              <a:rPr lang="en-US" sz="3600" dirty="0">
                <a:effectLst/>
                <a:latin typeface="Times New Roman" panose="02020603050405020304" pitchFamily="18" charset="0"/>
                <a:ea typeface="Arial" panose="020B0604020202020204" pitchFamily="34" charset="0"/>
              </a:rPr>
              <a:t>. </a:t>
            </a:r>
          </a:p>
          <a:p>
            <a:pPr algn="ctr"/>
            <a:endParaRPr lang="en-US" sz="3600" dirty="0"/>
          </a:p>
        </p:txBody>
      </p:sp>
      <p:sp>
        <p:nvSpPr>
          <p:cNvPr id="5" name="Oval 4">
            <a:extLst>
              <a:ext uri="{FF2B5EF4-FFF2-40B4-BE49-F238E27FC236}">
                <a16:creationId xmlns:a16="http://schemas.microsoft.com/office/drawing/2014/main" id="{3DC88BEC-5BE0-46CE-6F2A-05A0D82F81C9}"/>
              </a:ext>
            </a:extLst>
          </p:cNvPr>
          <p:cNvSpPr/>
          <p:nvPr/>
        </p:nvSpPr>
        <p:spPr>
          <a:xfrm>
            <a:off x="12449101" y="2248620"/>
            <a:ext cx="5838899" cy="66062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effectLst/>
                <a:latin typeface="Times New Roman" panose="02020603050405020304" pitchFamily="18" charset="0"/>
                <a:ea typeface="Arial" panose="020B0604020202020204" pitchFamily="34" charset="0"/>
              </a:rPr>
              <a:t>Hãy</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dành</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chút</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thời</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gian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hàng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ngày</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để</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nhìn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thấy</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và</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cảm</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nhận</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những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điều</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đẹp</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đẽ</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trong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cuộc</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sống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để</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thấy</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cuộc</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sống</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ấm</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áp</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và</a:t>
            </a:r>
            <a:r>
              <a:rPr lang="en-US" sz="3600" dirty="0">
                <a:effectLst/>
                <a:latin typeface="Times New Roman" panose="02020603050405020304" pitchFamily="18" charset="0"/>
                <a:ea typeface="Arial" panose="020B0604020202020204" pitchFamily="34" charset="0"/>
              </a:rPr>
              <a:t> ý </a:t>
            </a:r>
            <a:r>
              <a:rPr lang="en-US" sz="3600" dirty="0" err="1">
                <a:effectLst/>
                <a:latin typeface="Times New Roman" panose="02020603050405020304" pitchFamily="18" charset="0"/>
                <a:ea typeface="Arial" panose="020B0604020202020204" pitchFamily="34" charset="0"/>
              </a:rPr>
              <a:t>nghĩa</a:t>
            </a:r>
            <a:r>
              <a:rPr lang="en-US" sz="3600" dirty="0">
                <a:effectLst/>
                <a:latin typeface="Times New Roman" panose="02020603050405020304" pitchFamily="18" charset="0"/>
                <a:ea typeface="Arial" panose="020B0604020202020204" pitchFamily="34" charset="0"/>
              </a:rPr>
              <a:t> </a:t>
            </a:r>
            <a:r>
              <a:rPr lang="en-US" sz="3600" dirty="0" err="1">
                <a:effectLst/>
                <a:latin typeface="Times New Roman" panose="02020603050405020304" pitchFamily="18" charset="0"/>
                <a:ea typeface="Arial" panose="020B0604020202020204" pitchFamily="34" charset="0"/>
              </a:rPr>
              <a:t>hơn</a:t>
            </a:r>
            <a:r>
              <a:rPr lang="en-US" sz="3600" dirty="0">
                <a:effectLst/>
                <a:latin typeface="Times New Roman" panose="02020603050405020304" pitchFamily="18" charset="0"/>
                <a:ea typeface="Arial" panose="020B0604020202020204" pitchFamily="34" charset="0"/>
              </a:rPr>
              <a:t>.</a:t>
            </a:r>
            <a:endParaRPr lang="en-US" sz="8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600" dirty="0"/>
          </a:p>
        </p:txBody>
      </p:sp>
    </p:spTree>
    <p:extLst>
      <p:ext uri="{BB962C8B-B14F-4D97-AF65-F5344CB8AC3E}">
        <p14:creationId xmlns:p14="http://schemas.microsoft.com/office/powerpoint/2010/main" val="378714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4443619">
            <a:off x="13922986" y="6456182"/>
            <a:ext cx="3094571" cy="6532077"/>
          </a:xfrm>
          <a:custGeom>
            <a:avLst/>
            <a:gdLst/>
            <a:ahLst/>
            <a:cxnLst/>
            <a:rect l="l" t="t" r="r" b="b"/>
            <a:pathLst>
              <a:path w="3094571" h="6532077">
                <a:moveTo>
                  <a:pt x="0" y="0"/>
                </a:moveTo>
                <a:lnTo>
                  <a:pt x="3094571" y="0"/>
                </a:lnTo>
                <a:lnTo>
                  <a:pt x="3094571" y="6532077"/>
                </a:lnTo>
                <a:lnTo>
                  <a:pt x="0" y="6532077"/>
                </a:lnTo>
                <a:lnTo>
                  <a:pt x="0" y="0"/>
                </a:lnTo>
                <a:close/>
              </a:path>
            </a:pathLst>
          </a:custGeom>
          <a:blipFill>
            <a:blip r:embed="rId2"/>
            <a:stretch>
              <a:fillRect/>
            </a:stretch>
          </a:blipFill>
        </p:spPr>
        <p:txBody>
          <a:bodyPr/>
          <a:lstStyle/>
          <a:p>
            <a:endParaRPr lang="en-US"/>
          </a:p>
        </p:txBody>
      </p:sp>
      <p:sp>
        <p:nvSpPr>
          <p:cNvPr id="6" name="Freeform 6"/>
          <p:cNvSpPr/>
          <p:nvPr/>
        </p:nvSpPr>
        <p:spPr>
          <a:xfrm rot="-6135331">
            <a:off x="911837" y="-2237338"/>
            <a:ext cx="3094571" cy="6532077"/>
          </a:xfrm>
          <a:custGeom>
            <a:avLst/>
            <a:gdLst/>
            <a:ahLst/>
            <a:cxnLst/>
            <a:rect l="l" t="t" r="r" b="b"/>
            <a:pathLst>
              <a:path w="3094571" h="6532077">
                <a:moveTo>
                  <a:pt x="0" y="0"/>
                </a:moveTo>
                <a:lnTo>
                  <a:pt x="3094571" y="0"/>
                </a:lnTo>
                <a:lnTo>
                  <a:pt x="3094571" y="6532076"/>
                </a:lnTo>
                <a:lnTo>
                  <a:pt x="0" y="6532076"/>
                </a:lnTo>
                <a:lnTo>
                  <a:pt x="0" y="0"/>
                </a:lnTo>
                <a:close/>
              </a:path>
            </a:pathLst>
          </a:custGeom>
          <a:blipFill>
            <a:blip r:embed="rId2"/>
            <a:stretch>
              <a:fillRect/>
            </a:stretch>
          </a:blipFill>
        </p:spPr>
        <p:txBody>
          <a:bodyPr/>
          <a:lstStyle/>
          <a:p>
            <a:endParaRPr lang="en-US"/>
          </a:p>
        </p:txBody>
      </p:sp>
      <p:sp>
        <p:nvSpPr>
          <p:cNvPr id="8" name="Freeform 8"/>
          <p:cNvSpPr/>
          <p:nvPr/>
        </p:nvSpPr>
        <p:spPr>
          <a:xfrm rot="1208533">
            <a:off x="1176929" y="7876005"/>
            <a:ext cx="2399720" cy="1287122"/>
          </a:xfrm>
          <a:custGeom>
            <a:avLst/>
            <a:gdLst/>
            <a:ahLst/>
            <a:cxnLst/>
            <a:rect l="l" t="t" r="r" b="b"/>
            <a:pathLst>
              <a:path w="2399720" h="1287122">
                <a:moveTo>
                  <a:pt x="0" y="0"/>
                </a:moveTo>
                <a:lnTo>
                  <a:pt x="2399720" y="0"/>
                </a:lnTo>
                <a:lnTo>
                  <a:pt x="2399720" y="1287123"/>
                </a:lnTo>
                <a:lnTo>
                  <a:pt x="0" y="1287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rot="-976420">
            <a:off x="959070" y="3670638"/>
            <a:ext cx="1628777" cy="1699862"/>
          </a:xfrm>
          <a:custGeom>
            <a:avLst/>
            <a:gdLst/>
            <a:ahLst/>
            <a:cxnLst/>
            <a:rect l="l" t="t" r="r" b="b"/>
            <a:pathLst>
              <a:path w="1628777" h="1699862">
                <a:moveTo>
                  <a:pt x="0" y="0"/>
                </a:moveTo>
                <a:lnTo>
                  <a:pt x="1628778" y="0"/>
                </a:lnTo>
                <a:lnTo>
                  <a:pt x="1628778" y="1699862"/>
                </a:lnTo>
                <a:lnTo>
                  <a:pt x="0" y="16998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34558">
            <a:off x="14345751" y="6479041"/>
            <a:ext cx="929157" cy="969708"/>
          </a:xfrm>
          <a:custGeom>
            <a:avLst/>
            <a:gdLst/>
            <a:ahLst/>
            <a:cxnLst/>
            <a:rect l="l" t="t" r="r" b="b"/>
            <a:pathLst>
              <a:path w="929157" h="969708">
                <a:moveTo>
                  <a:pt x="0" y="0"/>
                </a:moveTo>
                <a:lnTo>
                  <a:pt x="929157" y="0"/>
                </a:lnTo>
                <a:lnTo>
                  <a:pt x="929157" y="969708"/>
                </a:lnTo>
                <a:lnTo>
                  <a:pt x="0" y="9697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rot="2134558">
            <a:off x="16591498" y="4653416"/>
            <a:ext cx="686584" cy="716548"/>
          </a:xfrm>
          <a:custGeom>
            <a:avLst/>
            <a:gdLst/>
            <a:ahLst/>
            <a:cxnLst/>
            <a:rect l="l" t="t" r="r" b="b"/>
            <a:pathLst>
              <a:path w="686584" h="716548">
                <a:moveTo>
                  <a:pt x="0" y="0"/>
                </a:moveTo>
                <a:lnTo>
                  <a:pt x="686583" y="0"/>
                </a:lnTo>
                <a:lnTo>
                  <a:pt x="686583" y="716549"/>
                </a:lnTo>
                <a:lnTo>
                  <a:pt x="0" y="716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976420">
            <a:off x="761396" y="6583533"/>
            <a:ext cx="898655" cy="937875"/>
          </a:xfrm>
          <a:custGeom>
            <a:avLst/>
            <a:gdLst/>
            <a:ahLst/>
            <a:cxnLst/>
            <a:rect l="l" t="t" r="r" b="b"/>
            <a:pathLst>
              <a:path w="898655" h="937875">
                <a:moveTo>
                  <a:pt x="0" y="0"/>
                </a:moveTo>
                <a:lnTo>
                  <a:pt x="898655" y="0"/>
                </a:lnTo>
                <a:lnTo>
                  <a:pt x="898655" y="937875"/>
                </a:lnTo>
                <a:lnTo>
                  <a:pt x="0" y="937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C4E5354D-587B-EE9F-BFA7-458B167314EE}"/>
              </a:ext>
            </a:extLst>
          </p:cNvPr>
          <p:cNvSpPr txBox="1"/>
          <p:nvPr/>
        </p:nvSpPr>
        <p:spPr>
          <a:xfrm>
            <a:off x="3927582" y="2248804"/>
            <a:ext cx="12277122" cy="5262979"/>
          </a:xfrm>
          <a:prstGeom prst="rect">
            <a:avLst/>
          </a:prstGeom>
          <a:noFill/>
        </p:spPr>
        <p:txBody>
          <a:bodyPr wrap="square" rtlCol="0">
            <a:spAutoFit/>
          </a:bodyPr>
          <a:lstStyle/>
          <a:p>
            <a:pPr algn="ctr"/>
            <a:r>
              <a:rPr lang="en-US" sz="4800" b="1" dirty="0">
                <a:solidFill>
                  <a:schemeClr val="accent1"/>
                </a:solidFill>
                <a:latin typeface="Times New Roman" panose="02020603050405020304" pitchFamily="18" charset="0"/>
                <a:cs typeface="Times New Roman" panose="02020603050405020304" pitchFamily="18" charset="0"/>
              </a:rPr>
              <a:t>HƯỚNG DẪN VỀ NHÀ</a:t>
            </a:r>
          </a:p>
          <a:p>
            <a:pPr marL="742950" indent="-742950">
              <a:buAutoNum type="arabicPeriod"/>
            </a:pP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khác</a:t>
            </a:r>
            <a:r>
              <a:rPr lang="en-US" sz="4800" dirty="0">
                <a:latin typeface="Times New Roman" panose="02020603050405020304" pitchFamily="18" charset="0"/>
                <a:cs typeface="Times New Roman" panose="02020603050405020304" pitchFamily="18" charset="0"/>
              </a:rPr>
              <a:t>.</a:t>
            </a:r>
          </a:p>
          <a:p>
            <a:pPr marL="742950" indent="-742950">
              <a:buAutoNum type="arabicPeriod"/>
            </a:pPr>
            <a:r>
              <a:rPr lang="en-US" sz="4800" dirty="0" err="1">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so </a:t>
            </a:r>
            <a:r>
              <a:rPr lang="en-US" sz="4800" dirty="0" err="1">
                <a:latin typeface="Times New Roman" panose="02020603050405020304" pitchFamily="18" charset="0"/>
                <a:cs typeface="Times New Roman" panose="02020603050405020304" pitchFamily="18" charset="0"/>
              </a:rPr>
              <a:t>sánh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thơ</a:t>
            </a:r>
            <a:r>
              <a:rPr lang="en-US" sz="4800" dirty="0">
                <a:latin typeface="Times New Roman" panose="02020603050405020304" pitchFamily="18" charset="0"/>
                <a:cs typeface="Times New Roman" panose="02020603050405020304" pitchFamily="18" charset="0"/>
              </a:rPr>
              <a:t>.</a:t>
            </a:r>
          </a:p>
          <a:p>
            <a:pPr marL="742950" indent="-742950">
              <a:buAutoNum type="arabicPeriod"/>
            </a:pP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tích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cứu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phê</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a:t>
            </a:r>
          </a:p>
          <a:p>
            <a:pPr marL="742950" indent="-742950">
              <a:buAutoNum type="arabicPeriod"/>
            </a:pPr>
            <a:endParaRPr lang="en-US" sz="4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circle(in)">
                                      <p:cBhvr>
                                        <p:cTn id="10" dur="2000"/>
                                        <p:tgtEl>
                                          <p:spTgt spid="1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circle(in)">
                                      <p:cBhvr>
                                        <p:cTn id="13" dur="2000"/>
                                        <p:tgtEl>
                                          <p:spTgt spid="1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circle(in)">
                                      <p:cBhvr>
                                        <p:cTn id="16" dur="2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1500570" flipH="1">
            <a:off x="14704195" y="2707214"/>
            <a:ext cx="4582133" cy="3557402"/>
          </a:xfrm>
          <a:custGeom>
            <a:avLst/>
            <a:gdLst/>
            <a:ahLst/>
            <a:cxnLst/>
            <a:rect l="l" t="t" r="r" b="b"/>
            <a:pathLst>
              <a:path w="4582133" h="3557402">
                <a:moveTo>
                  <a:pt x="4582133" y="0"/>
                </a:moveTo>
                <a:lnTo>
                  <a:pt x="0" y="0"/>
                </a:lnTo>
                <a:lnTo>
                  <a:pt x="0" y="3557402"/>
                </a:lnTo>
                <a:lnTo>
                  <a:pt x="4582133" y="3557402"/>
                </a:lnTo>
                <a:lnTo>
                  <a:pt x="458213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2794515" y="4088276"/>
            <a:ext cx="11728491" cy="2218556"/>
          </a:xfrm>
          <a:prstGeom prst="rect">
            <a:avLst/>
          </a:prstGeom>
        </p:spPr>
        <p:txBody>
          <a:bodyPr wrap="square" lIns="0" tIns="0" rIns="0" bIns="0" rtlCol="0" anchor="t">
            <a:spAutoFit/>
          </a:bodyPr>
          <a:lstStyle/>
          <a:p>
            <a:pPr marL="0" marR="0" lvl="0" indent="0" algn="ctr" defTabSz="914400" rtl="0" eaLnBrk="1" fontAlgn="auto" latinLnBrk="0" hangingPunct="1">
              <a:lnSpc>
                <a:spcPts val="17316"/>
              </a:lnSpc>
              <a:spcBef>
                <a:spcPts val="0"/>
              </a:spcBef>
              <a:spcAft>
                <a:spcPts val="0"/>
              </a:spcAft>
              <a:buClrTx/>
              <a:buSzTx/>
              <a:buFontTx/>
              <a:buNone/>
              <a:tabLst/>
              <a:defRPr/>
            </a:pPr>
            <a:r>
              <a:rPr kumimoji="0" lang="en-US" sz="14551" b="0" i="0" u="none" strike="noStrike" kern="1200" cap="none" spc="0" normalizeH="0" baseline="0" noProof="0" dirty="0">
                <a:ln>
                  <a:noFill/>
                </a:ln>
                <a:solidFill>
                  <a:schemeClr val="accent2"/>
                </a:solidFill>
                <a:effectLst/>
                <a:uLnTx/>
                <a:uFillTx/>
                <a:latin typeface="Times New Roman" panose="02020603050405020304" pitchFamily="18" charset="0"/>
                <a:ea typeface="+mn-ea"/>
                <a:cs typeface="Times New Roman" panose="02020603050405020304" pitchFamily="18" charset="0"/>
              </a:rPr>
              <a:t>THANK YOU!</a:t>
            </a:r>
          </a:p>
        </p:txBody>
      </p:sp>
      <p:sp>
        <p:nvSpPr>
          <p:cNvPr id="7" name="Freeform 7"/>
          <p:cNvSpPr/>
          <p:nvPr/>
        </p:nvSpPr>
        <p:spPr>
          <a:xfrm>
            <a:off x="1028700" y="2222012"/>
            <a:ext cx="2110065" cy="1887549"/>
          </a:xfrm>
          <a:custGeom>
            <a:avLst/>
            <a:gdLst/>
            <a:ahLst/>
            <a:cxnLst/>
            <a:rect l="l" t="t" r="r" b="b"/>
            <a:pathLst>
              <a:path w="2110065" h="1887549">
                <a:moveTo>
                  <a:pt x="0" y="0"/>
                </a:moveTo>
                <a:lnTo>
                  <a:pt x="2110065" y="0"/>
                </a:lnTo>
                <a:lnTo>
                  <a:pt x="2110065" y="1887549"/>
                </a:lnTo>
                <a:lnTo>
                  <a:pt x="0" y="1887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4960256" y="7134446"/>
            <a:ext cx="2110065" cy="1887549"/>
          </a:xfrm>
          <a:custGeom>
            <a:avLst/>
            <a:gdLst/>
            <a:ahLst/>
            <a:cxnLst/>
            <a:rect l="l" t="t" r="r" b="b"/>
            <a:pathLst>
              <a:path w="2110065" h="1887549">
                <a:moveTo>
                  <a:pt x="2110065" y="0"/>
                </a:moveTo>
                <a:lnTo>
                  <a:pt x="0" y="0"/>
                </a:lnTo>
                <a:lnTo>
                  <a:pt x="0" y="1887548"/>
                </a:lnTo>
                <a:lnTo>
                  <a:pt x="2110065" y="1887548"/>
                </a:lnTo>
                <a:lnTo>
                  <a:pt x="211006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1387598">
            <a:off x="1746642" y="6782643"/>
            <a:ext cx="674181" cy="703605"/>
          </a:xfrm>
          <a:custGeom>
            <a:avLst/>
            <a:gdLst/>
            <a:ahLst/>
            <a:cxnLst/>
            <a:rect l="l" t="t" r="r" b="b"/>
            <a:pathLst>
              <a:path w="674181" h="703605">
                <a:moveTo>
                  <a:pt x="0" y="0"/>
                </a:moveTo>
                <a:lnTo>
                  <a:pt x="674181" y="0"/>
                </a:lnTo>
                <a:lnTo>
                  <a:pt x="674181" y="703605"/>
                </a:lnTo>
                <a:lnTo>
                  <a:pt x="0" y="70360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0" name="Freeform 10"/>
          <p:cNvSpPr/>
          <p:nvPr/>
        </p:nvSpPr>
        <p:spPr>
          <a:xfrm rot="1489900">
            <a:off x="15076831" y="1137737"/>
            <a:ext cx="674181" cy="703605"/>
          </a:xfrm>
          <a:custGeom>
            <a:avLst/>
            <a:gdLst/>
            <a:ahLst/>
            <a:cxnLst/>
            <a:rect l="l" t="t" r="r" b="b"/>
            <a:pathLst>
              <a:path w="674181" h="703605">
                <a:moveTo>
                  <a:pt x="0" y="0"/>
                </a:moveTo>
                <a:lnTo>
                  <a:pt x="674181" y="0"/>
                </a:lnTo>
                <a:lnTo>
                  <a:pt x="674181" y="703604"/>
                </a:lnTo>
                <a:lnTo>
                  <a:pt x="0" y="70360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1" name="Freeform 11"/>
          <p:cNvSpPr/>
          <p:nvPr/>
        </p:nvSpPr>
        <p:spPr>
          <a:xfrm rot="5399999">
            <a:off x="7996002" y="-1073629"/>
            <a:ext cx="2523888" cy="5327467"/>
          </a:xfrm>
          <a:custGeom>
            <a:avLst/>
            <a:gdLst/>
            <a:ahLst/>
            <a:cxnLst/>
            <a:rect l="l" t="t" r="r" b="b"/>
            <a:pathLst>
              <a:path w="2523888" h="5327467">
                <a:moveTo>
                  <a:pt x="0" y="0"/>
                </a:moveTo>
                <a:lnTo>
                  <a:pt x="2523888" y="0"/>
                </a:lnTo>
                <a:lnTo>
                  <a:pt x="2523888" y="5327467"/>
                </a:lnTo>
                <a:lnTo>
                  <a:pt x="0" y="5327467"/>
                </a:lnTo>
                <a:lnTo>
                  <a:pt x="0" y="0"/>
                </a:lnTo>
                <a:close/>
              </a:path>
            </a:pathLst>
          </a:custGeom>
          <a:blipFill>
            <a:blip r:embed="rId9"/>
            <a:stretch>
              <a:fillRect/>
            </a:stretch>
          </a:blipFill>
        </p:spPr>
        <p:txBody>
          <a:bodyPr/>
          <a:lstStyle/>
          <a:p>
            <a:endParaRPr lang="en-US"/>
          </a:p>
        </p:txBody>
      </p:sp>
      <p:sp>
        <p:nvSpPr>
          <p:cNvPr id="5" name="Freeform 21">
            <a:extLst>
              <a:ext uri="{FF2B5EF4-FFF2-40B4-BE49-F238E27FC236}">
                <a16:creationId xmlns:a16="http://schemas.microsoft.com/office/drawing/2014/main" id="{610030B7-B59B-CB32-6F8A-8003F21EF6C8}"/>
              </a:ext>
            </a:extLst>
          </p:cNvPr>
          <p:cNvSpPr/>
          <p:nvPr/>
        </p:nvSpPr>
        <p:spPr>
          <a:xfrm>
            <a:off x="6904524" y="5972681"/>
            <a:ext cx="4706844" cy="5034058"/>
          </a:xfrm>
          <a:custGeom>
            <a:avLst/>
            <a:gdLst/>
            <a:ahLst/>
            <a:cxnLst/>
            <a:rect l="l" t="t" r="r" b="b"/>
            <a:pathLst>
              <a:path w="4706844" h="5034058">
                <a:moveTo>
                  <a:pt x="0" y="0"/>
                </a:moveTo>
                <a:lnTo>
                  <a:pt x="4706844" y="0"/>
                </a:lnTo>
                <a:lnTo>
                  <a:pt x="4706844" y="5034058"/>
                </a:lnTo>
                <a:lnTo>
                  <a:pt x="0" y="5034058"/>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52993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Freeform 3"/>
          <p:cNvSpPr/>
          <p:nvPr/>
        </p:nvSpPr>
        <p:spPr>
          <a:xfrm rot="1500570" flipH="1">
            <a:off x="14704195" y="2707214"/>
            <a:ext cx="4582133" cy="3557402"/>
          </a:xfrm>
          <a:custGeom>
            <a:avLst/>
            <a:gdLst/>
            <a:ahLst/>
            <a:cxnLst/>
            <a:rect l="l" t="t" r="r" b="b"/>
            <a:pathLst>
              <a:path w="4582133" h="3557402">
                <a:moveTo>
                  <a:pt x="4582133" y="0"/>
                </a:moveTo>
                <a:lnTo>
                  <a:pt x="0" y="0"/>
                </a:lnTo>
                <a:lnTo>
                  <a:pt x="0" y="3557402"/>
                </a:lnTo>
                <a:lnTo>
                  <a:pt x="4582133" y="3557402"/>
                </a:lnTo>
                <a:lnTo>
                  <a:pt x="458213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28700" y="2222012"/>
            <a:ext cx="2110065" cy="1887549"/>
          </a:xfrm>
          <a:custGeom>
            <a:avLst/>
            <a:gdLst/>
            <a:ahLst/>
            <a:cxnLst/>
            <a:rect l="l" t="t" r="r" b="b"/>
            <a:pathLst>
              <a:path w="2110065" h="1887549">
                <a:moveTo>
                  <a:pt x="0" y="0"/>
                </a:moveTo>
                <a:lnTo>
                  <a:pt x="2110065" y="0"/>
                </a:lnTo>
                <a:lnTo>
                  <a:pt x="2110065" y="1887549"/>
                </a:lnTo>
                <a:lnTo>
                  <a:pt x="0" y="18875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flipH="1">
            <a:off x="14960256" y="7134446"/>
            <a:ext cx="2110065" cy="1887549"/>
          </a:xfrm>
          <a:custGeom>
            <a:avLst/>
            <a:gdLst/>
            <a:ahLst/>
            <a:cxnLst/>
            <a:rect l="l" t="t" r="r" b="b"/>
            <a:pathLst>
              <a:path w="2110065" h="1887549">
                <a:moveTo>
                  <a:pt x="2110065" y="0"/>
                </a:moveTo>
                <a:lnTo>
                  <a:pt x="0" y="0"/>
                </a:lnTo>
                <a:lnTo>
                  <a:pt x="0" y="1887548"/>
                </a:lnTo>
                <a:lnTo>
                  <a:pt x="2110065" y="1887548"/>
                </a:lnTo>
                <a:lnTo>
                  <a:pt x="211006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1387598">
            <a:off x="1746642" y="6782643"/>
            <a:ext cx="674181" cy="703605"/>
          </a:xfrm>
          <a:custGeom>
            <a:avLst/>
            <a:gdLst/>
            <a:ahLst/>
            <a:cxnLst/>
            <a:rect l="l" t="t" r="r" b="b"/>
            <a:pathLst>
              <a:path w="674181" h="703605">
                <a:moveTo>
                  <a:pt x="0" y="0"/>
                </a:moveTo>
                <a:lnTo>
                  <a:pt x="674181" y="0"/>
                </a:lnTo>
                <a:lnTo>
                  <a:pt x="674181" y="703605"/>
                </a:lnTo>
                <a:lnTo>
                  <a:pt x="0" y="70360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0" name="Freeform 10"/>
          <p:cNvSpPr/>
          <p:nvPr/>
        </p:nvSpPr>
        <p:spPr>
          <a:xfrm rot="1489900">
            <a:off x="15076831" y="1137737"/>
            <a:ext cx="674181" cy="703605"/>
          </a:xfrm>
          <a:custGeom>
            <a:avLst/>
            <a:gdLst/>
            <a:ahLst/>
            <a:cxnLst/>
            <a:rect l="l" t="t" r="r" b="b"/>
            <a:pathLst>
              <a:path w="674181" h="703605">
                <a:moveTo>
                  <a:pt x="0" y="0"/>
                </a:moveTo>
                <a:lnTo>
                  <a:pt x="674181" y="0"/>
                </a:lnTo>
                <a:lnTo>
                  <a:pt x="674181" y="703604"/>
                </a:lnTo>
                <a:lnTo>
                  <a:pt x="0" y="703604"/>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1" name="Freeform 11"/>
          <p:cNvSpPr/>
          <p:nvPr/>
        </p:nvSpPr>
        <p:spPr>
          <a:xfrm rot="5399999">
            <a:off x="7882056" y="-758335"/>
            <a:ext cx="2523888" cy="5327467"/>
          </a:xfrm>
          <a:custGeom>
            <a:avLst/>
            <a:gdLst/>
            <a:ahLst/>
            <a:cxnLst/>
            <a:rect l="l" t="t" r="r" b="b"/>
            <a:pathLst>
              <a:path w="2523888" h="5327467">
                <a:moveTo>
                  <a:pt x="0" y="0"/>
                </a:moveTo>
                <a:lnTo>
                  <a:pt x="2523888" y="0"/>
                </a:lnTo>
                <a:lnTo>
                  <a:pt x="2523888" y="5327467"/>
                </a:lnTo>
                <a:lnTo>
                  <a:pt x="0" y="5327467"/>
                </a:lnTo>
                <a:lnTo>
                  <a:pt x="0" y="0"/>
                </a:lnTo>
                <a:close/>
              </a:path>
            </a:pathLst>
          </a:custGeom>
          <a:blipFill>
            <a:blip r:embed="rId11"/>
            <a:stretch>
              <a:fillRect/>
            </a:stretch>
          </a:blipFill>
        </p:spPr>
        <p:txBody>
          <a:bodyPr/>
          <a:lstStyle/>
          <a:p>
            <a:endParaRPr lang="en-US"/>
          </a:p>
        </p:txBody>
      </p:sp>
      <p:pic>
        <p:nvPicPr>
          <p:cNvPr id="12" name="Tháng tư về - Hồng Nhung">
            <a:hlinkClick r:id="" action="ppaction://media"/>
            <a:extLst>
              <a:ext uri="{FF2B5EF4-FFF2-40B4-BE49-F238E27FC236}">
                <a16:creationId xmlns:a16="http://schemas.microsoft.com/office/drawing/2014/main" id="{1029682B-855B-CE18-8A79-A5E736249EB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6554" y="0"/>
            <a:ext cx="18364553" cy="10330061"/>
          </a:xfrm>
          <a:prstGeom prst="rect">
            <a:avLst/>
          </a:prstGeom>
        </p:spPr>
      </p:pic>
    </p:spTree>
    <p:extLst>
      <p:ext uri="{BB962C8B-B14F-4D97-AF65-F5344CB8AC3E}">
        <p14:creationId xmlns:p14="http://schemas.microsoft.com/office/powerpoint/2010/main" val="218558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1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67100"/>
            <a:ext cx="18288000" cy="13754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4" name="TextBox 4"/>
          <p:cNvSpPr txBox="1"/>
          <p:nvPr/>
        </p:nvSpPr>
        <p:spPr>
          <a:xfrm>
            <a:off x="420276" y="1221904"/>
            <a:ext cx="17410524" cy="1429494"/>
          </a:xfrm>
          <a:prstGeom prst="rect">
            <a:avLst/>
          </a:prstGeom>
        </p:spPr>
        <p:txBody>
          <a:bodyPr wrap="square" lIns="0" tIns="0" rIns="0" bIns="0" rtlCol="0" anchor="t">
            <a:spAutoFit/>
          </a:bodyPr>
          <a:lstStyle/>
          <a:p>
            <a:pPr algn="ctr">
              <a:lnSpc>
                <a:spcPts val="12819"/>
              </a:lnSpc>
            </a:pP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Những</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từ</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ngữ</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hình</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ảnh</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về</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tháng</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tư</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trong</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bài</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5400" dirty="0" err="1">
                <a:solidFill>
                  <a:schemeClr val="tx2">
                    <a:lumMod val="60000"/>
                    <a:lumOff val="40000"/>
                  </a:schemeClr>
                </a:solidFill>
                <a:latin typeface="Times New Roman" panose="02020603050405020304" pitchFamily="18" charset="0"/>
                <a:cs typeface="Times New Roman" panose="02020603050405020304" pitchFamily="18" charset="0"/>
              </a:rPr>
              <a:t>hát</a:t>
            </a:r>
            <a:r>
              <a:rPr lang="en-US" sz="5400" dirty="0">
                <a:solidFill>
                  <a:schemeClr val="tx2">
                    <a:lumMod val="60000"/>
                    <a:lumOff val="40000"/>
                  </a:schemeClr>
                </a:solidFill>
                <a:latin typeface="Times New Roman" panose="02020603050405020304" pitchFamily="18" charset="0"/>
                <a:cs typeface="Times New Roman" panose="02020603050405020304" pitchFamily="18" charset="0"/>
              </a:rPr>
              <a:t>:</a:t>
            </a:r>
          </a:p>
        </p:txBody>
      </p:sp>
      <p:sp>
        <p:nvSpPr>
          <p:cNvPr id="11" name="TextBox 11"/>
          <p:cNvSpPr txBox="1"/>
          <p:nvPr/>
        </p:nvSpPr>
        <p:spPr>
          <a:xfrm>
            <a:off x="1789034" y="3493243"/>
            <a:ext cx="4841475" cy="1812932"/>
          </a:xfrm>
          <a:prstGeom prst="rect">
            <a:avLst/>
          </a:prstGeom>
        </p:spPr>
        <p:txBody>
          <a:bodyPr wrap="square" lIns="0" tIns="0" rIns="0" bIns="0" rtlCol="0" anchor="t">
            <a:spAutoFit/>
          </a:bodyPr>
          <a:lstStyle/>
          <a:p>
            <a:pPr algn="just">
              <a:lnSpc>
                <a:spcPts val="4756"/>
              </a:lnSpc>
            </a:pPr>
            <a:r>
              <a:rPr lang="en-US" sz="3997" dirty="0" err="1">
                <a:solidFill>
                  <a:srgbClr val="1A1A1A"/>
                </a:solidFill>
                <a:latin typeface="Times New Roman" panose="02020603050405020304" pitchFamily="18" charset="0"/>
                <a:cs typeface="Times New Roman" panose="02020603050405020304" pitchFamily="18" charset="0"/>
              </a:rPr>
              <a:t>Gió</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hát</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chân</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trời</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xanh</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mây</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nắng</a:t>
            </a:r>
            <a:r>
              <a:rPr lang="en-US" sz="3997" dirty="0">
                <a:solidFill>
                  <a:srgbClr val="1A1A1A"/>
                </a:solidFill>
                <a:latin typeface="Times New Roman" panose="02020603050405020304" pitchFamily="18" charset="0"/>
                <a:cs typeface="Times New Roman" panose="02020603050405020304" pitchFamily="18" charset="0"/>
              </a:rPr>
              <a:t>, con </a:t>
            </a:r>
            <a:r>
              <a:rPr lang="en-US" sz="3997" dirty="0" err="1">
                <a:solidFill>
                  <a:srgbClr val="1A1A1A"/>
                </a:solidFill>
                <a:latin typeface="Times New Roman" panose="02020603050405020304" pitchFamily="18" charset="0"/>
                <a:cs typeface="Times New Roman" panose="02020603050405020304" pitchFamily="18" charset="0"/>
              </a:rPr>
              <a:t>sông</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lững</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lờ</a:t>
            </a:r>
            <a:r>
              <a:rPr lang="en-US" sz="3997" dirty="0">
                <a:solidFill>
                  <a:srgbClr val="1A1A1A"/>
                </a:solidFill>
                <a:latin typeface="Times New Roman" panose="02020603050405020304" pitchFamily="18" charset="0"/>
                <a:cs typeface="Times New Roman" panose="02020603050405020304" pitchFamily="18" charset="0"/>
              </a:rPr>
              <a:t> </a:t>
            </a:r>
            <a:r>
              <a:rPr lang="en-US" sz="3997" dirty="0" err="1">
                <a:solidFill>
                  <a:srgbClr val="1A1A1A"/>
                </a:solidFill>
                <a:latin typeface="Times New Roman" panose="02020603050405020304" pitchFamily="18" charset="0"/>
                <a:cs typeface="Times New Roman" panose="02020603050405020304" pitchFamily="18" charset="0"/>
              </a:rPr>
              <a:t>trôi</a:t>
            </a:r>
            <a:endParaRPr lang="en-US" sz="3997" dirty="0">
              <a:solidFill>
                <a:srgbClr val="1A1A1A"/>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10439400" y="3346539"/>
            <a:ext cx="4572000" cy="1812932"/>
          </a:xfrm>
          <a:prstGeom prst="rect">
            <a:avLst/>
          </a:prstGeom>
        </p:spPr>
        <p:txBody>
          <a:bodyPr wrap="square" lIns="0" tIns="0" rIns="0" bIns="0" rtlCol="0" anchor="t">
            <a:spAutoFit/>
          </a:bodyPr>
          <a:lstStyle/>
          <a:p>
            <a:pPr marL="0" lvl="0" indent="0" algn="just">
              <a:lnSpc>
                <a:spcPts val="4756"/>
              </a:lnSpc>
              <a:spcBef>
                <a:spcPct val="0"/>
              </a:spcBef>
            </a:pPr>
            <a:r>
              <a:rPr lang="en-US" sz="3997" u="none" strike="noStrike" dirty="0">
                <a:solidFill>
                  <a:srgbClr val="1A1A1A"/>
                </a:solidFill>
                <a:latin typeface="Times New Roman" panose="02020603050405020304" pitchFamily="18" charset="0"/>
                <a:cs typeface="Times New Roman" panose="02020603050405020304" pitchFamily="18" charset="0"/>
              </a:rPr>
              <a:t>Con </a:t>
            </a:r>
            <a:r>
              <a:rPr lang="en-US" sz="3997" u="none" strike="noStrike" dirty="0" err="1">
                <a:solidFill>
                  <a:srgbClr val="1A1A1A"/>
                </a:solidFill>
                <a:latin typeface="Times New Roman" panose="02020603050405020304" pitchFamily="18" charset="0"/>
                <a:cs typeface="Times New Roman" panose="02020603050405020304" pitchFamily="18" charset="0"/>
              </a:rPr>
              <a:t>đường</a:t>
            </a:r>
            <a:r>
              <a:rPr lang="en-US" sz="3997" u="none" strike="noStrike" dirty="0">
                <a:solidFill>
                  <a:srgbClr val="1A1A1A"/>
                </a:solidFill>
                <a:latin typeface="Times New Roman" panose="02020603050405020304" pitchFamily="18" charset="0"/>
                <a:cs typeface="Times New Roman" panose="02020603050405020304" pitchFamily="18" charset="0"/>
              </a:rPr>
              <a:t> </a:t>
            </a:r>
            <a:r>
              <a:rPr lang="en-US" sz="3997" u="none" strike="noStrike" dirty="0" err="1">
                <a:solidFill>
                  <a:srgbClr val="1A1A1A"/>
                </a:solidFill>
                <a:latin typeface="Times New Roman" panose="02020603050405020304" pitchFamily="18" charset="0"/>
                <a:cs typeface="Times New Roman" panose="02020603050405020304" pitchFamily="18" charset="0"/>
              </a:rPr>
              <a:t>nhỏ</a:t>
            </a:r>
            <a:r>
              <a:rPr lang="en-US" sz="3997" u="none" strike="noStrike" dirty="0">
                <a:solidFill>
                  <a:srgbClr val="1A1A1A"/>
                </a:solidFill>
                <a:latin typeface="Times New Roman" panose="02020603050405020304" pitchFamily="18" charset="0"/>
                <a:cs typeface="Times New Roman" panose="02020603050405020304" pitchFamily="18" charset="0"/>
              </a:rPr>
              <a:t>, </a:t>
            </a:r>
            <a:r>
              <a:rPr lang="en-US" sz="3997" u="none" strike="noStrike" dirty="0" err="1">
                <a:solidFill>
                  <a:srgbClr val="1A1A1A"/>
                </a:solidFill>
                <a:latin typeface="Times New Roman" panose="02020603050405020304" pitchFamily="18" charset="0"/>
                <a:cs typeface="Times New Roman" panose="02020603050405020304" pitchFamily="18" charset="0"/>
              </a:rPr>
              <a:t>quanh</a:t>
            </a:r>
            <a:r>
              <a:rPr lang="en-US" sz="3997" u="none" strike="noStrike" dirty="0">
                <a:solidFill>
                  <a:srgbClr val="1A1A1A"/>
                </a:solidFill>
                <a:latin typeface="Times New Roman" panose="02020603050405020304" pitchFamily="18" charset="0"/>
                <a:cs typeface="Times New Roman" panose="02020603050405020304" pitchFamily="18" charset="0"/>
              </a:rPr>
              <a:t> co </a:t>
            </a:r>
            <a:r>
              <a:rPr lang="en-US" sz="3997" u="none" strike="noStrike" dirty="0" err="1">
                <a:solidFill>
                  <a:srgbClr val="1A1A1A"/>
                </a:solidFill>
                <a:latin typeface="Times New Roman" panose="02020603050405020304" pitchFamily="18" charset="0"/>
                <a:cs typeface="Times New Roman" panose="02020603050405020304" pitchFamily="18" charset="0"/>
              </a:rPr>
              <a:t>lối</a:t>
            </a:r>
            <a:r>
              <a:rPr lang="en-US" sz="3997" u="none" strike="noStrike" dirty="0">
                <a:solidFill>
                  <a:srgbClr val="1A1A1A"/>
                </a:solidFill>
                <a:latin typeface="Times New Roman" panose="02020603050405020304" pitchFamily="18" charset="0"/>
                <a:cs typeface="Times New Roman" panose="02020603050405020304" pitchFamily="18" charset="0"/>
              </a:rPr>
              <a:t> </a:t>
            </a:r>
            <a:r>
              <a:rPr lang="en-US" sz="3997" u="none" strike="noStrike" dirty="0" err="1">
                <a:solidFill>
                  <a:srgbClr val="1A1A1A"/>
                </a:solidFill>
                <a:latin typeface="Times New Roman" panose="02020603050405020304" pitchFamily="18" charset="0"/>
                <a:cs typeface="Times New Roman" panose="02020603050405020304" pitchFamily="18" charset="0"/>
              </a:rPr>
              <a:t>mòn</a:t>
            </a:r>
            <a:r>
              <a:rPr lang="en-US" sz="3997" u="none" strike="noStrike" dirty="0">
                <a:solidFill>
                  <a:srgbClr val="1A1A1A"/>
                </a:solidFill>
                <a:latin typeface="Times New Roman" panose="02020603050405020304" pitchFamily="18" charset="0"/>
                <a:cs typeface="Times New Roman" panose="02020603050405020304" pitchFamily="18" charset="0"/>
              </a:rPr>
              <a:t> </a:t>
            </a:r>
            <a:r>
              <a:rPr lang="en-US" sz="3997" u="none" strike="noStrike" dirty="0" err="1">
                <a:solidFill>
                  <a:srgbClr val="1A1A1A"/>
                </a:solidFill>
                <a:latin typeface="Times New Roman" panose="02020603050405020304" pitchFamily="18" charset="0"/>
                <a:cs typeface="Times New Roman" panose="02020603050405020304" pitchFamily="18" charset="0"/>
              </a:rPr>
              <a:t>hoa</a:t>
            </a:r>
            <a:r>
              <a:rPr lang="en-US" sz="3997" u="none" strike="noStrike" dirty="0">
                <a:solidFill>
                  <a:srgbClr val="1A1A1A"/>
                </a:solidFill>
                <a:latin typeface="Times New Roman" panose="02020603050405020304" pitchFamily="18" charset="0"/>
                <a:cs typeface="Times New Roman" panose="02020603050405020304" pitchFamily="18" charset="0"/>
              </a:rPr>
              <a:t> </a:t>
            </a:r>
            <a:r>
              <a:rPr lang="en-US" sz="3997" u="none" strike="noStrike" dirty="0" err="1">
                <a:solidFill>
                  <a:srgbClr val="1A1A1A"/>
                </a:solidFill>
                <a:latin typeface="Times New Roman" panose="02020603050405020304" pitchFamily="18" charset="0"/>
                <a:cs typeface="Times New Roman" panose="02020603050405020304" pitchFamily="18" charset="0"/>
              </a:rPr>
              <a:t>dại</a:t>
            </a:r>
            <a:r>
              <a:rPr lang="en-US" sz="3997" u="none" strike="noStrike" dirty="0">
                <a:solidFill>
                  <a:srgbClr val="1A1A1A"/>
                </a:solidFill>
                <a:latin typeface="Times New Roman" panose="02020603050405020304" pitchFamily="18" charset="0"/>
                <a:cs typeface="Times New Roman" panose="02020603050405020304" pitchFamily="18" charset="0"/>
              </a:rPr>
              <a:t> </a:t>
            </a:r>
            <a:r>
              <a:rPr lang="en-US" sz="3997" u="none" strike="noStrike" dirty="0" err="1">
                <a:solidFill>
                  <a:srgbClr val="1A1A1A"/>
                </a:solidFill>
                <a:latin typeface="Times New Roman" panose="02020603050405020304" pitchFamily="18" charset="0"/>
                <a:cs typeface="Times New Roman" panose="02020603050405020304" pitchFamily="18" charset="0"/>
              </a:rPr>
              <a:t>nở</a:t>
            </a:r>
            <a:r>
              <a:rPr lang="en-US" sz="3997" u="none" strike="noStrike" dirty="0">
                <a:solidFill>
                  <a:srgbClr val="1A1A1A"/>
                </a:solidFill>
                <a:latin typeface="Times New Roman" panose="02020603050405020304" pitchFamily="18" charset="0"/>
                <a:cs typeface="Times New Roman" panose="02020603050405020304" pitchFamily="18" charset="0"/>
              </a:rPr>
              <a:t>, </a:t>
            </a:r>
            <a:r>
              <a:rPr lang="en-US" sz="3997" u="none" strike="noStrike" dirty="0" err="1">
                <a:solidFill>
                  <a:srgbClr val="1A1A1A"/>
                </a:solidFill>
                <a:latin typeface="Times New Roman" panose="02020603050405020304" pitchFamily="18" charset="0"/>
                <a:cs typeface="Times New Roman" panose="02020603050405020304" pitchFamily="18" charset="0"/>
              </a:rPr>
              <a:t>hoa</a:t>
            </a:r>
            <a:r>
              <a:rPr lang="en-US" sz="3997" u="none" strike="noStrike" dirty="0">
                <a:solidFill>
                  <a:srgbClr val="1A1A1A"/>
                </a:solidFill>
                <a:latin typeface="Times New Roman" panose="02020603050405020304" pitchFamily="18" charset="0"/>
                <a:cs typeface="Times New Roman" panose="02020603050405020304" pitchFamily="18" charset="0"/>
              </a:rPr>
              <a:t> </a:t>
            </a:r>
            <a:r>
              <a:rPr lang="en-US" sz="3997" u="none" strike="noStrike" dirty="0" err="1">
                <a:solidFill>
                  <a:srgbClr val="1A1A1A"/>
                </a:solidFill>
                <a:latin typeface="Times New Roman" panose="02020603050405020304" pitchFamily="18" charset="0"/>
                <a:cs typeface="Times New Roman" panose="02020603050405020304" pitchFamily="18" charset="0"/>
              </a:rPr>
              <a:t>rực</a:t>
            </a:r>
            <a:r>
              <a:rPr lang="en-US" sz="3997" u="none" strike="noStrike" dirty="0">
                <a:solidFill>
                  <a:srgbClr val="1A1A1A"/>
                </a:solidFill>
                <a:latin typeface="Times New Roman" panose="02020603050405020304" pitchFamily="18" charset="0"/>
                <a:cs typeface="Times New Roman" panose="02020603050405020304" pitchFamily="18" charset="0"/>
              </a:rPr>
              <a:t> </a:t>
            </a:r>
            <a:r>
              <a:rPr lang="en-US" sz="3997" u="none" strike="noStrike" dirty="0" err="1">
                <a:solidFill>
                  <a:srgbClr val="1A1A1A"/>
                </a:solidFill>
                <a:latin typeface="Times New Roman" panose="02020603050405020304" pitchFamily="18" charset="0"/>
                <a:cs typeface="Times New Roman" panose="02020603050405020304" pitchFamily="18" charset="0"/>
              </a:rPr>
              <a:t>đỏ</a:t>
            </a:r>
            <a:r>
              <a:rPr lang="en-US" sz="3997" dirty="0">
                <a:solidFill>
                  <a:srgbClr val="1A1A1A"/>
                </a:solidFill>
                <a:latin typeface="Times New Roman" panose="02020603050405020304" pitchFamily="18" charset="0"/>
                <a:cs typeface="Times New Roman" panose="02020603050405020304" pitchFamily="18" charset="0"/>
              </a:rPr>
              <a:t>…</a:t>
            </a:r>
            <a:endParaRPr lang="en-US" sz="3997" u="none" strike="noStrike" dirty="0">
              <a:solidFill>
                <a:srgbClr val="1A1A1A"/>
              </a:solidFill>
              <a:latin typeface="Times New Roman" panose="02020603050405020304" pitchFamily="18" charset="0"/>
              <a:cs typeface="Times New Roman" panose="02020603050405020304" pitchFamily="18" charset="0"/>
            </a:endParaRPr>
          </a:p>
        </p:txBody>
      </p:sp>
      <p:sp>
        <p:nvSpPr>
          <p:cNvPr id="13" name="Freeform 13"/>
          <p:cNvSpPr/>
          <p:nvPr/>
        </p:nvSpPr>
        <p:spPr>
          <a:xfrm>
            <a:off x="-1088563" y="-1488329"/>
            <a:ext cx="3679363" cy="3002801"/>
          </a:xfrm>
          <a:custGeom>
            <a:avLst/>
            <a:gdLst/>
            <a:ahLst/>
            <a:cxnLst/>
            <a:rect l="l" t="t" r="r" b="b"/>
            <a:pathLst>
              <a:path w="4706844" h="5034058">
                <a:moveTo>
                  <a:pt x="0" y="0"/>
                </a:moveTo>
                <a:lnTo>
                  <a:pt x="4706844" y="0"/>
                </a:lnTo>
                <a:lnTo>
                  <a:pt x="4706844" y="5034058"/>
                </a:lnTo>
                <a:lnTo>
                  <a:pt x="0" y="5034058"/>
                </a:lnTo>
                <a:lnTo>
                  <a:pt x="0" y="0"/>
                </a:lnTo>
                <a:close/>
              </a:path>
            </a:pathLst>
          </a:custGeom>
          <a:blipFill>
            <a:blip r:embed="rId3"/>
            <a:stretch>
              <a:fillRect/>
            </a:stretch>
          </a:blipFill>
        </p:spPr>
        <p:txBody>
          <a:bodyPr/>
          <a:lstStyle/>
          <a:p>
            <a:endParaRPr lang="en-US"/>
          </a:p>
        </p:txBody>
      </p:sp>
      <p:sp>
        <p:nvSpPr>
          <p:cNvPr id="14" name="Freeform 14"/>
          <p:cNvSpPr/>
          <p:nvPr/>
        </p:nvSpPr>
        <p:spPr>
          <a:xfrm rot="2238601">
            <a:off x="17468141" y="-89106"/>
            <a:ext cx="904785" cy="944272"/>
          </a:xfrm>
          <a:custGeom>
            <a:avLst/>
            <a:gdLst/>
            <a:ahLst/>
            <a:cxnLst/>
            <a:rect l="l" t="t" r="r" b="b"/>
            <a:pathLst>
              <a:path w="904785" h="944272">
                <a:moveTo>
                  <a:pt x="0" y="0"/>
                </a:moveTo>
                <a:lnTo>
                  <a:pt x="904785" y="0"/>
                </a:lnTo>
                <a:lnTo>
                  <a:pt x="904785" y="944272"/>
                </a:lnTo>
                <a:lnTo>
                  <a:pt x="0" y="9442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6" name="Freeform 16"/>
          <p:cNvSpPr/>
          <p:nvPr/>
        </p:nvSpPr>
        <p:spPr>
          <a:xfrm rot="4542333">
            <a:off x="14690265" y="6782731"/>
            <a:ext cx="2523888" cy="5327467"/>
          </a:xfrm>
          <a:custGeom>
            <a:avLst/>
            <a:gdLst/>
            <a:ahLst/>
            <a:cxnLst/>
            <a:rect l="l" t="t" r="r" b="b"/>
            <a:pathLst>
              <a:path w="2523888" h="5327467">
                <a:moveTo>
                  <a:pt x="0" y="0"/>
                </a:moveTo>
                <a:lnTo>
                  <a:pt x="2523887" y="0"/>
                </a:lnTo>
                <a:lnTo>
                  <a:pt x="2523887" y="5327468"/>
                </a:lnTo>
                <a:lnTo>
                  <a:pt x="0" y="5327468"/>
                </a:lnTo>
                <a:lnTo>
                  <a:pt x="0" y="0"/>
                </a:lnTo>
                <a:close/>
              </a:path>
            </a:pathLst>
          </a:custGeom>
          <a:blipFill>
            <a:blip r:embed="rId6"/>
            <a:stretch>
              <a:fillRect/>
            </a:stretch>
          </a:blipFill>
        </p:spPr>
        <p:txBody>
          <a:bodyPr/>
          <a:lstStyle/>
          <a:p>
            <a:endParaRPr lang="en-US"/>
          </a:p>
        </p:txBody>
      </p:sp>
      <p:pic>
        <p:nvPicPr>
          <p:cNvPr id="17" name="Picture 16">
            <a:extLst>
              <a:ext uri="{FF2B5EF4-FFF2-40B4-BE49-F238E27FC236}">
                <a16:creationId xmlns:a16="http://schemas.microsoft.com/office/drawing/2014/main" id="{FD7543AF-4E40-B459-F5DA-9437DF829961}"/>
              </a:ext>
            </a:extLst>
          </p:cNvPr>
          <p:cNvPicPr>
            <a:picLocks noChangeAspect="1"/>
          </p:cNvPicPr>
          <p:nvPr/>
        </p:nvPicPr>
        <p:blipFill>
          <a:blip r:embed="rId7"/>
          <a:stretch>
            <a:fillRect/>
          </a:stretch>
        </p:blipFill>
        <p:spPr>
          <a:xfrm>
            <a:off x="35169" y="6810992"/>
            <a:ext cx="6636769" cy="3476008"/>
          </a:xfrm>
          <a:prstGeom prst="rect">
            <a:avLst/>
          </a:prstGeom>
        </p:spPr>
      </p:pic>
      <p:pic>
        <p:nvPicPr>
          <p:cNvPr id="18" name="Picture 17">
            <a:extLst>
              <a:ext uri="{FF2B5EF4-FFF2-40B4-BE49-F238E27FC236}">
                <a16:creationId xmlns:a16="http://schemas.microsoft.com/office/drawing/2014/main" id="{13CC6ACC-0B80-160C-F60F-FE985F2EA504}"/>
              </a:ext>
            </a:extLst>
          </p:cNvPr>
          <p:cNvPicPr>
            <a:picLocks noChangeAspect="1"/>
          </p:cNvPicPr>
          <p:nvPr/>
        </p:nvPicPr>
        <p:blipFill>
          <a:blip r:embed="rId8"/>
          <a:stretch>
            <a:fillRect/>
          </a:stretch>
        </p:blipFill>
        <p:spPr>
          <a:xfrm>
            <a:off x="6772865" y="6822823"/>
            <a:ext cx="5495335" cy="35136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1500570" flipH="1">
            <a:off x="14704195" y="2707214"/>
            <a:ext cx="4582133" cy="3557402"/>
          </a:xfrm>
          <a:custGeom>
            <a:avLst/>
            <a:gdLst/>
            <a:ahLst/>
            <a:cxnLst/>
            <a:rect l="l" t="t" r="r" b="b"/>
            <a:pathLst>
              <a:path w="4582133" h="3557402">
                <a:moveTo>
                  <a:pt x="4582133" y="0"/>
                </a:moveTo>
                <a:lnTo>
                  <a:pt x="0" y="0"/>
                </a:lnTo>
                <a:lnTo>
                  <a:pt x="0" y="3557402"/>
                </a:lnTo>
                <a:lnTo>
                  <a:pt x="4582133" y="3557402"/>
                </a:lnTo>
                <a:lnTo>
                  <a:pt x="458213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3226157" y="1265005"/>
            <a:ext cx="11835683" cy="3544240"/>
          </a:xfrm>
          <a:prstGeom prst="rect">
            <a:avLst/>
          </a:prstGeom>
        </p:spPr>
        <p:txBody>
          <a:bodyPr lIns="0" tIns="0" rIns="0" bIns="0" rtlCol="0" anchor="t">
            <a:spAutoFit/>
          </a:bodyPr>
          <a:lstStyle/>
          <a:p>
            <a:pPr algn="ctr">
              <a:lnSpc>
                <a:spcPts val="34608"/>
              </a:lnSpc>
            </a:pPr>
            <a:r>
              <a:rPr lang="en-US" sz="6000" b="1" dirty="0">
                <a:solidFill>
                  <a:schemeClr val="accent2"/>
                </a:solidFill>
                <a:latin typeface="Times New Roman" panose="02020603050405020304" pitchFamily="18" charset="0"/>
                <a:cs typeface="Times New Roman" panose="02020603050405020304" pitchFamily="18" charset="0"/>
              </a:rPr>
              <a:t>HÌNH THÀNH KIẾN THỨC</a:t>
            </a:r>
          </a:p>
        </p:txBody>
      </p:sp>
      <p:sp>
        <p:nvSpPr>
          <p:cNvPr id="7" name="Freeform 7"/>
          <p:cNvSpPr/>
          <p:nvPr/>
        </p:nvSpPr>
        <p:spPr>
          <a:xfrm>
            <a:off x="1028700" y="2222012"/>
            <a:ext cx="2110065" cy="1887549"/>
          </a:xfrm>
          <a:custGeom>
            <a:avLst/>
            <a:gdLst/>
            <a:ahLst/>
            <a:cxnLst/>
            <a:rect l="l" t="t" r="r" b="b"/>
            <a:pathLst>
              <a:path w="2110065" h="1887549">
                <a:moveTo>
                  <a:pt x="0" y="0"/>
                </a:moveTo>
                <a:lnTo>
                  <a:pt x="2110065" y="0"/>
                </a:lnTo>
                <a:lnTo>
                  <a:pt x="2110065" y="1887549"/>
                </a:lnTo>
                <a:lnTo>
                  <a:pt x="0" y="1887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4960256" y="7134446"/>
            <a:ext cx="2110065" cy="1887549"/>
          </a:xfrm>
          <a:custGeom>
            <a:avLst/>
            <a:gdLst/>
            <a:ahLst/>
            <a:cxnLst/>
            <a:rect l="l" t="t" r="r" b="b"/>
            <a:pathLst>
              <a:path w="2110065" h="1887549">
                <a:moveTo>
                  <a:pt x="2110065" y="0"/>
                </a:moveTo>
                <a:lnTo>
                  <a:pt x="0" y="0"/>
                </a:lnTo>
                <a:lnTo>
                  <a:pt x="0" y="1887548"/>
                </a:lnTo>
                <a:lnTo>
                  <a:pt x="2110065" y="1887548"/>
                </a:lnTo>
                <a:lnTo>
                  <a:pt x="211006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1387598">
            <a:off x="1746642" y="6782643"/>
            <a:ext cx="674181" cy="703605"/>
          </a:xfrm>
          <a:custGeom>
            <a:avLst/>
            <a:gdLst/>
            <a:ahLst/>
            <a:cxnLst/>
            <a:rect l="l" t="t" r="r" b="b"/>
            <a:pathLst>
              <a:path w="674181" h="703605">
                <a:moveTo>
                  <a:pt x="0" y="0"/>
                </a:moveTo>
                <a:lnTo>
                  <a:pt x="674181" y="0"/>
                </a:lnTo>
                <a:lnTo>
                  <a:pt x="674181" y="703605"/>
                </a:lnTo>
                <a:lnTo>
                  <a:pt x="0" y="70360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0" name="Freeform 10"/>
          <p:cNvSpPr/>
          <p:nvPr/>
        </p:nvSpPr>
        <p:spPr>
          <a:xfrm rot="1489900">
            <a:off x="15076831" y="1137737"/>
            <a:ext cx="674181" cy="703605"/>
          </a:xfrm>
          <a:custGeom>
            <a:avLst/>
            <a:gdLst/>
            <a:ahLst/>
            <a:cxnLst/>
            <a:rect l="l" t="t" r="r" b="b"/>
            <a:pathLst>
              <a:path w="674181" h="703605">
                <a:moveTo>
                  <a:pt x="0" y="0"/>
                </a:moveTo>
                <a:lnTo>
                  <a:pt x="674181" y="0"/>
                </a:lnTo>
                <a:lnTo>
                  <a:pt x="674181" y="703604"/>
                </a:lnTo>
                <a:lnTo>
                  <a:pt x="0" y="70360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1" name="Freeform 11"/>
          <p:cNvSpPr/>
          <p:nvPr/>
        </p:nvSpPr>
        <p:spPr>
          <a:xfrm rot="5399999">
            <a:off x="7882056" y="-758335"/>
            <a:ext cx="2523888" cy="5327467"/>
          </a:xfrm>
          <a:custGeom>
            <a:avLst/>
            <a:gdLst/>
            <a:ahLst/>
            <a:cxnLst/>
            <a:rect l="l" t="t" r="r" b="b"/>
            <a:pathLst>
              <a:path w="2523888" h="5327467">
                <a:moveTo>
                  <a:pt x="0" y="0"/>
                </a:moveTo>
                <a:lnTo>
                  <a:pt x="2523888" y="0"/>
                </a:lnTo>
                <a:lnTo>
                  <a:pt x="2523888" y="5327467"/>
                </a:lnTo>
                <a:lnTo>
                  <a:pt x="0" y="5327467"/>
                </a:lnTo>
                <a:lnTo>
                  <a:pt x="0" y="0"/>
                </a:lnTo>
                <a:close/>
              </a:path>
            </a:pathLst>
          </a:custGeom>
          <a:blipFill>
            <a:blip r:embed="rId9"/>
            <a:stretch>
              <a:fillRect/>
            </a:stretch>
          </a:blipFill>
        </p:spPr>
        <p:txBody>
          <a:bodyPr/>
          <a:lstStyle/>
          <a:p>
            <a:endParaRPr lang="en-US"/>
          </a:p>
        </p:txBody>
      </p:sp>
      <p:pic>
        <p:nvPicPr>
          <p:cNvPr id="12" name="Picture 11">
            <a:extLst>
              <a:ext uri="{FF2B5EF4-FFF2-40B4-BE49-F238E27FC236}">
                <a16:creationId xmlns:a16="http://schemas.microsoft.com/office/drawing/2014/main" id="{A0361935-0FE1-F8A8-D2B1-C7C5251FBDE3}"/>
              </a:ext>
            </a:extLst>
          </p:cNvPr>
          <p:cNvPicPr>
            <a:picLocks noChangeAspect="1"/>
          </p:cNvPicPr>
          <p:nvPr/>
        </p:nvPicPr>
        <p:blipFill>
          <a:blip r:embed="rId10"/>
          <a:stretch>
            <a:fillRect/>
          </a:stretch>
        </p:blipFill>
        <p:spPr>
          <a:xfrm>
            <a:off x="6310677" y="5251268"/>
            <a:ext cx="4706520" cy="5035732"/>
          </a:xfrm>
          <a:prstGeom prst="rect">
            <a:avLst/>
          </a:prstGeom>
        </p:spPr>
      </p:pic>
    </p:spTree>
    <p:extLst>
      <p:ext uri="{BB962C8B-B14F-4D97-AF65-F5344CB8AC3E}">
        <p14:creationId xmlns:p14="http://schemas.microsoft.com/office/powerpoint/2010/main" val="2552550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71" y="-2088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10" name="Group 10"/>
          <p:cNvGrpSpPr/>
          <p:nvPr/>
        </p:nvGrpSpPr>
        <p:grpSpPr>
          <a:xfrm rot="-442046">
            <a:off x="2887621" y="8530434"/>
            <a:ext cx="4565579" cy="3471358"/>
            <a:chOff x="0" y="0"/>
            <a:chExt cx="6087439" cy="4628477"/>
          </a:xfrm>
        </p:grpSpPr>
        <p:sp>
          <p:nvSpPr>
            <p:cNvPr id="11" name="Freeform 11"/>
            <p:cNvSpPr/>
            <p:nvPr/>
          </p:nvSpPr>
          <p:spPr>
            <a:xfrm rot="5400000">
              <a:off x="2145365" y="686404"/>
              <a:ext cx="2232429" cy="5651718"/>
            </a:xfrm>
            <a:custGeom>
              <a:avLst/>
              <a:gdLst/>
              <a:ahLst/>
              <a:cxnLst/>
              <a:rect l="l" t="t" r="r" b="b"/>
              <a:pathLst>
                <a:path w="2232429" h="5651718">
                  <a:moveTo>
                    <a:pt x="0" y="0"/>
                  </a:moveTo>
                  <a:lnTo>
                    <a:pt x="2232429" y="0"/>
                  </a:lnTo>
                  <a:lnTo>
                    <a:pt x="2232429" y="5651718"/>
                  </a:lnTo>
                  <a:lnTo>
                    <a:pt x="0" y="5651718"/>
                  </a:lnTo>
                  <a:lnTo>
                    <a:pt x="0" y="0"/>
                  </a:lnTo>
                  <a:close/>
                </a:path>
              </a:pathLst>
            </a:custGeom>
            <a:blipFill>
              <a:blip r:embed="rId3">
                <a:alphaModFix amt="32999"/>
              </a:blip>
              <a:stretch>
                <a:fillRect/>
              </a:stretch>
            </a:blipFill>
            <a:ln cap="sq">
              <a:noFill/>
              <a:prstDash val="solid"/>
              <a:miter/>
            </a:ln>
          </p:spPr>
          <p:txBody>
            <a:bodyPr/>
            <a:lstStyle/>
            <a:p>
              <a:endParaRPr lang="en-US"/>
            </a:p>
          </p:txBody>
        </p:sp>
        <p:sp>
          <p:nvSpPr>
            <p:cNvPr id="12" name="Freeform 12"/>
            <p:cNvSpPr/>
            <p:nvPr/>
          </p:nvSpPr>
          <p:spPr>
            <a:xfrm rot="-10800000">
              <a:off x="0" y="0"/>
              <a:ext cx="1607609" cy="4069896"/>
            </a:xfrm>
            <a:custGeom>
              <a:avLst/>
              <a:gdLst/>
              <a:ahLst/>
              <a:cxnLst/>
              <a:rect l="l" t="t" r="r" b="b"/>
              <a:pathLst>
                <a:path w="1607609" h="4069896">
                  <a:moveTo>
                    <a:pt x="0" y="0"/>
                  </a:moveTo>
                  <a:lnTo>
                    <a:pt x="1607609" y="0"/>
                  </a:lnTo>
                  <a:lnTo>
                    <a:pt x="1607609" y="4069896"/>
                  </a:lnTo>
                  <a:lnTo>
                    <a:pt x="0" y="4069896"/>
                  </a:lnTo>
                  <a:lnTo>
                    <a:pt x="0" y="0"/>
                  </a:lnTo>
                  <a:close/>
                </a:path>
              </a:pathLst>
            </a:custGeom>
            <a:blipFill>
              <a:blip r:embed="rId3">
                <a:alphaModFix amt="32999"/>
              </a:blip>
              <a:stretch>
                <a:fillRect/>
              </a:stretch>
            </a:blipFill>
            <a:ln cap="sq">
              <a:noFill/>
              <a:prstDash val="solid"/>
              <a:miter/>
            </a:ln>
          </p:spPr>
          <p:txBody>
            <a:bodyPr/>
            <a:lstStyle/>
            <a:p>
              <a:endParaRPr lang="en-US"/>
            </a:p>
          </p:txBody>
        </p:sp>
        <p:grpSp>
          <p:nvGrpSpPr>
            <p:cNvPr id="13" name="Group 13"/>
            <p:cNvGrpSpPr>
              <a:grpSpLocks noChangeAspect="1"/>
            </p:cNvGrpSpPr>
            <p:nvPr/>
          </p:nvGrpSpPr>
          <p:grpSpPr>
            <a:xfrm>
              <a:off x="435721" y="0"/>
              <a:ext cx="5651718" cy="4069896"/>
              <a:chOff x="0" y="0"/>
              <a:chExt cx="3136392" cy="2258568"/>
            </a:xfrm>
          </p:grpSpPr>
          <p:sp>
            <p:nvSpPr>
              <p:cNvPr id="14" name="Freeform 14"/>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4"/>
                <a:stretch>
                  <a:fillRect l="-1872" r="-1872"/>
                </a:stretch>
              </a:blipFill>
            </p:spPr>
            <p:txBody>
              <a:bodyPr/>
              <a:lstStyle/>
              <a:p>
                <a:endParaRPr lang="en-US"/>
              </a:p>
            </p:txBody>
          </p:sp>
          <p:sp>
            <p:nvSpPr>
              <p:cNvPr id="15" name="Freeform 15"/>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5"/>
                <a:stretch>
                  <a:fillRect l="-8" r="-8"/>
                </a:stretch>
              </a:blipFill>
            </p:spPr>
            <p:txBody>
              <a:bodyPr/>
              <a:lstStyle/>
              <a:p>
                <a:endParaRPr lang="en-US"/>
              </a:p>
            </p:txBody>
          </p:sp>
        </p:grpSp>
      </p:grpSp>
      <p:sp>
        <p:nvSpPr>
          <p:cNvPr id="16" name="Freeform 16"/>
          <p:cNvSpPr/>
          <p:nvPr/>
        </p:nvSpPr>
        <p:spPr>
          <a:xfrm>
            <a:off x="-1260173" y="7248696"/>
            <a:ext cx="4706844" cy="5034058"/>
          </a:xfrm>
          <a:custGeom>
            <a:avLst/>
            <a:gdLst/>
            <a:ahLst/>
            <a:cxnLst/>
            <a:rect l="l" t="t" r="r" b="b"/>
            <a:pathLst>
              <a:path w="4706844" h="5034058">
                <a:moveTo>
                  <a:pt x="0" y="0"/>
                </a:moveTo>
                <a:lnTo>
                  <a:pt x="4706844" y="0"/>
                </a:lnTo>
                <a:lnTo>
                  <a:pt x="4706844" y="5034058"/>
                </a:lnTo>
                <a:lnTo>
                  <a:pt x="0" y="5034058"/>
                </a:lnTo>
                <a:lnTo>
                  <a:pt x="0" y="0"/>
                </a:lnTo>
                <a:close/>
              </a:path>
            </a:pathLst>
          </a:custGeom>
          <a:blipFill>
            <a:blip r:embed="rId6"/>
            <a:stretch>
              <a:fillRect/>
            </a:stretch>
          </a:blipFill>
        </p:spPr>
        <p:txBody>
          <a:bodyPr/>
          <a:lstStyle/>
          <a:p>
            <a:endParaRPr lang="en-US"/>
          </a:p>
        </p:txBody>
      </p:sp>
      <p:sp>
        <p:nvSpPr>
          <p:cNvPr id="17" name="Freeform 17"/>
          <p:cNvSpPr/>
          <p:nvPr/>
        </p:nvSpPr>
        <p:spPr>
          <a:xfrm>
            <a:off x="15773400" y="-1179630"/>
            <a:ext cx="3839322" cy="3884730"/>
          </a:xfrm>
          <a:custGeom>
            <a:avLst/>
            <a:gdLst/>
            <a:ahLst/>
            <a:cxnLst/>
            <a:rect l="l" t="t" r="r" b="b"/>
            <a:pathLst>
              <a:path w="4706844" h="5034058">
                <a:moveTo>
                  <a:pt x="0" y="0"/>
                </a:moveTo>
                <a:lnTo>
                  <a:pt x="4706844" y="0"/>
                </a:lnTo>
                <a:lnTo>
                  <a:pt x="4706844" y="5034058"/>
                </a:lnTo>
                <a:lnTo>
                  <a:pt x="0" y="5034058"/>
                </a:lnTo>
                <a:lnTo>
                  <a:pt x="0" y="0"/>
                </a:lnTo>
                <a:close/>
              </a:path>
            </a:pathLst>
          </a:custGeom>
          <a:blipFill>
            <a:blip r:embed="rId6"/>
            <a:stretch>
              <a:fillRect/>
            </a:stretch>
          </a:blipFill>
        </p:spPr>
        <p:txBody>
          <a:bodyPr/>
          <a:lstStyle/>
          <a:p>
            <a:endParaRPr lang="en-US"/>
          </a:p>
        </p:txBody>
      </p:sp>
      <p:sp>
        <p:nvSpPr>
          <p:cNvPr id="20" name="TextBox 20"/>
          <p:cNvSpPr txBox="1"/>
          <p:nvPr/>
        </p:nvSpPr>
        <p:spPr>
          <a:xfrm>
            <a:off x="-1905000" y="-246692"/>
            <a:ext cx="13207123" cy="1495602"/>
          </a:xfrm>
          <a:prstGeom prst="rect">
            <a:avLst/>
          </a:prstGeom>
        </p:spPr>
        <p:txBody>
          <a:bodyPr wrap="square" lIns="0" tIns="0" rIns="0" bIns="0" rtlCol="0" anchor="t">
            <a:spAutoFit/>
          </a:bodyPr>
          <a:lstStyle/>
          <a:p>
            <a:pPr algn="ctr">
              <a:lnSpc>
                <a:spcPts val="12819"/>
              </a:lnSpc>
            </a:pPr>
            <a:r>
              <a:rPr lang="en-US" sz="7200" dirty="0">
                <a:solidFill>
                  <a:schemeClr val="accent2"/>
                </a:solidFill>
                <a:latin typeface="Times New Roman" panose="02020603050405020304" pitchFamily="18" charset="0"/>
                <a:cs typeface="Times New Roman" panose="02020603050405020304" pitchFamily="18" charset="0"/>
              </a:rPr>
              <a:t>I. TÌM HIỂU CHUNG</a:t>
            </a:r>
          </a:p>
        </p:txBody>
      </p:sp>
      <p:sp>
        <p:nvSpPr>
          <p:cNvPr id="23" name="TextBox 22">
            <a:extLst>
              <a:ext uri="{FF2B5EF4-FFF2-40B4-BE49-F238E27FC236}">
                <a16:creationId xmlns:a16="http://schemas.microsoft.com/office/drawing/2014/main" id="{7074458F-083E-1105-ECD5-2735C238C01F}"/>
              </a:ext>
            </a:extLst>
          </p:cNvPr>
          <p:cNvSpPr txBox="1"/>
          <p:nvPr/>
        </p:nvSpPr>
        <p:spPr>
          <a:xfrm>
            <a:off x="304800" y="1296560"/>
            <a:ext cx="16535400" cy="7011150"/>
          </a:xfrm>
          <a:prstGeom prst="rect">
            <a:avLst/>
          </a:prstGeom>
          <a:noFill/>
        </p:spPr>
        <p:txBody>
          <a:bodyPr wrap="square" rtlCol="0">
            <a:spAutoFit/>
          </a:bodyPr>
          <a:lstStyle/>
          <a:p>
            <a:pPr marL="342900" indent="-342900">
              <a:buAutoNum type="arabicPeriod"/>
            </a:pPr>
            <a:r>
              <a:rPr lang="en-US" sz="5400" b="1" dirty="0" err="1">
                <a:solidFill>
                  <a:schemeClr val="accent2"/>
                </a:solidFill>
                <a:latin typeface="Times New Roman" panose="02020603050405020304" pitchFamily="18" charset="0"/>
                <a:cs typeface="Times New Roman" panose="02020603050405020304" pitchFamily="18" charset="0"/>
              </a:rPr>
              <a:t>Tác</a:t>
            </a:r>
            <a:r>
              <a:rPr lang="en-US" sz="5400" b="1" dirty="0">
                <a:solidFill>
                  <a:schemeClr val="accent2"/>
                </a:solidFill>
                <a:latin typeface="Times New Roman" panose="02020603050405020304" pitchFamily="18" charset="0"/>
                <a:cs typeface="Times New Roman" panose="02020603050405020304" pitchFamily="18" charset="0"/>
              </a:rPr>
              <a:t> </a:t>
            </a:r>
            <a:r>
              <a:rPr lang="en-US" sz="5400" b="1" dirty="0" err="1">
                <a:solidFill>
                  <a:schemeClr val="accent2"/>
                </a:solidFill>
                <a:latin typeface="Times New Roman" panose="02020603050405020304" pitchFamily="18" charset="0"/>
                <a:cs typeface="Times New Roman" panose="02020603050405020304" pitchFamily="18" charset="0"/>
              </a:rPr>
              <a:t>giả</a:t>
            </a:r>
            <a:r>
              <a:rPr lang="en-US" sz="5400" b="1" dirty="0">
                <a:solidFill>
                  <a:schemeClr val="accent2"/>
                </a:solidFill>
                <a:latin typeface="Times New Roman" panose="02020603050405020304" pitchFamily="18"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Linh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Khiếu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1959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Thái Bình,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Hà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1983. </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Viện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Viện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Gia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Viện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Hàn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lâm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Tạp</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Phó</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Triết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Văn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1995;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tạp</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Văn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2010. </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Chùm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mơ</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(1991);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thiêng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(1995); Hoa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linh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(2000);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Phồn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(2002); Sa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(2018); Beijing -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vàng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(2018).</a:t>
            </a:r>
            <a:endParaRPr lang="en-US"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barn(inVertical)">
                                      <p:cBhvr>
                                        <p:cTn id="21" dur="500"/>
                                        <p:tgtEl>
                                          <p:spTgt spid="2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circle(in)">
                                      <p:cBhvr>
                                        <p:cTn id="26" dur="20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037" y="-27214"/>
            <a:ext cx="18277114"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sz="5400" dirty="0">
              <a:solidFill>
                <a:schemeClr val="accent2"/>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2743200" y="3404791"/>
            <a:ext cx="15087600" cy="4591000"/>
          </a:xfrm>
          <a:prstGeom prst="rect">
            <a:avLst/>
          </a:prstGeom>
        </p:spPr>
        <p:txBody>
          <a:bodyPr wrap="square" lIns="0" tIns="0" rIns="0" bIns="0" rtlCol="0" anchor="t">
            <a:spAutoFit/>
          </a:bodyPr>
          <a:lstStyle/>
          <a:p>
            <a:pPr algn="just">
              <a:lnSpc>
                <a:spcPct val="107000"/>
              </a:lnSpc>
              <a:spcAft>
                <a:spcPts val="800"/>
              </a:spcAft>
            </a:pP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Sáng</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15/4/1983</a:t>
            </a:r>
            <a:endParaRPr lang="en-US" sz="5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tự</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do.</a:t>
            </a:r>
            <a:endParaRPr lang="en-US" sz="5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Nội</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dung: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cảnh</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vật</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trời</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tháng</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tư</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chiêm</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nghiệm</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suy</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ngẫm</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kern="1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5400" kern="1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5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Freeform 11"/>
          <p:cNvSpPr/>
          <p:nvPr/>
        </p:nvSpPr>
        <p:spPr>
          <a:xfrm>
            <a:off x="-776566" y="-1219518"/>
            <a:ext cx="4560722" cy="5345847"/>
          </a:xfrm>
          <a:custGeom>
            <a:avLst/>
            <a:gdLst/>
            <a:ahLst/>
            <a:cxnLst/>
            <a:rect l="l" t="t" r="r" b="b"/>
            <a:pathLst>
              <a:path w="4998367" h="5345847">
                <a:moveTo>
                  <a:pt x="0" y="0"/>
                </a:moveTo>
                <a:lnTo>
                  <a:pt x="4998367" y="0"/>
                </a:lnTo>
                <a:lnTo>
                  <a:pt x="4998367" y="5345846"/>
                </a:lnTo>
                <a:lnTo>
                  <a:pt x="0" y="5345846"/>
                </a:lnTo>
                <a:lnTo>
                  <a:pt x="0" y="0"/>
                </a:lnTo>
                <a:close/>
              </a:path>
            </a:pathLst>
          </a:custGeom>
          <a:blipFill>
            <a:blip r:embed="rId3"/>
            <a:stretch>
              <a:fillRect/>
            </a:stretch>
          </a:blipFill>
        </p:spPr>
        <p:txBody>
          <a:bodyPr/>
          <a:lstStyle/>
          <a:p>
            <a:endParaRPr lang="en-US"/>
          </a:p>
        </p:txBody>
      </p:sp>
      <p:sp>
        <p:nvSpPr>
          <p:cNvPr id="12" name="Freeform 12"/>
          <p:cNvSpPr/>
          <p:nvPr/>
        </p:nvSpPr>
        <p:spPr>
          <a:xfrm rot="4443619">
            <a:off x="13648014" y="6820683"/>
            <a:ext cx="3094571" cy="5960144"/>
          </a:xfrm>
          <a:custGeom>
            <a:avLst/>
            <a:gdLst/>
            <a:ahLst/>
            <a:cxnLst/>
            <a:rect l="l" t="t" r="r" b="b"/>
            <a:pathLst>
              <a:path w="3094571" h="6532077">
                <a:moveTo>
                  <a:pt x="0" y="0"/>
                </a:moveTo>
                <a:lnTo>
                  <a:pt x="3094571" y="0"/>
                </a:lnTo>
                <a:lnTo>
                  <a:pt x="3094571" y="6532077"/>
                </a:lnTo>
                <a:lnTo>
                  <a:pt x="0" y="6532077"/>
                </a:lnTo>
                <a:lnTo>
                  <a:pt x="0" y="0"/>
                </a:lnTo>
                <a:close/>
              </a:path>
            </a:pathLst>
          </a:custGeom>
          <a:blipFill>
            <a:blip r:embed="rId4"/>
            <a:stretch>
              <a:fillRect/>
            </a:stretch>
          </a:blipFill>
        </p:spPr>
        <p:txBody>
          <a:bodyPr/>
          <a:lstStyle/>
          <a:p>
            <a:endParaRPr lang="en-US"/>
          </a:p>
        </p:txBody>
      </p:sp>
      <p:sp>
        <p:nvSpPr>
          <p:cNvPr id="14" name="Freeform 14"/>
          <p:cNvSpPr/>
          <p:nvPr/>
        </p:nvSpPr>
        <p:spPr>
          <a:xfrm rot="2940495">
            <a:off x="10148135" y="9141241"/>
            <a:ext cx="674181" cy="641999"/>
          </a:xfrm>
          <a:custGeom>
            <a:avLst/>
            <a:gdLst/>
            <a:ahLst/>
            <a:cxnLst/>
            <a:rect l="l" t="t" r="r" b="b"/>
            <a:pathLst>
              <a:path w="674181" h="703605">
                <a:moveTo>
                  <a:pt x="0" y="0"/>
                </a:moveTo>
                <a:lnTo>
                  <a:pt x="674181" y="0"/>
                </a:lnTo>
                <a:lnTo>
                  <a:pt x="674181" y="703605"/>
                </a:lnTo>
                <a:lnTo>
                  <a:pt x="0" y="70360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5" name="Freeform 15"/>
          <p:cNvSpPr/>
          <p:nvPr/>
        </p:nvSpPr>
        <p:spPr>
          <a:xfrm rot="-2618569">
            <a:off x="489364" y="8903558"/>
            <a:ext cx="615151" cy="703605"/>
          </a:xfrm>
          <a:custGeom>
            <a:avLst/>
            <a:gdLst/>
            <a:ahLst/>
            <a:cxnLst/>
            <a:rect l="l" t="t" r="r" b="b"/>
            <a:pathLst>
              <a:path w="674181" h="703605">
                <a:moveTo>
                  <a:pt x="0" y="0"/>
                </a:moveTo>
                <a:lnTo>
                  <a:pt x="674181" y="0"/>
                </a:lnTo>
                <a:lnTo>
                  <a:pt x="674181" y="703605"/>
                </a:lnTo>
                <a:lnTo>
                  <a:pt x="0" y="70360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7" name="TextBox 16">
            <a:extLst>
              <a:ext uri="{FF2B5EF4-FFF2-40B4-BE49-F238E27FC236}">
                <a16:creationId xmlns:a16="http://schemas.microsoft.com/office/drawing/2014/main" id="{C83E7C23-20B9-CD95-9EA2-1B7887CB9A98}"/>
              </a:ext>
            </a:extLst>
          </p:cNvPr>
          <p:cNvSpPr txBox="1"/>
          <p:nvPr/>
        </p:nvSpPr>
        <p:spPr>
          <a:xfrm>
            <a:off x="2743200" y="1140796"/>
            <a:ext cx="6506421" cy="2123658"/>
          </a:xfrm>
          <a:prstGeom prst="rect">
            <a:avLst/>
          </a:prstGeom>
          <a:noFill/>
        </p:spPr>
        <p:txBody>
          <a:bodyPr wrap="square" rtlCol="0">
            <a:spAutoFit/>
          </a:bodyPr>
          <a:lstStyle/>
          <a:p>
            <a:pPr algn="ctr"/>
            <a:r>
              <a:rPr lang="en-US" sz="6600" b="1" dirty="0">
                <a:solidFill>
                  <a:schemeClr val="accent2"/>
                </a:solidFill>
                <a:latin typeface="Times New Roman" panose="02020603050405020304" pitchFamily="18" charset="0"/>
                <a:cs typeface="Times New Roman" panose="02020603050405020304" pitchFamily="18" charset="0"/>
              </a:rPr>
              <a:t>2. Văn </a:t>
            </a:r>
            <a:r>
              <a:rPr lang="en-US" sz="6600" b="1" dirty="0" err="1">
                <a:solidFill>
                  <a:schemeClr val="accent2"/>
                </a:solidFill>
                <a:latin typeface="Times New Roman" panose="02020603050405020304" pitchFamily="18" charset="0"/>
                <a:cs typeface="Times New Roman" panose="02020603050405020304" pitchFamily="18" charset="0"/>
              </a:rPr>
              <a:t>bản</a:t>
            </a:r>
            <a:endParaRPr lang="en-US" sz="6600" b="1" dirty="0">
              <a:solidFill>
                <a:schemeClr val="accent2"/>
              </a:solidFill>
              <a:latin typeface="Times New Roman" panose="02020603050405020304" pitchFamily="18" charset="0"/>
              <a:cs typeface="Times New Roman" panose="02020603050405020304" pitchFamily="18" charset="0"/>
            </a:endParaRPr>
          </a:p>
          <a:p>
            <a:pPr algn="ctr"/>
            <a:endParaRPr lang="en-US" sz="6600" b="1"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circle(in)">
                                      <p:cBhvr>
                                        <p:cTn id="22"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2335792" y="2845311"/>
            <a:ext cx="13616417" cy="940194"/>
          </a:xfrm>
          <a:prstGeom prst="rect">
            <a:avLst/>
          </a:prstGeom>
        </p:spPr>
        <p:txBody>
          <a:bodyPr lIns="0" tIns="0" rIns="0" bIns="0" rtlCol="0" anchor="t">
            <a:spAutoFit/>
          </a:bodyPr>
          <a:lstStyle/>
          <a:p>
            <a:pPr marL="0" lvl="0" indent="0" algn="ctr">
              <a:lnSpc>
                <a:spcPts val="7935"/>
              </a:lnSpc>
              <a:spcBef>
                <a:spcPct val="0"/>
              </a:spcBef>
            </a:pPr>
            <a:r>
              <a:rPr lang="en-US" sz="5400" dirty="0">
                <a:solidFill>
                  <a:srgbClr val="1A1A1A"/>
                </a:solidFill>
                <a:latin typeface="Times New Roman" panose="02020603050405020304" pitchFamily="18" charset="0"/>
                <a:cs typeface="Times New Roman" panose="02020603050405020304" pitchFamily="18" charset="0"/>
              </a:rPr>
              <a:t>THẢO LUẬN</a:t>
            </a:r>
          </a:p>
        </p:txBody>
      </p:sp>
      <p:sp>
        <p:nvSpPr>
          <p:cNvPr id="10" name="Freeform 10"/>
          <p:cNvSpPr/>
          <p:nvPr/>
        </p:nvSpPr>
        <p:spPr>
          <a:xfrm>
            <a:off x="14905878" y="-1179630"/>
            <a:ext cx="4706844" cy="5034058"/>
          </a:xfrm>
          <a:custGeom>
            <a:avLst/>
            <a:gdLst/>
            <a:ahLst/>
            <a:cxnLst/>
            <a:rect l="l" t="t" r="r" b="b"/>
            <a:pathLst>
              <a:path w="4706844" h="5034058">
                <a:moveTo>
                  <a:pt x="0" y="0"/>
                </a:moveTo>
                <a:lnTo>
                  <a:pt x="4706844" y="0"/>
                </a:lnTo>
                <a:lnTo>
                  <a:pt x="4706844" y="5034058"/>
                </a:lnTo>
                <a:lnTo>
                  <a:pt x="0" y="5034058"/>
                </a:lnTo>
                <a:lnTo>
                  <a:pt x="0" y="0"/>
                </a:lnTo>
                <a:close/>
              </a:path>
            </a:pathLst>
          </a:custGeom>
          <a:blipFill>
            <a:blip r:embed="rId3"/>
            <a:stretch>
              <a:fillRect/>
            </a:stretch>
          </a:blipFill>
        </p:spPr>
        <p:txBody>
          <a:bodyPr/>
          <a:lstStyle/>
          <a:p>
            <a:endParaRPr lang="en-US"/>
          </a:p>
        </p:txBody>
      </p:sp>
      <p:sp>
        <p:nvSpPr>
          <p:cNvPr id="11" name="Freeform 11"/>
          <p:cNvSpPr/>
          <p:nvPr/>
        </p:nvSpPr>
        <p:spPr>
          <a:xfrm>
            <a:off x="-1088563" y="-1488329"/>
            <a:ext cx="4706844" cy="5034058"/>
          </a:xfrm>
          <a:custGeom>
            <a:avLst/>
            <a:gdLst/>
            <a:ahLst/>
            <a:cxnLst/>
            <a:rect l="l" t="t" r="r" b="b"/>
            <a:pathLst>
              <a:path w="4706844" h="5034058">
                <a:moveTo>
                  <a:pt x="0" y="0"/>
                </a:moveTo>
                <a:lnTo>
                  <a:pt x="4706844" y="0"/>
                </a:lnTo>
                <a:lnTo>
                  <a:pt x="4706844" y="5034058"/>
                </a:lnTo>
                <a:lnTo>
                  <a:pt x="0" y="5034058"/>
                </a:lnTo>
                <a:lnTo>
                  <a:pt x="0" y="0"/>
                </a:lnTo>
                <a:close/>
              </a:path>
            </a:pathLst>
          </a:custGeom>
          <a:blipFill>
            <a:blip r:embed="rId3"/>
            <a:stretch>
              <a:fillRect/>
            </a:stretch>
          </a:blipFill>
        </p:spPr>
        <p:txBody>
          <a:bodyPr/>
          <a:lstStyle/>
          <a:p>
            <a:endParaRPr lang="en-US"/>
          </a:p>
        </p:txBody>
      </p:sp>
      <p:sp>
        <p:nvSpPr>
          <p:cNvPr id="12" name="Freeform 12"/>
          <p:cNvSpPr/>
          <p:nvPr/>
        </p:nvSpPr>
        <p:spPr>
          <a:xfrm rot="2258739">
            <a:off x="16505545" y="4544548"/>
            <a:ext cx="674181" cy="703605"/>
          </a:xfrm>
          <a:custGeom>
            <a:avLst/>
            <a:gdLst/>
            <a:ahLst/>
            <a:cxnLst/>
            <a:rect l="l" t="t" r="r" b="b"/>
            <a:pathLst>
              <a:path w="674181" h="703605">
                <a:moveTo>
                  <a:pt x="0" y="0"/>
                </a:moveTo>
                <a:lnTo>
                  <a:pt x="674181" y="0"/>
                </a:lnTo>
                <a:lnTo>
                  <a:pt x="674181" y="703604"/>
                </a:lnTo>
                <a:lnTo>
                  <a:pt x="0" y="70360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3" name="Freeform 13"/>
          <p:cNvSpPr/>
          <p:nvPr/>
        </p:nvSpPr>
        <p:spPr>
          <a:xfrm rot="-548037">
            <a:off x="1825352" y="3721291"/>
            <a:ext cx="674181" cy="703605"/>
          </a:xfrm>
          <a:custGeom>
            <a:avLst/>
            <a:gdLst/>
            <a:ahLst/>
            <a:cxnLst/>
            <a:rect l="l" t="t" r="r" b="b"/>
            <a:pathLst>
              <a:path w="674181" h="703605">
                <a:moveTo>
                  <a:pt x="0" y="0"/>
                </a:moveTo>
                <a:lnTo>
                  <a:pt x="674181" y="0"/>
                </a:lnTo>
                <a:lnTo>
                  <a:pt x="674181" y="703605"/>
                </a:lnTo>
                <a:lnTo>
                  <a:pt x="0" y="70360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32" name="Freeform 32"/>
          <p:cNvSpPr/>
          <p:nvPr/>
        </p:nvSpPr>
        <p:spPr>
          <a:xfrm>
            <a:off x="7380321" y="7747770"/>
            <a:ext cx="2662518" cy="2057400"/>
          </a:xfrm>
          <a:custGeom>
            <a:avLst/>
            <a:gdLst/>
            <a:ahLst/>
            <a:cxnLst/>
            <a:rect l="l" t="t" r="r" b="b"/>
            <a:pathLst>
              <a:path w="2662518" h="2057400">
                <a:moveTo>
                  <a:pt x="0" y="0"/>
                </a:moveTo>
                <a:lnTo>
                  <a:pt x="2662518" y="0"/>
                </a:lnTo>
                <a:lnTo>
                  <a:pt x="2662518"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TextBox 33"/>
          <p:cNvSpPr txBox="1"/>
          <p:nvPr/>
        </p:nvSpPr>
        <p:spPr>
          <a:xfrm>
            <a:off x="2335792" y="-455823"/>
            <a:ext cx="12785399" cy="3034870"/>
          </a:xfrm>
          <a:prstGeom prst="rect">
            <a:avLst/>
          </a:prstGeom>
        </p:spPr>
        <p:txBody>
          <a:bodyPr wrap="square" lIns="0" tIns="0" rIns="0" bIns="0" rtlCol="0" anchor="t">
            <a:spAutoFit/>
          </a:bodyPr>
          <a:lstStyle/>
          <a:p>
            <a:pPr algn="ctr">
              <a:lnSpc>
                <a:spcPts val="12819"/>
              </a:lnSpc>
            </a:pPr>
            <a:r>
              <a:rPr lang="en-US" sz="5400" b="1" dirty="0">
                <a:solidFill>
                  <a:schemeClr val="accent2"/>
                </a:solidFill>
                <a:latin typeface="Times New Roman" panose="02020603050405020304" pitchFamily="18" charset="0"/>
                <a:cs typeface="Times New Roman" panose="02020603050405020304" pitchFamily="18" charset="0"/>
              </a:rPr>
              <a:t>II. TỰ ĐÁNH GIÁ</a:t>
            </a:r>
          </a:p>
          <a:p>
            <a:pPr algn="ctr">
              <a:lnSpc>
                <a:spcPts val="12819"/>
              </a:lnSpc>
            </a:pPr>
            <a:r>
              <a:rPr lang="en-US" sz="5400" b="1" dirty="0">
                <a:solidFill>
                  <a:schemeClr val="accent2"/>
                </a:solidFill>
                <a:latin typeface="Times New Roman" panose="02020603050405020304" pitchFamily="18" charset="0"/>
                <a:cs typeface="Times New Roman" panose="02020603050405020304" pitchFamily="18" charset="0"/>
              </a:rPr>
              <a:t>LUYỆN TẬP – VẬN DỤNG</a:t>
            </a:r>
          </a:p>
        </p:txBody>
      </p:sp>
      <p:pic>
        <p:nvPicPr>
          <p:cNvPr id="34" name="Picture 33">
            <a:extLst>
              <a:ext uri="{FF2B5EF4-FFF2-40B4-BE49-F238E27FC236}">
                <a16:creationId xmlns:a16="http://schemas.microsoft.com/office/drawing/2014/main" id="{420942D7-41D0-C5F7-FE64-A5BE4AA60566}"/>
              </a:ext>
            </a:extLst>
          </p:cNvPr>
          <p:cNvPicPr>
            <a:picLocks noChangeAspect="1"/>
          </p:cNvPicPr>
          <p:nvPr/>
        </p:nvPicPr>
        <p:blipFill>
          <a:blip r:embed="rId8"/>
          <a:stretch>
            <a:fillRect/>
          </a:stretch>
        </p:blipFill>
        <p:spPr>
          <a:xfrm>
            <a:off x="3301567" y="3987581"/>
            <a:ext cx="11489012" cy="6031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rot="1500570" flipH="1">
            <a:off x="14704195" y="2707214"/>
            <a:ext cx="4582133" cy="3557402"/>
          </a:xfrm>
          <a:custGeom>
            <a:avLst/>
            <a:gdLst/>
            <a:ahLst/>
            <a:cxnLst/>
            <a:rect l="l" t="t" r="r" b="b"/>
            <a:pathLst>
              <a:path w="4582133" h="3557402">
                <a:moveTo>
                  <a:pt x="4582133" y="0"/>
                </a:moveTo>
                <a:lnTo>
                  <a:pt x="0" y="0"/>
                </a:lnTo>
                <a:lnTo>
                  <a:pt x="0" y="3557402"/>
                </a:lnTo>
                <a:lnTo>
                  <a:pt x="4582133" y="3557402"/>
                </a:lnTo>
                <a:lnTo>
                  <a:pt x="458213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83732" y="3608484"/>
            <a:ext cx="14299842" cy="3592330"/>
          </a:xfrm>
          <a:prstGeom prst="rect">
            <a:avLst/>
          </a:prstGeom>
        </p:spPr>
        <p:txBody>
          <a:bodyPr wrap="square" lIns="0" tIns="0" rIns="0" bIns="0" rtlCol="0" anchor="t">
            <a:spAutoFit/>
          </a:bodyPr>
          <a:lstStyle/>
          <a:p>
            <a:pPr algn="ctr">
              <a:lnSpc>
                <a:spcPts val="34608"/>
              </a:lnSpc>
            </a:pPr>
            <a:r>
              <a:rPr lang="en-US" sz="8800" b="1" dirty="0">
                <a:solidFill>
                  <a:schemeClr val="accent2"/>
                </a:solidFill>
                <a:latin typeface="Times New Roman" panose="02020603050405020304" pitchFamily="18" charset="0"/>
                <a:cs typeface="Times New Roman" panose="02020603050405020304" pitchFamily="18" charset="0"/>
              </a:rPr>
              <a:t>CHÂN TRỜI TRI THỨC</a:t>
            </a:r>
          </a:p>
        </p:txBody>
      </p:sp>
      <p:sp>
        <p:nvSpPr>
          <p:cNvPr id="6" name="TextBox 6"/>
          <p:cNvSpPr txBox="1"/>
          <p:nvPr/>
        </p:nvSpPr>
        <p:spPr>
          <a:xfrm>
            <a:off x="4118664" y="2611562"/>
            <a:ext cx="10583526" cy="2218556"/>
          </a:xfrm>
          <a:prstGeom prst="rect">
            <a:avLst/>
          </a:prstGeom>
        </p:spPr>
        <p:txBody>
          <a:bodyPr lIns="0" tIns="0" rIns="0" bIns="0" rtlCol="0" anchor="t">
            <a:spAutoFit/>
          </a:bodyPr>
          <a:lstStyle/>
          <a:p>
            <a:pPr algn="ctr">
              <a:lnSpc>
                <a:spcPts val="17316"/>
              </a:lnSpc>
            </a:pPr>
            <a:r>
              <a:rPr lang="en-US" sz="14551" dirty="0">
                <a:solidFill>
                  <a:schemeClr val="accent1"/>
                </a:solidFill>
                <a:latin typeface="Times New Roman" panose="02020603050405020304" pitchFamily="18" charset="0"/>
                <a:cs typeface="Times New Roman" panose="02020603050405020304" pitchFamily="18" charset="0"/>
              </a:rPr>
              <a:t>TRÒ CHƠI</a:t>
            </a:r>
          </a:p>
        </p:txBody>
      </p:sp>
      <p:sp>
        <p:nvSpPr>
          <p:cNvPr id="7" name="Freeform 7"/>
          <p:cNvSpPr/>
          <p:nvPr/>
        </p:nvSpPr>
        <p:spPr>
          <a:xfrm>
            <a:off x="1028700" y="2222012"/>
            <a:ext cx="2110065" cy="1887549"/>
          </a:xfrm>
          <a:custGeom>
            <a:avLst/>
            <a:gdLst/>
            <a:ahLst/>
            <a:cxnLst/>
            <a:rect l="l" t="t" r="r" b="b"/>
            <a:pathLst>
              <a:path w="2110065" h="1887549">
                <a:moveTo>
                  <a:pt x="0" y="0"/>
                </a:moveTo>
                <a:lnTo>
                  <a:pt x="2110065" y="0"/>
                </a:lnTo>
                <a:lnTo>
                  <a:pt x="2110065" y="1887549"/>
                </a:lnTo>
                <a:lnTo>
                  <a:pt x="0" y="1887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4960256" y="7134446"/>
            <a:ext cx="2110065" cy="1887549"/>
          </a:xfrm>
          <a:custGeom>
            <a:avLst/>
            <a:gdLst/>
            <a:ahLst/>
            <a:cxnLst/>
            <a:rect l="l" t="t" r="r" b="b"/>
            <a:pathLst>
              <a:path w="2110065" h="1887549">
                <a:moveTo>
                  <a:pt x="2110065" y="0"/>
                </a:moveTo>
                <a:lnTo>
                  <a:pt x="0" y="0"/>
                </a:lnTo>
                <a:lnTo>
                  <a:pt x="0" y="1887548"/>
                </a:lnTo>
                <a:lnTo>
                  <a:pt x="2110065" y="1887548"/>
                </a:lnTo>
                <a:lnTo>
                  <a:pt x="211006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1387598">
            <a:off x="1746642" y="6782643"/>
            <a:ext cx="674181" cy="703605"/>
          </a:xfrm>
          <a:custGeom>
            <a:avLst/>
            <a:gdLst/>
            <a:ahLst/>
            <a:cxnLst/>
            <a:rect l="l" t="t" r="r" b="b"/>
            <a:pathLst>
              <a:path w="674181" h="703605">
                <a:moveTo>
                  <a:pt x="0" y="0"/>
                </a:moveTo>
                <a:lnTo>
                  <a:pt x="674181" y="0"/>
                </a:lnTo>
                <a:lnTo>
                  <a:pt x="674181" y="703605"/>
                </a:lnTo>
                <a:lnTo>
                  <a:pt x="0" y="70360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0" name="Freeform 10"/>
          <p:cNvSpPr/>
          <p:nvPr/>
        </p:nvSpPr>
        <p:spPr>
          <a:xfrm rot="1489900">
            <a:off x="15076831" y="1137737"/>
            <a:ext cx="674181" cy="703605"/>
          </a:xfrm>
          <a:custGeom>
            <a:avLst/>
            <a:gdLst/>
            <a:ahLst/>
            <a:cxnLst/>
            <a:rect l="l" t="t" r="r" b="b"/>
            <a:pathLst>
              <a:path w="674181" h="703605">
                <a:moveTo>
                  <a:pt x="0" y="0"/>
                </a:moveTo>
                <a:lnTo>
                  <a:pt x="674181" y="0"/>
                </a:lnTo>
                <a:lnTo>
                  <a:pt x="674181" y="703604"/>
                </a:lnTo>
                <a:lnTo>
                  <a:pt x="0" y="703604"/>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1" name="Freeform 11"/>
          <p:cNvSpPr/>
          <p:nvPr/>
        </p:nvSpPr>
        <p:spPr>
          <a:xfrm rot="5399999">
            <a:off x="7996002" y="-1073629"/>
            <a:ext cx="2523888" cy="5327467"/>
          </a:xfrm>
          <a:custGeom>
            <a:avLst/>
            <a:gdLst/>
            <a:ahLst/>
            <a:cxnLst/>
            <a:rect l="l" t="t" r="r" b="b"/>
            <a:pathLst>
              <a:path w="2523888" h="5327467">
                <a:moveTo>
                  <a:pt x="0" y="0"/>
                </a:moveTo>
                <a:lnTo>
                  <a:pt x="2523888" y="0"/>
                </a:lnTo>
                <a:lnTo>
                  <a:pt x="2523888" y="5327467"/>
                </a:lnTo>
                <a:lnTo>
                  <a:pt x="0" y="5327467"/>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1603</Words>
  <Application>Microsoft Office PowerPoint</Application>
  <PresentationFormat>Custom</PresentationFormat>
  <Paragraphs>125</Paragraphs>
  <Slides>22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Nghiem Minh Khue</cp:lastModifiedBy>
  <cp:revision>54</cp:revision>
  <dcterms:created xsi:type="dcterms:W3CDTF">2006-08-16T00:00:00Z</dcterms:created>
  <dcterms:modified xsi:type="dcterms:W3CDTF">2024-08-04T17:24:33Z</dcterms:modified>
  <dc:identifier>DAGI67ykxko</dc:identifier>
</cp:coreProperties>
</file>