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8" r:id="rId3"/>
    <p:sldId id="258" r:id="rId4"/>
    <p:sldId id="259" r:id="rId5"/>
    <p:sldId id="282" r:id="rId6"/>
    <p:sldId id="260" r:id="rId7"/>
    <p:sldId id="261" r:id="rId8"/>
    <p:sldId id="262" r:id="rId9"/>
    <p:sldId id="263" r:id="rId10"/>
    <p:sldId id="264" r:id="rId11"/>
    <p:sldId id="265" r:id="rId12"/>
    <p:sldId id="266" r:id="rId13"/>
    <p:sldId id="267" r:id="rId14"/>
    <p:sldId id="281" r:id="rId15"/>
    <p:sldId id="268" r:id="rId16"/>
    <p:sldId id="283" r:id="rId17"/>
    <p:sldId id="269" r:id="rId18"/>
    <p:sldId id="272" r:id="rId19"/>
    <p:sldId id="270" r:id="rId20"/>
    <p:sldId id="273" r:id="rId21"/>
    <p:sldId id="274" r:id="rId22"/>
    <p:sldId id="275" r:id="rId23"/>
    <p:sldId id="276" r:id="rId24"/>
    <p:sldId id="277" r:id="rId25"/>
    <p:sldId id="28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0672F97-22CA-4270-8401-124F519F50E5}" type="datetimeFigureOut">
              <a:rPr lang="en-US" smtClean="0"/>
              <a:t>8/5/2024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F17CE-29D2-4251-9897-68C8D6B9A2BF}" type="slidenum">
              <a:rPr lang="en-US" smtClean="0"/>
              <a:t>‹#›</a:t>
            </a:fld>
            <a:endParaRPr lang="en-US"/>
          </a:p>
        </p:txBody>
      </p:sp>
    </p:spTree>
    <p:extLst>
      <p:ext uri="{BB962C8B-B14F-4D97-AF65-F5344CB8AC3E}">
        <p14:creationId xmlns:p14="http://schemas.microsoft.com/office/powerpoint/2010/main" val="1972120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0672F97-22CA-4270-8401-124F519F50E5}" type="datetimeFigureOut">
              <a:rPr lang="en-US" smtClean="0"/>
              <a:t>8/5/2024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F17CE-29D2-4251-9897-68C8D6B9A2BF}" type="slidenum">
              <a:rPr lang="en-US" smtClean="0"/>
              <a:t>‹#›</a:t>
            </a:fld>
            <a:endParaRPr lang="en-US"/>
          </a:p>
        </p:txBody>
      </p:sp>
    </p:spTree>
    <p:extLst>
      <p:ext uri="{BB962C8B-B14F-4D97-AF65-F5344CB8AC3E}">
        <p14:creationId xmlns:p14="http://schemas.microsoft.com/office/powerpoint/2010/main" val="2865070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0672F97-22CA-4270-8401-124F519F50E5}" type="datetimeFigureOut">
              <a:rPr lang="en-US" smtClean="0"/>
              <a:t>8/5/2024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F17CE-29D2-4251-9897-68C8D6B9A2BF}" type="slidenum">
              <a:rPr lang="en-US" smtClean="0"/>
              <a:t>‹#›</a:t>
            </a:fld>
            <a:endParaRPr lang="en-US"/>
          </a:p>
        </p:txBody>
      </p:sp>
    </p:spTree>
    <p:extLst>
      <p:ext uri="{BB962C8B-B14F-4D97-AF65-F5344CB8AC3E}">
        <p14:creationId xmlns:p14="http://schemas.microsoft.com/office/powerpoint/2010/main" val="936915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0672F97-22CA-4270-8401-124F519F50E5}" type="datetimeFigureOut">
              <a:rPr lang="en-US" smtClean="0"/>
              <a:t>8/5/2024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F17CE-29D2-4251-9897-68C8D6B9A2BF}" type="slidenum">
              <a:rPr lang="en-US" smtClean="0"/>
              <a:t>‹#›</a:t>
            </a:fld>
            <a:endParaRPr lang="en-US"/>
          </a:p>
        </p:txBody>
      </p:sp>
    </p:spTree>
    <p:extLst>
      <p:ext uri="{BB962C8B-B14F-4D97-AF65-F5344CB8AC3E}">
        <p14:creationId xmlns:p14="http://schemas.microsoft.com/office/powerpoint/2010/main" val="2496902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0672F97-22CA-4270-8401-124F519F50E5}" type="datetimeFigureOut">
              <a:rPr lang="en-US" smtClean="0"/>
              <a:t>8/5/2024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F17CE-29D2-4251-9897-68C8D6B9A2BF}" type="slidenum">
              <a:rPr lang="en-US" smtClean="0"/>
              <a:t>‹#›</a:t>
            </a:fld>
            <a:endParaRPr lang="en-US"/>
          </a:p>
        </p:txBody>
      </p:sp>
    </p:spTree>
    <p:extLst>
      <p:ext uri="{BB962C8B-B14F-4D97-AF65-F5344CB8AC3E}">
        <p14:creationId xmlns:p14="http://schemas.microsoft.com/office/powerpoint/2010/main" val="2155715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0672F97-22CA-4270-8401-124F519F50E5}" type="datetimeFigureOut">
              <a:rPr lang="en-US" smtClean="0"/>
              <a:t>8/5/2024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8F17CE-29D2-4251-9897-68C8D6B9A2BF}" type="slidenum">
              <a:rPr lang="en-US" smtClean="0"/>
              <a:t>‹#›</a:t>
            </a:fld>
            <a:endParaRPr lang="en-US"/>
          </a:p>
        </p:txBody>
      </p:sp>
    </p:spTree>
    <p:extLst>
      <p:ext uri="{BB962C8B-B14F-4D97-AF65-F5344CB8AC3E}">
        <p14:creationId xmlns:p14="http://schemas.microsoft.com/office/powerpoint/2010/main" val="131314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0672F97-22CA-4270-8401-124F519F50E5}" type="datetimeFigureOut">
              <a:rPr lang="en-US" smtClean="0"/>
              <a:t>8/5/2024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8F17CE-29D2-4251-9897-68C8D6B9A2BF}" type="slidenum">
              <a:rPr lang="en-US" smtClean="0"/>
              <a:t>‹#›</a:t>
            </a:fld>
            <a:endParaRPr lang="en-US"/>
          </a:p>
        </p:txBody>
      </p:sp>
    </p:spTree>
    <p:extLst>
      <p:ext uri="{BB962C8B-B14F-4D97-AF65-F5344CB8AC3E}">
        <p14:creationId xmlns:p14="http://schemas.microsoft.com/office/powerpoint/2010/main" val="2243268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0672F97-22CA-4270-8401-124F519F50E5}" type="datetimeFigureOut">
              <a:rPr lang="en-US" smtClean="0"/>
              <a:t>8/5/2024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8F17CE-29D2-4251-9897-68C8D6B9A2BF}" type="slidenum">
              <a:rPr lang="en-US" smtClean="0"/>
              <a:t>‹#›</a:t>
            </a:fld>
            <a:endParaRPr lang="en-US"/>
          </a:p>
        </p:txBody>
      </p:sp>
    </p:spTree>
    <p:extLst>
      <p:ext uri="{BB962C8B-B14F-4D97-AF65-F5344CB8AC3E}">
        <p14:creationId xmlns:p14="http://schemas.microsoft.com/office/powerpoint/2010/main" val="2386598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672F97-22CA-4270-8401-124F519F50E5}" type="datetimeFigureOut">
              <a:rPr lang="en-US" smtClean="0"/>
              <a:t>8/5/2024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8F17CE-29D2-4251-9897-68C8D6B9A2BF}" type="slidenum">
              <a:rPr lang="en-US" smtClean="0"/>
              <a:t>‹#›</a:t>
            </a:fld>
            <a:endParaRPr lang="en-US"/>
          </a:p>
        </p:txBody>
      </p:sp>
    </p:spTree>
    <p:extLst>
      <p:ext uri="{BB962C8B-B14F-4D97-AF65-F5344CB8AC3E}">
        <p14:creationId xmlns:p14="http://schemas.microsoft.com/office/powerpoint/2010/main" val="3589710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0672F97-22CA-4270-8401-124F519F50E5}" type="datetimeFigureOut">
              <a:rPr lang="en-US" smtClean="0"/>
              <a:t>8/5/2024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8F17CE-29D2-4251-9897-68C8D6B9A2BF}" type="slidenum">
              <a:rPr lang="en-US" smtClean="0"/>
              <a:t>‹#›</a:t>
            </a:fld>
            <a:endParaRPr lang="en-US"/>
          </a:p>
        </p:txBody>
      </p:sp>
    </p:spTree>
    <p:extLst>
      <p:ext uri="{BB962C8B-B14F-4D97-AF65-F5344CB8AC3E}">
        <p14:creationId xmlns:p14="http://schemas.microsoft.com/office/powerpoint/2010/main" val="280063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0672F97-22CA-4270-8401-124F519F50E5}" type="datetimeFigureOut">
              <a:rPr lang="en-US" smtClean="0"/>
              <a:t>8/5/2024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8F17CE-29D2-4251-9897-68C8D6B9A2BF}" type="slidenum">
              <a:rPr lang="en-US" smtClean="0"/>
              <a:t>‹#›</a:t>
            </a:fld>
            <a:endParaRPr lang="en-US"/>
          </a:p>
        </p:txBody>
      </p:sp>
    </p:spTree>
    <p:extLst>
      <p:ext uri="{BB962C8B-B14F-4D97-AF65-F5344CB8AC3E}">
        <p14:creationId xmlns:p14="http://schemas.microsoft.com/office/powerpoint/2010/main" val="3891616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672F97-22CA-4270-8401-124F519F50E5}" type="datetimeFigureOut">
              <a:rPr lang="en-US" smtClean="0"/>
              <a:t>8/5/2024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8F17CE-29D2-4251-9897-68C8D6B9A2BF}" type="slidenum">
              <a:rPr lang="en-US" smtClean="0"/>
              <a:t>‹#›</a:t>
            </a:fld>
            <a:endParaRPr lang="en-US"/>
          </a:p>
        </p:txBody>
      </p:sp>
    </p:spTree>
    <p:extLst>
      <p:ext uri="{BB962C8B-B14F-4D97-AF65-F5344CB8AC3E}">
        <p14:creationId xmlns:p14="http://schemas.microsoft.com/office/powerpoint/2010/main" val="29333283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br>
              <a:rPr lang="en-US" dirty="0"/>
            </a:br>
            <a:endParaRPr lang="en-US" dirty="0"/>
          </a:p>
        </p:txBody>
      </p:sp>
      <p:sp>
        <p:nvSpPr>
          <p:cNvPr id="3" name="Content Placeholder 2"/>
          <p:cNvSpPr>
            <a:spLocks noGrp="1"/>
          </p:cNvSpPr>
          <p:nvPr>
            <p:ph idx="1"/>
          </p:nvPr>
        </p:nvSpPr>
        <p:spPr>
          <a:xfrm>
            <a:off x="838200" y="365125"/>
            <a:ext cx="10515600" cy="5811838"/>
          </a:xfrm>
        </p:spPr>
        <p:txBody>
          <a:bodyPr>
            <a:normAutofit/>
          </a:bodyPr>
          <a:lstStyle/>
          <a:p>
            <a:pPr marL="0" indent="0">
              <a:buNone/>
            </a:pPr>
            <a:r>
              <a:rPr lang="en-US" sz="3200" b="1" dirty="0">
                <a:latin typeface="Bahnschrift SemiBold" panose="020B0502040204020203" pitchFamily="34" charset="0"/>
              </a:rPr>
              <a:t>                  </a:t>
            </a:r>
            <a:r>
              <a:rPr lang="en-US" sz="3200" b="1" dirty="0">
                <a:solidFill>
                  <a:srgbClr val="0070C0"/>
                </a:solidFill>
                <a:latin typeface="Bahnschrift SemiBold" panose="020B0502040204020203" pitchFamily="34" charset="0"/>
              </a:rPr>
              <a:t>DỰ ÁN CỘNG ĐỒNG 12 -BỘ SÁCH CÁNH DIỀU     </a:t>
            </a:r>
          </a:p>
          <a:p>
            <a:pPr marL="0" indent="0">
              <a:buNone/>
            </a:pPr>
            <a:r>
              <a:rPr lang="en-US" sz="3200" b="1" dirty="0"/>
              <a:t>                                      </a:t>
            </a:r>
            <a:r>
              <a:rPr lang="en-US" sz="3900" b="1" dirty="0"/>
              <a:t>BÀI 8:  </a:t>
            </a:r>
            <a:r>
              <a:rPr lang="vi-VN" sz="3900" b="1" dirty="0"/>
              <a:t>THƠ HIỆN ĐẠI </a:t>
            </a:r>
            <a:endParaRPr lang="en-US" sz="3900" b="1" dirty="0"/>
          </a:p>
          <a:p>
            <a:pPr marL="0" indent="0">
              <a:buNone/>
            </a:pPr>
            <a:endParaRPr lang="en-US" sz="3200" b="1" dirty="0"/>
          </a:p>
          <a:p>
            <a:pPr marL="0" indent="0">
              <a:buNone/>
            </a:pPr>
            <a:r>
              <a:rPr lang="en-US" b="1" dirty="0"/>
              <a:t>      </a:t>
            </a:r>
            <a:r>
              <a:rPr lang="vi-VN" b="1" dirty="0">
                <a:solidFill>
                  <a:srgbClr val="FF0000"/>
                </a:solidFill>
              </a:rPr>
              <a:t>Tiết </a:t>
            </a:r>
            <a:r>
              <a:rPr lang="en-US" b="1" dirty="0">
                <a:solidFill>
                  <a:srgbClr val="FF0000"/>
                </a:solidFill>
              </a:rPr>
              <a:t>84,85</a:t>
            </a:r>
            <a:r>
              <a:rPr lang="vi-VN" b="1" dirty="0">
                <a:solidFill>
                  <a:srgbClr val="FF0000"/>
                </a:solidFill>
              </a:rPr>
              <a:t>:  </a:t>
            </a:r>
            <a:endParaRPr lang="en-US" b="1" dirty="0">
              <a:solidFill>
                <a:srgbClr val="FF0000"/>
              </a:solidFill>
            </a:endParaRPr>
          </a:p>
          <a:p>
            <a:pPr marL="0" indent="0" algn="ctr">
              <a:buNone/>
            </a:pPr>
            <a:r>
              <a:rPr lang="vi-VN" b="1" dirty="0">
                <a:solidFill>
                  <a:srgbClr val="FF0000"/>
                </a:solidFill>
              </a:rPr>
              <a:t> </a:t>
            </a:r>
            <a:r>
              <a:rPr lang="vi-VN" sz="3600" b="1" dirty="0">
                <a:solidFill>
                  <a:srgbClr val="FF0000"/>
                </a:solidFill>
                <a:latin typeface="Times New Roman" panose="02020603050405020304" pitchFamily="18" charset="0"/>
                <a:cs typeface="Times New Roman" panose="02020603050405020304" pitchFamily="18" charset="0"/>
              </a:rPr>
              <a:t>VIẾT BÀI NGHỊ LUẬN SO SÁNH, ĐÁNH GIÁ HAI TÁC PHẨM THƠ</a:t>
            </a:r>
            <a:endParaRPr lang="en-US" sz="3600" b="1" dirty="0">
              <a:solidFill>
                <a:srgbClr val="FF0000"/>
              </a:solidFill>
              <a:latin typeface="Times New Roman" panose="02020603050405020304" pitchFamily="18" charset="0"/>
              <a:cs typeface="Times New Roman" panose="02020603050405020304" pitchFamily="18" charset="0"/>
            </a:endParaRPr>
          </a:p>
          <a:p>
            <a:pPr marL="0" indent="0" algn="ctr">
              <a:buNone/>
            </a:pPr>
            <a:r>
              <a:rPr lang="en-US" sz="3200"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Giáo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viên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thực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hiện</a:t>
            </a:r>
            <a:r>
              <a:rPr lang="en-US" i="1" dirty="0">
                <a:latin typeface="Times New Roman" panose="02020603050405020304" pitchFamily="18" charset="0"/>
                <a:cs typeface="Times New Roman" panose="02020603050405020304" pitchFamily="18" charset="0"/>
              </a:rPr>
              <a:t>:</a:t>
            </a:r>
          </a:p>
          <a:p>
            <a:pPr marL="0" indent="0">
              <a:buNone/>
            </a:pPr>
            <a:r>
              <a:rPr lang="en-US" sz="2400" i="1" dirty="0">
                <a:latin typeface="Times New Roman" panose="02020603050405020304" pitchFamily="18" charset="0"/>
                <a:cs typeface="Times New Roman" panose="02020603050405020304" pitchFamily="18" charset="0"/>
              </a:rPr>
              <a:t>            1. </a:t>
            </a:r>
            <a:r>
              <a:rPr lang="en-US" sz="2400" i="1" dirty="0" err="1">
                <a:latin typeface="Times New Roman" panose="02020603050405020304" pitchFamily="18" charset="0"/>
                <a:cs typeface="Times New Roman" panose="02020603050405020304" pitchFamily="18" charset="0"/>
              </a:rPr>
              <a:t>Bùi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Thị</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Hồng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Hạnh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Trường</a:t>
            </a:r>
            <a:r>
              <a:rPr lang="en-US" sz="2400" i="1" dirty="0">
                <a:latin typeface="Times New Roman" panose="02020603050405020304" pitchFamily="18" charset="0"/>
                <a:cs typeface="Times New Roman" panose="02020603050405020304" pitchFamily="18" charset="0"/>
              </a:rPr>
              <a:t> THPT </a:t>
            </a:r>
            <a:r>
              <a:rPr lang="en-US" sz="2400" i="1" dirty="0" err="1">
                <a:latin typeface="Times New Roman" panose="02020603050405020304" pitchFamily="18" charset="0"/>
                <a:cs typeface="Times New Roman" panose="02020603050405020304" pitchFamily="18" charset="0"/>
              </a:rPr>
              <a:t>Horizon,Tây</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Hồ</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Nội</a:t>
            </a:r>
            <a:endParaRPr lang="en-US" sz="2400" i="1" dirty="0">
              <a:latin typeface="Times New Roman" panose="02020603050405020304" pitchFamily="18" charset="0"/>
              <a:cs typeface="Times New Roman" panose="02020603050405020304" pitchFamily="18" charset="0"/>
            </a:endParaRPr>
          </a:p>
          <a:p>
            <a:pPr marL="0" indent="0">
              <a:buNone/>
            </a:pPr>
            <a:r>
              <a:rPr lang="en-US" sz="2400" i="1" dirty="0">
                <a:latin typeface="Times New Roman" panose="02020603050405020304" pitchFamily="18" charset="0"/>
                <a:cs typeface="Times New Roman" panose="02020603050405020304" pitchFamily="18" charset="0"/>
              </a:rPr>
              <a:t>            2. </a:t>
            </a:r>
            <a:r>
              <a:rPr lang="en-US" sz="2400" i="1" dirty="0" err="1">
                <a:latin typeface="Times New Roman" panose="02020603050405020304" pitchFamily="18" charset="0"/>
                <a:cs typeface="Times New Roman" panose="02020603050405020304" pitchFamily="18" charset="0"/>
              </a:rPr>
              <a:t>Nguyễn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Thị</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Hồng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Thắm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Trường</a:t>
            </a:r>
            <a:r>
              <a:rPr lang="en-US" sz="2400" i="1" dirty="0">
                <a:latin typeface="Times New Roman" panose="02020603050405020304" pitchFamily="18" charset="0"/>
                <a:cs typeface="Times New Roman" panose="02020603050405020304" pitchFamily="18" charset="0"/>
              </a:rPr>
              <a:t> THPT </a:t>
            </a:r>
            <a:r>
              <a:rPr lang="en-US" sz="2400" i="1" dirty="0" err="1">
                <a:latin typeface="Times New Roman" panose="02020603050405020304" pitchFamily="18" charset="0"/>
                <a:cs typeface="Times New Roman" panose="02020603050405020304" pitchFamily="18" charset="0"/>
              </a:rPr>
              <a:t>Lý</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Thánh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Tông,Gia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Lâm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Nội</a:t>
            </a:r>
            <a:endParaRPr lang="en-US" sz="2400" i="1" dirty="0">
              <a:latin typeface="Times New Roman" panose="02020603050405020304" pitchFamily="18" charset="0"/>
              <a:cs typeface="Times New Roman" panose="02020603050405020304" pitchFamily="18" charset="0"/>
            </a:endParaRPr>
          </a:p>
          <a:p>
            <a:pPr marL="0" indent="0">
              <a:buNone/>
            </a:pPr>
            <a:endParaRPr lang="en-US" sz="30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401960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par>
                                <p:cTn id="33" presetID="16" presetClass="entr" presetSubtype="21"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barn(inVertical)">
                                      <p:cBhvr>
                                        <p:cTn id="3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1273" y="369455"/>
            <a:ext cx="10757659" cy="6277771"/>
          </a:xfrm>
        </p:spPr>
        <p:txBody>
          <a:bodyPr>
            <a:normAutofit/>
          </a:bodyPr>
          <a:lstStyle/>
          <a:p>
            <a:pPr marL="0" indent="0">
              <a:buNone/>
            </a:pPr>
            <a:endParaRPr lang="en-US" b="1" dirty="0">
              <a:latin typeface="+mj-lt"/>
            </a:endParaRPr>
          </a:p>
          <a:p>
            <a:pPr marL="0" indent="0">
              <a:buNone/>
            </a:pPr>
            <a:r>
              <a:rPr lang="vi-VN" b="1" dirty="0">
                <a:latin typeface="+mj-lt"/>
              </a:rPr>
              <a:t>2.</a:t>
            </a:r>
            <a:r>
              <a:rPr lang="en-US" b="1" dirty="0">
                <a:latin typeface="+mj-lt"/>
              </a:rPr>
              <a:t>3</a:t>
            </a:r>
            <a:r>
              <a:rPr lang="vi-VN" b="1" dirty="0">
                <a:latin typeface="+mj-lt"/>
              </a:rPr>
              <a:t>. Phân tích đoạn thơ trong </a:t>
            </a:r>
            <a:r>
              <a:rPr lang="vi-VN" b="1" i="1" dirty="0">
                <a:latin typeface="+mj-lt"/>
              </a:rPr>
              <a:t>Bài thơ của một người yêu nước mình</a:t>
            </a:r>
            <a:r>
              <a:rPr lang="en-US" b="1" dirty="0">
                <a:latin typeface="+mj-lt"/>
              </a:rPr>
              <a:t>- </a:t>
            </a:r>
            <a:r>
              <a:rPr lang="en-US" b="1" dirty="0" err="1">
                <a:latin typeface="Times New Roman" panose="02020603050405020304" pitchFamily="18" charset="0"/>
                <a:cs typeface="Times New Roman" panose="02020603050405020304" pitchFamily="18" charset="0"/>
              </a:rPr>
              <a:t>Trần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Vàng</a:t>
            </a:r>
            <a:r>
              <a:rPr lang="en-US" b="1" dirty="0">
                <a:latin typeface="Times New Roman" panose="02020603050405020304" pitchFamily="18" charset="0"/>
                <a:cs typeface="Times New Roman" panose="02020603050405020304" pitchFamily="18" charset="0"/>
              </a:rPr>
              <a:t> Sao</a:t>
            </a:r>
            <a:endParaRPr lang="vi-VN" b="1" dirty="0">
              <a:latin typeface="+mj-lt"/>
            </a:endParaRPr>
          </a:p>
          <a:p>
            <a:pPr marL="0" indent="0">
              <a:buNone/>
            </a:pPr>
            <a:r>
              <a:rPr lang="en-US" b="1" i="1" dirty="0">
                <a:latin typeface="+mj-lt"/>
              </a:rPr>
              <a:t>*</a:t>
            </a:r>
            <a:r>
              <a:rPr lang="vi-VN" b="1" dirty="0">
                <a:latin typeface="+mj-lt"/>
              </a:rPr>
              <a:t>Nội dung</a:t>
            </a:r>
            <a:r>
              <a:rPr lang="vi-VN" dirty="0">
                <a:latin typeface="+mj-lt"/>
              </a:rPr>
              <a:t>: Nỗi nhớ của tác giả về một quá khứ thân thương, trìu mến với người mẹ góa nuôi con côi giữa nhiều khổ đau, tủi cực. Nhà thơ đã dám nhìn thẳng vào những năm tháng chiến tranh gian khổ, dùng thơ ca để lột tả một cách trần trụi cái đói, cái nghèo, cái khổ của người dân.</a:t>
            </a:r>
          </a:p>
          <a:p>
            <a:pPr marL="0" indent="0">
              <a:buNone/>
            </a:pPr>
            <a:r>
              <a:rPr lang="en-US" i="1" dirty="0">
                <a:latin typeface="+mj-lt"/>
              </a:rPr>
              <a:t>*</a:t>
            </a:r>
            <a:r>
              <a:rPr lang="vi-VN" b="1" dirty="0">
                <a:latin typeface="+mj-lt"/>
              </a:rPr>
              <a:t>Nghệ thuật:</a:t>
            </a:r>
          </a:p>
          <a:p>
            <a:pPr marL="0" indent="0">
              <a:buNone/>
            </a:pPr>
            <a:r>
              <a:rPr lang="en-US" b="1" dirty="0">
                <a:latin typeface="+mj-lt"/>
              </a:rPr>
              <a:t>     </a:t>
            </a:r>
            <a:r>
              <a:rPr lang="en-US" b="1" dirty="0">
                <a:solidFill>
                  <a:srgbClr val="7030A0"/>
                </a:solidFill>
                <a:latin typeface="+mj-lt"/>
              </a:rPr>
              <a:t>- </a:t>
            </a:r>
            <a:r>
              <a:rPr lang="vi-VN" b="1" dirty="0">
                <a:solidFill>
                  <a:srgbClr val="7030A0"/>
                </a:solidFill>
                <a:latin typeface="+mj-lt"/>
              </a:rPr>
              <a:t>Vế 1: Khung cảnh yên bình trong hoài niệm của nhà thơ</a:t>
            </a:r>
            <a:endParaRPr lang="en-US" b="1" dirty="0">
              <a:solidFill>
                <a:srgbClr val="7030A0"/>
              </a:solidFill>
              <a:latin typeface="+mj-lt"/>
            </a:endParaRPr>
          </a:p>
          <a:p>
            <a:pPr marL="0" indent="0">
              <a:buNone/>
            </a:pPr>
            <a:r>
              <a:rPr lang="vi-VN" b="1" dirty="0">
                <a:solidFill>
                  <a:srgbClr val="7030A0"/>
                </a:solidFill>
                <a:latin typeface="+mj-lt"/>
              </a:rPr>
              <a:t> (5 câu đầu)</a:t>
            </a:r>
          </a:p>
          <a:p>
            <a:pPr marL="0" indent="0">
              <a:buNone/>
            </a:pPr>
            <a:r>
              <a:rPr lang="vi-VN" dirty="0">
                <a:latin typeface="+mj-lt"/>
              </a:rPr>
              <a:t>+Thể loại: thơ tự do</a:t>
            </a:r>
            <a:r>
              <a:rPr lang="en-US" dirty="0">
                <a:latin typeface="+mj-lt"/>
              </a:rPr>
              <a:t> =&gt;</a:t>
            </a:r>
            <a:r>
              <a:rPr lang="vi-VN" dirty="0">
                <a:latin typeface="+mj-lt"/>
              </a:rPr>
              <a:t> Cảm xúc được bộc lộ tự do theo mạch tình cảm cá nhân, không bị áp đặt về câu chữ, không bị rào cản nào...</a:t>
            </a:r>
          </a:p>
          <a:p>
            <a:pPr marL="0" indent="0">
              <a:buNone/>
            </a:pPr>
            <a:r>
              <a:rPr lang="vi-VN" dirty="0">
                <a:latin typeface="+mj-lt"/>
              </a:rPr>
              <a:t>+Giọng điệu: hoài niệm, ám ảnh, xúc động. </a:t>
            </a:r>
          </a:p>
          <a:p>
            <a:pPr marL="0" indent="0">
              <a:buNone/>
            </a:pPr>
            <a:endParaRPr lang="en-US" dirty="0"/>
          </a:p>
        </p:txBody>
      </p:sp>
    </p:spTree>
    <p:extLst>
      <p:ext uri="{BB962C8B-B14F-4D97-AF65-F5344CB8AC3E}">
        <p14:creationId xmlns:p14="http://schemas.microsoft.com/office/powerpoint/2010/main" val="427360325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par>
                                <p:cTn id="18" presetID="22" presetClass="entr" presetSubtype="4"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ipe(down)">
                                      <p:cBhvr>
                                        <p:cTn id="20" dur="500"/>
                                        <p:tgtEl>
                                          <p:spTgt spid="3">
                                            <p:txEl>
                                              <p:pRg st="4" end="4"/>
                                            </p:txEl>
                                          </p:spTgt>
                                        </p:tgtEl>
                                      </p:cBhvr>
                                    </p:animEffect>
                                  </p:childTnLst>
                                </p:cTn>
                              </p:par>
                              <p:par>
                                <p:cTn id="21" presetID="2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wipe(down)">
                                      <p:cBhvr>
                                        <p:cTn id="23" dur="500"/>
                                        <p:tgtEl>
                                          <p:spTgt spid="3">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 calcmode="lin" valueType="num">
                                      <p:cBhvr additive="base">
                                        <p:cTn id="2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 calcmode="lin" valueType="num">
                                      <p:cBhvr additive="base">
                                        <p:cTn id="34"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912091" y="480589"/>
            <a:ext cx="10515600" cy="5714847"/>
          </a:xfrm>
        </p:spPr>
        <p:txBody>
          <a:bodyPr>
            <a:normAutofit fontScale="92500" lnSpcReduction="20000"/>
          </a:bodyPr>
          <a:lstStyle/>
          <a:p>
            <a:pPr marL="0" indent="0">
              <a:buNone/>
            </a:pPr>
            <a:r>
              <a:rPr lang="en-US" sz="3500" dirty="0">
                <a:latin typeface="Times New Roman" panose="02020603050405020304" pitchFamily="18" charset="0"/>
                <a:cs typeface="Times New Roman" panose="02020603050405020304" pitchFamily="18" charset="0"/>
              </a:rPr>
              <a:t> </a:t>
            </a:r>
            <a:r>
              <a:rPr lang="vi-VN" sz="3500" dirty="0">
                <a:latin typeface="Times New Roman" panose="02020603050405020304" pitchFamily="18" charset="0"/>
                <a:cs typeface="Times New Roman" panose="02020603050405020304" pitchFamily="18" charset="0"/>
              </a:rPr>
              <a:t>       </a:t>
            </a:r>
            <a:endParaRPr lang="en-US" sz="3500"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vi-VN" b="1" dirty="0">
                <a:latin typeface="Times New Roman" panose="02020603050405020304" pitchFamily="18" charset="0"/>
                <a:cs typeface="Times New Roman" panose="02020603050405020304" pitchFamily="18" charset="0"/>
              </a:rPr>
              <a:t>Điệp từ </a:t>
            </a:r>
            <a:r>
              <a:rPr lang="vi-VN" b="1" i="1" dirty="0">
                <a:latin typeface="Times New Roman" panose="02020603050405020304" pitchFamily="18" charset="0"/>
                <a:cs typeface="Times New Roman" panose="02020603050405020304" pitchFamily="18" charset="0"/>
              </a:rPr>
              <a:t>một</a:t>
            </a:r>
            <a:r>
              <a:rPr lang="vi-VN" i="1" dirty="0">
                <a:latin typeface="Times New Roman" panose="02020603050405020304" pitchFamily="18" charset="0"/>
                <a:cs typeface="Times New Roman" panose="02020603050405020304" pitchFamily="18" charset="0"/>
              </a:rPr>
              <a:t>:</a:t>
            </a:r>
            <a:r>
              <a:rPr lang="vi-VN" dirty="0">
                <a:latin typeface="Times New Roman" panose="02020603050405020304" pitchFamily="18" charset="0"/>
                <a:cs typeface="Times New Roman" panose="02020603050405020304" pitchFamily="18" charset="0"/>
              </a:rPr>
              <a:t> </a:t>
            </a:r>
            <a:r>
              <a:rPr lang="vi-VN" i="1" dirty="0">
                <a:latin typeface="Times New Roman" panose="02020603050405020304" pitchFamily="18" charset="0"/>
                <a:cs typeface="Times New Roman" panose="02020603050405020304" pitchFamily="18" charset="0"/>
              </a:rPr>
              <a:t>một tiếng cười lạ, một câu ca dao buồn, một vết bùn khô..</a:t>
            </a:r>
            <a:endParaRPr lang="en-US" i="1" dirty="0">
              <a:latin typeface="Times New Roman" panose="02020603050405020304" pitchFamily="18" charset="0"/>
              <a:cs typeface="Times New Roman" panose="02020603050405020304" pitchFamily="18" charset="0"/>
            </a:endParaRPr>
          </a:p>
          <a:p>
            <a:pPr marL="0" indent="0">
              <a:buNone/>
            </a:pPr>
            <a:r>
              <a:rPr lang="vi-VN"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&gt;</a:t>
            </a:r>
            <a:r>
              <a:rPr lang="vi-VN" dirty="0">
                <a:latin typeface="Times New Roman" panose="02020603050405020304" pitchFamily="18" charset="0"/>
                <a:cs typeface="Times New Roman" panose="02020603050405020304" pitchFamily="18" charset="0"/>
              </a:rPr>
              <a:t> Nhấn mạnh số từ ít ỏi nhưng gợi bao nhiêu nỗi niềm chất chứa về quá khứ nghèo đói nhưng yên ấm, không có chia tay.</a:t>
            </a:r>
          </a:p>
          <a:p>
            <a:pPr marL="0" indent="0">
              <a:buNone/>
            </a:pPr>
            <a:r>
              <a:rPr lang="vi-VN"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vi-VN" b="1" dirty="0">
                <a:latin typeface="Times New Roman" panose="02020603050405020304" pitchFamily="18" charset="0"/>
                <a:cs typeface="Times New Roman" panose="02020603050405020304" pitchFamily="18" charset="0"/>
              </a:rPr>
              <a:t>Chi tiết</a:t>
            </a:r>
            <a:r>
              <a:rPr lang="vi-VN" dirty="0">
                <a:latin typeface="Times New Roman" panose="02020603050405020304" pitchFamily="18" charset="0"/>
                <a:cs typeface="Times New Roman" panose="02020603050405020304" pitchFamily="18" charset="0"/>
              </a:rPr>
              <a:t>: </a:t>
            </a:r>
            <a:r>
              <a:rPr lang="vi-VN" i="1" dirty="0">
                <a:latin typeface="Times New Roman" panose="02020603050405020304" pitchFamily="18" charset="0"/>
                <a:cs typeface="Times New Roman" panose="02020603050405020304" pitchFamily="18" charset="0"/>
              </a:rPr>
              <a:t>hoa bưởi, hoa ngâu, tiếng còi tàu, tiếng còi lạ, câu ca dao</a:t>
            </a:r>
            <a:r>
              <a:rPr lang="en-US" i="1" dirty="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&gt;</a:t>
            </a:r>
            <a:r>
              <a:rPr lang="vi-VN" dirty="0">
                <a:latin typeface="Times New Roman" panose="02020603050405020304" pitchFamily="18" charset="0"/>
                <a:cs typeface="Times New Roman" panose="02020603050405020304" pitchFamily="18" charset="0"/>
              </a:rPr>
              <a:t> đó là hình ảnh của cuộc sống thân thương, giản dị, bình yên trước khi có chiến tranh.</a:t>
            </a:r>
          </a:p>
          <a:p>
            <a:pPr marL="0" indent="0">
              <a:buNone/>
            </a:pPr>
            <a:r>
              <a:rPr lang="vi-VN"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vi-VN" b="1" dirty="0">
                <a:latin typeface="Times New Roman" panose="02020603050405020304" pitchFamily="18" charset="0"/>
                <a:cs typeface="Times New Roman" panose="02020603050405020304" pitchFamily="18" charset="0"/>
              </a:rPr>
              <a:t>Điệp ngữ</a:t>
            </a:r>
            <a:r>
              <a:rPr lang="vi-VN" dirty="0">
                <a:latin typeface="Times New Roman" panose="02020603050405020304" pitchFamily="18" charset="0"/>
                <a:cs typeface="Times New Roman" panose="02020603050405020304" pitchFamily="18" charset="0"/>
              </a:rPr>
              <a:t>: </a:t>
            </a:r>
            <a:r>
              <a:rPr lang="vi-VN" i="1" dirty="0">
                <a:latin typeface="Times New Roman" panose="02020603050405020304" pitchFamily="18" charset="0"/>
                <a:cs typeface="Times New Roman" panose="02020603050405020304" pitchFamily="18" charset="0"/>
              </a:rPr>
              <a:t>Tôi yêu </a:t>
            </a:r>
            <a:r>
              <a:rPr lang="vi-VN" dirty="0">
                <a:latin typeface="Times New Roman" panose="02020603050405020304" pitchFamily="18" charset="0"/>
                <a:cs typeface="Times New Roman" panose="02020603050405020304" pitchFamily="18" charset="0"/>
              </a:rPr>
              <a:t>=) nối liền từ đoạn trước đến đoạn này khẳng định tình yêu đất nước gắn liền với tình thân gia đình.</a:t>
            </a:r>
          </a:p>
          <a:p>
            <a:pPr marL="0" indent="0">
              <a:buNone/>
            </a:pPr>
            <a:r>
              <a:rPr lang="vi-VN" dirty="0">
                <a:latin typeface="Times New Roman" panose="02020603050405020304" pitchFamily="18" charset="0"/>
                <a:cs typeface="Times New Roman" panose="02020603050405020304" pitchFamily="18" charset="0"/>
              </a:rPr>
              <a:t>+</a:t>
            </a:r>
            <a:r>
              <a:rPr lang="vi-VN" b="1" dirty="0">
                <a:latin typeface="Times New Roman" panose="02020603050405020304" pitchFamily="18" charset="0"/>
                <a:cs typeface="Times New Roman" panose="02020603050405020304" pitchFamily="18" charset="0"/>
              </a:rPr>
              <a:t>Dấu câu</a:t>
            </a:r>
            <a:r>
              <a:rPr lang="vi-VN" dirty="0">
                <a:latin typeface="Times New Roman" panose="02020603050405020304" pitchFamily="18" charset="0"/>
                <a:cs typeface="Times New Roman" panose="02020603050405020304" pitchFamily="18" charset="0"/>
              </a:rPr>
              <a:t>: Dấu chấm câu ngăn cách và tách đoạn thành 2 vế, vế 1 là cảnh vật, con người, chi tiết khiến nhà thơ rung động (5 câu đầu), vế 2 là bức chân dung người mẹ già nua, một mình nuôi con, ngày nào cũng có người đến đòi nợ, đêm nào cũng thầm khóc nhưng vẫn không nguôi hy vọng con khôn lớn, cất mặt với đời. ( 6 câu còn lại)</a:t>
            </a:r>
          </a:p>
          <a:p>
            <a:pPr marL="0" indent="0">
              <a:buNone/>
            </a:pPr>
            <a:r>
              <a:rPr lang="vi-VN"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vi-VN" b="1" dirty="0">
                <a:latin typeface="Times New Roman" panose="02020603050405020304" pitchFamily="18" charset="0"/>
                <a:cs typeface="Times New Roman" panose="02020603050405020304" pitchFamily="18" charset="0"/>
              </a:rPr>
              <a:t>Câu phủ định</a:t>
            </a:r>
            <a:r>
              <a:rPr lang="vi-VN" dirty="0">
                <a:latin typeface="Times New Roman" panose="02020603050405020304" pitchFamily="18" charset="0"/>
                <a:cs typeface="Times New Roman" panose="02020603050405020304" pitchFamily="18" charset="0"/>
              </a:rPr>
              <a:t> có từ </a:t>
            </a:r>
            <a:r>
              <a:rPr lang="vi-VN" i="1" dirty="0">
                <a:latin typeface="Times New Roman" panose="02020603050405020304" pitchFamily="18" charset="0"/>
                <a:cs typeface="Times New Roman" panose="02020603050405020304" pitchFamily="18" charset="0"/>
              </a:rPr>
              <a:t>không</a:t>
            </a:r>
            <a:r>
              <a:rPr lang="vi-VN" dirty="0">
                <a:latin typeface="Times New Roman" panose="02020603050405020304" pitchFamily="18" charset="0"/>
                <a:cs typeface="Times New Roman" panose="02020603050405020304" pitchFamily="18" charset="0"/>
              </a:rPr>
              <a:t>: Không có ai chia tay</a:t>
            </a:r>
            <a:r>
              <a:rPr lang="en-US" dirty="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&gt;</a:t>
            </a:r>
            <a:r>
              <a:rPr lang="vi-VN" dirty="0">
                <a:latin typeface="Times New Roman" panose="02020603050405020304" pitchFamily="18" charset="0"/>
                <a:cs typeface="Times New Roman" panose="02020603050405020304" pitchFamily="18" charset="0"/>
              </a:rPr>
              <a:t> nhấn mạnh bầu không gian hạnh phúc, gắn kết, yên vui, không hề có sự chia cách, phân ly, ly tán...</a:t>
            </a:r>
          </a:p>
          <a:p>
            <a:pPr marL="0" indent="0">
              <a:buNone/>
            </a:pPr>
            <a:endParaRPr lang="en-US" dirty="0"/>
          </a:p>
        </p:txBody>
      </p:sp>
    </p:spTree>
    <p:extLst>
      <p:ext uri="{BB962C8B-B14F-4D97-AF65-F5344CB8AC3E}">
        <p14:creationId xmlns:p14="http://schemas.microsoft.com/office/powerpoint/2010/main" val="295277034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8018" y="480291"/>
            <a:ext cx="10515600" cy="6219187"/>
          </a:xfrm>
        </p:spPr>
        <p:txBody>
          <a:bodyPr>
            <a:normAutofit fontScale="92500" lnSpcReduction="10000"/>
          </a:bodyPr>
          <a:lstStyle/>
          <a:p>
            <a:pPr marL="0" indent="0">
              <a:buNone/>
            </a:pPr>
            <a:r>
              <a:rPr lang="en-US" dirty="0"/>
              <a:t>    </a:t>
            </a:r>
            <a:endParaRPr lang="vi-VN" sz="4300" dirty="0"/>
          </a:p>
          <a:p>
            <a:pPr marL="0" indent="0">
              <a:buNone/>
            </a:pPr>
            <a:r>
              <a:rPr lang="vi-VN" i="1" dirty="0">
                <a:solidFill>
                  <a:srgbClr val="7030A0"/>
                </a:solidFill>
                <a:latin typeface="Times New Roman" panose="02020603050405020304" pitchFamily="18" charset="0"/>
                <a:cs typeface="Times New Roman" panose="02020603050405020304" pitchFamily="18" charset="0"/>
              </a:rPr>
              <a:t>   </a:t>
            </a:r>
            <a:r>
              <a:rPr lang="en-US" i="1" dirty="0">
                <a:solidFill>
                  <a:srgbClr val="7030A0"/>
                </a:solidFill>
                <a:latin typeface="Times New Roman" panose="02020603050405020304" pitchFamily="18" charset="0"/>
                <a:cs typeface="Times New Roman" panose="02020603050405020304" pitchFamily="18" charset="0"/>
              </a:rPr>
              <a:t>-</a:t>
            </a:r>
            <a:r>
              <a:rPr lang="vi-VN" b="1" dirty="0">
                <a:solidFill>
                  <a:srgbClr val="7030A0"/>
                </a:solidFill>
                <a:latin typeface="Times New Roman" panose="02020603050405020304" pitchFamily="18" charset="0"/>
                <a:cs typeface="Times New Roman" panose="02020603050405020304" pitchFamily="18" charset="0"/>
              </a:rPr>
              <a:t>Vế 2: Hình ảnh người mẹ góa ( 6 câu sau)</a:t>
            </a:r>
          </a:p>
          <a:p>
            <a:pPr marL="0" indent="0">
              <a:buNone/>
            </a:pPr>
            <a:r>
              <a:rPr lang="vi-VN" dirty="0">
                <a:latin typeface="Times New Roman" panose="02020603050405020304" pitchFamily="18" charset="0"/>
                <a:cs typeface="Times New Roman" panose="02020603050405020304" pitchFamily="18" charset="0"/>
              </a:rPr>
              <a:t>+</a:t>
            </a:r>
            <a:r>
              <a:rPr lang="vi-VN" b="1" dirty="0">
                <a:latin typeface="Times New Roman" panose="02020603050405020304" pitchFamily="18" charset="0"/>
                <a:cs typeface="Times New Roman" panose="02020603050405020304" pitchFamily="18" charset="0"/>
              </a:rPr>
              <a:t>Ý thơ </a:t>
            </a:r>
            <a:r>
              <a:rPr lang="vi-VN" dirty="0">
                <a:latin typeface="Times New Roman" panose="02020603050405020304" pitchFamily="18" charset="0"/>
                <a:cs typeface="Times New Roman" panose="02020603050405020304" pitchFamily="18" charset="0"/>
              </a:rPr>
              <a:t>hòa quyện giữa khung cảnh thanh bình và hiện thực tàn khốc. Làng quê đất nước hiện lên thơ mộng trong buổi sáng sớm thơm hương lúa, bầy chim sẻ đậu hót trước sân. Nhưng cuộc sống của những con người ở đó cụ thể là mẹ tác giả lại đầy cơ cực, tủi hổ.</a:t>
            </a:r>
          </a:p>
          <a:p>
            <a:pPr marL="0" indent="0">
              <a:buNone/>
            </a:pPr>
            <a:r>
              <a:rPr lang="vi-VN" dirty="0">
                <a:latin typeface="Times New Roman" panose="02020603050405020304" pitchFamily="18" charset="0"/>
                <a:cs typeface="Times New Roman" panose="02020603050405020304" pitchFamily="18" charset="0"/>
              </a:rPr>
              <a:t>+ </a:t>
            </a:r>
            <a:r>
              <a:rPr lang="vi-VN" b="1" dirty="0">
                <a:latin typeface="Times New Roman" panose="02020603050405020304" pitchFamily="18" charset="0"/>
                <a:cs typeface="Times New Roman" panose="02020603050405020304" pitchFamily="18" charset="0"/>
              </a:rPr>
              <a:t>Giọng điệu </a:t>
            </a:r>
            <a:r>
              <a:rPr lang="vi-VN" dirty="0">
                <a:latin typeface="Times New Roman" panose="02020603050405020304" pitchFamily="18" charset="0"/>
                <a:cs typeface="Times New Roman" panose="02020603050405020304" pitchFamily="18" charset="0"/>
              </a:rPr>
              <a:t>kể, giới thiệu về người mẹ: thức khuya dậy sớm, năm nay ngoài 50 tuổi, chồng chết mười mấy năm...</a:t>
            </a:r>
            <a:r>
              <a:rPr lang="en-US" dirty="0">
                <a:latin typeface="Times New Roman" panose="02020603050405020304" pitchFamily="18" charset="0"/>
                <a:cs typeface="Times New Roman" panose="02020603050405020304" pitchFamily="18" charset="0"/>
              </a:rPr>
              <a:t> =&gt; </a:t>
            </a:r>
            <a:r>
              <a:rPr lang="vi-VN" dirty="0">
                <a:latin typeface="Times New Roman" panose="02020603050405020304" pitchFamily="18" charset="0"/>
                <a:cs typeface="Times New Roman" panose="02020603050405020304" pitchFamily="18" charset="0"/>
              </a:rPr>
              <a:t>lời thơ chân thành như một lời kể.</a:t>
            </a:r>
          </a:p>
          <a:p>
            <a:pPr marL="0" indent="0">
              <a:buNone/>
            </a:pPr>
            <a:r>
              <a:rPr lang="vi-VN" dirty="0">
                <a:latin typeface="Times New Roman" panose="02020603050405020304" pitchFamily="18" charset="0"/>
                <a:cs typeface="Times New Roman" panose="02020603050405020304" pitchFamily="18" charset="0"/>
              </a:rPr>
              <a:t>+</a:t>
            </a:r>
            <a:r>
              <a:rPr lang="vi-VN" b="1" dirty="0">
                <a:latin typeface="Times New Roman" panose="02020603050405020304" pitchFamily="18" charset="0"/>
                <a:cs typeface="Times New Roman" panose="02020603050405020304" pitchFamily="18" charset="0"/>
              </a:rPr>
              <a:t>Ngắt nhịp: </a:t>
            </a:r>
            <a:r>
              <a:rPr lang="vi-VN" dirty="0">
                <a:latin typeface="Times New Roman" panose="02020603050405020304" pitchFamily="18" charset="0"/>
                <a:cs typeface="Times New Roman" panose="02020603050405020304" pitchFamily="18" charset="0"/>
              </a:rPr>
              <a:t>4/3 (</a:t>
            </a:r>
            <a:r>
              <a:rPr lang="vi-VN" i="1" dirty="0">
                <a:latin typeface="Times New Roman" panose="02020603050405020304" pitchFamily="18" charset="0"/>
                <a:cs typeface="Times New Roman" panose="02020603050405020304" pitchFamily="18" charset="0"/>
              </a:rPr>
              <a:t>mẹ thương tôi/mẹ vẫn tần tảo</a:t>
            </a:r>
            <a:r>
              <a:rPr lang="en-US" dirty="0">
                <a:latin typeface="Times New Roman" panose="02020603050405020304" pitchFamily="18" charset="0"/>
                <a:cs typeface="Times New Roman" panose="02020603050405020304" pitchFamily="18" charset="0"/>
              </a:rPr>
              <a:t>)</a:t>
            </a:r>
          </a:p>
          <a:p>
            <a:pPr marL="0" indent="0">
              <a:buNone/>
            </a:pPr>
            <a:r>
              <a:rPr lang="en-US" dirty="0">
                <a:latin typeface="Times New Roman" panose="02020603050405020304" pitchFamily="18" charset="0"/>
                <a:cs typeface="Times New Roman" panose="02020603050405020304" pitchFamily="18" charset="0"/>
              </a:rPr>
              <a:t>+</a:t>
            </a:r>
            <a:r>
              <a:rPr lang="vi-VN" dirty="0">
                <a:latin typeface="Times New Roman" panose="02020603050405020304" pitchFamily="18" charset="0"/>
                <a:cs typeface="Times New Roman" panose="02020603050405020304" pitchFamily="18" charset="0"/>
              </a:rPr>
              <a:t> Điệp từ: </a:t>
            </a:r>
            <a:r>
              <a:rPr lang="vi-VN" i="1" dirty="0">
                <a:latin typeface="Times New Roman" panose="02020603050405020304" pitchFamily="18" charset="0"/>
                <a:cs typeface="Times New Roman" panose="02020603050405020304" pitchFamily="18" charset="0"/>
              </a:rPr>
              <a:t>mẹ</a:t>
            </a:r>
            <a:r>
              <a:rPr lang="en-US" i="1" dirty="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&gt;</a:t>
            </a:r>
            <a:r>
              <a:rPr lang="vi-VN" dirty="0">
                <a:latin typeface="Times New Roman" panose="02020603050405020304" pitchFamily="18" charset="0"/>
                <a:cs typeface="Times New Roman" panose="02020603050405020304" pitchFamily="18" charset="0"/>
              </a:rPr>
              <a:t> Tác dụng: nhấn mạnh những hi sinh thầm lặng và tình thương con vô bờ bến của mẹ. </a:t>
            </a:r>
            <a:endParaRPr lang="en-US" dirty="0">
              <a:latin typeface="Times New Roman" panose="02020603050405020304" pitchFamily="18" charset="0"/>
              <a:cs typeface="Times New Roman" panose="02020603050405020304" pitchFamily="18" charset="0"/>
            </a:endParaRPr>
          </a:p>
          <a:p>
            <a:pPr marL="0" indent="0">
              <a:buNone/>
            </a:pPr>
            <a:r>
              <a:rPr lang="vi-VN" dirty="0">
                <a:latin typeface="Times New Roman" panose="02020603050405020304" pitchFamily="18" charset="0"/>
                <a:cs typeface="Times New Roman" panose="02020603050405020304" pitchFamily="18" charset="0"/>
              </a:rPr>
              <a:t>+</a:t>
            </a:r>
            <a:r>
              <a:rPr lang="vi-VN" b="1" dirty="0">
                <a:latin typeface="Times New Roman" panose="02020603050405020304" pitchFamily="18" charset="0"/>
                <a:cs typeface="Times New Roman" panose="02020603050405020304" pitchFamily="18" charset="0"/>
              </a:rPr>
              <a:t>Thành ngữ  </a:t>
            </a:r>
            <a:r>
              <a:rPr lang="vi-VN" i="1" dirty="0">
                <a:latin typeface="Times New Roman" panose="02020603050405020304" pitchFamily="18" charset="0"/>
                <a:cs typeface="Times New Roman" panose="02020603050405020304" pitchFamily="18" charset="0"/>
              </a:rPr>
              <a:t>thức khuya dậy sớm</a:t>
            </a:r>
            <a:r>
              <a:rPr lang="vi-VN" dirty="0">
                <a:latin typeface="Times New Roman" panose="02020603050405020304" pitchFamily="18" charset="0"/>
                <a:cs typeface="Times New Roman" panose="02020603050405020304" pitchFamily="18" charset="0"/>
              </a:rPr>
              <a:t>: nhấn mạnh người làm việc chăm chỉ, tảo tần khuya sớm, cần mẫn, chịu thương chịu khó.</a:t>
            </a:r>
          </a:p>
          <a:p>
            <a:pPr marL="0" indent="0">
              <a:buNone/>
            </a:pPr>
            <a:r>
              <a:rPr lang="vi-VN" dirty="0">
                <a:latin typeface="Times New Roman" panose="02020603050405020304" pitchFamily="18" charset="0"/>
                <a:cs typeface="Times New Roman" panose="02020603050405020304" pitchFamily="18" charset="0"/>
              </a:rPr>
              <a:t>+ </a:t>
            </a:r>
            <a:r>
              <a:rPr lang="vi-VN" b="1" dirty="0">
                <a:latin typeface="Times New Roman" panose="02020603050405020304" pitchFamily="18" charset="0"/>
                <a:cs typeface="Times New Roman" panose="02020603050405020304" pitchFamily="18" charset="0"/>
              </a:rPr>
              <a:t>Đảo ngữ</a:t>
            </a:r>
            <a:r>
              <a:rPr lang="vi-VN" dirty="0">
                <a:latin typeface="Times New Roman" panose="02020603050405020304" pitchFamily="18" charset="0"/>
                <a:cs typeface="Times New Roman" panose="02020603050405020304" pitchFamily="18" charset="0"/>
              </a:rPr>
              <a:t>: Từ điển có ghi: </a:t>
            </a:r>
            <a:r>
              <a:rPr lang="vi-VN" i="1" dirty="0">
                <a:latin typeface="Times New Roman" panose="02020603050405020304" pitchFamily="18" charset="0"/>
                <a:cs typeface="Times New Roman" panose="02020603050405020304" pitchFamily="18" charset="0"/>
              </a:rPr>
              <a:t>gạo chợ nước sông </a:t>
            </a:r>
            <a:r>
              <a:rPr lang="vi-VN" dirty="0">
                <a:latin typeface="Times New Roman" panose="02020603050405020304" pitchFamily="18" charset="0"/>
                <a:cs typeface="Times New Roman" panose="02020603050405020304" pitchFamily="18" charset="0"/>
              </a:rPr>
              <a:t>nhưng đảo ngữ </a:t>
            </a:r>
            <a:r>
              <a:rPr lang="vi-VN" i="1" dirty="0">
                <a:latin typeface="Times New Roman" panose="02020603050405020304" pitchFamily="18" charset="0"/>
                <a:cs typeface="Times New Roman" panose="02020603050405020304" pitchFamily="18" charset="0"/>
              </a:rPr>
              <a:t>thành nước sông gạo chợ</a:t>
            </a:r>
            <a:r>
              <a:rPr lang="en-US" i="1" dirty="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&gt; </a:t>
            </a:r>
            <a:r>
              <a:rPr lang="vi-VN" dirty="0">
                <a:latin typeface="Times New Roman" panose="02020603050405020304" pitchFamily="18" charset="0"/>
                <a:cs typeface="Times New Roman" panose="02020603050405020304" pitchFamily="18" charset="0"/>
              </a:rPr>
              <a:t>Chỉ cảnh sống bấp bênh, ăn đong từng bữa.</a:t>
            </a:r>
          </a:p>
          <a:p>
            <a:pPr marL="0" indent="0">
              <a:buNone/>
            </a:pPr>
            <a:endParaRPr lang="en-US" dirty="0"/>
          </a:p>
        </p:txBody>
      </p:sp>
    </p:spTree>
    <p:extLst>
      <p:ext uri="{BB962C8B-B14F-4D97-AF65-F5344CB8AC3E}">
        <p14:creationId xmlns:p14="http://schemas.microsoft.com/office/powerpoint/2010/main" val="332590488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additive="base">
                                        <p:cTn id="4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969487" y="332509"/>
            <a:ext cx="10515600" cy="6226179"/>
          </a:xfrm>
        </p:spPr>
        <p:txBody>
          <a:bodyPr>
            <a:normAutofit fontScale="40000" lnSpcReduction="20000"/>
          </a:bodyPr>
          <a:lstStyle/>
          <a:p>
            <a:pPr marL="0" indent="0">
              <a:buNone/>
            </a:pPr>
            <a:r>
              <a:rPr lang="vi-VN" sz="7000" b="1" dirty="0"/>
              <a:t>       </a:t>
            </a:r>
          </a:p>
          <a:p>
            <a:pPr marL="0" indent="0">
              <a:buNone/>
            </a:pPr>
            <a:r>
              <a:rPr lang="vi-VN" sz="7000" b="1" dirty="0"/>
              <a:t> </a:t>
            </a:r>
            <a:r>
              <a:rPr lang="en-US" sz="7000" b="1" dirty="0"/>
              <a:t>2.4</a:t>
            </a:r>
            <a:r>
              <a:rPr lang="en-US" sz="7000" b="1" dirty="0">
                <a:latin typeface="Times New Roman" panose="02020603050405020304" pitchFamily="18" charset="0"/>
                <a:cs typeface="Times New Roman" panose="02020603050405020304" pitchFamily="18" charset="0"/>
              </a:rPr>
              <a:t>. </a:t>
            </a:r>
            <a:r>
              <a:rPr lang="vi-VN" sz="7000" b="1" dirty="0">
                <a:latin typeface="Times New Roman" panose="02020603050405020304" pitchFamily="18" charset="0"/>
                <a:cs typeface="Times New Roman" panose="02020603050405020304" pitchFamily="18" charset="0"/>
              </a:rPr>
              <a:t>So sánh, đánh giá, nhận xét về hai đoạn thơ:</a:t>
            </a:r>
          </a:p>
          <a:p>
            <a:pPr marL="0" indent="0">
              <a:buNone/>
            </a:pPr>
            <a:r>
              <a:rPr lang="en-US" sz="7000" b="1" dirty="0">
                <a:latin typeface="Times New Roman" panose="02020603050405020304" pitchFamily="18" charset="0"/>
                <a:cs typeface="Times New Roman" panose="02020603050405020304" pitchFamily="18" charset="0"/>
              </a:rPr>
              <a:t>*</a:t>
            </a:r>
            <a:r>
              <a:rPr lang="vi-VN" sz="7000" b="1" dirty="0">
                <a:latin typeface="Times New Roman" panose="02020603050405020304" pitchFamily="18" charset="0"/>
                <a:cs typeface="Times New Roman" panose="02020603050405020304" pitchFamily="18" charset="0"/>
              </a:rPr>
              <a:t> Điểm tương đồng:</a:t>
            </a:r>
          </a:p>
          <a:p>
            <a:pPr marL="0" indent="0">
              <a:buNone/>
            </a:pPr>
            <a:r>
              <a:rPr lang="vi-VN" sz="7000" i="1" dirty="0">
                <a:latin typeface="Times New Roman" panose="02020603050405020304" pitchFamily="18" charset="0"/>
                <a:cs typeface="Times New Roman" panose="02020603050405020304" pitchFamily="18" charset="0"/>
              </a:rPr>
              <a:t>- </a:t>
            </a:r>
            <a:r>
              <a:rPr lang="vi-VN" sz="7000" b="1" i="1" dirty="0">
                <a:latin typeface="Times New Roman" panose="02020603050405020304" pitchFamily="18" charset="0"/>
                <a:cs typeface="Times New Roman" panose="02020603050405020304" pitchFamily="18" charset="0"/>
              </a:rPr>
              <a:t>Về nội dung</a:t>
            </a:r>
            <a:r>
              <a:rPr lang="vi-VN" sz="7000" dirty="0">
                <a:latin typeface="Times New Roman" panose="02020603050405020304" pitchFamily="18" charset="0"/>
                <a:cs typeface="Times New Roman" panose="02020603050405020304" pitchFamily="18" charset="0"/>
              </a:rPr>
              <a:t>: đều viết về nỗi nhớ </a:t>
            </a:r>
          </a:p>
          <a:p>
            <a:pPr marL="0" indent="0">
              <a:buNone/>
            </a:pPr>
            <a:r>
              <a:rPr lang="en-US" sz="7000" dirty="0">
                <a:latin typeface="Times New Roman" panose="02020603050405020304" pitchFamily="18" charset="0"/>
                <a:cs typeface="Times New Roman" panose="02020603050405020304" pitchFamily="18" charset="0"/>
              </a:rPr>
              <a:t>+ </a:t>
            </a:r>
            <a:r>
              <a:rPr lang="vi-VN" sz="7000" dirty="0">
                <a:latin typeface="Times New Roman" panose="02020603050405020304" pitchFamily="18" charset="0"/>
                <a:cs typeface="Times New Roman" panose="02020603050405020304" pitchFamily="18" charset="0"/>
              </a:rPr>
              <a:t>Đoạn 1: nhớ kỉ niệm kháng chiến, con người kháng chiến</a:t>
            </a:r>
            <a:r>
              <a:rPr lang="en-US" sz="7000" dirty="0">
                <a:latin typeface="Times New Roman" panose="02020603050405020304" pitchFamily="18" charset="0"/>
                <a:cs typeface="Times New Roman" panose="02020603050405020304" pitchFamily="18" charset="0"/>
              </a:rPr>
              <a:t>.</a:t>
            </a:r>
          </a:p>
          <a:p>
            <a:pPr marL="0" indent="0">
              <a:buNone/>
            </a:pPr>
            <a:r>
              <a:rPr lang="en-US" sz="7000" dirty="0">
                <a:latin typeface="Times New Roman" panose="02020603050405020304" pitchFamily="18" charset="0"/>
                <a:cs typeface="Times New Roman" panose="02020603050405020304" pitchFamily="18" charset="0"/>
              </a:rPr>
              <a:t>+</a:t>
            </a:r>
            <a:r>
              <a:rPr lang="vi-VN" sz="7000" dirty="0">
                <a:latin typeface="Times New Roman" panose="02020603050405020304" pitchFamily="18" charset="0"/>
                <a:cs typeface="Times New Roman" panose="02020603050405020304" pitchFamily="18" charset="0"/>
              </a:rPr>
              <a:t> Đoạn 2: nhớ con người và cảnh vật trong buối sáng thơm hương lúa.</a:t>
            </a:r>
          </a:p>
          <a:p>
            <a:pPr marL="0" indent="0">
              <a:buNone/>
            </a:pPr>
            <a:r>
              <a:rPr lang="vi-VN" sz="7000" i="1" dirty="0">
                <a:latin typeface="Times New Roman" panose="02020603050405020304" pitchFamily="18" charset="0"/>
                <a:cs typeface="Times New Roman" panose="02020603050405020304" pitchFamily="18" charset="0"/>
              </a:rPr>
              <a:t>-</a:t>
            </a:r>
            <a:r>
              <a:rPr lang="vi-VN" sz="7000" b="1" i="1" dirty="0">
                <a:latin typeface="Times New Roman" panose="02020603050405020304" pitchFamily="18" charset="0"/>
                <a:cs typeface="Times New Roman" panose="02020603050405020304" pitchFamily="18" charset="0"/>
              </a:rPr>
              <a:t>Nghệ thuật</a:t>
            </a:r>
            <a:r>
              <a:rPr lang="vi-VN" sz="7000" b="1" dirty="0">
                <a:latin typeface="Times New Roman" panose="02020603050405020304" pitchFamily="18" charset="0"/>
                <a:cs typeface="Times New Roman" panose="02020603050405020304" pitchFamily="18" charset="0"/>
              </a:rPr>
              <a:t>: </a:t>
            </a:r>
          </a:p>
          <a:p>
            <a:pPr marL="0" indent="0">
              <a:buNone/>
            </a:pPr>
            <a:r>
              <a:rPr lang="vi-VN" sz="7000" dirty="0">
                <a:latin typeface="Times New Roman" panose="02020603050405020304" pitchFamily="18" charset="0"/>
                <a:cs typeface="Times New Roman" panose="02020603050405020304" pitchFamily="18" charset="0"/>
              </a:rPr>
              <a:t>+ Đều sử dụng điệp từ; thành ngữ, từ ngữ chỉ cảm xúc, tình cảm (</a:t>
            </a:r>
            <a:r>
              <a:rPr lang="vi-VN" sz="7000" i="1" dirty="0">
                <a:latin typeface="Times New Roman" panose="02020603050405020304" pitchFamily="18" charset="0"/>
                <a:cs typeface="Times New Roman" panose="02020603050405020304" pitchFamily="18" charset="0"/>
              </a:rPr>
              <a:t>nhớ, thương, ..)</a:t>
            </a:r>
          </a:p>
          <a:p>
            <a:pPr marL="0" indent="0">
              <a:buNone/>
            </a:pPr>
            <a:r>
              <a:rPr lang="vi-VN" sz="7000" dirty="0">
                <a:latin typeface="Times New Roman" panose="02020603050405020304" pitchFamily="18" charset="0"/>
                <a:cs typeface="Times New Roman" panose="02020603050405020304" pitchFamily="18" charset="0"/>
              </a:rPr>
              <a:t>+Hình ảnh thơ chân thực, gần gũi với cuộc sống nghèo khổ của người nông dân (</a:t>
            </a:r>
            <a:r>
              <a:rPr lang="vi-VN" sz="7000" i="1" dirty="0">
                <a:latin typeface="Times New Roman" panose="02020603050405020304" pitchFamily="18" charset="0"/>
                <a:cs typeface="Times New Roman" panose="02020603050405020304" pitchFamily="18" charset="0"/>
              </a:rPr>
              <a:t>sắn, ngô, bát cơm, hoa bưởi, hoa ngâu, vết bùn, tiếng còi tàu, ..).</a:t>
            </a:r>
          </a:p>
          <a:p>
            <a:pPr marL="0" indent="0">
              <a:buNone/>
            </a:pPr>
            <a:r>
              <a:rPr lang="vi-VN" sz="7000" dirty="0">
                <a:latin typeface="Times New Roman" panose="02020603050405020304" pitchFamily="18" charset="0"/>
                <a:cs typeface="Times New Roman" panose="02020603050405020304" pitchFamily="18" charset="0"/>
              </a:rPr>
              <a:t>+Giọng điệu thơ: chân thành, xúc động. Cả hai đoạn đều giàu nhạc tính, dễ nhớ, dễ thuộc.</a:t>
            </a:r>
          </a:p>
          <a:p>
            <a:pPr marL="0" indent="0">
              <a:buNone/>
            </a:pPr>
            <a:r>
              <a:rPr lang="vi-VN" sz="7000" dirty="0">
                <a:latin typeface="Times New Roman" panose="02020603050405020304" pitchFamily="18" charset="0"/>
                <a:cs typeface="Times New Roman" panose="02020603050405020304" pitchFamily="18" charset="0"/>
              </a:rPr>
              <a:t>+ Nhân vật: người mẹ ( Đoạn 1 là người mẹ kháng chiến; Đoạn 2 là người mẹ của tác giả giữa đời thường)</a:t>
            </a:r>
          </a:p>
          <a:p>
            <a:pPr marL="0" indent="0">
              <a:buNone/>
            </a:pPr>
            <a:endParaRPr lang="en-US" dirty="0"/>
          </a:p>
        </p:txBody>
      </p:sp>
    </p:spTree>
    <p:extLst>
      <p:ext uri="{BB962C8B-B14F-4D97-AF65-F5344CB8AC3E}">
        <p14:creationId xmlns:p14="http://schemas.microsoft.com/office/powerpoint/2010/main" val="36903362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down)">
                                      <p:cBhvr>
                                        <p:cTn id="25" dur="500"/>
                                        <p:tgtEl>
                                          <p:spTgt spid="3">
                                            <p:txEl>
                                              <p:pRg st="4" end="4"/>
                                            </p:txEl>
                                          </p:spTgt>
                                        </p:tgtEl>
                                      </p:cBhvr>
                                    </p:animEffect>
                                  </p:childTnLst>
                                </p:cTn>
                              </p:par>
                              <p:par>
                                <p:cTn id="26" presetID="22" presetClass="entr" presetSubtype="4"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down)">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wipe(down)">
                                      <p:cBhvr>
                                        <p:cTn id="33" dur="500"/>
                                        <p:tgtEl>
                                          <p:spTgt spid="3">
                                            <p:txEl>
                                              <p:pRg st="6" end="6"/>
                                            </p:txEl>
                                          </p:spTgt>
                                        </p:tgtEl>
                                      </p:cBhvr>
                                    </p:animEffect>
                                  </p:childTnLst>
                                </p:cTn>
                              </p:par>
                              <p:par>
                                <p:cTn id="34" presetID="22" presetClass="entr" presetSubtype="4" fill="hold"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wipe(down)">
                                      <p:cBhvr>
                                        <p:cTn id="36" dur="500"/>
                                        <p:tgtEl>
                                          <p:spTgt spid="3">
                                            <p:txEl>
                                              <p:pRg st="7" end="7"/>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6" presetClass="entr" presetSubtype="16" fill="hold" nodeType="click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Effect transition="in" filter="circle(in)">
                                      <p:cBhvr>
                                        <p:cTn id="41" dur="2000"/>
                                        <p:tgtEl>
                                          <p:spTgt spid="3">
                                            <p:txEl>
                                              <p:pRg st="8" end="8"/>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6" presetClass="entr" presetSubtype="16" fill="hold" nodeType="clickEffect">
                                  <p:stCondLst>
                                    <p:cond delay="0"/>
                                  </p:stCondLst>
                                  <p:childTnLst>
                                    <p:set>
                                      <p:cBhvr>
                                        <p:cTn id="45" dur="1" fill="hold">
                                          <p:stCondLst>
                                            <p:cond delay="0"/>
                                          </p:stCondLst>
                                        </p:cTn>
                                        <p:tgtEl>
                                          <p:spTgt spid="3">
                                            <p:txEl>
                                              <p:pRg st="9" end="9"/>
                                            </p:txEl>
                                          </p:spTgt>
                                        </p:tgtEl>
                                        <p:attrNameLst>
                                          <p:attrName>style.visibility</p:attrName>
                                        </p:attrNameLst>
                                      </p:cBhvr>
                                      <p:to>
                                        <p:strVal val="visible"/>
                                      </p:to>
                                    </p:set>
                                    <p:animEffect transition="in" filter="circle(in)">
                                      <p:cBhvr>
                                        <p:cTn id="46" dur="2000"/>
                                        <p:tgtEl>
                                          <p:spTgt spid="3">
                                            <p:txEl>
                                              <p:pRg st="9" end="9"/>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6" presetClass="entr" presetSubtype="16" fill="hold" nodeType="click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Effect transition="in" filter="circle(in)">
                                      <p:cBhvr>
                                        <p:cTn id="51"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969487" y="444137"/>
            <a:ext cx="10515600" cy="6114551"/>
          </a:xfrm>
        </p:spPr>
        <p:txBody>
          <a:bodyPr>
            <a:normAutofit/>
          </a:bodyPr>
          <a:lstStyle/>
          <a:p>
            <a:pPr marL="0" indent="0">
              <a:buNone/>
            </a:pPr>
            <a:r>
              <a:rPr lang="vi-VN" dirty="0">
                <a:solidFill>
                  <a:srgbClr val="FF0000"/>
                </a:solidFill>
                <a:latin typeface="Times New Roman" panose="02020603050405020304" pitchFamily="18" charset="0"/>
                <a:cs typeface="Times New Roman" panose="02020603050405020304" pitchFamily="18" charset="0"/>
              </a:rPr>
              <a:t> </a:t>
            </a:r>
            <a:r>
              <a:rPr lang="vi-VN" sz="2400" b="1" dirty="0">
                <a:latin typeface="Times New Roman" panose="02020603050405020304" pitchFamily="18" charset="0"/>
                <a:cs typeface="Times New Roman" panose="02020603050405020304" pitchFamily="18" charset="0"/>
              </a:rPr>
              <a:t>  </a:t>
            </a:r>
            <a:r>
              <a:rPr lang="vi-VN" sz="2400" b="1" dirty="0">
                <a:solidFill>
                  <a:srgbClr val="FF0000"/>
                </a:solidFill>
                <a:latin typeface="Times New Roman" panose="02020603050405020304" pitchFamily="18" charset="0"/>
                <a:cs typeface="Times New Roman" panose="02020603050405020304" pitchFamily="18" charset="0"/>
              </a:rPr>
              <a:t>2.4 So sánh, đánh giá, nhận xét về hai đoạn thơ </a:t>
            </a:r>
          </a:p>
          <a:p>
            <a:pPr marL="0" indent="0">
              <a:buNone/>
            </a:pPr>
            <a:r>
              <a:rPr lang="vi-VN" sz="2400" b="1" dirty="0">
                <a:latin typeface="Times New Roman" panose="02020603050405020304" pitchFamily="18" charset="0"/>
                <a:cs typeface="Times New Roman" panose="02020603050405020304" pitchFamily="18" charset="0"/>
              </a:rPr>
              <a:t>+ Điểm tương đồng</a:t>
            </a:r>
          </a:p>
          <a:p>
            <a:pPr marL="0" indent="0">
              <a:buNone/>
            </a:pPr>
            <a:r>
              <a:rPr lang="vi-VN" sz="2400" b="1" dirty="0">
                <a:latin typeface="Times New Roman" panose="02020603050405020304" pitchFamily="18" charset="0"/>
                <a:cs typeface="Times New Roman" panose="02020603050405020304" pitchFamily="18" charset="0"/>
              </a:rPr>
              <a:t>+ Điểm khác biệt  </a:t>
            </a:r>
          </a:p>
        </p:txBody>
      </p:sp>
      <p:graphicFrame>
        <p:nvGraphicFramePr>
          <p:cNvPr id="2" name="Table 1"/>
          <p:cNvGraphicFramePr>
            <a:graphicFrameLocks noGrp="1"/>
          </p:cNvGraphicFramePr>
          <p:nvPr>
            <p:extLst>
              <p:ext uri="{D42A27DB-BD31-4B8C-83A1-F6EECF244321}">
                <p14:modId xmlns:p14="http://schemas.microsoft.com/office/powerpoint/2010/main" val="1625575700"/>
              </p:ext>
            </p:extLst>
          </p:nvPr>
        </p:nvGraphicFramePr>
        <p:xfrm>
          <a:off x="1168234" y="1877355"/>
          <a:ext cx="10118105" cy="4541520"/>
        </p:xfrm>
        <a:graphic>
          <a:graphicData uri="http://schemas.openxmlformats.org/drawingml/2006/table">
            <a:tbl>
              <a:tblPr firstRow="1" bandRow="1">
                <a:tableStyleId>{5C22544A-7EE6-4342-B048-85BDC9FD1C3A}</a:tableStyleId>
              </a:tblPr>
              <a:tblGrid>
                <a:gridCol w="2383855">
                  <a:extLst>
                    <a:ext uri="{9D8B030D-6E8A-4147-A177-3AD203B41FA5}">
                      <a16:colId xmlns:a16="http://schemas.microsoft.com/office/drawing/2014/main" val="2453125180"/>
                    </a:ext>
                  </a:extLst>
                </a:gridCol>
                <a:gridCol w="3763912">
                  <a:extLst>
                    <a:ext uri="{9D8B030D-6E8A-4147-A177-3AD203B41FA5}">
                      <a16:colId xmlns:a16="http://schemas.microsoft.com/office/drawing/2014/main" val="1998686528"/>
                    </a:ext>
                  </a:extLst>
                </a:gridCol>
                <a:gridCol w="3970338">
                  <a:extLst>
                    <a:ext uri="{9D8B030D-6E8A-4147-A177-3AD203B41FA5}">
                      <a16:colId xmlns:a16="http://schemas.microsoft.com/office/drawing/2014/main" val="2619116443"/>
                    </a:ext>
                  </a:extLst>
                </a:gridCol>
              </a:tblGrid>
              <a:tr h="899337">
                <a:tc>
                  <a:txBody>
                    <a:bodyPr/>
                    <a:lstStyle/>
                    <a:p>
                      <a:r>
                        <a:rPr lang="en-US" sz="2800" dirty="0" err="1">
                          <a:latin typeface="Times New Roman" panose="02020603050405020304" pitchFamily="18" charset="0"/>
                          <a:cs typeface="Times New Roman" panose="02020603050405020304" pitchFamily="18" charset="0"/>
                        </a:rPr>
                        <a:t>Các</a:t>
                      </a:r>
                      <a:r>
                        <a:rPr lang="en-US" sz="2800" baseline="0" dirty="0">
                          <a:latin typeface="Times New Roman" panose="02020603050405020304" pitchFamily="18" charset="0"/>
                          <a:cs typeface="Times New Roman" panose="02020603050405020304" pitchFamily="18" charset="0"/>
                        </a:rPr>
                        <a:t> </a:t>
                      </a:r>
                      <a:r>
                        <a:rPr lang="en-US" sz="2800" baseline="0" dirty="0" err="1">
                          <a:latin typeface="Times New Roman" panose="02020603050405020304" pitchFamily="18" charset="0"/>
                          <a:cs typeface="Times New Roman" panose="02020603050405020304" pitchFamily="18" charset="0"/>
                        </a:rPr>
                        <a:t>khía</a:t>
                      </a:r>
                      <a:r>
                        <a:rPr lang="en-US" sz="2800" baseline="0" dirty="0">
                          <a:latin typeface="Times New Roman" panose="02020603050405020304" pitchFamily="18" charset="0"/>
                          <a:cs typeface="Times New Roman" panose="02020603050405020304" pitchFamily="18" charset="0"/>
                        </a:rPr>
                        <a:t> </a:t>
                      </a:r>
                      <a:r>
                        <a:rPr lang="en-US" sz="2800" baseline="0" dirty="0" err="1">
                          <a:latin typeface="Times New Roman" panose="02020603050405020304" pitchFamily="18" charset="0"/>
                          <a:cs typeface="Times New Roman" panose="02020603050405020304" pitchFamily="18" charset="0"/>
                        </a:rPr>
                        <a:t>cạnh</a:t>
                      </a:r>
                      <a:endParaRPr lang="en-US" sz="2800" dirty="0">
                        <a:latin typeface="Times New Roman" panose="02020603050405020304" pitchFamily="18" charset="0"/>
                        <a:cs typeface="Times New Roman" panose="02020603050405020304" pitchFamily="18" charset="0"/>
                      </a:endParaRPr>
                    </a:p>
                  </a:txBody>
                  <a:tcPr/>
                </a:tc>
                <a:tc>
                  <a:txBody>
                    <a:bodyPr/>
                    <a:lstStyle/>
                    <a:p>
                      <a:pPr algn="ctr"/>
                      <a:r>
                        <a:rPr lang="en-US" sz="2800" dirty="0" err="1">
                          <a:latin typeface="Times New Roman" panose="02020603050405020304" pitchFamily="18" charset="0"/>
                          <a:cs typeface="Times New Roman" panose="02020603050405020304" pitchFamily="18" charset="0"/>
                        </a:rPr>
                        <a:t>Việt</a:t>
                      </a:r>
                      <a:r>
                        <a:rPr lang="en-US" sz="2800" baseline="0" dirty="0">
                          <a:latin typeface="Times New Roman" panose="02020603050405020304" pitchFamily="18" charset="0"/>
                          <a:cs typeface="Times New Roman" panose="02020603050405020304" pitchFamily="18" charset="0"/>
                        </a:rPr>
                        <a:t> </a:t>
                      </a:r>
                      <a:r>
                        <a:rPr lang="en-US" sz="2800" baseline="0" dirty="0" err="1">
                          <a:latin typeface="Times New Roman" panose="02020603050405020304" pitchFamily="18" charset="0"/>
                          <a:cs typeface="Times New Roman" panose="02020603050405020304" pitchFamily="18" charset="0"/>
                        </a:rPr>
                        <a:t>Bắc</a:t>
                      </a:r>
                      <a:endParaRPr lang="en-US" sz="2800" dirty="0">
                        <a:latin typeface="Times New Roman" panose="02020603050405020304" pitchFamily="18" charset="0"/>
                        <a:cs typeface="Times New Roman" panose="02020603050405020304" pitchFamily="18" charset="0"/>
                      </a:endParaRPr>
                    </a:p>
                  </a:txBody>
                  <a:tcPr/>
                </a:tc>
                <a:tc>
                  <a:txBody>
                    <a:bodyPr/>
                    <a:lstStyle/>
                    <a:p>
                      <a:pPr algn="ctr"/>
                      <a:r>
                        <a:rPr lang="vi-VN" sz="2800" i="1" dirty="0">
                          <a:latin typeface="Times New Roman" panose="02020603050405020304" pitchFamily="18" charset="0"/>
                          <a:cs typeface="Times New Roman" panose="02020603050405020304" pitchFamily="18" charset="0"/>
                        </a:rPr>
                        <a:t>Bài thơ của một người yêu nước mình</a:t>
                      </a:r>
                      <a:endParaRPr lang="en-US"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114970206"/>
                  </a:ext>
                </a:extLst>
              </a:tr>
              <a:tr h="2523946">
                <a:tc>
                  <a:txBody>
                    <a:bodyPr/>
                    <a:lstStyle/>
                    <a:p>
                      <a:r>
                        <a:rPr lang="vi-VN" sz="2800" dirty="0">
                          <a:latin typeface="Times New Roman" panose="02020603050405020304" pitchFamily="18" charset="0"/>
                          <a:cs typeface="Times New Roman" panose="02020603050405020304" pitchFamily="18" charset="0"/>
                        </a:rPr>
                        <a:t>Hoàn cảnh sáng tác</a:t>
                      </a:r>
                      <a:endParaRPr lang="en-US" sz="2800" dirty="0">
                        <a:latin typeface="Times New Roman" panose="02020603050405020304" pitchFamily="18" charset="0"/>
                        <a:cs typeface="Times New Roman" panose="02020603050405020304" pitchFamily="18" charset="0"/>
                      </a:endParaRPr>
                    </a:p>
                  </a:txBody>
                  <a:tcPr/>
                </a:tc>
                <a:tc>
                  <a:txBody>
                    <a:bodyPr/>
                    <a:lstStyle/>
                    <a:p>
                      <a:r>
                        <a:rPr lang="vi-VN" sz="2800" dirty="0">
                          <a:latin typeface="Times New Roman" panose="02020603050405020304" pitchFamily="18" charset="0"/>
                          <a:cs typeface="Times New Roman" panose="02020603050405020304" pitchFamily="18" charset="0"/>
                        </a:rPr>
                        <a:t>Đoạn thơ trong bài </a:t>
                      </a:r>
                      <a:r>
                        <a:rPr lang="vi-VN" sz="2800" i="1" dirty="0">
                          <a:latin typeface="Times New Roman" panose="02020603050405020304" pitchFamily="18" charset="0"/>
                          <a:cs typeface="Times New Roman" panose="02020603050405020304" pitchFamily="18" charset="0"/>
                        </a:rPr>
                        <a:t>Việt Bắc </a:t>
                      </a:r>
                      <a:r>
                        <a:rPr lang="vi-VN" sz="2800" dirty="0">
                          <a:latin typeface="Times New Roman" panose="02020603050405020304" pitchFamily="18" charset="0"/>
                          <a:cs typeface="Times New Roman" panose="02020603050405020304" pitchFamily="18" charset="0"/>
                        </a:rPr>
                        <a:t>được viết năm 1954</a:t>
                      </a:r>
                      <a:endParaRPr lang="en-US" sz="2800"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vi-VN" sz="2800" dirty="0">
                          <a:latin typeface="Times New Roman" panose="02020603050405020304" pitchFamily="18" charset="0"/>
                          <a:cs typeface="Times New Roman" panose="02020603050405020304" pitchFamily="18" charset="0"/>
                        </a:rPr>
                        <a:t>Đoạn thơ trong </a:t>
                      </a:r>
                      <a:r>
                        <a:rPr lang="vi-VN" sz="2800" i="1" dirty="0">
                          <a:latin typeface="Times New Roman" panose="02020603050405020304" pitchFamily="18" charset="0"/>
                          <a:cs typeface="Times New Roman" panose="02020603050405020304" pitchFamily="18" charset="0"/>
                        </a:rPr>
                        <a:t>Bài thơ của một người yêu nước mình</a:t>
                      </a:r>
                      <a:r>
                        <a:rPr lang="vi-VN" sz="2800" dirty="0">
                          <a:latin typeface="Times New Roman" panose="02020603050405020304" pitchFamily="18" charset="0"/>
                          <a:cs typeface="Times New Roman" panose="02020603050405020304" pitchFamily="18" charset="0"/>
                        </a:rPr>
                        <a:t>-Trần Vàng Sao sáng tác năm 1960, kháng chiến chống Mỹ.</a:t>
                      </a:r>
                    </a:p>
                    <a:p>
                      <a:endParaRPr lang="en-US"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606270672"/>
                  </a:ext>
                </a:extLst>
              </a:tr>
              <a:tr h="899337">
                <a:tc>
                  <a:txBody>
                    <a:bodyPr/>
                    <a:lstStyle/>
                    <a:p>
                      <a:r>
                        <a:rPr lang="vi-VN" sz="2800" dirty="0">
                          <a:latin typeface="Times New Roman" panose="02020603050405020304" pitchFamily="18" charset="0"/>
                          <a:cs typeface="Times New Roman" panose="02020603050405020304" pitchFamily="18" charset="0"/>
                        </a:rPr>
                        <a:t>Thể loại</a:t>
                      </a:r>
                      <a:endParaRPr lang="en-US" sz="2800" dirty="0">
                        <a:latin typeface="Times New Roman" panose="02020603050405020304" pitchFamily="18" charset="0"/>
                        <a:cs typeface="Times New Roman" panose="02020603050405020304" pitchFamily="18" charset="0"/>
                      </a:endParaRPr>
                    </a:p>
                  </a:txBody>
                  <a:tcPr/>
                </a:tc>
                <a:tc>
                  <a:txBody>
                    <a:bodyPr/>
                    <a:lstStyle/>
                    <a:p>
                      <a:r>
                        <a:rPr lang="vi-VN" sz="2800" dirty="0">
                          <a:latin typeface="Times New Roman" panose="02020603050405020304" pitchFamily="18" charset="0"/>
                          <a:cs typeface="Times New Roman" panose="02020603050405020304" pitchFamily="18" charset="0"/>
                        </a:rPr>
                        <a:t>Thơ lục bát</a:t>
                      </a:r>
                      <a:endParaRPr lang="en-US" sz="2800"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vi-VN" sz="2800" dirty="0">
                          <a:latin typeface="Times New Roman" panose="02020603050405020304" pitchFamily="18" charset="0"/>
                          <a:cs typeface="Times New Roman" panose="02020603050405020304" pitchFamily="18" charset="0"/>
                        </a:rPr>
                        <a:t>thơ tự do</a:t>
                      </a:r>
                    </a:p>
                    <a:p>
                      <a:endParaRPr lang="en-US"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538011283"/>
                  </a:ext>
                </a:extLst>
              </a:tr>
            </a:tbl>
          </a:graphicData>
        </a:graphic>
      </p:graphicFrame>
    </p:spTree>
    <p:extLst>
      <p:ext uri="{BB962C8B-B14F-4D97-AF65-F5344CB8AC3E}">
        <p14:creationId xmlns:p14="http://schemas.microsoft.com/office/powerpoint/2010/main" val="208213014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barn(inVertical)">
                                      <p:cBhvr>
                                        <p:cTn id="2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972601" y="795604"/>
            <a:ext cx="10685206" cy="5764008"/>
          </a:xfrm>
        </p:spPr>
        <p:txBody>
          <a:bodyPr>
            <a:normAutofit/>
          </a:bodyPr>
          <a:lstStyle/>
          <a:p>
            <a:pPr marL="0" indent="0">
              <a:buNone/>
            </a:pPr>
            <a:r>
              <a:rPr lang="en-US" b="1" i="1" dirty="0"/>
              <a:t> </a:t>
            </a:r>
            <a:endParaRPr lang="en-US" dirty="0"/>
          </a:p>
          <a:p>
            <a:pPr marL="0" indent="0">
              <a:buNone/>
            </a:pPr>
            <a:r>
              <a:rPr lang="en-US" sz="3000" b="1" i="1" dirty="0">
                <a:latin typeface="Times New Roman" panose="02020603050405020304" pitchFamily="18" charset="0"/>
                <a:cs typeface="Times New Roman" panose="02020603050405020304" pitchFamily="18" charset="0"/>
              </a:rPr>
              <a:t>*</a:t>
            </a:r>
            <a:r>
              <a:rPr lang="vi-VN" sz="3000" b="1" i="1" dirty="0">
                <a:latin typeface="Times New Roman" panose="02020603050405020304" pitchFamily="18" charset="0"/>
                <a:cs typeface="Times New Roman" panose="02020603050405020304" pitchFamily="18" charset="0"/>
              </a:rPr>
              <a:t> Lý giả</a:t>
            </a:r>
            <a:r>
              <a:rPr lang="en-US" sz="3000" b="1" i="1" dirty="0" err="1">
                <a:latin typeface="Times New Roman" panose="02020603050405020304" pitchFamily="18" charset="0"/>
                <a:cs typeface="Times New Roman" panose="02020603050405020304" pitchFamily="18" charset="0"/>
              </a:rPr>
              <a:t>i</a:t>
            </a:r>
            <a:r>
              <a:rPr lang="vi-VN" sz="3000" b="1" i="1" dirty="0">
                <a:latin typeface="Times New Roman" panose="02020603050405020304" pitchFamily="18" charset="0"/>
                <a:cs typeface="Times New Roman" panose="02020603050405020304" pitchFamily="18" charset="0"/>
              </a:rPr>
              <a:t>:</a:t>
            </a:r>
          </a:p>
          <a:p>
            <a:pPr marL="0" indent="0">
              <a:buNone/>
            </a:pPr>
            <a:r>
              <a:rPr lang="en-US" sz="3000" dirty="0">
                <a:latin typeface="Times New Roman" panose="02020603050405020304" pitchFamily="18" charset="0"/>
                <a:cs typeface="Times New Roman" panose="02020603050405020304" pitchFamily="18" charset="0"/>
              </a:rPr>
              <a:t>-</a:t>
            </a:r>
            <a:r>
              <a:rPr lang="vi-VN" sz="3000" dirty="0">
                <a:latin typeface="Times New Roman" panose="02020603050405020304" pitchFamily="18" charset="0"/>
                <a:cs typeface="Times New Roman" panose="02020603050405020304" pitchFamily="18" charset="0"/>
              </a:rPr>
              <a:t>Tác giả: Tố Hữu là nhà thơ cách mạng, một chiến sĩ cộng sản; Trần Vàng Sao là nhà thơ tự do.</a:t>
            </a:r>
          </a:p>
          <a:p>
            <a:pPr marL="0" indent="0">
              <a:buNone/>
            </a:pPr>
            <a:r>
              <a:rPr lang="en-US" sz="3000" dirty="0">
                <a:latin typeface="Times New Roman" panose="02020603050405020304" pitchFamily="18" charset="0"/>
                <a:cs typeface="Times New Roman" panose="02020603050405020304" pitchFamily="18" charset="0"/>
              </a:rPr>
              <a:t>- H</a:t>
            </a:r>
            <a:r>
              <a:rPr lang="vi-VN" sz="3000" dirty="0">
                <a:latin typeface="Times New Roman" panose="02020603050405020304" pitchFamily="18" charset="0"/>
                <a:cs typeface="Times New Roman" panose="02020603050405020304" pitchFamily="18" charset="0"/>
              </a:rPr>
              <a:t>oàn cảnh sáng tác khác nhau, phong cách nghệ thuật khác nhau từng nhà thơ.</a:t>
            </a:r>
          </a:p>
        </p:txBody>
      </p:sp>
    </p:spTree>
    <p:extLst>
      <p:ext uri="{BB962C8B-B14F-4D97-AF65-F5344CB8AC3E}">
        <p14:creationId xmlns:p14="http://schemas.microsoft.com/office/powerpoint/2010/main" val="36272571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972601" y="461818"/>
            <a:ext cx="10685206" cy="6097794"/>
          </a:xfrm>
        </p:spPr>
        <p:txBody>
          <a:bodyPr>
            <a:normAutofit fontScale="92500" lnSpcReduction="10000"/>
          </a:bodyPr>
          <a:lstStyle/>
          <a:p>
            <a:pPr marL="0" indent="0">
              <a:buNone/>
            </a:pPr>
            <a:r>
              <a:rPr lang="vi-VN" sz="3000" b="1" dirty="0">
                <a:latin typeface="Times New Roman" panose="02020603050405020304" pitchFamily="18" charset="0"/>
                <a:cs typeface="Times New Roman" panose="02020603050405020304" pitchFamily="18" charset="0"/>
              </a:rPr>
              <a:t>     </a:t>
            </a:r>
            <a:endParaRPr lang="vi-VN" sz="3000" dirty="0">
              <a:latin typeface="Times New Roman" panose="02020603050405020304" pitchFamily="18" charset="0"/>
              <a:cs typeface="Times New Roman" panose="02020603050405020304" pitchFamily="18" charset="0"/>
            </a:endParaRPr>
          </a:p>
          <a:p>
            <a:pPr marL="0" indent="0">
              <a:buNone/>
            </a:pPr>
            <a:r>
              <a:rPr lang="vi-VN" sz="3000" b="1" dirty="0">
                <a:latin typeface="Times New Roman" panose="02020603050405020304" pitchFamily="18" charset="0"/>
                <a:cs typeface="Times New Roman" panose="02020603050405020304" pitchFamily="18" charset="0"/>
              </a:rPr>
              <a:t>3</a:t>
            </a:r>
            <a:r>
              <a:rPr lang="en-US" sz="3000" b="1" dirty="0">
                <a:latin typeface="Times New Roman" panose="02020603050405020304" pitchFamily="18" charset="0"/>
                <a:cs typeface="Times New Roman" panose="02020603050405020304" pitchFamily="18" charset="0"/>
              </a:rPr>
              <a:t>.</a:t>
            </a:r>
            <a:r>
              <a:rPr lang="vi-VN" sz="3000" b="1" dirty="0">
                <a:latin typeface="Times New Roman" panose="02020603050405020304" pitchFamily="18" charset="0"/>
                <a:cs typeface="Times New Roman" panose="02020603050405020304" pitchFamily="18" charset="0"/>
              </a:rPr>
              <a:t> Kết bài:</a:t>
            </a:r>
            <a:endParaRPr lang="en-US" sz="3000" b="1" dirty="0">
              <a:latin typeface="Times New Roman" panose="02020603050405020304" pitchFamily="18" charset="0"/>
              <a:cs typeface="Times New Roman" panose="02020603050405020304" pitchFamily="18" charset="0"/>
            </a:endParaRPr>
          </a:p>
          <a:p>
            <a:pPr marL="0" indent="0">
              <a:buNone/>
            </a:pPr>
            <a:r>
              <a:rPr lang="vi-VN" sz="3000" dirty="0">
                <a:latin typeface="Times New Roman" panose="02020603050405020304" pitchFamily="18" charset="0"/>
                <a:cs typeface="Times New Roman" panose="02020603050405020304" pitchFamily="18" charset="0"/>
              </a:rPr>
              <a:t>- Đánh giá giá trị của mỗi bài thơ, đoạn thơ.</a:t>
            </a:r>
            <a:endParaRPr lang="en-US" sz="3000" dirty="0">
              <a:latin typeface="Times New Roman" panose="02020603050405020304" pitchFamily="18" charset="0"/>
              <a:cs typeface="Times New Roman" panose="02020603050405020304" pitchFamily="18" charset="0"/>
            </a:endParaRPr>
          </a:p>
          <a:p>
            <a:pPr marL="0" indent="0">
              <a:buNone/>
            </a:pPr>
            <a:r>
              <a:rPr lang="vi-VN" sz="3000" dirty="0">
                <a:latin typeface="Times New Roman" panose="02020603050405020304" pitchFamily="18" charset="0"/>
                <a:cs typeface="Times New Roman" panose="02020603050405020304" pitchFamily="18" charset="0"/>
              </a:rPr>
              <a:t>- Những cảm nhận về phong cách sáng tác của mỗi nhà thơ.​</a:t>
            </a:r>
            <a:endParaRPr lang="en-US" sz="3000" dirty="0">
              <a:latin typeface="Times New Roman" panose="02020603050405020304" pitchFamily="18" charset="0"/>
              <a:cs typeface="Times New Roman" panose="02020603050405020304" pitchFamily="18" charset="0"/>
            </a:endParaRPr>
          </a:p>
          <a:p>
            <a:pPr marL="0" indent="0">
              <a:buNone/>
            </a:pPr>
            <a:r>
              <a:rPr lang="en-US" sz="3200" dirty="0">
                <a:latin typeface="+mj-lt"/>
              </a:rPr>
              <a:t>-</a:t>
            </a:r>
            <a:r>
              <a:rPr lang="vi-VN" sz="3200" dirty="0">
                <a:latin typeface="+mj-lt"/>
              </a:rPr>
              <a:t> Nêu suy nghĩ, đánh giá khái quát và cảm xúc của bản thân về đoạn thơ</a:t>
            </a:r>
            <a:r>
              <a:rPr lang="en-US" sz="3200" dirty="0">
                <a:latin typeface="+mj-lt"/>
              </a:rPr>
              <a:t>.</a:t>
            </a:r>
            <a:r>
              <a:rPr lang="vi-VN" sz="3200" dirty="0">
                <a:latin typeface="+mj-lt"/>
              </a:rPr>
              <a:t> </a:t>
            </a:r>
            <a:endParaRPr lang="en-US" sz="3000" dirty="0">
              <a:latin typeface="Times New Roman" panose="02020603050405020304" pitchFamily="18" charset="0"/>
              <a:cs typeface="Times New Roman" panose="02020603050405020304" pitchFamily="18" charset="0"/>
            </a:endParaRPr>
          </a:p>
          <a:p>
            <a:pPr marL="0" indent="0">
              <a:buNone/>
            </a:pPr>
            <a:r>
              <a:rPr lang="en-US" sz="3000" dirty="0">
                <a:latin typeface="Times New Roman" panose="02020603050405020304" pitchFamily="18" charset="0"/>
                <a:cs typeface="Times New Roman" panose="02020603050405020304" pitchFamily="18" charset="0"/>
              </a:rPr>
              <a:t>VD: </a:t>
            </a:r>
          </a:p>
          <a:p>
            <a:pPr marL="0" indent="0">
              <a:buNone/>
            </a:pPr>
            <a:r>
              <a:rPr lang="vi-VN" sz="3000" dirty="0">
                <a:latin typeface="Times New Roman" panose="02020603050405020304" pitchFamily="18" charset="0"/>
                <a:cs typeface="Times New Roman" panose="02020603050405020304" pitchFamily="18" charset="0"/>
              </a:rPr>
              <a:t>- Hai đoạn thơ đã diễn tả nỗi nhớ sâu đậm một địa danh cụ thể gắn với vùng đất chan chứa kỉ niệm, nhớ ân tình kháng chiến, gian khổ từng trải qua.</a:t>
            </a:r>
            <a:endParaRPr lang="en-US" sz="3000" dirty="0">
              <a:latin typeface="Times New Roman" panose="02020603050405020304" pitchFamily="18" charset="0"/>
              <a:cs typeface="Times New Roman" panose="02020603050405020304" pitchFamily="18" charset="0"/>
            </a:endParaRPr>
          </a:p>
          <a:p>
            <a:pPr marL="0" indent="0">
              <a:buNone/>
            </a:pPr>
            <a:r>
              <a:rPr lang="vi-VN" sz="3000" dirty="0">
                <a:latin typeface="Times New Roman" panose="02020603050405020304" pitchFamily="18" charset="0"/>
                <a:cs typeface="Times New Roman" panose="02020603050405020304" pitchFamily="18" charset="0"/>
              </a:rPr>
              <a:t>- Mỗi nhà văn lại có một cách thể hiện nỗi nhớ rất riêng khiến ta cảm nhận được cá tính sáng tạo của nhà văn trong lòng người đọc.</a:t>
            </a:r>
            <a:endParaRPr lang="en-US" sz="3000" dirty="0">
              <a:latin typeface="Times New Roman" panose="02020603050405020304" pitchFamily="18" charset="0"/>
              <a:cs typeface="Times New Roman" panose="02020603050405020304" pitchFamily="18" charset="0"/>
            </a:endParaRPr>
          </a:p>
          <a:p>
            <a:pPr marL="0" indent="0">
              <a:buNone/>
            </a:pPr>
            <a:r>
              <a:rPr lang="en-US" sz="3000" dirty="0">
                <a:latin typeface="Times New Roman" panose="02020603050405020304" pitchFamily="18" charset="0"/>
                <a:cs typeface="Times New Roman" panose="02020603050405020304" pitchFamily="18" charset="0"/>
              </a:rPr>
              <a:t>- Hai </a:t>
            </a:r>
            <a:r>
              <a:rPr lang="en-US" sz="3000" dirty="0" err="1">
                <a:latin typeface="Times New Roman" panose="02020603050405020304" pitchFamily="18" charset="0"/>
                <a:cs typeface="Times New Roman" panose="02020603050405020304" pitchFamily="18" charset="0"/>
              </a:rPr>
              <a:t>đoạn</a:t>
            </a:r>
            <a:r>
              <a:rPr lang="vi-VN" sz="3000" dirty="0">
                <a:latin typeface="Times New Roman" panose="02020603050405020304" pitchFamily="18" charset="0"/>
                <a:cs typeface="Times New Roman" panose="02020603050405020304" pitchFamily="18" charset="0"/>
              </a:rPr>
              <a:t> thơ hướng mỗi người đến thông điệp</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về</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niềm</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tự</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hào</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dân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tộc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và</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lòng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biết</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ơn</a:t>
            </a:r>
            <a:endParaRPr lang="vi-VN" sz="3000"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vi-VN"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603605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arn(inVertic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arn(inVertical)">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243149" y="743319"/>
            <a:ext cx="10515600" cy="5616524"/>
          </a:xfrm>
        </p:spPr>
        <p:txBody>
          <a:bodyPr/>
          <a:lstStyle/>
          <a:p>
            <a:pPr marL="0" indent="0">
              <a:buNone/>
            </a:pPr>
            <a:r>
              <a:rPr lang="en-US" sz="3200" b="1" dirty="0">
                <a:solidFill>
                  <a:srgbClr val="FF0000"/>
                </a:solidFill>
                <a:latin typeface="Times New Roman" panose="02020603050405020304" pitchFamily="18" charset="0"/>
                <a:cs typeface="Times New Roman" panose="02020603050405020304" pitchFamily="18" charset="0"/>
              </a:rPr>
              <a:t>II</a:t>
            </a:r>
            <a:r>
              <a:rPr lang="vi-VN" sz="3200" b="1" dirty="0">
                <a:solidFill>
                  <a:srgbClr val="FF0000"/>
                </a:solidFill>
                <a:latin typeface="Times New Roman" panose="02020603050405020304" pitchFamily="18" charset="0"/>
                <a:cs typeface="Times New Roman" panose="02020603050405020304" pitchFamily="18" charset="0"/>
              </a:rPr>
              <a:t>. Kết luận</a:t>
            </a:r>
          </a:p>
          <a:p>
            <a:pPr marL="0" indent="0">
              <a:buNone/>
            </a:pPr>
            <a:r>
              <a:rPr lang="en-US" sz="3200" b="1" dirty="0">
                <a:latin typeface="Times New Roman" panose="02020603050405020304" pitchFamily="18" charset="0"/>
                <a:cs typeface="Times New Roman" panose="02020603050405020304" pitchFamily="18" charset="0"/>
              </a:rPr>
              <a:t>1</a:t>
            </a:r>
            <a:r>
              <a:rPr lang="vi-VN" sz="3200" b="1" dirty="0">
                <a:latin typeface="Times New Roman" panose="02020603050405020304" pitchFamily="18" charset="0"/>
                <a:cs typeface="Times New Roman" panose="02020603050405020304" pitchFamily="18" charset="0"/>
              </a:rPr>
              <a:t>. Khái niệm</a:t>
            </a:r>
          </a:p>
          <a:p>
            <a:pPr marL="0" indent="0">
              <a:buNone/>
            </a:pPr>
            <a:r>
              <a:rPr lang="vi-VN" sz="3200" dirty="0">
                <a:latin typeface="Times New Roman" panose="02020603050405020304" pitchFamily="18" charset="0"/>
                <a:cs typeface="Times New Roman" panose="02020603050405020304" pitchFamily="18" charset="0"/>
              </a:rPr>
              <a:t>- Viết bài văn nghị luận so sánh về hai tác phẩm thơ là nêu lên và làm rõ ý kiến của người viết về giá trị nội dung, nghệ thuật (cái hay, cái đẹp) của hai tác phẩm thơ nào đó.</a:t>
            </a:r>
          </a:p>
          <a:p>
            <a:pPr marL="0" indent="0">
              <a:buNone/>
            </a:pPr>
            <a:r>
              <a:rPr lang="en-US" sz="3200" dirty="0">
                <a:latin typeface="Times New Roman" panose="02020603050405020304" pitchFamily="18" charset="0"/>
                <a:cs typeface="Times New Roman" panose="02020603050405020304" pitchFamily="18" charset="0"/>
              </a:rPr>
              <a:t>-</a:t>
            </a:r>
            <a:r>
              <a:rPr lang="vi-VN" sz="3200" dirty="0">
                <a:latin typeface="Times New Roman" panose="02020603050405020304" pitchFamily="18" charset="0"/>
                <a:cs typeface="Times New Roman" panose="02020603050405020304" pitchFamily="18" charset="0"/>
              </a:rPr>
              <a:t> Nghị luận so sánh về hai tác phẩm thơ phải biết phân tích một cách tổng thể những yếu tố nội dung và hình thức nghệ thuật để qua đó rút ra những điểm tương đồng và khác biệt giữa hai tác phẩm thơ;  nhận biết một cách toàn diện những thông điệp, những tầng nghĩa của tác phẩm.</a:t>
            </a:r>
          </a:p>
          <a:p>
            <a:pPr marL="0" indent="0">
              <a:buNone/>
            </a:pPr>
            <a:endParaRPr lang="en-US" dirty="0"/>
          </a:p>
        </p:txBody>
      </p:sp>
    </p:spTree>
    <p:extLst>
      <p:ext uri="{BB962C8B-B14F-4D97-AF65-F5344CB8AC3E}">
        <p14:creationId xmlns:p14="http://schemas.microsoft.com/office/powerpoint/2010/main" val="260207034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7206" y="618837"/>
            <a:ext cx="10515600" cy="6119830"/>
          </a:xfrm>
        </p:spPr>
        <p:txBody>
          <a:bodyPr>
            <a:normAutofit/>
          </a:bodyPr>
          <a:lstStyle/>
          <a:p>
            <a:pPr marL="0" indent="0">
              <a:buNone/>
            </a:pPr>
            <a:endParaRPr lang="en-US" sz="3200" b="1" dirty="0">
              <a:latin typeface="Times New Roman" panose="02020603050405020304" pitchFamily="18" charset="0"/>
              <a:cs typeface="Times New Roman" panose="02020603050405020304" pitchFamily="18" charset="0"/>
            </a:endParaRPr>
          </a:p>
          <a:p>
            <a:pPr marL="0" indent="0">
              <a:buNone/>
            </a:pPr>
            <a:r>
              <a:rPr lang="en-US" sz="3200" b="1" dirty="0">
                <a:latin typeface="Times New Roman" panose="02020603050405020304" pitchFamily="18" charset="0"/>
                <a:cs typeface="Times New Roman" panose="02020603050405020304" pitchFamily="18" charset="0"/>
              </a:rPr>
              <a:t>2.</a:t>
            </a:r>
            <a:r>
              <a:rPr lang="vi-VN" sz="3200" b="1" dirty="0">
                <a:latin typeface="Times New Roman" panose="02020603050405020304" pitchFamily="18" charset="0"/>
                <a:cs typeface="Times New Roman" panose="02020603050405020304" pitchFamily="18" charset="0"/>
              </a:rPr>
              <a:t>Khi phân tích, đánh giá một tác phẩm thơ, cần chú ý:</a:t>
            </a:r>
          </a:p>
          <a:p>
            <a:pPr marL="0" indent="0">
              <a:buNone/>
            </a:pPr>
            <a:r>
              <a:rPr lang="en-US" sz="3200" dirty="0">
                <a:latin typeface="Times New Roman" panose="02020603050405020304" pitchFamily="18" charset="0"/>
                <a:cs typeface="Times New Roman" panose="02020603050405020304" pitchFamily="18" charset="0"/>
              </a:rPr>
              <a:t>-</a:t>
            </a:r>
            <a:r>
              <a:rPr lang="vi-VN" sz="3200" dirty="0">
                <a:latin typeface="Times New Roman" panose="02020603050405020304" pitchFamily="18" charset="0"/>
                <a:cs typeface="Times New Roman" panose="02020603050405020304" pitchFamily="18" charset="0"/>
              </a:rPr>
              <a:t> Đánh giá các yếu tố nội dung: đề tài, chủ đề, tư tưởng, tình cảm và thái độ,… của chủ thể trữ tình.</a:t>
            </a:r>
          </a:p>
          <a:p>
            <a:pPr marL="0" indent="0">
              <a:buNone/>
            </a:pPr>
            <a:r>
              <a:rPr lang="en-US" sz="3200" dirty="0">
                <a:latin typeface="Times New Roman" panose="02020603050405020304" pitchFamily="18" charset="0"/>
                <a:cs typeface="Times New Roman" panose="02020603050405020304" pitchFamily="18" charset="0"/>
              </a:rPr>
              <a:t>-</a:t>
            </a:r>
            <a:r>
              <a:rPr lang="vi-VN" sz="3200" dirty="0">
                <a:latin typeface="Times New Roman" panose="02020603050405020304" pitchFamily="18" charset="0"/>
                <a:cs typeface="Times New Roman" panose="02020603050405020304" pitchFamily="18" charset="0"/>
              </a:rPr>
              <a:t> Đánh giá về các yếu tố hình thức nghệ thuật: thể thơ, từ ngữ, hình ảnh, vần, nhịp, các biện pháp tu từ,…</a:t>
            </a:r>
          </a:p>
          <a:p>
            <a:pPr marL="0" indent="0">
              <a:buNone/>
            </a:pPr>
            <a:r>
              <a:rPr lang="en-US" sz="3200" dirty="0">
                <a:latin typeface="Times New Roman" panose="02020603050405020304" pitchFamily="18" charset="0"/>
                <a:cs typeface="Times New Roman" panose="02020603050405020304" pitchFamily="18" charset="0"/>
              </a:rPr>
              <a:t>-</a:t>
            </a:r>
            <a:r>
              <a:rPr lang="vi-VN" sz="3200" dirty="0">
                <a:latin typeface="Times New Roman" panose="02020603050405020304" pitchFamily="18" charset="0"/>
                <a:cs typeface="Times New Roman" panose="02020603050405020304" pitchFamily="18" charset="0"/>
              </a:rPr>
              <a:t> Chú ý mối quan hệ giữa nội dung và nghệ thuật. Khi phân tích cân làm rõ vai trò của các yếu tố hình thức nghệ thuật trong việc làm nổi bật nội dung…</a:t>
            </a:r>
          </a:p>
          <a:p>
            <a:pPr marL="0" indent="0">
              <a:buNone/>
            </a:pPr>
            <a:r>
              <a:rPr lang="en-US" sz="3200" b="1" dirty="0">
                <a:latin typeface="Times New Roman" panose="02020603050405020304" pitchFamily="18" charset="0"/>
                <a:cs typeface="Times New Roman" panose="02020603050405020304" pitchFamily="18" charset="0"/>
              </a:rPr>
              <a:t>3</a:t>
            </a:r>
            <a:r>
              <a:rPr lang="vi-VN" sz="3200" b="1" dirty="0">
                <a:latin typeface="Times New Roman" panose="02020603050405020304" pitchFamily="18" charset="0"/>
                <a:cs typeface="Times New Roman" panose="02020603050405020304" pitchFamily="18" charset="0"/>
              </a:rPr>
              <a:t>. Phạm vi nghị luận</a:t>
            </a:r>
            <a:r>
              <a:rPr lang="vi-VN" sz="3200" dirty="0">
                <a:latin typeface="Times New Roman" panose="02020603050405020304" pitchFamily="18" charset="0"/>
                <a:cs typeface="Times New Roman" panose="02020603050405020304" pitchFamily="18" charset="0"/>
              </a:rPr>
              <a:t>: phân tích, đánh giá toàn bộ tác phẩm, đoạn trích hoặc tập trung vào một số nội dung, hình thức của tác phẩm thơ.</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56166033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 calcmode="lin" valueType="num">
                                      <p:cBhvr additive="base">
                                        <p:cTn id="1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additive="base">
                                        <p:cTn id="2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 calcmode="lin" valueType="num">
                                      <p:cBhvr additive="base">
                                        <p:cTn id="30"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953589" y="406400"/>
            <a:ext cx="10818223" cy="5979569"/>
          </a:xfrm>
        </p:spPr>
        <p:txBody>
          <a:bodyPr>
            <a:normAutofit fontScale="92500" lnSpcReduction="20000"/>
          </a:bodyPr>
          <a:lstStyle/>
          <a:p>
            <a:pPr marL="0" indent="0">
              <a:buNone/>
            </a:pPr>
            <a:r>
              <a:rPr lang="vi-VN" sz="3000" b="1" i="1" dirty="0">
                <a:latin typeface="Times New Roman" panose="02020603050405020304" pitchFamily="18" charset="0"/>
                <a:cs typeface="Times New Roman" panose="02020603050405020304" pitchFamily="18" charset="0"/>
              </a:rPr>
              <a:t> </a:t>
            </a:r>
            <a:r>
              <a:rPr lang="en-US" sz="3000" b="1" i="1" dirty="0">
                <a:latin typeface="Times New Roman" panose="02020603050405020304" pitchFamily="18" charset="0"/>
                <a:cs typeface="Times New Roman" panose="02020603050405020304" pitchFamily="18" charset="0"/>
              </a:rPr>
              <a:t>  </a:t>
            </a:r>
            <a:endParaRPr lang="vi-VN" sz="3900" dirty="0">
              <a:latin typeface="Times New Roman" panose="02020603050405020304" pitchFamily="18" charset="0"/>
              <a:cs typeface="Times New Roman" panose="02020603050405020304" pitchFamily="18" charset="0"/>
            </a:endParaRPr>
          </a:p>
          <a:p>
            <a:pPr marL="0" indent="0">
              <a:buNone/>
            </a:pPr>
            <a:r>
              <a:rPr lang="en-US" sz="3000" b="1" dirty="0" err="1">
                <a:latin typeface="Times New Roman" panose="02020603050405020304" pitchFamily="18" charset="0"/>
                <a:cs typeface="Times New Roman" panose="02020603050405020304" pitchFamily="18" charset="0"/>
              </a:rPr>
              <a:t>4.Cách</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viết</a:t>
            </a:r>
            <a:r>
              <a:rPr lang="en-US" sz="3000" b="1" dirty="0">
                <a:latin typeface="Times New Roman" panose="02020603050405020304" pitchFamily="18" charset="0"/>
                <a:cs typeface="Times New Roman" panose="02020603050405020304" pitchFamily="18" charset="0"/>
              </a:rPr>
              <a:t> </a:t>
            </a:r>
          </a:p>
          <a:p>
            <a:pPr marL="0" indent="0">
              <a:buNone/>
            </a:pPr>
            <a:r>
              <a:rPr lang="en-US" sz="3000" dirty="0">
                <a:latin typeface="Times New Roman" panose="02020603050405020304" pitchFamily="18" charset="0"/>
                <a:cs typeface="Times New Roman" panose="02020603050405020304" pitchFamily="18" charset="0"/>
              </a:rPr>
              <a:t> * </a:t>
            </a:r>
            <a:r>
              <a:rPr lang="vi-VN" sz="3000" dirty="0">
                <a:latin typeface="Times New Roman" panose="02020603050405020304" pitchFamily="18" charset="0"/>
                <a:cs typeface="Times New Roman" panose="02020603050405020304" pitchFamily="18" charset="0"/>
              </a:rPr>
              <a:t>Để viết bài văn nghị luận so sánh hai  tác phẩm thơ, các em cần chú ý:</a:t>
            </a:r>
          </a:p>
          <a:p>
            <a:pPr marL="0" indent="0">
              <a:buNone/>
            </a:pPr>
            <a:r>
              <a:rPr lang="vi-VN" sz="3000" dirty="0">
                <a:latin typeface="Times New Roman" panose="02020603050405020304" pitchFamily="18" charset="0"/>
                <a:cs typeface="Times New Roman" panose="02020603050405020304" pitchFamily="18" charset="0"/>
              </a:rPr>
              <a:t>- Đọc kĩ tác phẩm thơ, chú ý xác định nội dung và các yếu tố hình thức nổi bật. Chỉ ra giá trị của các yếu tố hình thức trong việc thể hiện nội dung, chủ đề của tác phẩm thơ.</a:t>
            </a:r>
          </a:p>
          <a:p>
            <a:pPr marL="0" indent="0">
              <a:buNone/>
            </a:pPr>
            <a:r>
              <a:rPr lang="vi-VN" sz="3000" dirty="0">
                <a:latin typeface="Times New Roman" panose="02020603050405020304" pitchFamily="18" charset="0"/>
                <a:cs typeface="Times New Roman" panose="02020603050405020304" pitchFamily="18" charset="0"/>
              </a:rPr>
              <a:t>- Xác định các luận điểm trong bài viết; lựa chọn các dẫn chứng từ tác phẩm thơ cho mỗi luận điểm</a:t>
            </a:r>
          </a:p>
          <a:p>
            <a:pPr marL="0" indent="0">
              <a:buNone/>
            </a:pPr>
            <a:r>
              <a:rPr lang="vi-VN" sz="3000" dirty="0">
                <a:latin typeface="Times New Roman" panose="02020603050405020304" pitchFamily="18" charset="0"/>
                <a:cs typeface="Times New Roman" panose="02020603050405020304" pitchFamily="18" charset="0"/>
              </a:rPr>
              <a:t>- Liên hệ, so sánh về đề tài, chủ đề, ... để nhận xét điểm gặp gỡ và sáng tạo riêng của tác giả được thể hiện trong hai tác phẩm thơ.</a:t>
            </a:r>
          </a:p>
          <a:p>
            <a:pPr marL="0" indent="0">
              <a:buNone/>
            </a:pPr>
            <a:r>
              <a:rPr lang="vi-VN" sz="3000" dirty="0">
                <a:latin typeface="Times New Roman" panose="02020603050405020304" pitchFamily="18" charset="0"/>
                <a:cs typeface="Times New Roman" panose="02020603050405020304" pitchFamily="18" charset="0"/>
              </a:rPr>
              <a:t>- Biết cách sử dụng từ ngữ để diễn tả chính xác, truyền cảm những rung động của em về những chi tiết, hình ảnh… đặc sắc trong bài thơ.</a:t>
            </a:r>
          </a:p>
          <a:p>
            <a:pPr marL="0" indent="0">
              <a:buNone/>
            </a:pPr>
            <a:r>
              <a:rPr lang="vi-VN" sz="3000" dirty="0">
                <a:latin typeface="Times New Roman" panose="02020603050405020304" pitchFamily="18" charset="0"/>
                <a:cs typeface="Times New Roman" panose="02020603050405020304" pitchFamily="18" charset="0"/>
              </a:rPr>
              <a:t>- Suy nghĩ, nhận xét về những thành công và hạn chế (nếu có) của hai tác giả, về giá trị và sự tác động của hai tác phẩm thơ đối với người đọc và chính bản thân em.</a:t>
            </a:r>
          </a:p>
          <a:p>
            <a:pPr marL="0" indent="0">
              <a:buNone/>
            </a:pPr>
            <a:endParaRPr lang="en-US" dirty="0"/>
          </a:p>
        </p:txBody>
      </p:sp>
    </p:spTree>
    <p:extLst>
      <p:ext uri="{BB962C8B-B14F-4D97-AF65-F5344CB8AC3E}">
        <p14:creationId xmlns:p14="http://schemas.microsoft.com/office/powerpoint/2010/main" val="677081417"/>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par>
                                <p:cTn id="23" presetID="6" presetClass="entr" presetSubtype="16"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circle(in)">
                                      <p:cBhvr>
                                        <p:cTn id="25" dur="20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wipe(down)">
                                      <p:cBhvr>
                                        <p:cTn id="30" dur="500"/>
                                        <p:tgtEl>
                                          <p:spTgt spid="3">
                                            <p:txEl>
                                              <p:pRg st="5" end="5"/>
                                            </p:txEl>
                                          </p:spTgt>
                                        </p:tgtEl>
                                      </p:cBhvr>
                                    </p:animEffect>
                                  </p:childTnLst>
                                </p:cTn>
                              </p:par>
                              <p:par>
                                <p:cTn id="31" presetID="22" presetClass="entr" presetSubtype="4"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wipe(down)">
                                      <p:cBhvr>
                                        <p:cTn id="33" dur="500"/>
                                        <p:tgtEl>
                                          <p:spTgt spid="3">
                                            <p:txEl>
                                              <p:pRg st="6" end="6"/>
                                            </p:txEl>
                                          </p:spTgt>
                                        </p:tgtEl>
                                      </p:cBhvr>
                                    </p:animEffect>
                                  </p:childTnLst>
                                </p:cTn>
                              </p:par>
                              <p:par>
                                <p:cTn id="34" presetID="22" presetClass="entr" presetSubtype="4" fill="hold"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wipe(down)">
                                      <p:cBhvr>
                                        <p:cTn id="3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701964" y="665018"/>
            <a:ext cx="10651836" cy="5511945"/>
          </a:xfrm>
        </p:spPr>
        <p:txBody>
          <a:bodyPr>
            <a:normAutofit/>
          </a:bodyPr>
          <a:lstStyle/>
          <a:p>
            <a:pPr marL="0" indent="0" algn="ctr">
              <a:buNone/>
            </a:pPr>
            <a:r>
              <a:rPr lang="en-US" sz="4800" b="1" dirty="0">
                <a:solidFill>
                  <a:srgbClr val="FF0000"/>
                </a:solidFill>
                <a:latin typeface="Times New Roman" panose="02020603050405020304" pitchFamily="18" charset="0"/>
                <a:cs typeface="Times New Roman" panose="02020603050405020304" pitchFamily="18" charset="0"/>
              </a:rPr>
              <a:t>KHỞI ĐỘNG</a:t>
            </a:r>
          </a:p>
          <a:p>
            <a:pPr>
              <a:buFontTx/>
              <a:buChar char="-"/>
            </a:pPr>
            <a:r>
              <a:rPr lang="en-US" dirty="0" err="1">
                <a:latin typeface="Times New Roman" panose="02020603050405020304" pitchFamily="18" charset="0"/>
                <a:cs typeface="Times New Roman" panose="02020603050405020304" pitchFamily="18" charset="0"/>
              </a:rPr>
              <a:t>Nêu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phẩm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SGK </a:t>
            </a:r>
            <a:r>
              <a:rPr lang="en-US" dirty="0" err="1">
                <a:latin typeface="Times New Roman" panose="02020603050405020304" pitchFamily="18" charset="0"/>
                <a:cs typeface="Times New Roman" panose="02020603050405020304" pitchFamily="18" charset="0"/>
              </a:rPr>
              <a:t>hoặc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ngoài</a:t>
            </a:r>
            <a:r>
              <a:rPr lang="en-US" dirty="0">
                <a:latin typeface="Times New Roman" panose="02020603050405020304" pitchFamily="18" charset="0"/>
                <a:cs typeface="Times New Roman" panose="02020603050405020304" pitchFamily="18" charset="0"/>
              </a:rPr>
              <a:t> SGK). </a:t>
            </a:r>
          </a:p>
          <a:p>
            <a:pPr>
              <a:buFontTx/>
              <a:buChar char="-"/>
            </a:pPr>
            <a:r>
              <a:rPr lang="en-US" dirty="0" err="1">
                <a:latin typeface="Times New Roman" panose="02020603050405020304" pitchFamily="18" charset="0"/>
                <a:cs typeface="Times New Roman" panose="02020603050405020304" pitchFamily="18" charset="0"/>
              </a:rPr>
              <a:t>Hãy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đánh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phẩm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Hãy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hệ</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so </a:t>
            </a:r>
            <a:r>
              <a:rPr lang="en-US" dirty="0" err="1">
                <a:latin typeface="Times New Roman" panose="02020603050405020304" pitchFamily="18" charset="0"/>
                <a:cs typeface="Times New Roman" panose="02020603050405020304" pitchFamily="18" charset="0"/>
              </a:rPr>
              <a:t>sánh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phẩm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ảnh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tự</a:t>
            </a:r>
            <a:r>
              <a:rPr lang="en-US" dirty="0">
                <a:latin typeface="Times New Roman" panose="02020603050405020304" pitchFamily="18" charset="0"/>
                <a:cs typeface="Times New Roman" panose="02020603050405020304" pitchFamily="18" charset="0"/>
              </a:rPr>
              <a:t>?</a:t>
            </a:r>
          </a:p>
          <a:p>
            <a:pPr marL="0" indent="0">
              <a:buNone/>
            </a:pPr>
            <a:r>
              <a:rPr lang="en-US"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53656662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943897" y="350731"/>
            <a:ext cx="10515600" cy="5813169"/>
          </a:xfrm>
        </p:spPr>
        <p:txBody>
          <a:bodyPr/>
          <a:lstStyle/>
          <a:p>
            <a:pPr marL="0" indent="0">
              <a:buNone/>
            </a:pPr>
            <a:r>
              <a:rPr lang="en-US" sz="3200" dirty="0">
                <a:latin typeface="Times New Roman" panose="02020603050405020304" pitchFamily="18" charset="0"/>
                <a:cs typeface="Times New Roman" panose="02020603050405020304" pitchFamily="18" charset="0"/>
              </a:rPr>
              <a:t>      </a:t>
            </a:r>
            <a:endParaRPr lang="vi-VN" sz="3200" dirty="0">
              <a:latin typeface="Times New Roman" panose="02020603050405020304" pitchFamily="18" charset="0"/>
              <a:cs typeface="Times New Roman" panose="02020603050405020304" pitchFamily="18" charset="0"/>
            </a:endParaRPr>
          </a:p>
          <a:p>
            <a:pPr marL="0" indent="0">
              <a:buNone/>
            </a:pPr>
            <a:r>
              <a:rPr lang="en-US" b="1" i="1" dirty="0">
                <a:latin typeface="Times New Roman" panose="02020603050405020304" pitchFamily="18" charset="0"/>
                <a:cs typeface="Times New Roman" panose="02020603050405020304" pitchFamily="18" charset="0"/>
              </a:rPr>
              <a:t> </a:t>
            </a:r>
            <a:r>
              <a:rPr lang="vi-VN" b="1" i="1" dirty="0">
                <a:latin typeface="Times New Roman" panose="02020603050405020304" pitchFamily="18" charset="0"/>
                <a:cs typeface="Times New Roman" panose="02020603050405020304" pitchFamily="18" charset="0"/>
              </a:rPr>
              <a:t> </a:t>
            </a:r>
            <a:r>
              <a:rPr lang="en-US" b="1" dirty="0">
                <a:solidFill>
                  <a:srgbClr val="FF0000"/>
                </a:solidFill>
                <a:latin typeface="Times New Roman" panose="02020603050405020304" pitchFamily="18" charset="0"/>
                <a:cs typeface="Times New Roman" panose="02020603050405020304" pitchFamily="18" charset="0"/>
              </a:rPr>
              <a:t>III</a:t>
            </a:r>
            <a:r>
              <a:rPr lang="vi-VN" b="1" dirty="0">
                <a:solidFill>
                  <a:srgbClr val="FF0000"/>
                </a:solidFill>
                <a:latin typeface="Times New Roman" panose="02020603050405020304" pitchFamily="18" charset="0"/>
                <a:cs typeface="Times New Roman" panose="02020603050405020304" pitchFamily="18" charset="0"/>
              </a:rPr>
              <a:t>. Quy trình viết bài văn nghị luận so sánh hai  tác phẩm thơ</a:t>
            </a:r>
            <a:endParaRPr lang="en-US" b="1" dirty="0">
              <a:solidFill>
                <a:srgbClr val="FF0000"/>
              </a:solidFill>
              <a:latin typeface="Times New Roman" panose="02020603050405020304" pitchFamily="18" charset="0"/>
              <a:cs typeface="Times New Roman" panose="02020603050405020304" pitchFamily="18" charset="0"/>
            </a:endParaRPr>
          </a:p>
          <a:p>
            <a:pPr marL="0" indent="0">
              <a:buNone/>
            </a:pPr>
            <a:endParaRPr lang="en-US" b="1" i="1" dirty="0"/>
          </a:p>
        </p:txBody>
      </p:sp>
      <p:graphicFrame>
        <p:nvGraphicFramePr>
          <p:cNvPr id="4" name="Table 3"/>
          <p:cNvGraphicFramePr>
            <a:graphicFrameLocks noGrp="1"/>
          </p:cNvGraphicFramePr>
          <p:nvPr>
            <p:extLst>
              <p:ext uri="{D42A27DB-BD31-4B8C-83A1-F6EECF244321}">
                <p14:modId xmlns:p14="http://schemas.microsoft.com/office/powerpoint/2010/main" val="1878502503"/>
              </p:ext>
            </p:extLst>
          </p:nvPr>
        </p:nvGraphicFramePr>
        <p:xfrm>
          <a:off x="1043554" y="1423719"/>
          <a:ext cx="10316285" cy="5219934"/>
        </p:xfrm>
        <a:graphic>
          <a:graphicData uri="http://schemas.openxmlformats.org/drawingml/2006/table">
            <a:tbl>
              <a:tblPr firstRow="1" bandRow="1">
                <a:tableStyleId>{5A111915-BE36-4E01-A7E5-04B1672EAD32}</a:tableStyleId>
              </a:tblPr>
              <a:tblGrid>
                <a:gridCol w="2486335">
                  <a:extLst>
                    <a:ext uri="{9D8B030D-6E8A-4147-A177-3AD203B41FA5}">
                      <a16:colId xmlns:a16="http://schemas.microsoft.com/office/drawing/2014/main" val="446713024"/>
                    </a:ext>
                  </a:extLst>
                </a:gridCol>
                <a:gridCol w="3096107">
                  <a:extLst>
                    <a:ext uri="{9D8B030D-6E8A-4147-A177-3AD203B41FA5}">
                      <a16:colId xmlns:a16="http://schemas.microsoft.com/office/drawing/2014/main" val="2116385814"/>
                    </a:ext>
                  </a:extLst>
                </a:gridCol>
                <a:gridCol w="4733843">
                  <a:extLst>
                    <a:ext uri="{9D8B030D-6E8A-4147-A177-3AD203B41FA5}">
                      <a16:colId xmlns:a16="http://schemas.microsoft.com/office/drawing/2014/main" val="3262829325"/>
                    </a:ext>
                  </a:extLst>
                </a:gridCol>
              </a:tblGrid>
              <a:tr h="383699">
                <a:tc>
                  <a:txBody>
                    <a:bodyPr/>
                    <a:lstStyle/>
                    <a:p>
                      <a:pPr algn="ctr"/>
                      <a:r>
                        <a:rPr lang="en-US" sz="2000" i="0" dirty="0" err="1">
                          <a:latin typeface="Times New Roman" panose="02020603050405020304" pitchFamily="18" charset="0"/>
                          <a:cs typeface="Times New Roman" panose="02020603050405020304" pitchFamily="18" charset="0"/>
                        </a:rPr>
                        <a:t>Các</a:t>
                      </a:r>
                      <a:r>
                        <a:rPr lang="en-US" sz="2000" i="0" baseline="0" dirty="0">
                          <a:latin typeface="Times New Roman" panose="02020603050405020304" pitchFamily="18" charset="0"/>
                          <a:cs typeface="Times New Roman" panose="02020603050405020304" pitchFamily="18" charset="0"/>
                        </a:rPr>
                        <a:t> b</a:t>
                      </a:r>
                      <a:r>
                        <a:rPr lang="vi-VN" sz="2000" i="0" dirty="0">
                          <a:latin typeface="Times New Roman" panose="02020603050405020304" pitchFamily="18" charset="0"/>
                          <a:cs typeface="Times New Roman" panose="02020603050405020304" pitchFamily="18" charset="0"/>
                        </a:rPr>
                        <a:t>ước</a:t>
                      </a:r>
                      <a:endParaRPr lang="en-US" sz="2000" i="0" dirty="0">
                        <a:latin typeface="Times New Roman" panose="02020603050405020304" pitchFamily="18" charset="0"/>
                        <a:cs typeface="Times New Roman" panose="02020603050405020304" pitchFamily="18" charset="0"/>
                      </a:endParaRPr>
                    </a:p>
                  </a:txBody>
                  <a:tcPr/>
                </a:tc>
                <a:tc>
                  <a:txBody>
                    <a:bodyPr/>
                    <a:lstStyle/>
                    <a:p>
                      <a:pPr algn="ctr"/>
                      <a:r>
                        <a:rPr lang="en-US" sz="2000" i="0" dirty="0" err="1">
                          <a:latin typeface="Times New Roman" panose="02020603050405020304" pitchFamily="18" charset="0"/>
                          <a:cs typeface="Times New Roman" panose="02020603050405020304" pitchFamily="18" charset="0"/>
                        </a:rPr>
                        <a:t>Công</a:t>
                      </a:r>
                      <a:r>
                        <a:rPr lang="en-US" sz="2000" i="0" dirty="0">
                          <a:latin typeface="Times New Roman" panose="02020603050405020304" pitchFamily="18" charset="0"/>
                          <a:cs typeface="Times New Roman" panose="02020603050405020304" pitchFamily="18" charset="0"/>
                        </a:rPr>
                        <a:t> </a:t>
                      </a:r>
                      <a:r>
                        <a:rPr lang="en-US" sz="2000" i="0" dirty="0" err="1">
                          <a:latin typeface="Times New Roman" panose="02020603050405020304" pitchFamily="18" charset="0"/>
                          <a:cs typeface="Times New Roman" panose="02020603050405020304" pitchFamily="18" charset="0"/>
                        </a:rPr>
                        <a:t>việc</a:t>
                      </a:r>
                      <a:endParaRPr lang="en-US" sz="2000" i="0" dirty="0">
                        <a:latin typeface="Times New Roman" panose="02020603050405020304" pitchFamily="18" charset="0"/>
                        <a:cs typeface="Times New Roman" panose="02020603050405020304" pitchFamily="18" charset="0"/>
                      </a:endParaRPr>
                    </a:p>
                  </a:txBody>
                  <a:tcPr/>
                </a:tc>
                <a:tc>
                  <a:txBody>
                    <a:bodyPr/>
                    <a:lstStyle/>
                    <a:p>
                      <a:pPr algn="ctr"/>
                      <a:r>
                        <a:rPr lang="en-US" sz="2000" i="0" dirty="0" err="1">
                          <a:latin typeface="Times New Roman" panose="02020603050405020304" pitchFamily="18" charset="0"/>
                          <a:cs typeface="Times New Roman" panose="02020603050405020304" pitchFamily="18" charset="0"/>
                        </a:rPr>
                        <a:t>Tác</a:t>
                      </a:r>
                      <a:r>
                        <a:rPr lang="en-US" sz="2000" i="0" dirty="0">
                          <a:latin typeface="Times New Roman" panose="02020603050405020304" pitchFamily="18" charset="0"/>
                          <a:cs typeface="Times New Roman" panose="02020603050405020304" pitchFamily="18" charset="0"/>
                        </a:rPr>
                        <a:t> </a:t>
                      </a:r>
                      <a:r>
                        <a:rPr lang="en-US" sz="2000" i="0" dirty="0" err="1">
                          <a:latin typeface="Times New Roman" panose="02020603050405020304" pitchFamily="18" charset="0"/>
                          <a:cs typeface="Times New Roman" panose="02020603050405020304" pitchFamily="18" charset="0"/>
                        </a:rPr>
                        <a:t>dụng</a:t>
                      </a:r>
                      <a:endParaRPr lang="en-US" sz="2000" i="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123385169"/>
                  </a:ext>
                </a:extLst>
              </a:tr>
              <a:tr h="1269158">
                <a:tc>
                  <a:txBody>
                    <a:bodyPr/>
                    <a:lstStyle/>
                    <a:p>
                      <a:r>
                        <a:rPr lang="vi-VN" sz="2000" dirty="0">
                          <a:latin typeface="+mj-lt"/>
                        </a:rPr>
                        <a:t>Bước 1: Chuẩn bị viết</a:t>
                      </a:r>
                      <a:endParaRPr lang="en-US" sz="2000" dirty="0">
                        <a:latin typeface="+mj-lt"/>
                      </a:endParaRPr>
                    </a:p>
                  </a:txBody>
                  <a:tcPr/>
                </a:tc>
                <a:tc>
                  <a:txBody>
                    <a:bodyPr/>
                    <a:lstStyle/>
                    <a:p>
                      <a:r>
                        <a:rPr lang="vi-VN" sz="2000" dirty="0">
                          <a:latin typeface="+mj-lt"/>
                        </a:rPr>
                        <a:t>- Đọc kĩ đề bài, xác định yêu cầu của đề.</a:t>
                      </a:r>
                    </a:p>
                    <a:p>
                      <a:r>
                        <a:rPr lang="vi-VN" sz="2000" dirty="0">
                          <a:latin typeface="+mj-lt"/>
                        </a:rPr>
                        <a:t>- Thu thập tư liệu</a:t>
                      </a:r>
                    </a:p>
                    <a:p>
                      <a:endParaRPr lang="en-US" sz="2000" dirty="0">
                        <a:latin typeface="+mj-lt"/>
                      </a:endParaRPr>
                    </a:p>
                  </a:txBody>
                  <a:tcPr/>
                </a:tc>
                <a:tc>
                  <a:txBody>
                    <a:bodyPr/>
                    <a:lstStyle/>
                    <a:p>
                      <a:r>
                        <a:rPr lang="vi-VN" sz="2000" dirty="0">
                          <a:latin typeface="+mj-lt"/>
                        </a:rPr>
                        <a:t>- Giúp định hình được nội dung giao tiếp, cách giao tiếp. </a:t>
                      </a:r>
                    </a:p>
                    <a:p>
                      <a:r>
                        <a:rPr lang="vi-VN" sz="2000" dirty="0">
                          <a:latin typeface="+mj-lt"/>
                        </a:rPr>
                        <a:t>- Giúp nâng cao chất lượng bài viết.</a:t>
                      </a:r>
                    </a:p>
                    <a:p>
                      <a:endParaRPr lang="en-US" sz="2000" dirty="0">
                        <a:latin typeface="+mj-lt"/>
                      </a:endParaRPr>
                    </a:p>
                  </a:txBody>
                  <a:tcPr/>
                </a:tc>
                <a:extLst>
                  <a:ext uri="{0D108BD9-81ED-4DB2-BD59-A6C34878D82A}">
                    <a16:rowId xmlns:a16="http://schemas.microsoft.com/office/drawing/2014/main" val="1304020465"/>
                  </a:ext>
                </a:extLst>
              </a:tr>
              <a:tr h="1810856">
                <a:tc>
                  <a:txBody>
                    <a:bodyPr/>
                    <a:lstStyle/>
                    <a:p>
                      <a:r>
                        <a:rPr lang="vi-VN" sz="2000" dirty="0">
                          <a:latin typeface="+mj-lt"/>
                        </a:rPr>
                        <a:t>Bước 2: Tìm ý, lập dàn ý</a:t>
                      </a:r>
                      <a:endParaRPr lang="en-US" sz="2000" dirty="0">
                        <a:latin typeface="+mj-lt"/>
                      </a:endParaRPr>
                    </a:p>
                  </a:txBody>
                  <a:tcPr/>
                </a:tc>
                <a:tc>
                  <a:txBody>
                    <a:bodyPr/>
                    <a:lstStyle/>
                    <a:p>
                      <a:r>
                        <a:rPr lang="en-US" sz="2000" dirty="0">
                          <a:latin typeface="+mj-lt"/>
                        </a:rPr>
                        <a:t>- </a:t>
                      </a:r>
                      <a:r>
                        <a:rPr lang="en-US" sz="2000" dirty="0" err="1">
                          <a:latin typeface="Times New Roman" panose="02020603050405020304" pitchFamily="18" charset="0"/>
                          <a:cs typeface="Times New Roman" panose="02020603050405020304" pitchFamily="18" charset="0"/>
                        </a:rPr>
                        <a:t>Tìm</a:t>
                      </a:r>
                      <a:r>
                        <a:rPr lang="en-US" sz="2000" dirty="0">
                          <a:latin typeface="Times New Roman" panose="02020603050405020304" pitchFamily="18" charset="0"/>
                          <a:cs typeface="Times New Roman" panose="02020603050405020304" pitchFamily="18" charset="0"/>
                        </a:rPr>
                        <a:t> ý</a:t>
                      </a: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Sắp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xếp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ý </a:t>
                      </a:r>
                      <a:r>
                        <a:rPr lang="en-US" sz="2000" dirty="0" err="1">
                          <a:latin typeface="Times New Roman" panose="02020603050405020304" pitchFamily="18" charset="0"/>
                          <a:cs typeface="Times New Roman" panose="02020603050405020304" pitchFamily="18" charset="0"/>
                        </a:rPr>
                        <a:t>đã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tìm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một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dàn</a:t>
                      </a:r>
                      <a:r>
                        <a:rPr lang="en-US" sz="2000" dirty="0">
                          <a:latin typeface="Times New Roman" panose="02020603050405020304" pitchFamily="18" charset="0"/>
                          <a:cs typeface="Times New Roman" panose="02020603050405020304" pitchFamily="18" charset="0"/>
                        </a:rPr>
                        <a:t> ý </a:t>
                      </a:r>
                      <a:r>
                        <a:rPr lang="en-US" sz="2000" dirty="0" err="1">
                          <a:latin typeface="Times New Roman" panose="02020603050405020304" pitchFamily="18" charset="0"/>
                          <a:cs typeface="Times New Roman" panose="02020603050405020304" pitchFamily="18" charset="0"/>
                        </a:rPr>
                        <a:t>theo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bố</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gồm</a:t>
                      </a:r>
                      <a:r>
                        <a:rPr lang="en-US" sz="2000" dirty="0">
                          <a:latin typeface="Times New Roman" panose="02020603050405020304" pitchFamily="18" charset="0"/>
                          <a:cs typeface="Times New Roman" panose="02020603050405020304" pitchFamily="18" charset="0"/>
                        </a:rPr>
                        <a:t> 3 </a:t>
                      </a:r>
                      <a:r>
                        <a:rPr lang="en-US" sz="2000" dirty="0" err="1">
                          <a:latin typeface="Times New Roman" panose="02020603050405020304" pitchFamily="18" charset="0"/>
                          <a:cs typeface="Times New Roman" panose="02020603050405020304" pitchFamily="18" charset="0"/>
                        </a:rPr>
                        <a:t>phần</a:t>
                      </a:r>
                      <a:r>
                        <a:rPr lang="en-US" sz="2000" dirty="0">
                          <a:latin typeface="Times New Roman" panose="02020603050405020304" pitchFamily="18" charset="0"/>
                          <a:cs typeface="Times New Roman" panose="02020603050405020304" pitchFamily="18" charset="0"/>
                        </a:rPr>
                        <a:t>: MB – TB - KB</a:t>
                      </a:r>
                    </a:p>
                    <a:p>
                      <a:endParaRPr lang="en-US" sz="2000" dirty="0">
                        <a:latin typeface="+mj-lt"/>
                      </a:endParaRPr>
                    </a:p>
                  </a:txBody>
                  <a:tcPr/>
                </a:tc>
                <a:tc>
                  <a:txBody>
                    <a:bodyPr/>
                    <a:lstStyle/>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Tìm</a:t>
                      </a:r>
                      <a:r>
                        <a:rPr lang="en-US" sz="2000" dirty="0">
                          <a:latin typeface="Times New Roman" panose="02020603050405020304" pitchFamily="18" charset="0"/>
                          <a:cs typeface="Times New Roman" panose="02020603050405020304" pitchFamily="18" charset="0"/>
                        </a:rPr>
                        <a:t> ý</a:t>
                      </a: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Sắp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xếp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ý </a:t>
                      </a:r>
                      <a:r>
                        <a:rPr lang="en-US" sz="2000" dirty="0" err="1">
                          <a:latin typeface="Times New Roman" panose="02020603050405020304" pitchFamily="18" charset="0"/>
                          <a:cs typeface="Times New Roman" panose="02020603050405020304" pitchFamily="18" charset="0"/>
                        </a:rPr>
                        <a:t>đã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tìm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một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dàn</a:t>
                      </a:r>
                      <a:r>
                        <a:rPr lang="en-US" sz="2000" dirty="0">
                          <a:latin typeface="Times New Roman" panose="02020603050405020304" pitchFamily="18" charset="0"/>
                          <a:cs typeface="Times New Roman" panose="02020603050405020304" pitchFamily="18" charset="0"/>
                        </a:rPr>
                        <a:t> ý </a:t>
                      </a:r>
                      <a:r>
                        <a:rPr lang="en-US" sz="2000" dirty="0" err="1">
                          <a:latin typeface="Times New Roman" panose="02020603050405020304" pitchFamily="18" charset="0"/>
                          <a:cs typeface="Times New Roman" panose="02020603050405020304" pitchFamily="18" charset="0"/>
                        </a:rPr>
                        <a:t>theo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bố</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gồm</a:t>
                      </a:r>
                      <a:r>
                        <a:rPr lang="en-US" sz="2000" dirty="0">
                          <a:latin typeface="Times New Roman" panose="02020603050405020304" pitchFamily="18" charset="0"/>
                          <a:cs typeface="Times New Roman" panose="02020603050405020304" pitchFamily="18" charset="0"/>
                        </a:rPr>
                        <a:t> 3 </a:t>
                      </a:r>
                      <a:r>
                        <a:rPr lang="en-US" sz="2000" dirty="0" err="1">
                          <a:latin typeface="Times New Roman" panose="02020603050405020304" pitchFamily="18" charset="0"/>
                          <a:cs typeface="Times New Roman" panose="02020603050405020304" pitchFamily="18" charset="0"/>
                        </a:rPr>
                        <a:t>phần</a:t>
                      </a:r>
                      <a:r>
                        <a:rPr lang="en-US" sz="2000" dirty="0">
                          <a:latin typeface="Times New Roman" panose="02020603050405020304" pitchFamily="18" charset="0"/>
                          <a:cs typeface="Times New Roman" panose="02020603050405020304" pitchFamily="18" charset="0"/>
                        </a:rPr>
                        <a:t>: MB – TB - KB</a:t>
                      </a:r>
                    </a:p>
                    <a:p>
                      <a:endParaRPr lang="en-US"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12572942"/>
                  </a:ext>
                </a:extLst>
              </a:tr>
              <a:tr h="684943">
                <a:tc>
                  <a:txBody>
                    <a:bodyPr/>
                    <a:lstStyle/>
                    <a:p>
                      <a:r>
                        <a:rPr lang="vi-VN" sz="2000" dirty="0">
                          <a:latin typeface="+mj-lt"/>
                        </a:rPr>
                        <a:t>Bước 3: Viết bài</a:t>
                      </a:r>
                      <a:endParaRPr lang="en-US" sz="2000" dirty="0">
                        <a:latin typeface="+mj-lt"/>
                      </a:endParaRPr>
                    </a:p>
                  </a:txBody>
                  <a:tcPr/>
                </a:tc>
                <a:tc>
                  <a:txBody>
                    <a:bodyPr/>
                    <a:lstStyle/>
                    <a:p>
                      <a:r>
                        <a:rPr lang="en-US" sz="2000" dirty="0" err="1">
                          <a:latin typeface="Times New Roman" panose="02020603050405020304" pitchFamily="18" charset="0"/>
                          <a:cs typeface="Times New Roman" panose="02020603050405020304" pitchFamily="18" charset="0"/>
                        </a:rPr>
                        <a:t>Dựa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dàn</a:t>
                      </a:r>
                      <a:r>
                        <a:rPr lang="en-US" sz="2000" dirty="0">
                          <a:latin typeface="Times New Roman" panose="02020603050405020304" pitchFamily="18" charset="0"/>
                          <a:cs typeface="Times New Roman" panose="02020603050405020304" pitchFamily="18" charset="0"/>
                        </a:rPr>
                        <a:t> ý </a:t>
                      </a:r>
                      <a:r>
                        <a:rPr lang="en-US" sz="2000" dirty="0" err="1">
                          <a:latin typeface="Times New Roman" panose="02020603050405020304" pitchFamily="18" charset="0"/>
                          <a:cs typeface="Times New Roman" panose="02020603050405020304" pitchFamily="18" charset="0"/>
                        </a:rPr>
                        <a:t>để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bài</a:t>
                      </a:r>
                      <a:r>
                        <a:rPr lang="en-US" sz="2000" dirty="0">
                          <a:latin typeface="Times New Roman" panose="02020603050405020304" pitchFamily="18" charset="0"/>
                          <a:cs typeface="Times New Roman" panose="02020603050405020304" pitchFamily="18" charset="0"/>
                        </a:rPr>
                        <a:t>.</a:t>
                      </a:r>
                    </a:p>
                  </a:txBody>
                  <a:tcPr/>
                </a:tc>
                <a:tc>
                  <a:txBody>
                    <a:bodyPr/>
                    <a:lstStyle/>
                    <a:p>
                      <a:r>
                        <a:rPr lang="en-US" sz="2000" dirty="0" err="1">
                          <a:latin typeface="Times New Roman" panose="02020603050405020304" pitchFamily="18" charset="0"/>
                          <a:cs typeface="Times New Roman" panose="02020603050405020304" pitchFamily="18" charset="0"/>
                        </a:rPr>
                        <a:t>Giúp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triển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khai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các</a:t>
                      </a:r>
                      <a:r>
                        <a:rPr lang="en-US" sz="2000" dirty="0">
                          <a:latin typeface="Times New Roman" panose="02020603050405020304" pitchFamily="18" charset="0"/>
                          <a:cs typeface="Times New Roman" panose="02020603050405020304" pitchFamily="18" charset="0"/>
                        </a:rPr>
                        <a:t> ý </a:t>
                      </a:r>
                      <a:r>
                        <a:rPr lang="en-US" sz="2000" dirty="0" err="1">
                          <a:latin typeface="Times New Roman" panose="02020603050405020304" pitchFamily="18" charset="0"/>
                          <a:cs typeface="Times New Roman" panose="02020603050405020304" pitchFamily="18" charset="0"/>
                        </a:rPr>
                        <a:t>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bài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viết</a:t>
                      </a:r>
                      <a:r>
                        <a:rPr lang="en-US" sz="2000" dirty="0">
                          <a:latin typeface="Times New Roman" panose="02020603050405020304" pitchFamily="18" charset="0"/>
                          <a:cs typeface="Times New Roman" panose="02020603050405020304" pitchFamily="18" charset="0"/>
                        </a:rPr>
                        <a:t>.</a:t>
                      </a:r>
                    </a:p>
                  </a:txBody>
                  <a:tcPr/>
                </a:tc>
                <a:extLst>
                  <a:ext uri="{0D108BD9-81ED-4DB2-BD59-A6C34878D82A}">
                    <a16:rowId xmlns:a16="http://schemas.microsoft.com/office/drawing/2014/main" val="3045104013"/>
                  </a:ext>
                </a:extLst>
              </a:tr>
              <a:tr h="907871">
                <a:tc>
                  <a:txBody>
                    <a:bodyPr/>
                    <a:lstStyle/>
                    <a:p>
                      <a:r>
                        <a:rPr lang="vi-VN" sz="2000" dirty="0">
                          <a:latin typeface="+mj-lt"/>
                        </a:rPr>
                        <a:t>Bước 4: Kiểm tra và sửa chữa</a:t>
                      </a:r>
                      <a:endParaRPr lang="en-US" sz="2000" dirty="0">
                        <a:latin typeface="+mj-lt"/>
                      </a:endParaRPr>
                    </a:p>
                  </a:txBody>
                  <a:tcPr/>
                </a:tc>
                <a:tc>
                  <a:txBody>
                    <a:bodyPr/>
                    <a:lstStyle/>
                    <a:p>
                      <a:r>
                        <a:rPr lang="vi-VN" sz="2000" dirty="0">
                          <a:latin typeface="+mj-lt"/>
                        </a:rPr>
                        <a:t>Đọc lại bài viết và chỉnh sửa (dựa vào bảng hướng dẫn).</a:t>
                      </a:r>
                      <a:endParaRPr lang="en-US" sz="2000" dirty="0">
                        <a:latin typeface="+mj-lt"/>
                      </a:endParaRPr>
                    </a:p>
                  </a:txBody>
                  <a:tcPr/>
                </a:tc>
                <a:tc>
                  <a:txBody>
                    <a:bodyPr/>
                    <a:lstStyle/>
                    <a:p>
                      <a:r>
                        <a:rPr lang="vi-VN" sz="2000" dirty="0">
                          <a:latin typeface="+mj-lt"/>
                        </a:rPr>
                        <a:t>Giúp người viết tự điều chỉnh những thiếu sót, giúp cho bài viết hoàn chỉnh hơn.</a:t>
                      </a:r>
                      <a:endParaRPr lang="en-US" sz="2000" dirty="0">
                        <a:latin typeface="+mj-lt"/>
                      </a:endParaRPr>
                    </a:p>
                  </a:txBody>
                  <a:tcPr/>
                </a:tc>
                <a:extLst>
                  <a:ext uri="{0D108BD9-81ED-4DB2-BD59-A6C34878D82A}">
                    <a16:rowId xmlns:a16="http://schemas.microsoft.com/office/drawing/2014/main" val="307878830"/>
                  </a:ext>
                </a:extLst>
              </a:tr>
            </a:tbl>
          </a:graphicData>
        </a:graphic>
      </p:graphicFrame>
    </p:spTree>
    <p:extLst>
      <p:ext uri="{BB962C8B-B14F-4D97-AF65-F5344CB8AC3E}">
        <p14:creationId xmlns:p14="http://schemas.microsoft.com/office/powerpoint/2010/main" val="8419148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127760" y="546755"/>
            <a:ext cx="10515600" cy="5917591"/>
          </a:xfrm>
        </p:spPr>
        <p:txBody>
          <a:bodyPr>
            <a:normAutofit fontScale="55000" lnSpcReduction="20000"/>
          </a:bodyPr>
          <a:lstStyle/>
          <a:p>
            <a:pPr marL="0" indent="0">
              <a:buNone/>
            </a:pPr>
            <a:r>
              <a:rPr lang="en-US" sz="5100" dirty="0">
                <a:latin typeface="Times New Roman" panose="02020603050405020304" pitchFamily="18" charset="0"/>
                <a:cs typeface="Times New Roman" panose="02020603050405020304" pitchFamily="18" charset="0"/>
              </a:rPr>
              <a:t>  </a:t>
            </a:r>
            <a:r>
              <a:rPr lang="en-US" sz="6500" dirty="0">
                <a:latin typeface="Times New Roman" panose="02020603050405020304" pitchFamily="18" charset="0"/>
                <a:cs typeface="Times New Roman" panose="02020603050405020304" pitchFamily="18" charset="0"/>
              </a:rPr>
              <a:t>                                        </a:t>
            </a:r>
            <a:endParaRPr lang="vi-VN" sz="5100" dirty="0">
              <a:latin typeface="Times New Roman" panose="02020603050405020304" pitchFamily="18" charset="0"/>
              <a:cs typeface="Times New Roman" panose="02020603050405020304" pitchFamily="18" charset="0"/>
            </a:endParaRPr>
          </a:p>
          <a:p>
            <a:pPr marL="0" indent="0">
              <a:buNone/>
            </a:pPr>
            <a:r>
              <a:rPr lang="vi-VN" sz="5100" b="1" dirty="0">
                <a:latin typeface="Times New Roman" panose="02020603050405020304" pitchFamily="18" charset="0"/>
                <a:cs typeface="Times New Roman" panose="02020603050405020304" pitchFamily="18" charset="0"/>
              </a:rPr>
              <a:t>                                  </a:t>
            </a:r>
            <a:r>
              <a:rPr lang="en-US" sz="5100" b="1" dirty="0">
                <a:latin typeface="Times New Roman" panose="02020603050405020304" pitchFamily="18" charset="0"/>
                <a:cs typeface="Times New Roman" panose="02020603050405020304" pitchFamily="18" charset="0"/>
              </a:rPr>
              <a:t>   </a:t>
            </a:r>
            <a:r>
              <a:rPr lang="en-US" sz="8400" b="1" dirty="0">
                <a:solidFill>
                  <a:srgbClr val="FF0000"/>
                </a:solidFill>
                <a:latin typeface="Times New Roman" panose="02020603050405020304" pitchFamily="18" charset="0"/>
                <a:cs typeface="Times New Roman" panose="02020603050405020304" pitchFamily="18" charset="0"/>
              </a:rPr>
              <a:t>LUYỆN TẬP </a:t>
            </a:r>
          </a:p>
          <a:p>
            <a:pPr marL="0" indent="0">
              <a:buNone/>
            </a:pPr>
            <a:r>
              <a:rPr lang="vi-VN" sz="4200" b="1" dirty="0">
                <a:latin typeface="Times New Roman" panose="02020603050405020304" pitchFamily="18" charset="0"/>
                <a:cs typeface="Times New Roman" panose="02020603050405020304" pitchFamily="18" charset="0"/>
              </a:rPr>
              <a:t>Đề bài: Hãy so sánh và nêu nhận xét, đánh giá của em về hai đoạn thơ sau:</a:t>
            </a:r>
          </a:p>
          <a:p>
            <a:pPr marL="0" indent="0">
              <a:buNone/>
            </a:pPr>
            <a:r>
              <a:rPr lang="vi-VN" sz="3600" dirty="0">
                <a:latin typeface="Times New Roman" panose="02020603050405020304" pitchFamily="18" charset="0"/>
                <a:cs typeface="Times New Roman" panose="02020603050405020304" pitchFamily="18" charset="0"/>
              </a:rPr>
              <a:t>1</a:t>
            </a:r>
            <a:r>
              <a:rPr lang="en-US" sz="3600" dirty="0">
                <a:latin typeface="Times New Roman" panose="02020603050405020304" pitchFamily="18" charset="0"/>
                <a:cs typeface="Times New Roman" panose="02020603050405020304" pitchFamily="18" charset="0"/>
              </a:rPr>
              <a:t>.     </a:t>
            </a:r>
            <a:r>
              <a:rPr lang="vi-VN" sz="3600" i="1" dirty="0">
                <a:latin typeface="Times New Roman" panose="02020603050405020304" pitchFamily="18" charset="0"/>
                <a:cs typeface="Times New Roman" panose="02020603050405020304" pitchFamily="18" charset="0"/>
              </a:rPr>
              <a:t>Rừng xanh hoa chuối đỏ tươi</a:t>
            </a:r>
            <a:r>
              <a:rPr lang="en-US" sz="3600" i="1" dirty="0">
                <a:latin typeface="Times New Roman" panose="02020603050405020304" pitchFamily="18" charset="0"/>
                <a:cs typeface="Times New Roman" panose="02020603050405020304" pitchFamily="18" charset="0"/>
              </a:rPr>
              <a:t>                                     </a:t>
            </a:r>
            <a:r>
              <a:rPr lang="vi-VN" sz="3600" i="1" dirty="0">
                <a:latin typeface="Times New Roman" panose="02020603050405020304" pitchFamily="18" charset="0"/>
                <a:cs typeface="Times New Roman" panose="02020603050405020304" pitchFamily="18" charset="0"/>
              </a:rPr>
              <a:t>2. Hòe lục đùn đùn tán rợp gương</a:t>
            </a:r>
          </a:p>
          <a:p>
            <a:pPr marL="0" indent="0">
              <a:buNone/>
            </a:pPr>
            <a:r>
              <a:rPr lang="en-US" sz="3600" i="1" dirty="0">
                <a:latin typeface="Times New Roman" panose="02020603050405020304" pitchFamily="18" charset="0"/>
                <a:cs typeface="Times New Roman" panose="02020603050405020304" pitchFamily="18" charset="0"/>
              </a:rPr>
              <a:t>    </a:t>
            </a:r>
            <a:r>
              <a:rPr lang="vi-VN" sz="3600" i="1" dirty="0">
                <a:latin typeface="Times New Roman" panose="02020603050405020304" pitchFamily="18" charset="0"/>
                <a:cs typeface="Times New Roman" panose="02020603050405020304" pitchFamily="18" charset="0"/>
              </a:rPr>
              <a:t>Đèo cao nắng ánh dao gài thắt lưng</a:t>
            </a:r>
            <a:r>
              <a:rPr lang="en-US" sz="3600" i="1" dirty="0">
                <a:latin typeface="Times New Roman" panose="02020603050405020304" pitchFamily="18" charset="0"/>
                <a:cs typeface="Times New Roman" panose="02020603050405020304" pitchFamily="18" charset="0"/>
              </a:rPr>
              <a:t>                                   </a:t>
            </a:r>
            <a:r>
              <a:rPr lang="vi-VN" sz="3600" i="1" dirty="0">
                <a:latin typeface="Times New Roman" panose="02020603050405020304" pitchFamily="18" charset="0"/>
                <a:cs typeface="Times New Roman" panose="02020603050405020304" pitchFamily="18" charset="0"/>
              </a:rPr>
              <a:t>Thạch lưu hiện còn phun thức đỏ</a:t>
            </a:r>
          </a:p>
          <a:p>
            <a:pPr marL="0" indent="0">
              <a:buNone/>
            </a:pPr>
            <a:r>
              <a:rPr lang="en-US" sz="3600" i="1" dirty="0">
                <a:latin typeface="Times New Roman" panose="02020603050405020304" pitchFamily="18" charset="0"/>
                <a:cs typeface="Times New Roman" panose="02020603050405020304" pitchFamily="18" charset="0"/>
              </a:rPr>
              <a:t>        </a:t>
            </a:r>
            <a:r>
              <a:rPr lang="vi-VN" sz="3600" i="1" dirty="0">
                <a:latin typeface="Times New Roman" panose="02020603050405020304" pitchFamily="18" charset="0"/>
                <a:cs typeface="Times New Roman" panose="02020603050405020304" pitchFamily="18" charset="0"/>
              </a:rPr>
              <a:t>Ngày xuân mơ nở trắng rừng</a:t>
            </a:r>
            <a:r>
              <a:rPr lang="en-US" sz="3600" i="1" dirty="0">
                <a:latin typeface="Times New Roman" panose="02020603050405020304" pitchFamily="18" charset="0"/>
                <a:cs typeface="Times New Roman" panose="02020603050405020304" pitchFamily="18" charset="0"/>
              </a:rPr>
              <a:t>                                         </a:t>
            </a:r>
            <a:r>
              <a:rPr lang="vi-VN" sz="3600" i="1" dirty="0">
                <a:latin typeface="Times New Roman" panose="02020603050405020304" pitchFamily="18" charset="0"/>
                <a:cs typeface="Times New Roman" panose="02020603050405020304" pitchFamily="18" charset="0"/>
              </a:rPr>
              <a:t>Hồng liên trì đã tiễn mùi hương</a:t>
            </a:r>
          </a:p>
          <a:p>
            <a:pPr marL="0" indent="0">
              <a:buNone/>
            </a:pPr>
            <a:r>
              <a:rPr lang="en-US" sz="3600" i="1" dirty="0">
                <a:latin typeface="Times New Roman" panose="02020603050405020304" pitchFamily="18" charset="0"/>
                <a:cs typeface="Times New Roman" panose="02020603050405020304" pitchFamily="18" charset="0"/>
              </a:rPr>
              <a:t>    </a:t>
            </a:r>
            <a:r>
              <a:rPr lang="vi-VN" sz="3600" i="1" dirty="0">
                <a:latin typeface="Times New Roman" panose="02020603050405020304" pitchFamily="18" charset="0"/>
                <a:cs typeface="Times New Roman" panose="02020603050405020304" pitchFamily="18" charset="0"/>
              </a:rPr>
              <a:t>Nhớ người đan nón chuốt từng sợi giang</a:t>
            </a:r>
            <a:r>
              <a:rPr lang="en-US" sz="3600" i="1" dirty="0">
                <a:latin typeface="Times New Roman" panose="02020603050405020304" pitchFamily="18" charset="0"/>
                <a:cs typeface="Times New Roman" panose="02020603050405020304" pitchFamily="18" charset="0"/>
              </a:rPr>
              <a:t>                          </a:t>
            </a:r>
            <a:r>
              <a:rPr lang="vi-VN" sz="3600" i="1" dirty="0">
                <a:latin typeface="Times New Roman" panose="02020603050405020304" pitchFamily="18" charset="0"/>
                <a:cs typeface="Times New Roman" panose="02020603050405020304" pitchFamily="18" charset="0"/>
              </a:rPr>
              <a:t> Lao xao chợ cá làng ngư phủ</a:t>
            </a:r>
          </a:p>
          <a:p>
            <a:pPr marL="0" indent="0">
              <a:buNone/>
            </a:pPr>
            <a:r>
              <a:rPr lang="en-US" sz="3600" i="1" dirty="0">
                <a:latin typeface="Times New Roman" panose="02020603050405020304" pitchFamily="18" charset="0"/>
                <a:cs typeface="Times New Roman" panose="02020603050405020304" pitchFamily="18" charset="0"/>
              </a:rPr>
              <a:t>        </a:t>
            </a:r>
            <a:r>
              <a:rPr lang="vi-VN" sz="3600" i="1" dirty="0">
                <a:latin typeface="Times New Roman" panose="02020603050405020304" pitchFamily="18" charset="0"/>
                <a:cs typeface="Times New Roman" panose="02020603050405020304" pitchFamily="18" charset="0"/>
              </a:rPr>
              <a:t>Ve kêu rừng phách đổ vàng</a:t>
            </a:r>
            <a:r>
              <a:rPr lang="en-US" sz="3600" i="1" dirty="0">
                <a:latin typeface="Times New Roman" panose="02020603050405020304" pitchFamily="18" charset="0"/>
                <a:cs typeface="Times New Roman" panose="02020603050405020304" pitchFamily="18" charset="0"/>
              </a:rPr>
              <a:t>                                            </a:t>
            </a:r>
            <a:r>
              <a:rPr lang="vi-VN" sz="3600" i="1" dirty="0">
                <a:latin typeface="Times New Roman" panose="02020603050405020304" pitchFamily="18" charset="0"/>
                <a:cs typeface="Times New Roman" panose="02020603050405020304" pitchFamily="18" charset="0"/>
              </a:rPr>
              <a:t>Dắng dỏi cầm ve lầu tịch dương</a:t>
            </a:r>
          </a:p>
          <a:p>
            <a:pPr marL="0" indent="0">
              <a:buNone/>
            </a:pPr>
            <a:r>
              <a:rPr lang="en-US" sz="3600" i="1" dirty="0">
                <a:latin typeface="Times New Roman" panose="02020603050405020304" pitchFamily="18" charset="0"/>
                <a:cs typeface="Times New Roman" panose="02020603050405020304" pitchFamily="18" charset="0"/>
              </a:rPr>
              <a:t>    </a:t>
            </a:r>
            <a:r>
              <a:rPr lang="vi-VN" sz="3600" i="1" dirty="0">
                <a:latin typeface="Times New Roman" panose="02020603050405020304" pitchFamily="18" charset="0"/>
                <a:cs typeface="Times New Roman" panose="02020603050405020304" pitchFamily="18" charset="0"/>
              </a:rPr>
              <a:t>Nhớ cô em gái hái măng một mình</a:t>
            </a:r>
            <a:r>
              <a:rPr lang="en-US" sz="3600" i="1" dirty="0">
                <a:latin typeface="Times New Roman" panose="02020603050405020304" pitchFamily="18" charset="0"/>
                <a:cs typeface="Times New Roman" panose="02020603050405020304" pitchFamily="18" charset="0"/>
              </a:rPr>
              <a:t>                                                  </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Cảnh</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ngày</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hè</a:t>
            </a:r>
            <a:r>
              <a:rPr lang="en-US" sz="3600" b="1" i="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Nguyễn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Trãi</a:t>
            </a:r>
            <a:r>
              <a:rPr lang="en-US" sz="3600" b="1" dirty="0">
                <a:latin typeface="Times New Roman" panose="02020603050405020304" pitchFamily="18" charset="0"/>
                <a:cs typeface="Times New Roman" panose="02020603050405020304" pitchFamily="18" charset="0"/>
              </a:rPr>
              <a:t>)</a:t>
            </a:r>
            <a:endParaRPr lang="vi-VN" sz="3600" b="1" dirty="0">
              <a:latin typeface="Times New Roman" panose="02020603050405020304" pitchFamily="18" charset="0"/>
              <a:cs typeface="Times New Roman" panose="02020603050405020304" pitchFamily="18" charset="0"/>
            </a:endParaRPr>
          </a:p>
          <a:p>
            <a:pPr marL="0" indent="0">
              <a:buNone/>
            </a:pPr>
            <a:r>
              <a:rPr lang="en-US" sz="3600" i="1" dirty="0">
                <a:latin typeface="Times New Roman" panose="02020603050405020304" pitchFamily="18" charset="0"/>
                <a:cs typeface="Times New Roman" panose="02020603050405020304" pitchFamily="18" charset="0"/>
              </a:rPr>
              <a:t>        </a:t>
            </a:r>
            <a:r>
              <a:rPr lang="vi-VN" sz="3600" i="1" dirty="0">
                <a:latin typeface="Times New Roman" panose="02020603050405020304" pitchFamily="18" charset="0"/>
                <a:cs typeface="Times New Roman" panose="02020603050405020304" pitchFamily="18" charset="0"/>
              </a:rPr>
              <a:t>Rừng thu trăng rọi hòa bình</a:t>
            </a:r>
          </a:p>
          <a:p>
            <a:pPr marL="0" indent="0">
              <a:buNone/>
            </a:pPr>
            <a:r>
              <a:rPr lang="en-US" sz="3600" i="1" dirty="0">
                <a:latin typeface="Times New Roman" panose="02020603050405020304" pitchFamily="18" charset="0"/>
                <a:cs typeface="Times New Roman" panose="02020603050405020304" pitchFamily="18" charset="0"/>
              </a:rPr>
              <a:t>   </a:t>
            </a:r>
            <a:r>
              <a:rPr lang="vi-VN" sz="3600" i="1" dirty="0">
                <a:latin typeface="Times New Roman" panose="02020603050405020304" pitchFamily="18" charset="0"/>
                <a:cs typeface="Times New Roman" panose="02020603050405020304" pitchFamily="18" charset="0"/>
              </a:rPr>
              <a:t>Nhớ ai tiếng hát ân tình thủy chung</a:t>
            </a:r>
          </a:p>
          <a:p>
            <a:pPr marL="0" indent="0">
              <a:buNone/>
            </a:pPr>
            <a:r>
              <a:rPr lang="en-US" sz="3600" dirty="0">
                <a:latin typeface="Times New Roman" panose="02020603050405020304" pitchFamily="18" charset="0"/>
                <a:cs typeface="Times New Roman" panose="02020603050405020304" pitchFamily="18" charset="0"/>
              </a:rPr>
              <a:t>                                           </a:t>
            </a:r>
            <a:r>
              <a:rPr lang="vi-VN" sz="3600" b="1" i="1" dirty="0">
                <a:latin typeface="Times New Roman" panose="02020603050405020304" pitchFamily="18" charset="0"/>
                <a:cs typeface="Times New Roman" panose="02020603050405020304" pitchFamily="18" charset="0"/>
              </a:rPr>
              <a:t>(Việt Bắc-</a:t>
            </a:r>
            <a:r>
              <a:rPr lang="vi-VN" sz="3600" b="1" dirty="0">
                <a:latin typeface="Times New Roman" panose="02020603050405020304" pitchFamily="18" charset="0"/>
                <a:cs typeface="Times New Roman" panose="02020603050405020304" pitchFamily="18" charset="0"/>
              </a:rPr>
              <a:t>Tố Hữu)</a:t>
            </a:r>
          </a:p>
          <a:p>
            <a:pPr marL="0" indent="0">
              <a:buNone/>
            </a:pPr>
            <a:endParaRPr lang="en-US" b="1" dirty="0"/>
          </a:p>
        </p:txBody>
      </p:sp>
    </p:spTree>
    <p:extLst>
      <p:ext uri="{BB962C8B-B14F-4D97-AF65-F5344CB8AC3E}">
        <p14:creationId xmlns:p14="http://schemas.microsoft.com/office/powerpoint/2010/main" val="389953158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anim calcmode="lin" valueType="num">
                                      <p:cBhvr>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1000"/>
                                        <p:tgtEl>
                                          <p:spTgt spid="3">
                                            <p:txEl>
                                              <p:pRg st="8" end="8"/>
                                            </p:txEl>
                                          </p:spTgt>
                                        </p:tgtEl>
                                      </p:cBhvr>
                                    </p:animEffect>
                                    <p:anim calcmode="lin" valueType="num">
                                      <p:cBhvr>
                                        <p:cTn id="4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1000"/>
                                        <p:tgtEl>
                                          <p:spTgt spid="3">
                                            <p:txEl>
                                              <p:pRg st="9" end="9"/>
                                            </p:txEl>
                                          </p:spTgt>
                                        </p:tgtEl>
                                      </p:cBhvr>
                                    </p:animEffect>
                                    <p:anim calcmode="lin" valueType="num">
                                      <p:cBhvr>
                                        <p:cTn id="5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1000"/>
                                        <p:tgtEl>
                                          <p:spTgt spid="3">
                                            <p:txEl>
                                              <p:pRg st="10" end="10"/>
                                            </p:txEl>
                                          </p:spTgt>
                                        </p:tgtEl>
                                      </p:cBhvr>
                                    </p:animEffect>
                                    <p:anim calcmode="lin" valueType="num">
                                      <p:cBhvr>
                                        <p:cTn id="5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60" presetID="42" presetClass="entr" presetSubtype="0" fill="hold" nodeType="with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1000"/>
                                        <p:tgtEl>
                                          <p:spTgt spid="3">
                                            <p:txEl>
                                              <p:pRg st="11" end="11"/>
                                            </p:txEl>
                                          </p:spTgt>
                                        </p:tgtEl>
                                      </p:cBhvr>
                                    </p:animEffect>
                                    <p:anim calcmode="lin" valueType="num">
                                      <p:cBhvr>
                                        <p:cTn id="63"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51264" y="396100"/>
            <a:ext cx="10515600" cy="5911492"/>
          </a:xfrm>
        </p:spPr>
        <p:txBody>
          <a:bodyPr>
            <a:normAutofit fontScale="85000" lnSpcReduction="20000"/>
          </a:bodyPr>
          <a:lstStyle/>
          <a:p>
            <a:pPr marL="0" indent="0">
              <a:buNone/>
            </a:pPr>
            <a:r>
              <a:rPr lang="en-US" b="1" dirty="0"/>
              <a:t>      </a:t>
            </a:r>
            <a:r>
              <a:rPr lang="en-US" sz="4700" dirty="0"/>
              <a:t>                                          </a:t>
            </a:r>
            <a:endParaRPr lang="vi-VN" dirty="0"/>
          </a:p>
          <a:p>
            <a:pPr marL="0" indent="0">
              <a:buNone/>
            </a:pPr>
            <a:r>
              <a:rPr lang="vi-VN" b="1" dirty="0"/>
              <a:t>                                           </a:t>
            </a:r>
            <a:r>
              <a:rPr lang="en-US" b="1" dirty="0"/>
              <a:t> </a:t>
            </a:r>
            <a:r>
              <a:rPr lang="vi-VN" sz="3200" b="1" i="1" u="sng" dirty="0">
                <a:latin typeface="Times New Roman" panose="02020603050405020304" pitchFamily="18" charset="0"/>
                <a:cs typeface="Times New Roman" panose="02020603050405020304" pitchFamily="18" charset="0"/>
              </a:rPr>
              <a:t>Gợi ý</a:t>
            </a:r>
          </a:p>
          <a:p>
            <a:pPr marL="0" indent="0">
              <a:buNone/>
            </a:pPr>
            <a:r>
              <a:rPr lang="vi-VN" sz="3200" dirty="0">
                <a:latin typeface="Times New Roman" panose="02020603050405020304" pitchFamily="18" charset="0"/>
                <a:cs typeface="Times New Roman" panose="02020603050405020304" pitchFamily="18" charset="0"/>
              </a:rPr>
              <a:t>Bước 1: Chuẩn bị</a:t>
            </a:r>
          </a:p>
          <a:p>
            <a:pPr marL="0" indent="0">
              <a:buNone/>
            </a:pPr>
            <a:r>
              <a:rPr lang="vi-VN" sz="3200" dirty="0">
                <a:latin typeface="Times New Roman" panose="02020603050405020304" pitchFamily="18" charset="0"/>
                <a:cs typeface="Times New Roman" panose="02020603050405020304" pitchFamily="18" charset="0"/>
              </a:rPr>
              <a:t>Bước 2: Tìm ý và lập dàn ý</a:t>
            </a:r>
          </a:p>
          <a:p>
            <a:pPr marL="0" indent="0">
              <a:buNone/>
            </a:pPr>
            <a:r>
              <a:rPr lang="vi-VN" sz="3200" b="1" dirty="0">
                <a:latin typeface="Times New Roman" panose="02020603050405020304" pitchFamily="18" charset="0"/>
                <a:cs typeface="Times New Roman" panose="02020603050405020304" pitchFamily="18" charset="0"/>
              </a:rPr>
              <a:t>*Tìm ý:</a:t>
            </a:r>
          </a:p>
          <a:p>
            <a:pPr marL="0" indent="0">
              <a:buNone/>
            </a:pPr>
            <a:r>
              <a:rPr lang="vi-VN" sz="3200" b="1" dirty="0">
                <a:latin typeface="Times New Roman" panose="02020603050405020304" pitchFamily="18" charset="0"/>
                <a:cs typeface="Times New Roman" panose="02020603050405020304" pitchFamily="18" charset="0"/>
              </a:rPr>
              <a:t>* Lập dàn ý</a:t>
            </a:r>
          </a:p>
          <a:p>
            <a:pPr marL="0" indent="0">
              <a:buNone/>
            </a:pPr>
            <a:r>
              <a:rPr lang="vi-VN" sz="3200" b="1" dirty="0">
                <a:latin typeface="Times New Roman" panose="02020603050405020304" pitchFamily="18" charset="0"/>
                <a:cs typeface="Times New Roman" panose="02020603050405020304" pitchFamily="18" charset="0"/>
              </a:rPr>
              <a:t>- Mở bài</a:t>
            </a:r>
            <a:r>
              <a:rPr lang="vi-VN" sz="3200" dirty="0">
                <a:latin typeface="Times New Roman" panose="02020603050405020304" pitchFamily="18" charset="0"/>
                <a:cs typeface="Times New Roman" panose="02020603050405020304" pitchFamily="18" charset="0"/>
              </a:rPr>
              <a:t>: Giới thiệu tác giả, tác phẩm và nêu khái quát giá trị của tác phẩm</a:t>
            </a:r>
          </a:p>
          <a:p>
            <a:pPr marL="0" indent="0">
              <a:buNone/>
            </a:pPr>
            <a:r>
              <a:rPr lang="vi-VN" sz="3200" b="1" dirty="0">
                <a:latin typeface="Times New Roman" panose="02020603050405020304" pitchFamily="18" charset="0"/>
                <a:cs typeface="Times New Roman" panose="02020603050405020304" pitchFamily="18" charset="0"/>
              </a:rPr>
              <a:t>- Thân bài:</a:t>
            </a:r>
          </a:p>
          <a:p>
            <a:pPr marL="0" indent="0">
              <a:buNone/>
            </a:pPr>
            <a:r>
              <a:rPr lang="vi-VN" sz="3200" dirty="0">
                <a:latin typeface="Times New Roman" panose="02020603050405020304" pitchFamily="18" charset="0"/>
                <a:cs typeface="Times New Roman" panose="02020603050405020304" pitchFamily="18" charset="0"/>
              </a:rPr>
              <a:t>+ Giới thiệu về bài thơ (tác giả, hoàn cảnh ra đời của đoạn thơ). </a:t>
            </a:r>
          </a:p>
          <a:p>
            <a:pPr marL="0" indent="0">
              <a:buNone/>
            </a:pPr>
            <a:r>
              <a:rPr lang="vi-VN" sz="3200" dirty="0">
                <a:latin typeface="Times New Roman" panose="02020603050405020304" pitchFamily="18" charset="0"/>
                <a:cs typeface="Times New Roman" panose="02020603050405020304" pitchFamily="18" charset="0"/>
              </a:rPr>
              <a:t>+ Phân tích, đánh giá về giá trị nội dung và nghệ thuật của bài thơ để làm rõ vấn đề của bài viết. Người viết có thể sắp xếp các ý theo trật tự khác nhau (theo bố cục, mạch cảm xúc của nhân vật trữ tình). Ví dụ, có thể sắp xếp nội dung phân tích, đánh lần lượt từng đoạn thơ.</a:t>
            </a:r>
          </a:p>
          <a:p>
            <a:pPr marL="0" indent="0">
              <a:buNone/>
            </a:pPr>
            <a:endParaRPr lang="en-US" dirty="0"/>
          </a:p>
        </p:txBody>
      </p:sp>
    </p:spTree>
    <p:extLst>
      <p:ext uri="{BB962C8B-B14F-4D97-AF65-F5344CB8AC3E}">
        <p14:creationId xmlns:p14="http://schemas.microsoft.com/office/powerpoint/2010/main" val="30601629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down)">
                                      <p:cBhvr>
                                        <p:cTn id="25" dur="500"/>
                                        <p:tgtEl>
                                          <p:spTgt spid="3">
                                            <p:txEl>
                                              <p:pRg st="4" end="4"/>
                                            </p:txEl>
                                          </p:spTgt>
                                        </p:tgtEl>
                                      </p:cBhvr>
                                    </p:animEffect>
                                  </p:childTnLst>
                                </p:cTn>
                              </p:par>
                              <p:par>
                                <p:cTn id="26" presetID="22" presetClass="entr" presetSubtype="4"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down)">
                                      <p:cBhvr>
                                        <p:cTn id="28" dur="500"/>
                                        <p:tgtEl>
                                          <p:spTgt spid="3">
                                            <p:txEl>
                                              <p:pRg st="5" end="5"/>
                                            </p:txEl>
                                          </p:spTgt>
                                        </p:tgtEl>
                                      </p:cBhvr>
                                    </p:animEffect>
                                  </p:childTnLst>
                                </p:cTn>
                              </p:par>
                              <p:par>
                                <p:cTn id="29" presetID="2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down)">
                                      <p:cBhvr>
                                        <p:cTn id="31" dur="500"/>
                                        <p:tgtEl>
                                          <p:spTgt spid="3">
                                            <p:txEl>
                                              <p:pRg st="6" end="6"/>
                                            </p:txEl>
                                          </p:spTgt>
                                        </p:tgtEl>
                                      </p:cBhvr>
                                    </p:animEffect>
                                  </p:childTnLst>
                                </p:cTn>
                              </p:par>
                              <p:par>
                                <p:cTn id="32" presetID="22" presetClass="entr" presetSubtype="4" fill="hold"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wipe(down)">
                                      <p:cBhvr>
                                        <p:cTn id="34" dur="500"/>
                                        <p:tgtEl>
                                          <p:spTgt spid="3">
                                            <p:txEl>
                                              <p:pRg st="7" end="7"/>
                                            </p:txEl>
                                          </p:spTgt>
                                        </p:tgtEl>
                                      </p:cBhvr>
                                    </p:animEffect>
                                  </p:childTnLst>
                                </p:cTn>
                              </p:par>
                              <p:par>
                                <p:cTn id="35" presetID="22" presetClass="entr" presetSubtype="4"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wipe(down)">
                                      <p:cBhvr>
                                        <p:cTn id="37" dur="500"/>
                                        <p:tgtEl>
                                          <p:spTgt spid="3">
                                            <p:txEl>
                                              <p:pRg st="8" end="8"/>
                                            </p:txEl>
                                          </p:spTgt>
                                        </p:tgtEl>
                                      </p:cBhvr>
                                    </p:animEffect>
                                  </p:childTnLst>
                                </p:cTn>
                              </p:par>
                              <p:par>
                                <p:cTn id="38" presetID="22" presetClass="entr" presetSubtype="4" fill="hold" nodeType="with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animEffect transition="in" filter="wipe(down)">
                                      <p:cBhvr>
                                        <p:cTn id="40"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243149" y="631091"/>
            <a:ext cx="10515600" cy="5950821"/>
          </a:xfrm>
        </p:spPr>
        <p:txBody>
          <a:bodyPr>
            <a:normAutofit/>
          </a:bodyPr>
          <a:lstStyle/>
          <a:p>
            <a:pPr marL="0" indent="0">
              <a:buNone/>
            </a:pPr>
            <a:r>
              <a:rPr lang="vi-VN" sz="3200" b="1" dirty="0">
                <a:latin typeface="+mj-lt"/>
              </a:rPr>
              <a:t>So sánh:</a:t>
            </a:r>
          </a:p>
          <a:p>
            <a:pPr marL="0" indent="0">
              <a:buNone/>
            </a:pPr>
            <a:r>
              <a:rPr lang="vi-VN" sz="3200" b="1" dirty="0">
                <a:latin typeface="+mj-lt"/>
              </a:rPr>
              <a:t>+ Nét tương đồng</a:t>
            </a:r>
            <a:r>
              <a:rPr lang="vi-VN" sz="3200" dirty="0">
                <a:latin typeface="+mj-lt"/>
              </a:rPr>
              <a:t>: Mỗi tác giả đều dành tình cảm yêu mến, gắn bó với thiên nhiên, con người. Đều thể hiện tài năng quan sát và miêu tả, tìm được hồn cốt và vẻ đẹp đặc trưng của thiên nhiên nơi họ gắn bó.</a:t>
            </a:r>
          </a:p>
          <a:p>
            <a:pPr marL="0" indent="0">
              <a:buNone/>
            </a:pPr>
            <a:r>
              <a:rPr lang="vi-VN" sz="3200" b="1" dirty="0">
                <a:latin typeface="+mj-lt"/>
              </a:rPr>
              <a:t>+ Nét khác biệt:</a:t>
            </a:r>
          </a:p>
          <a:p>
            <a:pPr marL="0" indent="0">
              <a:buNone/>
            </a:pPr>
            <a:r>
              <a:rPr lang="vi-VN" sz="3200" dirty="0">
                <a:latin typeface="+mj-lt"/>
              </a:rPr>
              <a:t>++ Với Tố Hữu, qua cái nhìn khái quát </a:t>
            </a:r>
            <a:r>
              <a:rPr lang="vi-VN" sz="3200" dirty="0">
                <a:latin typeface="Times New Roman" panose="02020603050405020304" pitchFamily="18" charset="0"/>
                <a:cs typeface="Times New Roman" panose="02020603050405020304" pitchFamily="18" charset="0"/>
              </a:rPr>
              <a:t>th</a:t>
            </a:r>
            <a:r>
              <a:rPr lang="en-US" sz="3200" dirty="0" err="1">
                <a:latin typeface="Times New Roman" panose="02020603050405020304" pitchFamily="18" charset="0"/>
                <a:cs typeface="Times New Roman" panose="02020603050405020304" pitchFamily="18" charset="0"/>
              </a:rPr>
              <a:t>eo</a:t>
            </a:r>
            <a:r>
              <a:rPr lang="vi-VN" sz="3200" dirty="0">
                <a:latin typeface="Times New Roman" panose="02020603050405020304" pitchFamily="18" charset="0"/>
                <a:cs typeface="Times New Roman" panose="02020603050405020304" pitchFamily="18" charset="0"/>
              </a:rPr>
              <a:t> </a:t>
            </a:r>
            <a:r>
              <a:rPr lang="vi-VN" sz="3200" dirty="0">
                <a:latin typeface="+mj-lt"/>
              </a:rPr>
              <a:t>chiều dài thời gian, được thâu tóm qua những nét đặc trưng nhất của thiên nhiên Việt Bắc thông qua bức tranh bốn mùa. Thứ hai, bức tranh đó được vẽ trong nỗi nhớ và sự hồi tưởng. Bằng cảm xúc mến thương,gắn bó, tự hào của một người chiến sĩ đã từng sống và chiến đấu.</a:t>
            </a:r>
          </a:p>
        </p:txBody>
      </p:sp>
    </p:spTree>
    <p:extLst>
      <p:ext uri="{BB962C8B-B14F-4D97-AF65-F5344CB8AC3E}">
        <p14:creationId xmlns:p14="http://schemas.microsoft.com/office/powerpoint/2010/main" val="1281640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903515" y="665018"/>
            <a:ext cx="10515600" cy="6192982"/>
          </a:xfrm>
        </p:spPr>
        <p:txBody>
          <a:bodyPr>
            <a:normAutofit/>
          </a:bodyPr>
          <a:lstStyle/>
          <a:p>
            <a:pPr marL="0" indent="0">
              <a:buNone/>
            </a:pPr>
            <a:r>
              <a:rPr lang="vi-VN" dirty="0">
                <a:latin typeface="+mj-lt"/>
              </a:rPr>
              <a:t> </a:t>
            </a:r>
          </a:p>
          <a:p>
            <a:pPr marL="0" indent="0">
              <a:buNone/>
            </a:pPr>
            <a:r>
              <a:rPr lang="vi-VN" dirty="0">
                <a:latin typeface="+mj-lt"/>
              </a:rPr>
              <a:t>++Với Nguyễn Trãi, bức tranh cảnh ngày hè là thi hứng trực tiếp, được viết trong một ngày dài rảnh rỗi. Cho nên các sự vật hiện lên sinh động, màu sắc. Bức tranh được vẽ bằng xúc cảm của một bậc đại nhân nay lui về ở ẩn còn nặng lòng với nhân dân, đất nước, mang trong mình bao niềm u hoài, bao đau đáu. Tuy</a:t>
            </a:r>
            <a:r>
              <a:rPr lang="en-US" dirty="0">
                <a:latin typeface="+mj-lt"/>
              </a:rPr>
              <a:t> </a:t>
            </a:r>
            <a:r>
              <a:rPr lang="vi-VN" dirty="0">
                <a:latin typeface="+mj-lt"/>
              </a:rPr>
              <a:t> nhiên người đọc vẫn thấy có một sự vận động vượt lên nỗi buồn, khi thi nhân chìm đắm trong cảnh, tìm thấy niềm vui nơi thiên nhiên quê nhà.</a:t>
            </a:r>
          </a:p>
          <a:p>
            <a:pPr marL="0" indent="0">
              <a:buNone/>
            </a:pPr>
            <a:r>
              <a:rPr lang="vi-VN" b="1" dirty="0">
                <a:latin typeface="+mj-lt"/>
              </a:rPr>
              <a:t>- Kết bài:</a:t>
            </a:r>
          </a:p>
          <a:p>
            <a:pPr marL="0" indent="0">
              <a:buNone/>
            </a:pPr>
            <a:r>
              <a:rPr lang="vi-VN" dirty="0">
                <a:latin typeface="+mj-lt"/>
              </a:rPr>
              <a:t>+ Khái quát, tổng hợp lại vẻ đẹp nội dung và hình thức của hai đoạn thơ</a:t>
            </a:r>
          </a:p>
          <a:p>
            <a:pPr marL="0" indent="0">
              <a:buNone/>
            </a:pPr>
            <a:r>
              <a:rPr lang="vi-VN" dirty="0">
                <a:latin typeface="+mj-lt"/>
              </a:rPr>
              <a:t>+ Nêu suy nghĩ, đánh giá khái quát và cảm xúc của bản thân về đoạn thơ: Bài thơ hướng mỗi người đến thông điệp: Chan chứa tình quê, tình yêu nước và tình mẫu tử.</a:t>
            </a:r>
          </a:p>
          <a:p>
            <a:pPr marL="0" indent="0">
              <a:buNone/>
            </a:pPr>
            <a:endParaRPr lang="en-US" dirty="0">
              <a:latin typeface="+mj-lt"/>
            </a:endParaRPr>
          </a:p>
        </p:txBody>
      </p:sp>
    </p:spTree>
    <p:extLst>
      <p:ext uri="{BB962C8B-B14F-4D97-AF65-F5344CB8AC3E}">
        <p14:creationId xmlns:p14="http://schemas.microsoft.com/office/powerpoint/2010/main" val="29789278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112319" y="1410789"/>
            <a:ext cx="6966368" cy="4288353"/>
          </a:xfrm>
        </p:spPr>
        <p:txBody>
          <a:bodyPr>
            <a:normAutofit/>
          </a:bodyPr>
          <a:lstStyle/>
          <a:p>
            <a:pPr marL="0" indent="0">
              <a:buNone/>
            </a:pPr>
            <a:r>
              <a:rPr lang="en-US" sz="11500" b="1" dirty="0">
                <a:latin typeface=".VnAristote" panose="020B7200000000000000" pitchFamily="34" charset="0"/>
              </a:rPr>
              <a:t>Thank you </a:t>
            </a:r>
          </a:p>
        </p:txBody>
      </p:sp>
    </p:spTree>
    <p:extLst>
      <p:ext uri="{BB962C8B-B14F-4D97-AF65-F5344CB8AC3E}">
        <p14:creationId xmlns:p14="http://schemas.microsoft.com/office/powerpoint/2010/main" val="224801636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711200" y="378691"/>
            <a:ext cx="10651836" cy="5835218"/>
          </a:xfrm>
        </p:spPr>
        <p:txBody>
          <a:bodyPr>
            <a:normAutofit fontScale="92500" lnSpcReduction="10000"/>
          </a:bodyPr>
          <a:lstStyle/>
          <a:p>
            <a:endParaRPr lang="en-US" dirty="0"/>
          </a:p>
          <a:p>
            <a:pPr marL="0" indent="0" algn="ctr">
              <a:buNone/>
            </a:pPr>
            <a:r>
              <a:rPr lang="en-US" sz="4300" b="1" dirty="0">
                <a:solidFill>
                  <a:srgbClr val="FF0000"/>
                </a:solidFill>
                <a:latin typeface="Times New Roman" panose="02020603050405020304" pitchFamily="18" charset="0"/>
                <a:cs typeface="Times New Roman" panose="02020603050405020304" pitchFamily="18" charset="0"/>
              </a:rPr>
              <a:t>HÌNH THÀNH KIẾN THỨC</a:t>
            </a:r>
          </a:p>
          <a:p>
            <a:pPr marL="0" indent="0">
              <a:buNone/>
            </a:pPr>
            <a:r>
              <a:rPr lang="en-US" b="1" dirty="0">
                <a:latin typeface="Times New Roman" panose="02020603050405020304" pitchFamily="18" charset="0"/>
                <a:cs typeface="Times New Roman" panose="02020603050405020304" pitchFamily="18" charset="0"/>
              </a:rPr>
              <a:t>I. </a:t>
            </a:r>
            <a:r>
              <a:rPr lang="en-US" b="1" dirty="0" err="1">
                <a:latin typeface="Times New Roman" panose="02020603050405020304" pitchFamily="18" charset="0"/>
                <a:cs typeface="Times New Roman" panose="02020603050405020304" pitchFamily="18" charset="0"/>
              </a:rPr>
              <a:t>Phân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tích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ngữ</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liệu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tham</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khảo</a:t>
            </a:r>
            <a:r>
              <a:rPr lang="en-US" b="1" dirty="0">
                <a:latin typeface="Times New Roman" panose="02020603050405020304" pitchFamily="18" charset="0"/>
                <a:cs typeface="Times New Roman" panose="02020603050405020304" pitchFamily="18" charset="0"/>
              </a:rPr>
              <a:t> SGK-46</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Hãy so sánh và nêu nhận xét, đánh giá của em về hai đoạn thơ sau:</a:t>
            </a:r>
            <a:endParaRPr lang="en-US" dirty="0">
              <a:latin typeface="Times New Roman" panose="02020603050405020304" pitchFamily="18" charset="0"/>
              <a:cs typeface="Times New Roman" panose="02020603050405020304" pitchFamily="18" charset="0"/>
            </a:endParaRPr>
          </a:p>
          <a:p>
            <a:pPr marL="0" indent="0" algn="ctr">
              <a:buNone/>
            </a:pPr>
            <a:r>
              <a:rPr lang="en-US" dirty="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a:t>
            </a:r>
            <a:r>
              <a:rPr lang="vi-VN" i="1" dirty="0">
                <a:latin typeface="Times New Roman" panose="02020603050405020304" pitchFamily="18" charset="0"/>
                <a:cs typeface="Times New Roman" panose="02020603050405020304" pitchFamily="18" charset="0"/>
              </a:rPr>
              <a:t>Ta đi, ta nhớ những ngày</a:t>
            </a:r>
          </a:p>
          <a:p>
            <a:pPr marL="0" indent="0" algn="ctr">
              <a:buNone/>
            </a:pPr>
            <a:r>
              <a:rPr lang="en-US" i="1" dirty="0">
                <a:latin typeface="Times New Roman" panose="02020603050405020304" pitchFamily="18" charset="0"/>
                <a:cs typeface="Times New Roman" panose="02020603050405020304" pitchFamily="18" charset="0"/>
              </a:rPr>
              <a:t>      </a:t>
            </a:r>
            <a:r>
              <a:rPr lang="vi-VN" i="1" dirty="0">
                <a:latin typeface="Times New Roman" panose="02020603050405020304" pitchFamily="18" charset="0"/>
                <a:cs typeface="Times New Roman" panose="02020603050405020304" pitchFamily="18" charset="0"/>
              </a:rPr>
              <a:t>Mình đây, ta đó, đắng cay ngọt bùi…</a:t>
            </a:r>
          </a:p>
          <a:p>
            <a:pPr marL="0" indent="0" algn="ctr">
              <a:buNone/>
            </a:pPr>
            <a:r>
              <a:rPr lang="en-US" i="1" dirty="0">
                <a:latin typeface="Times New Roman" panose="02020603050405020304" pitchFamily="18" charset="0"/>
                <a:cs typeface="Times New Roman" panose="02020603050405020304" pitchFamily="18" charset="0"/>
              </a:rPr>
              <a:t>      </a:t>
            </a:r>
            <a:r>
              <a:rPr lang="vi-VN" i="1" dirty="0">
                <a:latin typeface="Times New Roman" panose="02020603050405020304" pitchFamily="18" charset="0"/>
                <a:cs typeface="Times New Roman" panose="02020603050405020304" pitchFamily="18" charset="0"/>
              </a:rPr>
              <a:t>Gian nan đời vẫn ca vang núi đèo.</a:t>
            </a:r>
          </a:p>
          <a:p>
            <a:pPr marL="0" indent="0">
              <a:buNone/>
            </a:pPr>
            <a:r>
              <a:rPr lang="en-US" dirty="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a:t>
            </a:r>
            <a:r>
              <a:rPr lang="vi-VN" i="1" dirty="0">
                <a:latin typeface="Times New Roman" panose="02020603050405020304" pitchFamily="18" charset="0"/>
                <a:cs typeface="Times New Roman" panose="02020603050405020304" pitchFamily="18" charset="0"/>
              </a:rPr>
              <a:t>Việt Bắc</a:t>
            </a:r>
            <a:r>
              <a:rPr lang="vi-VN" dirty="0">
                <a:latin typeface="Times New Roman" panose="02020603050405020304" pitchFamily="18" charset="0"/>
                <a:cs typeface="Times New Roman" panose="02020603050405020304" pitchFamily="18" charset="0"/>
              </a:rPr>
              <a:t>- Tố Hữu)</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 </a:t>
            </a:r>
            <a:r>
              <a:rPr lang="vi-VN" i="1" dirty="0">
                <a:latin typeface="Times New Roman" panose="02020603050405020304" pitchFamily="18" charset="0"/>
                <a:cs typeface="Times New Roman" panose="02020603050405020304" pitchFamily="18" charset="0"/>
              </a:rPr>
              <a:t>Đôi khi chợt nhớ một tiếng cười lạ</a:t>
            </a:r>
          </a:p>
          <a:p>
            <a:pPr marL="0" indent="0">
              <a:buNone/>
            </a:pPr>
            <a:r>
              <a:rPr lang="en-US" i="1" dirty="0">
                <a:latin typeface="Times New Roman" panose="02020603050405020304" pitchFamily="18" charset="0"/>
                <a:cs typeface="Times New Roman" panose="02020603050405020304" pitchFamily="18" charset="0"/>
              </a:rPr>
              <a:t>       </a:t>
            </a:r>
            <a:r>
              <a:rPr lang="vi-VN" i="1" dirty="0">
                <a:latin typeface="Times New Roman" panose="02020603050405020304" pitchFamily="18" charset="0"/>
                <a:cs typeface="Times New Roman" panose="02020603050405020304" pitchFamily="18" charset="0"/>
              </a:rPr>
              <a:t>Một câu ca dao buồn có hoa bưởi hoa ngâu</a:t>
            </a:r>
          </a:p>
          <a:p>
            <a:pPr marL="0" indent="0">
              <a:buNone/>
            </a:pPr>
            <a:r>
              <a:rPr lang="en-US" i="1" dirty="0">
                <a:latin typeface="Times New Roman" panose="02020603050405020304" pitchFamily="18" charset="0"/>
                <a:cs typeface="Times New Roman" panose="02020603050405020304" pitchFamily="18" charset="0"/>
              </a:rPr>
              <a:t>      </a:t>
            </a:r>
            <a:r>
              <a:rPr lang="vi-VN" i="1" dirty="0">
                <a:latin typeface="Times New Roman" panose="02020603050405020304" pitchFamily="18" charset="0"/>
                <a:cs typeface="Times New Roman" panose="02020603050405020304" pitchFamily="18" charset="0"/>
              </a:rPr>
              <a:t>…Nước sông gạo chợ</a:t>
            </a:r>
          </a:p>
          <a:p>
            <a:pPr marL="0" indent="0">
              <a:buNone/>
            </a:pPr>
            <a:r>
              <a:rPr lang="en-US" dirty="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a:t>
            </a:r>
            <a:r>
              <a:rPr lang="vi-VN" i="1" dirty="0">
                <a:latin typeface="Times New Roman" panose="02020603050405020304" pitchFamily="18" charset="0"/>
                <a:cs typeface="Times New Roman" panose="02020603050405020304" pitchFamily="18" charset="0"/>
              </a:rPr>
              <a:t>Bài thơ của một người yêu nước mình </a:t>
            </a:r>
            <a:r>
              <a:rPr lang="vi-VN"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Trần Vàng Sao)</a:t>
            </a:r>
          </a:p>
          <a:p>
            <a:endParaRPr lang="en-US" dirty="0"/>
          </a:p>
        </p:txBody>
      </p:sp>
    </p:spTree>
    <p:extLst>
      <p:ext uri="{BB962C8B-B14F-4D97-AF65-F5344CB8AC3E}">
        <p14:creationId xmlns:p14="http://schemas.microsoft.com/office/powerpoint/2010/main" val="53262908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Effect transition="in" filter="fade">
                                      <p:cBhvr>
                                        <p:cTn id="63" dur="1000"/>
                                        <p:tgtEl>
                                          <p:spTgt spid="3">
                                            <p:txEl>
                                              <p:pRg st="9" end="9"/>
                                            </p:txEl>
                                          </p:spTgt>
                                        </p:tgtEl>
                                      </p:cBhvr>
                                    </p:animEffect>
                                    <p:anim calcmode="lin" valueType="num">
                                      <p:cBhvr>
                                        <p:cTn id="6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10" end="10"/>
                                            </p:txEl>
                                          </p:spTgt>
                                        </p:tgtEl>
                                        <p:attrNameLst>
                                          <p:attrName>style.visibility</p:attrName>
                                        </p:attrNameLst>
                                      </p:cBhvr>
                                      <p:to>
                                        <p:strVal val="visible"/>
                                      </p:to>
                                    </p:set>
                                    <p:animEffect transition="in" filter="fade">
                                      <p:cBhvr>
                                        <p:cTn id="70" dur="1000"/>
                                        <p:tgtEl>
                                          <p:spTgt spid="3">
                                            <p:txEl>
                                              <p:pRg st="10" end="10"/>
                                            </p:txEl>
                                          </p:spTgt>
                                        </p:tgtEl>
                                      </p:cBhvr>
                                    </p:animEffect>
                                    <p:anim calcmode="lin" valueType="num">
                                      <p:cBhvr>
                                        <p:cTn id="71"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1" end="11"/>
                                            </p:txEl>
                                          </p:spTgt>
                                        </p:tgtEl>
                                        <p:attrNameLst>
                                          <p:attrName>style.visibility</p:attrName>
                                        </p:attrNameLst>
                                      </p:cBhvr>
                                      <p:to>
                                        <p:strVal val="visible"/>
                                      </p:to>
                                    </p:set>
                                    <p:animEffect transition="in" filter="fade">
                                      <p:cBhvr>
                                        <p:cTn id="77" dur="1000"/>
                                        <p:tgtEl>
                                          <p:spTgt spid="3">
                                            <p:txEl>
                                              <p:pRg st="11" end="11"/>
                                            </p:txEl>
                                          </p:spTgt>
                                        </p:tgtEl>
                                      </p:cBhvr>
                                    </p:animEffect>
                                    <p:anim calcmode="lin" valueType="num">
                                      <p:cBhvr>
                                        <p:cTn id="78"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796413" y="412955"/>
            <a:ext cx="10557387" cy="5764008"/>
          </a:xfrm>
        </p:spPr>
        <p:txBody>
          <a:bodyPr>
            <a:normAutofit/>
          </a:bodyPr>
          <a:lstStyle/>
          <a:p>
            <a:pPr marL="0" indent="0">
              <a:buNone/>
            </a:pPr>
            <a:endParaRPr lang="en-US" sz="3200" b="1" dirty="0">
              <a:solidFill>
                <a:srgbClr val="FF0000"/>
              </a:solidFill>
              <a:latin typeface="Times New Roman" panose="02020603050405020304" pitchFamily="18" charset="0"/>
              <a:cs typeface="Times New Roman" panose="02020603050405020304" pitchFamily="18" charset="0"/>
            </a:endParaRPr>
          </a:p>
          <a:p>
            <a:pPr marL="0" indent="0">
              <a:buNone/>
            </a:pPr>
            <a:r>
              <a:rPr lang="vi-VN" sz="3200" b="1" dirty="0">
                <a:solidFill>
                  <a:srgbClr val="FF0000"/>
                </a:solidFill>
                <a:latin typeface="Times New Roman" panose="02020603050405020304" pitchFamily="18" charset="0"/>
                <a:cs typeface="Times New Roman" panose="02020603050405020304" pitchFamily="18" charset="0"/>
              </a:rPr>
              <a:t>1.Mở bài </a:t>
            </a:r>
            <a:endParaRPr lang="en-US" sz="3200" b="1" dirty="0">
              <a:solidFill>
                <a:srgbClr val="FF0000"/>
              </a:solidFill>
              <a:latin typeface="Times New Roman" panose="02020603050405020304" pitchFamily="18" charset="0"/>
              <a:cs typeface="Times New Roman" panose="02020603050405020304" pitchFamily="18" charset="0"/>
            </a:endParaRPr>
          </a:p>
          <a:p>
            <a:pPr marL="0" indent="0">
              <a:buNone/>
            </a:pPr>
            <a:r>
              <a:rPr lang="en-US" dirty="0"/>
              <a:t>       - </a:t>
            </a:r>
            <a:r>
              <a:rPr lang="vi-VN" dirty="0">
                <a:latin typeface="Times New Roman" panose="02020603050405020304" pitchFamily="18" charset="0"/>
                <a:cs typeface="Times New Roman" panose="02020603050405020304" pitchFamily="18" charset="0"/>
              </a:rPr>
              <a:t>Giới thiệu tác giả, tác phẩm và nêu khái quát giá trị của tác phẩm</a:t>
            </a:r>
          </a:p>
          <a:p>
            <a:pPr marL="0" indent="0">
              <a:buNone/>
            </a:pPr>
            <a:r>
              <a:rPr lang="en-US" dirty="0">
                <a:latin typeface="Times New Roman" panose="02020603050405020304" pitchFamily="18" charset="0"/>
                <a:cs typeface="Times New Roman" panose="02020603050405020304" pitchFamily="18" charset="0"/>
              </a:rPr>
              <a:t>          T</a:t>
            </a:r>
            <a:r>
              <a:rPr lang="vi-VN" dirty="0">
                <a:latin typeface="Times New Roman" panose="02020603050405020304" pitchFamily="18" charset="0"/>
                <a:cs typeface="Times New Roman" panose="02020603050405020304" pitchFamily="18" charset="0"/>
              </a:rPr>
              <a:t>rong tâm khảm mỗi người chắc chắn ai cũng có riêng cho mình một miền thương, miền nhớ. Chính vì thế những miền thương cùng nỗi nhớ đã trở thành một trong những đề tài quen thuộc được nhà văn, nhà thơ ưu ái nhắc đến. Nếu như ta được bắt gặp nỗi nhớ da diết về một miền đất tươi đẹp nghĩa tình cùng với những dấu ấn vẹn nguyên của những ngày kháng chiến gian khổ cũng như những chiến thắng huy hoàng của cả dân tộc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Việt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Bắc</a:t>
            </a:r>
            <a:r>
              <a:rPr lang="en-US" i="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Tố</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Hữu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vi-VN" i="1" dirty="0">
                <a:latin typeface="Times New Roman" panose="02020603050405020304" pitchFamily="18" charset="0"/>
                <a:cs typeface="Times New Roman" panose="02020603050405020304" pitchFamily="18" charset="0"/>
              </a:rPr>
              <a:t>Bài thơ của một người yêu nước mình</a:t>
            </a:r>
            <a:r>
              <a:rPr lang="en-US" i="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Trần Vàng Sao </a:t>
            </a:r>
            <a:r>
              <a:rPr lang="en-US" dirty="0" err="1">
                <a:latin typeface="Times New Roman" panose="02020603050405020304" pitchFamily="18" charset="0"/>
                <a:cs typeface="Times New Roman" panose="02020603050405020304" pitchFamily="18" charset="0"/>
              </a:rPr>
              <a:t>gợi</a:t>
            </a:r>
            <a:r>
              <a:rPr lang="en-US" dirty="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nhớ con người và cảnh vật trong buối sáng thơm hương lúa</a:t>
            </a:r>
            <a:r>
              <a:rPr lang="en-US" dirty="0">
                <a:latin typeface="Times New Roman" panose="02020603050405020304" pitchFamily="18" charset="0"/>
                <a:cs typeface="Times New Roman" panose="02020603050405020304" pitchFamily="18" charset="0"/>
              </a:rPr>
              <a:t>.</a:t>
            </a:r>
            <a:r>
              <a:rPr lang="vi-VN"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Nỗi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nhớ</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đó</a:t>
            </a:r>
            <a:r>
              <a:rPr lang="en-US" dirty="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đã được hai nhà thơ thể hiện rất rõ qua hai </a:t>
            </a:r>
            <a:r>
              <a:rPr lang="en-US" dirty="0" err="1">
                <a:latin typeface="Times New Roman" panose="02020603050405020304" pitchFamily="18" charset="0"/>
                <a:cs typeface="Times New Roman" panose="02020603050405020304" pitchFamily="18" charset="0"/>
              </a:rPr>
              <a:t>đoạn</a:t>
            </a:r>
            <a:r>
              <a:rPr lang="vi-VN" dirty="0">
                <a:latin typeface="Times New Roman" panose="02020603050405020304" pitchFamily="18" charset="0"/>
                <a:cs typeface="Times New Roman" panose="02020603050405020304" pitchFamily="18" charset="0"/>
              </a:rPr>
              <a:t> thơ:</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120478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arn(inVertical)">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796413" y="412955"/>
            <a:ext cx="10557387" cy="5764008"/>
          </a:xfrm>
        </p:spPr>
        <p:txBody>
          <a:bodyPr>
            <a:normAutofit/>
          </a:bodyPr>
          <a:lstStyle/>
          <a:p>
            <a:pPr marL="0" indent="0">
              <a:buNone/>
            </a:pPr>
            <a:endParaRPr lang="en-US" sz="3600" b="1" dirty="0">
              <a:solidFill>
                <a:srgbClr val="FF0000"/>
              </a:solidFill>
              <a:latin typeface="Times New Roman" panose="02020603050405020304" pitchFamily="18" charset="0"/>
              <a:cs typeface="Times New Roman" panose="02020603050405020304" pitchFamily="18" charset="0"/>
            </a:endParaRPr>
          </a:p>
          <a:p>
            <a:pPr marL="0" indent="0">
              <a:buNone/>
            </a:pPr>
            <a:r>
              <a:rPr lang="en-US" sz="3600" b="1" dirty="0">
                <a:solidFill>
                  <a:srgbClr val="FF0000"/>
                </a:solidFill>
                <a:latin typeface="Times New Roman" panose="02020603050405020304" pitchFamily="18" charset="0"/>
                <a:cs typeface="Times New Roman" panose="02020603050405020304" pitchFamily="18" charset="0"/>
              </a:rPr>
              <a:t>2. </a:t>
            </a:r>
            <a:r>
              <a:rPr lang="en-US" sz="3600" b="1" dirty="0" err="1">
                <a:solidFill>
                  <a:srgbClr val="FF0000"/>
                </a:solidFill>
                <a:latin typeface="Times New Roman" panose="02020603050405020304" pitchFamily="18" charset="0"/>
                <a:cs typeface="Times New Roman" panose="02020603050405020304" pitchFamily="18" charset="0"/>
              </a:rPr>
              <a:t>Thân</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bài</a:t>
            </a:r>
            <a:r>
              <a:rPr lang="en-US" sz="3600" b="1" dirty="0">
                <a:solidFill>
                  <a:srgbClr val="FF0000"/>
                </a:solidFill>
                <a:latin typeface="Times New Roman" panose="02020603050405020304" pitchFamily="18" charset="0"/>
                <a:cs typeface="Times New Roman" panose="02020603050405020304" pitchFamily="18" charset="0"/>
              </a:rPr>
              <a:t>:</a:t>
            </a:r>
            <a:br>
              <a:rPr lang="en-US" sz="3600" b="1" dirty="0">
                <a:solidFill>
                  <a:srgbClr val="FF0000"/>
                </a:solidFill>
                <a:latin typeface="Times New Roman" panose="02020603050405020304" pitchFamily="18" charset="0"/>
                <a:cs typeface="Times New Roman" panose="02020603050405020304" pitchFamily="18" charset="0"/>
              </a:rPr>
            </a:br>
            <a:r>
              <a:rPr lang="en-US" sz="3200" b="1" dirty="0">
                <a:latin typeface="Times New Roman" panose="02020603050405020304" pitchFamily="18" charset="0"/>
                <a:cs typeface="Times New Roman" panose="02020603050405020304" pitchFamily="18" charset="0"/>
              </a:rPr>
              <a:t>2.1 </a:t>
            </a:r>
            <a:r>
              <a:rPr lang="en-US" sz="3200" b="1" dirty="0" err="1">
                <a:latin typeface="Times New Roman" panose="02020603050405020304" pitchFamily="18" charset="0"/>
                <a:cs typeface="Times New Roman" panose="02020603050405020304" pitchFamily="18" charset="0"/>
              </a:rPr>
              <a:t>Giới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thiệu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chung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về</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tác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giả</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tác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phẩm</a:t>
            </a:r>
            <a:r>
              <a:rPr lang="en-US" sz="3200" b="1" dirty="0">
                <a:latin typeface="Times New Roman" panose="02020603050405020304" pitchFamily="18" charset="0"/>
                <a:cs typeface="Times New Roman" panose="02020603050405020304" pitchFamily="18" charset="0"/>
              </a:rPr>
              <a:t>:</a:t>
            </a:r>
          </a:p>
          <a:p>
            <a:pPr marL="0" indent="0">
              <a:buNone/>
            </a:pPr>
            <a:r>
              <a:rPr lang="en-US" sz="3200" b="1" dirty="0">
                <a:latin typeface="Times New Roman" panose="02020603050405020304" pitchFamily="18" charset="0"/>
                <a:cs typeface="Times New Roman" panose="02020603050405020304" pitchFamily="18" charset="0"/>
              </a:rPr>
              <a:t>*</a:t>
            </a:r>
            <a:r>
              <a:rPr lang="vi-VN" sz="3200" b="1" dirty="0">
                <a:latin typeface="Times New Roman" panose="02020603050405020304" pitchFamily="18" charset="0"/>
                <a:cs typeface="Times New Roman" panose="02020603050405020304" pitchFamily="18" charset="0"/>
              </a:rPr>
              <a:t>Giới thiệu tên bài thơ, tác giả Tố Hữu </a:t>
            </a:r>
            <a:r>
              <a:rPr lang="vi-VN" sz="3200" dirty="0">
                <a:latin typeface="Times New Roman" panose="02020603050405020304" pitchFamily="18" charset="0"/>
                <a:cs typeface="Times New Roman" panose="02020603050405020304" pitchFamily="18" charset="0"/>
              </a:rPr>
              <a:t>- là một trong những lá cờ đầu của nền văn nghệ cách mạng Việt Nam.</a:t>
            </a:r>
          </a:p>
          <a:p>
            <a:pPr marL="0" indent="0">
              <a:buNone/>
            </a:pPr>
            <a:r>
              <a:rPr lang="vi-VN" sz="3200" dirty="0">
                <a:latin typeface="Times New Roman" panose="02020603050405020304" pitchFamily="18" charset="0"/>
                <a:cs typeface="Times New Roman" panose="02020603050405020304" pitchFamily="18" charset="0"/>
              </a:rPr>
              <a:t>- Vị trí: Rút từ tập “ </a:t>
            </a:r>
            <a:r>
              <a:rPr lang="vi-VN" sz="3200" i="1" dirty="0">
                <a:latin typeface="Times New Roman" panose="02020603050405020304" pitchFamily="18" charset="0"/>
                <a:cs typeface="Times New Roman" panose="02020603050405020304" pitchFamily="18" charset="0"/>
              </a:rPr>
              <a:t>Việt Bắc</a:t>
            </a:r>
            <a:r>
              <a:rPr lang="vi-VN" sz="3200" dirty="0">
                <a:latin typeface="Times New Roman" panose="02020603050405020304" pitchFamily="18" charset="0"/>
                <a:cs typeface="Times New Roman" panose="02020603050405020304" pitchFamily="18" charset="0"/>
              </a:rPr>
              <a:t>”(1946-1954) là tiếng ca hùng tráng, thiết tha về cuộc kháng chiến chống Pháp và những con người kháng chiến.</a:t>
            </a:r>
          </a:p>
        </p:txBody>
      </p:sp>
    </p:spTree>
    <p:extLst>
      <p:ext uri="{BB962C8B-B14F-4D97-AF65-F5344CB8AC3E}">
        <p14:creationId xmlns:p14="http://schemas.microsoft.com/office/powerpoint/2010/main" val="372490984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136469" y="437936"/>
            <a:ext cx="10256520" cy="5752090"/>
          </a:xfrm>
        </p:spPr>
        <p:txBody>
          <a:bodyPr>
            <a:normAutofit fontScale="85000" lnSpcReduction="20000"/>
          </a:bodyPr>
          <a:lstStyle/>
          <a:p>
            <a:pPr marL="0" indent="0">
              <a:buNone/>
            </a:pPr>
            <a:endParaRPr lang="en-US" sz="3500" b="1" dirty="0">
              <a:solidFill>
                <a:srgbClr val="FF0000"/>
              </a:solidFill>
              <a:latin typeface="Times New Roman" panose="02020603050405020304" pitchFamily="18" charset="0"/>
              <a:cs typeface="Times New Roman" panose="02020603050405020304" pitchFamily="18" charset="0"/>
            </a:endParaRPr>
          </a:p>
          <a:p>
            <a:pPr marL="0" indent="0">
              <a:buNone/>
            </a:pPr>
            <a:r>
              <a:rPr lang="en-US" sz="3500" b="1" dirty="0">
                <a:solidFill>
                  <a:srgbClr val="FF0000"/>
                </a:solidFill>
                <a:latin typeface="Times New Roman" panose="02020603050405020304" pitchFamily="18" charset="0"/>
                <a:cs typeface="Times New Roman" panose="02020603050405020304" pitchFamily="18" charset="0"/>
              </a:rPr>
              <a:t>2. </a:t>
            </a:r>
            <a:r>
              <a:rPr lang="en-US" sz="3500" b="1" dirty="0" err="1">
                <a:solidFill>
                  <a:srgbClr val="FF0000"/>
                </a:solidFill>
                <a:latin typeface="Times New Roman" panose="02020603050405020304" pitchFamily="18" charset="0"/>
                <a:cs typeface="Times New Roman" panose="02020603050405020304" pitchFamily="18" charset="0"/>
              </a:rPr>
              <a:t>Thân</a:t>
            </a:r>
            <a:r>
              <a:rPr lang="en-US" sz="3500" b="1" dirty="0">
                <a:solidFill>
                  <a:srgbClr val="FF0000"/>
                </a:solidFill>
                <a:latin typeface="Times New Roman" panose="02020603050405020304" pitchFamily="18" charset="0"/>
                <a:cs typeface="Times New Roman" panose="02020603050405020304" pitchFamily="18" charset="0"/>
              </a:rPr>
              <a:t> </a:t>
            </a:r>
            <a:r>
              <a:rPr lang="vi-VN" sz="3500" b="1" dirty="0">
                <a:solidFill>
                  <a:srgbClr val="FF0000"/>
                </a:solidFill>
                <a:latin typeface="Times New Roman" panose="02020603050405020304" pitchFamily="18" charset="0"/>
                <a:cs typeface="Times New Roman" panose="02020603050405020304" pitchFamily="18" charset="0"/>
              </a:rPr>
              <a:t>bài </a:t>
            </a:r>
            <a:endParaRPr lang="en-US" sz="3500" b="1" dirty="0">
              <a:solidFill>
                <a:srgbClr val="FF0000"/>
              </a:solidFill>
              <a:latin typeface="Times New Roman" panose="02020603050405020304" pitchFamily="18" charset="0"/>
              <a:cs typeface="Times New Roman" panose="02020603050405020304" pitchFamily="18" charset="0"/>
            </a:endParaRPr>
          </a:p>
          <a:p>
            <a:pPr marL="0" indent="0">
              <a:buNone/>
            </a:pPr>
            <a:r>
              <a:rPr lang="en-US" sz="3500" b="1" dirty="0">
                <a:latin typeface="Times New Roman" panose="02020603050405020304" pitchFamily="18" charset="0"/>
                <a:cs typeface="Times New Roman" panose="02020603050405020304" pitchFamily="18" charset="0"/>
              </a:rPr>
              <a:t>*</a:t>
            </a:r>
            <a:r>
              <a:rPr lang="vi-VN" sz="3500" b="1" dirty="0">
                <a:latin typeface="Times New Roman" panose="02020603050405020304" pitchFamily="18" charset="0"/>
                <a:cs typeface="Times New Roman" panose="02020603050405020304" pitchFamily="18" charset="0"/>
              </a:rPr>
              <a:t> Giới thiệu tên bài thơ, tác giả Trần Vàng Sao </a:t>
            </a:r>
            <a:r>
              <a:rPr lang="vi-VN" sz="3500" dirty="0">
                <a:latin typeface="Times New Roman" panose="02020603050405020304" pitchFamily="18" charset="0"/>
                <a:cs typeface="Times New Roman" panose="02020603050405020304" pitchFamily="18" charset="0"/>
              </a:rPr>
              <a:t>(</a:t>
            </a:r>
            <a:r>
              <a:rPr lang="vi-VN" sz="3300" dirty="0">
                <a:latin typeface="Times New Roman" panose="02020603050405020304" pitchFamily="18" charset="0"/>
                <a:cs typeface="Times New Roman" panose="02020603050405020304" pitchFamily="18" charset="0"/>
              </a:rPr>
              <a:t>1941-2018) tại Thừa Thiên Huế. Tên thật: Nguyễn Đính, bút danh: Vàng Sao.</a:t>
            </a:r>
          </a:p>
          <a:p>
            <a:pPr>
              <a:buFontTx/>
              <a:buChar char="-"/>
            </a:pPr>
            <a:r>
              <a:rPr lang="vi-VN" sz="3300" dirty="0">
                <a:latin typeface="Times New Roman" panose="02020603050405020304" pitchFamily="18" charset="0"/>
                <a:cs typeface="Times New Roman" panose="02020603050405020304" pitchFamily="18" charset="0"/>
              </a:rPr>
              <a:t>Vị trí: </a:t>
            </a:r>
            <a:endParaRPr lang="en-US" sz="3300" dirty="0">
              <a:latin typeface="Times New Roman" panose="02020603050405020304" pitchFamily="18" charset="0"/>
              <a:cs typeface="Times New Roman" panose="02020603050405020304" pitchFamily="18" charset="0"/>
            </a:endParaRPr>
          </a:p>
          <a:p>
            <a:pPr marL="0" indent="0">
              <a:buNone/>
            </a:pP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Tác</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phẩm</a:t>
            </a:r>
            <a:r>
              <a:rPr lang="en-US" sz="3300" dirty="0">
                <a:latin typeface="Times New Roman" panose="02020603050405020304" pitchFamily="18" charset="0"/>
                <a:cs typeface="Times New Roman" panose="02020603050405020304" pitchFamily="18" charset="0"/>
              </a:rPr>
              <a:t> </a:t>
            </a:r>
            <a:r>
              <a:rPr lang="vi-VN" sz="3300" dirty="0">
                <a:latin typeface="Times New Roman" panose="02020603050405020304" pitchFamily="18" charset="0"/>
                <a:cs typeface="Times New Roman" panose="02020603050405020304" pitchFamily="18" charset="0"/>
              </a:rPr>
              <a:t>ra đời trong thời kháng chiến chống Mỹ, cuối những năm 1960. . Lúc đó, thơ được in trên báo Văn nghệ, kèm ghi chú “</a:t>
            </a:r>
            <a:r>
              <a:rPr lang="vi-VN" sz="3300" i="1" dirty="0">
                <a:latin typeface="Times New Roman" panose="02020603050405020304" pitchFamily="18" charset="0"/>
                <a:cs typeface="Times New Roman" panose="02020603050405020304" pitchFamily="18" charset="0"/>
              </a:rPr>
              <a:t>Từ miền Nam gửi ra”.</a:t>
            </a:r>
            <a:r>
              <a:rPr lang="vi-VN" sz="3300" dirty="0">
                <a:latin typeface="Times New Roman" panose="02020603050405020304" pitchFamily="18" charset="0"/>
                <a:cs typeface="Times New Roman" panose="02020603050405020304" pitchFamily="18" charset="0"/>
              </a:rPr>
              <a:t>Trong khi thi ca yêu nước lúc bấy giờ là tiếng nói của tập thể, nhân dân, Trần Vàng Sao lại khẳng định đó là bài thơ của </a:t>
            </a:r>
            <a:r>
              <a:rPr lang="en-US" sz="3300" dirty="0">
                <a:latin typeface="Times New Roman" panose="02020603050405020304" pitchFamily="18" charset="0"/>
                <a:cs typeface="Times New Roman" panose="02020603050405020304" pitchFamily="18" charset="0"/>
              </a:rPr>
              <a:t>“</a:t>
            </a:r>
            <a:r>
              <a:rPr lang="vi-VN" sz="3300" dirty="0">
                <a:latin typeface="Times New Roman" panose="02020603050405020304" pitchFamily="18" charset="0"/>
                <a:cs typeface="Times New Roman" panose="02020603050405020304" pitchFamily="18" charset="0"/>
              </a:rPr>
              <a:t>một người yêu nước mình</a:t>
            </a:r>
            <a:r>
              <a:rPr lang="en-US" sz="3300" dirty="0">
                <a:latin typeface="Times New Roman" panose="02020603050405020304" pitchFamily="18" charset="0"/>
                <a:cs typeface="Times New Roman" panose="02020603050405020304" pitchFamily="18" charset="0"/>
              </a:rPr>
              <a:t>”</a:t>
            </a:r>
            <a:r>
              <a:rPr lang="vi-VN" sz="3300" dirty="0">
                <a:latin typeface="Times New Roman" panose="02020603050405020304" pitchFamily="18" charset="0"/>
                <a:cs typeface="Times New Roman" panose="02020603050405020304" pitchFamily="18" charset="0"/>
              </a:rPr>
              <a:t>. Giọng thơ trực diện, ám ảnh, xúc động về nỗi đau của một gia đình tác động mạnh mẽ đến người đọc. Việc nhà thơ Nguyễn Đính sử dụng bút danh Vàng Sao - hình ảnh biểu tượng trên lá cờ Tổ quốc, như một chất xúc tác</a:t>
            </a:r>
            <a:r>
              <a:rPr lang="en-US" sz="3300" dirty="0">
                <a:latin typeface="Times New Roman" panose="02020603050405020304" pitchFamily="18" charset="0"/>
                <a:cs typeface="Times New Roman" panose="02020603050405020304" pitchFamily="18" charset="0"/>
              </a:rPr>
              <a:t>,</a:t>
            </a:r>
            <a:r>
              <a:rPr lang="vi-VN" sz="3300" dirty="0">
                <a:latin typeface="Times New Roman" panose="02020603050405020304" pitchFamily="18" charset="0"/>
                <a:cs typeface="Times New Roman" panose="02020603050405020304" pitchFamily="18" charset="0"/>
              </a:rPr>
              <a:t> khiến tác phẩm cộng hưởng cảm xúc, trở thành hiện tượng trong giới văn chương đương thời</a:t>
            </a:r>
          </a:p>
          <a:p>
            <a:pPr marL="0" indent="0">
              <a:buNone/>
            </a:pPr>
            <a:r>
              <a:rPr lang="en-US" sz="3300" dirty="0">
                <a:latin typeface="Times New Roman" panose="02020603050405020304" pitchFamily="18" charset="0"/>
                <a:cs typeface="Times New Roman" panose="02020603050405020304" pitchFamily="18" charset="0"/>
              </a:rPr>
              <a:t>=&gt;</a:t>
            </a:r>
            <a:r>
              <a:rPr lang="vi-VN" sz="3300" dirty="0">
                <a:latin typeface="Times New Roman" panose="02020603050405020304" pitchFamily="18" charset="0"/>
                <a:cs typeface="Times New Roman" panose="02020603050405020304" pitchFamily="18" charset="0"/>
              </a:rPr>
              <a:t> </a:t>
            </a:r>
            <a:r>
              <a:rPr lang="vi-VN" sz="3800" b="1" dirty="0">
                <a:solidFill>
                  <a:srgbClr val="002060"/>
                </a:solidFill>
                <a:latin typeface="Times New Roman" panose="02020603050405020304" pitchFamily="18" charset="0"/>
                <a:cs typeface="Times New Roman" panose="02020603050405020304" pitchFamily="18" charset="0"/>
              </a:rPr>
              <a:t>Cả hai đoạn thơ đều đề cập đến nỗi nhớ…</a:t>
            </a:r>
            <a:endParaRPr lang="en-US" sz="38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631012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42473" y="1108364"/>
            <a:ext cx="10649527" cy="314036"/>
          </a:xfrm>
        </p:spPr>
        <p:txBody>
          <a:bodyPr>
            <a:normAutofit fontScale="90000"/>
          </a:bodyPr>
          <a:lstStyle/>
          <a:p>
            <a:br>
              <a:rPr lang="en-US" b="1" dirty="0"/>
            </a:br>
            <a:r>
              <a:rPr lang="en-US" b="1" dirty="0">
                <a:solidFill>
                  <a:srgbClr val="FF0000"/>
                </a:solidFill>
                <a:latin typeface="Times New Roman" panose="02020603050405020304" pitchFamily="18" charset="0"/>
                <a:cs typeface="Times New Roman" panose="02020603050405020304" pitchFamily="18" charset="0"/>
              </a:rPr>
              <a:t>2.Thân </a:t>
            </a:r>
            <a:r>
              <a:rPr lang="en-US" b="1" dirty="0" err="1">
                <a:solidFill>
                  <a:srgbClr val="FF0000"/>
                </a:solidFill>
                <a:latin typeface="Times New Roman" panose="02020603050405020304" pitchFamily="18" charset="0"/>
                <a:cs typeface="Times New Roman" panose="02020603050405020304" pitchFamily="18" charset="0"/>
              </a:rPr>
              <a:t>bài</a:t>
            </a:r>
            <a:r>
              <a:rPr lang="en-US" b="1"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Phân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tích</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theo</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đề</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tài</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Nỗi</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nhớ</a:t>
            </a:r>
            <a:r>
              <a:rPr lang="en-US" dirty="0">
                <a:solidFill>
                  <a:srgbClr val="FF0000"/>
                </a:solidFill>
                <a:latin typeface="Times New Roman" panose="02020603050405020304" pitchFamily="18" charset="0"/>
                <a:cs typeface="Times New Roman" panose="02020603050405020304" pitchFamily="18" charset="0"/>
              </a:rPr>
              <a:t> </a:t>
            </a:r>
            <a:br>
              <a:rPr lang="en-US" dirty="0">
                <a:solidFill>
                  <a:srgbClr val="FF0000"/>
                </a:solidFill>
                <a:latin typeface="Times New Roman" panose="02020603050405020304" pitchFamily="18" charset="0"/>
                <a:cs typeface="Times New Roman" panose="02020603050405020304" pitchFamily="18" charset="0"/>
              </a:rPr>
            </a:b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265382"/>
            <a:ext cx="10515600" cy="4911581"/>
          </a:xfrm>
        </p:spPr>
        <p:txBody>
          <a:bodyPr>
            <a:normAutofit/>
          </a:bodyPr>
          <a:lstStyle/>
          <a:p>
            <a:pPr marL="0" indent="0">
              <a:buNone/>
            </a:pPr>
            <a:endParaRPr lang="vi-VN" sz="3200" b="1" dirty="0">
              <a:latin typeface="Times New Roman" panose="02020603050405020304" pitchFamily="18" charset="0"/>
              <a:cs typeface="Times New Roman" panose="02020603050405020304" pitchFamily="18" charset="0"/>
            </a:endParaRPr>
          </a:p>
          <a:p>
            <a:pPr marL="0" indent="0">
              <a:buNone/>
            </a:pPr>
            <a:r>
              <a:rPr lang="vi-VN" sz="3200" b="1" dirty="0">
                <a:latin typeface="Times New Roman" panose="02020603050405020304" pitchFamily="18" charset="0"/>
                <a:cs typeface="Times New Roman" panose="02020603050405020304" pitchFamily="18" charset="0"/>
              </a:rPr>
              <a:t>2.</a:t>
            </a:r>
            <a:r>
              <a:rPr lang="en-US" sz="3200" b="1" dirty="0">
                <a:latin typeface="Times New Roman" panose="02020603050405020304" pitchFamily="18" charset="0"/>
                <a:cs typeface="Times New Roman" panose="02020603050405020304" pitchFamily="18" charset="0"/>
              </a:rPr>
              <a:t>2</a:t>
            </a:r>
            <a:r>
              <a:rPr lang="vi-VN" sz="3200" b="1" dirty="0">
                <a:latin typeface="Times New Roman" panose="02020603050405020304" pitchFamily="18" charset="0"/>
                <a:cs typeface="Times New Roman" panose="02020603050405020304" pitchFamily="18" charset="0"/>
              </a:rPr>
              <a:t>. Phân tích đoạn thơ trong bài </a:t>
            </a:r>
            <a:r>
              <a:rPr lang="vi-VN" sz="3200" b="1" i="1" dirty="0">
                <a:latin typeface="Times New Roman" panose="02020603050405020304" pitchFamily="18" charset="0"/>
                <a:cs typeface="Times New Roman" panose="02020603050405020304" pitchFamily="18" charset="0"/>
              </a:rPr>
              <a:t>Việt Bắc</a:t>
            </a:r>
            <a:r>
              <a:rPr lang="vi-VN" sz="3200" b="1" dirty="0">
                <a:latin typeface="Times New Roman" panose="02020603050405020304" pitchFamily="18" charset="0"/>
                <a:cs typeface="Times New Roman" panose="02020603050405020304" pitchFamily="18" charset="0"/>
              </a:rPr>
              <a:t>-Tố Hữu:</a:t>
            </a:r>
            <a:endParaRPr lang="en-US" sz="3200" b="1" dirty="0">
              <a:latin typeface="Times New Roman" panose="02020603050405020304" pitchFamily="18" charset="0"/>
              <a:cs typeface="Times New Roman" panose="02020603050405020304" pitchFamily="18" charset="0"/>
            </a:endParaRPr>
          </a:p>
          <a:p>
            <a:pPr marL="0" indent="0">
              <a:buNone/>
            </a:pPr>
            <a:r>
              <a:rPr lang="en-US" sz="3200" b="1" dirty="0">
                <a:solidFill>
                  <a:srgbClr val="FF0000"/>
                </a:solidFill>
                <a:latin typeface="Times New Roman" panose="02020603050405020304" pitchFamily="18" charset="0"/>
                <a:cs typeface="Times New Roman" panose="02020603050405020304" pitchFamily="18" charset="0"/>
              </a:rPr>
              <a:t>*</a:t>
            </a:r>
            <a:r>
              <a:rPr lang="vi-VN" sz="3200" b="1" dirty="0">
                <a:solidFill>
                  <a:srgbClr val="FF0000"/>
                </a:solidFill>
                <a:latin typeface="Times New Roman" panose="02020603050405020304" pitchFamily="18" charset="0"/>
                <a:cs typeface="Times New Roman" panose="02020603050405020304" pitchFamily="18" charset="0"/>
              </a:rPr>
              <a:t>Nội dung</a:t>
            </a:r>
            <a:r>
              <a:rPr lang="vi-VN" sz="3200" dirty="0">
                <a:solidFill>
                  <a:srgbClr val="FF0000"/>
                </a:solidFill>
                <a:latin typeface="Times New Roman" panose="02020603050405020304" pitchFamily="18" charset="0"/>
                <a:cs typeface="Times New Roman" panose="02020603050405020304" pitchFamily="18" charset="0"/>
              </a:rPr>
              <a:t>: </a:t>
            </a:r>
            <a:endParaRPr lang="en-US" sz="3200" dirty="0">
              <a:solidFill>
                <a:srgbClr val="FF0000"/>
              </a:solidFill>
              <a:latin typeface="Times New Roman" panose="02020603050405020304" pitchFamily="18" charset="0"/>
              <a:cs typeface="Times New Roman" panose="02020603050405020304" pitchFamily="18" charset="0"/>
            </a:endParaRPr>
          </a:p>
          <a:p>
            <a:pPr marL="0" indent="0">
              <a:buNone/>
            </a:pP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Cách</a:t>
            </a:r>
            <a:r>
              <a:rPr lang="en-US" sz="3200" dirty="0">
                <a:latin typeface="Times New Roman" panose="02020603050405020304" pitchFamily="18" charset="0"/>
                <a:cs typeface="Times New Roman" panose="02020603050405020304" pitchFamily="18" charset="0"/>
              </a:rPr>
              <a:t> 1: </a:t>
            </a:r>
            <a:r>
              <a:rPr lang="vi-VN" sz="3200" dirty="0">
                <a:latin typeface="Times New Roman" panose="02020603050405020304" pitchFamily="18" charset="0"/>
                <a:cs typeface="Times New Roman" panose="02020603050405020304" pitchFamily="18" charset="0"/>
              </a:rPr>
              <a:t>Đoạn thơ là nỗi nhớ về quá khứ gian truân và tình nghĩa của người dân Việt Bắc và những cán bộ cách mạng. </a:t>
            </a:r>
          </a:p>
          <a:p>
            <a:pPr marL="0" indent="0">
              <a:buNone/>
            </a:pPr>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Cách 2: Mở ra đoạn thơ về nỗi nhớ là một chữ thương xót lòng, sau đó, quá khứ đã hiện ra với cả gian truân và tình nghĩa.</a:t>
            </a:r>
          </a:p>
          <a:p>
            <a:pPr marL="0" indent="0">
              <a:buNone/>
            </a:pPr>
            <a:endParaRPr lang="en-US" dirty="0"/>
          </a:p>
        </p:txBody>
      </p:sp>
    </p:spTree>
    <p:extLst>
      <p:ext uri="{BB962C8B-B14F-4D97-AF65-F5344CB8AC3E}">
        <p14:creationId xmlns:p14="http://schemas.microsoft.com/office/powerpoint/2010/main" val="400033830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wipe(down)">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1000"/>
                                        <p:tgtEl>
                                          <p:spTgt spid="3">
                                            <p:txEl>
                                              <p:pRg st="2" end="2"/>
                                            </p:txEl>
                                          </p:spTgt>
                                        </p:tgtEl>
                                      </p:cBhvr>
                                    </p:animEffect>
                                    <p:anim calcmode="lin" valueType="num">
                                      <p:cBhvr>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34109"/>
            <a:ext cx="10515600" cy="5742854"/>
          </a:xfrm>
        </p:spPr>
        <p:txBody>
          <a:bodyPr>
            <a:normAutofit fontScale="77500" lnSpcReduction="20000"/>
          </a:bodyPr>
          <a:lstStyle/>
          <a:p>
            <a:pPr marL="0" indent="0">
              <a:buNone/>
            </a:pPr>
            <a:r>
              <a:rPr lang="en-US" b="1" i="1" dirty="0"/>
              <a:t>         </a:t>
            </a:r>
            <a:endParaRPr lang="vi-VN" sz="4600" dirty="0">
              <a:latin typeface="Bahnschrift Light" panose="020B0502040204020203" pitchFamily="34" charset="0"/>
            </a:endParaRPr>
          </a:p>
          <a:p>
            <a:pPr marL="0" indent="0">
              <a:buNone/>
            </a:pPr>
            <a:endParaRPr lang="vi-VN" b="1" i="1" dirty="0"/>
          </a:p>
          <a:p>
            <a:pPr marL="0" indent="0">
              <a:buNone/>
            </a:pPr>
            <a:r>
              <a:rPr lang="vi-VN" b="1" i="1" dirty="0"/>
              <a:t>    </a:t>
            </a:r>
            <a:r>
              <a:rPr lang="en-US" b="1" i="1" dirty="0"/>
              <a:t> </a:t>
            </a:r>
            <a:r>
              <a:rPr lang="en-US" sz="3800" b="1" dirty="0">
                <a:solidFill>
                  <a:srgbClr val="FF0000"/>
                </a:solidFill>
                <a:latin typeface="Times New Roman" panose="02020603050405020304" pitchFamily="18" charset="0"/>
                <a:cs typeface="Times New Roman" panose="02020603050405020304" pitchFamily="18" charset="0"/>
              </a:rPr>
              <a:t>*</a:t>
            </a:r>
            <a:r>
              <a:rPr lang="vi-VN" sz="3800" b="1" dirty="0">
                <a:solidFill>
                  <a:srgbClr val="FF0000"/>
                </a:solidFill>
                <a:latin typeface="Times New Roman" panose="02020603050405020304" pitchFamily="18" charset="0"/>
                <a:cs typeface="Times New Roman" panose="02020603050405020304" pitchFamily="18" charset="0"/>
              </a:rPr>
              <a:t>Nghệ thuật: </a:t>
            </a:r>
          </a:p>
          <a:p>
            <a:pPr marL="0" indent="0">
              <a:buNone/>
            </a:pPr>
            <a:r>
              <a:rPr lang="vi-VN" sz="3200" dirty="0">
                <a:latin typeface="Times New Roman" panose="02020603050405020304" pitchFamily="18" charset="0"/>
                <a:cs typeface="Times New Roman" panose="02020603050405020304" pitchFamily="18" charset="0"/>
              </a:rPr>
              <a:t>-</a:t>
            </a:r>
            <a:r>
              <a:rPr lang="vi-VN" sz="3200" b="1" dirty="0">
                <a:latin typeface="Times New Roman" panose="02020603050405020304" pitchFamily="18" charset="0"/>
                <a:cs typeface="Times New Roman" panose="02020603050405020304" pitchFamily="18" charset="0"/>
              </a:rPr>
              <a:t>Thể loại</a:t>
            </a:r>
            <a:r>
              <a:rPr lang="vi-VN" sz="3200" dirty="0">
                <a:latin typeface="Times New Roman" panose="02020603050405020304" pitchFamily="18" charset="0"/>
                <a:cs typeface="Times New Roman" panose="02020603050405020304" pitchFamily="18" charset="0"/>
              </a:rPr>
              <a:t>: thơ lục bát</a:t>
            </a:r>
            <a:r>
              <a:rPr lang="en-US" sz="3200" dirty="0">
                <a:latin typeface="Times New Roman" panose="02020603050405020304" pitchFamily="18" charset="0"/>
                <a:cs typeface="Times New Roman" panose="02020603050405020304" pitchFamily="18" charset="0"/>
              </a:rPr>
              <a:t> -&gt; </a:t>
            </a:r>
            <a:r>
              <a:rPr lang="vi-VN" sz="3200" dirty="0">
                <a:latin typeface="Times New Roman" panose="02020603050405020304" pitchFamily="18" charset="0"/>
                <a:cs typeface="Times New Roman" panose="02020603050405020304" pitchFamily="18" charset="0"/>
              </a:rPr>
              <a:t>thể thơ dân tộc.</a:t>
            </a:r>
          </a:p>
          <a:p>
            <a:pPr marL="0" indent="0">
              <a:buNone/>
            </a:pPr>
            <a:r>
              <a:rPr lang="vi-VN" sz="3200" dirty="0">
                <a:latin typeface="Times New Roman" panose="02020603050405020304" pitchFamily="18" charset="0"/>
                <a:cs typeface="Times New Roman" panose="02020603050405020304" pitchFamily="18" charset="0"/>
              </a:rPr>
              <a:t>-Sử dụng </a:t>
            </a:r>
            <a:r>
              <a:rPr lang="vi-VN" sz="3200" b="1" dirty="0">
                <a:latin typeface="Times New Roman" panose="02020603050405020304" pitchFamily="18" charset="0"/>
                <a:cs typeface="Times New Roman" panose="02020603050405020304" pitchFamily="18" charset="0"/>
              </a:rPr>
              <a:t>đại từ xưng hô </a:t>
            </a:r>
            <a:r>
              <a:rPr lang="vi-VN" sz="3200" b="1" i="1" dirty="0">
                <a:latin typeface="Times New Roman" panose="02020603050405020304" pitchFamily="18" charset="0"/>
                <a:cs typeface="Times New Roman" panose="02020603050405020304" pitchFamily="18" charset="0"/>
              </a:rPr>
              <a:t>mình-ta</a:t>
            </a:r>
            <a:r>
              <a:rPr lang="vi-VN" sz="3200" dirty="0">
                <a:latin typeface="Times New Roman" panose="02020603050405020304" pitchFamily="18" charset="0"/>
                <a:cs typeface="Times New Roman" panose="02020603050405020304" pitchFamily="18" charset="0"/>
              </a:rPr>
              <a:t> quen thuộc trong ca dao, dân ca=</a:t>
            </a:r>
            <a:r>
              <a:rPr lang="en-US" sz="3200" dirty="0">
                <a:latin typeface="Times New Roman" panose="02020603050405020304" pitchFamily="18" charset="0"/>
                <a:cs typeface="Times New Roman" panose="02020603050405020304" pitchFamily="18" charset="0"/>
              </a:rPr>
              <a:t>&gt;</a:t>
            </a:r>
            <a:r>
              <a:rPr lang="vi-VN" sz="3200" dirty="0">
                <a:latin typeface="Times New Roman" panose="02020603050405020304" pitchFamily="18" charset="0"/>
                <a:cs typeface="Times New Roman" panose="02020603050405020304" pitchFamily="18" charset="0"/>
              </a:rPr>
              <a:t> gần gũi, thắm thiết nghĩa tình. Chú ý sự chuyển đổi trong cách sử dụng đại từ này: ta chỉ người đi, mình chỉ người ở lại…</a:t>
            </a:r>
          </a:p>
          <a:p>
            <a:pPr marL="0" indent="0">
              <a:buNone/>
            </a:pPr>
            <a:r>
              <a:rPr lang="vi-VN" sz="3200" dirty="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 </a:t>
            </a:r>
            <a:r>
              <a:rPr lang="vi-VN" sz="3200" b="1" dirty="0">
                <a:latin typeface="Times New Roman" panose="02020603050405020304" pitchFamily="18" charset="0"/>
                <a:cs typeface="Times New Roman" panose="02020603050405020304" pitchFamily="18" charset="0"/>
              </a:rPr>
              <a:t>Điệp từ</a:t>
            </a:r>
            <a:r>
              <a:rPr lang="vi-VN" sz="3200" dirty="0">
                <a:latin typeface="Times New Roman" panose="02020603050405020304" pitchFamily="18" charset="0"/>
                <a:cs typeface="Times New Roman" panose="02020603050405020304" pitchFamily="18" charset="0"/>
              </a:rPr>
              <a:t>: đi (</a:t>
            </a:r>
            <a:r>
              <a:rPr lang="vi-VN" sz="3200" i="1" dirty="0">
                <a:latin typeface="Times New Roman" panose="02020603050405020304" pitchFamily="18" charset="0"/>
                <a:cs typeface="Times New Roman" panose="02020603050405020304" pitchFamily="18" charset="0"/>
              </a:rPr>
              <a:t>ta đi, mình đi</a:t>
            </a:r>
            <a:r>
              <a:rPr lang="vi-VN" sz="3200"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=&gt;</a:t>
            </a:r>
            <a:r>
              <a:rPr lang="vi-VN" sz="3200" dirty="0">
                <a:latin typeface="Times New Roman" panose="02020603050405020304" pitchFamily="18" charset="0"/>
                <a:cs typeface="Times New Roman" panose="02020603050405020304" pitchFamily="18" charset="0"/>
              </a:rPr>
              <a:t> gợi không khí chia ly, xa cách nhưng vẫn gắn bó, khăng khít.</a:t>
            </a:r>
          </a:p>
          <a:p>
            <a:pPr marL="0" indent="0">
              <a:buNone/>
            </a:pPr>
            <a:r>
              <a:rPr lang="vi-VN" sz="3200" dirty="0">
                <a:latin typeface="Times New Roman" panose="02020603050405020304" pitchFamily="18" charset="0"/>
                <a:cs typeface="Times New Roman" panose="02020603050405020304" pitchFamily="18" charset="0"/>
              </a:rPr>
              <a:t>-</a:t>
            </a:r>
            <a:r>
              <a:rPr lang="vi-VN" sz="3200" b="1" dirty="0">
                <a:latin typeface="Times New Roman" panose="02020603050405020304" pitchFamily="18" charset="0"/>
                <a:cs typeface="Times New Roman" panose="02020603050405020304" pitchFamily="18" charset="0"/>
              </a:rPr>
              <a:t>Thành ngữ</a:t>
            </a:r>
            <a:r>
              <a:rPr lang="vi-VN" sz="3200" dirty="0">
                <a:latin typeface="Times New Roman" panose="02020603050405020304" pitchFamily="18" charset="0"/>
                <a:cs typeface="Times New Roman" panose="02020603050405020304" pitchFamily="18" charset="0"/>
              </a:rPr>
              <a:t>: </a:t>
            </a:r>
            <a:r>
              <a:rPr lang="vi-VN" sz="3200" i="1" dirty="0">
                <a:latin typeface="Times New Roman" panose="02020603050405020304" pitchFamily="18" charset="0"/>
                <a:cs typeface="Times New Roman" panose="02020603050405020304" pitchFamily="18" charset="0"/>
              </a:rPr>
              <a:t>đắng cay ngọt bùi </a:t>
            </a:r>
            <a:r>
              <a:rPr lang="vi-VN" sz="3200" dirty="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&gt; </a:t>
            </a:r>
            <a:r>
              <a:rPr lang="vi-VN" sz="3200" dirty="0">
                <a:latin typeface="Times New Roman" panose="02020603050405020304" pitchFamily="18" charset="0"/>
                <a:cs typeface="Times New Roman" panose="02020603050405020304" pitchFamily="18" charset="0"/>
              </a:rPr>
              <a:t>gian khó ở bên nhau cho dù sau này sung sướng cũng không bao giờ quên.</a:t>
            </a:r>
          </a:p>
          <a:p>
            <a:pPr marL="0" indent="0">
              <a:buNone/>
            </a:pPr>
            <a:r>
              <a:rPr lang="vi-VN" sz="3200" dirty="0">
                <a:latin typeface="Times New Roman" panose="02020603050405020304" pitchFamily="18" charset="0"/>
                <a:cs typeface="Times New Roman" panose="02020603050405020304" pitchFamily="18" charset="0"/>
              </a:rPr>
              <a:t>-Từ ngữ chỉ tình cảm, cảm xúc: </a:t>
            </a:r>
            <a:r>
              <a:rPr lang="vi-VN" sz="3200" i="1" dirty="0">
                <a:latin typeface="Times New Roman" panose="02020603050405020304" pitchFamily="18" charset="0"/>
                <a:cs typeface="Times New Roman" panose="02020603050405020304" pitchFamily="18" charset="0"/>
              </a:rPr>
              <a:t>nhớ, thương</a:t>
            </a:r>
            <a:r>
              <a:rPr lang="vi-VN" sz="3200" dirty="0">
                <a:latin typeface="Times New Roman" panose="02020603050405020304" pitchFamily="18" charset="0"/>
                <a:cs typeface="Times New Roman" panose="02020603050405020304" pitchFamily="18" charset="0"/>
              </a:rPr>
              <a:t>.</a:t>
            </a:r>
          </a:p>
          <a:p>
            <a:pPr marL="0" indent="0">
              <a:buNone/>
            </a:pPr>
            <a:r>
              <a:rPr lang="vi-VN" sz="3200" dirty="0">
                <a:latin typeface="Times New Roman" panose="02020603050405020304" pitchFamily="18" charset="0"/>
                <a:cs typeface="Times New Roman" panose="02020603050405020304" pitchFamily="18" charset="0"/>
              </a:rPr>
              <a:t>- </a:t>
            </a:r>
            <a:r>
              <a:rPr lang="vi-VN" sz="3200" b="1" dirty="0">
                <a:latin typeface="Times New Roman" panose="02020603050405020304" pitchFamily="18" charset="0"/>
                <a:cs typeface="Times New Roman" panose="02020603050405020304" pitchFamily="18" charset="0"/>
              </a:rPr>
              <a:t>Điệp từ</a:t>
            </a:r>
            <a:r>
              <a:rPr lang="vi-VN" sz="3200" dirty="0">
                <a:latin typeface="Times New Roman" panose="02020603050405020304" pitchFamily="18" charset="0"/>
                <a:cs typeface="Times New Roman" panose="02020603050405020304" pitchFamily="18" charset="0"/>
              </a:rPr>
              <a:t>: </a:t>
            </a:r>
            <a:r>
              <a:rPr lang="vi-VN" sz="3200" i="1" dirty="0">
                <a:latin typeface="Times New Roman" panose="02020603050405020304" pitchFamily="18" charset="0"/>
                <a:cs typeface="Times New Roman" panose="02020603050405020304" pitchFamily="18" charset="0"/>
              </a:rPr>
              <a:t>nhớ</a:t>
            </a:r>
            <a:r>
              <a:rPr lang="vi-VN" sz="3200" dirty="0">
                <a:latin typeface="Times New Roman" panose="02020603050405020304" pitchFamily="18" charset="0"/>
                <a:cs typeface="Times New Roman" panose="02020603050405020304" pitchFamily="18" charset="0"/>
              </a:rPr>
              <a:t> (lặp lại 4 lần) =</a:t>
            </a:r>
            <a:r>
              <a:rPr lang="en-US" sz="3200" dirty="0">
                <a:latin typeface="Times New Roman" panose="02020603050405020304" pitchFamily="18" charset="0"/>
                <a:cs typeface="Times New Roman" panose="02020603050405020304" pitchFamily="18" charset="0"/>
              </a:rPr>
              <a:t>&gt;</a:t>
            </a:r>
            <a:r>
              <a:rPr lang="vi-VN" sz="3200" dirty="0">
                <a:latin typeface="Times New Roman" panose="02020603050405020304" pitchFamily="18" charset="0"/>
                <a:cs typeface="Times New Roman" panose="02020603050405020304" pitchFamily="18" charset="0"/>
              </a:rPr>
              <a:t> Khẳng định nỗi nhớ bền bỉ, sắt son của người đi với kẻ ở và ngược lại.</a:t>
            </a:r>
          </a:p>
          <a:p>
            <a:pPr>
              <a:buFontTx/>
              <a:buChar char="-"/>
            </a:pPr>
            <a:r>
              <a:rPr lang="vi-VN" sz="3200" b="1" dirty="0">
                <a:latin typeface="Times New Roman" panose="02020603050405020304" pitchFamily="18" charset="0"/>
                <a:cs typeface="Times New Roman" panose="02020603050405020304" pitchFamily="18" charset="0"/>
              </a:rPr>
              <a:t>Hình ảnh</a:t>
            </a:r>
            <a:r>
              <a:rPr lang="vi-VN" sz="3200" dirty="0">
                <a:latin typeface="Times New Roman" panose="02020603050405020304" pitchFamily="18" charset="0"/>
                <a:cs typeface="Times New Roman" panose="02020603050405020304" pitchFamily="18" charset="0"/>
              </a:rPr>
              <a:t>: </a:t>
            </a:r>
            <a:r>
              <a:rPr lang="vi-VN" sz="3200" i="1" dirty="0">
                <a:latin typeface="Times New Roman" panose="02020603050405020304" pitchFamily="18" charset="0"/>
                <a:cs typeface="Times New Roman" panose="02020603050405020304" pitchFamily="18" charset="0"/>
              </a:rPr>
              <a:t>sắn lùi, bát cơm sẻ nửa, chăn sui, đắp cùng, ngô</a:t>
            </a:r>
            <a:r>
              <a:rPr lang="vi-VN" sz="3200" dirty="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&gt;</a:t>
            </a:r>
            <a:r>
              <a:rPr lang="vi-VN" sz="3200" dirty="0">
                <a:latin typeface="Times New Roman" panose="02020603050405020304" pitchFamily="18" charset="0"/>
                <a:cs typeface="Times New Roman" panose="02020603050405020304" pitchFamily="18" charset="0"/>
              </a:rPr>
              <a:t> cụ thể,</a:t>
            </a:r>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chân thực chỉ cuộc sống kháng chiến gian khổ và thiếu thốn được miêu tả chân thực</a:t>
            </a:r>
          </a:p>
          <a:p>
            <a:pPr marL="0" indent="0">
              <a:buNone/>
            </a:pPr>
            <a:endParaRPr lang="en-US" dirty="0"/>
          </a:p>
        </p:txBody>
      </p:sp>
    </p:spTree>
    <p:extLst>
      <p:ext uri="{BB962C8B-B14F-4D97-AF65-F5344CB8AC3E}">
        <p14:creationId xmlns:p14="http://schemas.microsoft.com/office/powerpoint/2010/main" val="287370599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3">
                                            <p:txEl>
                                              <p:pRg st="9" end="9"/>
                                            </p:txEl>
                                          </p:spTgt>
                                        </p:tgtEl>
                                        <p:attrNameLst>
                                          <p:attrName>style.visibility</p:attrName>
                                        </p:attrNameLst>
                                      </p:cBhvr>
                                      <p:to>
                                        <p:strVal val="visible"/>
                                      </p:to>
                                    </p:set>
                                    <p:anim calcmode="lin" valueType="num">
                                      <p:cBhvr additive="base">
                                        <p:cTn id="5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953589" y="509451"/>
            <a:ext cx="10609217" cy="5928770"/>
          </a:xfrm>
        </p:spPr>
        <p:txBody>
          <a:bodyPr>
            <a:normAutofit fontScale="92500" lnSpcReduction="20000"/>
          </a:bodyPr>
          <a:lstStyle/>
          <a:p>
            <a:pPr marL="0" indent="0">
              <a:buNone/>
            </a:pPr>
            <a:r>
              <a:rPr lang="en-US" sz="3200" dirty="0">
                <a:latin typeface="Bahnschrift Light" panose="020B0502040204020203" pitchFamily="34" charset="0"/>
              </a:rPr>
              <a:t> </a:t>
            </a:r>
            <a:r>
              <a:rPr lang="vi-VN" sz="3200" dirty="0">
                <a:latin typeface="Bahnschrift Light" panose="020B0502040204020203" pitchFamily="34" charset="0"/>
              </a:rPr>
              <a:t>    </a:t>
            </a:r>
            <a:endParaRPr lang="en-US" sz="3900" dirty="0">
              <a:latin typeface="Bahnschrift Light" panose="020B0502040204020203" pitchFamily="34" charset="0"/>
            </a:endParaRPr>
          </a:p>
          <a:p>
            <a:pPr marL="0" indent="0">
              <a:buNone/>
            </a:pPr>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 </a:t>
            </a:r>
            <a:r>
              <a:rPr lang="vi-VN" sz="3200" b="1" dirty="0">
                <a:latin typeface="Times New Roman" panose="02020603050405020304" pitchFamily="18" charset="0"/>
                <a:cs typeface="Times New Roman" panose="02020603050405020304" pitchFamily="18" charset="0"/>
              </a:rPr>
              <a:t>Động từ</a:t>
            </a:r>
            <a:r>
              <a:rPr lang="vi-VN" sz="3200" dirty="0">
                <a:latin typeface="Times New Roman" panose="02020603050405020304" pitchFamily="18" charset="0"/>
                <a:cs typeface="Times New Roman" panose="02020603050405020304" pitchFamily="18" charset="0"/>
              </a:rPr>
              <a:t>: </a:t>
            </a:r>
            <a:r>
              <a:rPr lang="vi-VN" sz="3200" i="1" dirty="0">
                <a:latin typeface="Times New Roman" panose="02020603050405020304" pitchFamily="18" charset="0"/>
                <a:cs typeface="Times New Roman" panose="02020603050405020304" pitchFamily="18" charset="0"/>
              </a:rPr>
              <a:t>chia, sẻ, đắp</a:t>
            </a:r>
            <a:r>
              <a:rPr lang="vi-VN" sz="3200" dirty="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 --&gt;</a:t>
            </a:r>
            <a:r>
              <a:rPr lang="vi-VN" sz="3200" dirty="0">
                <a:latin typeface="Times New Roman" panose="02020603050405020304" pitchFamily="18" charset="0"/>
                <a:cs typeface="Times New Roman" panose="02020603050405020304" pitchFamily="18" charset="0"/>
              </a:rPr>
              <a:t> nghĩa tình cảm động giữa người dân Việt Bắc và cán bộ, bộ đội. Họ đã chia sẻ với nhau từ miếng ăn ngày đói đến hơi ấm trong đêm lạnh.</a:t>
            </a:r>
          </a:p>
          <a:p>
            <a:pPr marL="0" indent="0">
              <a:buNone/>
            </a:pPr>
            <a:r>
              <a:rPr lang="vi-VN" sz="3200" dirty="0">
                <a:latin typeface="Times New Roman" panose="02020603050405020304" pitchFamily="18" charset="0"/>
                <a:cs typeface="Times New Roman" panose="02020603050405020304" pitchFamily="18" charset="0"/>
              </a:rPr>
              <a:t>-</a:t>
            </a:r>
            <a:r>
              <a:rPr lang="vi-VN" sz="3200" b="1" dirty="0">
                <a:latin typeface="Times New Roman" panose="02020603050405020304" pitchFamily="18" charset="0"/>
                <a:cs typeface="Times New Roman" panose="02020603050405020304" pitchFamily="18" charset="0"/>
              </a:rPr>
              <a:t>Thanh điệu</a:t>
            </a:r>
            <a:r>
              <a:rPr lang="vi-VN" sz="3200" dirty="0">
                <a:latin typeface="Times New Roman" panose="02020603050405020304" pitchFamily="18" charset="0"/>
                <a:cs typeface="Times New Roman" panose="02020603050405020304" pitchFamily="18" charset="0"/>
              </a:rPr>
              <a:t>: 2 thanh sắc liên tiếp ( nắng cháy) trong câu </a:t>
            </a:r>
            <a:r>
              <a:rPr lang="vi-VN" sz="3200" i="1" dirty="0">
                <a:latin typeface="Times New Roman" panose="02020603050405020304" pitchFamily="18" charset="0"/>
                <a:cs typeface="Times New Roman" panose="02020603050405020304" pitchFamily="18" charset="0"/>
              </a:rPr>
              <a:t>Nhớ người mẹ nắng cháy lưng </a:t>
            </a:r>
            <a:r>
              <a:rPr lang="vi-VN" sz="3200" dirty="0">
                <a:latin typeface="Times New Roman" panose="02020603050405020304" pitchFamily="18" charset="0"/>
                <a:cs typeface="Times New Roman" panose="02020603050405020304" pitchFamily="18" charset="0"/>
              </a:rPr>
              <a:t>+ ẩn dụ: gợi ra cả một vạt nương ngập nắng, tia nắng gay gắt chói chang làm cháy rát lưng người mà còn khiến câu thơ nhói lên niềm thương xót.</a:t>
            </a:r>
          </a:p>
          <a:p>
            <a:pPr marL="0" indent="0">
              <a:buNone/>
            </a:pPr>
            <a:r>
              <a:rPr lang="vi-VN" sz="3200" dirty="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 </a:t>
            </a:r>
            <a:r>
              <a:rPr lang="vi-VN" sz="3200" b="1" dirty="0">
                <a:latin typeface="Times New Roman" panose="02020603050405020304" pitchFamily="18" charset="0"/>
                <a:cs typeface="Times New Roman" panose="02020603050405020304" pitchFamily="18" charset="0"/>
              </a:rPr>
              <a:t>Động từ</a:t>
            </a:r>
            <a:r>
              <a:rPr lang="vi-VN" sz="3200" dirty="0">
                <a:latin typeface="Times New Roman" panose="02020603050405020304" pitchFamily="18" charset="0"/>
                <a:cs typeface="Times New Roman" panose="02020603050405020304" pitchFamily="18" charset="0"/>
              </a:rPr>
              <a:t>: </a:t>
            </a:r>
            <a:r>
              <a:rPr lang="vi-VN" sz="3200" i="1" dirty="0">
                <a:latin typeface="Times New Roman" panose="02020603050405020304" pitchFamily="18" charset="0"/>
                <a:cs typeface="Times New Roman" panose="02020603050405020304" pitchFamily="18" charset="0"/>
              </a:rPr>
              <a:t>địu, lên, bẻ</a:t>
            </a:r>
            <a:r>
              <a:rPr lang="en-US" sz="3200" i="1"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-&gt;</a:t>
            </a:r>
            <a:r>
              <a:rPr lang="vi-VN" sz="3200" dirty="0">
                <a:latin typeface="Times New Roman" panose="02020603050405020304" pitchFamily="18" charset="0"/>
                <a:cs typeface="Times New Roman" panose="02020603050405020304" pitchFamily="18" charset="0"/>
              </a:rPr>
              <a:t> thể hiện công việc vất vả, cưc cực của người mẹ Việt Bắc nhưng đổi lại thành quả lao động chỉ bé nhỏ là từng bắp ngô ít ỏi. Không gian làm việc khắc nghiệt cùng với sự tương phản giữa công việc và thành quả cho thấy sự cực nhọc của con người trong cuộc sống lao động phục vụ kháng chiến, làm tăng thêm nối xót thương lẫn cảm phục trong trái tim người đi.</a:t>
            </a:r>
          </a:p>
          <a:p>
            <a:pPr marL="0" indent="0">
              <a:buNone/>
            </a:pPr>
            <a:r>
              <a:rPr lang="vi-VN" sz="3200" dirty="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 </a:t>
            </a:r>
            <a:r>
              <a:rPr lang="vi-VN" sz="3200" b="1" dirty="0">
                <a:latin typeface="Times New Roman" panose="02020603050405020304" pitchFamily="18" charset="0"/>
                <a:cs typeface="Times New Roman" panose="02020603050405020304" pitchFamily="18" charset="0"/>
              </a:rPr>
              <a:t>Không gian</a:t>
            </a:r>
            <a:r>
              <a:rPr lang="vi-VN" sz="3200" dirty="0">
                <a:latin typeface="Times New Roman" panose="02020603050405020304" pitchFamily="18" charset="0"/>
                <a:cs typeface="Times New Roman" panose="02020603050405020304" pitchFamily="18" charset="0"/>
              </a:rPr>
              <a:t>: </a:t>
            </a:r>
            <a:r>
              <a:rPr lang="vi-VN" sz="3200" i="1" dirty="0">
                <a:latin typeface="Times New Roman" panose="02020603050405020304" pitchFamily="18" charset="0"/>
                <a:cs typeface="Times New Roman" panose="02020603050405020304" pitchFamily="18" charset="0"/>
              </a:rPr>
              <a:t>nương rẫy, lớp học, đồng khuya, núi đèo</a:t>
            </a:r>
            <a:r>
              <a:rPr lang="en-US" sz="3200" dirty="0">
                <a:latin typeface="Times New Roman" panose="02020603050405020304" pitchFamily="18" charset="0"/>
                <a:cs typeface="Times New Roman" panose="02020603050405020304" pitchFamily="18" charset="0"/>
              </a:rPr>
              <a:t> -&gt;</a:t>
            </a:r>
            <a:r>
              <a:rPr lang="vi-VN" sz="3200" dirty="0">
                <a:latin typeface="Times New Roman" panose="02020603050405020304" pitchFamily="18" charset="0"/>
                <a:cs typeface="Times New Roman" panose="02020603050405020304" pitchFamily="18" charset="0"/>
              </a:rPr>
              <a:t> đặc trưng của vùng núi cao Việt Bắc.</a:t>
            </a:r>
          </a:p>
          <a:p>
            <a:pPr marL="0" indent="0">
              <a:buNone/>
            </a:pPr>
            <a:endParaRPr lang="en-US" dirty="0"/>
          </a:p>
        </p:txBody>
      </p:sp>
    </p:spTree>
    <p:extLst>
      <p:ext uri="{BB962C8B-B14F-4D97-AF65-F5344CB8AC3E}">
        <p14:creationId xmlns:p14="http://schemas.microsoft.com/office/powerpoint/2010/main" val="161072861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346</TotalTime>
  <Words>3596</Words>
  <Application>Microsoft Office PowerPoint</Application>
  <PresentationFormat>Widescreen</PresentationFormat>
  <Paragraphs>190</Paragraphs>
  <Slides>25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.VnAristote</vt:lpstr>
      <vt:lpstr>Arial</vt:lpstr>
      <vt:lpstr>Bahnschrift Light</vt:lpstr>
      <vt:lpstr>Bahnschrift SemiBold</vt:lpstr>
      <vt:lpstr>Calibri</vt:lpstr>
      <vt:lpstr>Calibri Light</vt:lpstr>
      <vt:lpstr>Times New Roman</vt:lpstr>
      <vt:lpstr>Office Theme</vt:lpstr>
      <vt:lpstr>  </vt:lpstr>
      <vt:lpstr>PowerPoint Presentation</vt:lpstr>
      <vt:lpstr>PowerPoint Presentation</vt:lpstr>
      <vt:lpstr>PowerPoint Presentation</vt:lpstr>
      <vt:lpstr>PowerPoint Presentation</vt:lpstr>
      <vt:lpstr>PowerPoint Presentation</vt:lpstr>
      <vt:lpstr> 2.Thân bài: Phân tích theo đề tài: Nỗi nhớ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Administrator</dc:creator>
  <cp:lastModifiedBy>Nghiem Minh Khue</cp:lastModifiedBy>
  <cp:revision>76</cp:revision>
  <dcterms:created xsi:type="dcterms:W3CDTF">2024-06-11T13:25:57Z</dcterms:created>
  <dcterms:modified xsi:type="dcterms:W3CDTF">2024-08-04T17:21:36Z</dcterms:modified>
</cp:coreProperties>
</file>