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92" r:id="rId5"/>
    <p:sldId id="291" r:id="rId6"/>
    <p:sldId id="293" r:id="rId7"/>
    <p:sldId id="297" r:id="rId8"/>
    <p:sldId id="259" r:id="rId9"/>
    <p:sldId id="294" r:id="rId10"/>
    <p:sldId id="296" r:id="rId11"/>
    <p:sldId id="299" r:id="rId12"/>
    <p:sldId id="306" r:id="rId13"/>
    <p:sldId id="298" r:id="rId14"/>
    <p:sldId id="266" r:id="rId15"/>
    <p:sldId id="307" r:id="rId16"/>
    <p:sldId id="300" r:id="rId17"/>
    <p:sldId id="301" r:id="rId18"/>
    <p:sldId id="302" r:id="rId19"/>
    <p:sldId id="303" r:id="rId20"/>
    <p:sldId id="304" r:id="rId21"/>
    <p:sldId id="305" r:id="rId22"/>
    <p:sldId id="286" r:id="rId23"/>
    <p:sldId id="288" r:id="rId24"/>
    <p:sldId id="289"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F61"/>
    <a:srgbClr val="037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6" d="100"/>
          <a:sy n="66" d="100"/>
        </p:scale>
        <p:origin x="668" y="44"/>
      </p:cViewPr>
      <p:guideLst>
        <p:guide pos="408"/>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681B7D-B456-48F2-8D50-0F02BE4044D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72067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81B7D-B456-48F2-8D50-0F02BE4044D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31172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81B7D-B456-48F2-8D50-0F02BE4044D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131140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81B7D-B456-48F2-8D50-0F02BE4044D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20216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681B7D-B456-48F2-8D50-0F02BE4044D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69185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81B7D-B456-48F2-8D50-0F02BE4044D1}"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215971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81B7D-B456-48F2-8D50-0F02BE4044D1}"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241380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81B7D-B456-48F2-8D50-0F02BE4044D1}"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342479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81B7D-B456-48F2-8D50-0F02BE4044D1}"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118749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681B7D-B456-48F2-8D50-0F02BE4044D1}"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117341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681B7D-B456-48F2-8D50-0F02BE4044D1}"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B5849-F40C-4885-ADE7-F40D3AF2061C}" type="slidenum">
              <a:rPr lang="en-US" smtClean="0"/>
              <a:t>‹#›</a:t>
            </a:fld>
            <a:endParaRPr lang="en-US"/>
          </a:p>
        </p:txBody>
      </p:sp>
    </p:spTree>
    <p:extLst>
      <p:ext uri="{BB962C8B-B14F-4D97-AF65-F5344CB8AC3E}">
        <p14:creationId xmlns:p14="http://schemas.microsoft.com/office/powerpoint/2010/main" val="166692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81B7D-B456-48F2-8D50-0F02BE4044D1}" type="datetimeFigureOut">
              <a:rPr lang="en-US" smtClean="0"/>
              <a:t>7/29/2024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B5849-F40C-4885-ADE7-F40D3AF2061C}" type="slidenum">
              <a:rPr lang="en-US" smtClean="0"/>
              <a:t>‹#›</a:t>
            </a:fld>
            <a:endParaRPr lang="en-US"/>
          </a:p>
        </p:txBody>
      </p:sp>
    </p:spTree>
    <p:extLst>
      <p:ext uri="{BB962C8B-B14F-4D97-AF65-F5344CB8AC3E}">
        <p14:creationId xmlns:p14="http://schemas.microsoft.com/office/powerpoint/2010/main" val="22671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kItiHkYwB4Q" TargetMode="External"/><Relationship Id="rId5" Type="http://schemas.openxmlformats.org/officeDocument/2006/relationships/hyperlink" Target="https://tgpsaigon.net/bai-viet/khoa-huan-luyen-thu-chet-de-song-that-52054" TargetMode="External"/><Relationship Id="rId4" Type="http://schemas.openxmlformats.org/officeDocument/2006/relationships/hyperlink" Target="https://vnexpress.net/dich-vu-chet-thu-de-song-that-4008039.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43249"/>
          </a:xfrm>
          <a:prstGeom prst="rect">
            <a:avLst/>
          </a:prstGeom>
        </p:spPr>
      </p:pic>
      <p:sp>
        <p:nvSpPr>
          <p:cNvPr id="5" name="Oval 4"/>
          <p:cNvSpPr/>
          <p:nvPr/>
        </p:nvSpPr>
        <p:spPr>
          <a:xfrm>
            <a:off x="1952727" y="1"/>
            <a:ext cx="8273846" cy="6858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9120" t="11278" r="26798" b="15524"/>
          <a:stretch/>
        </p:blipFill>
        <p:spPr>
          <a:xfrm>
            <a:off x="3472070" y="2473417"/>
            <a:ext cx="5592417" cy="3235063"/>
          </a:xfrm>
          <a:prstGeom prst="rect">
            <a:avLst/>
          </a:prstGeom>
        </p:spPr>
      </p:pic>
      <p:pic>
        <p:nvPicPr>
          <p:cNvPr id="6" name="Picture 5"/>
          <p:cNvPicPr>
            <a:picLocks noChangeAspect="1"/>
          </p:cNvPicPr>
          <p:nvPr/>
        </p:nvPicPr>
        <p:blipFill>
          <a:blip r:embed="rId4"/>
          <a:stretch>
            <a:fillRect/>
          </a:stretch>
        </p:blipFill>
        <p:spPr>
          <a:xfrm>
            <a:off x="1278042" y="1448079"/>
            <a:ext cx="6620830" cy="1176630"/>
          </a:xfrm>
          <a:prstGeom prst="rect">
            <a:avLst/>
          </a:prstGeom>
        </p:spPr>
      </p:pic>
      <p:pic>
        <p:nvPicPr>
          <p:cNvPr id="12" name="Picture 11"/>
          <p:cNvPicPr>
            <a:picLocks noChangeAspect="1"/>
          </p:cNvPicPr>
          <p:nvPr/>
        </p:nvPicPr>
        <p:blipFill>
          <a:blip r:embed="rId5"/>
          <a:stretch>
            <a:fillRect/>
          </a:stretch>
        </p:blipFill>
        <p:spPr>
          <a:xfrm>
            <a:off x="-239617" y="0"/>
            <a:ext cx="2124499" cy="2606217"/>
          </a:xfrm>
          <a:prstGeom prst="rect">
            <a:avLst/>
          </a:prstGeom>
        </p:spPr>
      </p:pic>
      <p:pic>
        <p:nvPicPr>
          <p:cNvPr id="14" name="Picture 13"/>
          <p:cNvPicPr>
            <a:picLocks noChangeAspect="1"/>
          </p:cNvPicPr>
          <p:nvPr/>
        </p:nvPicPr>
        <p:blipFill rotWithShape="1">
          <a:blip r:embed="rId6"/>
          <a:srcRect l="7803" t="10023" r="3657" b="48643"/>
          <a:stretch/>
        </p:blipFill>
        <p:spPr>
          <a:xfrm>
            <a:off x="-218929" y="5097102"/>
            <a:ext cx="4393372" cy="2190388"/>
          </a:xfrm>
          <a:prstGeom prst="rect">
            <a:avLst/>
          </a:prstGeom>
        </p:spPr>
      </p:pic>
      <p:pic>
        <p:nvPicPr>
          <p:cNvPr id="15" name="Picture 14"/>
          <p:cNvPicPr>
            <a:picLocks noChangeAspect="1"/>
          </p:cNvPicPr>
          <p:nvPr/>
        </p:nvPicPr>
        <p:blipFill>
          <a:blip r:embed="rId7"/>
          <a:stretch>
            <a:fillRect/>
          </a:stretch>
        </p:blipFill>
        <p:spPr>
          <a:xfrm>
            <a:off x="8374011" y="60359"/>
            <a:ext cx="3840813" cy="2139881"/>
          </a:xfrm>
          <a:prstGeom prst="rect">
            <a:avLst/>
          </a:prstGeom>
        </p:spPr>
      </p:pic>
      <p:sp>
        <p:nvSpPr>
          <p:cNvPr id="2" name="TextBox 1">
            <a:extLst>
              <a:ext uri="{FF2B5EF4-FFF2-40B4-BE49-F238E27FC236}">
                <a16:creationId xmlns:a16="http://schemas.microsoft.com/office/drawing/2014/main" id="{ACE518B7-4801-46F8-B873-283FEADB1F50}"/>
              </a:ext>
            </a:extLst>
          </p:cNvPr>
          <p:cNvSpPr txBox="1"/>
          <p:nvPr/>
        </p:nvSpPr>
        <p:spPr>
          <a:xfrm>
            <a:off x="2345635" y="3059668"/>
            <a:ext cx="7235687" cy="1200329"/>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BIỆN PHÁP TU TỪ NGHỊCH NGỮ </a:t>
            </a:r>
          </a:p>
          <a:p>
            <a:pPr algn="ctr"/>
            <a:r>
              <a:rPr lang="en-US" sz="3600" dirty="0">
                <a:solidFill>
                  <a:srgbClr val="FF0000"/>
                </a:solidFill>
                <a:latin typeface="Times New Roman" panose="02020603050405020304" pitchFamily="18" charset="0"/>
                <a:cs typeface="Times New Roman" panose="02020603050405020304" pitchFamily="18" charset="0"/>
              </a:rPr>
              <a:t>(TIẾP THEO)</a:t>
            </a:r>
          </a:p>
        </p:txBody>
      </p:sp>
      <p:sp>
        <p:nvSpPr>
          <p:cNvPr id="3" name="Rectangle: Rounded Corners 2">
            <a:extLst>
              <a:ext uri="{FF2B5EF4-FFF2-40B4-BE49-F238E27FC236}">
                <a16:creationId xmlns:a16="http://schemas.microsoft.com/office/drawing/2014/main" id="{2791FCAB-2572-8F2C-8C2F-165B0810D24B}"/>
              </a:ext>
            </a:extLst>
          </p:cNvPr>
          <p:cNvSpPr/>
          <p:nvPr/>
        </p:nvSpPr>
        <p:spPr>
          <a:xfrm>
            <a:off x="2097222" y="4218889"/>
            <a:ext cx="8368968" cy="13713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300" b="1" dirty="0">
                <a:latin typeface="Times New Roman" panose="02020603050405020304" pitchFamily="18" charset="0"/>
                <a:cs typeface="Times New Roman" panose="02020603050405020304" pitchFamily="18" charset="0"/>
              </a:rPr>
              <a:t>GV </a:t>
            </a:r>
            <a:r>
              <a:rPr lang="en-US" sz="2300" b="1" dirty="0" err="1">
                <a:latin typeface="Times New Roman" panose="02020603050405020304" pitchFamily="18" charset="0"/>
                <a:cs typeface="Times New Roman" panose="02020603050405020304" pitchFamily="18" charset="0"/>
              </a:rPr>
              <a:t>soạn</a:t>
            </a:r>
            <a:r>
              <a:rPr lang="en-US" sz="2300" b="1" dirty="0">
                <a:latin typeface="Times New Roman" panose="02020603050405020304" pitchFamily="18" charset="0"/>
                <a:cs typeface="Times New Roman" panose="02020603050405020304" pitchFamily="18" charset="0"/>
              </a:rPr>
              <a:t>:</a:t>
            </a:r>
          </a:p>
          <a:p>
            <a:pPr algn="ctr"/>
            <a:r>
              <a:rPr lang="en-US" sz="2300" b="1" i="0" u="none" strike="noStrike" dirty="0" err="1">
                <a:solidFill>
                  <a:srgbClr val="000000"/>
                </a:solidFill>
                <a:effectLst/>
                <a:latin typeface="Times New Roman" panose="02020603050405020304" pitchFamily="18" charset="0"/>
                <a:cs typeface="Times New Roman" panose="02020603050405020304" pitchFamily="18" charset="0"/>
              </a:rPr>
              <a:t>Phạm</a:t>
            </a:r>
            <a:r>
              <a:rPr lang="en-US" sz="23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300" b="1" i="0" u="none" strike="noStrike" dirty="0" err="1">
                <a:solidFill>
                  <a:srgbClr val="000000"/>
                </a:solidFill>
                <a:effectLst/>
                <a:latin typeface="Times New Roman" panose="02020603050405020304" pitchFamily="18" charset="0"/>
                <a:cs typeface="Times New Roman" panose="02020603050405020304" pitchFamily="18" charset="0"/>
              </a:rPr>
              <a:t>Thị</a:t>
            </a:r>
            <a:r>
              <a:rPr lang="en-US" sz="23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300" b="1" i="0" u="none" strike="noStrike" dirty="0" err="1">
                <a:solidFill>
                  <a:srgbClr val="000000"/>
                </a:solidFill>
                <a:effectLst/>
                <a:latin typeface="Times New Roman" panose="02020603050405020304" pitchFamily="18" charset="0"/>
                <a:cs typeface="Times New Roman" panose="02020603050405020304" pitchFamily="18" charset="0"/>
              </a:rPr>
              <a:t>Hải</a:t>
            </a:r>
            <a:r>
              <a:rPr lang="en-US" sz="2300" b="1" dirty="0">
                <a:latin typeface="Times New Roman" panose="02020603050405020304" pitchFamily="18" charset="0"/>
                <a:cs typeface="Times New Roman" panose="02020603050405020304" pitchFamily="18" charset="0"/>
              </a:rPr>
              <a:t>  - </a:t>
            </a:r>
            <a:r>
              <a:rPr lang="pt-BR" sz="2300" b="1" i="0" u="none" strike="noStrike" dirty="0">
                <a:solidFill>
                  <a:srgbClr val="000000"/>
                </a:solidFill>
                <a:effectLst/>
                <a:latin typeface="Times New Roman" panose="02020603050405020304" pitchFamily="18" charset="0"/>
                <a:cs typeface="Times New Roman" panose="02020603050405020304" pitchFamily="18" charset="0"/>
              </a:rPr>
              <a:t>Trường THPT Nho Quan A</a:t>
            </a:r>
            <a:r>
              <a:rPr lang="pt-BR" sz="2300" b="1"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 ĐT </a:t>
            </a:r>
            <a:r>
              <a:rPr lang="en-US" sz="2300" b="1" i="0" u="none" strike="noStrike" dirty="0">
                <a:solidFill>
                  <a:srgbClr val="000000"/>
                </a:solidFill>
                <a:effectLst/>
                <a:latin typeface="Times New Roman" panose="02020603050405020304" pitchFamily="18" charset="0"/>
                <a:cs typeface="Times New Roman" panose="02020603050405020304" pitchFamily="18" charset="0"/>
              </a:rPr>
              <a:t>0783552222</a:t>
            </a:r>
            <a:r>
              <a:rPr lang="en-US" sz="2300" b="1" dirty="0">
                <a:latin typeface="Times New Roman" panose="02020603050405020304" pitchFamily="18" charset="0"/>
                <a:cs typeface="Times New Roman" panose="02020603050405020304" pitchFamily="18" charset="0"/>
              </a:rPr>
              <a:t> </a:t>
            </a:r>
          </a:p>
          <a:p>
            <a:pPr algn="ctr"/>
            <a:r>
              <a:rPr lang="en-US" sz="2300" b="1" dirty="0">
                <a:latin typeface="Times New Roman" panose="02020603050405020304" pitchFamily="18" charset="0"/>
                <a:cs typeface="Times New Roman" panose="02020603050405020304" pitchFamily="18" charset="0"/>
              </a:rPr>
              <a:t>Email: sunrise28081988@gmail.com </a:t>
            </a:r>
          </a:p>
        </p:txBody>
      </p:sp>
    </p:spTree>
    <p:extLst>
      <p:ext uri="{BB962C8B-B14F-4D97-AF65-F5344CB8AC3E}">
        <p14:creationId xmlns:p14="http://schemas.microsoft.com/office/powerpoint/2010/main" val="284856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93498"/>
            <a:ext cx="6644509" cy="1130300"/>
          </a:xfrm>
          <a:prstGeom prst="rect">
            <a:avLst/>
          </a:prstGeom>
        </p:spPr>
      </p:pic>
      <p:sp>
        <p:nvSpPr>
          <p:cNvPr id="10" name="Rectangle 9"/>
          <p:cNvSpPr/>
          <p:nvPr/>
        </p:nvSpPr>
        <p:spPr>
          <a:xfrm>
            <a:off x="92766" y="1192165"/>
            <a:ext cx="11025810" cy="47030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II.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Luyện</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endPar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2424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70761"/>
            <a:ext cx="12192000" cy="6843244"/>
          </a:xfrm>
          <a:prstGeom prst="rect">
            <a:avLst/>
          </a:prstGeom>
        </p:spPr>
      </p:pic>
      <p:pic>
        <p:nvPicPr>
          <p:cNvPr id="2" name="Picture 1"/>
          <p:cNvPicPr>
            <a:picLocks noChangeAspect="1"/>
          </p:cNvPicPr>
          <p:nvPr/>
        </p:nvPicPr>
        <p:blipFill>
          <a:blip r:embed="rId3"/>
          <a:stretch>
            <a:fillRect/>
          </a:stretch>
        </p:blipFill>
        <p:spPr>
          <a:xfrm>
            <a:off x="4221470" y="185517"/>
            <a:ext cx="7023201" cy="1072989"/>
          </a:xfrm>
          <a:prstGeom prst="rect">
            <a:avLst/>
          </a:prstGeom>
        </p:spPr>
      </p:pic>
      <p:sp>
        <p:nvSpPr>
          <p:cNvPr id="8" name="TextBox 7"/>
          <p:cNvSpPr txBox="1"/>
          <p:nvPr/>
        </p:nvSpPr>
        <p:spPr>
          <a:xfrm>
            <a:off x="1106129" y="1028700"/>
            <a:ext cx="42729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LÀM VIỆC CÁ NHÂN</a:t>
            </a:r>
          </a:p>
        </p:txBody>
      </p:sp>
      <p:sp>
        <p:nvSpPr>
          <p:cNvPr id="18" name="Down Arrow Callout 17"/>
          <p:cNvSpPr/>
          <p:nvPr/>
        </p:nvSpPr>
        <p:spPr>
          <a:xfrm>
            <a:off x="5115235" y="2101689"/>
            <a:ext cx="6517582" cy="4219889"/>
          </a:xfrm>
          <a:prstGeom prst="down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Bài</a:t>
            </a:r>
            <a:r>
              <a:rPr kumimoji="0" lang="en-US" sz="3600" b="1" i="0"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a:t>
            </a:r>
            <a:r>
              <a:rPr kumimoji="0" lang="en-US" sz="3600" b="1" i="0"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tập</a:t>
            </a:r>
            <a:r>
              <a:rPr kumimoji="0" lang="en-US" sz="3600" b="1" i="0"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1: </a:t>
            </a:r>
            <a:r>
              <a:rPr kumimoji="0" lang="en-US" sz="3600" b="1" i="0"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Tìm</a:t>
            </a:r>
            <a:r>
              <a:rPr kumimoji="0" lang="en-US" sz="3600" b="1" i="0"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a:t>
            </a:r>
            <a:r>
              <a:rPr kumimoji="0" lang="en-US" sz="3600" b="1" i="0"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biện</a:t>
            </a:r>
            <a:r>
              <a:rPr kumimoji="0" lang="en-US" sz="3600" b="1" i="0"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a:t>
            </a:r>
            <a:r>
              <a:rPr kumimoji="0" lang="en-US" sz="3600" b="1" i="0"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pháp</a:t>
            </a:r>
            <a:r>
              <a:rPr kumimoji="0" lang="en-US" sz="3600" b="1" i="0"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a:t>
            </a:r>
            <a:r>
              <a:rPr kumimoji="0" lang="en-US" sz="3600" b="1" i="0"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tu</a:t>
            </a:r>
            <a:r>
              <a:rPr kumimoji="0" lang="en-US" sz="3600" b="1" i="0"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t</a:t>
            </a:r>
            <a:r>
              <a:rPr lang="en-US" sz="3600" b="1" dirty="0">
                <a:solidFill>
                  <a:srgbClr val="0D0D0D"/>
                </a:solidFill>
                <a:latin typeface="Times New Roman" panose="02020603050405020304" pitchFamily="18" charset="0"/>
                <a:ea typeface="Calibri" panose="020F0502020204030204" pitchFamily="34" charset="0"/>
              </a:rPr>
              <a:t>ừ </a:t>
            </a:r>
            <a:r>
              <a:rPr lang="en-US" sz="3600" b="1" dirty="0" err="1">
                <a:solidFill>
                  <a:srgbClr val="0D0D0D"/>
                </a:solidFill>
                <a:latin typeface="Times New Roman" panose="02020603050405020304" pitchFamily="18" charset="0"/>
                <a:ea typeface="Calibri" panose="020F0502020204030204" pitchFamily="34" charset="0"/>
              </a:rPr>
              <a:t>nghịch</a:t>
            </a:r>
            <a:r>
              <a:rPr lang="en-US" sz="3600" b="1" dirty="0">
                <a:solidFill>
                  <a:srgbClr val="0D0D0D"/>
                </a:solidFill>
                <a:latin typeface="Times New Roman" panose="02020603050405020304" pitchFamily="18" charset="0"/>
                <a:ea typeface="Calibri" panose="020F0502020204030204" pitchFamily="34" charset="0"/>
              </a:rPr>
              <a:t> </a:t>
            </a:r>
            <a:r>
              <a:rPr lang="en-US" sz="3600" b="1" dirty="0" err="1">
                <a:solidFill>
                  <a:srgbClr val="0D0D0D"/>
                </a:solidFill>
                <a:latin typeface="Times New Roman" panose="02020603050405020304" pitchFamily="18" charset="0"/>
                <a:ea typeface="Calibri" panose="020F0502020204030204" pitchFamily="34" charset="0"/>
              </a:rPr>
              <a:t>ngữ</a:t>
            </a:r>
            <a:r>
              <a:rPr lang="en-US" sz="3600" b="1" dirty="0">
                <a:solidFill>
                  <a:srgbClr val="0D0D0D"/>
                </a:solidFill>
                <a:latin typeface="Times New Roman" panose="02020603050405020304" pitchFamily="18" charset="0"/>
                <a:ea typeface="Calibri" panose="020F0502020204030204" pitchFamily="34" charset="0"/>
              </a:rPr>
              <a:t> </a:t>
            </a:r>
            <a:r>
              <a:rPr lang="en-US" sz="3600" b="1" dirty="0" err="1">
                <a:solidFill>
                  <a:srgbClr val="0D0D0D"/>
                </a:solidFill>
                <a:latin typeface="Times New Roman" panose="02020603050405020304" pitchFamily="18" charset="0"/>
                <a:ea typeface="Calibri" panose="020F0502020204030204" pitchFamily="34" charset="0"/>
              </a:rPr>
              <a:t>có</a:t>
            </a:r>
            <a:r>
              <a:rPr lang="en-US" sz="3600" b="1" dirty="0">
                <a:solidFill>
                  <a:srgbClr val="0D0D0D"/>
                </a:solidFill>
                <a:latin typeface="Times New Roman" panose="02020603050405020304" pitchFamily="18" charset="0"/>
                <a:ea typeface="Calibri" panose="020F0502020204030204" pitchFamily="34" charset="0"/>
              </a:rPr>
              <a:t> </a:t>
            </a:r>
            <a:r>
              <a:rPr lang="en-US" sz="3600" b="1" dirty="0" err="1">
                <a:solidFill>
                  <a:srgbClr val="0D0D0D"/>
                </a:solidFill>
                <a:latin typeface="Times New Roman" panose="02020603050405020304" pitchFamily="18" charset="0"/>
                <a:ea typeface="Calibri" panose="020F0502020204030204" pitchFamily="34" charset="0"/>
              </a:rPr>
              <a:t>trong</a:t>
            </a:r>
            <a:r>
              <a:rPr lang="en-US" sz="3600" b="1" dirty="0">
                <a:solidFill>
                  <a:srgbClr val="0D0D0D"/>
                </a:solidFill>
                <a:latin typeface="Times New Roman" panose="02020603050405020304" pitchFamily="18" charset="0"/>
                <a:ea typeface="Calibri" panose="020F0502020204030204" pitchFamily="34" charset="0"/>
              </a:rPr>
              <a:t> </a:t>
            </a:r>
            <a:r>
              <a:rPr lang="en-US" sz="3600" b="1" dirty="0" err="1">
                <a:solidFill>
                  <a:srgbClr val="0D0D0D"/>
                </a:solidFill>
                <a:latin typeface="Times New Roman" panose="02020603050405020304" pitchFamily="18" charset="0"/>
                <a:ea typeface="Calibri" panose="020F0502020204030204" pitchFamily="34" charset="0"/>
              </a:rPr>
              <a:t>đoạn</a:t>
            </a:r>
            <a:r>
              <a:rPr lang="en-US" sz="3600" b="1" dirty="0">
                <a:solidFill>
                  <a:srgbClr val="0D0D0D"/>
                </a:solidFill>
                <a:latin typeface="Times New Roman" panose="02020603050405020304" pitchFamily="18" charset="0"/>
                <a:ea typeface="Calibri" panose="020F0502020204030204" pitchFamily="34" charset="0"/>
              </a:rPr>
              <a:t> </a:t>
            </a:r>
            <a:r>
              <a:rPr lang="en-US" sz="3600" b="1" dirty="0" err="1">
                <a:solidFill>
                  <a:srgbClr val="0D0D0D"/>
                </a:solidFill>
                <a:latin typeface="Times New Roman" panose="02020603050405020304" pitchFamily="18" charset="0"/>
                <a:ea typeface="Calibri" panose="020F0502020204030204" pitchFamily="34" charset="0"/>
              </a:rPr>
              <a:t>văn</a:t>
            </a:r>
            <a:r>
              <a:rPr lang="en-US" sz="3600" b="1" dirty="0">
                <a:solidFill>
                  <a:srgbClr val="0D0D0D"/>
                </a:solidFill>
                <a:latin typeface="Times New Roman" panose="02020603050405020304" pitchFamily="18" charset="0"/>
                <a:ea typeface="Calibri" panose="020F0502020204030204" pitchFamily="34" charset="0"/>
              </a:rPr>
              <a:t> </a:t>
            </a:r>
            <a:r>
              <a:rPr lang="en-US" sz="3600" b="1" dirty="0" err="1">
                <a:solidFill>
                  <a:srgbClr val="0D0D0D"/>
                </a:solidFill>
                <a:latin typeface="Times New Roman" panose="02020603050405020304" pitchFamily="18" charset="0"/>
                <a:ea typeface="Calibri" panose="020F0502020204030204" pitchFamily="34" charset="0"/>
              </a:rPr>
              <a:t>bản</a:t>
            </a:r>
            <a:r>
              <a:rPr lang="en-US" sz="3600" b="1" dirty="0">
                <a:solidFill>
                  <a:srgbClr val="0D0D0D"/>
                </a:solidFill>
                <a:latin typeface="Times New Roman" panose="02020603050405020304" pitchFamily="18" charset="0"/>
                <a:ea typeface="Calibri" panose="020F0502020204030204" pitchFamily="34" charset="0"/>
              </a:rPr>
              <a:t>.</a:t>
            </a:r>
            <a:r>
              <a:rPr kumimoji="0" lang="en-US" sz="3600" b="1" i="0"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a:t>
            </a:r>
            <a:endParaRPr kumimoji="0" lang="en-US" sz="3600" b="0" i="0"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2FE918C-8193-48CF-8A20-D27AAADAFD91}"/>
              </a:ext>
            </a:extLst>
          </p:cNvPr>
          <p:cNvPicPr>
            <a:picLocks noChangeAspect="1"/>
          </p:cNvPicPr>
          <p:nvPr/>
        </p:nvPicPr>
        <p:blipFill>
          <a:blip r:embed="rId4"/>
          <a:stretch>
            <a:fillRect/>
          </a:stretch>
        </p:blipFill>
        <p:spPr>
          <a:xfrm>
            <a:off x="421167" y="1661779"/>
            <a:ext cx="4272901" cy="2712569"/>
          </a:xfrm>
          <a:prstGeom prst="rect">
            <a:avLst/>
          </a:prstGeom>
        </p:spPr>
      </p:pic>
    </p:spTree>
    <p:extLst>
      <p:ext uri="{BB962C8B-B14F-4D97-AF65-F5344CB8AC3E}">
        <p14:creationId xmlns:p14="http://schemas.microsoft.com/office/powerpoint/2010/main" val="279243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4756"/>
            <a:ext cx="6644509" cy="1130300"/>
          </a:xfrm>
          <a:prstGeom prst="rect">
            <a:avLst/>
          </a:prstGeom>
        </p:spPr>
      </p:pic>
      <p:sp>
        <p:nvSpPr>
          <p:cNvPr id="10" name="Rectangle 9"/>
          <p:cNvSpPr/>
          <p:nvPr/>
        </p:nvSpPr>
        <p:spPr>
          <a:xfrm>
            <a:off x="92766" y="1192165"/>
            <a:ext cx="11025810" cy="396339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E1C6839-238B-4490-AD5F-041EA27AA7BF}"/>
              </a:ext>
            </a:extLst>
          </p:cNvPr>
          <p:cNvSpPr/>
          <p:nvPr/>
        </p:nvSpPr>
        <p:spPr>
          <a:xfrm>
            <a:off x="92766" y="758648"/>
            <a:ext cx="12182059" cy="6370975"/>
          </a:xfrm>
          <a:prstGeom prst="rect">
            <a:avLst/>
          </a:prstGeom>
        </p:spPr>
        <p:txBody>
          <a:bodyPr wrap="square">
            <a:spAutoFit/>
          </a:bodyPr>
          <a:lstStyle/>
          <a:p>
            <a:pPr algn="just"/>
            <a:r>
              <a:rPr lang="vi-VN" sz="2600" dirty="0">
                <a:solidFill>
                  <a:srgbClr val="000000"/>
                </a:solidFill>
                <a:latin typeface="Times New Roman" panose="02020603050405020304" pitchFamily="18" charset="0"/>
                <a:cs typeface="Times New Roman" panose="02020603050405020304" pitchFamily="18" charset="0"/>
              </a:rPr>
              <a:t>a) </a:t>
            </a:r>
            <a:r>
              <a:rPr lang="vi-VN" sz="2600" i="1" dirty="0">
                <a:solidFill>
                  <a:srgbClr val="000000"/>
                </a:solidFill>
                <a:latin typeface="Times New Roman" panose="02020603050405020304" pitchFamily="18" charset="0"/>
                <a:cs typeface="Times New Roman" panose="02020603050405020304" pitchFamily="18" charset="0"/>
              </a:rPr>
              <a:t>Người ta đã nghĩ đến cả thuốc thánh đền Bia vừa mới chữa một người ho lao và một người cảm thương hàn bằng bùn đen và cứt trâu, công hiệu đến nỗi họ mất mạng, và quan trên lại điều tra rằng có một tụi cường hào tổ chức ra thánh, mà tụi cường hào ấy lại ăn cắp tiền quỹ nữa, nên tự nhiên cũng hết thiêng liêng... Những việc trắc trở như thế đã làm cho ông già hơn tám mươi tuổi phải chết một cách bình tĩnh.</a:t>
            </a:r>
            <a:endParaRPr lang="vi-VN" sz="2600" dirty="0">
              <a:solidFill>
                <a:srgbClr val="333333"/>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b) </a:t>
            </a:r>
            <a:r>
              <a:rPr lang="vi-VN" sz="2600" i="1" dirty="0">
                <a:solidFill>
                  <a:srgbClr val="000000"/>
                </a:solidFill>
                <a:latin typeface="Times New Roman" panose="02020603050405020304" pitchFamily="18" charset="0"/>
                <a:cs typeface="Times New Roman" panose="02020603050405020304" pitchFamily="18" charset="0"/>
              </a:rPr>
              <a:t>Sáng hôm sau, đúng 7 giờ thì cất đám. Hai viên cảnh sát thuộc bộ thứ 18 là Min Đơ và Min Toa đã được thuê giữ trật tự cho đám ma. Giữa lúc không có ai đáng phạt mà phạt, đương buồn rầu như những nhà buôn sắp vỡ nợ, mấy ông cảnh binh này được có đám thuê thì sung sướng cực điểm, đã trông nom rất hết lòng. Thành thử tang gia ai cũng vui vẻ cả, trừ một Tuyết.</a:t>
            </a:r>
            <a:endParaRPr lang="vi-VN" sz="2600" dirty="0">
              <a:solidFill>
                <a:srgbClr val="333333"/>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c) </a:t>
            </a:r>
            <a:r>
              <a:rPr lang="vi-VN" sz="2600" i="1" dirty="0">
                <a:solidFill>
                  <a:srgbClr val="000000"/>
                </a:solidFill>
                <a:latin typeface="Times New Roman" panose="02020603050405020304" pitchFamily="18" charset="0"/>
                <a:cs typeface="Times New Roman" panose="02020603050405020304" pitchFamily="18" charset="0"/>
              </a:rPr>
              <a:t>Thấy không “giới thiệu” bà Phó nữa thì hỏng, Xuân lại nói:</a:t>
            </a:r>
            <a:endParaRPr lang="en-US" sz="2600" i="1" dirty="0">
              <a:solidFill>
                <a:srgbClr val="000000"/>
              </a:solidFill>
              <a:latin typeface="Times New Roman" panose="02020603050405020304" pitchFamily="18" charset="0"/>
              <a:cs typeface="Times New Roman" panose="02020603050405020304" pitchFamily="18" charset="0"/>
            </a:endParaRPr>
          </a:p>
          <a:p>
            <a:pPr algn="just"/>
            <a:r>
              <a:rPr lang="vi-VN" sz="2600" i="1" dirty="0">
                <a:solidFill>
                  <a:srgbClr val="000000"/>
                </a:solidFill>
                <a:latin typeface="Times New Roman" panose="02020603050405020304" pitchFamily="18" charset="0"/>
                <a:cs typeface="Times New Roman" panose="02020603050405020304" pitchFamily="18" charset="0"/>
              </a:rPr>
              <a:t> Đây là bà Phán, một phụ nữ đã thủ tiết với hai đời chồng, một bậc mẹ hiền, có công với làng thể thao!</a:t>
            </a:r>
            <a:endParaRPr lang="vi-VN" sz="2600" dirty="0">
              <a:solidFill>
                <a:srgbClr val="333333"/>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d) </a:t>
            </a:r>
            <a:r>
              <a:rPr lang="vi-VN" sz="2600" i="1" dirty="0">
                <a:solidFill>
                  <a:srgbClr val="000000"/>
                </a:solidFill>
                <a:latin typeface="Times New Roman" panose="02020603050405020304" pitchFamily="18" charset="0"/>
                <a:cs typeface="Times New Roman" panose="02020603050405020304" pitchFamily="18" charset="0"/>
              </a:rPr>
              <a:t>Xuân Tóc Đỏ chỉ nghe lỏm được có thể. Ở quầy bên cạnh, từ đấy trở đi chỉ còn thấy tiếng đũa bát lạch cạch, vì hai người thám tử đã nhất định giữ kín những bí mật đã hở.</a:t>
            </a:r>
            <a:endParaRPr lang="vi-VN" sz="2600" dirty="0">
              <a:solidFill>
                <a:srgbClr val="333333"/>
              </a:solidFill>
              <a:latin typeface="Times New Roman" panose="02020603050405020304" pitchFamily="18" charset="0"/>
              <a:cs typeface="Times New Roman" panose="02020603050405020304" pitchFamily="18" charset="0"/>
            </a:endParaRPr>
          </a:p>
          <a:p>
            <a:pPr algn="just"/>
            <a:endParaRPr lang="vi-VN" dirty="0">
              <a:solidFill>
                <a:srgbClr val="333333"/>
              </a:solidFill>
              <a:latin typeface="Roboto"/>
            </a:endParaRPr>
          </a:p>
        </p:txBody>
      </p:sp>
    </p:spTree>
    <p:extLst>
      <p:ext uri="{BB962C8B-B14F-4D97-AF65-F5344CB8AC3E}">
        <p14:creationId xmlns:p14="http://schemas.microsoft.com/office/powerpoint/2010/main" val="1287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93498"/>
            <a:ext cx="6644509" cy="1130300"/>
          </a:xfrm>
          <a:prstGeom prst="rect">
            <a:avLst/>
          </a:prstGeom>
        </p:spPr>
      </p:pic>
      <p:sp>
        <p:nvSpPr>
          <p:cNvPr id="10" name="Rectangle 9"/>
          <p:cNvSpPr/>
          <p:nvPr/>
        </p:nvSpPr>
        <p:spPr>
          <a:xfrm>
            <a:off x="755373" y="1112652"/>
            <a:ext cx="11025810" cy="825995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II.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Luyện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tập</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1: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Tìm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biện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pháp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từ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nghịch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ngữ</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trong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văn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bản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Aft>
                <a:spcPts val="800"/>
              </a:spcAft>
            </a:pP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hiệu</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đến</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nỗi</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họ</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mất</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mạng</a:t>
            </a:r>
            <a:endPar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Aft>
                <a:spcPts val="800"/>
              </a:spcAft>
            </a:pP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chết</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một</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cách</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bình</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tĩnh</a:t>
            </a:r>
            <a:endPar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Aft>
                <a:spcPts val="800"/>
              </a:spcAft>
            </a:pP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 tang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gia</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ai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cũng</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vui</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vẻ</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cả</a:t>
            </a:r>
            <a:endPar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Aft>
                <a:spcPts val="800"/>
              </a:spcAft>
            </a:pP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thủ</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tiết</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hai</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đời</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chồng</a:t>
            </a:r>
            <a:endPar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Aft>
                <a:spcPts val="800"/>
              </a:spcAft>
            </a:pP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d,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giữ</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kín</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những</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bí</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mật</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đã</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hở</a:t>
            </a:r>
            <a:r>
              <a:rPr lang="en-US" sz="36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9643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1000"/>
                                        <p:tgtEl>
                                          <p:spTgt spid="10">
                                            <p:txEl>
                                              <p:pRg st="3" end="3"/>
                                            </p:txEl>
                                          </p:spTgt>
                                        </p:tgtEl>
                                      </p:cBhvr>
                                    </p:animEffect>
                                    <p:anim calcmode="lin" valueType="num">
                                      <p:cBhvr>
                                        <p:cTn id="1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anim calcmode="lin" valueType="num">
                                      <p:cBhvr>
                                        <p:cTn id="2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1000"/>
                                        <p:tgtEl>
                                          <p:spTgt spid="10">
                                            <p:txEl>
                                              <p:pRg st="5" end="5"/>
                                            </p:txEl>
                                          </p:spTgt>
                                        </p:tgtEl>
                                      </p:cBhvr>
                                    </p:animEffect>
                                    <p:anim calcmode="lin" valueType="num">
                                      <p:cBhvr>
                                        <p:cTn id="27"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fade">
                                      <p:cBhvr>
                                        <p:cTn id="33" dur="1000"/>
                                        <p:tgtEl>
                                          <p:spTgt spid="10">
                                            <p:txEl>
                                              <p:pRg st="6" end="6"/>
                                            </p:txEl>
                                          </p:spTgt>
                                        </p:tgtEl>
                                      </p:cBhvr>
                                    </p:animEffect>
                                    <p:anim calcmode="lin" valueType="num">
                                      <p:cBhvr>
                                        <p:cTn id="3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78564"/>
            <a:ext cx="12192000" cy="6843244"/>
          </a:xfrm>
          <a:prstGeom prst="rect">
            <a:avLst/>
          </a:prstGeom>
        </p:spPr>
      </p:pic>
      <p:pic>
        <p:nvPicPr>
          <p:cNvPr id="2" name="Picture 1"/>
          <p:cNvPicPr>
            <a:picLocks noChangeAspect="1"/>
          </p:cNvPicPr>
          <p:nvPr/>
        </p:nvPicPr>
        <p:blipFill>
          <a:blip r:embed="rId3"/>
          <a:stretch>
            <a:fillRect/>
          </a:stretch>
        </p:blipFill>
        <p:spPr>
          <a:xfrm>
            <a:off x="4221470" y="185517"/>
            <a:ext cx="7023201" cy="1072989"/>
          </a:xfrm>
          <a:prstGeom prst="rect">
            <a:avLst/>
          </a:prstGeom>
        </p:spPr>
      </p:pic>
      <p:pic>
        <p:nvPicPr>
          <p:cNvPr id="4" name="Picture 3"/>
          <p:cNvPicPr>
            <a:picLocks noChangeAspect="1"/>
          </p:cNvPicPr>
          <p:nvPr/>
        </p:nvPicPr>
        <p:blipFill>
          <a:blip r:embed="rId4"/>
          <a:stretch>
            <a:fillRect/>
          </a:stretch>
        </p:blipFill>
        <p:spPr>
          <a:xfrm>
            <a:off x="926691" y="1685281"/>
            <a:ext cx="4188542" cy="4188542"/>
          </a:xfrm>
          <a:prstGeom prst="ellipse">
            <a:avLst/>
          </a:prstGeom>
          <a:ln>
            <a:noFill/>
          </a:ln>
          <a:effectLst>
            <a:softEdge rad="112500"/>
          </a:effectLst>
        </p:spPr>
      </p:pic>
      <p:sp>
        <p:nvSpPr>
          <p:cNvPr id="8" name="TextBox 7"/>
          <p:cNvSpPr txBox="1"/>
          <p:nvPr/>
        </p:nvSpPr>
        <p:spPr>
          <a:xfrm>
            <a:off x="1106129" y="1028700"/>
            <a:ext cx="4461286"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THẢO LUẬN CẶP ĐÔI</a:t>
            </a:r>
          </a:p>
        </p:txBody>
      </p:sp>
      <p:sp>
        <p:nvSpPr>
          <p:cNvPr id="19" name="Rounded Rectangle 18"/>
          <p:cNvSpPr/>
          <p:nvPr/>
        </p:nvSpPr>
        <p:spPr>
          <a:xfrm>
            <a:off x="5327778" y="2921323"/>
            <a:ext cx="6305037" cy="24855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lnSpc>
                <a:spcPct val="115000"/>
              </a:lnSpc>
              <a:spcAft>
                <a:spcPts val="1200"/>
              </a:spcAft>
              <a:buSzPts val="1400"/>
            </a:pPr>
            <a:r>
              <a:rPr lang="en-US" sz="3600" dirty="0" err="1">
                <a:solidFill>
                  <a:srgbClr val="0D0D0D"/>
                </a:solidFill>
                <a:latin typeface="Times New Roman" panose="02020603050405020304" pitchFamily="18" charset="0"/>
                <a:ea typeface="Times New Roman" panose="02020603050405020304" pitchFamily="18" charset="0"/>
              </a:rPr>
              <a:t>Tìm</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và</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phân</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tích</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tác</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dụng</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của</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biện</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pháp</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tu</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từ</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nghịch</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ngữ</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trong</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các</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đoạn</a:t>
            </a:r>
            <a:r>
              <a:rPr lang="en-US" sz="3600"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Times New Roman" panose="02020603050405020304" pitchFamily="18" charset="0"/>
              </a:rPr>
              <a:t>văn</a:t>
            </a:r>
            <a:r>
              <a:rPr lang="en-US" sz="36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8" name="Down Arrow Callout 17"/>
          <p:cNvSpPr/>
          <p:nvPr/>
        </p:nvSpPr>
        <p:spPr>
          <a:xfrm>
            <a:off x="5866196" y="1653934"/>
            <a:ext cx="5766619" cy="1157748"/>
          </a:xfrm>
          <a:prstGeom prst="down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err="1">
                <a:solidFill>
                  <a:srgbClr val="0D0D0D"/>
                </a:solidFill>
                <a:latin typeface="Times New Roman" panose="02020603050405020304" pitchFamily="18" charset="0"/>
                <a:ea typeface="Calibri" panose="020F0502020204030204" pitchFamily="34" charset="0"/>
              </a:rPr>
              <a:t>Bài</a:t>
            </a:r>
            <a:r>
              <a:rPr lang="en-US" sz="3600" b="1" u="sng" dirty="0">
                <a:solidFill>
                  <a:srgbClr val="0D0D0D"/>
                </a:solidFill>
                <a:latin typeface="Times New Roman" panose="02020603050405020304" pitchFamily="18" charset="0"/>
                <a:ea typeface="Calibri" panose="020F0502020204030204" pitchFamily="34" charset="0"/>
              </a:rPr>
              <a:t> </a:t>
            </a:r>
            <a:r>
              <a:rPr lang="en-US" sz="3600" b="1" u="sng" dirty="0" err="1">
                <a:solidFill>
                  <a:srgbClr val="0D0D0D"/>
                </a:solidFill>
                <a:latin typeface="Times New Roman" panose="02020603050405020304" pitchFamily="18" charset="0"/>
                <a:ea typeface="Calibri" panose="020F0502020204030204" pitchFamily="34" charset="0"/>
              </a:rPr>
              <a:t>tập</a:t>
            </a:r>
            <a:r>
              <a:rPr lang="en-US" sz="3600" b="1" u="sng" dirty="0">
                <a:solidFill>
                  <a:srgbClr val="0D0D0D"/>
                </a:solidFill>
                <a:latin typeface="Times New Roman" panose="02020603050405020304" pitchFamily="18" charset="0"/>
                <a:ea typeface="Calibri" panose="020F0502020204030204" pitchFamily="34" charset="0"/>
              </a:rPr>
              <a:t> 2</a:t>
            </a:r>
            <a:endParaRPr lang="en-US" sz="3600" dirty="0"/>
          </a:p>
        </p:txBody>
      </p:sp>
    </p:spTree>
    <p:extLst>
      <p:ext uri="{BB962C8B-B14F-4D97-AF65-F5344CB8AC3E}">
        <p14:creationId xmlns:p14="http://schemas.microsoft.com/office/powerpoint/2010/main" val="70142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557411" y="89692"/>
            <a:ext cx="6644509" cy="1130300"/>
          </a:xfrm>
          <a:prstGeom prst="rect">
            <a:avLst/>
          </a:prstGeom>
        </p:spPr>
      </p:pic>
      <p:sp>
        <p:nvSpPr>
          <p:cNvPr id="10" name="Rectangle 9"/>
          <p:cNvSpPr/>
          <p:nvPr/>
        </p:nvSpPr>
        <p:spPr>
          <a:xfrm>
            <a:off x="265043" y="795130"/>
            <a:ext cx="12085983" cy="5480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C2B5527-63C3-4B16-AC07-5E7733056840}"/>
              </a:ext>
            </a:extLst>
          </p:cNvPr>
          <p:cNvGraphicFramePr>
            <a:graphicFrameLocks noGrp="1"/>
          </p:cNvGraphicFramePr>
          <p:nvPr>
            <p:extLst>
              <p:ext uri="{D42A27DB-BD31-4B8C-83A1-F6EECF244321}">
                <p14:modId xmlns:p14="http://schemas.microsoft.com/office/powerpoint/2010/main" val="3773575458"/>
              </p:ext>
            </p:extLst>
          </p:nvPr>
        </p:nvGraphicFramePr>
        <p:xfrm>
          <a:off x="641938" y="2217188"/>
          <a:ext cx="11332191" cy="2672864"/>
        </p:xfrm>
        <a:graphic>
          <a:graphicData uri="http://schemas.openxmlformats.org/drawingml/2006/table">
            <a:tbl>
              <a:tblPr firstRow="1" firstCol="1" bandRow="1"/>
              <a:tblGrid>
                <a:gridCol w="4056748">
                  <a:extLst>
                    <a:ext uri="{9D8B030D-6E8A-4147-A177-3AD203B41FA5}">
                      <a16:colId xmlns:a16="http://schemas.microsoft.com/office/drawing/2014/main" val="1109214645"/>
                    </a:ext>
                  </a:extLst>
                </a:gridCol>
                <a:gridCol w="7275443">
                  <a:extLst>
                    <a:ext uri="{9D8B030D-6E8A-4147-A177-3AD203B41FA5}">
                      <a16:colId xmlns:a16="http://schemas.microsoft.com/office/drawing/2014/main" val="3470666603"/>
                    </a:ext>
                  </a:extLst>
                </a:gridCol>
              </a:tblGrid>
              <a:tr h="619913">
                <a:tc gridSpan="2">
                  <a:txBody>
                    <a:bodyPr/>
                    <a:lstStyle/>
                    <a:p>
                      <a:pPr algn="ctr">
                        <a:lnSpc>
                          <a:spcPct val="107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BIỆN PHÁP TU TỪ NGHỊCH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13495210"/>
                  </a:ext>
                </a:extLst>
              </a:tr>
              <a:tr h="755036">
                <a:tc>
                  <a:txBody>
                    <a:bodyPr/>
                    <a:lstStyle/>
                    <a:p>
                      <a:pPr algn="just">
                        <a:lnSpc>
                          <a:spcPct val="107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758035"/>
                  </a:ext>
                </a:extLst>
              </a:tr>
              <a:tr h="651405">
                <a:tc>
                  <a:txBody>
                    <a:bodyPr/>
                    <a:lstStyle/>
                    <a:p>
                      <a:pPr algn="just">
                        <a:lnSpc>
                          <a:spcPct val="107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44565"/>
                  </a:ext>
                </a:extLst>
              </a:tr>
              <a:tr h="646510">
                <a:tc>
                  <a:txBody>
                    <a:bodyPr/>
                    <a:lstStyle/>
                    <a:p>
                      <a:pPr algn="just">
                        <a:lnSpc>
                          <a:spcPct val="107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114385"/>
                  </a:ext>
                </a:extLst>
              </a:tr>
            </a:tbl>
          </a:graphicData>
        </a:graphic>
      </p:graphicFrame>
      <p:sp>
        <p:nvSpPr>
          <p:cNvPr id="8" name="TextBox 7">
            <a:extLst>
              <a:ext uri="{FF2B5EF4-FFF2-40B4-BE49-F238E27FC236}">
                <a16:creationId xmlns:a16="http://schemas.microsoft.com/office/drawing/2014/main" id="{0ECC1264-8A8F-4552-A1BD-177AE9F7820E}"/>
              </a:ext>
            </a:extLst>
          </p:cNvPr>
          <p:cNvSpPr txBox="1"/>
          <p:nvPr/>
        </p:nvSpPr>
        <p:spPr>
          <a:xfrm>
            <a:off x="2033518" y="1287778"/>
            <a:ext cx="51588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PHIẾU HỌC TẬP</a:t>
            </a:r>
          </a:p>
        </p:txBody>
      </p:sp>
    </p:spTree>
    <p:extLst>
      <p:ext uri="{BB962C8B-B14F-4D97-AF65-F5344CB8AC3E}">
        <p14:creationId xmlns:p14="http://schemas.microsoft.com/office/powerpoint/2010/main" val="34047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93498"/>
            <a:ext cx="6644509" cy="1130300"/>
          </a:xfrm>
          <a:prstGeom prst="rect">
            <a:avLst/>
          </a:prstGeom>
        </p:spPr>
      </p:pic>
      <p:sp>
        <p:nvSpPr>
          <p:cNvPr id="10" name="Rectangle 9"/>
          <p:cNvSpPr/>
          <p:nvPr/>
        </p:nvSpPr>
        <p:spPr>
          <a:xfrm>
            <a:off x="92766" y="1192165"/>
            <a:ext cx="11025810" cy="47030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AEF3BF5-3AA1-4F93-AADD-206E19D4A8F1}"/>
              </a:ext>
            </a:extLst>
          </p:cNvPr>
          <p:cNvSpPr/>
          <p:nvPr/>
        </p:nvSpPr>
        <p:spPr>
          <a:xfrm>
            <a:off x="443948" y="1558547"/>
            <a:ext cx="11304104" cy="3970318"/>
          </a:xfrm>
          <a:prstGeom prst="rect">
            <a:avLst/>
          </a:prstGeom>
        </p:spPr>
        <p:txBody>
          <a:bodyPr wrap="square">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a, </a:t>
            </a:r>
          </a:p>
          <a:p>
            <a:pPr algn="just"/>
            <a:r>
              <a:rPr lang="vi-VN" sz="2800" dirty="0">
                <a:solidFill>
                  <a:srgbClr val="7030A0"/>
                </a:solidFill>
                <a:latin typeface="Times New Roman" panose="02020603050405020304" pitchFamily="18" charset="0"/>
                <a:cs typeface="Times New Roman" panose="02020603050405020304" pitchFamily="18" charset="0"/>
              </a:rPr>
              <a:t>Biện pháp tu từ nghịch ngữ:</a:t>
            </a:r>
          </a:p>
          <a:p>
            <a:pPr algn="just"/>
            <a:r>
              <a:rPr lang="vi-VN" sz="2800" i="1" dirty="0">
                <a:latin typeface="Times New Roman" panose="02020603050405020304" pitchFamily="18" charset="0"/>
                <a:cs typeface="Times New Roman" panose="02020603050405020304" pitchFamily="18" charset="0"/>
              </a:rPr>
              <a:t>- viết để </a:t>
            </a:r>
            <a:r>
              <a:rPr lang="vi-VN" sz="2800" b="1" i="1" dirty="0">
                <a:latin typeface="Times New Roman" panose="02020603050405020304" pitchFamily="18" charset="0"/>
                <a:cs typeface="Times New Roman" panose="02020603050405020304" pitchFamily="18" charset="0"/>
              </a:rPr>
              <a:t>quên đi</a:t>
            </a:r>
            <a:r>
              <a:rPr lang="vi-VN" sz="2800" i="1" dirty="0">
                <a:latin typeface="Times New Roman" panose="02020603050405020304" pitchFamily="18" charset="0"/>
                <a:cs typeface="Times New Roman" panose="02020603050405020304" pitchFamily="18" charset="0"/>
              </a:rPr>
              <a:t>, viết để </a:t>
            </a:r>
            <a:r>
              <a:rPr lang="vi-VN" sz="2800" b="1" i="1" dirty="0">
                <a:latin typeface="Times New Roman" panose="02020603050405020304" pitchFamily="18" charset="0"/>
                <a:cs typeface="Times New Roman" panose="02020603050405020304" pitchFamily="18" charset="0"/>
              </a:rPr>
              <a:t>nhớ lại</a:t>
            </a:r>
          </a:p>
          <a:p>
            <a:pPr algn="just"/>
            <a:r>
              <a:rPr lang="vi-VN" sz="2800" i="1" dirty="0">
                <a:latin typeface="Times New Roman" panose="02020603050405020304" pitchFamily="18" charset="0"/>
                <a:cs typeface="Times New Roman" panose="02020603050405020304" pitchFamily="18" charset="0"/>
              </a:rPr>
              <a:t>- viết về những người </a:t>
            </a:r>
            <a:r>
              <a:rPr lang="vi-VN" sz="2800" b="1" i="1" dirty="0">
                <a:latin typeface="Times New Roman" panose="02020603050405020304" pitchFamily="18" charset="0"/>
                <a:cs typeface="Times New Roman" panose="02020603050405020304" pitchFamily="18" charset="0"/>
              </a:rPr>
              <a:t>thân yêu</a:t>
            </a:r>
            <a:r>
              <a:rPr lang="vi-VN" sz="2800" i="1" dirty="0">
                <a:latin typeface="Times New Roman" panose="02020603050405020304" pitchFamily="18" charset="0"/>
                <a:cs typeface="Times New Roman" panose="02020603050405020304" pitchFamily="18" charset="0"/>
              </a:rPr>
              <a:t>, về những con người </a:t>
            </a:r>
            <a:r>
              <a:rPr lang="vi-VN" sz="2800" b="1" i="1" dirty="0">
                <a:latin typeface="Times New Roman" panose="02020603050405020304" pitchFamily="18" charset="0"/>
                <a:cs typeface="Times New Roman" panose="02020603050405020304" pitchFamily="18" charset="0"/>
              </a:rPr>
              <a:t>xa lạ</a:t>
            </a:r>
          </a:p>
          <a:p>
            <a:pPr algn="just"/>
            <a:r>
              <a:rPr lang="vi-VN" sz="2800" dirty="0">
                <a:solidFill>
                  <a:srgbClr val="7030A0"/>
                </a:solidFill>
                <a:latin typeface="Times New Roman" panose="02020603050405020304" pitchFamily="18" charset="0"/>
                <a:cs typeface="Times New Roman" panose="02020603050405020304" pitchFamily="18" charset="0"/>
              </a:rPr>
              <a:t>Tác dụng:</a:t>
            </a:r>
          </a:p>
          <a:p>
            <a:pPr algn="just"/>
            <a:r>
              <a:rPr lang="vi-VN" sz="2800" dirty="0">
                <a:latin typeface="Times New Roman" panose="02020603050405020304" pitchFamily="18" charset="0"/>
                <a:cs typeface="Times New Roman" panose="02020603050405020304" pitchFamily="18" charset="0"/>
              </a:rPr>
              <a:t>- Nhấn mạnh sự tương phản sắc nét của việc viết lách và sự phức tạp, đa chiều của trải nghiệm con người.</a:t>
            </a:r>
          </a:p>
          <a:p>
            <a:pPr algn="just"/>
            <a:r>
              <a:rPr lang="vi-VN" sz="2800" dirty="0">
                <a:latin typeface="Times New Roman" panose="02020603050405020304" pitchFamily="18" charset="0"/>
                <a:cs typeface="Times New Roman" panose="02020603050405020304" pitchFamily="18" charset="0"/>
              </a:rPr>
              <a:t>- Biểu đạt giá trị to lớn của công việc viết lách: Viết lách là cách để con người có thể sống đủ đầy với những trải nghiệm quí giá của cuộc đời.</a:t>
            </a:r>
          </a:p>
        </p:txBody>
      </p:sp>
    </p:spTree>
    <p:extLst>
      <p:ext uri="{BB962C8B-B14F-4D97-AF65-F5344CB8AC3E}">
        <p14:creationId xmlns:p14="http://schemas.microsoft.com/office/powerpoint/2010/main" val="24884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93498"/>
            <a:ext cx="6644509" cy="1130300"/>
          </a:xfrm>
          <a:prstGeom prst="rect">
            <a:avLst/>
          </a:prstGeom>
        </p:spPr>
      </p:pic>
      <p:sp>
        <p:nvSpPr>
          <p:cNvPr id="10" name="Rectangle 9"/>
          <p:cNvSpPr/>
          <p:nvPr/>
        </p:nvSpPr>
        <p:spPr>
          <a:xfrm>
            <a:off x="92766" y="1192165"/>
            <a:ext cx="11025810" cy="47030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FC5A91C-2D59-4273-B7CD-6543C4FA8A3D}"/>
              </a:ext>
            </a:extLst>
          </p:cNvPr>
          <p:cNvSpPr/>
          <p:nvPr/>
        </p:nvSpPr>
        <p:spPr>
          <a:xfrm>
            <a:off x="576470" y="1690180"/>
            <a:ext cx="11025809" cy="4401205"/>
          </a:xfrm>
          <a:prstGeom prst="rect">
            <a:avLst/>
          </a:prstGeom>
        </p:spPr>
        <p:txBody>
          <a:bodyPr wrap="square">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b, </a:t>
            </a:r>
          </a:p>
          <a:p>
            <a:pPr algn="just"/>
            <a:r>
              <a:rPr lang="vi-VN" sz="2800" dirty="0">
                <a:solidFill>
                  <a:srgbClr val="7030A0"/>
                </a:solidFill>
                <a:latin typeface="Times New Roman" panose="02020603050405020304" pitchFamily="18" charset="0"/>
                <a:cs typeface="Times New Roman" panose="02020603050405020304" pitchFamily="18" charset="0"/>
              </a:rPr>
              <a:t>Biện pháp tu từ nghịch ngữ:</a:t>
            </a:r>
          </a:p>
          <a:p>
            <a:pPr algn="just"/>
            <a:r>
              <a:rPr lang="vi-VN" sz="2800"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Sự sống </a:t>
            </a:r>
            <a:r>
              <a:rPr lang="vi-VN" sz="2800" i="1" dirty="0">
                <a:latin typeface="Times New Roman" panose="02020603050405020304" pitchFamily="18" charset="0"/>
                <a:cs typeface="Times New Roman" panose="02020603050405020304" pitchFamily="18" charset="0"/>
              </a:rPr>
              <a:t>nảy sinh từ trong </a:t>
            </a:r>
            <a:r>
              <a:rPr lang="vi-VN" sz="2800" b="1" i="1" dirty="0">
                <a:latin typeface="Times New Roman" panose="02020603050405020304" pitchFamily="18" charset="0"/>
                <a:cs typeface="Times New Roman" panose="02020603050405020304" pitchFamily="18" charset="0"/>
              </a:rPr>
              <a:t>cái chết</a:t>
            </a:r>
          </a:p>
          <a:p>
            <a:pPr algn="just"/>
            <a:r>
              <a:rPr lang="vi-VN" sz="2800"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hạnh phúc </a:t>
            </a:r>
            <a:r>
              <a:rPr lang="vi-VN" sz="2800" i="1" dirty="0">
                <a:latin typeface="Times New Roman" panose="02020603050405020304" pitchFamily="18" charset="0"/>
                <a:cs typeface="Times New Roman" panose="02020603050405020304" pitchFamily="18" charset="0"/>
              </a:rPr>
              <a:t>hiện hình từ trong những </a:t>
            </a:r>
            <a:r>
              <a:rPr lang="vi-VN" sz="2800" b="1" i="1" dirty="0">
                <a:latin typeface="Times New Roman" panose="02020603050405020304" pitchFamily="18" charset="0"/>
                <a:cs typeface="Times New Roman" panose="02020603050405020304" pitchFamily="18" charset="0"/>
              </a:rPr>
              <a:t>hi sinh, gian khổ</a:t>
            </a:r>
          </a:p>
          <a:p>
            <a:pPr algn="just"/>
            <a:r>
              <a:rPr lang="vi-VN" sz="2800" dirty="0">
                <a:solidFill>
                  <a:srgbClr val="7030A0"/>
                </a:solidFill>
                <a:latin typeface="Times New Roman" panose="02020603050405020304" pitchFamily="18" charset="0"/>
                <a:cs typeface="Times New Roman" panose="02020603050405020304" pitchFamily="18" charset="0"/>
              </a:rPr>
              <a:t>Tác dụng:</a:t>
            </a:r>
          </a:p>
          <a:p>
            <a:pPr algn="just"/>
            <a:r>
              <a:rPr lang="vi-VN" sz="2800" dirty="0">
                <a:latin typeface="Times New Roman" panose="02020603050405020304" pitchFamily="18" charset="0"/>
                <a:cs typeface="Times New Roman" panose="02020603050405020304" pitchFamily="18" charset="0"/>
              </a:rPr>
              <a:t>- Biểu đạt những suy tư và chiêm nghiệm của nhà văn về những giá trị của nghịch cảnh và thử thách.</a:t>
            </a:r>
          </a:p>
          <a:p>
            <a:pPr algn="just"/>
            <a:r>
              <a:rPr lang="vi-VN" sz="2800" dirty="0">
                <a:latin typeface="Times New Roman" panose="02020603050405020304" pitchFamily="18" charset="0"/>
                <a:cs typeface="Times New Roman" panose="02020603050405020304" pitchFamily="18" charset="0"/>
              </a:rPr>
              <a:t>- Gửi gắm một thông điệp đầy khích lệ và động viên tới người đọc: Mỗi người đều có khả năng và sức mạnh để vượt qua những ranh giới, những thách thức trong cuộc sống và đều tìm thấy hạnh phúc thực sự.</a:t>
            </a:r>
          </a:p>
        </p:txBody>
      </p:sp>
    </p:spTree>
    <p:extLst>
      <p:ext uri="{BB962C8B-B14F-4D97-AF65-F5344CB8AC3E}">
        <p14:creationId xmlns:p14="http://schemas.microsoft.com/office/powerpoint/2010/main" val="244956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93498"/>
            <a:ext cx="6644509" cy="1130300"/>
          </a:xfrm>
          <a:prstGeom prst="rect">
            <a:avLst/>
          </a:prstGeom>
        </p:spPr>
      </p:pic>
      <p:sp>
        <p:nvSpPr>
          <p:cNvPr id="10" name="Rectangle 9"/>
          <p:cNvSpPr/>
          <p:nvPr/>
        </p:nvSpPr>
        <p:spPr>
          <a:xfrm>
            <a:off x="92766" y="1192165"/>
            <a:ext cx="11025810" cy="47030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D5AD155-D1C9-4A2F-9219-6BAEC9964286}"/>
              </a:ext>
            </a:extLst>
          </p:cNvPr>
          <p:cNvSpPr/>
          <p:nvPr/>
        </p:nvSpPr>
        <p:spPr>
          <a:xfrm>
            <a:off x="1073424" y="1323798"/>
            <a:ext cx="10906541" cy="3970318"/>
          </a:xfrm>
          <a:prstGeom prst="rect">
            <a:avLst/>
          </a:prstGeom>
        </p:spPr>
        <p:txBody>
          <a:bodyPr wrap="square">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c, </a:t>
            </a:r>
          </a:p>
          <a:p>
            <a:pPr algn="just"/>
            <a:r>
              <a:rPr lang="vi-VN" sz="2800" dirty="0">
                <a:solidFill>
                  <a:srgbClr val="7030A0"/>
                </a:solidFill>
                <a:latin typeface="Times New Roman" panose="02020603050405020304" pitchFamily="18" charset="0"/>
                <a:cs typeface="Times New Roman" panose="02020603050405020304" pitchFamily="18" charset="0"/>
              </a:rPr>
              <a:t>Biện pháp tu từ nghịch ngữ:</a:t>
            </a:r>
          </a:p>
          <a:p>
            <a:pPr algn="just"/>
            <a:r>
              <a:rPr lang="vi-VN" sz="2800" b="1" i="1" dirty="0">
                <a:latin typeface="Times New Roman" panose="02020603050405020304" pitchFamily="18" charset="0"/>
                <a:cs typeface="Times New Roman" panose="02020603050405020304" pitchFamily="18" charset="0"/>
              </a:rPr>
              <a:t>Chết mà chưa sống – chết ngay trong lúc sống</a:t>
            </a:r>
          </a:p>
          <a:p>
            <a:pPr algn="just"/>
            <a:r>
              <a:rPr lang="vi-VN" sz="2800" dirty="0">
                <a:solidFill>
                  <a:srgbClr val="7030A0"/>
                </a:solidFill>
                <a:latin typeface="Times New Roman" panose="02020603050405020304" pitchFamily="18" charset="0"/>
                <a:cs typeface="Times New Roman" panose="02020603050405020304" pitchFamily="18" charset="0"/>
              </a:rPr>
              <a:t>Tác dụng:</a:t>
            </a:r>
          </a:p>
          <a:p>
            <a:pPr algn="just"/>
            <a:r>
              <a:rPr lang="vi-VN" sz="2800" dirty="0">
                <a:latin typeface="Times New Roman" panose="02020603050405020304" pitchFamily="18" charset="0"/>
                <a:cs typeface="Times New Roman" panose="02020603050405020304" pitchFamily="18" charset="0"/>
              </a:rPr>
              <a:t>- Biểu đạt quan niệm của nhân vật về cuộc sống, cách sống và lẽ sống: sống không có mục đích, lí tưởng chính là đã chết về tinh thần.</a:t>
            </a:r>
          </a:p>
          <a:p>
            <a:pPr algn="just"/>
            <a:r>
              <a:rPr lang="vi-VN" sz="2800" dirty="0">
                <a:latin typeface="Times New Roman" panose="02020603050405020304" pitchFamily="18" charset="0"/>
                <a:cs typeface="Times New Roman" panose="02020603050405020304" pitchFamily="18" charset="0"/>
              </a:rPr>
              <a:t>- Thể hiện một thông điệp sâu sắc: Hãy dũng cảm đối mặt với những thách thức trong cuộc sống, không ngừng kiếm tìm và thực hiện ý chí sống của bản thân để sống một cuộc sống thực sự có ý nghĩa.</a:t>
            </a:r>
          </a:p>
        </p:txBody>
      </p:sp>
    </p:spTree>
    <p:extLst>
      <p:ext uri="{BB962C8B-B14F-4D97-AF65-F5344CB8AC3E}">
        <p14:creationId xmlns:p14="http://schemas.microsoft.com/office/powerpoint/2010/main" val="28105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43244"/>
          </a:xfrm>
          <a:prstGeom prst="rect">
            <a:avLst/>
          </a:prstGeom>
        </p:spPr>
      </p:pic>
      <p:pic>
        <p:nvPicPr>
          <p:cNvPr id="2" name="Picture 1"/>
          <p:cNvPicPr>
            <a:picLocks noChangeAspect="1"/>
          </p:cNvPicPr>
          <p:nvPr/>
        </p:nvPicPr>
        <p:blipFill>
          <a:blip r:embed="rId3"/>
          <a:stretch>
            <a:fillRect/>
          </a:stretch>
        </p:blipFill>
        <p:spPr>
          <a:xfrm>
            <a:off x="4247975" y="58812"/>
            <a:ext cx="7023201" cy="1072989"/>
          </a:xfrm>
          <a:prstGeom prst="rect">
            <a:avLst/>
          </a:prstGeom>
        </p:spPr>
      </p:pic>
      <p:sp>
        <p:nvSpPr>
          <p:cNvPr id="8" name="TextBox 7"/>
          <p:cNvSpPr txBox="1"/>
          <p:nvPr/>
        </p:nvSpPr>
        <p:spPr>
          <a:xfrm>
            <a:off x="1106129" y="1028700"/>
            <a:ext cx="40847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a:t>
            </a:r>
            <a:r>
              <a:rPr lang="en-US" sz="3200" b="1" dirty="0">
                <a:solidFill>
                  <a:srgbClr val="FF0000"/>
                </a:solidFill>
                <a:latin typeface="Times New Roman" panose="02020603050405020304" pitchFamily="18" charset="0"/>
                <a:cs typeface="Times New Roman" panose="02020603050405020304" pitchFamily="18" charset="0"/>
              </a:rPr>
              <a:t>NHÓM</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Rounded Rectangle 18"/>
          <p:cNvSpPr/>
          <p:nvPr/>
        </p:nvSpPr>
        <p:spPr>
          <a:xfrm>
            <a:off x="5327778" y="2921323"/>
            <a:ext cx="6305037" cy="24855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lnSpc>
                <a:spcPct val="115000"/>
              </a:lnSpc>
              <a:spcAft>
                <a:spcPts val="1200"/>
              </a:spcAft>
              <a:buSzPts val="1400"/>
            </a:pPr>
            <a:r>
              <a:rPr lang="en-US" sz="3200" dirty="0" err="1">
                <a:solidFill>
                  <a:schemeClr val="tx1"/>
                </a:solidFill>
                <a:latin typeface="Times New Roman" panose="02020603050405020304" pitchFamily="18" charset="0"/>
                <a:ea typeface="Times New Roman" panose="02020603050405020304" pitchFamily="18" charset="0"/>
              </a:rPr>
              <a:t>Tìm</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các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tiêu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đề</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bài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viết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hoặc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nội</a:t>
            </a:r>
            <a:r>
              <a:rPr lang="en-US" sz="3200" dirty="0">
                <a:solidFill>
                  <a:schemeClr val="tx1"/>
                </a:solidFill>
                <a:latin typeface="Times New Roman" panose="02020603050405020304" pitchFamily="18" charset="0"/>
                <a:ea typeface="Times New Roman" panose="02020603050405020304" pitchFamily="18" charset="0"/>
              </a:rPr>
              <a:t> dung </a:t>
            </a:r>
            <a:r>
              <a:rPr lang="en-US" sz="3200" dirty="0" err="1">
                <a:solidFill>
                  <a:schemeClr val="tx1"/>
                </a:solidFill>
                <a:latin typeface="Times New Roman" panose="02020603050405020304" pitchFamily="18" charset="0"/>
                <a:ea typeface="Times New Roman" panose="02020603050405020304" pitchFamily="18" charset="0"/>
              </a:rPr>
              <a:t>quảng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cáo</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có</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chứa</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nghịch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ngữ</a:t>
            </a:r>
            <a:r>
              <a:rPr lang="en-US" sz="3200" dirty="0">
                <a:solidFill>
                  <a:schemeClr val="tx1"/>
                </a:solidFill>
                <a:latin typeface="Times New Roman" panose="02020603050405020304" pitchFamily="18" charset="0"/>
                <a:ea typeface="Times New Roman" panose="02020603050405020304" pitchFamily="18" charset="0"/>
              </a:rPr>
              <a:t>. </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sp>
        <p:nvSpPr>
          <p:cNvPr id="18" name="Down Arrow Callout 17"/>
          <p:cNvSpPr/>
          <p:nvPr/>
        </p:nvSpPr>
        <p:spPr>
          <a:xfrm>
            <a:off x="5866196" y="1653934"/>
            <a:ext cx="5766619" cy="1157748"/>
          </a:xfrm>
          <a:prstGeom prst="down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Bài</a:t>
            </a:r>
            <a:r>
              <a:rPr kumimoji="0" lang="en-US" sz="3600" b="1" i="0" u="sng"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a:t>
            </a:r>
            <a:r>
              <a:rPr kumimoji="0" lang="en-US" sz="3600" b="1" i="0" u="sng"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mn-cs"/>
              </a:rPr>
              <a:t>tập</a:t>
            </a:r>
            <a:r>
              <a:rPr kumimoji="0" lang="en-US" sz="3600" b="1" i="0" u="sng"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 3</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Hình ảnh Thảo Luận Nhóm PNG, Vector, PSD, và biểu tượng để ...">
            <a:extLst>
              <a:ext uri="{FF2B5EF4-FFF2-40B4-BE49-F238E27FC236}">
                <a16:creationId xmlns:a16="http://schemas.microsoft.com/office/drawing/2014/main" id="{56FC85C4-A691-4C84-AF02-DB953B65D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39" y="1709720"/>
            <a:ext cx="4084773" cy="248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4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
            <a:ext cx="12192000" cy="6858001"/>
          </a:xfrm>
          <a:prstGeom prst="rect">
            <a:avLst/>
          </a:prstGeom>
        </p:spPr>
      </p:pic>
      <p:sp>
        <p:nvSpPr>
          <p:cNvPr id="4" name="Rectangle 3"/>
          <p:cNvSpPr/>
          <p:nvPr/>
        </p:nvSpPr>
        <p:spPr>
          <a:xfrm>
            <a:off x="3041650" y="166802"/>
            <a:ext cx="6096000" cy="1121333"/>
          </a:xfrm>
          <a:prstGeom prst="rect">
            <a:avLst/>
          </a:prstGeom>
        </p:spPr>
        <p:txBody>
          <a:bodyPr>
            <a:spAutoFit/>
          </a:bodyPr>
          <a:lstStyle/>
          <a:p>
            <a:pPr algn="ctr">
              <a:lnSpc>
                <a:spcPct val="115000"/>
              </a:lnSpc>
              <a:spcAft>
                <a:spcPts val="80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THỰC HÀNH TIẾNG VIỆT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b="1" dirty="0">
                <a:solidFill>
                  <a:srgbClr val="C00000"/>
                </a:solidFill>
                <a:effectLst/>
                <a:latin typeface="Times New Roman" panose="02020603050405020304" pitchFamily="18" charset="0"/>
                <a:ea typeface="Calibri" panose="020F0502020204030204" pitchFamily="34" charset="0"/>
              </a:rPr>
              <a:t>BIỆN PHÁP TU T</a:t>
            </a:r>
            <a:r>
              <a:rPr lang="en-US" sz="2800" b="1" dirty="0">
                <a:solidFill>
                  <a:srgbClr val="C00000"/>
                </a:solidFill>
                <a:latin typeface="Times New Roman" panose="02020603050405020304" pitchFamily="18" charset="0"/>
                <a:ea typeface="Calibri" panose="020F0502020204030204" pitchFamily="34" charset="0"/>
              </a:rPr>
              <a:t>Ừ NGHỊCH NGỮ</a:t>
            </a:r>
            <a:endParaRPr lang="en-US" sz="2800" dirty="0"/>
          </a:p>
        </p:txBody>
      </p:sp>
      <p:pic>
        <p:nvPicPr>
          <p:cNvPr id="6" name="Picture 5"/>
          <p:cNvPicPr>
            <a:picLocks noChangeAspect="1"/>
          </p:cNvPicPr>
          <p:nvPr/>
        </p:nvPicPr>
        <p:blipFill>
          <a:blip r:embed="rId3"/>
          <a:stretch>
            <a:fillRect/>
          </a:stretch>
        </p:blipFill>
        <p:spPr>
          <a:xfrm>
            <a:off x="-12700" y="566795"/>
            <a:ext cx="6072142" cy="1072989"/>
          </a:xfrm>
          <a:prstGeom prst="rect">
            <a:avLst/>
          </a:prstGeom>
        </p:spPr>
      </p:pic>
      <p:sp>
        <p:nvSpPr>
          <p:cNvPr id="8" name="Plaque 7"/>
          <p:cNvSpPr/>
          <p:nvPr/>
        </p:nvSpPr>
        <p:spPr>
          <a:xfrm>
            <a:off x="467844" y="1893630"/>
            <a:ext cx="11183196" cy="3273742"/>
          </a:xfrm>
          <a:prstGeom prst="plaque">
            <a:avLst>
              <a:gd name="adj" fmla="val 1216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1386840" algn="l"/>
              </a:tabLs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1: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784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61865"/>
            <a:ext cx="6644509" cy="1130300"/>
          </a:xfrm>
          <a:prstGeom prst="rect">
            <a:avLst/>
          </a:prstGeom>
        </p:spPr>
      </p:pic>
      <p:sp>
        <p:nvSpPr>
          <p:cNvPr id="10" name="Rectangle 9"/>
          <p:cNvSpPr/>
          <p:nvPr/>
        </p:nvSpPr>
        <p:spPr>
          <a:xfrm>
            <a:off x="92766" y="1192165"/>
            <a:ext cx="11025810" cy="396339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758859D-0B26-436E-A268-7983C587C0B8}"/>
              </a:ext>
            </a:extLst>
          </p:cNvPr>
          <p:cNvSpPr/>
          <p:nvPr/>
        </p:nvSpPr>
        <p:spPr>
          <a:xfrm>
            <a:off x="212035" y="627015"/>
            <a:ext cx="12324521" cy="6311664"/>
          </a:xfrm>
          <a:prstGeom prst="rect">
            <a:avLst/>
          </a:prstGeom>
        </p:spPr>
        <p:txBody>
          <a:bodyPr wrap="square">
            <a:spAutoFit/>
          </a:bodyPr>
          <a:lstStyle/>
          <a:p>
            <a:pPr algn="just">
              <a:lnSpc>
                <a:spcPct val="107000"/>
              </a:lnSpc>
              <a:spcAft>
                <a:spcPts val="8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Đầu</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lạnh</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tim</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nóng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quảng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cáo</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dầu</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gội</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Suy</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nghĩ</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không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cũ</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về</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vấn</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đề</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không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mới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quảng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cáo</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doanh</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nghiệp</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Ăn</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uống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nhiều</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không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sợ</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tăng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cân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quảng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cáo</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sản</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phẩm</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chức</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năng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Thử</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chết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để</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sống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tốt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hơn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Báo</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lao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cái</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chết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hóa</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thành</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bất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tử</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https://www.baohoabinh.com.vn/220/88719/Nhung-cai-chet-hoa-thanh-bat-tu.htm)</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Dịch</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vụ</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chết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thử</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để</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sống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Báo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vnexpress</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a:solidFill>
                  <a:srgbClr val="0563C1"/>
                </a:solidFill>
                <a:latin typeface="Times New Roman" panose="02020603050405020304" pitchFamily="18"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https://vnexpress.net/dich-vu-chet-thu-de-song-that-4008039.html</a:t>
            </a:r>
            <a:r>
              <a:rPr lang="en-US" sz="2800" i="1"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Khóa</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huấn</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luyện</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Thử</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chết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để</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Sống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thật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a:solidFill>
                  <a:srgbClr val="0563C1"/>
                </a:solidFill>
                <a:latin typeface="Times New Roman" panose="02020603050405020304" pitchFamily="18" charset="0"/>
                <a:ea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https://tgpsaigon.net/bai-viet/khoa-huan-luyen-thu-chet-de-song-that-52054</a:t>
            </a:r>
            <a:r>
              <a:rPr lang="en-US" sz="2800" i="1"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vi-VN" sz="2800" i="1" dirty="0">
                <a:latin typeface="Times New Roman" panose="02020603050405020304" pitchFamily="18" charset="0"/>
                <a:ea typeface="Arial" panose="020B0604020202020204" pitchFamily="34" charset="0"/>
                <a:cs typeface="Times New Roman" panose="02020603050405020304" pitchFamily="18" charset="0"/>
              </a:rPr>
              <a:t>Dù bạn không cao người khác cũng phải nhì</a:t>
            </a:r>
            <a:r>
              <a:rPr lang="en-US" sz="2800" i="1" dirty="0">
                <a:latin typeface="Times New Roman" panose="02020603050405020304" pitchFamily="18" charset="0"/>
                <a:ea typeface="Arial" panose="020B0604020202020204" pitchFamily="34" charset="0"/>
                <a:cs typeface="Times New Roman" panose="02020603050405020304" pitchFamily="18" charset="0"/>
              </a:rPr>
              <a:t>n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quảng</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cáo</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bia</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Sài</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Gòn</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0563C1"/>
                </a:solidFill>
                <a:latin typeface="Times New Roman" panose="02020603050405020304" pitchFamily="18" charset="0"/>
                <a:ea typeface="Arial" panose="020B06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https://www.youtube.com/watch?v=kItiHkYwB4Q</a:t>
            </a:r>
            <a:r>
              <a:rPr lang="en-US" sz="2800" i="1"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11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70761"/>
            <a:ext cx="12192000" cy="6843244"/>
          </a:xfrm>
          <a:prstGeom prst="rect">
            <a:avLst/>
          </a:prstGeom>
        </p:spPr>
      </p:pic>
      <p:sp>
        <p:nvSpPr>
          <p:cNvPr id="8" name="TextBox 7"/>
          <p:cNvSpPr txBox="1"/>
          <p:nvPr/>
        </p:nvSpPr>
        <p:spPr>
          <a:xfrm>
            <a:off x="1106129" y="1028700"/>
            <a:ext cx="42729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LÀM VIỆC CÁ NHÂN</a:t>
            </a:r>
          </a:p>
        </p:txBody>
      </p:sp>
      <p:sp>
        <p:nvSpPr>
          <p:cNvPr id="18" name="Down Arrow Callout 17"/>
          <p:cNvSpPr/>
          <p:nvPr/>
        </p:nvSpPr>
        <p:spPr>
          <a:xfrm>
            <a:off x="4852621" y="1934817"/>
            <a:ext cx="7063408" cy="5188239"/>
          </a:xfrm>
          <a:prstGeom prst="down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schemeClr val="tx1"/>
                </a:solidFill>
                <a:latin typeface="Times New Roman" panose="02020603050405020304" pitchFamily="18" charset="0"/>
                <a:ea typeface="Calibri" panose="020F0502020204030204" pitchFamily="34" charset="0"/>
              </a:rPr>
              <a:t>Bài</a:t>
            </a:r>
            <a:r>
              <a:rPr lang="en-US" sz="3600" b="1" dirty="0">
                <a:solidFill>
                  <a:schemeClr val="tx1"/>
                </a:solidFill>
                <a:latin typeface="Times New Roman" panose="02020603050405020304" pitchFamily="18" charset="0"/>
                <a:ea typeface="Calibri" panose="020F0502020204030204" pitchFamily="34" charset="0"/>
              </a:rPr>
              <a:t> 4: </a:t>
            </a:r>
            <a:r>
              <a:rPr lang="vi-VN" sz="3600" b="1" dirty="0">
                <a:solidFill>
                  <a:schemeClr val="tx1"/>
                </a:solidFill>
                <a:latin typeface="Times New Roman" panose="02020603050405020304" pitchFamily="18" charset="0"/>
                <a:ea typeface="Calibri" panose="020F0502020204030204" pitchFamily="34" charset="0"/>
              </a:rPr>
              <a:t>Viết một đoạn văn (8-10 dòng) về một tác phẩm văn học (một bộ phim, một ca khúc, một hiện tượng xã hội…)</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mà</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em</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yêu</a:t>
            </a:r>
            <a:r>
              <a:rPr lang="en-US" sz="3600" b="1" dirty="0">
                <a:solidFill>
                  <a:schemeClr val="tx1"/>
                </a:solidFill>
                <a:latin typeface="Times New Roman" panose="02020603050405020304" pitchFamily="18" charset="0"/>
                <a:ea typeface="Calibri" panose="020F0502020204030204" pitchFamily="34" charset="0"/>
              </a:rPr>
              <a:t> </a:t>
            </a:r>
            <a:r>
              <a:rPr lang="en-US" sz="3600" b="1" dirty="0" err="1">
                <a:solidFill>
                  <a:schemeClr val="tx1"/>
                </a:solidFill>
                <a:latin typeface="Times New Roman" panose="02020603050405020304" pitchFamily="18" charset="0"/>
                <a:ea typeface="Calibri" panose="020F0502020204030204" pitchFamily="34" charset="0"/>
              </a:rPr>
              <a:t>thích</a:t>
            </a:r>
            <a:r>
              <a:rPr lang="vi-VN" sz="3600" b="1" dirty="0">
                <a:solidFill>
                  <a:schemeClr val="tx1"/>
                </a:solidFill>
                <a:latin typeface="Times New Roman" panose="02020603050405020304" pitchFamily="18" charset="0"/>
                <a:ea typeface="Calibri" panose="020F0502020204030204" pitchFamily="34" charset="0"/>
              </a:rPr>
              <a:t>, đặt tiêu đề cho đoạn văn bằng biểu thức nghịch ngữ.</a:t>
            </a:r>
            <a:endParaRPr kumimoji="0" lang="en-US" sz="3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2FE918C-8193-48CF-8A20-D27AAADAFD91}"/>
              </a:ext>
            </a:extLst>
          </p:cNvPr>
          <p:cNvPicPr>
            <a:picLocks noChangeAspect="1"/>
          </p:cNvPicPr>
          <p:nvPr/>
        </p:nvPicPr>
        <p:blipFill>
          <a:blip r:embed="rId3"/>
          <a:stretch>
            <a:fillRect/>
          </a:stretch>
        </p:blipFill>
        <p:spPr>
          <a:xfrm>
            <a:off x="421167" y="1661779"/>
            <a:ext cx="4272901" cy="2712569"/>
          </a:xfrm>
          <a:prstGeom prst="rect">
            <a:avLst/>
          </a:prstGeom>
        </p:spPr>
      </p:pic>
      <p:pic>
        <p:nvPicPr>
          <p:cNvPr id="5" name="Picture 4">
            <a:extLst>
              <a:ext uri="{FF2B5EF4-FFF2-40B4-BE49-F238E27FC236}">
                <a16:creationId xmlns:a16="http://schemas.microsoft.com/office/drawing/2014/main" id="{96E1076C-6955-4B5E-A851-90BC982D1ADF}"/>
              </a:ext>
            </a:extLst>
          </p:cNvPr>
          <p:cNvPicPr>
            <a:picLocks noChangeAspect="1"/>
          </p:cNvPicPr>
          <p:nvPr/>
        </p:nvPicPr>
        <p:blipFill>
          <a:blip r:embed="rId4"/>
          <a:stretch>
            <a:fillRect/>
          </a:stretch>
        </p:blipFill>
        <p:spPr>
          <a:xfrm>
            <a:off x="3836045" y="-51893"/>
            <a:ext cx="7541406" cy="1176630"/>
          </a:xfrm>
          <a:prstGeom prst="rect">
            <a:avLst/>
          </a:prstGeom>
        </p:spPr>
      </p:pic>
    </p:spTree>
    <p:extLst>
      <p:ext uri="{BB962C8B-B14F-4D97-AF65-F5344CB8AC3E}">
        <p14:creationId xmlns:p14="http://schemas.microsoft.com/office/powerpoint/2010/main" val="99832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4756"/>
            <a:ext cx="12192000" cy="6843244"/>
          </a:xfrm>
          <a:prstGeom prst="rect">
            <a:avLst/>
          </a:prstGeom>
        </p:spPr>
      </p:pic>
      <p:sp>
        <p:nvSpPr>
          <p:cNvPr id="11" name="Rounded Rectangle 10"/>
          <p:cNvSpPr/>
          <p:nvPr/>
        </p:nvSpPr>
        <p:spPr>
          <a:xfrm>
            <a:off x="648325" y="1111027"/>
            <a:ext cx="10882650" cy="54520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3200" b="1" dirty="0" err="1">
                <a:solidFill>
                  <a:srgbClr val="0070C0"/>
                </a:solidFill>
                <a:latin typeface="Times New Roman" panose="02020603050405020304" pitchFamily="18" charset="0"/>
                <a:ea typeface="Times New Roman" panose="02020603050405020304" pitchFamily="18" charset="0"/>
              </a:rPr>
              <a:t>Bài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tập</a:t>
            </a:r>
            <a:r>
              <a:rPr lang="en-US" sz="3200" b="1" dirty="0">
                <a:solidFill>
                  <a:srgbClr val="0070C0"/>
                </a:solidFill>
                <a:latin typeface="Times New Roman" panose="02020603050405020304" pitchFamily="18" charset="0"/>
                <a:ea typeface="Times New Roman" panose="02020603050405020304" pitchFamily="18" charset="0"/>
              </a:rPr>
              <a:t> 4: </a:t>
            </a:r>
            <a:endParaRPr lang="en-US" sz="3200" dirty="0">
              <a:latin typeface="Times New Roman" panose="02020603050405020304" pitchFamily="18" charset="0"/>
              <a:ea typeface="Times New Roman" panose="02020603050405020304" pitchFamily="18" charset="0"/>
            </a:endParaRPr>
          </a:p>
          <a:p>
            <a:pPr algn="just">
              <a:lnSpc>
                <a:spcPct val="115000"/>
              </a:lnSpc>
            </a:pP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Đoạn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văn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rPr>
              <a:t> HS </a:t>
            </a:r>
            <a:r>
              <a:rPr lang="en-US" sz="3200" b="1" dirty="0" err="1">
                <a:solidFill>
                  <a:srgbClr val="000000"/>
                </a:solidFill>
                <a:latin typeface="Times New Roman" panose="02020603050405020304" pitchFamily="18" charset="0"/>
                <a:ea typeface="Times New Roman" panose="02020603050405020304" pitchFamily="18" charset="0"/>
              </a:rPr>
              <a:t>cần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đảm</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bảo</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các</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yêu</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cầu</a:t>
            </a:r>
            <a:r>
              <a:rPr lang="en-US" sz="3200" b="1" dirty="0">
                <a:solidFill>
                  <a:srgbClr val="000000"/>
                </a:solidFill>
                <a:latin typeface="Times New Roman" panose="02020603050405020304" pitchFamily="18" charset="0"/>
                <a:ea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endParaRPr>
          </a:p>
          <a:p>
            <a:pPr algn="just">
              <a:lnSpc>
                <a:spcPct val="115000"/>
              </a:lnSpc>
            </a:pP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rPr>
              <a:t>lượng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8 - 10 </a:t>
            </a:r>
            <a:r>
              <a:rPr lang="en-US" sz="3200" dirty="0" err="1">
                <a:solidFill>
                  <a:srgbClr val="000000"/>
                </a:solidFill>
                <a:latin typeface="Times New Roman" panose="02020603050405020304" pitchFamily="18" charset="0"/>
                <a:ea typeface="Times New Roman" panose="02020603050405020304" pitchFamily="18" charset="0"/>
              </a:rPr>
              <a:t>dòng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thức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indent="-457200" algn="just">
              <a:lnSpc>
                <a:spcPct val="115000"/>
              </a:lnSpc>
              <a:spcAft>
                <a:spcPts val="1200"/>
              </a:spcAft>
              <a:buFontTx/>
              <a:buChar char="-"/>
            </a:pP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thống</a:t>
            </a:r>
            <a:r>
              <a:rPr lang="en-US" sz="3200" dirty="0">
                <a:solidFill>
                  <a:srgbClr val="000000"/>
                </a:solidFill>
                <a:latin typeface="Times New Roman" panose="02020603050405020304" pitchFamily="18" charset="0"/>
                <a:ea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rPr>
              <a:t>phù</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vấn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lựa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chọn</a:t>
            </a: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một tác phẩm văn học</a:t>
            </a:r>
            <a:r>
              <a:rPr lang="en-US" sz="3200" dirty="0">
                <a:solidFill>
                  <a:srgbClr val="000000"/>
                </a:solidFill>
                <a:latin typeface="Times New Roman" panose="02020603050405020304" pitchFamily="18" charset="0"/>
                <a:ea typeface="Times New Roman" panose="02020603050405020304" pitchFamily="18" charset="0"/>
              </a:rPr>
              <a:t>/</a:t>
            </a:r>
            <a:r>
              <a:rPr lang="vi-VN" sz="3200" dirty="0">
                <a:solidFill>
                  <a:srgbClr val="000000"/>
                </a:solidFill>
                <a:latin typeface="Times New Roman" panose="02020603050405020304" pitchFamily="18" charset="0"/>
                <a:ea typeface="Times New Roman" panose="02020603050405020304" pitchFamily="18" charset="0"/>
              </a:rPr>
              <a:t>một bộ phim, một ca khúc, một hiện tượng xã hội… mà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thân</a:t>
            </a:r>
            <a:r>
              <a:rPr lang="vi-VN" sz="3200" dirty="0">
                <a:solidFill>
                  <a:srgbClr val="000000"/>
                </a:solidFill>
                <a:latin typeface="Times New Roman" panose="02020603050405020304" pitchFamily="18" charset="0"/>
                <a:ea typeface="Times New Roman" panose="02020603050405020304" pitchFamily="18" charset="0"/>
              </a:rPr>
              <a:t> yêu thích</a:t>
            </a:r>
            <a:r>
              <a:rPr lang="en-US" sz="3200" dirty="0">
                <a:solidFill>
                  <a:srgbClr val="000000"/>
                </a:solidFill>
                <a:latin typeface="Times New Roman" panose="02020603050405020304" pitchFamily="18" charset="0"/>
                <a:ea typeface="Times New Roman" panose="02020603050405020304" pitchFamily="18" charset="0"/>
              </a:rPr>
              <a:t>.) </a:t>
            </a:r>
          </a:p>
          <a:p>
            <a:pPr marL="457200" indent="-457200" algn="just">
              <a:lnSpc>
                <a:spcPct val="115000"/>
              </a:lnSpc>
              <a:spcAft>
                <a:spcPts val="1200"/>
              </a:spcAft>
              <a:buFontTx/>
              <a:buChar char="-"/>
            </a:pPr>
            <a:r>
              <a:rPr lang="en-US" sz="3200" noProof="0" dirty="0" err="1">
                <a:solidFill>
                  <a:srgbClr val="000000"/>
                </a:solidFill>
                <a:latin typeface="Times New Roman" panose="02020603050405020304" pitchFamily="18" charset="0"/>
                <a:ea typeface="Calibri" panose="020F0502020204030204" pitchFamily="34" charset="0"/>
              </a:rPr>
              <a:t>Đặt</a:t>
            </a:r>
            <a:r>
              <a:rPr lang="en-US" sz="3200" noProof="0" dirty="0">
                <a:solidFill>
                  <a:srgbClr val="000000"/>
                </a:solidFill>
                <a:latin typeface="Times New Roman" panose="02020603050405020304" pitchFamily="18" charset="0"/>
                <a:ea typeface="Calibri" panose="020F0502020204030204" pitchFamily="34" charset="0"/>
              </a:rPr>
              <a:t> </a:t>
            </a:r>
            <a:r>
              <a:rPr lang="en-US" sz="3200" noProof="0" dirty="0" err="1">
                <a:solidFill>
                  <a:srgbClr val="000000"/>
                </a:solidFill>
                <a:latin typeface="Times New Roman" panose="02020603050405020304" pitchFamily="18" charset="0"/>
                <a:ea typeface="Calibri" panose="020F0502020204030204" pitchFamily="34" charset="0"/>
              </a:rPr>
              <a:t>tiêu</a:t>
            </a:r>
            <a:r>
              <a:rPr lang="en-US" sz="3200" noProof="0" dirty="0">
                <a:solidFill>
                  <a:srgbClr val="000000"/>
                </a:solidFill>
                <a:latin typeface="Times New Roman" panose="02020603050405020304" pitchFamily="18" charset="0"/>
                <a:ea typeface="Calibri" panose="020F0502020204030204" pitchFamily="34" charset="0"/>
              </a:rPr>
              <a:t> </a:t>
            </a:r>
            <a:r>
              <a:rPr lang="en-US" sz="3200" noProof="0" dirty="0" err="1">
                <a:solidFill>
                  <a:srgbClr val="000000"/>
                </a:solidFill>
                <a:latin typeface="Times New Roman" panose="02020603050405020304" pitchFamily="18" charset="0"/>
                <a:ea typeface="Calibri" panose="020F0502020204030204" pitchFamily="34" charset="0"/>
              </a:rPr>
              <a:t>đề</a:t>
            </a:r>
            <a:r>
              <a:rPr lang="en-US" sz="3200" noProof="0" dirty="0">
                <a:solidFill>
                  <a:srgbClr val="000000"/>
                </a:solidFill>
                <a:latin typeface="Times New Roman" panose="02020603050405020304" pitchFamily="18" charset="0"/>
                <a:ea typeface="Calibri" panose="020F0502020204030204" pitchFamily="34" charset="0"/>
              </a:rPr>
              <a:t> </a:t>
            </a:r>
            <a:r>
              <a:rPr lang="en-US" sz="3200" noProof="0" dirty="0" err="1">
                <a:solidFill>
                  <a:srgbClr val="000000"/>
                </a:solidFill>
                <a:latin typeface="Times New Roman" panose="02020603050405020304" pitchFamily="18" charset="0"/>
                <a:ea typeface="Calibri" panose="020F0502020204030204" pitchFamily="34" charset="0"/>
              </a:rPr>
              <a:t>với</a:t>
            </a:r>
            <a:r>
              <a:rPr lang="en-US" sz="3200" noProof="0" dirty="0">
                <a:solidFill>
                  <a:srgbClr val="000000"/>
                </a:solidFill>
                <a:latin typeface="Times New Roman" panose="02020603050405020304" pitchFamily="18" charset="0"/>
                <a:ea typeface="Calibri" panose="020F0502020204030204" pitchFamily="34" charset="0"/>
              </a:rPr>
              <a:t> </a:t>
            </a:r>
            <a:r>
              <a:rPr lang="en-US" sz="3200" noProof="0" dirty="0" err="1">
                <a:solidFill>
                  <a:srgbClr val="000000"/>
                </a:solidFill>
                <a:latin typeface="Times New Roman" panose="02020603050405020304" pitchFamily="18" charset="0"/>
                <a:ea typeface="Calibri" panose="020F0502020204030204" pitchFamily="34" charset="0"/>
              </a:rPr>
              <a:t>biểu</a:t>
            </a:r>
            <a:r>
              <a:rPr lang="en-US" sz="3200" noProof="0" dirty="0">
                <a:solidFill>
                  <a:srgbClr val="000000"/>
                </a:solidFill>
                <a:latin typeface="Times New Roman" panose="02020603050405020304" pitchFamily="18" charset="0"/>
                <a:ea typeface="Calibri" panose="020F0502020204030204" pitchFamily="34" charset="0"/>
              </a:rPr>
              <a:t> </a:t>
            </a:r>
            <a:r>
              <a:rPr lang="en-US" sz="3200" noProof="0" dirty="0" err="1">
                <a:solidFill>
                  <a:srgbClr val="000000"/>
                </a:solidFill>
                <a:latin typeface="Times New Roman" panose="02020603050405020304" pitchFamily="18" charset="0"/>
                <a:ea typeface="Calibri" panose="020F0502020204030204" pitchFamily="34" charset="0"/>
              </a:rPr>
              <a:t>thức</a:t>
            </a:r>
            <a:r>
              <a:rPr lang="en-US" sz="3200" noProof="0" dirty="0">
                <a:solidFill>
                  <a:srgbClr val="000000"/>
                </a:solidFill>
                <a:latin typeface="Times New Roman" panose="02020603050405020304" pitchFamily="18" charset="0"/>
                <a:ea typeface="Calibri" panose="020F0502020204030204" pitchFamily="34" charset="0"/>
              </a:rPr>
              <a:t> </a:t>
            </a:r>
            <a:r>
              <a:rPr lang="en-US" sz="3200" noProof="0" dirty="0" err="1">
                <a:solidFill>
                  <a:srgbClr val="000000"/>
                </a:solidFill>
                <a:latin typeface="Times New Roman" panose="02020603050405020304" pitchFamily="18" charset="0"/>
                <a:ea typeface="Calibri" panose="020F0502020204030204" pitchFamily="34" charset="0"/>
              </a:rPr>
              <a:t>nghịch</a:t>
            </a:r>
            <a:r>
              <a:rPr lang="en-US" sz="3200" noProof="0" dirty="0">
                <a:solidFill>
                  <a:srgbClr val="000000"/>
                </a:solidFill>
                <a:latin typeface="Times New Roman" panose="02020603050405020304" pitchFamily="18" charset="0"/>
                <a:ea typeface="Calibri" panose="020F0502020204030204" pitchFamily="34" charset="0"/>
              </a:rPr>
              <a:t> </a:t>
            </a:r>
            <a:r>
              <a:rPr lang="en-US" sz="3200" noProof="0" dirty="0" err="1">
                <a:solidFill>
                  <a:srgbClr val="000000"/>
                </a:solidFill>
                <a:latin typeface="Times New Roman" panose="02020603050405020304" pitchFamily="18" charset="0"/>
                <a:ea typeface="Calibri" panose="020F0502020204030204" pitchFamily="34" charset="0"/>
              </a:rPr>
              <a:t>ngữ</a:t>
            </a:r>
            <a:r>
              <a:rPr lang="en-US" sz="3200" noProof="0" dirty="0">
                <a:solidFill>
                  <a:srgbClr val="000000"/>
                </a:solidFill>
                <a:latin typeface="Times New Roman" panose="02020603050405020304" pitchFamily="18" charset="0"/>
                <a:ea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640652" y="14756"/>
            <a:ext cx="7538648" cy="1176630"/>
          </a:xfrm>
          <a:prstGeom prst="rect">
            <a:avLst/>
          </a:prstGeom>
        </p:spPr>
      </p:pic>
    </p:spTree>
    <p:extLst>
      <p:ext uri="{BB962C8B-B14F-4D97-AF65-F5344CB8AC3E}">
        <p14:creationId xmlns:p14="http://schemas.microsoft.com/office/powerpoint/2010/main" val="145108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4756"/>
            <a:ext cx="12192000" cy="6843244"/>
          </a:xfrm>
          <a:prstGeom prst="rect">
            <a:avLst/>
          </a:prstGeom>
        </p:spPr>
      </p:pic>
      <p:sp>
        <p:nvSpPr>
          <p:cNvPr id="2" name="Rectangle 1"/>
          <p:cNvSpPr/>
          <p:nvPr/>
        </p:nvSpPr>
        <p:spPr>
          <a:xfrm>
            <a:off x="4424770" y="145865"/>
            <a:ext cx="3329758" cy="548099"/>
          </a:xfrm>
          <a:prstGeom prst="rect">
            <a:avLst/>
          </a:prstGeom>
        </p:spPr>
        <p:txBody>
          <a:bodyPr wrap="none">
            <a:spAutoFit/>
          </a:bodyPr>
          <a:lstStyle/>
          <a:p>
            <a:pPr algn="just">
              <a:lnSpc>
                <a:spcPct val="115000"/>
              </a:lnSpc>
              <a:spcAft>
                <a:spcPts val="1200"/>
              </a:spcAft>
            </a:pPr>
            <a:r>
              <a:rPr lang="en-US" sz="2800" b="1" dirty="0" err="1">
                <a:solidFill>
                  <a:srgbClr val="000000"/>
                </a:solidFill>
                <a:latin typeface="Times New Roman" panose="02020603050405020304" pitchFamily="18" charset="0"/>
                <a:ea typeface="Times New Roman" panose="02020603050405020304" pitchFamily="18" charset="0"/>
              </a:rPr>
              <a:t>Bảng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kiểm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đoạn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văn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54096595"/>
              </p:ext>
            </p:extLst>
          </p:nvPr>
        </p:nvGraphicFramePr>
        <p:xfrm>
          <a:off x="389399" y="825073"/>
          <a:ext cx="11400502" cy="5161788"/>
        </p:xfrm>
        <a:graphic>
          <a:graphicData uri="http://schemas.openxmlformats.org/drawingml/2006/table">
            <a:tbl>
              <a:tblPr firstRow="1" firstCol="1" bandRow="1"/>
              <a:tblGrid>
                <a:gridCol w="863821">
                  <a:extLst>
                    <a:ext uri="{9D8B030D-6E8A-4147-A177-3AD203B41FA5}">
                      <a16:colId xmlns:a16="http://schemas.microsoft.com/office/drawing/2014/main" val="898933089"/>
                    </a:ext>
                  </a:extLst>
                </a:gridCol>
                <a:gridCol w="8643104">
                  <a:extLst>
                    <a:ext uri="{9D8B030D-6E8A-4147-A177-3AD203B41FA5}">
                      <a16:colId xmlns:a16="http://schemas.microsoft.com/office/drawing/2014/main" val="317965374"/>
                    </a:ext>
                  </a:extLst>
                </a:gridCol>
                <a:gridCol w="1893577">
                  <a:extLst>
                    <a:ext uri="{9D8B030D-6E8A-4147-A177-3AD203B41FA5}">
                      <a16:colId xmlns:a16="http://schemas.microsoft.com/office/drawing/2014/main" val="757307377"/>
                    </a:ext>
                  </a:extLst>
                </a:gridCol>
              </a:tblGrid>
              <a:tr h="0">
                <a:tc>
                  <a:txBody>
                    <a:bodyPr/>
                    <a:lstStyle/>
                    <a:p>
                      <a:pPr algn="ctr">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14796117"/>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 – 10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204605"/>
                  </a:ext>
                </a:extLst>
              </a:tr>
              <a:tr h="0">
                <a:tc>
                  <a:txBody>
                    <a:bodyPr/>
                    <a:lstStyle/>
                    <a:p>
                      <a:pPr algn="ctr">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 tác phẩm văn học (một bộ phim, một ca khúc, một hiện tượng xã hội…) 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yêu thích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940186"/>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43937"/>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648308"/>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523668"/>
                  </a:ext>
                </a:extLst>
              </a:tr>
            </a:tbl>
          </a:graphicData>
        </a:graphic>
      </p:graphicFrame>
    </p:spTree>
    <p:extLst>
      <p:ext uri="{BB962C8B-B14F-4D97-AF65-F5344CB8AC3E}">
        <p14:creationId xmlns:p14="http://schemas.microsoft.com/office/powerpoint/2010/main" val="202089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4756"/>
            <a:ext cx="12192000" cy="6843244"/>
          </a:xfrm>
          <a:prstGeom prst="rect">
            <a:avLst/>
          </a:prstGeom>
        </p:spPr>
      </p:pic>
      <p:pic>
        <p:nvPicPr>
          <p:cNvPr id="6" name="Picture 5"/>
          <p:cNvPicPr>
            <a:picLocks noChangeAspect="1"/>
          </p:cNvPicPr>
          <p:nvPr/>
        </p:nvPicPr>
        <p:blipFill>
          <a:blip r:embed="rId3"/>
          <a:stretch>
            <a:fillRect/>
          </a:stretch>
        </p:blipFill>
        <p:spPr>
          <a:xfrm>
            <a:off x="4640652" y="14756"/>
            <a:ext cx="7538648" cy="1176630"/>
          </a:xfrm>
          <a:prstGeom prst="rect">
            <a:avLst/>
          </a:prstGeom>
        </p:spPr>
      </p:pic>
      <p:sp>
        <p:nvSpPr>
          <p:cNvPr id="2" name="Rectangle 1">
            <a:extLst>
              <a:ext uri="{FF2B5EF4-FFF2-40B4-BE49-F238E27FC236}">
                <a16:creationId xmlns:a16="http://schemas.microsoft.com/office/drawing/2014/main" id="{60A8C07E-108C-4B83-9843-C876D7E0D181}"/>
              </a:ext>
            </a:extLst>
          </p:cNvPr>
          <p:cNvSpPr/>
          <p:nvPr/>
        </p:nvSpPr>
        <p:spPr>
          <a:xfrm>
            <a:off x="450574" y="1434511"/>
            <a:ext cx="11330609" cy="2572499"/>
          </a:xfrm>
          <a:prstGeom prst="rect">
            <a:avLst/>
          </a:prstGeom>
        </p:spPr>
        <p:txBody>
          <a:bodyPr wrap="square">
            <a:spAutoFit/>
          </a:bodyPr>
          <a:lstStyle/>
          <a:p>
            <a:pPr algn="just">
              <a:lnSpc>
                <a:spcPct val="107000"/>
              </a:lnSpc>
              <a:spcAft>
                <a:spcPts val="800"/>
              </a:spcAft>
              <a:tabLst>
                <a:tab pos="180340" algn="l"/>
                <a:tab pos="295275" algn="l"/>
              </a:tabLst>
            </a:pP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180340" algn="l"/>
                <a:tab pos="295275" algn="l"/>
              </a:tabLs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chậm</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nhịp</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tĩnh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ồn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ào</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im</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lặng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náo</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800" dirty="0">
                <a:solidFill>
                  <a:srgbClr val="002060"/>
                </a:solidFill>
                <a:latin typeface="Times New Roman" panose="02020603050405020304" pitchFamily="18" charset="0"/>
                <a:ea typeface="Calibri" panose="020F0502020204030204" pitchFamily="34" charset="0"/>
              </a:rPr>
              <a:t>- …….</a:t>
            </a:r>
            <a:endParaRPr lang="en-US" sz="2800" dirty="0">
              <a:solidFill>
                <a:srgbClr val="002060"/>
              </a:solidFill>
            </a:endParaRPr>
          </a:p>
        </p:txBody>
      </p:sp>
    </p:spTree>
    <p:extLst>
      <p:ext uri="{BB962C8B-B14F-4D97-AF65-F5344CB8AC3E}">
        <p14:creationId xmlns:p14="http://schemas.microsoft.com/office/powerpoint/2010/main" val="228215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43244"/>
          </a:xfrm>
          <a:prstGeom prst="rect">
            <a:avLst/>
          </a:prstGeom>
        </p:spPr>
      </p:pic>
      <p:sp>
        <p:nvSpPr>
          <p:cNvPr id="4" name="TextBox 3">
            <a:extLst>
              <a:ext uri="{FF2B5EF4-FFF2-40B4-BE49-F238E27FC236}">
                <a16:creationId xmlns:a16="http://schemas.microsoft.com/office/drawing/2014/main" id="{4125046B-C1BA-475E-9BBE-C234A38F4289}"/>
              </a:ext>
            </a:extLst>
          </p:cNvPr>
          <p:cNvSpPr txBox="1"/>
          <p:nvPr/>
        </p:nvSpPr>
        <p:spPr>
          <a:xfrm>
            <a:off x="3299791" y="477078"/>
            <a:ext cx="5738192"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BÀI TẬP VỀ NHÀ</a:t>
            </a:r>
          </a:p>
        </p:txBody>
      </p:sp>
      <p:sp>
        <p:nvSpPr>
          <p:cNvPr id="5" name="Rectangle 4">
            <a:extLst>
              <a:ext uri="{FF2B5EF4-FFF2-40B4-BE49-F238E27FC236}">
                <a16:creationId xmlns:a16="http://schemas.microsoft.com/office/drawing/2014/main" id="{D32C5F40-9966-4EA0-9AE1-820851C8BDCB}"/>
              </a:ext>
            </a:extLst>
          </p:cNvPr>
          <p:cNvSpPr/>
          <p:nvPr/>
        </p:nvSpPr>
        <p:spPr>
          <a:xfrm>
            <a:off x="556592" y="1770499"/>
            <a:ext cx="11224590" cy="2246769"/>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Nghe.</a:t>
            </a:r>
          </a:p>
        </p:txBody>
      </p:sp>
    </p:spTree>
    <p:extLst>
      <p:ext uri="{BB962C8B-B14F-4D97-AF65-F5344CB8AC3E}">
        <p14:creationId xmlns:p14="http://schemas.microsoft.com/office/powerpoint/2010/main" val="57265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
            <a:ext cx="12192000" cy="6592529"/>
          </a:xfrm>
          <a:prstGeom prst="rect">
            <a:avLst/>
          </a:prstGeom>
        </p:spPr>
      </p:pic>
      <p:sp>
        <p:nvSpPr>
          <p:cNvPr id="4" name="Rectangle 3"/>
          <p:cNvSpPr/>
          <p:nvPr/>
        </p:nvSpPr>
        <p:spPr>
          <a:xfrm>
            <a:off x="3041650" y="166802"/>
            <a:ext cx="6096000" cy="1121333"/>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BIỆN PHÁP TU T</a:t>
            </a:r>
            <a:r>
              <a:rPr lang="en-US" sz="2800" b="1" dirty="0">
                <a:solidFill>
                  <a:srgbClr val="C00000"/>
                </a:solidFill>
                <a:latin typeface="Times New Roman" panose="02020603050405020304" pitchFamily="18" charset="0"/>
                <a:ea typeface="Calibri" panose="020F0502020204030204" pitchFamily="34" charset="0"/>
              </a:rPr>
              <a:t>Ừ NGHỊCH NGỮ</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306438" y="918443"/>
            <a:ext cx="6072142" cy="1072989"/>
          </a:xfrm>
          <a:prstGeom prst="rect">
            <a:avLst/>
          </a:prstGeom>
        </p:spPr>
      </p:pic>
      <p:sp>
        <p:nvSpPr>
          <p:cNvPr id="8" name="Plaque 7"/>
          <p:cNvSpPr/>
          <p:nvPr/>
        </p:nvSpPr>
        <p:spPr>
          <a:xfrm>
            <a:off x="885554" y="1750547"/>
            <a:ext cx="10694504" cy="4690009"/>
          </a:xfrm>
          <a:prstGeom prst="plaque">
            <a:avLst>
              <a:gd name="adj" fmla="val 1216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0"/>
              </a:spcAft>
              <a:buFont typeface="+mj-lt"/>
              <a:buAutoNum type="alphaLcPeriod"/>
            </a:pP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Lòng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nhớ</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anh</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mơ</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spcAft>
                <a:spcPts val="0"/>
              </a:spcAf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Xuân</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Quỳnh</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phúc</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tang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Vũ</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0"/>
              </a:spcAf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Kẻ</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lương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Long)</a:t>
            </a:r>
          </a:p>
          <a:p>
            <a:pPr lvl="0" algn="just">
              <a:lnSpc>
                <a:spcPct val="107000"/>
              </a:lnSpc>
              <a:spcAft>
                <a:spcPts val="0"/>
              </a:spcAf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Mọc</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xanh</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bông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tím</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biếc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spcAft>
                <a:spcPts val="0"/>
              </a:spcAf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Hải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800"/>
              </a:spcAft>
            </a:pP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anh</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chết</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Quỳnh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225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barn(inVertical)">
                                      <p:cBhvr>
                                        <p:cTn id="24" dur="5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barn(inVertical)">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barn(inVertical)">
                                      <p:cBhvr>
                                        <p:cTn id="34" dur="500"/>
                                        <p:tgtEl>
                                          <p:spTgt spid="8">
                                            <p:txEl>
                                              <p:pRg st="5" end="5"/>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barn(inVertical)">
                                      <p:cBhvr>
                                        <p:cTn id="40" dur="500"/>
                                        <p:tgtEl>
                                          <p:spTgt spid="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barn(inVertical)">
                                      <p:cBhvr>
                                        <p:cTn id="4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
            <a:ext cx="12192000" cy="6592529"/>
          </a:xfrm>
          <a:prstGeom prst="rect">
            <a:avLst/>
          </a:prstGeom>
        </p:spPr>
      </p:pic>
      <p:sp>
        <p:nvSpPr>
          <p:cNvPr id="4" name="Rectangle 3"/>
          <p:cNvSpPr/>
          <p:nvPr/>
        </p:nvSpPr>
        <p:spPr>
          <a:xfrm>
            <a:off x="3041650" y="166802"/>
            <a:ext cx="6096000" cy="1121333"/>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BIỆN PHÁP TU TỪ NGHỊCH NGỮ</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306438" y="918443"/>
            <a:ext cx="6072142" cy="1072989"/>
          </a:xfrm>
          <a:prstGeom prst="rect">
            <a:avLst/>
          </a:prstGeom>
        </p:spPr>
      </p:pic>
      <p:sp>
        <p:nvSpPr>
          <p:cNvPr id="8" name="Plaque 7"/>
          <p:cNvSpPr/>
          <p:nvPr/>
        </p:nvSpPr>
        <p:spPr>
          <a:xfrm>
            <a:off x="1031328" y="1777051"/>
            <a:ext cx="10694504" cy="4690009"/>
          </a:xfrm>
          <a:prstGeom prst="plaque">
            <a:avLst>
              <a:gd name="adj" fmla="val 1216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auto" latinLnBrk="0" hangingPunct="1">
              <a:lnSpc>
                <a:spcPct val="107000"/>
              </a:lnSpc>
              <a:spcBef>
                <a:spcPts val="0"/>
              </a:spcBef>
              <a:spcAft>
                <a:spcPts val="0"/>
              </a:spcAft>
              <a:buClrTx/>
              <a:buSzTx/>
              <a:buFont typeface="+mj-lt"/>
              <a:buAutoNum type="alphaLcPeriod"/>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Lòng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nhớ</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mơ</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Quỳnh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Hạnh</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phúc</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tang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Kẻ</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sát</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lương</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thiện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Long)</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Mọc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sông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bông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(Thanh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chết</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Quỳnh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6323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
            <a:ext cx="12192000" cy="6858001"/>
          </a:xfrm>
          <a:prstGeom prst="rect">
            <a:avLst/>
          </a:prstGeom>
        </p:spPr>
      </p:pic>
      <p:sp>
        <p:nvSpPr>
          <p:cNvPr id="4" name="Rectangle 3"/>
          <p:cNvSpPr/>
          <p:nvPr/>
        </p:nvSpPr>
        <p:spPr>
          <a:xfrm>
            <a:off x="3041650" y="166802"/>
            <a:ext cx="6096000" cy="1121333"/>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BIỆN PHÁP TU TỪ NGHỊCH NGỮ</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2700" y="566795"/>
            <a:ext cx="6072142" cy="1072989"/>
          </a:xfrm>
          <a:prstGeom prst="rect">
            <a:avLst/>
          </a:prstGeom>
        </p:spPr>
      </p:pic>
      <p:sp>
        <p:nvSpPr>
          <p:cNvPr id="8" name="Plaque 7"/>
          <p:cNvSpPr/>
          <p:nvPr/>
        </p:nvSpPr>
        <p:spPr>
          <a:xfrm>
            <a:off x="467844" y="1893630"/>
            <a:ext cx="11183196" cy="3273742"/>
          </a:xfrm>
          <a:prstGeom prst="plaque">
            <a:avLst>
              <a:gd name="adj" fmla="val 1216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tabLst>
                <a:tab pos="1386840" algn="l"/>
              </a:tabLst>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52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
            <a:ext cx="12192000" cy="6858001"/>
          </a:xfrm>
          <a:prstGeom prst="rect">
            <a:avLst/>
          </a:prstGeom>
        </p:spPr>
      </p:pic>
      <p:sp>
        <p:nvSpPr>
          <p:cNvPr id="4" name="Rectangle 3"/>
          <p:cNvSpPr/>
          <p:nvPr/>
        </p:nvSpPr>
        <p:spPr>
          <a:xfrm>
            <a:off x="3041650" y="166802"/>
            <a:ext cx="6096000" cy="1121333"/>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HÀNH TIẾNG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BIỆN PHÁP TU TỪ NGHỊCH NGỮ</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2700" y="566795"/>
            <a:ext cx="6072142" cy="1072989"/>
          </a:xfrm>
          <a:prstGeom prst="rect">
            <a:avLst/>
          </a:prstGeom>
        </p:spPr>
      </p:pic>
      <p:sp>
        <p:nvSpPr>
          <p:cNvPr id="8" name="Plaque 7"/>
          <p:cNvSpPr/>
          <p:nvPr/>
        </p:nvSpPr>
        <p:spPr>
          <a:xfrm>
            <a:off x="505955" y="2039776"/>
            <a:ext cx="11498869" cy="4818223"/>
          </a:xfrm>
          <a:prstGeom prst="plaque">
            <a:avLst>
              <a:gd name="adj" fmla="val 12162"/>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giao</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tiếp</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ví</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nghịch</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Đẹp</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kinh</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khủng</a:t>
            </a:r>
            <a:endPar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Hiền</a:t>
            </a:r>
            <a:r>
              <a:rPr kumimoji="0" lang="en-US" sz="3200" b="0" i="1"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1"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dễ</a:t>
            </a:r>
            <a:r>
              <a:rPr kumimoji="0" lang="en-US" sz="3200" b="0" i="1"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1"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sợ</a:t>
            </a:r>
            <a:endParaRPr kumimoji="0" lang="en-US" sz="3200" b="0" i="1"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Ngon</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ghê</a:t>
            </a:r>
            <a:r>
              <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gớm</a:t>
            </a:r>
            <a:endParaRPr lang="en-US"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94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557411" y="89692"/>
            <a:ext cx="6644509" cy="1130300"/>
          </a:xfrm>
          <a:prstGeom prst="rect">
            <a:avLst/>
          </a:prstGeom>
        </p:spPr>
      </p:pic>
      <p:sp>
        <p:nvSpPr>
          <p:cNvPr id="10" name="Rectangle 9"/>
          <p:cNvSpPr/>
          <p:nvPr/>
        </p:nvSpPr>
        <p:spPr>
          <a:xfrm>
            <a:off x="265043" y="795130"/>
            <a:ext cx="12085983" cy="114621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Lý</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thuyết</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C2B5527-63C3-4B16-AC07-5E7733056840}"/>
              </a:ext>
            </a:extLst>
          </p:cNvPr>
          <p:cNvGraphicFramePr>
            <a:graphicFrameLocks noGrp="1"/>
          </p:cNvGraphicFramePr>
          <p:nvPr>
            <p:extLst>
              <p:ext uri="{D42A27DB-BD31-4B8C-83A1-F6EECF244321}">
                <p14:modId xmlns:p14="http://schemas.microsoft.com/office/powerpoint/2010/main" val="1497051592"/>
              </p:ext>
            </p:extLst>
          </p:nvPr>
        </p:nvGraphicFramePr>
        <p:xfrm>
          <a:off x="859809" y="2045146"/>
          <a:ext cx="11332191" cy="4694292"/>
        </p:xfrm>
        <a:graphic>
          <a:graphicData uri="http://schemas.openxmlformats.org/drawingml/2006/table">
            <a:tbl>
              <a:tblPr firstRow="1" firstCol="1" bandRow="1"/>
              <a:tblGrid>
                <a:gridCol w="4503761">
                  <a:extLst>
                    <a:ext uri="{9D8B030D-6E8A-4147-A177-3AD203B41FA5}">
                      <a16:colId xmlns:a16="http://schemas.microsoft.com/office/drawing/2014/main" val="1109214645"/>
                    </a:ext>
                  </a:extLst>
                </a:gridCol>
                <a:gridCol w="6828430">
                  <a:extLst>
                    <a:ext uri="{9D8B030D-6E8A-4147-A177-3AD203B41FA5}">
                      <a16:colId xmlns:a16="http://schemas.microsoft.com/office/drawing/2014/main" val="3470666603"/>
                    </a:ext>
                  </a:extLst>
                </a:gridCol>
              </a:tblGrid>
              <a:tr h="1173573">
                <a:tc gridSpan="2">
                  <a:txBody>
                    <a:bodyPr/>
                    <a:lstStyle/>
                    <a:p>
                      <a:pPr algn="ctr">
                        <a:lnSpc>
                          <a:spcPct val="107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BIỆN PHÁP TU TỪ NGHỊCH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13495210"/>
                  </a:ext>
                </a:extLst>
              </a:tr>
              <a:tr h="1173573">
                <a:tc>
                  <a:txBody>
                    <a:bodyPr/>
                    <a:lstStyle/>
                    <a:p>
                      <a:pPr algn="just">
                        <a:lnSpc>
                          <a:spcPct val="107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758035"/>
                  </a:ext>
                </a:extLst>
              </a:tr>
              <a:tr h="1173573">
                <a:tc>
                  <a:txBody>
                    <a:bodyPr/>
                    <a:lstStyle/>
                    <a:p>
                      <a:pPr algn="just">
                        <a:lnSpc>
                          <a:spcPct val="107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44565"/>
                  </a:ext>
                </a:extLst>
              </a:tr>
              <a:tr h="1173573">
                <a:tc>
                  <a:txBody>
                    <a:bodyPr/>
                    <a:lstStyle/>
                    <a:p>
                      <a:pPr algn="just">
                        <a:lnSpc>
                          <a:spcPct val="107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114385"/>
                  </a:ext>
                </a:extLst>
              </a:tr>
            </a:tbl>
          </a:graphicData>
        </a:graphic>
      </p:graphicFrame>
      <p:sp>
        <p:nvSpPr>
          <p:cNvPr id="8" name="TextBox 7">
            <a:extLst>
              <a:ext uri="{FF2B5EF4-FFF2-40B4-BE49-F238E27FC236}">
                <a16:creationId xmlns:a16="http://schemas.microsoft.com/office/drawing/2014/main" id="{0ECC1264-8A8F-4552-A1BD-177AE9F7820E}"/>
              </a:ext>
            </a:extLst>
          </p:cNvPr>
          <p:cNvSpPr txBox="1"/>
          <p:nvPr/>
        </p:nvSpPr>
        <p:spPr>
          <a:xfrm>
            <a:off x="2033518" y="1287778"/>
            <a:ext cx="5158852"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394874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93498"/>
            <a:ext cx="6644509" cy="1130300"/>
          </a:xfrm>
          <a:prstGeom prst="rect">
            <a:avLst/>
          </a:prstGeom>
        </p:spPr>
      </p:pic>
      <p:sp>
        <p:nvSpPr>
          <p:cNvPr id="10" name="Rectangle 9"/>
          <p:cNvSpPr/>
          <p:nvPr/>
        </p:nvSpPr>
        <p:spPr>
          <a:xfrm>
            <a:off x="265043" y="795130"/>
            <a:ext cx="12085983" cy="6702607"/>
          </a:xfrm>
          <a:prstGeom prst="rect">
            <a:avLst/>
          </a:prstGeom>
        </p:spPr>
        <p:txBody>
          <a:bodyPr wrap="square">
            <a:spAutoFit/>
          </a:bodyPr>
          <a:lstStyle/>
          <a:p>
            <a:pPr>
              <a:lnSpc>
                <a:spcPct val="115000"/>
              </a:lnSpc>
              <a:spcAft>
                <a:spcPts val="800"/>
              </a:spcAft>
            </a:pP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I.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Lý</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thuyết</a:t>
            </a:r>
            <a:endPar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80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Khái</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niệm</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p>
          <a:p>
            <a:pPr algn="just">
              <a:lnSpc>
                <a:spcPct val="107000"/>
              </a:lnSpc>
              <a:spcAft>
                <a:spcPts val="8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Nghịch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ngữ</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từ</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nói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viết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sử</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dụng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cùng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đoạn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văn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từ</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ngữ</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ngược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nhằm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tạo</a:t>
            </a:r>
            <a:r>
              <a:rPr lang="en-US" sz="2800" dirty="0">
                <a:latin typeface="Times New Roman" panose="02020603050405020304" pitchFamily="18" charset="0"/>
                <a:ea typeface="Arial" panose="020B0604020202020204" pitchFamily="34" charset="0"/>
                <a:cs typeface="Times New Roman" panose="02020603050405020304" pitchFamily="18" charset="0"/>
              </a:rPr>
              <a:t> ra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nói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mới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mẻ</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bất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ngờ</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để</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điệp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xét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về</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nói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đến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quả</a:t>
            </a:r>
            <a:r>
              <a:rPr lang="en-US" sz="2800" dirty="0">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kết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hợp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từ</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ngữ</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bất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thường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tạo</a:t>
            </a:r>
            <a:r>
              <a:rPr lang="en-US" sz="2800" dirty="0">
                <a:latin typeface="Times New Roman" panose="02020603050405020304" pitchFamily="18" charset="0"/>
                <a:ea typeface="Arial" panose="020B0604020202020204" pitchFamily="34" charset="0"/>
                <a:cs typeface="Times New Roman" panose="02020603050405020304" pitchFamily="18" charset="0"/>
              </a:rPr>
              <a:t> ra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sử</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dụng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từ</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ngữ</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điểm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ngược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mệnh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đề</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phản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tạo</a:t>
            </a:r>
            <a:r>
              <a:rPr lang="en-US" sz="2800" dirty="0">
                <a:latin typeface="Times New Roman" panose="02020603050405020304" pitchFamily="18" charset="0"/>
                <a:ea typeface="Arial" panose="020B0604020202020204" pitchFamily="34" charset="0"/>
                <a:cs typeface="Times New Roman" panose="02020603050405020304" pitchFamily="18" charset="0"/>
              </a:rPr>
              <a:t> ra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sử</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dụng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từ</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ngữ</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vế</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thể</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điểm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ngược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cùng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85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536556" cy="6843244"/>
          </a:xfrm>
          <a:prstGeom prst="rect">
            <a:avLst/>
          </a:prstGeom>
        </p:spPr>
      </p:pic>
      <p:pic>
        <p:nvPicPr>
          <p:cNvPr id="5" name="Picture 4"/>
          <p:cNvPicPr>
            <a:picLocks noChangeAspect="1"/>
          </p:cNvPicPr>
          <p:nvPr/>
        </p:nvPicPr>
        <p:blipFill>
          <a:blip r:embed="rId3"/>
          <a:stretch>
            <a:fillRect/>
          </a:stretch>
        </p:blipFill>
        <p:spPr>
          <a:xfrm>
            <a:off x="3325399" y="193498"/>
            <a:ext cx="6644509" cy="1130300"/>
          </a:xfrm>
          <a:prstGeom prst="rect">
            <a:avLst/>
          </a:prstGeom>
        </p:spPr>
      </p:pic>
      <p:sp>
        <p:nvSpPr>
          <p:cNvPr id="10" name="Rectangle 9"/>
          <p:cNvSpPr/>
          <p:nvPr/>
        </p:nvSpPr>
        <p:spPr>
          <a:xfrm>
            <a:off x="265043" y="795130"/>
            <a:ext cx="12085983" cy="3277564"/>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Lý</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thuyết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800"/>
              </a:spcAft>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Gây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ấn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mạnh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mẽ</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về</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độc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đáo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khác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lạ</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 </a:t>
            </a:r>
            <a:r>
              <a:rPr lang="en-US" sz="2800" dirty="0" err="1">
                <a:latin typeface="Times New Roman" panose="02020603050405020304" pitchFamily="18" charset="0"/>
                <a:ea typeface="Arial" panose="020B0604020202020204" pitchFamily="34" charset="0"/>
                <a:cs typeface="Times New Roman" panose="02020603050405020304" pitchFamily="18" charset="0"/>
              </a:rPr>
              <a:t>Mang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chiều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sắc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mới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mẻ</a:t>
            </a:r>
            <a:r>
              <a:rPr 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Arial" panose="020B0604020202020204" pitchFamily="34" charset="0"/>
              </a:rPr>
              <a:t>	+ </a:t>
            </a:r>
            <a:r>
              <a:rPr lang="en-US" sz="2800" dirty="0" err="1">
                <a:latin typeface="Times New Roman" panose="02020603050405020304" pitchFamily="18" charset="0"/>
                <a:ea typeface="Arial" panose="020B0604020202020204" pitchFamily="34" charset="0"/>
              </a:rPr>
              <a:t>Gây</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cười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tạo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sắc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thái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châm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biếm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nhẹ</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nhàng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hoặc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đả</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kích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mạnh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mẽ</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trong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nhiều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trường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hợp</a:t>
            </a:r>
            <a:r>
              <a:rPr lang="en-US" sz="2800" dirty="0">
                <a:latin typeface="Times New Roman" panose="02020603050405020304" pitchFamily="18" charset="0"/>
                <a:ea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75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1866</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Hương Đỗ</cp:lastModifiedBy>
  <cp:revision>34</cp:revision>
  <dcterms:created xsi:type="dcterms:W3CDTF">2022-05-28T14:57:10Z</dcterms:created>
  <dcterms:modified xsi:type="dcterms:W3CDTF">2024-07-29T09:27:53Z</dcterms:modified>
</cp:coreProperties>
</file>