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ương Đỗ" userId="d21096f1d58e6114" providerId="LiveId" clId="{5A0B2653-0A9C-4502-BD40-34424989F091}"/>
    <pc:docChg chg="modSld">
      <pc:chgData name="Hương Đỗ" userId="d21096f1d58e6114" providerId="LiveId" clId="{5A0B2653-0A9C-4502-BD40-34424989F091}" dt="2024-07-29T09:46:16.679" v="100" actId="207"/>
      <pc:docMkLst>
        <pc:docMk/>
      </pc:docMkLst>
      <pc:sldChg chg="addSp modSp mod">
        <pc:chgData name="Hương Đỗ" userId="d21096f1d58e6114" providerId="LiveId" clId="{5A0B2653-0A9C-4502-BD40-34424989F091}" dt="2024-07-29T09:46:16.679" v="100" actId="207"/>
        <pc:sldMkLst>
          <pc:docMk/>
          <pc:sldMk cId="3320652052" sldId="266"/>
        </pc:sldMkLst>
        <pc:spChg chg="add mod">
          <ac:chgData name="Hương Đỗ" userId="d21096f1d58e6114" providerId="LiveId" clId="{5A0B2653-0A9C-4502-BD40-34424989F091}" dt="2024-07-29T09:46:16.679" v="100" actId="207"/>
          <ac:spMkLst>
            <pc:docMk/>
            <pc:sldMk cId="3320652052" sldId="266"/>
            <ac:spMk id="2" creationId="{110983D9-0348-0272-C467-959C8541C311}"/>
          </ac:spMkLst>
        </pc:spChg>
        <pc:spChg chg="mod">
          <ac:chgData name="Hương Đỗ" userId="d21096f1d58e6114" providerId="LiveId" clId="{5A0B2653-0A9C-4502-BD40-34424989F091}" dt="2024-07-29T09:45:04.516" v="72" actId="255"/>
          <ac:spMkLst>
            <pc:docMk/>
            <pc:sldMk cId="3320652052" sldId="266"/>
            <ac:spMk id="1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604FF5-EB6E-42B1-B9C4-A062D44DDC0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BA0AB1-5291-482C-BCA2-BA7D66630697}">
      <dgm:prSet phldrT="[Text]" custT="1"/>
      <dgm:spPr/>
      <dgm:t>
        <a:bodyPr/>
        <a:lstStyle/>
        <a:p>
          <a:r>
            <a:rPr lang="it-IT" sz="2800" b="1" dirty="0"/>
            <a:t>III. </a:t>
          </a:r>
          <a:r>
            <a:rPr lang="en-US" sz="2800" b="1" dirty="0" err="1"/>
            <a:t>Tổng</a:t>
          </a:r>
          <a:r>
            <a:rPr lang="en-US" sz="2800" b="1" dirty="0"/>
            <a:t> </a:t>
          </a:r>
          <a:r>
            <a:rPr lang="en-US" sz="2800" b="1" dirty="0" err="1"/>
            <a:t>kết</a:t>
          </a:r>
          <a:endParaRPr lang="en-US" sz="2800" b="1" dirty="0">
            <a:latin typeface="Times New Roman" pitchFamily="18" charset="0"/>
            <a:cs typeface="Times New Roman" pitchFamily="18" charset="0"/>
          </a:endParaRPr>
        </a:p>
      </dgm:t>
    </dgm:pt>
    <dgm:pt modelId="{953CAB98-91DB-46EB-9E8E-17990D4F9E0E}" type="par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DAEF3277-BB9F-4169-A27D-7140C6911056}" type="sibTrans" cxnId="{E453DB5F-B258-46E2-944C-0312E934DE1B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09753808-79E2-4E80-AABB-F08DAFE4EAE7}">
      <dgm:prSet phldrT="[Text]" custT="1"/>
      <dgm:spPr/>
      <dgm:t>
        <a:bodyPr/>
        <a:lstStyle/>
        <a:p>
          <a:r>
            <a:rPr lang="en-US" sz="2800" b="1" dirty="0"/>
            <a:t>1. </a:t>
          </a:r>
          <a:r>
            <a:rPr lang="en-US" sz="2800" b="1" dirty="0" err="1"/>
            <a:t>Nội</a:t>
          </a:r>
          <a:r>
            <a:rPr lang="en-US" sz="2800" b="1" dirty="0"/>
            <a:t> dung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A1D8FD9D-1012-4008-93F6-58BEE3AB5BCD}" type="par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44D4B24E-C97E-421E-8795-DEBA08A1762F}" type="sibTrans" cxnId="{5B61A238-F1F0-4895-AB75-B13745A2878A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AD0AB698-25DC-46F7-B5AB-732849AB6B7A}">
      <dgm:prSet phldrT="[Text]" custT="1"/>
      <dgm:spPr/>
      <dgm:t>
        <a:bodyPr/>
        <a:lstStyle/>
        <a:p>
          <a:r>
            <a:rPr lang="en-US" sz="2800" b="1" dirty="0"/>
            <a:t>2. </a:t>
          </a:r>
          <a:r>
            <a:rPr lang="en-US" sz="2800" b="1" dirty="0" err="1"/>
            <a:t>Nghệ</a:t>
          </a:r>
          <a:r>
            <a:rPr lang="en-US" sz="2800" b="1" dirty="0"/>
            <a:t> </a:t>
          </a:r>
          <a:r>
            <a:rPr lang="en-US" sz="2800" b="1" dirty="0" err="1"/>
            <a:t>thuật</a:t>
          </a:r>
          <a:endParaRPr lang="en-US" sz="2800" dirty="0">
            <a:latin typeface="Times New Roman" pitchFamily="18" charset="0"/>
            <a:cs typeface="Times New Roman" pitchFamily="18" charset="0"/>
          </a:endParaRPr>
        </a:p>
      </dgm:t>
    </dgm:pt>
    <dgm:pt modelId="{17A87603-E210-424F-A780-B3EA83A36AFA}" type="par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BAF00B54-DE6E-4F02-B55A-32811E82D1C3}" type="sibTrans" cxnId="{4B57E768-B55D-442E-95D6-CCA342D83DE1}">
      <dgm:prSet/>
      <dgm:spPr/>
      <dgm:t>
        <a:bodyPr/>
        <a:lstStyle/>
        <a:p>
          <a:endParaRPr lang="en-US" sz="5400">
            <a:latin typeface="Times New Roman" pitchFamily="18" charset="0"/>
            <a:cs typeface="Times New Roman" pitchFamily="18" charset="0"/>
          </a:endParaRPr>
        </a:p>
      </dgm:t>
    </dgm:pt>
    <dgm:pt modelId="{7460BFFF-99BF-4935-8CB3-E44E5F8F767C}" type="pres">
      <dgm:prSet presAssocID="{C0604FF5-EB6E-42B1-B9C4-A062D44DDC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F4087BB-03A6-425D-9890-9B2CCC3AEDAB}" type="pres">
      <dgm:prSet presAssocID="{D9BA0AB1-5291-482C-BCA2-BA7D66630697}" presName="hierRoot1" presStyleCnt="0"/>
      <dgm:spPr/>
    </dgm:pt>
    <dgm:pt modelId="{FDFA856F-582C-4111-BAA2-CE1F048D1AF1}" type="pres">
      <dgm:prSet presAssocID="{D9BA0AB1-5291-482C-BCA2-BA7D66630697}" presName="composite" presStyleCnt="0"/>
      <dgm:spPr/>
    </dgm:pt>
    <dgm:pt modelId="{C31DE044-C292-4F7B-ABE8-BEB6779DC9C3}" type="pres">
      <dgm:prSet presAssocID="{D9BA0AB1-5291-482C-BCA2-BA7D66630697}" presName="background" presStyleLbl="node0" presStyleIdx="0" presStyleCnt="1"/>
      <dgm:spPr/>
    </dgm:pt>
    <dgm:pt modelId="{2EF5096E-0F12-43BC-B896-A1CF3E7D73C4}" type="pres">
      <dgm:prSet presAssocID="{D9BA0AB1-5291-482C-BCA2-BA7D66630697}" presName="text" presStyleLbl="fgAcc0" presStyleIdx="0" presStyleCnt="1" custScaleX="414491" custScaleY="30159" custLinFactNeighborX="-12597" custLinFactNeighborY="-29417">
        <dgm:presLayoutVars>
          <dgm:chPref val="3"/>
        </dgm:presLayoutVars>
      </dgm:prSet>
      <dgm:spPr/>
    </dgm:pt>
    <dgm:pt modelId="{22D9FF83-620A-4D81-9B7D-B8AF1C722F60}" type="pres">
      <dgm:prSet presAssocID="{D9BA0AB1-5291-482C-BCA2-BA7D66630697}" presName="hierChild2" presStyleCnt="0"/>
      <dgm:spPr/>
    </dgm:pt>
    <dgm:pt modelId="{941D9AE0-62B8-44D6-9F3F-1EEFC7284120}" type="pres">
      <dgm:prSet presAssocID="{A1D8FD9D-1012-4008-93F6-58BEE3AB5BCD}" presName="Name10" presStyleLbl="parChTrans1D2" presStyleIdx="0" presStyleCnt="2"/>
      <dgm:spPr/>
    </dgm:pt>
    <dgm:pt modelId="{A6A05EF9-EB00-4017-A110-D20085438302}" type="pres">
      <dgm:prSet presAssocID="{09753808-79E2-4E80-AABB-F08DAFE4EAE7}" presName="hierRoot2" presStyleCnt="0"/>
      <dgm:spPr/>
    </dgm:pt>
    <dgm:pt modelId="{90AB1555-51A6-4B64-BD71-9085327426F1}" type="pres">
      <dgm:prSet presAssocID="{09753808-79E2-4E80-AABB-F08DAFE4EAE7}" presName="composite2" presStyleCnt="0"/>
      <dgm:spPr/>
    </dgm:pt>
    <dgm:pt modelId="{6E6FF548-4D07-4C40-B664-7A8A3D0015CA}" type="pres">
      <dgm:prSet presAssocID="{09753808-79E2-4E80-AABB-F08DAFE4EAE7}" presName="background2" presStyleLbl="node2" presStyleIdx="0" presStyleCnt="2"/>
      <dgm:spPr/>
    </dgm:pt>
    <dgm:pt modelId="{6DEA9B1A-CFF3-46FA-815E-B16575809256}" type="pres">
      <dgm:prSet presAssocID="{09753808-79E2-4E80-AABB-F08DAFE4EAE7}" presName="text2" presStyleLbl="fgAcc2" presStyleIdx="0" presStyleCnt="2" custScaleX="176351" custScaleY="32705" custLinFactNeighborX="-48019" custLinFactNeighborY="-49951">
        <dgm:presLayoutVars>
          <dgm:chPref val="3"/>
        </dgm:presLayoutVars>
      </dgm:prSet>
      <dgm:spPr/>
    </dgm:pt>
    <dgm:pt modelId="{83446AAF-DB98-491A-B5B0-5D0F44178FF6}" type="pres">
      <dgm:prSet presAssocID="{09753808-79E2-4E80-AABB-F08DAFE4EAE7}" presName="hierChild3" presStyleCnt="0"/>
      <dgm:spPr/>
    </dgm:pt>
    <dgm:pt modelId="{E079592D-BB51-4C8B-8E6D-6B70AAD1EB72}" type="pres">
      <dgm:prSet presAssocID="{17A87603-E210-424F-A780-B3EA83A36AFA}" presName="Name10" presStyleLbl="parChTrans1D2" presStyleIdx="1" presStyleCnt="2"/>
      <dgm:spPr/>
    </dgm:pt>
    <dgm:pt modelId="{195F446A-5FD6-4439-BA2D-BC58739E0DA1}" type="pres">
      <dgm:prSet presAssocID="{AD0AB698-25DC-46F7-B5AB-732849AB6B7A}" presName="hierRoot2" presStyleCnt="0"/>
      <dgm:spPr/>
    </dgm:pt>
    <dgm:pt modelId="{4FCAD84D-9228-4C27-8F4C-4AFC30D9F5D2}" type="pres">
      <dgm:prSet presAssocID="{AD0AB698-25DC-46F7-B5AB-732849AB6B7A}" presName="composite2" presStyleCnt="0"/>
      <dgm:spPr/>
    </dgm:pt>
    <dgm:pt modelId="{C4EBBC1D-B3DB-4E43-B784-7B1DFB0C386C}" type="pres">
      <dgm:prSet presAssocID="{AD0AB698-25DC-46F7-B5AB-732849AB6B7A}" presName="background2" presStyleLbl="node2" presStyleIdx="1" presStyleCnt="2"/>
      <dgm:spPr/>
    </dgm:pt>
    <dgm:pt modelId="{6CB9D171-A3E8-4F2E-B593-F760FBEFB571}" type="pres">
      <dgm:prSet presAssocID="{AD0AB698-25DC-46F7-B5AB-732849AB6B7A}" presName="text2" presStyleLbl="fgAcc2" presStyleIdx="1" presStyleCnt="2" custScaleX="224279" custScaleY="44789" custLinFactNeighborX="21846" custLinFactNeighborY="-40948">
        <dgm:presLayoutVars>
          <dgm:chPref val="3"/>
        </dgm:presLayoutVars>
      </dgm:prSet>
      <dgm:spPr/>
    </dgm:pt>
    <dgm:pt modelId="{8A0F26C1-0C5A-4852-8837-D1BA6CEEE43C}" type="pres">
      <dgm:prSet presAssocID="{AD0AB698-25DC-46F7-B5AB-732849AB6B7A}" presName="hierChild3" presStyleCnt="0"/>
      <dgm:spPr/>
    </dgm:pt>
  </dgm:ptLst>
  <dgm:cxnLst>
    <dgm:cxn modelId="{C045B110-A6F9-4795-8D82-5CC0F8163274}" type="presOf" srcId="{D9BA0AB1-5291-482C-BCA2-BA7D66630697}" destId="{2EF5096E-0F12-43BC-B896-A1CF3E7D73C4}" srcOrd="0" destOrd="0" presId="urn:microsoft.com/office/officeart/2005/8/layout/hierarchy1"/>
    <dgm:cxn modelId="{837C3822-3B79-43CB-80CE-E1A91D55F1BB}" type="presOf" srcId="{C0604FF5-EB6E-42B1-B9C4-A062D44DDC07}" destId="{7460BFFF-99BF-4935-8CB3-E44E5F8F767C}" srcOrd="0" destOrd="0" presId="urn:microsoft.com/office/officeart/2005/8/layout/hierarchy1"/>
    <dgm:cxn modelId="{E854162F-A66B-4144-B963-9EE8D23F0060}" type="presOf" srcId="{A1D8FD9D-1012-4008-93F6-58BEE3AB5BCD}" destId="{941D9AE0-62B8-44D6-9F3F-1EEFC7284120}" srcOrd="0" destOrd="0" presId="urn:microsoft.com/office/officeart/2005/8/layout/hierarchy1"/>
    <dgm:cxn modelId="{39AE5C34-9EB0-453B-88A7-EC16BDCA7688}" type="presOf" srcId="{17A87603-E210-424F-A780-B3EA83A36AFA}" destId="{E079592D-BB51-4C8B-8E6D-6B70AAD1EB72}" srcOrd="0" destOrd="0" presId="urn:microsoft.com/office/officeart/2005/8/layout/hierarchy1"/>
    <dgm:cxn modelId="{5B61A238-F1F0-4895-AB75-B13745A2878A}" srcId="{D9BA0AB1-5291-482C-BCA2-BA7D66630697}" destId="{09753808-79E2-4E80-AABB-F08DAFE4EAE7}" srcOrd="0" destOrd="0" parTransId="{A1D8FD9D-1012-4008-93F6-58BEE3AB5BCD}" sibTransId="{44D4B24E-C97E-421E-8795-DEBA08A1762F}"/>
    <dgm:cxn modelId="{E453DB5F-B258-46E2-944C-0312E934DE1B}" srcId="{C0604FF5-EB6E-42B1-B9C4-A062D44DDC07}" destId="{D9BA0AB1-5291-482C-BCA2-BA7D66630697}" srcOrd="0" destOrd="0" parTransId="{953CAB98-91DB-46EB-9E8E-17990D4F9E0E}" sibTransId="{DAEF3277-BB9F-4169-A27D-7140C6911056}"/>
    <dgm:cxn modelId="{4B57E768-B55D-442E-95D6-CCA342D83DE1}" srcId="{D9BA0AB1-5291-482C-BCA2-BA7D66630697}" destId="{AD0AB698-25DC-46F7-B5AB-732849AB6B7A}" srcOrd="1" destOrd="0" parTransId="{17A87603-E210-424F-A780-B3EA83A36AFA}" sibTransId="{BAF00B54-DE6E-4F02-B55A-32811E82D1C3}"/>
    <dgm:cxn modelId="{C7C76758-462A-4587-9973-EAD48A3A8005}" type="presOf" srcId="{AD0AB698-25DC-46F7-B5AB-732849AB6B7A}" destId="{6CB9D171-A3E8-4F2E-B593-F760FBEFB571}" srcOrd="0" destOrd="0" presId="urn:microsoft.com/office/officeart/2005/8/layout/hierarchy1"/>
    <dgm:cxn modelId="{EB49E79F-3A5E-481D-8B93-8B6C70BFB56F}" type="presOf" srcId="{09753808-79E2-4E80-AABB-F08DAFE4EAE7}" destId="{6DEA9B1A-CFF3-46FA-815E-B16575809256}" srcOrd="0" destOrd="0" presId="urn:microsoft.com/office/officeart/2005/8/layout/hierarchy1"/>
    <dgm:cxn modelId="{ACFDFC9C-9795-46D6-AF3A-4B1CCDA1A78A}" type="presParOf" srcId="{7460BFFF-99BF-4935-8CB3-E44E5F8F767C}" destId="{8F4087BB-03A6-425D-9890-9B2CCC3AEDAB}" srcOrd="0" destOrd="0" presId="urn:microsoft.com/office/officeart/2005/8/layout/hierarchy1"/>
    <dgm:cxn modelId="{8308561D-3F47-424D-9FD6-4F411945DFAF}" type="presParOf" srcId="{8F4087BB-03A6-425D-9890-9B2CCC3AEDAB}" destId="{FDFA856F-582C-4111-BAA2-CE1F048D1AF1}" srcOrd="0" destOrd="0" presId="urn:microsoft.com/office/officeart/2005/8/layout/hierarchy1"/>
    <dgm:cxn modelId="{C8826A70-01B0-416E-8C41-B25001AB2C35}" type="presParOf" srcId="{FDFA856F-582C-4111-BAA2-CE1F048D1AF1}" destId="{C31DE044-C292-4F7B-ABE8-BEB6779DC9C3}" srcOrd="0" destOrd="0" presId="urn:microsoft.com/office/officeart/2005/8/layout/hierarchy1"/>
    <dgm:cxn modelId="{F6EC3BB7-C244-4B42-BA72-B4E3BF92ABE4}" type="presParOf" srcId="{FDFA856F-582C-4111-BAA2-CE1F048D1AF1}" destId="{2EF5096E-0F12-43BC-B896-A1CF3E7D73C4}" srcOrd="1" destOrd="0" presId="urn:microsoft.com/office/officeart/2005/8/layout/hierarchy1"/>
    <dgm:cxn modelId="{50BE5DD4-3016-4EAA-B310-EB6EF1D5447B}" type="presParOf" srcId="{8F4087BB-03A6-425D-9890-9B2CCC3AEDAB}" destId="{22D9FF83-620A-4D81-9B7D-B8AF1C722F60}" srcOrd="1" destOrd="0" presId="urn:microsoft.com/office/officeart/2005/8/layout/hierarchy1"/>
    <dgm:cxn modelId="{07C141F6-92BF-4C5A-B142-D7C523411689}" type="presParOf" srcId="{22D9FF83-620A-4D81-9B7D-B8AF1C722F60}" destId="{941D9AE0-62B8-44D6-9F3F-1EEFC7284120}" srcOrd="0" destOrd="0" presId="urn:microsoft.com/office/officeart/2005/8/layout/hierarchy1"/>
    <dgm:cxn modelId="{6F8500A7-7A87-4BB1-AFF7-36859B222C86}" type="presParOf" srcId="{22D9FF83-620A-4D81-9B7D-B8AF1C722F60}" destId="{A6A05EF9-EB00-4017-A110-D20085438302}" srcOrd="1" destOrd="0" presId="urn:microsoft.com/office/officeart/2005/8/layout/hierarchy1"/>
    <dgm:cxn modelId="{BD861F5A-DE53-49A2-B2A7-37A42DA457F8}" type="presParOf" srcId="{A6A05EF9-EB00-4017-A110-D20085438302}" destId="{90AB1555-51A6-4B64-BD71-9085327426F1}" srcOrd="0" destOrd="0" presId="urn:microsoft.com/office/officeart/2005/8/layout/hierarchy1"/>
    <dgm:cxn modelId="{F7F512FF-FBCF-49A6-A625-48F00712A1CF}" type="presParOf" srcId="{90AB1555-51A6-4B64-BD71-9085327426F1}" destId="{6E6FF548-4D07-4C40-B664-7A8A3D0015CA}" srcOrd="0" destOrd="0" presId="urn:microsoft.com/office/officeart/2005/8/layout/hierarchy1"/>
    <dgm:cxn modelId="{88A9BA21-AD98-43B4-B41B-034E0BCAC7FE}" type="presParOf" srcId="{90AB1555-51A6-4B64-BD71-9085327426F1}" destId="{6DEA9B1A-CFF3-46FA-815E-B16575809256}" srcOrd="1" destOrd="0" presId="urn:microsoft.com/office/officeart/2005/8/layout/hierarchy1"/>
    <dgm:cxn modelId="{5FA18147-4380-4804-9C6E-CF1CAE6C5072}" type="presParOf" srcId="{A6A05EF9-EB00-4017-A110-D20085438302}" destId="{83446AAF-DB98-491A-B5B0-5D0F44178FF6}" srcOrd="1" destOrd="0" presId="urn:microsoft.com/office/officeart/2005/8/layout/hierarchy1"/>
    <dgm:cxn modelId="{AB82AC17-B557-4A89-B2E5-D42B9FD719B0}" type="presParOf" srcId="{22D9FF83-620A-4D81-9B7D-B8AF1C722F60}" destId="{E079592D-BB51-4C8B-8E6D-6B70AAD1EB72}" srcOrd="2" destOrd="0" presId="urn:microsoft.com/office/officeart/2005/8/layout/hierarchy1"/>
    <dgm:cxn modelId="{4E264EC8-8C38-4E79-9A7D-93A3629B10A8}" type="presParOf" srcId="{22D9FF83-620A-4D81-9B7D-B8AF1C722F60}" destId="{195F446A-5FD6-4439-BA2D-BC58739E0DA1}" srcOrd="3" destOrd="0" presId="urn:microsoft.com/office/officeart/2005/8/layout/hierarchy1"/>
    <dgm:cxn modelId="{808C6EDE-5DD4-48FA-8B1B-4272899E32CF}" type="presParOf" srcId="{195F446A-5FD6-4439-BA2D-BC58739E0DA1}" destId="{4FCAD84D-9228-4C27-8F4C-4AFC30D9F5D2}" srcOrd="0" destOrd="0" presId="urn:microsoft.com/office/officeart/2005/8/layout/hierarchy1"/>
    <dgm:cxn modelId="{4F4787D3-5256-4297-8F81-F160EC5DD5C6}" type="presParOf" srcId="{4FCAD84D-9228-4C27-8F4C-4AFC30D9F5D2}" destId="{C4EBBC1D-B3DB-4E43-B784-7B1DFB0C386C}" srcOrd="0" destOrd="0" presId="urn:microsoft.com/office/officeart/2005/8/layout/hierarchy1"/>
    <dgm:cxn modelId="{EDE72345-968E-4756-8828-AD5ABAE662E0}" type="presParOf" srcId="{4FCAD84D-9228-4C27-8F4C-4AFC30D9F5D2}" destId="{6CB9D171-A3E8-4F2E-B593-F760FBEFB571}" srcOrd="1" destOrd="0" presId="urn:microsoft.com/office/officeart/2005/8/layout/hierarchy1"/>
    <dgm:cxn modelId="{0A1A0EC8-9AEA-4C7A-B268-438C522D735B}" type="presParOf" srcId="{195F446A-5FD6-4439-BA2D-BC58739E0DA1}" destId="{8A0F26C1-0C5A-4852-8837-D1BA6CEEE43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9592D-BB51-4C8B-8E6D-6B70AAD1EB72}">
      <dsp:nvSpPr>
        <dsp:cNvPr id="0" name=""/>
        <dsp:cNvSpPr/>
      </dsp:nvSpPr>
      <dsp:spPr>
        <a:xfrm>
          <a:off x="5367028" y="790812"/>
          <a:ext cx="3021880" cy="5869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7083"/>
              </a:lnTo>
              <a:lnTo>
                <a:pt x="3021880" y="337083"/>
              </a:lnTo>
              <a:lnTo>
                <a:pt x="3021880" y="5869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D9AE0-62B8-44D6-9F3F-1EEFC7284120}">
      <dsp:nvSpPr>
        <dsp:cNvPr id="0" name=""/>
        <dsp:cNvSpPr/>
      </dsp:nvSpPr>
      <dsp:spPr>
        <a:xfrm>
          <a:off x="2078628" y="790812"/>
          <a:ext cx="3288399" cy="432755"/>
        </a:xfrm>
        <a:custGeom>
          <a:avLst/>
          <a:gdLst/>
          <a:ahLst/>
          <a:cxnLst/>
          <a:rect l="0" t="0" r="0" b="0"/>
          <a:pathLst>
            <a:path>
              <a:moveTo>
                <a:pt x="3288399" y="0"/>
              </a:moveTo>
              <a:lnTo>
                <a:pt x="3288399" y="182883"/>
              </a:lnTo>
              <a:lnTo>
                <a:pt x="0" y="182883"/>
              </a:lnTo>
              <a:lnTo>
                <a:pt x="0" y="432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DE044-C292-4F7B-ABE8-BEB6779DC9C3}">
      <dsp:nvSpPr>
        <dsp:cNvPr id="0" name=""/>
        <dsp:cNvSpPr/>
      </dsp:nvSpPr>
      <dsp:spPr>
        <a:xfrm>
          <a:off x="-222925" y="274260"/>
          <a:ext cx="11179908" cy="5165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F5096E-0F12-43BC-B896-A1CF3E7D73C4}">
      <dsp:nvSpPr>
        <dsp:cNvPr id="0" name=""/>
        <dsp:cNvSpPr/>
      </dsp:nvSpPr>
      <dsp:spPr>
        <a:xfrm>
          <a:off x="76769" y="558971"/>
          <a:ext cx="11179908" cy="5165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b="1" kern="1200" dirty="0"/>
            <a:t>III. </a:t>
          </a:r>
          <a:r>
            <a:rPr lang="en-US" sz="2800" b="1" kern="1200" dirty="0" err="1"/>
            <a:t>Tổng</a:t>
          </a:r>
          <a:r>
            <a:rPr lang="en-US" sz="2800" b="1" kern="1200" dirty="0"/>
            <a:t> </a:t>
          </a:r>
          <a:r>
            <a:rPr lang="en-US" sz="2800" b="1" kern="1200" dirty="0" err="1"/>
            <a:t>kết</a:t>
          </a:r>
          <a:endParaRPr lang="en-US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91898" y="574100"/>
        <a:ext cx="11149650" cy="486293"/>
      </dsp:txXfrm>
    </dsp:sp>
    <dsp:sp modelId="{6E6FF548-4D07-4C40-B664-7A8A3D0015CA}">
      <dsp:nvSpPr>
        <dsp:cNvPr id="0" name=""/>
        <dsp:cNvSpPr/>
      </dsp:nvSpPr>
      <dsp:spPr>
        <a:xfrm>
          <a:off x="-299695" y="1223567"/>
          <a:ext cx="4756648" cy="5601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A9B1A-CFF3-46FA-815E-B16575809256}">
      <dsp:nvSpPr>
        <dsp:cNvPr id="0" name=""/>
        <dsp:cNvSpPr/>
      </dsp:nvSpPr>
      <dsp:spPr>
        <a:xfrm>
          <a:off x="0" y="1508278"/>
          <a:ext cx="4756648" cy="560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1. </a:t>
          </a:r>
          <a:r>
            <a:rPr lang="en-US" sz="2800" b="1" kern="1200" dirty="0" err="1"/>
            <a:t>Nội</a:t>
          </a:r>
          <a:r>
            <a:rPr lang="en-US" sz="2800" b="1" kern="1200" dirty="0"/>
            <a:t> dung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406" y="1524684"/>
        <a:ext cx="4723836" cy="527346"/>
      </dsp:txXfrm>
    </dsp:sp>
    <dsp:sp modelId="{C4EBBC1D-B3DB-4E43-B784-7B1DFB0C386C}">
      <dsp:nvSpPr>
        <dsp:cNvPr id="0" name=""/>
        <dsp:cNvSpPr/>
      </dsp:nvSpPr>
      <dsp:spPr>
        <a:xfrm>
          <a:off x="5364212" y="1377767"/>
          <a:ext cx="6049392" cy="7671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9D171-A3E8-4F2E-B593-F760FBEFB571}">
      <dsp:nvSpPr>
        <dsp:cNvPr id="0" name=""/>
        <dsp:cNvSpPr/>
      </dsp:nvSpPr>
      <dsp:spPr>
        <a:xfrm>
          <a:off x="5663908" y="1662478"/>
          <a:ext cx="6049392" cy="7671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2. </a:t>
          </a:r>
          <a:r>
            <a:rPr lang="en-US" sz="2800" b="1" kern="1200" dirty="0" err="1"/>
            <a:t>Nghệ</a:t>
          </a:r>
          <a:r>
            <a:rPr lang="en-US" sz="2800" b="1" kern="1200" dirty="0"/>
            <a:t> </a:t>
          </a:r>
          <a:r>
            <a:rPr lang="en-US" sz="2800" b="1" kern="1200" dirty="0" err="1"/>
            <a:t>thuật</a:t>
          </a:r>
          <a:endParaRPr lang="en-US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86376" y="1684946"/>
        <a:ext cx="6004456" cy="7221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EBE95-DDB5-46C9-B36C-EB778837C87D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D8745-6072-4C43-B8A2-0593229A7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0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28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79BF44-F5CE-455C-A9FE-73A15FC422D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16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5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16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89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封面/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771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4" descr="F:\0PPT素材\背景及图片\白麻子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478"/>
          <a:stretch/>
        </p:blipFill>
        <p:spPr bwMode="auto"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圆角矩形 11"/>
          <p:cNvSpPr/>
          <p:nvPr userDrawn="1"/>
        </p:nvSpPr>
        <p:spPr>
          <a:xfrm>
            <a:off x="1056563" y="376993"/>
            <a:ext cx="10608056" cy="742320"/>
          </a:xfrm>
          <a:prstGeom prst="roundRect">
            <a:avLst>
              <a:gd name="adj" fmla="val 10650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431371" y="201184"/>
            <a:ext cx="920272" cy="920272"/>
            <a:chOff x="4229236" y="3968984"/>
            <a:chExt cx="792000" cy="792000"/>
          </a:xfrm>
          <a:effectLst/>
        </p:grpSpPr>
        <p:sp>
          <p:nvSpPr>
            <p:cNvPr id="14" name="MH_Other_2"/>
            <p:cNvSpPr/>
            <p:nvPr>
              <p:custDataLst>
                <p:tags r:id="rId1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5" name="MH_Title_1"/>
            <p:cNvSpPr/>
            <p:nvPr>
              <p:custDataLst>
                <p:tags r:id="rId2"/>
              </p:custDataLst>
            </p:nvPr>
          </p:nvSpPr>
          <p:spPr>
            <a:xfrm>
              <a:off x="4355236" y="4094984"/>
              <a:ext cx="540000" cy="54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lang="en-US" altLang="zh-CN" sz="3200" dirty="0">
                <a:latin typeface="阿里巴巴普惠体 H" panose="00020600040101010101" pitchFamily="18" charset="-122"/>
                <a:ea typeface="阿里巴巴普惠体 H" panose="00020600040101010101" pitchFamily="18" charset="-122"/>
                <a:cs typeface="阿里巴巴普惠体 H" panose="00020600040101010101" pitchFamily="18" charset="-122"/>
                <a:sym typeface="+mn-lt"/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4569133" y="3621022"/>
            <a:ext cx="7622868" cy="3240021"/>
            <a:chOff x="3426849" y="2715766"/>
            <a:chExt cx="5717151" cy="2430016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9"/>
            <a:stretch/>
          </p:blipFill>
          <p:spPr>
            <a:xfrm rot="16200000">
              <a:off x="7317728" y="3319510"/>
              <a:ext cx="2430016" cy="122252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712634" y="1712134"/>
              <a:ext cx="1145581" cy="57171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6657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65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13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0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31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91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1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6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2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26111-DFC7-4845-9754-EB287132034F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B2775-69C3-4BF2-A3B9-A2B7CEC3E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24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15.png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4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67" y="548680"/>
            <a:ext cx="9889099" cy="566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43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van Ivanovich Shishkin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" name="AutoShape 4" descr="Ivan Ivanovich Shishkin"/>
          <p:cNvSpPr>
            <a:spLocks noChangeAspect="1" noChangeArrowheads="1"/>
          </p:cNvSpPr>
          <p:nvPr/>
        </p:nvSpPr>
        <p:spPr bwMode="auto">
          <a:xfrm>
            <a:off x="410633" y="10584"/>
            <a:ext cx="5397335" cy="457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" name="AutoShape 6" descr="Ivan Ivanovich Shishkin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13782"/>
            <a:ext cx="5760640" cy="6479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043" y="213781"/>
            <a:ext cx="5568619" cy="64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1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649983" y="473086"/>
            <a:ext cx="10892035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0637" y="780864"/>
            <a:ext cx="84280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60638" y="1124744"/>
          <a:ext cx="11403981" cy="5349240"/>
        </p:xfrm>
        <a:graphic>
          <a:graphicData uri="http://schemas.openxmlformats.org/drawingml/2006/table">
            <a:tbl>
              <a:tblPr firstRow="1" firstCol="1" bandRow="1"/>
              <a:tblGrid>
                <a:gridCol w="3935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8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 lời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tước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Rô-xtốp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đêm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Miễn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cưỡng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bực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tức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70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Na-ta -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Na-ta-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27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khao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già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An-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đrây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1023252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 -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70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rây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Lép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Tôn-xtôl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87488" y="42197"/>
            <a:ext cx="6096000" cy="5027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đrây</a:t>
            </a:r>
            <a:endParaRPr lang="en-US" sz="2667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48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2555934" y="1273306"/>
            <a:ext cx="2202551" cy="758973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6810723" y="1610622"/>
            <a:ext cx="2136115" cy="51912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79037"/>
            <a:ext cx="10892035" cy="2062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4267" b="1" dirty="0"/>
              <a:t>	</a:t>
            </a:r>
            <a:endParaRPr lang="en-US" sz="4267" dirty="0"/>
          </a:p>
          <a:p>
            <a:endParaRPr lang="en-US" sz="4267" b="1" dirty="0"/>
          </a:p>
          <a:p>
            <a:endParaRPr lang="en-US" sz="4267" dirty="0"/>
          </a:p>
        </p:txBody>
      </p:sp>
      <p:sp>
        <p:nvSpPr>
          <p:cNvPr id="31" name="TextBox 30"/>
          <p:cNvSpPr txBox="1"/>
          <p:nvPr/>
        </p:nvSpPr>
        <p:spPr>
          <a:xfrm>
            <a:off x="260637" y="780864"/>
            <a:ext cx="84280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03445" y="3425977"/>
          <a:ext cx="8031480" cy="2747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3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7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08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</a:rPr>
                        <a:t>Tìm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hiểu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Trả lời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224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</a:rPr>
                        <a:t>Nhận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xét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về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cách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miêu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tả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thiên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nhiên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trong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đoạn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trích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……………………………………..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816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Hiệu quả của việc sử dụng ngôn ngữ độc thoại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……………………………………..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816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Hiệu quả của việc sử dụng ngôn ngữ đối thoại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……………………………………..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Cloud Callout 7"/>
          <p:cNvSpPr/>
          <p:nvPr/>
        </p:nvSpPr>
        <p:spPr>
          <a:xfrm>
            <a:off x="5315901" y="467075"/>
            <a:ext cx="6672064" cy="1704843"/>
          </a:xfrm>
          <a:prstGeom prst="cloudCallout">
            <a:avLst>
              <a:gd name="adj1" fmla="val -43755"/>
              <a:gd name="adj2" fmla="val 94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035" y="524605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hiểu văn bản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An -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đrây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sồi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An-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đrây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99456" y="2551907"/>
            <a:ext cx="7876965" cy="7489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4267" b="1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3</a:t>
            </a:r>
            <a:endParaRPr lang="pt-BR" sz="3733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19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2555934" y="1273306"/>
            <a:ext cx="2202551" cy="758973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6810723" y="1610622"/>
            <a:ext cx="2136115" cy="51912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79037"/>
            <a:ext cx="10892035" cy="2062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4267" b="1" dirty="0"/>
              <a:t>	</a:t>
            </a:r>
            <a:endParaRPr lang="en-US" sz="4267" dirty="0"/>
          </a:p>
          <a:p>
            <a:endParaRPr lang="en-US" sz="4267" b="1" dirty="0"/>
          </a:p>
          <a:p>
            <a:endParaRPr lang="en-US" sz="4267" dirty="0"/>
          </a:p>
        </p:txBody>
      </p:sp>
      <p:sp>
        <p:nvSpPr>
          <p:cNvPr id="31" name="TextBox 30"/>
          <p:cNvSpPr txBox="1"/>
          <p:nvPr/>
        </p:nvSpPr>
        <p:spPr>
          <a:xfrm>
            <a:off x="260637" y="780864"/>
            <a:ext cx="84280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27381" y="798420"/>
          <a:ext cx="10945216" cy="5349240"/>
        </p:xfrm>
        <a:graphic>
          <a:graphicData uri="http://schemas.openxmlformats.org/drawingml/2006/table">
            <a:tbl>
              <a:tblPr firstRow="1" firstCol="1" bandRow="1"/>
              <a:tblGrid>
                <a:gridCol w="34118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3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7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7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trích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252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700" u="none" strike="noStrike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u="none" strike="noStrike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Hiệu quả của việc sử dụng ngôn ngữ độc thoại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7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An-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đrây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7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baseline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Hiệu quả của việc sử dụng ngôn ngữ đối thoại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0747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43339" y="1"/>
            <a:ext cx="11016127" cy="140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267" b="1" dirty="0"/>
              <a:t>  </a:t>
            </a:r>
            <a:r>
              <a:rPr lang="it-IT" sz="4267" b="1" dirty="0"/>
              <a:t>III. </a:t>
            </a:r>
            <a:r>
              <a:rPr lang="en-US" sz="4267" b="1" dirty="0" err="1"/>
              <a:t>Tổng</a:t>
            </a:r>
            <a:r>
              <a:rPr lang="en-US" sz="4267" b="1" dirty="0"/>
              <a:t> </a:t>
            </a:r>
            <a:r>
              <a:rPr lang="en-US" sz="4267" b="1" dirty="0" err="1"/>
              <a:t>kết</a:t>
            </a:r>
            <a:endParaRPr lang="en-US" sz="4267" dirty="0"/>
          </a:p>
          <a:p>
            <a:endParaRPr lang="en-US" sz="4267" dirty="0"/>
          </a:p>
        </p:txBody>
      </p:sp>
      <p:sp>
        <p:nvSpPr>
          <p:cNvPr id="2" name="Rectangle 1"/>
          <p:cNvSpPr/>
          <p:nvPr/>
        </p:nvSpPr>
        <p:spPr>
          <a:xfrm>
            <a:off x="911424" y="1124744"/>
            <a:ext cx="10945216" cy="189808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vi-VN" sz="5867" i="1" dirty="0">
                <a:latin typeface="Times New Roman" pitchFamily="18" charset="0"/>
                <a:cs typeface="Times New Roman" pitchFamily="18" charset="0"/>
              </a:rPr>
              <a:t>Trình bày </a:t>
            </a:r>
            <a:r>
              <a:rPr lang="en-US" sz="5867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5867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67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5867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867" i="1" dirty="0">
                <a:latin typeface="Times New Roman" pitchFamily="18" charset="0"/>
                <a:cs typeface="Times New Roman" pitchFamily="18" charset="0"/>
              </a:rPr>
              <a:t>giá trị nội dung và nghệ thuật của đoạn trích?</a:t>
            </a:r>
            <a:endParaRPr lang="en-US" sz="5867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3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20"/>
          <p:cNvCxnSpPr>
            <a:cxnSpLocks noChangeShapeType="1"/>
          </p:cNvCxnSpPr>
          <p:nvPr/>
        </p:nvCxnSpPr>
        <p:spPr bwMode="auto">
          <a:xfrm flipV="1">
            <a:off x="2555934" y="1273306"/>
            <a:ext cx="2202551" cy="758973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直接连接符 20"/>
          <p:cNvCxnSpPr>
            <a:cxnSpLocks noChangeShapeType="1"/>
          </p:cNvCxnSpPr>
          <p:nvPr/>
        </p:nvCxnSpPr>
        <p:spPr bwMode="auto">
          <a:xfrm flipH="1" flipV="1">
            <a:off x="6810723" y="1610622"/>
            <a:ext cx="2136115" cy="51912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0" y="79037"/>
            <a:ext cx="10892035" cy="20622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4267" b="1" dirty="0"/>
              <a:t>	</a:t>
            </a:r>
            <a:endParaRPr lang="en-US" sz="4267" dirty="0"/>
          </a:p>
          <a:p>
            <a:endParaRPr lang="en-US" sz="4267" b="1" dirty="0"/>
          </a:p>
          <a:p>
            <a:endParaRPr lang="en-US" sz="4267" dirty="0"/>
          </a:p>
        </p:txBody>
      </p:sp>
      <p:sp>
        <p:nvSpPr>
          <p:cNvPr id="31" name="TextBox 30"/>
          <p:cNvSpPr txBox="1"/>
          <p:nvPr/>
        </p:nvSpPr>
        <p:spPr>
          <a:xfrm>
            <a:off x="260637" y="780864"/>
            <a:ext cx="84280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143339" y="0"/>
          <a:ext cx="11713301" cy="39090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212778" y="2523013"/>
            <a:ext cx="5499181" cy="5836854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7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7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7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sồi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Na-ta-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An-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đrây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0" y="2605088"/>
            <a:ext cx="5952661" cy="5836854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454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03" y="452669"/>
            <a:ext cx="11016127" cy="748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  </a:t>
            </a:r>
            <a:r>
              <a:rPr lang="it-IT" sz="42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267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23392" y="1316765"/>
            <a:ext cx="11041227" cy="4992555"/>
          </a:xfrm>
          <a:prstGeom prst="cloudCallout">
            <a:avLst>
              <a:gd name="adj1" fmla="val -34535"/>
              <a:gd name="adj2" fmla="val 35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/>
              <a:t>Viết</a:t>
            </a:r>
            <a:r>
              <a:rPr lang="en-US" sz="4267" dirty="0"/>
              <a:t> </a:t>
            </a:r>
            <a:r>
              <a:rPr lang="en-US" sz="4267" dirty="0" err="1"/>
              <a:t>đoạn</a:t>
            </a:r>
            <a:r>
              <a:rPr lang="en-US" sz="4267" dirty="0"/>
              <a:t> </a:t>
            </a:r>
            <a:r>
              <a:rPr lang="en-US" sz="4267" dirty="0" err="1"/>
              <a:t>văn</a:t>
            </a:r>
            <a:r>
              <a:rPr lang="en-US" sz="4267" dirty="0"/>
              <a:t> </a:t>
            </a:r>
            <a:r>
              <a:rPr lang="en-US" sz="4267" dirty="0" err="1"/>
              <a:t>ngắn</a:t>
            </a:r>
            <a:r>
              <a:rPr lang="en-US" sz="4267" dirty="0"/>
              <a:t> (</a:t>
            </a:r>
            <a:r>
              <a:rPr lang="en-US" sz="4267" dirty="0" err="1"/>
              <a:t>khoảng</a:t>
            </a:r>
            <a:r>
              <a:rPr lang="en-US" sz="4267" dirty="0"/>
              <a:t> 5 – 7 </a:t>
            </a:r>
            <a:r>
              <a:rPr lang="en-US" sz="4267" dirty="0" err="1"/>
              <a:t>câu</a:t>
            </a:r>
            <a:r>
              <a:rPr lang="en-US" sz="4267" dirty="0"/>
              <a:t>) </a:t>
            </a:r>
            <a:r>
              <a:rPr lang="en-US" sz="4267" dirty="0" err="1"/>
              <a:t>nêu</a:t>
            </a:r>
            <a:r>
              <a:rPr lang="en-US" sz="4267" dirty="0"/>
              <a:t> </a:t>
            </a:r>
            <a:r>
              <a:rPr lang="en-US" sz="4267" dirty="0" err="1"/>
              <a:t>cảm</a:t>
            </a:r>
            <a:r>
              <a:rPr lang="en-US" sz="4267" dirty="0"/>
              <a:t> </a:t>
            </a:r>
            <a:r>
              <a:rPr lang="en-US" sz="4267" dirty="0" err="1"/>
              <a:t>nhận</a:t>
            </a:r>
            <a:r>
              <a:rPr lang="en-US" sz="4267" dirty="0"/>
              <a:t> </a:t>
            </a:r>
            <a:r>
              <a:rPr lang="en-US" sz="4267" dirty="0" err="1"/>
              <a:t>của</a:t>
            </a:r>
            <a:r>
              <a:rPr lang="en-US" sz="4267" dirty="0"/>
              <a:t> </a:t>
            </a:r>
            <a:r>
              <a:rPr lang="en-US" sz="4267" dirty="0" err="1"/>
              <a:t>anh</a:t>
            </a:r>
            <a:r>
              <a:rPr lang="en-US" sz="4267" dirty="0"/>
              <a:t>/</a:t>
            </a:r>
            <a:r>
              <a:rPr lang="en-US" sz="4267" dirty="0" err="1"/>
              <a:t>chị</a:t>
            </a:r>
            <a:r>
              <a:rPr lang="en-US" sz="4267" dirty="0"/>
              <a:t> </a:t>
            </a:r>
            <a:r>
              <a:rPr lang="en-US" sz="4267" dirty="0" err="1"/>
              <a:t>về</a:t>
            </a:r>
            <a:r>
              <a:rPr lang="en-US" sz="4267" dirty="0"/>
              <a:t> </a:t>
            </a:r>
            <a:r>
              <a:rPr lang="en-US" sz="4267" dirty="0" err="1"/>
              <a:t>một</a:t>
            </a:r>
            <a:r>
              <a:rPr lang="en-US" sz="4267" dirty="0"/>
              <a:t> </a:t>
            </a:r>
            <a:r>
              <a:rPr lang="en-US" sz="4267" dirty="0" err="1"/>
              <a:t>sự</a:t>
            </a:r>
            <a:r>
              <a:rPr lang="en-US" sz="4267" dirty="0"/>
              <a:t> </a:t>
            </a:r>
            <a:r>
              <a:rPr lang="en-US" sz="4267" dirty="0" err="1"/>
              <a:t>việc</a:t>
            </a:r>
            <a:r>
              <a:rPr lang="en-US" sz="4267" dirty="0"/>
              <a:t>/  </a:t>
            </a:r>
            <a:r>
              <a:rPr lang="en-US" sz="4267" dirty="0" err="1"/>
              <a:t>hình</a:t>
            </a:r>
            <a:r>
              <a:rPr lang="en-US" sz="4267" dirty="0"/>
              <a:t> </a:t>
            </a:r>
            <a:r>
              <a:rPr lang="en-US" sz="4267" dirty="0" err="1"/>
              <a:t>ảnh</a:t>
            </a:r>
            <a:r>
              <a:rPr lang="en-US" sz="4267" dirty="0"/>
              <a:t>, </a:t>
            </a:r>
            <a:r>
              <a:rPr lang="en-US" sz="4267" dirty="0" err="1"/>
              <a:t>nhân</a:t>
            </a:r>
            <a:r>
              <a:rPr lang="en-US" sz="4267" dirty="0"/>
              <a:t> </a:t>
            </a:r>
            <a:r>
              <a:rPr lang="en-US" sz="4267" dirty="0" err="1"/>
              <a:t>vật</a:t>
            </a:r>
            <a:r>
              <a:rPr lang="en-US" sz="4267" dirty="0"/>
              <a:t> </a:t>
            </a:r>
            <a:r>
              <a:rPr lang="en-US" sz="4267" dirty="0" err="1"/>
              <a:t>trong</a:t>
            </a:r>
            <a:r>
              <a:rPr lang="en-US" sz="4267" dirty="0"/>
              <a:t> </a:t>
            </a:r>
            <a:r>
              <a:rPr lang="en-US" sz="4267" dirty="0" err="1"/>
              <a:t>đoạn</a:t>
            </a:r>
            <a:r>
              <a:rPr lang="en-US" sz="4267" dirty="0"/>
              <a:t> </a:t>
            </a:r>
            <a:r>
              <a:rPr lang="en-US" sz="4267" dirty="0" err="1"/>
              <a:t>trích</a:t>
            </a:r>
            <a:r>
              <a:rPr lang="en-US" sz="4267" dirty="0"/>
              <a:t>.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770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07436" y="1124744"/>
          <a:ext cx="9313033" cy="53765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3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36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STT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Tiêu chí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Đạt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Chưa đạt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49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1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Đảm bảo hình thức đoạn văn  với dung lượng khoảng 5 – 7 câu.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49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2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 err="1">
                          <a:effectLst/>
                        </a:rPr>
                        <a:t>Đoạn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văn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đúng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chủ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đề</a:t>
                      </a:r>
                      <a:r>
                        <a:rPr lang="en-US" sz="1700" dirty="0">
                          <a:effectLst/>
                        </a:rPr>
                        <a:t>: </a:t>
                      </a:r>
                      <a:r>
                        <a:rPr lang="en-US" sz="1700" dirty="0" err="1">
                          <a:effectLst/>
                        </a:rPr>
                        <a:t>cảm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nhận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của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anh</a:t>
                      </a:r>
                      <a:r>
                        <a:rPr lang="en-US" sz="1700" dirty="0">
                          <a:effectLst/>
                        </a:rPr>
                        <a:t>/</a:t>
                      </a:r>
                      <a:r>
                        <a:rPr lang="en-US" sz="1700" dirty="0" err="1">
                          <a:effectLst/>
                        </a:rPr>
                        <a:t>chị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về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một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hình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ảnh</a:t>
                      </a:r>
                      <a:r>
                        <a:rPr lang="en-US" sz="1700" dirty="0">
                          <a:effectLst/>
                        </a:rPr>
                        <a:t>/</a:t>
                      </a:r>
                      <a:r>
                        <a:rPr lang="en-US" sz="1700" dirty="0" err="1">
                          <a:effectLst/>
                        </a:rPr>
                        <a:t>nhân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vật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trong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truyện</a:t>
                      </a:r>
                      <a:r>
                        <a:rPr lang="en-US" sz="1700" dirty="0">
                          <a:effectLst/>
                        </a:rPr>
                        <a:t> </a:t>
                      </a:r>
                      <a:r>
                        <a:rPr lang="en-US" sz="1700" dirty="0" err="1">
                          <a:effectLst/>
                        </a:rPr>
                        <a:t>ngắn</a:t>
                      </a:r>
                      <a:r>
                        <a:rPr lang="en-US" sz="1700" dirty="0">
                          <a:effectLst/>
                        </a:rPr>
                        <a:t>.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3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3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Đoạn văn có câu chủ đề.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49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4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Đoạn văn đảm bảo tính liên kết giữa các câu trong đoạn văn.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49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5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Đoạn văn đảm bảo về yêu cầu về chính tả, cách sử dụng từ ngữ, ngữ pháp.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 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43606" y="260681"/>
            <a:ext cx="13256989" cy="3897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733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altLang="en-US" sz="1733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1733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kiểm</a:t>
            </a:r>
            <a:r>
              <a:rPr lang="en-US" altLang="en-US" sz="1733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1733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kĩ</a:t>
            </a:r>
            <a:r>
              <a:rPr lang="en-US" altLang="en-US" sz="1733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1733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năng</a:t>
            </a:r>
            <a:r>
              <a:rPr lang="en-US" altLang="en-US" sz="1733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1733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altLang="en-US" sz="1733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1733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altLang="en-US" sz="1733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altLang="en-US" sz="1733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văn</a:t>
            </a:r>
            <a:r>
              <a:rPr lang="en-US" altLang="en-US" sz="1733" b="1" dirty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2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03" y="452669"/>
            <a:ext cx="11016127" cy="748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  </a:t>
            </a:r>
            <a:r>
              <a:rPr lang="it-IT" sz="42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267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23392" y="1316765"/>
            <a:ext cx="11041227" cy="4992555"/>
          </a:xfrm>
          <a:prstGeom prst="cloudCallout">
            <a:avLst>
              <a:gd name="adj1" fmla="val -34535"/>
              <a:gd name="adj2" fmla="val 354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/>
              <a:t>Theo </a:t>
            </a:r>
            <a:r>
              <a:rPr lang="en-US" sz="4267" dirty="0" err="1"/>
              <a:t>em</a:t>
            </a:r>
            <a:r>
              <a:rPr lang="en-US" sz="4267" dirty="0"/>
              <a:t>, </a:t>
            </a:r>
            <a:r>
              <a:rPr lang="en-US" sz="4267" dirty="0" err="1"/>
              <a:t>lẽ</a:t>
            </a:r>
            <a:r>
              <a:rPr lang="en-US" sz="4267" dirty="0"/>
              <a:t> </a:t>
            </a:r>
            <a:r>
              <a:rPr lang="en-US" sz="4267" dirty="0" err="1"/>
              <a:t>sống</a:t>
            </a:r>
            <a:r>
              <a:rPr lang="en-US" sz="4267" dirty="0"/>
              <a:t> </a:t>
            </a:r>
            <a:r>
              <a:rPr lang="en-US" sz="4267" dirty="0" err="1"/>
              <a:t>mới</a:t>
            </a:r>
            <a:r>
              <a:rPr lang="en-US" sz="4267" dirty="0"/>
              <a:t> </a:t>
            </a:r>
            <a:r>
              <a:rPr lang="en-US" sz="4267" dirty="0" err="1"/>
              <a:t>mà</a:t>
            </a:r>
            <a:r>
              <a:rPr lang="en-US" sz="4267" dirty="0"/>
              <a:t> An- </a:t>
            </a:r>
            <a:r>
              <a:rPr lang="en-US" sz="4267" dirty="0" err="1"/>
              <a:t>đrây</a:t>
            </a:r>
            <a:r>
              <a:rPr lang="en-US" sz="4267" dirty="0"/>
              <a:t> </a:t>
            </a:r>
            <a:r>
              <a:rPr lang="en-US" sz="4267" dirty="0" err="1"/>
              <a:t>tìm</a:t>
            </a:r>
            <a:r>
              <a:rPr lang="en-US" sz="4267" dirty="0"/>
              <a:t> </a:t>
            </a:r>
            <a:r>
              <a:rPr lang="en-US" sz="4267" dirty="0" err="1"/>
              <a:t>được</a:t>
            </a:r>
            <a:r>
              <a:rPr lang="en-US" sz="4267" dirty="0"/>
              <a:t> </a:t>
            </a:r>
            <a:r>
              <a:rPr lang="en-US" sz="4267" dirty="0" err="1"/>
              <a:t>trên</a:t>
            </a:r>
            <a:r>
              <a:rPr lang="en-US" sz="4267" dirty="0"/>
              <a:t> </a:t>
            </a:r>
            <a:r>
              <a:rPr lang="en-US" sz="4267" dirty="0" err="1"/>
              <a:t>đường</a:t>
            </a:r>
            <a:r>
              <a:rPr lang="en-US" sz="4267" dirty="0"/>
              <a:t> </a:t>
            </a:r>
            <a:r>
              <a:rPr lang="en-US" sz="4267" dirty="0" err="1"/>
              <a:t>về</a:t>
            </a:r>
            <a:r>
              <a:rPr lang="en-US" sz="4267" dirty="0"/>
              <a:t> </a:t>
            </a:r>
            <a:r>
              <a:rPr lang="en-US" sz="4267" dirty="0" err="1"/>
              <a:t>nhà</a:t>
            </a:r>
            <a:r>
              <a:rPr lang="en-US" sz="4267" dirty="0"/>
              <a:t> </a:t>
            </a:r>
            <a:r>
              <a:rPr lang="en-US" sz="4267" dirty="0" err="1"/>
              <a:t>là</a:t>
            </a:r>
            <a:r>
              <a:rPr lang="en-US" sz="4267" dirty="0"/>
              <a:t> </a:t>
            </a:r>
            <a:r>
              <a:rPr lang="en-US" sz="4267" dirty="0" err="1"/>
              <a:t>gì</a:t>
            </a:r>
            <a:r>
              <a:rPr lang="en-US" sz="4267" dirty="0"/>
              <a:t>? </a:t>
            </a:r>
            <a:r>
              <a:rPr lang="en-US" sz="4267" dirty="0" err="1"/>
              <a:t>Từ</a:t>
            </a:r>
            <a:r>
              <a:rPr lang="en-US" sz="4267" dirty="0"/>
              <a:t> </a:t>
            </a:r>
            <a:r>
              <a:rPr lang="en-US" sz="4267" dirty="0" err="1"/>
              <a:t>lẽ</a:t>
            </a:r>
            <a:r>
              <a:rPr lang="en-US" sz="4267" dirty="0"/>
              <a:t> </a:t>
            </a:r>
            <a:r>
              <a:rPr lang="en-US" sz="4267" dirty="0" err="1"/>
              <a:t>sống</a:t>
            </a:r>
            <a:r>
              <a:rPr lang="en-US" sz="4267" dirty="0"/>
              <a:t> </a:t>
            </a:r>
            <a:r>
              <a:rPr lang="en-US" sz="4267" dirty="0" err="1"/>
              <a:t>đó</a:t>
            </a:r>
            <a:r>
              <a:rPr lang="en-US" sz="4267" dirty="0"/>
              <a:t> </a:t>
            </a:r>
            <a:r>
              <a:rPr lang="en-US" sz="4267" dirty="0" err="1"/>
              <a:t>em</a:t>
            </a:r>
            <a:r>
              <a:rPr lang="en-US" sz="4267" dirty="0"/>
              <a:t> </a:t>
            </a:r>
            <a:r>
              <a:rPr lang="en-US" sz="4267" dirty="0" err="1"/>
              <a:t>rút</a:t>
            </a:r>
            <a:r>
              <a:rPr lang="en-US" sz="4267" dirty="0"/>
              <a:t> </a:t>
            </a:r>
            <a:r>
              <a:rPr lang="en-US" sz="4267" dirty="0" err="1"/>
              <a:t>ra</a:t>
            </a:r>
            <a:r>
              <a:rPr lang="en-US" sz="4267" dirty="0"/>
              <a:t> </a:t>
            </a:r>
            <a:r>
              <a:rPr lang="en-US" sz="4267" dirty="0" err="1"/>
              <a:t>bài</a:t>
            </a:r>
            <a:r>
              <a:rPr lang="en-US" sz="4267" dirty="0"/>
              <a:t> </a:t>
            </a:r>
            <a:r>
              <a:rPr lang="en-US" sz="4267" dirty="0" err="1"/>
              <a:t>học</a:t>
            </a:r>
            <a:r>
              <a:rPr lang="en-US" sz="4267" dirty="0"/>
              <a:t> </a:t>
            </a:r>
            <a:r>
              <a:rPr lang="en-US" sz="4267" dirty="0" err="1"/>
              <a:t>gì</a:t>
            </a:r>
            <a:r>
              <a:rPr lang="en-US" sz="4267" dirty="0"/>
              <a:t> </a:t>
            </a:r>
            <a:r>
              <a:rPr lang="en-US" sz="4267" dirty="0" err="1"/>
              <a:t>cho</a:t>
            </a:r>
            <a:r>
              <a:rPr lang="en-US" sz="4267" dirty="0"/>
              <a:t> </a:t>
            </a:r>
            <a:r>
              <a:rPr lang="en-US" sz="4267" dirty="0" err="1"/>
              <a:t>bản</a:t>
            </a:r>
            <a:r>
              <a:rPr lang="en-US" sz="4267" dirty="0"/>
              <a:t> </a:t>
            </a:r>
            <a:r>
              <a:rPr lang="en-US" sz="4267" dirty="0" err="1"/>
              <a:t>thân</a:t>
            </a:r>
            <a:r>
              <a:rPr lang="en-US" sz="4267" dirty="0"/>
              <a:t>?  </a:t>
            </a:r>
            <a:endParaRPr lang="en-US" sz="4267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67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360" y="405949"/>
            <a:ext cx="11521280" cy="602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93035" algn="l"/>
              </a:tabLst>
            </a:pP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+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Lẽ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mới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An-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đrây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thấy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thức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rằng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cuộc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đời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anh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đơn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thuần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vì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thân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mình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phản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chiếu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lên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tất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cả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mọi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ngưởi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xung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quanh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họ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 An-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đrây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muốn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cuộc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cùa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mình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biệt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tách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rời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khỏi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cuộc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cùa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người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ý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nghĩa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ảnh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hưởng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tích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cực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đến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cộng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xã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hội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667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Aft>
                <a:spcPts val="1067"/>
              </a:spcAft>
            </a:pP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cùa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An-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đráy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cùa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An-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đrây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thật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ngưỡng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vũ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can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đảm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sẵn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sàng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vượt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huống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nan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vươn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667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67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8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2590933" y="668040"/>
            <a:ext cx="9601067" cy="4873195"/>
          </a:xfrm>
          <a:prstGeom prst="cloudCallout">
            <a:avLst>
              <a:gd name="adj1" fmla="val -16764"/>
              <a:gd name="adj2" fmla="val 126693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4267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4123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9457" y="1700809"/>
            <a:ext cx="9793087" cy="2584368"/>
          </a:xfrm>
          <a:prstGeom prst="rect">
            <a:avLst/>
          </a:prstGeom>
          <a:noFill/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RUNG CHUÔNG VÀNG</a:t>
            </a:r>
          </a:p>
        </p:txBody>
      </p:sp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7" y="60631"/>
            <a:ext cx="1153923" cy="1165463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755725" y="255806"/>
            <a:ext cx="642591" cy="77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MH_Other_4"/>
          <p:cNvSpPr/>
          <p:nvPr>
            <p:custDataLst>
              <p:tags r:id="rId1"/>
            </p:custDataLst>
          </p:nvPr>
        </p:nvSpPr>
        <p:spPr>
          <a:xfrm flipH="1">
            <a:off x="4868105" y="3314127"/>
            <a:ext cx="1111231" cy="2955195"/>
          </a:xfrm>
          <a:custGeom>
            <a:avLst/>
            <a:gdLst>
              <a:gd name="connsiteX0" fmla="*/ 221247 w 863600"/>
              <a:gd name="connsiteY0" fmla="*/ 0 h 1825043"/>
              <a:gd name="connsiteX1" fmla="*/ 0 w 863600"/>
              <a:gd name="connsiteY1" fmla="*/ 221247 h 1825043"/>
              <a:gd name="connsiteX2" fmla="*/ 0 w 863600"/>
              <a:gd name="connsiteY2" fmla="*/ 1013461 h 1825043"/>
              <a:gd name="connsiteX3" fmla="*/ 0 w 863600"/>
              <a:gd name="connsiteY3" fmla="*/ 1615441 h 1825043"/>
              <a:gd name="connsiteX4" fmla="*/ 0 w 863600"/>
              <a:gd name="connsiteY4" fmla="*/ 1825043 h 1825043"/>
              <a:gd name="connsiteX5" fmla="*/ 140965 w 863600"/>
              <a:gd name="connsiteY5" fmla="*/ 1825043 h 1825043"/>
              <a:gd name="connsiteX6" fmla="*/ 140965 w 863600"/>
              <a:gd name="connsiteY6" fmla="*/ 1013461 h 1825043"/>
              <a:gd name="connsiteX7" fmla="*/ 140965 w 863600"/>
              <a:gd name="connsiteY7" fmla="*/ 221247 h 1825043"/>
              <a:gd name="connsiteX8" fmla="*/ 221247 w 863600"/>
              <a:gd name="connsiteY8" fmla="*/ 140965 h 1825043"/>
              <a:gd name="connsiteX9" fmla="*/ 863600 w 863600"/>
              <a:gd name="connsiteY9" fmla="*/ 140965 h 1825043"/>
              <a:gd name="connsiteX10" fmla="*/ 863600 w 863600"/>
              <a:gd name="connsiteY10" fmla="*/ 1 h 1825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3600" h="1825043">
                <a:moveTo>
                  <a:pt x="221247" y="0"/>
                </a:moveTo>
                <a:cubicBezTo>
                  <a:pt x="99056" y="0"/>
                  <a:pt x="0" y="99056"/>
                  <a:pt x="0" y="221247"/>
                </a:cubicBezTo>
                <a:lnTo>
                  <a:pt x="0" y="1013461"/>
                </a:lnTo>
                <a:lnTo>
                  <a:pt x="0" y="1615441"/>
                </a:lnTo>
                <a:lnTo>
                  <a:pt x="0" y="1825043"/>
                </a:lnTo>
                <a:lnTo>
                  <a:pt x="140965" y="1825043"/>
                </a:lnTo>
                <a:lnTo>
                  <a:pt x="140965" y="1013461"/>
                </a:lnTo>
                <a:lnTo>
                  <a:pt x="140965" y="221247"/>
                </a:lnTo>
                <a:cubicBezTo>
                  <a:pt x="140965" y="176908"/>
                  <a:pt x="176908" y="140965"/>
                  <a:pt x="221247" y="140965"/>
                </a:cubicBezTo>
                <a:lnTo>
                  <a:pt x="863600" y="140965"/>
                </a:lnTo>
                <a:lnTo>
                  <a:pt x="863600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38" name="MH_Other_1"/>
          <p:cNvSpPr/>
          <p:nvPr>
            <p:custDataLst>
              <p:tags r:id="rId2"/>
            </p:custDataLst>
          </p:nvPr>
        </p:nvSpPr>
        <p:spPr>
          <a:xfrm>
            <a:off x="6442178" y="1134612"/>
            <a:ext cx="1260377" cy="4896544"/>
          </a:xfrm>
          <a:custGeom>
            <a:avLst/>
            <a:gdLst>
              <a:gd name="connsiteX0" fmla="*/ 221247 w 863600"/>
              <a:gd name="connsiteY0" fmla="*/ 0 h 1615441"/>
              <a:gd name="connsiteX1" fmla="*/ 863600 w 863600"/>
              <a:gd name="connsiteY1" fmla="*/ 1 h 1615441"/>
              <a:gd name="connsiteX2" fmla="*/ 863600 w 863600"/>
              <a:gd name="connsiteY2" fmla="*/ 140965 h 1615441"/>
              <a:gd name="connsiteX3" fmla="*/ 221247 w 863600"/>
              <a:gd name="connsiteY3" fmla="*/ 140965 h 1615441"/>
              <a:gd name="connsiteX4" fmla="*/ 140965 w 863600"/>
              <a:gd name="connsiteY4" fmla="*/ 221247 h 1615441"/>
              <a:gd name="connsiteX5" fmla="*/ 140964 w 863600"/>
              <a:gd name="connsiteY5" fmla="*/ 1615441 h 1615441"/>
              <a:gd name="connsiteX6" fmla="*/ 0 w 863600"/>
              <a:gd name="connsiteY6" fmla="*/ 1615441 h 1615441"/>
              <a:gd name="connsiteX7" fmla="*/ 0 w 863600"/>
              <a:gd name="connsiteY7" fmla="*/ 221247 h 1615441"/>
              <a:gd name="connsiteX8" fmla="*/ 221247 w 863600"/>
              <a:gd name="connsiteY8" fmla="*/ 0 h 16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" h="161544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cubicBezTo>
                  <a:pt x="140965" y="685978"/>
                  <a:pt x="140964" y="1150710"/>
                  <a:pt x="140964" y="1615441"/>
                </a:cubicBezTo>
                <a:lnTo>
                  <a:pt x="0" y="161544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41" name="MH_Other_3"/>
          <p:cNvSpPr/>
          <p:nvPr>
            <p:custDataLst>
              <p:tags r:id="rId3"/>
            </p:custDataLst>
          </p:nvPr>
        </p:nvSpPr>
        <p:spPr>
          <a:xfrm flipH="1">
            <a:off x="5547627" y="4964628"/>
            <a:ext cx="1124436" cy="1344693"/>
          </a:xfrm>
          <a:custGeom>
            <a:avLst/>
            <a:gdLst>
              <a:gd name="connsiteX0" fmla="*/ 221247 w 863600"/>
              <a:gd name="connsiteY0" fmla="*/ 0 h 746809"/>
              <a:gd name="connsiteX1" fmla="*/ 0 w 863600"/>
              <a:gd name="connsiteY1" fmla="*/ 221247 h 746809"/>
              <a:gd name="connsiteX2" fmla="*/ 0 w 863600"/>
              <a:gd name="connsiteY2" fmla="*/ 746809 h 746809"/>
              <a:gd name="connsiteX3" fmla="*/ 140965 w 863600"/>
              <a:gd name="connsiteY3" fmla="*/ 746809 h 746809"/>
              <a:gd name="connsiteX4" fmla="*/ 140965 w 863600"/>
              <a:gd name="connsiteY4" fmla="*/ 221247 h 746809"/>
              <a:gd name="connsiteX5" fmla="*/ 221247 w 863600"/>
              <a:gd name="connsiteY5" fmla="*/ 140965 h 746809"/>
              <a:gd name="connsiteX6" fmla="*/ 863600 w 863600"/>
              <a:gd name="connsiteY6" fmla="*/ 140965 h 746809"/>
              <a:gd name="connsiteX7" fmla="*/ 863600 w 863600"/>
              <a:gd name="connsiteY7" fmla="*/ 1 h 746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3600" h="746809">
                <a:moveTo>
                  <a:pt x="221247" y="0"/>
                </a:moveTo>
                <a:cubicBezTo>
                  <a:pt x="99056" y="0"/>
                  <a:pt x="0" y="99056"/>
                  <a:pt x="0" y="221247"/>
                </a:cubicBezTo>
                <a:lnTo>
                  <a:pt x="0" y="746809"/>
                </a:lnTo>
                <a:lnTo>
                  <a:pt x="140965" y="746809"/>
                </a:lnTo>
                <a:lnTo>
                  <a:pt x="140965" y="221247"/>
                </a:lnTo>
                <a:cubicBezTo>
                  <a:pt x="140965" y="176908"/>
                  <a:pt x="176908" y="140965"/>
                  <a:pt x="221247" y="140965"/>
                </a:cubicBezTo>
                <a:lnTo>
                  <a:pt x="863600" y="140965"/>
                </a:lnTo>
                <a:lnTo>
                  <a:pt x="863600" y="1"/>
                </a:ln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3954163" y="118270"/>
            <a:ext cx="8019540" cy="1809385"/>
            <a:chOff x="4157801" y="3968984"/>
            <a:chExt cx="2391687" cy="677679"/>
          </a:xfrm>
          <a:solidFill>
            <a:srgbClr val="C00000"/>
          </a:solidFill>
        </p:grpSpPr>
        <p:sp>
          <p:nvSpPr>
            <p:cNvPr id="46" name="MH_Other_2"/>
            <p:cNvSpPr/>
            <p:nvPr>
              <p:custDataLst>
                <p:tags r:id="rId10"/>
              </p:custDataLst>
            </p:nvPr>
          </p:nvSpPr>
          <p:spPr>
            <a:xfrm>
              <a:off x="4157801" y="4038934"/>
              <a:ext cx="792000" cy="596292"/>
            </a:xfrm>
            <a:prstGeom prst="ellipse">
              <a:avLst/>
            </a:prstGeom>
            <a:grpFill/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4267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47" name="MH_Title_1"/>
            <p:cNvSpPr/>
            <p:nvPr>
              <p:custDataLst>
                <p:tags r:id="rId11"/>
              </p:custDataLst>
            </p:nvPr>
          </p:nvSpPr>
          <p:spPr>
            <a:xfrm>
              <a:off x="4168555" y="3968984"/>
              <a:ext cx="2380933" cy="677679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Vượt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qua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thắng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cuộc</a:t>
              </a:r>
              <a:endParaRPr lang="en-US" altLang="zh-CN" sz="4800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66944" y="2339546"/>
            <a:ext cx="5255869" cy="3691607"/>
            <a:chOff x="3897281" y="3902475"/>
            <a:chExt cx="1123955" cy="994044"/>
          </a:xfrm>
          <a:solidFill>
            <a:srgbClr val="C00000"/>
          </a:solidFill>
        </p:grpSpPr>
        <p:sp>
          <p:nvSpPr>
            <p:cNvPr id="64" name="MH_Other_2"/>
            <p:cNvSpPr/>
            <p:nvPr>
              <p:custDataLst>
                <p:tags r:id="rId8"/>
              </p:custDataLst>
            </p:nvPr>
          </p:nvSpPr>
          <p:spPr>
            <a:xfrm>
              <a:off x="4229236" y="3968984"/>
              <a:ext cx="792000" cy="792000"/>
            </a:xfrm>
            <a:prstGeom prst="ellipse">
              <a:avLst/>
            </a:prstGeom>
            <a:grpFill/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65" name="MH_Title_1"/>
            <p:cNvSpPr/>
            <p:nvPr>
              <p:custDataLst>
                <p:tags r:id="rId9"/>
              </p:custDataLst>
            </p:nvPr>
          </p:nvSpPr>
          <p:spPr>
            <a:xfrm>
              <a:off x="3897281" y="3902475"/>
              <a:ext cx="1063370" cy="994044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20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giây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suy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nghĩ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đáp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án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4800" dirty="0">
                  <a:latin typeface="Times New Roman" pitchFamily="18" charset="0"/>
                  <a:cs typeface="Times New Roman" pitchFamily="18" charset="0"/>
                </a:rPr>
                <a:t> con</a:t>
              </a:r>
              <a:endParaRPr lang="en-US" altLang="zh-CN" sz="4800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cxnSp>
        <p:nvCxnSpPr>
          <p:cNvPr id="66" name="MH_Other_9"/>
          <p:cNvCxnSpPr/>
          <p:nvPr>
            <p:custDataLst>
              <p:tags r:id="rId4"/>
            </p:custDataLst>
          </p:nvPr>
        </p:nvCxnSpPr>
        <p:spPr>
          <a:xfrm>
            <a:off x="2706001" y="6442837"/>
            <a:ext cx="6807689" cy="0"/>
          </a:xfrm>
          <a:prstGeom prst="line">
            <a:avLst/>
          </a:prstGeom>
          <a:solidFill>
            <a:srgbClr val="FFFFFF"/>
          </a:solidFill>
          <a:ln w="95250">
            <a:solidFill>
              <a:schemeClr val="bg1"/>
            </a:solidFill>
          </a:ln>
          <a:effectLst>
            <a:outerShdw blurRad="63500" dist="38100" dir="810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xtBox 28"/>
          <p:cNvSpPr txBox="1"/>
          <p:nvPr/>
        </p:nvSpPr>
        <p:spPr>
          <a:xfrm>
            <a:off x="658234" y="1401280"/>
            <a:ext cx="2794990" cy="861772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MH_Other_1"/>
          <p:cNvSpPr/>
          <p:nvPr>
            <p:custDataLst>
              <p:tags r:id="rId5"/>
            </p:custDataLst>
          </p:nvPr>
        </p:nvSpPr>
        <p:spPr>
          <a:xfrm>
            <a:off x="5965203" y="2770464"/>
            <a:ext cx="1111231" cy="3356963"/>
          </a:xfrm>
          <a:custGeom>
            <a:avLst/>
            <a:gdLst>
              <a:gd name="connsiteX0" fmla="*/ 221247 w 863600"/>
              <a:gd name="connsiteY0" fmla="*/ 0 h 1615441"/>
              <a:gd name="connsiteX1" fmla="*/ 863600 w 863600"/>
              <a:gd name="connsiteY1" fmla="*/ 1 h 1615441"/>
              <a:gd name="connsiteX2" fmla="*/ 863600 w 863600"/>
              <a:gd name="connsiteY2" fmla="*/ 140965 h 1615441"/>
              <a:gd name="connsiteX3" fmla="*/ 221247 w 863600"/>
              <a:gd name="connsiteY3" fmla="*/ 140965 h 1615441"/>
              <a:gd name="connsiteX4" fmla="*/ 140965 w 863600"/>
              <a:gd name="connsiteY4" fmla="*/ 221247 h 1615441"/>
              <a:gd name="connsiteX5" fmla="*/ 140964 w 863600"/>
              <a:gd name="connsiteY5" fmla="*/ 1615441 h 1615441"/>
              <a:gd name="connsiteX6" fmla="*/ 0 w 863600"/>
              <a:gd name="connsiteY6" fmla="*/ 1615441 h 1615441"/>
              <a:gd name="connsiteX7" fmla="*/ 0 w 863600"/>
              <a:gd name="connsiteY7" fmla="*/ 221247 h 1615441"/>
              <a:gd name="connsiteX8" fmla="*/ 221247 w 863600"/>
              <a:gd name="connsiteY8" fmla="*/ 0 h 16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" h="1615441">
                <a:moveTo>
                  <a:pt x="221247" y="0"/>
                </a:moveTo>
                <a:lnTo>
                  <a:pt x="863600" y="1"/>
                </a:lnTo>
                <a:lnTo>
                  <a:pt x="863600" y="140965"/>
                </a:lnTo>
                <a:lnTo>
                  <a:pt x="221247" y="140965"/>
                </a:lnTo>
                <a:cubicBezTo>
                  <a:pt x="176908" y="140965"/>
                  <a:pt x="140965" y="176908"/>
                  <a:pt x="140965" y="221247"/>
                </a:cubicBezTo>
                <a:cubicBezTo>
                  <a:pt x="140965" y="685978"/>
                  <a:pt x="140964" y="1150710"/>
                  <a:pt x="140964" y="1615441"/>
                </a:cubicBezTo>
                <a:lnTo>
                  <a:pt x="0" y="1615441"/>
                </a:lnTo>
                <a:lnTo>
                  <a:pt x="0" y="221247"/>
                </a:lnTo>
                <a:cubicBezTo>
                  <a:pt x="0" y="99056"/>
                  <a:pt x="99056" y="0"/>
                  <a:pt x="221247" y="0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rgbClr val="EAEAEA"/>
            </a:solidFill>
          </a:ln>
          <a:effectLst>
            <a:outerShdw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3" name="组合 44"/>
          <p:cNvGrpSpPr/>
          <p:nvPr/>
        </p:nvGrpSpPr>
        <p:grpSpPr>
          <a:xfrm>
            <a:off x="6109848" y="2081042"/>
            <a:ext cx="6410193" cy="3267681"/>
            <a:chOff x="4229236" y="3910029"/>
            <a:chExt cx="2333822" cy="1550162"/>
          </a:xfrm>
        </p:grpSpPr>
        <p:sp>
          <p:nvSpPr>
            <p:cNvPr id="34" name="MH_Other_2"/>
            <p:cNvSpPr/>
            <p:nvPr>
              <p:custDataLst>
                <p:tags r:id="rId6"/>
              </p:custDataLst>
            </p:nvPr>
          </p:nvSpPr>
          <p:spPr>
            <a:xfrm>
              <a:off x="4229236" y="4535656"/>
              <a:ext cx="792000" cy="571982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349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1778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  <p:sp>
          <p:nvSpPr>
            <p:cNvPr id="35" name="MH_Title_1"/>
            <p:cNvSpPr/>
            <p:nvPr>
              <p:custDataLst>
                <p:tags r:id="rId7"/>
              </p:custDataLst>
            </p:nvPr>
          </p:nvSpPr>
          <p:spPr>
            <a:xfrm>
              <a:off x="4356774" y="3910029"/>
              <a:ext cx="2206284" cy="155016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zh-CN" sz="4267" dirty="0" err="1">
                  <a:latin typeface="Times New Roman" pitchFamily="18" charset="0"/>
                  <a:cs typeface="Times New Roman" pitchFamily="18" charset="0"/>
                  <a:sym typeface="+mn-lt"/>
                </a:rPr>
                <a:t>Hết</a:t>
              </a:r>
              <a:r>
                <a:rPr lang="en-US" altLang="zh-CN" sz="4267" dirty="0"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267" dirty="0" err="1">
                  <a:latin typeface="Times New Roman" pitchFamily="18" charset="0"/>
                  <a:cs typeface="Times New Roman" pitchFamily="18" charset="0"/>
                  <a:sym typeface="+mn-lt"/>
                </a:rPr>
                <a:t>t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hời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giơ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đáp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án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chậm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trả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sai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sẽ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khỏi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dirty="0" err="1"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4267" dirty="0">
                  <a:latin typeface="Times New Roman" pitchFamily="18" charset="0"/>
                  <a:cs typeface="Times New Roman" pitchFamily="18" charset="0"/>
                </a:rPr>
                <a:t> </a:t>
              </a:r>
              <a:endParaRPr lang="en-US" altLang="zh-CN" sz="4267" dirty="0"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256033" y="3182781"/>
            <a:ext cx="340793" cy="492440"/>
          </a:xfrm>
          <a:prstGeom prst="rect">
            <a:avLst/>
          </a:prstGeom>
        </p:spPr>
        <p:txBody>
          <a:bodyPr wrap="none" lIns="121917" tIns="60959" rIns="121917" bIns="60959">
            <a:spAutoFit/>
          </a:bodyPr>
          <a:lstStyle/>
          <a:p>
            <a:r>
              <a:rPr lang="en-US" sz="2400" dirty="0"/>
              <a:t>-</a:t>
            </a:r>
          </a:p>
        </p:txBody>
      </p:sp>
      <p:pic>
        <p:nvPicPr>
          <p:cNvPr id="23" name="Picture 22" descr="A close up of a logo&#10;&#10;Description generated with high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82061" y="131074"/>
            <a:ext cx="1322244" cy="1021985"/>
          </a:xfrm>
          <a:prstGeom prst="rect">
            <a:avLst/>
          </a:prstGeom>
        </p:spPr>
      </p:pic>
      <p:sp>
        <p:nvSpPr>
          <p:cNvPr id="3" name="Curved Right Arrow 2"/>
          <p:cNvSpPr/>
          <p:nvPr/>
        </p:nvSpPr>
        <p:spPr>
          <a:xfrm rot="20813254">
            <a:off x="318227" y="2032433"/>
            <a:ext cx="680011" cy="1720784"/>
          </a:xfrm>
          <a:prstGeom prst="curv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5" name="Curved Up Arrow 4"/>
          <p:cNvSpPr/>
          <p:nvPr/>
        </p:nvSpPr>
        <p:spPr>
          <a:xfrm rot="20126987">
            <a:off x="4816261" y="5181456"/>
            <a:ext cx="2878556" cy="1524507"/>
          </a:xfrm>
          <a:prstGeom prst="curved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Curved Up Arrow 6"/>
          <p:cNvSpPr/>
          <p:nvPr/>
        </p:nvSpPr>
        <p:spPr>
          <a:xfrm rot="15211146">
            <a:off x="10864820" y="1705693"/>
            <a:ext cx="1012277" cy="505177"/>
          </a:xfrm>
          <a:prstGeom prst="curved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6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4898" y="1683852"/>
            <a:ext cx="1210586" cy="13234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685783"/>
            <a:r>
              <a:rPr lang="vi-VN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altLang="vi-VN" sz="8000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5897" y="1716715"/>
            <a:ext cx="8944555" cy="1271060"/>
          </a:xfrm>
          <a:prstGeom prst="rect">
            <a:avLst/>
          </a:prstGeom>
          <a:solidFill>
            <a:schemeClr val="bg2"/>
          </a:solidFill>
        </p:spPr>
        <p:txBody>
          <a:bodyPr wrap="square" lIns="120972" tIns="60487" rIns="120972" bIns="60487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pt-BR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Tác phẩm </a:t>
            </a:r>
            <a:r>
              <a:rPr lang="pt-BR" sz="3733" i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Chiến tranh và hòa bình </a:t>
            </a:r>
            <a:r>
              <a:rPr lang="pt-BR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là của tác giả nào dưới đây?</a:t>
            </a:r>
            <a:endParaRPr lang="en-US" sz="3733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7954" y="4103272"/>
            <a:ext cx="5073957" cy="1599483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4800" b="1" dirty="0"/>
              <a:t>A.  </a:t>
            </a:r>
            <a:r>
              <a:rPr lang="en-US" sz="4800" b="1" dirty="0" err="1"/>
              <a:t>P.Sê-khốp</a:t>
            </a:r>
            <a:r>
              <a:rPr lang="en-US" sz="4800" dirty="0"/>
              <a:t>	                     		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935" y="4103270"/>
            <a:ext cx="4005420" cy="860819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4800" b="1" dirty="0" err="1"/>
              <a:t>Lép</a:t>
            </a:r>
            <a:r>
              <a:rPr lang="en-US" sz="4800" b="1" dirty="0"/>
              <a:t> </a:t>
            </a:r>
            <a:r>
              <a:rPr lang="en-US" sz="4800" b="1" dirty="0" err="1"/>
              <a:t>tôn-Xtôi</a:t>
            </a:r>
            <a:r>
              <a:rPr lang="en-US" sz="4800" dirty="0"/>
              <a:t> 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98837" y="5527595"/>
            <a:ext cx="4796588" cy="860819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b="1" dirty="0" err="1"/>
              <a:t>D.R.Ta</a:t>
            </a:r>
            <a:r>
              <a:rPr lang="en-US" sz="4800" b="1" dirty="0"/>
              <a:t>-go 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7954" y="5507028"/>
            <a:ext cx="5098468" cy="860819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</a:t>
            </a:r>
            <a:r>
              <a:rPr lang="en-US" sz="4800" b="1" dirty="0"/>
              <a:t> </a:t>
            </a:r>
            <a:r>
              <a:rPr lang="en-US" sz="4800" b="1" dirty="0" err="1"/>
              <a:t>X.Pu</a:t>
            </a:r>
            <a:r>
              <a:rPr lang="en-US" sz="4800" b="1" dirty="0"/>
              <a:t>-skin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44245" y="7098025"/>
            <a:ext cx="1771651" cy="1771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685783"/>
            <a:r>
              <a:rPr lang="en-US" sz="7200" dirty="0">
                <a:solidFill>
                  <a:prstClr val="white"/>
                </a:solidFill>
                <a:latin typeface="Algerian" panose="04020705040A02060702" pitchFamily="82" charset="0"/>
              </a:rPr>
              <a:t>b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8632" y="4597886"/>
            <a:ext cx="1414723" cy="1360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06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344" y="2055597"/>
            <a:ext cx="9436443" cy="6145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 lIns="120972" tIns="60487" rIns="120972" bIns="60487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Lép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Xtôi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1432" y="3621021"/>
            <a:ext cx="3918443" cy="860819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4800" dirty="0"/>
              <a:t>A. </a:t>
            </a:r>
            <a:r>
              <a:rPr lang="en-US" sz="4800" dirty="0" err="1"/>
              <a:t>Pháp</a:t>
            </a:r>
            <a:r>
              <a:rPr lang="en-US" sz="4800" dirty="0"/>
              <a:t> 		      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58866" y="3785925"/>
            <a:ext cx="4256961" cy="86081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120972" tIns="60487" rIns="120972" bIns="60487" rtlCol="0">
            <a:spAutoFit/>
          </a:bodyPr>
          <a:lstStyle/>
          <a:p>
            <a:pPr algn="ctr"/>
            <a:r>
              <a:rPr lang="en-US" sz="4800" dirty="0"/>
              <a:t>B. </a:t>
            </a:r>
            <a:r>
              <a:rPr lang="en-US" sz="4800" dirty="0" err="1"/>
              <a:t>Mĩ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58866" y="5277112"/>
            <a:ext cx="4256961" cy="86081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4800" dirty="0"/>
              <a:t>		D. </a:t>
            </a:r>
            <a:r>
              <a:rPr lang="en-US" sz="4800" dirty="0" err="1"/>
              <a:t>Đức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3386" y="5252896"/>
            <a:ext cx="3766489" cy="86081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lIns="120972" tIns="60487" rIns="120972" bIns="60487" rtlCol="0">
            <a:spAutoFit/>
          </a:bodyPr>
          <a:lstStyle/>
          <a:p>
            <a:r>
              <a:rPr lang="fr-FR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800" dirty="0"/>
              <a:t> C. </a:t>
            </a:r>
            <a:r>
              <a:rPr lang="en-US" sz="4800" dirty="0" err="1"/>
              <a:t>Nga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759" y="1701178"/>
            <a:ext cx="1210586" cy="13234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685783"/>
            <a:r>
              <a:rPr lang="vi-VN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altLang="vi-VN" sz="8000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6" y="345242"/>
            <a:ext cx="3318812" cy="6494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844245" y="7098025"/>
            <a:ext cx="1771651" cy="1771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685783"/>
            <a:r>
              <a:rPr lang="en-US" sz="7200" dirty="0">
                <a:solidFill>
                  <a:prstClr val="white"/>
                </a:solidFill>
                <a:latin typeface="Algerian" panose="04020705040A02060702" pitchFamily="82" charset="0"/>
              </a:rPr>
              <a:t>c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57881" y="4597054"/>
            <a:ext cx="1414723" cy="1360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3700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4896" y="1683852"/>
            <a:ext cx="1210586" cy="13234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685783"/>
            <a:r>
              <a:rPr lang="vi-VN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altLang="vi-VN" sz="8000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7755" y="1716715"/>
            <a:ext cx="7672696" cy="12710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0972" tIns="60487" rIns="120972" bIns="60487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3733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733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33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733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7954" y="4103272"/>
            <a:ext cx="5073957" cy="8608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4800" dirty="0"/>
              <a:t>A. </a:t>
            </a:r>
            <a:r>
              <a:rPr lang="en-US" sz="4800" dirty="0" err="1"/>
              <a:t>Truyện</a:t>
            </a:r>
            <a:r>
              <a:rPr lang="en-US" sz="4800" dirty="0"/>
              <a:t> </a:t>
            </a:r>
            <a:r>
              <a:rPr lang="en-US" sz="4800" dirty="0" err="1"/>
              <a:t>ngắn</a:t>
            </a:r>
            <a:r>
              <a:rPr lang="en-US" sz="4800" dirty="0"/>
              <a:t> 	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78935" y="4103270"/>
            <a:ext cx="4005420" cy="8608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4800" dirty="0"/>
              <a:t>B. </a:t>
            </a:r>
            <a:r>
              <a:rPr lang="en-US" sz="4800" dirty="0" err="1"/>
              <a:t>Tiểu</a:t>
            </a:r>
            <a:r>
              <a:rPr lang="en-US" sz="4800" dirty="0"/>
              <a:t> </a:t>
            </a:r>
            <a:r>
              <a:rPr lang="en-US" sz="4800" dirty="0" err="1"/>
              <a:t>thuyết</a:t>
            </a:r>
            <a:r>
              <a:rPr lang="en-US" sz="4800" dirty="0"/>
              <a:t>              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48128" y="5527595"/>
            <a:ext cx="4312323" cy="8608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4800" dirty="0"/>
              <a:t>D. </a:t>
            </a:r>
            <a:r>
              <a:rPr lang="en-US" sz="4800" dirty="0" err="1"/>
              <a:t>Truyện</a:t>
            </a:r>
            <a:r>
              <a:rPr lang="en-US" sz="4800" dirty="0"/>
              <a:t> </a:t>
            </a:r>
            <a:r>
              <a:rPr lang="en-US" sz="4800" dirty="0" err="1"/>
              <a:t>dài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7954" y="5507028"/>
            <a:ext cx="5098468" cy="8608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4800" dirty="0"/>
              <a:t>C. </a:t>
            </a:r>
            <a:r>
              <a:rPr lang="en-US" sz="4800" dirty="0" err="1"/>
              <a:t>Kịch</a:t>
            </a:r>
            <a:r>
              <a:rPr lang="en-US" sz="4800" dirty="0"/>
              <a:t>		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44245" y="7098025"/>
            <a:ext cx="1771651" cy="1771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685783"/>
            <a:r>
              <a:rPr lang="en-US" sz="7200" dirty="0">
                <a:solidFill>
                  <a:prstClr val="white"/>
                </a:solidFill>
                <a:latin typeface="Algerian" panose="04020705040A02060702" pitchFamily="82" charset="0"/>
              </a:rPr>
              <a:t>b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1911" y="4597054"/>
            <a:ext cx="1414723" cy="1360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791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5557" y="1575258"/>
            <a:ext cx="9436443" cy="1107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sồi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371" y="5526763"/>
            <a:ext cx="4193069" cy="6966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120972" tIns="60487" rIns="120972" bIns="60487" rtlCol="0">
            <a:spAutoFit/>
          </a:bodyPr>
          <a:lstStyle/>
          <a:p>
            <a:r>
              <a:rPr lang="en-US" sz="3733" dirty="0"/>
              <a:t>C. Na-ta-</a:t>
            </a:r>
            <a:r>
              <a:rPr lang="en-US" sz="3733" dirty="0" err="1"/>
              <a:t>sa</a:t>
            </a:r>
            <a:endParaRPr lang="en-US" sz="37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60097" y="3721604"/>
            <a:ext cx="5048692" cy="860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r>
              <a:rPr lang="en-US" sz="4800" dirty="0"/>
              <a:t> </a:t>
            </a:r>
            <a:r>
              <a:rPr lang="en-US" sz="3733" dirty="0"/>
              <a:t>B. </a:t>
            </a:r>
            <a:r>
              <a:rPr lang="en-US" sz="3733" dirty="0" err="1"/>
              <a:t>Xô</a:t>
            </a:r>
            <a:r>
              <a:rPr lang="en-US" sz="3733" dirty="0"/>
              <a:t>-</a:t>
            </a:r>
            <a:r>
              <a:rPr lang="en-US" sz="3733" dirty="0" err="1"/>
              <a:t>nhi</a:t>
            </a:r>
            <a:r>
              <a:rPr lang="en-US" sz="3733" dirty="0"/>
              <a:t>-a</a:t>
            </a:r>
            <a:endParaRPr lang="en-US" sz="37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55958" y="5733256"/>
            <a:ext cx="4953964" cy="6966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pPr algn="ctr"/>
            <a:r>
              <a:rPr lang="en-US" sz="3733" dirty="0"/>
              <a:t>D. I-li-a An-</a:t>
            </a:r>
            <a:r>
              <a:rPr lang="en-US" sz="3733" dirty="0" err="1"/>
              <a:t>đrây</a:t>
            </a:r>
            <a:r>
              <a:rPr lang="en-US" sz="3733" dirty="0"/>
              <a:t>-ê-</a:t>
            </a:r>
            <a:r>
              <a:rPr lang="en-US" sz="3733" dirty="0" err="1"/>
              <a:t>vích</a:t>
            </a:r>
            <a:endParaRPr lang="en-US" sz="37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1372" y="4166644"/>
            <a:ext cx="4422705" cy="8608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r>
              <a:rPr lang="fr-FR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/>
              <a:t>A. An </a:t>
            </a:r>
            <a:r>
              <a:rPr lang="en-US" sz="3733" dirty="0" err="1"/>
              <a:t>đrây</a:t>
            </a:r>
            <a:r>
              <a:rPr lang="en-US" sz="3733" dirty="0"/>
              <a:t>  </a:t>
            </a:r>
            <a:r>
              <a:rPr lang="en-US" sz="4800" dirty="0"/>
              <a:t>	</a:t>
            </a:r>
            <a:endParaRPr 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759" y="1701178"/>
            <a:ext cx="1210586" cy="13234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685783"/>
            <a:r>
              <a:rPr lang="vi-VN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altLang="vi-VN" sz="8000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844245" y="7098025"/>
            <a:ext cx="1771651" cy="1771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685783"/>
            <a:r>
              <a:rPr lang="en-US" sz="7200" dirty="0">
                <a:solidFill>
                  <a:prstClr val="white"/>
                </a:solidFill>
                <a:latin typeface="Algerian" panose="04020705040A02060702" pitchFamily="82" charset="0"/>
              </a:rPr>
              <a:t>A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7881" y="4597054"/>
            <a:ext cx="1414723" cy="1360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4039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31" y="1101055"/>
            <a:ext cx="10193325" cy="1271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An- </a:t>
            </a:r>
            <a:r>
              <a:rPr lang="en-US" sz="3733" dirty="0" err="1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đrây</a:t>
            </a:r>
            <a:r>
              <a:rPr lang="en-US" sz="3733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914" y="4540865"/>
            <a:ext cx="5410297" cy="12710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120972" tIns="60487" rIns="120972" bIns="60487" rtlCol="0">
            <a:spAutoFit/>
          </a:bodyPr>
          <a:lstStyle/>
          <a:p>
            <a:pPr algn="ctr"/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sồi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37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07593" y="2692958"/>
            <a:ext cx="4863815" cy="19277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pPr algn="ctr"/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7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914" y="2901987"/>
            <a:ext cx="5553956" cy="7788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A.Gặp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Na-ta-</a:t>
            </a:r>
            <a:r>
              <a:rPr lang="en-US" sz="4267" dirty="0" err="1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107593" y="5422665"/>
            <a:ext cx="4826503" cy="6966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A,B,C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733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542" y="994720"/>
            <a:ext cx="1210586" cy="13234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685783"/>
            <a:r>
              <a:rPr lang="vi-VN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altLang="vi-VN" sz="8000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844245" y="7098025"/>
            <a:ext cx="1771651" cy="1771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685783"/>
            <a:r>
              <a:rPr lang="en-US" sz="7200" dirty="0">
                <a:solidFill>
                  <a:prstClr val="white"/>
                </a:solidFill>
                <a:latin typeface="Algerian" panose="04020705040A02060702" pitchFamily="82" charset="0"/>
              </a:rPr>
              <a:t>d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2869" y="3813043"/>
            <a:ext cx="1414723" cy="1360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3345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1531" y="1101055"/>
            <a:ext cx="10193325" cy="14354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>
            <a:defPPr>
              <a:defRPr lang="en-US"/>
            </a:defPPr>
            <a:lvl1pPr algn="ctr">
              <a:defRPr sz="4000" b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wiss Condensed" panose="02000500000000000000" pitchFamily="2" charset="0"/>
              </a:defRPr>
            </a:lvl1pPr>
          </a:lstStyle>
          <a:p>
            <a:r>
              <a:rPr lang="en-US" sz="4267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267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267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267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267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267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267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267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267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267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454" y="4964173"/>
            <a:ext cx="5410297" cy="14354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 lIns="120972" tIns="60487" rIns="120972" bIns="60487" rtlCol="0">
            <a:spAutoFit/>
          </a:bodyPr>
          <a:lstStyle/>
          <a:p>
            <a:r>
              <a:rPr lang="en-US" sz="4267" dirty="0"/>
              <a:t>C. </a:t>
            </a:r>
            <a:r>
              <a:rPr lang="en-US" sz="4267" dirty="0" err="1"/>
              <a:t>Sử</a:t>
            </a:r>
            <a:r>
              <a:rPr lang="en-US" sz="4267" dirty="0"/>
              <a:t> </a:t>
            </a:r>
            <a:r>
              <a:rPr lang="en-US" sz="4267" dirty="0" err="1"/>
              <a:t>dụng</a:t>
            </a:r>
            <a:r>
              <a:rPr lang="en-US" sz="4267" dirty="0"/>
              <a:t> </a:t>
            </a:r>
            <a:r>
              <a:rPr lang="en-US" sz="4267" dirty="0" err="1"/>
              <a:t>ngôn</a:t>
            </a:r>
            <a:r>
              <a:rPr lang="en-US" sz="4267" dirty="0"/>
              <a:t> </a:t>
            </a:r>
            <a:r>
              <a:rPr lang="en-US" sz="4267" dirty="0" err="1"/>
              <a:t>ngữ</a:t>
            </a:r>
            <a:r>
              <a:rPr lang="en-US" sz="4267" dirty="0"/>
              <a:t> </a:t>
            </a:r>
            <a:r>
              <a:rPr lang="en-US" sz="4267" dirty="0" err="1"/>
              <a:t>độc</a:t>
            </a:r>
            <a:r>
              <a:rPr lang="en-US" sz="4267" dirty="0"/>
              <a:t> </a:t>
            </a:r>
            <a:r>
              <a:rPr lang="en-US" sz="4267" dirty="0" err="1"/>
              <a:t>thoại</a:t>
            </a:r>
            <a:endParaRPr lang="en-US" sz="4267" dirty="0"/>
          </a:p>
        </p:txBody>
      </p:sp>
      <p:sp>
        <p:nvSpPr>
          <p:cNvPr id="6" name="Rectangle 5"/>
          <p:cNvSpPr/>
          <p:nvPr/>
        </p:nvSpPr>
        <p:spPr>
          <a:xfrm>
            <a:off x="7107593" y="2465830"/>
            <a:ext cx="4863815" cy="14354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/>
              <a:t>B. </a:t>
            </a:r>
            <a:r>
              <a:rPr lang="en-US" sz="4267" dirty="0" err="1"/>
              <a:t>Miêu</a:t>
            </a:r>
            <a:r>
              <a:rPr lang="en-US" sz="4267" dirty="0"/>
              <a:t> </a:t>
            </a:r>
            <a:r>
              <a:rPr lang="en-US" sz="4267" dirty="0" err="1"/>
              <a:t>tả</a:t>
            </a:r>
            <a:r>
              <a:rPr lang="en-US" sz="4267" dirty="0"/>
              <a:t> </a:t>
            </a:r>
            <a:r>
              <a:rPr lang="en-US" sz="4267" dirty="0" err="1"/>
              <a:t>thiên</a:t>
            </a:r>
            <a:r>
              <a:rPr lang="en-US" sz="4267" dirty="0"/>
              <a:t> </a:t>
            </a:r>
            <a:r>
              <a:rPr lang="en-US" sz="4267" dirty="0" err="1"/>
              <a:t>nhiên</a:t>
            </a:r>
            <a:r>
              <a:rPr lang="en-US" sz="4267" dirty="0"/>
              <a:t> chi </a:t>
            </a:r>
            <a:r>
              <a:rPr lang="en-US" sz="4267" dirty="0" err="1"/>
              <a:t>tiết</a:t>
            </a:r>
            <a:r>
              <a:rPr lang="en-US" sz="4267" dirty="0"/>
              <a:t>, </a:t>
            </a:r>
            <a:r>
              <a:rPr lang="en-US" sz="4267" dirty="0" err="1"/>
              <a:t>tinh</a:t>
            </a:r>
            <a:r>
              <a:rPr lang="en-US" sz="4267" dirty="0"/>
              <a:t> </a:t>
            </a:r>
            <a:r>
              <a:rPr lang="en-US" sz="4267" dirty="0" err="1"/>
              <a:t>tế</a:t>
            </a:r>
            <a:endParaRPr lang="en-US" sz="4267" dirty="0"/>
          </a:p>
        </p:txBody>
      </p:sp>
      <p:sp>
        <p:nvSpPr>
          <p:cNvPr id="7" name="Rectangle 6"/>
          <p:cNvSpPr/>
          <p:nvPr/>
        </p:nvSpPr>
        <p:spPr>
          <a:xfrm>
            <a:off x="67083" y="2704319"/>
            <a:ext cx="5553956" cy="14354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267" dirty="0"/>
              <a:t>. </a:t>
            </a:r>
            <a:r>
              <a:rPr lang="en-US" sz="4267" dirty="0" err="1"/>
              <a:t>Sử</a:t>
            </a:r>
            <a:r>
              <a:rPr lang="en-US" sz="4267" dirty="0"/>
              <a:t> </a:t>
            </a:r>
            <a:r>
              <a:rPr lang="en-US" sz="4267" dirty="0" err="1"/>
              <a:t>dụng</a:t>
            </a:r>
            <a:r>
              <a:rPr lang="en-US" sz="4267" dirty="0"/>
              <a:t> </a:t>
            </a:r>
            <a:r>
              <a:rPr lang="en-US" sz="4267" dirty="0" err="1"/>
              <a:t>ngôn</a:t>
            </a:r>
            <a:r>
              <a:rPr lang="en-US" sz="4267" dirty="0"/>
              <a:t> </a:t>
            </a:r>
            <a:r>
              <a:rPr lang="en-US" sz="4267" dirty="0" err="1"/>
              <a:t>ngữ</a:t>
            </a:r>
            <a:r>
              <a:rPr lang="en-US" sz="4267" dirty="0"/>
              <a:t> </a:t>
            </a:r>
            <a:r>
              <a:rPr lang="en-US" sz="4267" dirty="0" err="1"/>
              <a:t>đối</a:t>
            </a:r>
            <a:r>
              <a:rPr lang="en-US" sz="4267" dirty="0"/>
              <a:t> </a:t>
            </a:r>
            <a:r>
              <a:rPr lang="en-US" sz="4267" dirty="0" err="1"/>
              <a:t>thoại</a:t>
            </a:r>
            <a:endParaRPr lang="en-US" sz="4267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38354" y="4869161"/>
            <a:ext cx="4826503" cy="20921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20972" tIns="60487" rIns="120972" bIns="60487" rtlCol="0">
            <a:spAutoFit/>
          </a:bodyPr>
          <a:lstStyle/>
          <a:p>
            <a:r>
              <a:rPr lang="en-US" sz="4267" dirty="0"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en-US" sz="4267" dirty="0"/>
              <a:t> </a:t>
            </a:r>
            <a:r>
              <a:rPr lang="en-US" sz="4267" dirty="0" err="1"/>
              <a:t>Sử</a:t>
            </a:r>
            <a:r>
              <a:rPr lang="en-US" sz="4267" dirty="0"/>
              <a:t> </a:t>
            </a:r>
            <a:r>
              <a:rPr lang="en-US" sz="4267" dirty="0" err="1"/>
              <a:t>dụng</a:t>
            </a:r>
            <a:r>
              <a:rPr lang="en-US" sz="4267" dirty="0"/>
              <a:t> </a:t>
            </a:r>
            <a:r>
              <a:rPr lang="en-US" sz="4267" dirty="0" err="1"/>
              <a:t>ngôn</a:t>
            </a:r>
            <a:r>
              <a:rPr lang="en-US" sz="4267" dirty="0"/>
              <a:t> </a:t>
            </a:r>
            <a:r>
              <a:rPr lang="en-US" sz="4267" dirty="0" err="1"/>
              <a:t>ngữ</a:t>
            </a:r>
            <a:r>
              <a:rPr lang="en-US" sz="4267" dirty="0"/>
              <a:t> </a:t>
            </a:r>
            <a:r>
              <a:rPr lang="en-US" sz="4267" dirty="0" err="1"/>
              <a:t>đối</a:t>
            </a:r>
            <a:r>
              <a:rPr lang="en-US" sz="4267" dirty="0"/>
              <a:t> </a:t>
            </a:r>
            <a:r>
              <a:rPr lang="en-US" sz="4267" dirty="0" err="1"/>
              <a:t>thoại</a:t>
            </a:r>
            <a:r>
              <a:rPr lang="en-US" sz="4267" dirty="0"/>
              <a:t> </a:t>
            </a:r>
            <a:r>
              <a:rPr lang="en-US" sz="4267" dirty="0" err="1"/>
              <a:t>và</a:t>
            </a:r>
            <a:r>
              <a:rPr lang="en-US" sz="4267" dirty="0"/>
              <a:t> </a:t>
            </a:r>
            <a:r>
              <a:rPr lang="en-US" sz="4267" dirty="0" err="1"/>
              <a:t>độc</a:t>
            </a:r>
            <a:r>
              <a:rPr lang="en-US" sz="4267" dirty="0"/>
              <a:t> </a:t>
            </a:r>
            <a:r>
              <a:rPr lang="en-US" sz="4267" dirty="0" err="1"/>
              <a:t>thoại</a:t>
            </a:r>
            <a:endParaRPr lang="en-US" sz="4267" dirty="0"/>
          </a:p>
        </p:txBody>
      </p:sp>
      <p:sp>
        <p:nvSpPr>
          <p:cNvPr id="11" name="TextBox 10"/>
          <p:cNvSpPr txBox="1"/>
          <p:nvPr/>
        </p:nvSpPr>
        <p:spPr>
          <a:xfrm>
            <a:off x="442542" y="994720"/>
            <a:ext cx="1210586" cy="1323437"/>
          </a:xfrm>
          <a:prstGeom prst="rect">
            <a:avLst/>
          </a:prstGeom>
          <a:noFill/>
        </p:spPr>
        <p:txBody>
          <a:bodyPr wrap="none" lIns="91439" tIns="45719" rIns="91439" bIns="45719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defTabSz="685783"/>
            <a:r>
              <a:rPr lang="vi-VN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en-US" sz="800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altLang="vi-VN" sz="8000" dirty="0"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844245" y="7098025"/>
            <a:ext cx="1771651" cy="1771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algn="ctr" defTabSz="685783"/>
            <a:r>
              <a:rPr lang="en-US" sz="7200" dirty="0">
                <a:solidFill>
                  <a:prstClr val="white"/>
                </a:solidFill>
                <a:latin typeface="Algerian" panose="04020705040A02060702" pitchFamily="82" charset="0"/>
              </a:rPr>
              <a:t>d</a:t>
            </a:r>
          </a:p>
        </p:txBody>
      </p:sp>
      <p:pic>
        <p:nvPicPr>
          <p:cNvPr id="19" name="Countdown Timer 20 sec ( v 466 ) news theme - circle equalizer effects with sound HD 4k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2869" y="3813043"/>
            <a:ext cx="1414723" cy="1360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052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/>
      <p:bldP spid="1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99457" y="1700809"/>
            <a:ext cx="9793087" cy="1353262"/>
          </a:xfrm>
          <a:prstGeom prst="rect">
            <a:avLst/>
          </a:prstGeom>
          <a:noFill/>
        </p:spPr>
        <p:txBody>
          <a:bodyPr wrap="square" lIns="120972" tIns="60487" rIns="120972" bIns="60487" rtlCol="0">
            <a:spAutoFit/>
          </a:bodyPr>
          <a:lstStyle/>
          <a:p>
            <a:pPr algn="ctr" defTabSz="685783"/>
            <a: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KẾT THÚC</a:t>
            </a:r>
          </a:p>
        </p:txBody>
      </p:sp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7" y="60631"/>
            <a:ext cx="1153923" cy="1165463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755725" y="255806"/>
            <a:ext cx="642591" cy="77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1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1" y="164638"/>
            <a:ext cx="5184575" cy="3173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39" y="3434587"/>
            <a:ext cx="5190228" cy="3258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011" y="266099"/>
            <a:ext cx="5760640" cy="633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8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7381" y="-241385"/>
            <a:ext cx="2368812" cy="118218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383579" y="-1960137"/>
            <a:ext cx="5437603" cy="12204757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743897" y="145866"/>
            <a:ext cx="11055779" cy="345638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innerShdw blurRad="127000" dist="50800" dir="18900000">
              <a:prstClr val="black">
                <a:alpha val="2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33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 HÀNH ĐỌC HIỂU</a:t>
            </a:r>
            <a:endParaRPr lang="en-US" altLang="zh-CN" sz="3733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zh-CN" sz="4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THIẾU NỮ VÀ CÂY SỒI GIÀ BÊN ĐƯỜNG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vi-VN" sz="3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Trích </a:t>
            </a:r>
            <a:r>
              <a:rPr lang="it-IT" sz="3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it-IT" sz="34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 tranh và hòa bình”</a:t>
            </a:r>
            <a:r>
              <a:rPr lang="it-IT" sz="3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Lép-tôn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xtôi</a:t>
            </a: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3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10983D9-0348-0272-C467-959C8541C311}"/>
              </a:ext>
            </a:extLst>
          </p:cNvPr>
          <p:cNvSpPr/>
          <p:nvPr/>
        </p:nvSpPr>
        <p:spPr>
          <a:xfrm>
            <a:off x="1633592" y="3827574"/>
            <a:ext cx="8696880" cy="18848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vi-VN" sz="24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 Thị Phượng</a:t>
            </a:r>
            <a:r>
              <a:rPr lang="en-US" sz="2400" b="0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THPT Tôn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ĐT: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0935770690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ntphuong.thpt.tdt@phuyen.edu.vn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06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7381" y="-241385"/>
            <a:ext cx="2368812" cy="1182182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383579" y="-1960137"/>
            <a:ext cx="5437603" cy="12204757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1" y="1028733"/>
            <a:ext cx="12224207" cy="5832311"/>
          </a:xfrm>
          <a:prstGeom prst="roundRect">
            <a:avLst>
              <a:gd name="adj" fmla="val 6466"/>
            </a:avLst>
          </a:prstGeom>
          <a:solidFill>
            <a:schemeClr val="bg1"/>
          </a:solidFill>
          <a:ln>
            <a:noFill/>
          </a:ln>
          <a:effectLst>
            <a:innerShdw blurRad="63500" dist="114300" dir="18900000">
              <a:prstClr val="black">
                <a:alpha val="8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867" dirty="0"/>
              <a:t> 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/>
              <a:t>-</a:t>
            </a:r>
            <a:r>
              <a:rPr lang="en-US" sz="4267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endParaRPr lang="en-US" sz="3733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lực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quyết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vấn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̀,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hợp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733" dirty="0"/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</a:rPr>
              <a:t>phân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</a:rPr>
              <a:t>tích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</a:rPr>
              <a:t>và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</a:rPr>
              <a:t>đánh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</a:rPr>
              <a:t>giá,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73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733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733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733" dirty="0"/>
              <a:t>.</a:t>
            </a:r>
          </a:p>
          <a:p>
            <a:endParaRPr lang="en-US" sz="2667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5333" dirty="0"/>
              <a:t> </a:t>
            </a:r>
            <a:endParaRPr lang="en-US" sz="5333" dirty="0"/>
          </a:p>
          <a:p>
            <a:pPr algn="ctr"/>
            <a:endParaRPr lang="zh-CN" altLang="en-US" sz="5333" dirty="0">
              <a:solidFill>
                <a:srgbClr val="118C3B"/>
              </a:solidFill>
              <a:latin typeface="UVN Bach Dang Nang" pitchFamily="18" charset="0"/>
            </a:endParaRPr>
          </a:p>
        </p:txBody>
      </p:sp>
      <p:sp>
        <p:nvSpPr>
          <p:cNvPr id="47" name="MH_Other_2"/>
          <p:cNvSpPr/>
          <p:nvPr>
            <p:custDataLst>
              <p:tags r:id="rId1"/>
            </p:custDataLst>
          </p:nvPr>
        </p:nvSpPr>
        <p:spPr>
          <a:xfrm>
            <a:off x="2513549" y="0"/>
            <a:ext cx="7038835" cy="83671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03200" dist="76200" dir="294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6667" b="1" dirty="0" err="1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Mục</a:t>
            </a:r>
            <a:r>
              <a:rPr lang="en-US" altLang="zh-CN" sz="6667" b="1" dirty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 </a:t>
            </a:r>
            <a:r>
              <a:rPr lang="en-US" altLang="zh-CN" sz="6667" b="1" dirty="0" err="1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tiêu</a:t>
            </a:r>
            <a:r>
              <a:rPr lang="en-US" altLang="zh-CN" sz="6667" b="1" dirty="0">
                <a:solidFill>
                  <a:srgbClr val="118C3B"/>
                </a:solidFill>
                <a:latin typeface="UVN Bach Dang Nang" pitchFamily="18" charset="0"/>
                <a:cs typeface="+mn-ea"/>
                <a:sym typeface="+mn-lt"/>
              </a:rPr>
              <a:t> </a:t>
            </a:r>
            <a:endParaRPr lang="zh-CN" altLang="en-US" sz="6667" b="1" dirty="0">
              <a:solidFill>
                <a:srgbClr val="118C3B"/>
              </a:solidFill>
              <a:latin typeface="UVN Bach Dang Nang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0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0742" y="77166"/>
            <a:ext cx="11016127" cy="14056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267" b="1" dirty="0"/>
              <a:t>  </a:t>
            </a:r>
            <a:r>
              <a:rPr lang="it-IT" sz="4267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hiểu văn bản</a:t>
            </a:r>
            <a:endParaRPr lang="en-US" sz="4267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An- </a:t>
            </a:r>
            <a:r>
              <a:rPr lang="en-US" sz="42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đrây</a:t>
            </a:r>
            <a:r>
              <a:rPr lang="en-US" sz="42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267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7435" y="2276872"/>
            <a:ext cx="7876965" cy="7489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4267" b="1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pt-BR" sz="3733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7632171" y="260648"/>
            <a:ext cx="4416491" cy="2103696"/>
          </a:xfrm>
          <a:prstGeom prst="cloudCallout">
            <a:avLst>
              <a:gd name="adj1" fmla="val -56273"/>
              <a:gd name="adj2" fmla="val 45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35360" y="3044957"/>
          <a:ext cx="11329259" cy="3209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48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0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</a:rPr>
                        <a:t>Tìm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hiểu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</a:rPr>
                        <a:t>Trả lời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</a:rPr>
                        <a:t>Vì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sao</a:t>
                      </a:r>
                      <a:r>
                        <a:rPr lang="en-US" sz="2700" dirty="0">
                          <a:effectLst/>
                        </a:rPr>
                        <a:t> An </a:t>
                      </a:r>
                      <a:r>
                        <a:rPr lang="en-US" sz="2700" dirty="0" err="1">
                          <a:effectLst/>
                        </a:rPr>
                        <a:t>đrây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quan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tâm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đến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cây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sồi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già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bên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đường</a:t>
                      </a:r>
                      <a:r>
                        <a:rPr lang="en-US" sz="2700" dirty="0">
                          <a:effectLst/>
                        </a:rPr>
                        <a:t>?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</a:rPr>
                        <a:t>……………………………………..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</a:rPr>
                        <a:t>Hình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ảnh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cây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sồi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già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trước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kia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</a:rPr>
                        <a:t>……………………………………..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</a:rPr>
                        <a:t>Sự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thay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đổi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của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cây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sồi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già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</a:rPr>
                        <a:t>……………………………………..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</a:rPr>
                        <a:t>Biểu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tượng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cây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sồi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già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</a:rPr>
                        <a:t>……………………………………. 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284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15413" y="1703715"/>
          <a:ext cx="10369152" cy="48143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64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04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</a:rPr>
                        <a:t>Tìm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hiểu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</a:rPr>
                        <a:t>Trả lời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</a:rPr>
                        <a:t>Khi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đến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nhà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thỉnh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cầu</a:t>
                      </a:r>
                      <a:r>
                        <a:rPr lang="en-US" sz="2700" dirty="0">
                          <a:effectLst/>
                        </a:rPr>
                        <a:t>  </a:t>
                      </a:r>
                      <a:r>
                        <a:rPr lang="en-US" sz="2700" dirty="0" err="1">
                          <a:effectLst/>
                        </a:rPr>
                        <a:t>bá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tước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Rô-xtốp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và</a:t>
                      </a:r>
                      <a:r>
                        <a:rPr lang="en-US" sz="2700" dirty="0">
                          <a:effectLst/>
                        </a:rPr>
                        <a:t> ở </a:t>
                      </a:r>
                      <a:r>
                        <a:rPr lang="en-US" sz="2700" dirty="0" err="1">
                          <a:effectLst/>
                        </a:rPr>
                        <a:t>lại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một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đêm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</a:rPr>
                        <a:t>……………………………………..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 err="1">
                          <a:effectLst/>
                        </a:rPr>
                        <a:t>Khi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chứng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kiến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sự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hồn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nhiên</a:t>
                      </a:r>
                      <a:r>
                        <a:rPr lang="en-US" sz="2700" dirty="0">
                          <a:effectLst/>
                        </a:rPr>
                        <a:t>, </a:t>
                      </a:r>
                      <a:r>
                        <a:rPr lang="en-US" sz="2700" dirty="0" err="1">
                          <a:effectLst/>
                        </a:rPr>
                        <a:t>vô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tư</a:t>
                      </a:r>
                      <a:r>
                        <a:rPr lang="en-US" sz="2700" dirty="0">
                          <a:effectLst/>
                        </a:rPr>
                        <a:t>, </a:t>
                      </a:r>
                      <a:r>
                        <a:rPr lang="en-US" sz="2700" dirty="0" err="1">
                          <a:effectLst/>
                        </a:rPr>
                        <a:t>yêu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đời</a:t>
                      </a:r>
                      <a:r>
                        <a:rPr lang="en-US" sz="2700" dirty="0">
                          <a:effectLst/>
                        </a:rPr>
                        <a:t> </a:t>
                      </a:r>
                      <a:r>
                        <a:rPr lang="en-US" sz="2700" dirty="0" err="1">
                          <a:effectLst/>
                        </a:rPr>
                        <a:t>của</a:t>
                      </a:r>
                      <a:r>
                        <a:rPr lang="en-US" sz="2700" dirty="0">
                          <a:effectLst/>
                        </a:rPr>
                        <a:t> Na-ta -</a:t>
                      </a:r>
                      <a:r>
                        <a:rPr lang="en-US" sz="2700" dirty="0" err="1">
                          <a:effectLst/>
                        </a:rPr>
                        <a:t>sa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</a:rPr>
                        <a:t>……………………………………..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</a:rPr>
                        <a:t>Khi nhìn thấy sự thay đổi của cây sồi già bên đường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</a:rPr>
                        <a:t>……………………………………..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>
                          <a:effectLst/>
                        </a:rPr>
                        <a:t>Nhận xét chung về An- đrây và cách thể hiện tâm lí nhân vật của tác giả</a:t>
                      </a:r>
                      <a:endParaRPr lang="en-US" sz="27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dirty="0">
                          <a:effectLst/>
                        </a:rPr>
                        <a:t>……………………………… </a:t>
                      </a:r>
                      <a:endParaRPr lang="en-US" sz="27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887756" y="644691"/>
            <a:ext cx="3967089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95473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nd.com.vn/Files/Image/bichthuy/2017/11/19/6c684224-6aa5-4703-8e62-0bf576062d6a.11.s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45" y="164638"/>
            <a:ext cx="11706017" cy="65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H_Other_2"/>
          <p:cNvSpPr/>
          <p:nvPr>
            <p:custDataLst>
              <p:tags r:id="rId1"/>
            </p:custDataLst>
          </p:nvPr>
        </p:nvSpPr>
        <p:spPr>
          <a:xfrm>
            <a:off x="342644" y="5827437"/>
            <a:ext cx="4704523" cy="836712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03200" dist="76200" dir="2940000" algn="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sồi</a:t>
            </a:r>
            <a:endParaRPr lang="zh-CN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572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6679" y="1"/>
            <a:ext cx="11016127" cy="173387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267" b="1" dirty="0"/>
              <a:t> </a:t>
            </a:r>
            <a:r>
              <a:rPr lang="it-IT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hiểu văn bản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An -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đrây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sồi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9350" y="1892829"/>
          <a:ext cx="11352045" cy="4384548"/>
        </p:xfrm>
        <a:graphic>
          <a:graphicData uri="http://schemas.openxmlformats.org/drawingml/2006/table">
            <a:tbl>
              <a:tblPr firstRow="1" firstCol="1" bandRow="1"/>
              <a:tblGrid>
                <a:gridCol w="3203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8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488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đrây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nhắc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khứ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  <a:r>
                        <a:rPr lang="en-US" sz="27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chán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bi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An-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đrây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cằn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cỗi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co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quắp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sứt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sẹo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mọc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đám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…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toả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vòm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thẫm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6640">
                <a:tc>
                  <a:txBody>
                    <a:bodyPr/>
                    <a:lstStyle/>
                    <a:p>
                      <a:pPr marL="0" marR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sồi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An-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đrây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cùa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  <a:r>
                        <a:rPr lang="en-US" sz="27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89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094023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1634</Words>
  <Application>Microsoft Office PowerPoint</Application>
  <PresentationFormat>Widescreen</PresentationFormat>
  <Paragraphs>184</Paragraphs>
  <Slides>28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Algerian</vt:lpstr>
      <vt:lpstr>Arial</vt:lpstr>
      <vt:lpstr>Calibri</vt:lpstr>
      <vt:lpstr>Calibri Light</vt:lpstr>
      <vt:lpstr>Times New Roman</vt:lpstr>
      <vt:lpstr>UVN Bach Dang Nang</vt:lpstr>
      <vt:lpstr>阿里巴巴普惠体 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Hương Đỗ</cp:lastModifiedBy>
  <cp:revision>3</cp:revision>
  <dcterms:created xsi:type="dcterms:W3CDTF">2024-07-15T07:41:15Z</dcterms:created>
  <dcterms:modified xsi:type="dcterms:W3CDTF">2024-07-29T09:46:19Z</dcterms:modified>
</cp:coreProperties>
</file>