
<file path=[Content_Types].xml><?xml version="1.0" encoding="utf-8"?>
<Types xmlns="http://schemas.openxmlformats.org/package/2006/content-types">
  <Default Extension="emf" ContentType="image/x-emf"/>
  <Default Extension="fntdata" ContentType="application/x-fontdata"/>
  <Default Extension="gif" ContentType="image/gif"/>
  <Default Extension="jfif" ContentType="image/jpeg"/>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5" r:id="rId1"/>
    <p:sldMasterId id="2147483687" r:id="rId2"/>
    <p:sldMasterId id="2147483689" r:id="rId3"/>
  </p:sldMasterIdLst>
  <p:notesMasterIdLst>
    <p:notesMasterId r:id="rId26"/>
  </p:notesMasterIdLst>
  <p:sldIdLst>
    <p:sldId id="342" r:id="rId4"/>
    <p:sldId id="307" r:id="rId5"/>
    <p:sldId id="312" r:id="rId6"/>
    <p:sldId id="343" r:id="rId7"/>
    <p:sldId id="344" r:id="rId8"/>
    <p:sldId id="345" r:id="rId9"/>
    <p:sldId id="346" r:id="rId10"/>
    <p:sldId id="347" r:id="rId11"/>
    <p:sldId id="348" r:id="rId12"/>
    <p:sldId id="349" r:id="rId13"/>
    <p:sldId id="350" r:id="rId14"/>
    <p:sldId id="351" r:id="rId15"/>
    <p:sldId id="353" r:id="rId16"/>
    <p:sldId id="352" r:id="rId17"/>
    <p:sldId id="354" r:id="rId18"/>
    <p:sldId id="355" r:id="rId19"/>
    <p:sldId id="356" r:id="rId20"/>
    <p:sldId id="357" r:id="rId21"/>
    <p:sldId id="358" r:id="rId22"/>
    <p:sldId id="359" r:id="rId23"/>
    <p:sldId id="360" r:id="rId24"/>
    <p:sldId id="361" r:id="rId25"/>
  </p:sldIdLst>
  <p:sldSz cx="12192000" cy="6858000"/>
  <p:notesSz cx="6858000" cy="9144000"/>
  <p:embeddedFontLst>
    <p:embeddedFont>
      <p:font typeface="Tahoma" panose="020B0604030504040204" pitchFamily="34" charset="0"/>
      <p:regular r:id="rId27"/>
      <p:bold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8CE9B"/>
    <a:srgbClr val="CCFF66"/>
    <a:srgbClr val="CCCC00"/>
    <a:srgbClr val="669900"/>
    <a:srgbClr val="80000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p:cViewPr varScale="1">
        <p:scale>
          <a:sx n="66" d="100"/>
          <a:sy n="66" d="100"/>
        </p:scale>
        <p:origin x="668"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viewProps" Target="viewProps.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V Van Nhung" userId="f1a89ebc-ca7d-4299-9b4c-f4b9c8c88329" providerId="ADAL" clId="{17CC8494-3A68-47D7-A5D9-316DDD403B44}"/>
    <pc:docChg chg="modSld modMainMaster">
      <pc:chgData name="GV Van Nhung" userId="f1a89ebc-ca7d-4299-9b4c-f4b9c8c88329" providerId="ADAL" clId="{17CC8494-3A68-47D7-A5D9-316DDD403B44}" dt="2024-07-15T11:00:47.649" v="2"/>
      <pc:docMkLst>
        <pc:docMk/>
      </pc:docMkLst>
      <pc:sldChg chg="setBg">
        <pc:chgData name="GV Van Nhung" userId="f1a89ebc-ca7d-4299-9b4c-f4b9c8c88329" providerId="ADAL" clId="{17CC8494-3A68-47D7-A5D9-316DDD403B44}" dt="2024-07-15T11:00:47.649" v="2"/>
        <pc:sldMkLst>
          <pc:docMk/>
          <pc:sldMk cId="394282600" sldId="342"/>
        </pc:sldMkLst>
      </pc:sldChg>
      <pc:sldMasterChg chg="setBg modSldLayout">
        <pc:chgData name="GV Van Nhung" userId="f1a89ebc-ca7d-4299-9b4c-f4b9c8c88329" providerId="ADAL" clId="{17CC8494-3A68-47D7-A5D9-316DDD403B44}" dt="2024-07-15T11:00:47.649" v="2"/>
        <pc:sldMasterMkLst>
          <pc:docMk/>
          <pc:sldMasterMk cId="2993759725" sldId="2147483685"/>
        </pc:sldMasterMkLst>
        <pc:sldLayoutChg chg="setBg">
          <pc:chgData name="GV Van Nhung" userId="f1a89ebc-ca7d-4299-9b4c-f4b9c8c88329" providerId="ADAL" clId="{17CC8494-3A68-47D7-A5D9-316DDD403B44}" dt="2024-07-15T11:00:47.649" v="2"/>
          <pc:sldLayoutMkLst>
            <pc:docMk/>
            <pc:sldMasterMk cId="2993759725" sldId="2147483685"/>
            <pc:sldLayoutMk cId="1964655194" sldId="2147483686"/>
          </pc:sldLayoutMkLst>
        </pc:sldLayoutChg>
        <pc:sldLayoutChg chg="setBg">
          <pc:chgData name="GV Van Nhung" userId="f1a89ebc-ca7d-4299-9b4c-f4b9c8c88329" providerId="ADAL" clId="{17CC8494-3A68-47D7-A5D9-316DDD403B44}" dt="2024-07-15T11:00:47.649" v="2"/>
          <pc:sldLayoutMkLst>
            <pc:docMk/>
            <pc:sldMasterMk cId="2993759725" sldId="2147483685"/>
            <pc:sldLayoutMk cId="2596596586" sldId="2147483692"/>
          </pc:sldLayoutMkLst>
        </pc:sldLayoutChg>
      </pc:sldMasterChg>
      <pc:sldMasterChg chg="setBg modSldLayout">
        <pc:chgData name="GV Van Nhung" userId="f1a89ebc-ca7d-4299-9b4c-f4b9c8c88329" providerId="ADAL" clId="{17CC8494-3A68-47D7-A5D9-316DDD403B44}" dt="2024-07-15T11:00:47.649" v="2"/>
        <pc:sldMasterMkLst>
          <pc:docMk/>
          <pc:sldMasterMk cId="1037801717" sldId="2147483687"/>
        </pc:sldMasterMkLst>
        <pc:sldLayoutChg chg="setBg">
          <pc:chgData name="GV Van Nhung" userId="f1a89ebc-ca7d-4299-9b4c-f4b9c8c88329" providerId="ADAL" clId="{17CC8494-3A68-47D7-A5D9-316DDD403B44}" dt="2024-07-15T11:00:47.649" v="2"/>
          <pc:sldLayoutMkLst>
            <pc:docMk/>
            <pc:sldMasterMk cId="1037801717" sldId="2147483687"/>
            <pc:sldLayoutMk cId="3162053212" sldId="2147483688"/>
          </pc:sldLayoutMkLst>
        </pc:sldLayoutChg>
      </pc:sldMasterChg>
      <pc:sldMasterChg chg="setBg modSldLayout">
        <pc:chgData name="GV Van Nhung" userId="f1a89ebc-ca7d-4299-9b4c-f4b9c8c88329" providerId="ADAL" clId="{17CC8494-3A68-47D7-A5D9-316DDD403B44}" dt="2024-07-15T11:00:47.649" v="2"/>
        <pc:sldMasterMkLst>
          <pc:docMk/>
          <pc:sldMasterMk cId="99077197" sldId="2147483689"/>
        </pc:sldMasterMkLst>
        <pc:sldLayoutChg chg="setBg">
          <pc:chgData name="GV Van Nhung" userId="f1a89ebc-ca7d-4299-9b4c-f4b9c8c88329" providerId="ADAL" clId="{17CC8494-3A68-47D7-A5D9-316DDD403B44}" dt="2024-07-15T11:00:47.649" v="2"/>
          <pc:sldLayoutMkLst>
            <pc:docMk/>
            <pc:sldMasterMk cId="99077197" sldId="2147483689"/>
            <pc:sldLayoutMk cId="1915709526" sldId="2147483690"/>
          </pc:sldLayoutMkLst>
        </pc:sldLayoutChg>
      </pc:sldMasterChg>
    </pc:docChg>
  </pc:docChgLst>
  <pc:docChgLst>
    <pc:chgData name="Hương Đỗ" userId="d21096f1d58e6114" providerId="LiveId" clId="{40231548-4C94-4643-BEE8-5561B17CB436}"/>
    <pc:docChg chg="custSel modSld">
      <pc:chgData name="Hương Đỗ" userId="d21096f1d58e6114" providerId="LiveId" clId="{40231548-4C94-4643-BEE8-5561B17CB436}" dt="2024-07-29T14:00:32.640" v="104" actId="2711"/>
      <pc:docMkLst>
        <pc:docMk/>
      </pc:docMkLst>
      <pc:sldChg chg="addSp modSp mod">
        <pc:chgData name="Hương Đỗ" userId="d21096f1d58e6114" providerId="LiveId" clId="{40231548-4C94-4643-BEE8-5561B17CB436}" dt="2024-07-29T14:00:32.640" v="104" actId="2711"/>
        <pc:sldMkLst>
          <pc:docMk/>
          <pc:sldMk cId="739093478" sldId="307"/>
        </pc:sldMkLst>
        <pc:spChg chg="add mod">
          <ac:chgData name="Hương Đỗ" userId="d21096f1d58e6114" providerId="LiveId" clId="{40231548-4C94-4643-BEE8-5561B17CB436}" dt="2024-07-29T14:00:32.640" v="104" actId="2711"/>
          <ac:spMkLst>
            <pc:docMk/>
            <pc:sldMk cId="739093478" sldId="307"/>
            <ac:spMk id="8" creationId="{04E534A5-7E93-E934-EC57-62CB838713B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56A780-1EBE-4DAF-89FF-1DF19E80035C}" type="datetimeFigureOut">
              <a:rPr lang="en-US" smtClean="0"/>
              <a:t>7/29/2024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AF654C-3349-4AAB-93FA-2957912462A9}" type="slidenum">
              <a:rPr lang="en-US" smtClean="0"/>
              <a:t>‹#›</a:t>
            </a:fld>
            <a:endParaRPr lang="en-US"/>
          </a:p>
        </p:txBody>
      </p:sp>
    </p:spTree>
    <p:extLst>
      <p:ext uri="{BB962C8B-B14F-4D97-AF65-F5344CB8AC3E}">
        <p14:creationId xmlns:p14="http://schemas.microsoft.com/office/powerpoint/2010/main" val="3530568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E800858C-38A1-4133-A3F1-2EBD5AEF0258}" type="slidenum">
              <a:rPr lang="en-US" smtClean="0"/>
              <a:pPr/>
              <a:t>3</a:t>
            </a:fld>
            <a:endParaRPr lang="en-US"/>
          </a:p>
        </p:txBody>
      </p:sp>
    </p:spTree>
    <p:extLst>
      <p:ext uri="{BB962C8B-B14F-4D97-AF65-F5344CB8AC3E}">
        <p14:creationId xmlns:p14="http://schemas.microsoft.com/office/powerpoint/2010/main" val="3643045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E800858C-38A1-4133-A3F1-2EBD5AEF0258}" type="slidenum">
              <a:rPr lang="en-US" smtClean="0"/>
              <a:pPr/>
              <a:t>12</a:t>
            </a:fld>
            <a:endParaRPr lang="en-US"/>
          </a:p>
        </p:txBody>
      </p:sp>
    </p:spTree>
    <p:extLst>
      <p:ext uri="{BB962C8B-B14F-4D97-AF65-F5344CB8AC3E}">
        <p14:creationId xmlns:p14="http://schemas.microsoft.com/office/powerpoint/2010/main" val="15111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E800858C-38A1-4133-A3F1-2EBD5AEF0258}" type="slidenum">
              <a:rPr lang="en-US" smtClean="0"/>
              <a:pPr/>
              <a:t>13</a:t>
            </a:fld>
            <a:endParaRPr lang="en-US"/>
          </a:p>
        </p:txBody>
      </p:sp>
    </p:spTree>
    <p:extLst>
      <p:ext uri="{BB962C8B-B14F-4D97-AF65-F5344CB8AC3E}">
        <p14:creationId xmlns:p14="http://schemas.microsoft.com/office/powerpoint/2010/main" val="2312216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E800858C-38A1-4133-A3F1-2EBD5AEF0258}" type="slidenum">
              <a:rPr lang="en-US" smtClean="0"/>
              <a:pPr/>
              <a:t>14</a:t>
            </a:fld>
            <a:endParaRPr lang="en-US"/>
          </a:p>
        </p:txBody>
      </p:sp>
    </p:spTree>
    <p:extLst>
      <p:ext uri="{BB962C8B-B14F-4D97-AF65-F5344CB8AC3E}">
        <p14:creationId xmlns:p14="http://schemas.microsoft.com/office/powerpoint/2010/main" val="2520930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00858C-38A1-4133-A3F1-2EBD5AEF02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1620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00858C-38A1-4133-A3F1-2EBD5AEF02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5004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00858C-38A1-4133-A3F1-2EBD5AEF02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9454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00858C-38A1-4133-A3F1-2EBD5AEF02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9167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00858C-38A1-4133-A3F1-2EBD5AEF02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277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00858C-38A1-4133-A3F1-2EBD5AEF02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8887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00858C-38A1-4133-A3F1-2EBD5AEF02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5824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E800858C-38A1-4133-A3F1-2EBD5AEF0258}" type="slidenum">
              <a:rPr lang="en-US" smtClean="0"/>
              <a:pPr/>
              <a:t>4</a:t>
            </a:fld>
            <a:endParaRPr lang="en-US"/>
          </a:p>
        </p:txBody>
      </p:sp>
    </p:spTree>
    <p:extLst>
      <p:ext uri="{BB962C8B-B14F-4D97-AF65-F5344CB8AC3E}">
        <p14:creationId xmlns:p14="http://schemas.microsoft.com/office/powerpoint/2010/main" val="1870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E800858C-38A1-4133-A3F1-2EBD5AEF0258}" type="slidenum">
              <a:rPr lang="en-US" smtClean="0"/>
              <a:pPr/>
              <a:t>5</a:t>
            </a:fld>
            <a:endParaRPr lang="en-US"/>
          </a:p>
        </p:txBody>
      </p:sp>
    </p:spTree>
    <p:extLst>
      <p:ext uri="{BB962C8B-B14F-4D97-AF65-F5344CB8AC3E}">
        <p14:creationId xmlns:p14="http://schemas.microsoft.com/office/powerpoint/2010/main" val="4241205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E800858C-38A1-4133-A3F1-2EBD5AEF0258}" type="slidenum">
              <a:rPr lang="en-US" smtClean="0"/>
              <a:pPr/>
              <a:t>6</a:t>
            </a:fld>
            <a:endParaRPr lang="en-US"/>
          </a:p>
        </p:txBody>
      </p:sp>
    </p:spTree>
    <p:extLst>
      <p:ext uri="{BB962C8B-B14F-4D97-AF65-F5344CB8AC3E}">
        <p14:creationId xmlns:p14="http://schemas.microsoft.com/office/powerpoint/2010/main" val="3401921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E800858C-38A1-4133-A3F1-2EBD5AEF0258}" type="slidenum">
              <a:rPr lang="en-US" smtClean="0"/>
              <a:pPr/>
              <a:t>7</a:t>
            </a:fld>
            <a:endParaRPr lang="en-US"/>
          </a:p>
        </p:txBody>
      </p:sp>
    </p:spTree>
    <p:extLst>
      <p:ext uri="{BB962C8B-B14F-4D97-AF65-F5344CB8AC3E}">
        <p14:creationId xmlns:p14="http://schemas.microsoft.com/office/powerpoint/2010/main" val="3276685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E800858C-38A1-4133-A3F1-2EBD5AEF0258}" type="slidenum">
              <a:rPr lang="en-US" smtClean="0"/>
              <a:pPr/>
              <a:t>8</a:t>
            </a:fld>
            <a:endParaRPr lang="en-US"/>
          </a:p>
        </p:txBody>
      </p:sp>
    </p:spTree>
    <p:extLst>
      <p:ext uri="{BB962C8B-B14F-4D97-AF65-F5344CB8AC3E}">
        <p14:creationId xmlns:p14="http://schemas.microsoft.com/office/powerpoint/2010/main" val="471071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E800858C-38A1-4133-A3F1-2EBD5AEF0258}" type="slidenum">
              <a:rPr lang="en-US" smtClean="0"/>
              <a:pPr/>
              <a:t>9</a:t>
            </a:fld>
            <a:endParaRPr lang="en-US"/>
          </a:p>
        </p:txBody>
      </p:sp>
    </p:spTree>
    <p:extLst>
      <p:ext uri="{BB962C8B-B14F-4D97-AF65-F5344CB8AC3E}">
        <p14:creationId xmlns:p14="http://schemas.microsoft.com/office/powerpoint/2010/main" val="864440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E800858C-38A1-4133-A3F1-2EBD5AEF0258}" type="slidenum">
              <a:rPr lang="en-US" smtClean="0"/>
              <a:pPr/>
              <a:t>10</a:t>
            </a:fld>
            <a:endParaRPr lang="en-US"/>
          </a:p>
        </p:txBody>
      </p:sp>
    </p:spTree>
    <p:extLst>
      <p:ext uri="{BB962C8B-B14F-4D97-AF65-F5344CB8AC3E}">
        <p14:creationId xmlns:p14="http://schemas.microsoft.com/office/powerpoint/2010/main" val="760351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E800858C-38A1-4133-A3F1-2EBD5AEF0258}" type="slidenum">
              <a:rPr lang="en-US" smtClean="0"/>
              <a:pPr/>
              <a:t>11</a:t>
            </a:fld>
            <a:endParaRPr lang="en-US"/>
          </a:p>
        </p:txBody>
      </p:sp>
    </p:spTree>
    <p:extLst>
      <p:ext uri="{BB962C8B-B14F-4D97-AF65-F5344CB8AC3E}">
        <p14:creationId xmlns:p14="http://schemas.microsoft.com/office/powerpoint/2010/main" val="1129036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31"/>
            <a:ext cx="2844800" cy="476251"/>
          </a:xfrm>
          <a:prstGeom prst="rect">
            <a:avLst/>
          </a:prstGeom>
        </p:spPr>
        <p:txBody>
          <a:bodyPr lIns="38346" tIns="19172" rIns="38346" bIns="19172"/>
          <a:lstStyle>
            <a:lvl1pPr defTabSz="913050" fontAlgn="auto">
              <a:spcBef>
                <a:spcPts val="0"/>
              </a:spcBef>
              <a:spcAft>
                <a:spcPts val="0"/>
              </a:spcAft>
              <a:defRPr sz="1900">
                <a:solidFill>
                  <a:prstClr val="black"/>
                </a:solidFill>
                <a:latin typeface="Calibri"/>
              </a:defRPr>
            </a:lvl1pPr>
          </a:lstStyle>
          <a:p>
            <a:pPr>
              <a:defRPr/>
            </a:pPr>
            <a:endParaRPr lang="en-US"/>
          </a:p>
        </p:txBody>
      </p:sp>
      <p:sp>
        <p:nvSpPr>
          <p:cNvPr id="3" name="Rectangle 5"/>
          <p:cNvSpPr>
            <a:spLocks noGrp="1" noChangeArrowheads="1"/>
          </p:cNvSpPr>
          <p:nvPr>
            <p:ph type="ftr" sz="quarter" idx="11"/>
          </p:nvPr>
        </p:nvSpPr>
        <p:spPr>
          <a:xfrm>
            <a:off x="4165600" y="6245231"/>
            <a:ext cx="3860800" cy="476251"/>
          </a:xfrm>
          <a:prstGeom prst="rect">
            <a:avLst/>
          </a:prstGeom>
        </p:spPr>
        <p:txBody>
          <a:bodyPr lIns="38346" tIns="19172" rIns="38346" bIns="19172"/>
          <a:lstStyle>
            <a:lvl1pPr defTabSz="913050" fontAlgn="auto">
              <a:spcBef>
                <a:spcPts val="0"/>
              </a:spcBef>
              <a:spcAft>
                <a:spcPts val="0"/>
              </a:spcAft>
              <a:defRPr sz="1900">
                <a:solidFill>
                  <a:prstClr val="black"/>
                </a:solidFill>
                <a:latin typeface="Calibri"/>
              </a:defRPr>
            </a:lvl1pPr>
          </a:lstStyle>
          <a:p>
            <a:pPr>
              <a:defRPr/>
            </a:pPr>
            <a:endParaRPr lang="en-US"/>
          </a:p>
        </p:txBody>
      </p:sp>
      <p:sp>
        <p:nvSpPr>
          <p:cNvPr id="4" name="Rectangle 6"/>
          <p:cNvSpPr>
            <a:spLocks noGrp="1" noChangeArrowheads="1"/>
          </p:cNvSpPr>
          <p:nvPr>
            <p:ph type="sldNum" sz="quarter" idx="12"/>
          </p:nvPr>
        </p:nvSpPr>
        <p:spPr>
          <a:xfrm>
            <a:off x="8737600" y="6245231"/>
            <a:ext cx="2844800" cy="476251"/>
          </a:xfrm>
          <a:prstGeom prst="rect">
            <a:avLst/>
          </a:prstGeom>
        </p:spPr>
        <p:txBody>
          <a:bodyPr lIns="38346" tIns="19172" rIns="38346" bIns="19172"/>
          <a:lstStyle>
            <a:lvl1pPr defTabSz="913050" fontAlgn="auto">
              <a:spcBef>
                <a:spcPts val="0"/>
              </a:spcBef>
              <a:spcAft>
                <a:spcPts val="0"/>
              </a:spcAft>
              <a:defRPr sz="1900">
                <a:solidFill>
                  <a:prstClr val="black"/>
                </a:solidFill>
                <a:latin typeface="Calibri"/>
              </a:defRPr>
            </a:lvl1pPr>
          </a:lstStyle>
          <a:p>
            <a:pPr>
              <a:defRPr/>
            </a:pPr>
            <a:fld id="{D212395B-93B1-4EFB-857C-0A2880633600}" type="slidenum">
              <a:rPr lang="en-US"/>
              <a:pPr>
                <a:defRPr/>
              </a:pPr>
              <a:t>‹#›</a:t>
            </a:fld>
            <a:endParaRPr lang="en-US"/>
          </a:p>
        </p:txBody>
      </p:sp>
    </p:spTree>
    <p:extLst>
      <p:ext uri="{BB962C8B-B14F-4D97-AF65-F5344CB8AC3E}">
        <p14:creationId xmlns:p14="http://schemas.microsoft.com/office/powerpoint/2010/main" val="1964655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520" y="6356350"/>
            <a:ext cx="2845224" cy="365125"/>
          </a:xfrm>
          <a:prstGeom prst="rect">
            <a:avLst/>
          </a:prstGeom>
        </p:spPr>
        <p:txBody>
          <a:bodyPr lIns="45711" tIns="22855" rIns="45711" bIns="22855"/>
          <a:lstStyle>
            <a:lvl1pPr defTabSz="1088421" fontAlgn="auto">
              <a:spcBef>
                <a:spcPts val="0"/>
              </a:spcBef>
              <a:spcAft>
                <a:spcPts val="0"/>
              </a:spcAft>
              <a:defRPr>
                <a:latin typeface="+mn-lt"/>
                <a:cs typeface="+mn-cs"/>
              </a:defRPr>
            </a:lvl1pPr>
          </a:lstStyle>
          <a:p>
            <a:pPr>
              <a:defRPr/>
            </a:pPr>
            <a:fld id="{BEE31856-7122-464A-9B2E-AEBA2AF92B0D}" type="datetimeFigureOut">
              <a:rPr lang="en-US"/>
              <a:pPr>
                <a:defRPr/>
              </a:pPr>
              <a:t>7/29/2024</a:t>
            </a:fld>
            <a:endParaRPr lang="en-US"/>
          </a:p>
        </p:txBody>
      </p:sp>
      <p:sp>
        <p:nvSpPr>
          <p:cNvPr id="3" name="Footer Placeholder 4"/>
          <p:cNvSpPr>
            <a:spLocks noGrp="1"/>
          </p:cNvSpPr>
          <p:nvPr>
            <p:ph type="ftr" sz="quarter" idx="11"/>
          </p:nvPr>
        </p:nvSpPr>
        <p:spPr>
          <a:xfrm>
            <a:off x="4165852" y="6356350"/>
            <a:ext cx="3860297" cy="365125"/>
          </a:xfrm>
          <a:prstGeom prst="rect">
            <a:avLst/>
          </a:prstGeom>
        </p:spPr>
        <p:txBody>
          <a:bodyPr lIns="45711" tIns="22855" rIns="45711" bIns="22855"/>
          <a:lstStyle>
            <a:lvl1pPr defTabSz="1088421" fontAlgn="auto">
              <a:spcBef>
                <a:spcPts val="0"/>
              </a:spcBef>
              <a:spcAft>
                <a:spcPts val="0"/>
              </a:spcAft>
              <a:defRPr>
                <a:latin typeface="+mn-lt"/>
                <a:cs typeface="+mn-cs"/>
              </a:defRPr>
            </a:lvl1pPr>
          </a:lstStyle>
          <a:p>
            <a:pPr>
              <a:defRPr/>
            </a:pPr>
            <a:endParaRPr lang="en-US"/>
          </a:p>
        </p:txBody>
      </p:sp>
      <p:sp>
        <p:nvSpPr>
          <p:cNvPr id="4" name="Slide Number Placeholder 5"/>
          <p:cNvSpPr>
            <a:spLocks noGrp="1"/>
          </p:cNvSpPr>
          <p:nvPr>
            <p:ph type="sldNum" sz="quarter" idx="12"/>
          </p:nvPr>
        </p:nvSpPr>
        <p:spPr>
          <a:xfrm>
            <a:off x="8737257" y="6356350"/>
            <a:ext cx="2845223" cy="365125"/>
          </a:xfrm>
          <a:prstGeom prst="rect">
            <a:avLst/>
          </a:prstGeom>
        </p:spPr>
        <p:txBody>
          <a:bodyPr lIns="45711" tIns="22855" rIns="45711" bIns="22855"/>
          <a:lstStyle>
            <a:lvl1pPr defTabSz="1088421" fontAlgn="auto">
              <a:spcBef>
                <a:spcPts val="0"/>
              </a:spcBef>
              <a:spcAft>
                <a:spcPts val="0"/>
              </a:spcAft>
              <a:defRPr>
                <a:latin typeface="+mn-lt"/>
                <a:cs typeface="+mn-cs"/>
              </a:defRPr>
            </a:lvl1pPr>
          </a:lstStyle>
          <a:p>
            <a:pPr>
              <a:defRPr/>
            </a:pPr>
            <a:fld id="{92CF152F-62A2-44E0-9B49-515995CCAEB7}" type="slidenum">
              <a:rPr lang="en-US"/>
              <a:pPr>
                <a:defRPr/>
              </a:pPr>
              <a:t>‹#›</a:t>
            </a:fld>
            <a:endParaRPr lang="en-US"/>
          </a:p>
        </p:txBody>
      </p:sp>
    </p:spTree>
    <p:extLst>
      <p:ext uri="{BB962C8B-B14F-4D97-AF65-F5344CB8AC3E}">
        <p14:creationId xmlns:p14="http://schemas.microsoft.com/office/powerpoint/2010/main" val="2596596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8382" tIns="19191" rIns="38382" bIns="19191"/>
          <a:lstStyle>
            <a:lvl1pPr defTabSz="913917"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8382" tIns="19191" rIns="38382" bIns="19191"/>
          <a:lstStyle>
            <a:lvl1pPr defTabSz="913917"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4" name="Rectangle 6"/>
          <p:cNvSpPr>
            <a:spLocks noGrp="1" noChangeArrowheads="1"/>
          </p:cNvSpPr>
          <p:nvPr>
            <p:ph type="sldNum" sz="quarter" idx="12"/>
          </p:nvPr>
        </p:nvSpPr>
        <p:spPr>
          <a:xfrm>
            <a:off x="8737600" y="6245225"/>
            <a:ext cx="2844800" cy="476250"/>
          </a:xfrm>
          <a:prstGeom prst="rect">
            <a:avLst/>
          </a:prstGeom>
        </p:spPr>
        <p:txBody>
          <a:bodyPr lIns="38382" tIns="19191" rIns="38382" bIns="19191"/>
          <a:lstStyle>
            <a:lvl1pPr defTabSz="913917" eaLnBrk="1" fontAlgn="auto" hangingPunct="1">
              <a:spcBef>
                <a:spcPts val="0"/>
              </a:spcBef>
              <a:spcAft>
                <a:spcPts val="0"/>
              </a:spcAft>
              <a:defRPr smtClean="0">
                <a:solidFill>
                  <a:prstClr val="black"/>
                </a:solidFill>
                <a:latin typeface="Calibri"/>
                <a:cs typeface="+mn-cs"/>
              </a:defRPr>
            </a:lvl1pPr>
          </a:lstStyle>
          <a:p>
            <a:pPr>
              <a:defRPr/>
            </a:pPr>
            <a:fld id="{19DA43E9-F5C3-452D-B493-43E81A57ECE9}" type="slidenum">
              <a:rPr lang="en-US"/>
              <a:pPr>
                <a:defRPr/>
              </a:pPr>
              <a:t>‹#›</a:t>
            </a:fld>
            <a:endParaRPr lang="en-US"/>
          </a:p>
        </p:txBody>
      </p:sp>
    </p:spTree>
    <p:extLst>
      <p:ext uri="{BB962C8B-B14F-4D97-AF65-F5344CB8AC3E}">
        <p14:creationId xmlns:p14="http://schemas.microsoft.com/office/powerpoint/2010/main" val="3162053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37"/>
            <a:ext cx="2844800" cy="476251"/>
          </a:xfrm>
          <a:prstGeom prst="rect">
            <a:avLst/>
          </a:prstGeom>
          <a:ln/>
        </p:spPr>
        <p:txBody>
          <a:bodyPr lIns="45694" tIns="22846" rIns="45694" bIns="22846"/>
          <a:lstStyle>
            <a:lvl1pPr>
              <a:defRPr/>
            </a:lvl1pPr>
          </a:lstStyle>
          <a:p>
            <a:pPr defTabSz="1088011">
              <a:defRPr/>
            </a:pPr>
            <a:endParaRPr lang="en-US" sz="2100">
              <a:solidFill>
                <a:prstClr val="black"/>
              </a:solidFill>
            </a:endParaRPr>
          </a:p>
        </p:txBody>
      </p:sp>
      <p:sp>
        <p:nvSpPr>
          <p:cNvPr id="3" name="Rectangle 5"/>
          <p:cNvSpPr>
            <a:spLocks noGrp="1" noChangeArrowheads="1"/>
          </p:cNvSpPr>
          <p:nvPr>
            <p:ph type="ftr" sz="quarter" idx="11"/>
          </p:nvPr>
        </p:nvSpPr>
        <p:spPr>
          <a:xfrm>
            <a:off x="4165600" y="6245237"/>
            <a:ext cx="3860800" cy="476251"/>
          </a:xfrm>
          <a:prstGeom prst="rect">
            <a:avLst/>
          </a:prstGeom>
          <a:ln/>
        </p:spPr>
        <p:txBody>
          <a:bodyPr lIns="45694" tIns="22846" rIns="45694" bIns="22846"/>
          <a:lstStyle>
            <a:lvl1pPr>
              <a:defRPr/>
            </a:lvl1pPr>
          </a:lstStyle>
          <a:p>
            <a:pPr defTabSz="1088011">
              <a:defRPr/>
            </a:pPr>
            <a:endParaRPr lang="en-US" sz="2100">
              <a:solidFill>
                <a:prstClr val="black"/>
              </a:solidFill>
            </a:endParaRPr>
          </a:p>
        </p:txBody>
      </p:sp>
      <p:sp>
        <p:nvSpPr>
          <p:cNvPr id="4" name="Rectangle 6"/>
          <p:cNvSpPr>
            <a:spLocks noGrp="1" noChangeArrowheads="1"/>
          </p:cNvSpPr>
          <p:nvPr>
            <p:ph type="sldNum" sz="quarter" idx="12"/>
          </p:nvPr>
        </p:nvSpPr>
        <p:spPr>
          <a:xfrm>
            <a:off x="8737600" y="6245237"/>
            <a:ext cx="2844800" cy="476251"/>
          </a:xfrm>
          <a:prstGeom prst="rect">
            <a:avLst/>
          </a:prstGeom>
          <a:ln/>
        </p:spPr>
        <p:txBody>
          <a:bodyPr lIns="45694" tIns="22846" rIns="45694" bIns="22846"/>
          <a:lstStyle>
            <a:lvl1pPr>
              <a:defRPr/>
            </a:lvl1pPr>
          </a:lstStyle>
          <a:p>
            <a:pPr defTabSz="1088011"/>
            <a:fld id="{475E0F57-EEA1-4A8B-9311-4AD2064A14C0}" type="slidenum">
              <a:rPr lang="en-US" sz="2100" smtClean="0">
                <a:solidFill>
                  <a:prstClr val="black"/>
                </a:solidFill>
              </a:rPr>
              <a:pPr defTabSz="1088011"/>
              <a:t>‹#›</a:t>
            </a:fld>
            <a:endParaRPr lang="en-US" sz="2100">
              <a:solidFill>
                <a:prstClr val="black"/>
              </a:solidFill>
            </a:endParaRPr>
          </a:p>
        </p:txBody>
      </p:sp>
    </p:spTree>
    <p:extLst>
      <p:ext uri="{BB962C8B-B14F-4D97-AF65-F5344CB8AC3E}">
        <p14:creationId xmlns:p14="http://schemas.microsoft.com/office/powerpoint/2010/main" val="19157095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AC02AC6B-4F11-46FB-AE06-317FD0991BE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8346" tIns="19172" rIns="38346" bIns="19172" anchor="ctr"/>
          <a:lstStyle/>
          <a:p>
            <a:pPr algn="ctr" defTabSz="913050">
              <a:defRPr/>
            </a:pPr>
            <a:endParaRPr lang="en-US" sz="1900">
              <a:solidFill>
                <a:prstClr val="white"/>
              </a:solidFill>
            </a:endParaRPr>
          </a:p>
        </p:txBody>
      </p:sp>
    </p:spTree>
    <p:extLst>
      <p:ext uri="{BB962C8B-B14F-4D97-AF65-F5344CB8AC3E}">
        <p14:creationId xmlns:p14="http://schemas.microsoft.com/office/powerpoint/2010/main" val="2993759725"/>
      </p:ext>
    </p:extLst>
  </p:cSld>
  <p:clrMap bg1="lt1" tx1="dk1" bg2="lt2" tx2="dk2" accent1="accent1" accent2="accent2" accent3="accent3" accent4="accent4" accent5="accent5" accent6="accent6" hlink="hlink" folHlink="folHlink"/>
  <p:sldLayoutIdLst>
    <p:sldLayoutId id="2147483686" r:id="rId1"/>
    <p:sldLayoutId id="2147483692" r:id="rId2"/>
  </p:sldLayoutIdLst>
  <p:txStyles>
    <p:titleStyle>
      <a:lvl1pPr algn="ctr" defTabSz="911946" rtl="0" eaLnBrk="0" fontAlgn="base" hangingPunct="0">
        <a:spcBef>
          <a:spcPct val="0"/>
        </a:spcBef>
        <a:spcAft>
          <a:spcPct val="0"/>
        </a:spcAft>
        <a:defRPr sz="4400" kern="1200">
          <a:solidFill>
            <a:schemeClr val="tx1"/>
          </a:solidFill>
          <a:latin typeface="+mj-lt"/>
          <a:ea typeface="+mj-ea"/>
          <a:cs typeface="+mj-cs"/>
        </a:defRPr>
      </a:lvl1pPr>
      <a:lvl2pPr algn="ctr" defTabSz="911946" rtl="0" eaLnBrk="0" fontAlgn="base" hangingPunct="0">
        <a:spcBef>
          <a:spcPct val="0"/>
        </a:spcBef>
        <a:spcAft>
          <a:spcPct val="0"/>
        </a:spcAft>
        <a:defRPr sz="4400">
          <a:solidFill>
            <a:schemeClr val="tx1"/>
          </a:solidFill>
          <a:latin typeface="Calibri" pitchFamily="34" charset="0"/>
        </a:defRPr>
      </a:lvl2pPr>
      <a:lvl3pPr algn="ctr" defTabSz="911946" rtl="0" eaLnBrk="0" fontAlgn="base" hangingPunct="0">
        <a:spcBef>
          <a:spcPct val="0"/>
        </a:spcBef>
        <a:spcAft>
          <a:spcPct val="0"/>
        </a:spcAft>
        <a:defRPr sz="4400">
          <a:solidFill>
            <a:schemeClr val="tx1"/>
          </a:solidFill>
          <a:latin typeface="Calibri" pitchFamily="34" charset="0"/>
        </a:defRPr>
      </a:lvl3pPr>
      <a:lvl4pPr algn="ctr" defTabSz="911946" rtl="0" eaLnBrk="0" fontAlgn="base" hangingPunct="0">
        <a:spcBef>
          <a:spcPct val="0"/>
        </a:spcBef>
        <a:spcAft>
          <a:spcPct val="0"/>
        </a:spcAft>
        <a:defRPr sz="4400">
          <a:solidFill>
            <a:schemeClr val="tx1"/>
          </a:solidFill>
          <a:latin typeface="Calibri" pitchFamily="34" charset="0"/>
        </a:defRPr>
      </a:lvl4pPr>
      <a:lvl5pPr algn="ctr" defTabSz="911946" rtl="0" eaLnBrk="0" fontAlgn="base" hangingPunct="0">
        <a:spcBef>
          <a:spcPct val="0"/>
        </a:spcBef>
        <a:spcAft>
          <a:spcPct val="0"/>
        </a:spcAft>
        <a:defRPr sz="4400">
          <a:solidFill>
            <a:schemeClr val="tx1"/>
          </a:solidFill>
          <a:latin typeface="Calibri" pitchFamily="34" charset="0"/>
        </a:defRPr>
      </a:lvl5pPr>
      <a:lvl6pPr marL="456770" algn="ctr" defTabSz="911946" rtl="0" fontAlgn="base">
        <a:spcBef>
          <a:spcPct val="0"/>
        </a:spcBef>
        <a:spcAft>
          <a:spcPct val="0"/>
        </a:spcAft>
        <a:defRPr sz="4400">
          <a:solidFill>
            <a:schemeClr val="tx1"/>
          </a:solidFill>
          <a:latin typeface="Calibri" pitchFamily="34" charset="0"/>
        </a:defRPr>
      </a:lvl6pPr>
      <a:lvl7pPr marL="913532" algn="ctr" defTabSz="911946" rtl="0" fontAlgn="base">
        <a:spcBef>
          <a:spcPct val="0"/>
        </a:spcBef>
        <a:spcAft>
          <a:spcPct val="0"/>
        </a:spcAft>
        <a:defRPr sz="4400">
          <a:solidFill>
            <a:schemeClr val="tx1"/>
          </a:solidFill>
          <a:latin typeface="Calibri" pitchFamily="34" charset="0"/>
        </a:defRPr>
      </a:lvl7pPr>
      <a:lvl8pPr marL="1370296" algn="ctr" defTabSz="911946" rtl="0" fontAlgn="base">
        <a:spcBef>
          <a:spcPct val="0"/>
        </a:spcBef>
        <a:spcAft>
          <a:spcPct val="0"/>
        </a:spcAft>
        <a:defRPr sz="4400">
          <a:solidFill>
            <a:schemeClr val="tx1"/>
          </a:solidFill>
          <a:latin typeface="Calibri" pitchFamily="34" charset="0"/>
        </a:defRPr>
      </a:lvl8pPr>
      <a:lvl9pPr marL="1827065" algn="ctr" defTabSz="911946" rtl="0" fontAlgn="base">
        <a:spcBef>
          <a:spcPct val="0"/>
        </a:spcBef>
        <a:spcAft>
          <a:spcPct val="0"/>
        </a:spcAft>
        <a:defRPr sz="4400">
          <a:solidFill>
            <a:schemeClr val="tx1"/>
          </a:solidFill>
          <a:latin typeface="Calibri" pitchFamily="34" charset="0"/>
        </a:defRPr>
      </a:lvl9pPr>
    </p:titleStyle>
    <p:bodyStyle>
      <a:lvl1pPr marL="340991" indent="-340991" algn="l" defTabSz="911946"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0659" indent="-283891" algn="l" defTabSz="911946"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0331" indent="-226798" algn="l" defTabSz="911946"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7094" indent="-226798" algn="l" defTabSz="911946"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3863" indent="-226798" algn="l" defTabSz="911946"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0883"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411"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34"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59"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050" rtl="0" eaLnBrk="1" latinLnBrk="0" hangingPunct="1">
        <a:defRPr sz="1900" kern="1200">
          <a:solidFill>
            <a:schemeClr val="tx1"/>
          </a:solidFill>
          <a:latin typeface="+mn-lt"/>
          <a:ea typeface="+mn-ea"/>
          <a:cs typeface="+mn-cs"/>
        </a:defRPr>
      </a:lvl1pPr>
      <a:lvl2pPr marL="456527" algn="l" defTabSz="913050" rtl="0" eaLnBrk="1" latinLnBrk="0" hangingPunct="1">
        <a:defRPr sz="1900" kern="1200">
          <a:solidFill>
            <a:schemeClr val="tx1"/>
          </a:solidFill>
          <a:latin typeface="+mn-lt"/>
          <a:ea typeface="+mn-ea"/>
          <a:cs typeface="+mn-cs"/>
        </a:defRPr>
      </a:lvl2pPr>
      <a:lvl3pPr marL="913050" algn="l" defTabSz="913050" rtl="0" eaLnBrk="1" latinLnBrk="0" hangingPunct="1">
        <a:defRPr sz="1900" kern="1200">
          <a:solidFill>
            <a:schemeClr val="tx1"/>
          </a:solidFill>
          <a:latin typeface="+mn-lt"/>
          <a:ea typeface="+mn-ea"/>
          <a:cs typeface="+mn-cs"/>
        </a:defRPr>
      </a:lvl3pPr>
      <a:lvl4pPr marL="1369573" algn="l" defTabSz="913050" rtl="0" eaLnBrk="1" latinLnBrk="0" hangingPunct="1">
        <a:defRPr sz="1900" kern="1200">
          <a:solidFill>
            <a:schemeClr val="tx1"/>
          </a:solidFill>
          <a:latin typeface="+mn-lt"/>
          <a:ea typeface="+mn-ea"/>
          <a:cs typeface="+mn-cs"/>
        </a:defRPr>
      </a:lvl4pPr>
      <a:lvl5pPr marL="1826100" algn="l" defTabSz="913050" rtl="0" eaLnBrk="1" latinLnBrk="0" hangingPunct="1">
        <a:defRPr sz="1900" kern="1200">
          <a:solidFill>
            <a:schemeClr val="tx1"/>
          </a:solidFill>
          <a:latin typeface="+mn-lt"/>
          <a:ea typeface="+mn-ea"/>
          <a:cs typeface="+mn-cs"/>
        </a:defRPr>
      </a:lvl5pPr>
      <a:lvl6pPr marL="2282621" algn="l" defTabSz="913050" rtl="0" eaLnBrk="1" latinLnBrk="0" hangingPunct="1">
        <a:defRPr sz="1900" kern="1200">
          <a:solidFill>
            <a:schemeClr val="tx1"/>
          </a:solidFill>
          <a:latin typeface="+mn-lt"/>
          <a:ea typeface="+mn-ea"/>
          <a:cs typeface="+mn-cs"/>
        </a:defRPr>
      </a:lvl6pPr>
      <a:lvl7pPr marL="2739148" algn="l" defTabSz="913050" rtl="0" eaLnBrk="1" latinLnBrk="0" hangingPunct="1">
        <a:defRPr sz="1900" kern="1200">
          <a:solidFill>
            <a:schemeClr val="tx1"/>
          </a:solidFill>
          <a:latin typeface="+mn-lt"/>
          <a:ea typeface="+mn-ea"/>
          <a:cs typeface="+mn-cs"/>
        </a:defRPr>
      </a:lvl7pPr>
      <a:lvl8pPr marL="3195672" algn="l" defTabSz="913050" rtl="0" eaLnBrk="1" latinLnBrk="0" hangingPunct="1">
        <a:defRPr sz="1900" kern="1200">
          <a:solidFill>
            <a:schemeClr val="tx1"/>
          </a:solidFill>
          <a:latin typeface="+mn-lt"/>
          <a:ea typeface="+mn-ea"/>
          <a:cs typeface="+mn-cs"/>
        </a:defRPr>
      </a:lvl8pPr>
      <a:lvl9pPr marL="3652197" algn="l" defTabSz="913050"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F912C7C7-ABE6-4414-9F4C-777E6CA0202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8382" tIns="19191" rIns="38382" bIns="19191" anchor="ctr"/>
          <a:lstStyle/>
          <a:p>
            <a:pPr algn="ctr" defTabSz="913917">
              <a:defRPr/>
            </a:pPr>
            <a:endParaRPr lang="en-US">
              <a:solidFill>
                <a:prstClr val="white"/>
              </a:solidFill>
            </a:endParaRPr>
          </a:p>
        </p:txBody>
      </p:sp>
    </p:spTree>
    <p:extLst>
      <p:ext uri="{BB962C8B-B14F-4D97-AF65-F5344CB8AC3E}">
        <p14:creationId xmlns:p14="http://schemas.microsoft.com/office/powerpoint/2010/main" val="1037801717"/>
      </p:ext>
    </p:extLst>
  </p:cSld>
  <p:clrMap bg1="lt1" tx1="dk1" bg2="lt2" tx2="dk2" accent1="accent1" accent2="accent2" accent3="accent3" accent4="accent4" accent5="accent5" accent6="accent6" hlink="hlink" folHlink="folHlink"/>
  <p:sldLayoutIdLst>
    <p:sldLayoutId id="2147483688" r:id="rId1"/>
  </p:sldLayoutIdLst>
  <p:txStyles>
    <p:titleStyle>
      <a:lvl1pPr algn="ctr" defTabSz="912813" rtl="0" fontAlgn="base">
        <a:spcBef>
          <a:spcPct val="0"/>
        </a:spcBef>
        <a:spcAft>
          <a:spcPct val="0"/>
        </a:spcAft>
        <a:defRPr sz="4400" kern="1200">
          <a:solidFill>
            <a:schemeClr val="tx1"/>
          </a:solidFill>
          <a:latin typeface="+mj-lt"/>
          <a:ea typeface="+mj-ea"/>
          <a:cs typeface="+mj-cs"/>
        </a:defRPr>
      </a:lvl1pPr>
      <a:lvl2pPr algn="ctr" defTabSz="912813" rtl="0" fontAlgn="base">
        <a:spcBef>
          <a:spcPct val="0"/>
        </a:spcBef>
        <a:spcAft>
          <a:spcPct val="0"/>
        </a:spcAft>
        <a:defRPr sz="4400">
          <a:solidFill>
            <a:schemeClr val="tx1"/>
          </a:solidFill>
          <a:latin typeface="Calibri" pitchFamily="34" charset="0"/>
        </a:defRPr>
      </a:lvl2pPr>
      <a:lvl3pPr algn="ctr" defTabSz="912813" rtl="0" fontAlgn="base">
        <a:spcBef>
          <a:spcPct val="0"/>
        </a:spcBef>
        <a:spcAft>
          <a:spcPct val="0"/>
        </a:spcAft>
        <a:defRPr sz="4400">
          <a:solidFill>
            <a:schemeClr val="tx1"/>
          </a:solidFill>
          <a:latin typeface="Calibri" pitchFamily="34" charset="0"/>
        </a:defRPr>
      </a:lvl3pPr>
      <a:lvl4pPr algn="ctr" defTabSz="912813" rtl="0" fontAlgn="base">
        <a:spcBef>
          <a:spcPct val="0"/>
        </a:spcBef>
        <a:spcAft>
          <a:spcPct val="0"/>
        </a:spcAft>
        <a:defRPr sz="4400">
          <a:solidFill>
            <a:schemeClr val="tx1"/>
          </a:solidFill>
          <a:latin typeface="Calibri" pitchFamily="34" charset="0"/>
        </a:defRPr>
      </a:lvl4pPr>
      <a:lvl5pPr algn="ctr" defTabSz="912813" rtl="0" fontAlgn="base">
        <a:spcBef>
          <a:spcPct val="0"/>
        </a:spcBef>
        <a:spcAft>
          <a:spcPct val="0"/>
        </a:spcAft>
        <a:defRPr sz="4400">
          <a:solidFill>
            <a:schemeClr val="tx1"/>
          </a:solidFill>
          <a:latin typeface="Calibri" pitchFamily="34" charset="0"/>
        </a:defRPr>
      </a:lvl5pPr>
      <a:lvl6pPr marL="457200" algn="ctr" defTabSz="912813" rtl="0" fontAlgn="base">
        <a:spcBef>
          <a:spcPct val="0"/>
        </a:spcBef>
        <a:spcAft>
          <a:spcPct val="0"/>
        </a:spcAft>
        <a:defRPr sz="4400">
          <a:solidFill>
            <a:schemeClr val="tx1"/>
          </a:solidFill>
          <a:latin typeface="Calibri" pitchFamily="34" charset="0"/>
        </a:defRPr>
      </a:lvl6pPr>
      <a:lvl7pPr marL="914400" algn="ctr" defTabSz="912813" rtl="0" fontAlgn="base">
        <a:spcBef>
          <a:spcPct val="0"/>
        </a:spcBef>
        <a:spcAft>
          <a:spcPct val="0"/>
        </a:spcAft>
        <a:defRPr sz="4400">
          <a:solidFill>
            <a:schemeClr val="tx1"/>
          </a:solidFill>
          <a:latin typeface="Calibri" pitchFamily="34" charset="0"/>
        </a:defRPr>
      </a:lvl7pPr>
      <a:lvl8pPr marL="1371600" algn="ctr" defTabSz="912813" rtl="0" fontAlgn="base">
        <a:spcBef>
          <a:spcPct val="0"/>
        </a:spcBef>
        <a:spcAft>
          <a:spcPct val="0"/>
        </a:spcAft>
        <a:defRPr sz="4400">
          <a:solidFill>
            <a:schemeClr val="tx1"/>
          </a:solidFill>
          <a:latin typeface="Calibri" pitchFamily="34" charset="0"/>
        </a:defRPr>
      </a:lvl8pPr>
      <a:lvl9pPr marL="1828800" algn="ctr" defTabSz="912813" rtl="0" fontAlgn="base">
        <a:spcBef>
          <a:spcPct val="0"/>
        </a:spcBef>
        <a:spcAft>
          <a:spcPct val="0"/>
        </a:spcAft>
        <a:defRPr sz="4400">
          <a:solidFill>
            <a:schemeClr val="tx1"/>
          </a:solidFill>
          <a:latin typeface="Calibri" pitchFamily="34" charset="0"/>
        </a:defRPr>
      </a:lvl9pPr>
    </p:titleStyle>
    <p:bodyStyle>
      <a:lvl1pPr marL="341313" indent="-341313" algn="l" defTabSz="912813"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1363" indent="-284163" algn="l" defTabSz="912813"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1413" indent="-227013" algn="l" defTabSz="912813"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598613" indent="-227013" algn="l" defTabSz="912813"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5813" indent="-227013" algn="l" defTabSz="912813"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3271" indent="-228480" algn="l" defTabSz="91391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231" indent="-228480" algn="l" defTabSz="91391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89" indent="-228480" algn="l" defTabSz="91391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148" indent="-228480" algn="l" defTabSz="91391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17" rtl="0" eaLnBrk="1" latinLnBrk="0" hangingPunct="1">
        <a:defRPr sz="1800" kern="1200">
          <a:solidFill>
            <a:schemeClr val="tx1"/>
          </a:solidFill>
          <a:latin typeface="+mn-lt"/>
          <a:ea typeface="+mn-ea"/>
          <a:cs typeface="+mn-cs"/>
        </a:defRPr>
      </a:lvl1pPr>
      <a:lvl2pPr marL="456959" algn="l" defTabSz="913917" rtl="0" eaLnBrk="1" latinLnBrk="0" hangingPunct="1">
        <a:defRPr sz="1800" kern="1200">
          <a:solidFill>
            <a:schemeClr val="tx1"/>
          </a:solidFill>
          <a:latin typeface="+mn-lt"/>
          <a:ea typeface="+mn-ea"/>
          <a:cs typeface="+mn-cs"/>
        </a:defRPr>
      </a:lvl2pPr>
      <a:lvl3pPr marL="913917" algn="l" defTabSz="913917" rtl="0" eaLnBrk="1" latinLnBrk="0" hangingPunct="1">
        <a:defRPr sz="1800" kern="1200">
          <a:solidFill>
            <a:schemeClr val="tx1"/>
          </a:solidFill>
          <a:latin typeface="+mn-lt"/>
          <a:ea typeface="+mn-ea"/>
          <a:cs typeface="+mn-cs"/>
        </a:defRPr>
      </a:lvl3pPr>
      <a:lvl4pPr marL="1370877" algn="l" defTabSz="913917" rtl="0" eaLnBrk="1" latinLnBrk="0" hangingPunct="1">
        <a:defRPr sz="1800" kern="1200">
          <a:solidFill>
            <a:schemeClr val="tx1"/>
          </a:solidFill>
          <a:latin typeface="+mn-lt"/>
          <a:ea typeface="+mn-ea"/>
          <a:cs typeface="+mn-cs"/>
        </a:defRPr>
      </a:lvl4pPr>
      <a:lvl5pPr marL="1827834" algn="l" defTabSz="913917" rtl="0" eaLnBrk="1" latinLnBrk="0" hangingPunct="1">
        <a:defRPr sz="1800" kern="1200">
          <a:solidFill>
            <a:schemeClr val="tx1"/>
          </a:solidFill>
          <a:latin typeface="+mn-lt"/>
          <a:ea typeface="+mn-ea"/>
          <a:cs typeface="+mn-cs"/>
        </a:defRPr>
      </a:lvl5pPr>
      <a:lvl6pPr marL="2284793" algn="l" defTabSz="913917" rtl="0" eaLnBrk="1" latinLnBrk="0" hangingPunct="1">
        <a:defRPr sz="1800" kern="1200">
          <a:solidFill>
            <a:schemeClr val="tx1"/>
          </a:solidFill>
          <a:latin typeface="+mn-lt"/>
          <a:ea typeface="+mn-ea"/>
          <a:cs typeface="+mn-cs"/>
        </a:defRPr>
      </a:lvl6pPr>
      <a:lvl7pPr marL="2741751" algn="l" defTabSz="913917" rtl="0" eaLnBrk="1" latinLnBrk="0" hangingPunct="1">
        <a:defRPr sz="1800" kern="1200">
          <a:solidFill>
            <a:schemeClr val="tx1"/>
          </a:solidFill>
          <a:latin typeface="+mn-lt"/>
          <a:ea typeface="+mn-ea"/>
          <a:cs typeface="+mn-cs"/>
        </a:defRPr>
      </a:lvl7pPr>
      <a:lvl8pPr marL="3198709" algn="l" defTabSz="913917" rtl="0" eaLnBrk="1" latinLnBrk="0" hangingPunct="1">
        <a:defRPr sz="1800" kern="1200">
          <a:solidFill>
            <a:schemeClr val="tx1"/>
          </a:solidFill>
          <a:latin typeface="+mn-lt"/>
          <a:ea typeface="+mn-ea"/>
          <a:cs typeface="+mn-cs"/>
        </a:defRPr>
      </a:lvl8pPr>
      <a:lvl9pPr marL="3655668" algn="l" defTabSz="91391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36CA01F2-E5CC-4180-B836-E6629C0A053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94" tIns="22846" rIns="45694" bIns="22846" rtlCol="0" anchor="ctr"/>
          <a:lstStyle/>
          <a:p>
            <a:pPr algn="ctr" defTabSz="1088011"/>
            <a:endParaRPr lang="en-US" sz="2100">
              <a:solidFill>
                <a:prstClr val="white"/>
              </a:solidFill>
            </a:endParaRPr>
          </a:p>
        </p:txBody>
      </p:sp>
    </p:spTree>
    <p:extLst>
      <p:ext uri="{BB962C8B-B14F-4D97-AF65-F5344CB8AC3E}">
        <p14:creationId xmlns:p14="http://schemas.microsoft.com/office/powerpoint/2010/main" val="99077197"/>
      </p:ext>
    </p:extLst>
  </p:cSld>
  <p:clrMap bg1="lt1" tx1="dk1" bg2="lt2" tx2="dk2" accent1="accent1" accent2="accent2" accent3="accent3" accent4="accent4" accent5="accent5" accent6="accent6" hlink="hlink" folHlink="folHlink"/>
  <p:sldLayoutIdLst>
    <p:sldLayoutId id="2147483690" r:id="rId1"/>
  </p:sldLayoutIdLst>
  <p:txStyles>
    <p:titleStyle>
      <a:lvl1pPr algn="ctr" defTabSz="1088011" rtl="0" eaLnBrk="1" latinLnBrk="0" hangingPunct="1">
        <a:spcBef>
          <a:spcPct val="0"/>
        </a:spcBef>
        <a:buNone/>
        <a:defRPr sz="5200" kern="1200">
          <a:solidFill>
            <a:schemeClr val="tx1"/>
          </a:solidFill>
          <a:latin typeface="+mj-lt"/>
          <a:ea typeface="+mj-ea"/>
          <a:cs typeface="+mj-cs"/>
        </a:defRPr>
      </a:lvl1pPr>
    </p:titleStyle>
    <p:bodyStyle>
      <a:lvl1pPr marL="408004" indent="-408004" algn="l" defTabSz="1088011" rtl="0" eaLnBrk="1" latinLnBrk="0" hangingPunct="1">
        <a:spcBef>
          <a:spcPct val="20000"/>
        </a:spcBef>
        <a:buFont typeface="Arial" pitchFamily="34" charset="0"/>
        <a:buChar char="•"/>
        <a:defRPr sz="3900" kern="1200">
          <a:solidFill>
            <a:schemeClr val="tx1"/>
          </a:solidFill>
          <a:latin typeface="+mn-lt"/>
          <a:ea typeface="+mn-ea"/>
          <a:cs typeface="+mn-cs"/>
        </a:defRPr>
      </a:lvl1pPr>
      <a:lvl2pPr marL="884009" indent="-340003" algn="l" defTabSz="1088011"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014" indent="-272004" algn="l" defTabSz="1088011"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904019"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025"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2028"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036"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0041"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4046"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011" rtl="0" eaLnBrk="1" latinLnBrk="0" hangingPunct="1">
        <a:defRPr sz="2100" kern="1200">
          <a:solidFill>
            <a:schemeClr val="tx1"/>
          </a:solidFill>
          <a:latin typeface="+mn-lt"/>
          <a:ea typeface="+mn-ea"/>
          <a:cs typeface="+mn-cs"/>
        </a:defRPr>
      </a:lvl1pPr>
      <a:lvl2pPr marL="544005" algn="l" defTabSz="1088011" rtl="0" eaLnBrk="1" latinLnBrk="0" hangingPunct="1">
        <a:defRPr sz="2100" kern="1200">
          <a:solidFill>
            <a:schemeClr val="tx1"/>
          </a:solidFill>
          <a:latin typeface="+mn-lt"/>
          <a:ea typeface="+mn-ea"/>
          <a:cs typeface="+mn-cs"/>
        </a:defRPr>
      </a:lvl2pPr>
      <a:lvl3pPr marL="1088011" algn="l" defTabSz="1088011" rtl="0" eaLnBrk="1" latinLnBrk="0" hangingPunct="1">
        <a:defRPr sz="2100" kern="1200">
          <a:solidFill>
            <a:schemeClr val="tx1"/>
          </a:solidFill>
          <a:latin typeface="+mn-lt"/>
          <a:ea typeface="+mn-ea"/>
          <a:cs typeface="+mn-cs"/>
        </a:defRPr>
      </a:lvl3pPr>
      <a:lvl4pPr marL="1632018" algn="l" defTabSz="1088011" rtl="0" eaLnBrk="1" latinLnBrk="0" hangingPunct="1">
        <a:defRPr sz="2100" kern="1200">
          <a:solidFill>
            <a:schemeClr val="tx1"/>
          </a:solidFill>
          <a:latin typeface="+mn-lt"/>
          <a:ea typeface="+mn-ea"/>
          <a:cs typeface="+mn-cs"/>
        </a:defRPr>
      </a:lvl4pPr>
      <a:lvl5pPr marL="2176022" algn="l" defTabSz="1088011" rtl="0" eaLnBrk="1" latinLnBrk="0" hangingPunct="1">
        <a:defRPr sz="2100" kern="1200">
          <a:solidFill>
            <a:schemeClr val="tx1"/>
          </a:solidFill>
          <a:latin typeface="+mn-lt"/>
          <a:ea typeface="+mn-ea"/>
          <a:cs typeface="+mn-cs"/>
        </a:defRPr>
      </a:lvl5pPr>
      <a:lvl6pPr marL="2720027" algn="l" defTabSz="1088011" rtl="0" eaLnBrk="1" latinLnBrk="0" hangingPunct="1">
        <a:defRPr sz="2100" kern="1200">
          <a:solidFill>
            <a:schemeClr val="tx1"/>
          </a:solidFill>
          <a:latin typeface="+mn-lt"/>
          <a:ea typeface="+mn-ea"/>
          <a:cs typeface="+mn-cs"/>
        </a:defRPr>
      </a:lvl6pPr>
      <a:lvl7pPr marL="3264033" algn="l" defTabSz="1088011" rtl="0" eaLnBrk="1" latinLnBrk="0" hangingPunct="1">
        <a:defRPr sz="2100" kern="1200">
          <a:solidFill>
            <a:schemeClr val="tx1"/>
          </a:solidFill>
          <a:latin typeface="+mn-lt"/>
          <a:ea typeface="+mn-ea"/>
          <a:cs typeface="+mn-cs"/>
        </a:defRPr>
      </a:lvl7pPr>
      <a:lvl8pPr marL="3808037" algn="l" defTabSz="1088011" rtl="0" eaLnBrk="1" latinLnBrk="0" hangingPunct="1">
        <a:defRPr sz="2100" kern="1200">
          <a:solidFill>
            <a:schemeClr val="tx1"/>
          </a:solidFill>
          <a:latin typeface="+mn-lt"/>
          <a:ea typeface="+mn-ea"/>
          <a:cs typeface="+mn-cs"/>
        </a:defRPr>
      </a:lvl8pPr>
      <a:lvl9pPr marL="4352043" algn="l" defTabSz="1088011"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24.jf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jfif"/></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fi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jfif"/></Relationships>
</file>

<file path=ppt/slides/_rels/slide21.xml.rels><?xml version="1.0" encoding="UTF-8" standalone="yes"?>
<Relationships xmlns="http://schemas.openxmlformats.org/package/2006/relationships"><Relationship Id="rId3" Type="http://schemas.openxmlformats.org/officeDocument/2006/relationships/image" Target="../media/image25.jfi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emf"/><Relationship Id="rId5" Type="http://schemas.microsoft.com/office/2007/relationships/hdphoto" Target="../media/hdphoto2.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jpe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Hộp Văn bản 29">
            <a:extLst>
              <a:ext uri="{FF2B5EF4-FFF2-40B4-BE49-F238E27FC236}">
                <a16:creationId xmlns:a16="http://schemas.microsoft.com/office/drawing/2014/main" id="{978BC6FB-C62B-38F8-F98B-DF3620861E71}"/>
              </a:ext>
            </a:extLst>
          </p:cNvPr>
          <p:cNvSpPr txBox="1"/>
          <p:nvPr/>
        </p:nvSpPr>
        <p:spPr>
          <a:xfrm>
            <a:off x="285952" y="1997956"/>
            <a:ext cx="5069317" cy="3477875"/>
          </a:xfrm>
          <a:prstGeom prst="rect">
            <a:avLst/>
          </a:prstGeom>
          <a:solidFill>
            <a:srgbClr val="D8CE9B"/>
          </a:solidFill>
          <a:ln w="19050">
            <a:solidFill>
              <a:schemeClr val="accent1">
                <a:lumMod val="50000"/>
              </a:schemeClr>
            </a:solidFill>
            <a:prstDash val="lgDash"/>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algn="ctr"/>
            <a:r>
              <a:rPr lang="en-US" sz="2800" b="1">
                <a:solidFill>
                  <a:schemeClr val="bg2">
                    <a:lumMod val="10000"/>
                  </a:schemeClr>
                </a:solidFill>
                <a:latin typeface="Arial" panose="020B0604020202020204" pitchFamily="34" charset="0"/>
                <a:ea typeface="Times New Roman" panose="02020603050405020304" pitchFamily="18" charset="0"/>
                <a:cs typeface="Arial" panose="020B0604020202020204" pitchFamily="34" charset="0"/>
              </a:rPr>
              <a:t>LUẬT CHƠI</a:t>
            </a:r>
          </a:p>
          <a:p>
            <a:pPr algn="just"/>
            <a:r>
              <a:rPr lang="en-US" sz="2400" b="1" i="1">
                <a:latin typeface="Arial" panose="020B0604020202020204" pitchFamily="34" charset="0"/>
                <a:ea typeface="Times New Roman" panose="02020603050405020304" pitchFamily="18" charset="0"/>
                <a:cs typeface="Arial" panose="020B0604020202020204" pitchFamily="34" charset="0"/>
              </a:rPr>
              <a:t>Hãy kể trên các tác phẩm viết về đề tài chiến tranh mà em biết.</a:t>
            </a:r>
          </a:p>
          <a:p>
            <a:pPr algn="just"/>
            <a:r>
              <a:rPr lang="en-US" sz="2400" b="1" i="1">
                <a:latin typeface="Arial" panose="020B0604020202020204" pitchFamily="34" charset="0"/>
                <a:cs typeface="Arial" panose="020B0604020202020204" pitchFamily="34" charset="0"/>
              </a:rPr>
              <a:t>- HS trả lời vào bảng phụ trong thời gian 2 phút</a:t>
            </a:r>
          </a:p>
          <a:p>
            <a:pPr algn="just"/>
            <a:r>
              <a:rPr lang="en-US" sz="2400" b="1" i="1">
                <a:latin typeface="Arial" panose="020B0604020202020204" pitchFamily="34" charset="0"/>
                <a:cs typeface="Arial" panose="020B0604020202020204" pitchFamily="34" charset="0"/>
              </a:rPr>
              <a:t>- Kể tên đúng 1 tác phẩm (tác giả) đạt 10 điểm</a:t>
            </a:r>
          </a:p>
          <a:p>
            <a:pPr algn="just"/>
            <a:r>
              <a:rPr lang="en-US" sz="2400" b="1" i="1">
                <a:latin typeface="Arial" panose="020B0604020202020204" pitchFamily="34" charset="0"/>
                <a:cs typeface="Arial" panose="020B0604020202020204" pitchFamily="34" charset="0"/>
              </a:rPr>
              <a:t>- Đội nào đạt nhiều điểm hơn là đội chiến thắng</a:t>
            </a:r>
            <a:endParaRPr lang="en-US" sz="2400" b="1" i="1"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E5A7601-65BC-4C08-8C55-C43E67AC487D}"/>
              </a:ext>
            </a:extLst>
          </p:cNvPr>
          <p:cNvSpPr/>
          <p:nvPr/>
        </p:nvSpPr>
        <p:spPr>
          <a:xfrm>
            <a:off x="0" y="0"/>
            <a:ext cx="12192000" cy="88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128;p1">
            <a:extLst>
              <a:ext uri="{FF2B5EF4-FFF2-40B4-BE49-F238E27FC236}">
                <a16:creationId xmlns:a16="http://schemas.microsoft.com/office/drawing/2014/main" id="{114E925F-CD82-4D5D-9498-588356618AF5}"/>
              </a:ext>
            </a:extLst>
          </p:cNvPr>
          <p:cNvSpPr txBox="1"/>
          <p:nvPr/>
        </p:nvSpPr>
        <p:spPr>
          <a:xfrm>
            <a:off x="4451938" y="135125"/>
            <a:ext cx="3789961" cy="738603"/>
          </a:xfrm>
          <a:prstGeom prst="rect">
            <a:avLst/>
          </a:prstGeom>
          <a:noFill/>
          <a:ln>
            <a:noFill/>
          </a:ln>
        </p:spPr>
        <p:txBody>
          <a:bodyPr spcFirstLastPara="1" wrap="square" lIns="60950" tIns="30450" rIns="60950" bIns="30450" anchor="t" anchorCtr="0">
            <a:spAutoFit/>
          </a:bodyPr>
          <a:lstStyle/>
          <a:p>
            <a:pPr marL="0" marR="0" lvl="0" indent="0" algn="ctr" rtl="0">
              <a:spcBef>
                <a:spcPts val="0"/>
              </a:spcBef>
              <a:spcAft>
                <a:spcPts val="0"/>
              </a:spcAft>
              <a:buNone/>
            </a:pPr>
            <a:r>
              <a:rPr lang="en-US" sz="4400" b="1" i="0" u="none" strike="noStrike" cap="none">
                <a:solidFill>
                  <a:srgbClr val="FF0000"/>
                </a:solidFill>
                <a:latin typeface="Arial" panose="020B0604020202020204" pitchFamily="34" charset="0"/>
                <a:ea typeface="Cambria"/>
                <a:cs typeface="Arial" panose="020B0604020202020204" pitchFamily="34" charset="0"/>
                <a:sym typeface="Cambria"/>
              </a:rPr>
              <a:t>KHỞI ĐỘNG</a:t>
            </a:r>
            <a:endParaRPr sz="4400" b="1">
              <a:solidFill>
                <a:srgbClr val="FF0000"/>
              </a:solidFill>
              <a:latin typeface="Arial" panose="020B0604020202020204" pitchFamily="34" charset="0"/>
              <a:ea typeface="Cambria"/>
              <a:cs typeface="Arial" panose="020B0604020202020204" pitchFamily="34" charset="0"/>
              <a:sym typeface="Cambria"/>
            </a:endParaRPr>
          </a:p>
        </p:txBody>
      </p:sp>
      <p:sp>
        <p:nvSpPr>
          <p:cNvPr id="7" name="TextBox 6">
            <a:extLst>
              <a:ext uri="{FF2B5EF4-FFF2-40B4-BE49-F238E27FC236}">
                <a16:creationId xmlns:a16="http://schemas.microsoft.com/office/drawing/2014/main" id="{9E7972B3-E165-46FC-9B9C-33B6C30DA182}"/>
              </a:ext>
            </a:extLst>
          </p:cNvPr>
          <p:cNvSpPr txBox="1"/>
          <p:nvPr/>
        </p:nvSpPr>
        <p:spPr>
          <a:xfrm>
            <a:off x="1412968" y="956267"/>
            <a:ext cx="9867900" cy="646331"/>
          </a:xfrm>
          <a:prstGeom prst="rect">
            <a:avLst/>
          </a:prstGeom>
          <a:noFill/>
        </p:spPr>
        <p:txBody>
          <a:bodyPr wrap="square" rtlCol="0">
            <a:spAutoFit/>
          </a:bodyPr>
          <a:lstStyle/>
          <a:p>
            <a:pPr algn="ctr"/>
            <a:r>
              <a:rPr lang="en-US" sz="3600" b="1">
                <a:latin typeface="Arial" panose="020B0604020202020204" pitchFamily="34" charset="0"/>
                <a:cs typeface="Arial" panose="020B0604020202020204" pitchFamily="34" charset="0"/>
              </a:rPr>
              <a:t>TRÒ CHƠI: AI NHANH HƠN</a:t>
            </a:r>
          </a:p>
        </p:txBody>
      </p:sp>
      <p:pic>
        <p:nvPicPr>
          <p:cNvPr id="1028" name="Picture 4">
            <a:extLst>
              <a:ext uri="{FF2B5EF4-FFF2-40B4-BE49-F238E27FC236}">
                <a16:creationId xmlns:a16="http://schemas.microsoft.com/office/drawing/2014/main" id="{F6037BB5-2A6E-4F4A-A4CF-F914F9AE91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9282" y="1844698"/>
            <a:ext cx="6309093" cy="363113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A15A9E4-4548-45A2-B7C1-685049135067}"/>
              </a:ext>
            </a:extLst>
          </p:cNvPr>
          <p:cNvSpPr txBox="1"/>
          <p:nvPr/>
        </p:nvSpPr>
        <p:spPr>
          <a:xfrm>
            <a:off x="2908701" y="5802937"/>
            <a:ext cx="6966819" cy="830997"/>
          </a:xfrm>
          <a:prstGeom prst="rect">
            <a:avLst/>
          </a:prstGeom>
          <a:noFill/>
        </p:spPr>
        <p:txBody>
          <a:bodyPr wrap="square" rtlCol="0">
            <a:spAutoFit/>
          </a:bodyPr>
          <a:lstStyle/>
          <a:p>
            <a:r>
              <a:rPr lang="en-US" sz="2400" b="1" i="1">
                <a:solidFill>
                  <a:srgbClr val="FF0000"/>
                </a:solidFill>
                <a:latin typeface="Arial" panose="020B0604020202020204" pitchFamily="34" charset="0"/>
                <a:cs typeface="Arial" panose="020B0604020202020204" pitchFamily="34" charset="0"/>
              </a:rPr>
              <a:t>Qua các tác phẩm đã được đọc và học, </a:t>
            </a:r>
          </a:p>
          <a:p>
            <a:r>
              <a:rPr lang="en-US" sz="2400" b="1" i="1">
                <a:solidFill>
                  <a:srgbClr val="FF0000"/>
                </a:solidFill>
                <a:latin typeface="Arial" panose="020B0604020202020204" pitchFamily="34" charset="0"/>
                <a:cs typeface="Arial" panose="020B0604020202020204" pitchFamily="34" charset="0"/>
              </a:rPr>
              <a:t>ấn tượng của em về chiến tranh là gì?</a:t>
            </a:r>
          </a:p>
        </p:txBody>
      </p:sp>
      <p:pic>
        <p:nvPicPr>
          <p:cNvPr id="1030" name="Picture 6" descr="Dấu Hỏi ?">
            <a:extLst>
              <a:ext uri="{FF2B5EF4-FFF2-40B4-BE49-F238E27FC236}">
                <a16:creationId xmlns:a16="http://schemas.microsoft.com/office/drawing/2014/main" id="{68FD3078-206D-4C1C-92CE-42C9C632A4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975" y="5717931"/>
            <a:ext cx="1005474" cy="1001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2826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500"/>
                                        <p:tgtEl>
                                          <p:spTgt spid="10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1A8A00-A294-C4A6-24E0-2492E77F5133}"/>
              </a:ext>
            </a:extLst>
          </p:cNvPr>
          <p:cNvSpPr/>
          <p:nvPr/>
        </p:nvSpPr>
        <p:spPr>
          <a:xfrm>
            <a:off x="0" y="57150"/>
            <a:ext cx="724600" cy="571500"/>
          </a:xfrm>
          <a:prstGeom prst="rect">
            <a:avLst/>
          </a:prstGeom>
          <a:solidFill>
            <a:schemeClr val="tx1">
              <a:lumMod val="95000"/>
              <a:lumOff val="5000"/>
            </a:schemeClr>
          </a:solid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r>
              <a:rPr lang="en-US" sz="1700" b="1">
                <a:latin typeface="Times New Roman" panose="02020603050405020304" pitchFamily="18" charset="0"/>
                <a:cs typeface="Times New Roman" panose="02020603050405020304" pitchFamily="18" charset="0"/>
              </a:rPr>
              <a:t>Bài 7</a:t>
            </a:r>
          </a:p>
        </p:txBody>
      </p:sp>
      <p:sp>
        <p:nvSpPr>
          <p:cNvPr id="4" name="Rounded Rectangle 3">
            <a:extLst>
              <a:ext uri="{FF2B5EF4-FFF2-40B4-BE49-F238E27FC236}">
                <a16:creationId xmlns:a16="http://schemas.microsoft.com/office/drawing/2014/main" id="{93E66813-EE0A-90E4-B31F-6DCA0A5B9F97}"/>
              </a:ext>
            </a:extLst>
          </p:cNvPr>
          <p:cNvSpPr/>
          <p:nvPr/>
        </p:nvSpPr>
        <p:spPr>
          <a:xfrm>
            <a:off x="724599" y="57150"/>
            <a:ext cx="761901" cy="571500"/>
          </a:xfrm>
          <a:prstGeom prst="roundRect">
            <a:avLst/>
          </a:prstGeom>
          <a:solidFill>
            <a:schemeClr val="tx1">
              <a:lumMod val="95000"/>
              <a:lumOff val="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r>
              <a:rPr lang="en-US" sz="1700" b="1">
                <a:latin typeface="Times New Roman" panose="02020603050405020304" pitchFamily="18" charset="0"/>
                <a:cs typeface="Times New Roman" panose="02020603050405020304" pitchFamily="18" charset="0"/>
              </a:rPr>
              <a:t>Đọc</a:t>
            </a:r>
          </a:p>
        </p:txBody>
      </p:sp>
      <p:sp>
        <p:nvSpPr>
          <p:cNvPr id="7" name="Hình chữ nhật 6">
            <a:extLst>
              <a:ext uri="{FF2B5EF4-FFF2-40B4-BE49-F238E27FC236}">
                <a16:creationId xmlns:a16="http://schemas.microsoft.com/office/drawing/2014/main" id="{5613288B-82BA-8170-64DA-4B2BCFCCF2B3}"/>
              </a:ext>
            </a:extLst>
          </p:cNvPr>
          <p:cNvSpPr/>
          <p:nvPr/>
        </p:nvSpPr>
        <p:spPr>
          <a:xfrm>
            <a:off x="0" y="-25912"/>
            <a:ext cx="12192003" cy="6803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ound Same Side Corner Rectangle 25"/>
          <p:cNvSpPr/>
          <p:nvPr/>
        </p:nvSpPr>
        <p:spPr>
          <a:xfrm rot="5400000">
            <a:off x="186798" y="-48390"/>
            <a:ext cx="599042" cy="972638"/>
          </a:xfrm>
          <a:prstGeom prst="round2SameRect">
            <a:avLst/>
          </a:prstGeom>
          <a:solidFill>
            <a:srgbClr val="D8CE9B"/>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26"/>
          <p:cNvSpPr txBox="1"/>
          <p:nvPr/>
        </p:nvSpPr>
        <p:spPr>
          <a:xfrm>
            <a:off x="331994" y="181511"/>
            <a:ext cx="392603" cy="523220"/>
          </a:xfrm>
          <a:prstGeom prst="rect">
            <a:avLst/>
          </a:prstGeom>
          <a:solidFill>
            <a:srgbClr val="D8CE9B"/>
          </a:solidFill>
        </p:spPr>
        <p:txBody>
          <a:bodyPr wrap="square" rtlCol="0">
            <a:spAutoFit/>
          </a:bodyPr>
          <a:lstStyle/>
          <a:p>
            <a:pPr algn="ctr"/>
            <a:r>
              <a:rPr lang="en-US" sz="2800" b="1" dirty="0">
                <a:latin typeface="Times New Roman" panose="02020603050405020304" pitchFamily="18" charset="0"/>
                <a:ea typeface="Tahoma" pitchFamily="34" charset="0"/>
                <a:cs typeface="Times New Roman" panose="02020603050405020304" pitchFamily="18" charset="0"/>
              </a:rPr>
              <a:t>I</a:t>
            </a:r>
          </a:p>
        </p:txBody>
      </p:sp>
      <p:sp>
        <p:nvSpPr>
          <p:cNvPr id="11" name="TextBox 31"/>
          <p:cNvSpPr txBox="1"/>
          <p:nvPr/>
        </p:nvSpPr>
        <p:spPr>
          <a:xfrm>
            <a:off x="1095593" y="158210"/>
            <a:ext cx="7165819" cy="584775"/>
          </a:xfrm>
          <a:prstGeom prst="rect">
            <a:avLst/>
          </a:prstGeom>
          <a:solidFill>
            <a:srgbClr val="D8CE9B"/>
          </a:solidFill>
        </p:spPr>
        <p:txBody>
          <a:bodyPr wrap="square" rtlCol="0">
            <a:spAutoFit/>
          </a:bodyPr>
          <a:lstStyle/>
          <a:p>
            <a:pPr lvl="0"/>
            <a:r>
              <a:rPr lang="en-US" sz="3200" b="1">
                <a:latin typeface="Times New Roman" panose="02020603050405020304" pitchFamily="18" charset="0"/>
                <a:ea typeface="Tahoma" pitchFamily="34" charset="0"/>
                <a:cs typeface="Times New Roman" panose="02020603050405020304" pitchFamily="18" charset="0"/>
              </a:rPr>
              <a:t>TÌM HIỂU CHUNG</a:t>
            </a:r>
          </a:p>
        </p:txBody>
      </p:sp>
      <p:sp>
        <p:nvSpPr>
          <p:cNvPr id="12" name="TextBox 34">
            <a:extLst>
              <a:ext uri="{FF2B5EF4-FFF2-40B4-BE49-F238E27FC236}">
                <a16:creationId xmlns:a16="http://schemas.microsoft.com/office/drawing/2014/main" id="{8F3FA325-84CF-EDF1-D292-F990A1D9FFEE}"/>
              </a:ext>
            </a:extLst>
          </p:cNvPr>
          <p:cNvSpPr txBox="1"/>
          <p:nvPr/>
        </p:nvSpPr>
        <p:spPr>
          <a:xfrm>
            <a:off x="913996" y="950123"/>
            <a:ext cx="2859139" cy="461665"/>
          </a:xfrm>
          <a:prstGeom prst="rect">
            <a:avLst/>
          </a:prstGeom>
          <a:noFill/>
        </p:spPr>
        <p:txBody>
          <a:bodyPr wrap="square" rtlCol="0">
            <a:spAutoFit/>
          </a:bodyPr>
          <a:lstStyle/>
          <a:p>
            <a:r>
              <a:rPr lang="en-US" sz="2400" b="1" i="1">
                <a:latin typeface="Tahoma" pitchFamily="34" charset="0"/>
                <a:ea typeface="Tahoma" pitchFamily="34" charset="0"/>
                <a:cs typeface="Tahoma" pitchFamily="34" charset="0"/>
              </a:rPr>
              <a:t>Đoạn trích</a:t>
            </a:r>
          </a:p>
        </p:txBody>
      </p:sp>
      <p:sp>
        <p:nvSpPr>
          <p:cNvPr id="13" name="Rounded Rectangle 35">
            <a:extLst>
              <a:ext uri="{FF2B5EF4-FFF2-40B4-BE49-F238E27FC236}">
                <a16:creationId xmlns:a16="http://schemas.microsoft.com/office/drawing/2014/main" id="{032CF80A-3560-F18D-7659-B85B9D204A81}"/>
              </a:ext>
            </a:extLst>
          </p:cNvPr>
          <p:cNvSpPr/>
          <p:nvPr/>
        </p:nvSpPr>
        <p:spPr>
          <a:xfrm>
            <a:off x="182027" y="950123"/>
            <a:ext cx="634520" cy="402336"/>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36">
            <a:extLst>
              <a:ext uri="{FF2B5EF4-FFF2-40B4-BE49-F238E27FC236}">
                <a16:creationId xmlns:a16="http://schemas.microsoft.com/office/drawing/2014/main" id="{6BCE8F0F-BF25-9E8F-0388-AFF48C3AAFA1}"/>
              </a:ext>
            </a:extLst>
          </p:cNvPr>
          <p:cNvSpPr txBox="1"/>
          <p:nvPr/>
        </p:nvSpPr>
        <p:spPr>
          <a:xfrm>
            <a:off x="339909" y="936098"/>
            <a:ext cx="388248" cy="477054"/>
          </a:xfrm>
          <a:prstGeom prst="rect">
            <a:avLst/>
          </a:prstGeom>
          <a:noFill/>
        </p:spPr>
        <p:txBody>
          <a:bodyPr wrap="none" rtlCol="0">
            <a:spAutoFit/>
          </a:bodyPr>
          <a:lstStyle/>
          <a:p>
            <a:pPr algn="ctr"/>
            <a:r>
              <a:rPr lang="en-US" sz="2500" b="1">
                <a:solidFill>
                  <a:schemeClr val="bg1"/>
                </a:solidFill>
                <a:latin typeface="Tahoma" pitchFamily="34" charset="0"/>
                <a:ea typeface="Tahoma" pitchFamily="34" charset="0"/>
                <a:cs typeface="Tahoma" pitchFamily="34" charset="0"/>
              </a:rPr>
              <a:t>3</a:t>
            </a:r>
          </a:p>
        </p:txBody>
      </p:sp>
      <p:pic>
        <p:nvPicPr>
          <p:cNvPr id="2" name="Picture 4" descr="Nỗi buồn Bảo Ninh – Zzz Review">
            <a:extLst>
              <a:ext uri="{FF2B5EF4-FFF2-40B4-BE49-F238E27FC236}">
                <a16:creationId xmlns:a16="http://schemas.microsoft.com/office/drawing/2014/main" id="{FAD11368-7F81-7B4F-C0AA-90B76813BA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950" r="22722" b="-1"/>
          <a:stretch/>
        </p:blipFill>
        <p:spPr bwMode="auto">
          <a:xfrm>
            <a:off x="8728798" y="3429000"/>
            <a:ext cx="3474203" cy="3270790"/>
          </a:xfrm>
          <a:custGeom>
            <a:avLst/>
            <a:gdLst/>
            <a:ahLst/>
            <a:cxnLst/>
            <a:rect l="l" t="t" r="r" b="b"/>
            <a:pathLst>
              <a:path w="5923214" h="5705857">
                <a:moveTo>
                  <a:pt x="3612238" y="0"/>
                </a:moveTo>
                <a:cubicBezTo>
                  <a:pt x="4485043" y="0"/>
                  <a:pt x="5285549" y="309553"/>
                  <a:pt x="5909957" y="824860"/>
                </a:cubicBezTo>
                <a:lnTo>
                  <a:pt x="5923214" y="836909"/>
                </a:lnTo>
                <a:lnTo>
                  <a:pt x="5923214" y="5705857"/>
                </a:lnTo>
                <a:lnTo>
                  <a:pt x="672237" y="5705857"/>
                </a:lnTo>
                <a:lnTo>
                  <a:pt x="616914" y="5631875"/>
                </a:lnTo>
                <a:cubicBezTo>
                  <a:pt x="227427" y="5055358"/>
                  <a:pt x="0" y="4360357"/>
                  <a:pt x="0" y="3612238"/>
                </a:cubicBezTo>
                <a:cubicBezTo>
                  <a:pt x="0" y="1617255"/>
                  <a:pt x="1617255" y="0"/>
                  <a:pt x="3612238" y="0"/>
                </a:cubicBezTo>
                <a:close/>
              </a:path>
            </a:pathLst>
          </a:custGeom>
          <a:noFill/>
          <a:extLst>
            <a:ext uri="{909E8E84-426E-40DD-AFC4-6F175D3DCCD1}">
              <a14:hiddenFill xmlns:a14="http://schemas.microsoft.com/office/drawing/2010/main">
                <a:solidFill>
                  <a:srgbClr val="FFFFFF"/>
                </a:solidFill>
              </a14:hiddenFill>
            </a:ext>
          </a:extLst>
        </p:spPr>
      </p:pic>
      <p:sp>
        <p:nvSpPr>
          <p:cNvPr id="8" name="Hộp Văn bản 7">
            <a:extLst>
              <a:ext uri="{FF2B5EF4-FFF2-40B4-BE49-F238E27FC236}">
                <a16:creationId xmlns:a16="http://schemas.microsoft.com/office/drawing/2014/main" id="{25F5A699-1A31-5BDB-D74F-F646B63C31B3}"/>
              </a:ext>
            </a:extLst>
          </p:cNvPr>
          <p:cNvSpPr txBox="1"/>
          <p:nvPr/>
        </p:nvSpPr>
        <p:spPr>
          <a:xfrm>
            <a:off x="190226" y="1565132"/>
            <a:ext cx="9345660" cy="2253502"/>
          </a:xfrm>
          <a:prstGeom prst="rect">
            <a:avLst/>
          </a:prstGeom>
          <a:noFill/>
        </p:spPr>
        <p:txBody>
          <a:bodyPr wrap="square">
            <a:spAutoFit/>
          </a:bodyPr>
          <a:lstStyle/>
          <a:p>
            <a:pPr marL="0" marR="0" algn="just">
              <a:lnSpc>
                <a:spcPct val="107000"/>
              </a:lnSpc>
              <a:spcBef>
                <a:spcPts val="0"/>
              </a:spcBef>
              <a:spcAft>
                <a:spcPts val="800"/>
              </a:spcAft>
            </a:pPr>
            <a:r>
              <a:rPr lang="vi-VN" sz="2400" b="1">
                <a:effectLst/>
                <a:ea typeface="Arial" panose="020B0604020202020204" pitchFamily="34" charset="0"/>
                <a:cs typeface="Times New Roman" panose="02020603050405020304" pitchFamily="18" charset="0"/>
              </a:rPr>
              <a:t>- Vị trí: Trích chương 6</a:t>
            </a:r>
            <a:endParaRPr lang="en-US" sz="2400" b="1">
              <a:effectLst/>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vi-VN" sz="2400" b="1">
                <a:effectLst/>
                <a:ea typeface="Arial" panose="020B0604020202020204" pitchFamily="34" charset="0"/>
                <a:cs typeface="Times New Roman" panose="02020603050405020304" pitchFamily="18" charset="0"/>
              </a:rPr>
              <a:t>- Nội dung: Kể lại kỷ niệm của Kiên về cô giao liên Hòa – “</a:t>
            </a:r>
            <a:r>
              <a:rPr lang="vi-VN" sz="2400" b="1" i="1">
                <a:effectLst/>
                <a:ea typeface="Arial" panose="020B0604020202020204" pitchFamily="34" charset="0"/>
                <a:cs typeface="Times New Roman" panose="02020603050405020304" pitchFamily="18" charset="0"/>
              </a:rPr>
              <a:t>kỉ niệm bi thảm, thương tâm và hiểm nghèo nhất</a:t>
            </a:r>
            <a:r>
              <a:rPr lang="vi-VN" sz="2400" b="1">
                <a:effectLst/>
                <a:ea typeface="Arial" panose="020B0604020202020204" pitchFamily="34" charset="0"/>
                <a:cs typeface="Times New Roman" panose="02020603050405020304" pitchFamily="18" charset="0"/>
              </a:rPr>
              <a:t>” trong kí ức chiến tranh của Kiên</a:t>
            </a:r>
            <a:endParaRPr lang="en-US" sz="2400" b="1">
              <a:effectLst/>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vi-VN" sz="2400" b="1">
                <a:effectLst/>
                <a:ea typeface="Arial" panose="020B0604020202020204" pitchFamily="34" charset="0"/>
                <a:cs typeface="Times New Roman" panose="02020603050405020304" pitchFamily="18" charset="0"/>
              </a:rPr>
              <a:t>- Bố cục: 3 phần</a:t>
            </a:r>
            <a:endParaRPr lang="en-US" sz="2400" b="1">
              <a:effectLst/>
              <a:ea typeface="Calibri" panose="020F0502020204030204" pitchFamily="34" charset="0"/>
              <a:cs typeface="Times New Roman" panose="02020603050405020304" pitchFamily="18" charset="0"/>
            </a:endParaRPr>
          </a:p>
        </p:txBody>
      </p:sp>
      <p:sp>
        <p:nvSpPr>
          <p:cNvPr id="15" name="Hình chữ nhật: Góc Tròn 14">
            <a:extLst>
              <a:ext uri="{FF2B5EF4-FFF2-40B4-BE49-F238E27FC236}">
                <a16:creationId xmlns:a16="http://schemas.microsoft.com/office/drawing/2014/main" id="{FB62984D-0F62-E992-C000-621A8856E215}"/>
              </a:ext>
            </a:extLst>
          </p:cNvPr>
          <p:cNvSpPr/>
          <p:nvPr/>
        </p:nvSpPr>
        <p:spPr>
          <a:xfrm>
            <a:off x="115639" y="4179822"/>
            <a:ext cx="2227926" cy="1811258"/>
          </a:xfrm>
          <a:prstGeom prst="roundRect">
            <a:avLst/>
          </a:prstGeom>
          <a:solidFill>
            <a:schemeClr val="accent6">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200" i="1">
                <a:solidFill>
                  <a:schemeClr val="tx1"/>
                </a:solidFill>
              </a:rPr>
              <a:t>Kiên</a:t>
            </a:r>
            <a:r>
              <a:rPr lang="en-US" sz="2200" i="1">
                <a:solidFill>
                  <a:schemeClr val="tx1"/>
                </a:solidFill>
              </a:rPr>
              <a:t>, </a:t>
            </a:r>
            <a:r>
              <a:rPr lang="vi-VN" sz="2200" i="1">
                <a:solidFill>
                  <a:schemeClr val="tx1"/>
                </a:solidFill>
              </a:rPr>
              <a:t>Hòa</a:t>
            </a:r>
            <a:r>
              <a:rPr lang="en-US" sz="2200" i="1">
                <a:solidFill>
                  <a:schemeClr val="tx1"/>
                </a:solidFill>
              </a:rPr>
              <a:t> </a:t>
            </a:r>
            <a:r>
              <a:rPr lang="en-US" sz="2200" i="1">
                <a:solidFill>
                  <a:schemeClr val="tx1"/>
                </a:solidFill>
                <a:latin typeface="Arial" panose="020B0604020202020204" pitchFamily="34" charset="0"/>
                <a:cs typeface="Arial" panose="020B0604020202020204" pitchFamily="34" charset="0"/>
              </a:rPr>
              <a:t>và đồng đội</a:t>
            </a:r>
            <a:r>
              <a:rPr lang="vi-VN" sz="2200" i="1">
                <a:solidFill>
                  <a:schemeClr val="tx1"/>
                </a:solidFill>
                <a:latin typeface="Arial" panose="020B0604020202020204" pitchFamily="34" charset="0"/>
                <a:cs typeface="Arial" panose="020B0604020202020204" pitchFamily="34" charset="0"/>
              </a:rPr>
              <a:t> </a:t>
            </a:r>
            <a:r>
              <a:rPr lang="vi-VN" sz="2200" i="1">
                <a:solidFill>
                  <a:schemeClr val="tx1"/>
                </a:solidFill>
              </a:rPr>
              <a:t>trong tình thế bị lạc đường</a:t>
            </a:r>
            <a:endParaRPr lang="en-US" sz="2200" b="1" i="1">
              <a:solidFill>
                <a:schemeClr val="tx1"/>
              </a:solidFill>
              <a:cs typeface="Arial" panose="020B0604020202020204" pitchFamily="34" charset="0"/>
            </a:endParaRPr>
          </a:p>
        </p:txBody>
      </p:sp>
      <p:sp>
        <p:nvSpPr>
          <p:cNvPr id="17" name="Hình chữ nhật: Góc Tròn 12">
            <a:extLst>
              <a:ext uri="{FF2B5EF4-FFF2-40B4-BE49-F238E27FC236}">
                <a16:creationId xmlns:a16="http://schemas.microsoft.com/office/drawing/2014/main" id="{7025B632-43D9-6E3F-D56B-661B002D1E8C}"/>
              </a:ext>
            </a:extLst>
          </p:cNvPr>
          <p:cNvSpPr/>
          <p:nvPr/>
        </p:nvSpPr>
        <p:spPr>
          <a:xfrm>
            <a:off x="2501938" y="4179821"/>
            <a:ext cx="3373280" cy="1792508"/>
          </a:xfrm>
          <a:prstGeom prst="roundRect">
            <a:avLst/>
          </a:prstGeom>
          <a:solidFill>
            <a:schemeClr val="accent6">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i="1">
                <a:solidFill>
                  <a:schemeClr val="tx1"/>
                </a:solidFill>
                <a:latin typeface="Arial" panose="020B0604020202020204" pitchFamily="34" charset="0"/>
                <a:cs typeface="Arial" panose="020B0604020202020204" pitchFamily="34" charset="0"/>
              </a:rPr>
              <a:t>Sau khi tìm được đường, </a:t>
            </a:r>
            <a:r>
              <a:rPr lang="vi-VN" sz="2200" i="1">
                <a:solidFill>
                  <a:schemeClr val="tx1"/>
                </a:solidFill>
              </a:rPr>
              <a:t>Kiên và Hòa đụng độ toán lính Mỹ. Hòa dũng cảm đánh lạc hướng địch và hi sinh.</a:t>
            </a:r>
            <a:endParaRPr lang="en-US" sz="2200" i="1">
              <a:solidFill>
                <a:schemeClr val="tx1"/>
              </a:solidFill>
            </a:endParaRPr>
          </a:p>
        </p:txBody>
      </p:sp>
      <p:sp>
        <p:nvSpPr>
          <p:cNvPr id="18" name="Hình chữ nhật: Góc Tròn 13">
            <a:extLst>
              <a:ext uri="{FF2B5EF4-FFF2-40B4-BE49-F238E27FC236}">
                <a16:creationId xmlns:a16="http://schemas.microsoft.com/office/drawing/2014/main" id="{E8F5119F-B290-9339-5FDE-91BA2C389F78}"/>
              </a:ext>
            </a:extLst>
          </p:cNvPr>
          <p:cNvSpPr/>
          <p:nvPr/>
        </p:nvSpPr>
        <p:spPr>
          <a:xfrm>
            <a:off x="5976293" y="4209149"/>
            <a:ext cx="2752505" cy="1763180"/>
          </a:xfrm>
          <a:prstGeom prst="roundRect">
            <a:avLst/>
          </a:prstGeom>
          <a:solidFill>
            <a:schemeClr val="accent6">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200" i="1">
                <a:solidFill>
                  <a:schemeClr val="tx1"/>
                </a:solidFill>
              </a:rPr>
              <a:t>Kiên trở lại vùng hồ Cá Sấu, suy ngẫm về chiến tranh và sự hi sinh của đồng đội.</a:t>
            </a:r>
            <a:endParaRPr lang="en-US" sz="2200" i="1">
              <a:solidFill>
                <a:schemeClr val="tx1"/>
              </a:solidFill>
            </a:endParaRPr>
          </a:p>
        </p:txBody>
      </p:sp>
      <p:sp>
        <p:nvSpPr>
          <p:cNvPr id="19" name="Hình Bầu dục 16">
            <a:extLst>
              <a:ext uri="{FF2B5EF4-FFF2-40B4-BE49-F238E27FC236}">
                <a16:creationId xmlns:a16="http://schemas.microsoft.com/office/drawing/2014/main" id="{A5569ECB-255A-3A4A-5228-E98CD877B71A}"/>
              </a:ext>
            </a:extLst>
          </p:cNvPr>
          <p:cNvSpPr/>
          <p:nvPr/>
        </p:nvSpPr>
        <p:spPr>
          <a:xfrm>
            <a:off x="919363" y="3807849"/>
            <a:ext cx="445697" cy="38275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a:solidFill>
                  <a:schemeClr val="accent3">
                    <a:lumMod val="10000"/>
                  </a:schemeClr>
                </a:solidFill>
                <a:latin typeface="Arial" panose="020B0604020202020204" pitchFamily="34" charset="0"/>
                <a:cs typeface="Arial" panose="020B0604020202020204" pitchFamily="34" charset="0"/>
              </a:rPr>
              <a:t>1</a:t>
            </a:r>
          </a:p>
        </p:txBody>
      </p:sp>
      <p:sp>
        <p:nvSpPr>
          <p:cNvPr id="20" name="Hình Bầu dục 17">
            <a:extLst>
              <a:ext uri="{FF2B5EF4-FFF2-40B4-BE49-F238E27FC236}">
                <a16:creationId xmlns:a16="http://schemas.microsoft.com/office/drawing/2014/main" id="{8369AC63-810C-935D-1A50-E1E7008CEE3E}"/>
              </a:ext>
            </a:extLst>
          </p:cNvPr>
          <p:cNvSpPr/>
          <p:nvPr/>
        </p:nvSpPr>
        <p:spPr>
          <a:xfrm>
            <a:off x="3965729" y="3797063"/>
            <a:ext cx="445697" cy="38275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a:solidFill>
                  <a:schemeClr val="accent3">
                    <a:lumMod val="10000"/>
                  </a:schemeClr>
                </a:solidFill>
                <a:latin typeface="Arial" panose="020B0604020202020204" pitchFamily="34" charset="0"/>
                <a:cs typeface="Arial" panose="020B0604020202020204" pitchFamily="34" charset="0"/>
              </a:rPr>
              <a:t>2</a:t>
            </a:r>
          </a:p>
        </p:txBody>
      </p:sp>
      <p:sp>
        <p:nvSpPr>
          <p:cNvPr id="21" name="Hình Bầu dục 19">
            <a:extLst>
              <a:ext uri="{FF2B5EF4-FFF2-40B4-BE49-F238E27FC236}">
                <a16:creationId xmlns:a16="http://schemas.microsoft.com/office/drawing/2014/main" id="{D8817D5D-2A8C-477B-5271-A836E7412A09}"/>
              </a:ext>
            </a:extLst>
          </p:cNvPr>
          <p:cNvSpPr/>
          <p:nvPr/>
        </p:nvSpPr>
        <p:spPr>
          <a:xfrm>
            <a:off x="7012096" y="3815814"/>
            <a:ext cx="445697" cy="38275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a:solidFill>
                  <a:schemeClr val="accent3">
                    <a:lumMod val="10000"/>
                  </a:schemeClr>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33892861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9" grpId="0" animBg="1"/>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1A8A00-A294-C4A6-24E0-2492E77F5133}"/>
              </a:ext>
            </a:extLst>
          </p:cNvPr>
          <p:cNvSpPr/>
          <p:nvPr/>
        </p:nvSpPr>
        <p:spPr>
          <a:xfrm>
            <a:off x="0" y="57150"/>
            <a:ext cx="724600" cy="571500"/>
          </a:xfrm>
          <a:prstGeom prst="rect">
            <a:avLst/>
          </a:prstGeom>
          <a:solidFill>
            <a:schemeClr val="tx1">
              <a:lumMod val="95000"/>
              <a:lumOff val="5000"/>
            </a:schemeClr>
          </a:solid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r>
              <a:rPr lang="en-US" sz="1700" b="1">
                <a:latin typeface="Times New Roman" panose="02020603050405020304" pitchFamily="18" charset="0"/>
                <a:cs typeface="Times New Roman" panose="02020603050405020304" pitchFamily="18" charset="0"/>
              </a:rPr>
              <a:t>Bài 7</a:t>
            </a:r>
          </a:p>
        </p:txBody>
      </p:sp>
      <p:sp>
        <p:nvSpPr>
          <p:cNvPr id="4" name="Rounded Rectangle 3">
            <a:extLst>
              <a:ext uri="{FF2B5EF4-FFF2-40B4-BE49-F238E27FC236}">
                <a16:creationId xmlns:a16="http://schemas.microsoft.com/office/drawing/2014/main" id="{93E66813-EE0A-90E4-B31F-6DCA0A5B9F97}"/>
              </a:ext>
            </a:extLst>
          </p:cNvPr>
          <p:cNvSpPr/>
          <p:nvPr/>
        </p:nvSpPr>
        <p:spPr>
          <a:xfrm>
            <a:off x="724599" y="57150"/>
            <a:ext cx="761901" cy="571500"/>
          </a:xfrm>
          <a:prstGeom prst="roundRect">
            <a:avLst/>
          </a:prstGeom>
          <a:solidFill>
            <a:schemeClr val="tx1">
              <a:lumMod val="95000"/>
              <a:lumOff val="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r>
              <a:rPr lang="en-US" sz="1700" b="1">
                <a:latin typeface="Times New Roman" panose="02020603050405020304" pitchFamily="18" charset="0"/>
                <a:cs typeface="Times New Roman" panose="02020603050405020304" pitchFamily="18" charset="0"/>
              </a:rPr>
              <a:t>Đọc</a:t>
            </a:r>
          </a:p>
        </p:txBody>
      </p:sp>
      <p:sp>
        <p:nvSpPr>
          <p:cNvPr id="7" name="Hình chữ nhật 6">
            <a:extLst>
              <a:ext uri="{FF2B5EF4-FFF2-40B4-BE49-F238E27FC236}">
                <a16:creationId xmlns:a16="http://schemas.microsoft.com/office/drawing/2014/main" id="{5613288B-82BA-8170-64DA-4B2BCFCCF2B3}"/>
              </a:ext>
            </a:extLst>
          </p:cNvPr>
          <p:cNvSpPr/>
          <p:nvPr/>
        </p:nvSpPr>
        <p:spPr>
          <a:xfrm>
            <a:off x="0" y="-25912"/>
            <a:ext cx="12192003" cy="6803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ound Same Side Corner Rectangle 25"/>
          <p:cNvSpPr/>
          <p:nvPr/>
        </p:nvSpPr>
        <p:spPr>
          <a:xfrm rot="5400000">
            <a:off x="186798" y="-48390"/>
            <a:ext cx="599042" cy="972638"/>
          </a:xfrm>
          <a:prstGeom prst="round2SameRect">
            <a:avLst/>
          </a:prstGeom>
          <a:solidFill>
            <a:srgbClr val="D8CE9B"/>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26"/>
          <p:cNvSpPr txBox="1"/>
          <p:nvPr/>
        </p:nvSpPr>
        <p:spPr>
          <a:xfrm>
            <a:off x="331994" y="181511"/>
            <a:ext cx="392603" cy="523220"/>
          </a:xfrm>
          <a:prstGeom prst="rect">
            <a:avLst/>
          </a:prstGeom>
          <a:solidFill>
            <a:srgbClr val="D8CE9B"/>
          </a:solidFill>
        </p:spPr>
        <p:txBody>
          <a:bodyPr wrap="square" rtlCol="0">
            <a:spAutoFit/>
          </a:bodyPr>
          <a:lstStyle/>
          <a:p>
            <a:pPr algn="ctr"/>
            <a:r>
              <a:rPr lang="en-US" sz="2800" b="1" dirty="0">
                <a:latin typeface="Times New Roman" panose="02020603050405020304" pitchFamily="18" charset="0"/>
                <a:ea typeface="Tahoma" pitchFamily="34" charset="0"/>
                <a:cs typeface="Times New Roman" panose="02020603050405020304" pitchFamily="18" charset="0"/>
              </a:rPr>
              <a:t>I</a:t>
            </a:r>
          </a:p>
        </p:txBody>
      </p:sp>
      <p:sp>
        <p:nvSpPr>
          <p:cNvPr id="11" name="TextBox 31"/>
          <p:cNvSpPr txBox="1"/>
          <p:nvPr/>
        </p:nvSpPr>
        <p:spPr>
          <a:xfrm>
            <a:off x="1095593" y="158210"/>
            <a:ext cx="7165819" cy="584775"/>
          </a:xfrm>
          <a:prstGeom prst="rect">
            <a:avLst/>
          </a:prstGeom>
          <a:solidFill>
            <a:srgbClr val="D8CE9B"/>
          </a:solidFill>
        </p:spPr>
        <p:txBody>
          <a:bodyPr wrap="square" rtlCol="0">
            <a:spAutoFit/>
          </a:bodyPr>
          <a:lstStyle/>
          <a:p>
            <a:pPr lvl="0"/>
            <a:r>
              <a:rPr lang="en-US" sz="3200" b="1">
                <a:latin typeface="Times New Roman" panose="02020603050405020304" pitchFamily="18" charset="0"/>
                <a:ea typeface="Tahoma" pitchFamily="34" charset="0"/>
                <a:cs typeface="Times New Roman" panose="02020603050405020304" pitchFamily="18" charset="0"/>
              </a:rPr>
              <a:t>TÌM HIỂU CHUNG</a:t>
            </a:r>
          </a:p>
        </p:txBody>
      </p:sp>
      <p:sp>
        <p:nvSpPr>
          <p:cNvPr id="12" name="TextBox 34">
            <a:extLst>
              <a:ext uri="{FF2B5EF4-FFF2-40B4-BE49-F238E27FC236}">
                <a16:creationId xmlns:a16="http://schemas.microsoft.com/office/drawing/2014/main" id="{8F3FA325-84CF-EDF1-D292-F990A1D9FFEE}"/>
              </a:ext>
            </a:extLst>
          </p:cNvPr>
          <p:cNvSpPr txBox="1"/>
          <p:nvPr/>
        </p:nvSpPr>
        <p:spPr>
          <a:xfrm>
            <a:off x="913996" y="950123"/>
            <a:ext cx="2859139" cy="461665"/>
          </a:xfrm>
          <a:prstGeom prst="rect">
            <a:avLst/>
          </a:prstGeom>
          <a:noFill/>
        </p:spPr>
        <p:txBody>
          <a:bodyPr wrap="square" rtlCol="0">
            <a:spAutoFit/>
          </a:bodyPr>
          <a:lstStyle/>
          <a:p>
            <a:r>
              <a:rPr lang="en-US" sz="2400" b="1" i="1">
                <a:latin typeface="Tahoma" pitchFamily="34" charset="0"/>
                <a:ea typeface="Tahoma" pitchFamily="34" charset="0"/>
                <a:cs typeface="Tahoma" pitchFamily="34" charset="0"/>
              </a:rPr>
              <a:t>Đoạn trích</a:t>
            </a:r>
          </a:p>
        </p:txBody>
      </p:sp>
      <p:sp>
        <p:nvSpPr>
          <p:cNvPr id="13" name="Rounded Rectangle 35">
            <a:extLst>
              <a:ext uri="{FF2B5EF4-FFF2-40B4-BE49-F238E27FC236}">
                <a16:creationId xmlns:a16="http://schemas.microsoft.com/office/drawing/2014/main" id="{032CF80A-3560-F18D-7659-B85B9D204A81}"/>
              </a:ext>
            </a:extLst>
          </p:cNvPr>
          <p:cNvSpPr/>
          <p:nvPr/>
        </p:nvSpPr>
        <p:spPr>
          <a:xfrm>
            <a:off x="182027" y="950123"/>
            <a:ext cx="634520" cy="402336"/>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36">
            <a:extLst>
              <a:ext uri="{FF2B5EF4-FFF2-40B4-BE49-F238E27FC236}">
                <a16:creationId xmlns:a16="http://schemas.microsoft.com/office/drawing/2014/main" id="{6BCE8F0F-BF25-9E8F-0388-AFF48C3AAFA1}"/>
              </a:ext>
            </a:extLst>
          </p:cNvPr>
          <p:cNvSpPr txBox="1"/>
          <p:nvPr/>
        </p:nvSpPr>
        <p:spPr>
          <a:xfrm>
            <a:off x="339909" y="936098"/>
            <a:ext cx="388248" cy="477054"/>
          </a:xfrm>
          <a:prstGeom prst="rect">
            <a:avLst/>
          </a:prstGeom>
          <a:noFill/>
        </p:spPr>
        <p:txBody>
          <a:bodyPr wrap="none" rtlCol="0">
            <a:spAutoFit/>
          </a:bodyPr>
          <a:lstStyle/>
          <a:p>
            <a:pPr algn="ctr"/>
            <a:r>
              <a:rPr lang="en-US" sz="2500" b="1">
                <a:solidFill>
                  <a:schemeClr val="bg1"/>
                </a:solidFill>
                <a:latin typeface="Tahoma" pitchFamily="34" charset="0"/>
                <a:ea typeface="Tahoma" pitchFamily="34" charset="0"/>
                <a:cs typeface="Tahoma" pitchFamily="34" charset="0"/>
              </a:rPr>
              <a:t>3</a:t>
            </a:r>
          </a:p>
        </p:txBody>
      </p:sp>
      <p:pic>
        <p:nvPicPr>
          <p:cNvPr id="2" name="Picture 4" descr="Nỗi buồn Bảo Ninh – Zzz Review">
            <a:extLst>
              <a:ext uri="{FF2B5EF4-FFF2-40B4-BE49-F238E27FC236}">
                <a16:creationId xmlns:a16="http://schemas.microsoft.com/office/drawing/2014/main" id="{FAD11368-7F81-7B4F-C0AA-90B76813BA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950" r="22722" b="-1"/>
          <a:stretch/>
        </p:blipFill>
        <p:spPr bwMode="auto">
          <a:xfrm>
            <a:off x="8728798" y="3429000"/>
            <a:ext cx="3474203" cy="3270790"/>
          </a:xfrm>
          <a:custGeom>
            <a:avLst/>
            <a:gdLst/>
            <a:ahLst/>
            <a:cxnLst/>
            <a:rect l="l" t="t" r="r" b="b"/>
            <a:pathLst>
              <a:path w="5923214" h="5705857">
                <a:moveTo>
                  <a:pt x="3612238" y="0"/>
                </a:moveTo>
                <a:cubicBezTo>
                  <a:pt x="4485043" y="0"/>
                  <a:pt x="5285549" y="309553"/>
                  <a:pt x="5909957" y="824860"/>
                </a:cubicBezTo>
                <a:lnTo>
                  <a:pt x="5923214" y="836909"/>
                </a:lnTo>
                <a:lnTo>
                  <a:pt x="5923214" y="5705857"/>
                </a:lnTo>
                <a:lnTo>
                  <a:pt x="672237" y="5705857"/>
                </a:lnTo>
                <a:lnTo>
                  <a:pt x="616914" y="5631875"/>
                </a:lnTo>
                <a:cubicBezTo>
                  <a:pt x="227427" y="5055358"/>
                  <a:pt x="0" y="4360357"/>
                  <a:pt x="0" y="3612238"/>
                </a:cubicBezTo>
                <a:cubicBezTo>
                  <a:pt x="0" y="1617255"/>
                  <a:pt x="1617255" y="0"/>
                  <a:pt x="3612238" y="0"/>
                </a:cubicBezTo>
                <a:close/>
              </a:path>
            </a:pathLst>
          </a:custGeom>
          <a:noFill/>
          <a:extLst>
            <a:ext uri="{909E8E84-426E-40DD-AFC4-6F175D3DCCD1}">
              <a14:hiddenFill xmlns:a14="http://schemas.microsoft.com/office/drawing/2010/main">
                <a:solidFill>
                  <a:srgbClr val="FFFFFF"/>
                </a:solidFill>
              </a14:hiddenFill>
            </a:ext>
          </a:extLst>
        </p:spPr>
      </p:pic>
      <p:sp>
        <p:nvSpPr>
          <p:cNvPr id="8" name="Hộp Văn bản 7">
            <a:extLst>
              <a:ext uri="{FF2B5EF4-FFF2-40B4-BE49-F238E27FC236}">
                <a16:creationId xmlns:a16="http://schemas.microsoft.com/office/drawing/2014/main" id="{25F5A699-1A31-5BDB-D74F-F646B63C31B3}"/>
              </a:ext>
            </a:extLst>
          </p:cNvPr>
          <p:cNvSpPr txBox="1"/>
          <p:nvPr/>
        </p:nvSpPr>
        <p:spPr>
          <a:xfrm>
            <a:off x="190225" y="1565132"/>
            <a:ext cx="11082411" cy="1858329"/>
          </a:xfrm>
          <a:prstGeom prst="rect">
            <a:avLst/>
          </a:prstGeom>
          <a:noFill/>
        </p:spPr>
        <p:txBody>
          <a:bodyPr wrap="square">
            <a:spAutoFit/>
          </a:bodyPr>
          <a:lstStyle/>
          <a:p>
            <a:pPr marL="0" marR="0" algn="just">
              <a:lnSpc>
                <a:spcPct val="107000"/>
              </a:lnSpc>
              <a:spcBef>
                <a:spcPts val="0"/>
              </a:spcBef>
              <a:spcAft>
                <a:spcPts val="800"/>
              </a:spcAft>
            </a:pPr>
            <a:r>
              <a:rPr lang="vi-VN" sz="2400" b="1">
                <a:effectLst/>
                <a:ea typeface="Arial" panose="020B0604020202020204" pitchFamily="34" charset="0"/>
                <a:cs typeface="Times New Roman" panose="02020603050405020304" pitchFamily="18" charset="0"/>
              </a:rPr>
              <a:t>- Vị trí: Trích chương 6</a:t>
            </a:r>
            <a:endParaRPr lang="en-US" sz="2400" b="1">
              <a:effectLst/>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vi-VN" sz="2400" b="1">
                <a:effectLst/>
                <a:ea typeface="Arial" panose="020B0604020202020204" pitchFamily="34" charset="0"/>
                <a:cs typeface="Times New Roman" panose="02020603050405020304" pitchFamily="18" charset="0"/>
              </a:rPr>
              <a:t>- Nội dung: Kể lại kỷ niệm của Kiên về cô giao liên Hòa – “</a:t>
            </a:r>
            <a:r>
              <a:rPr lang="vi-VN" sz="2400" b="1" i="1">
                <a:effectLst/>
                <a:ea typeface="Arial" panose="020B0604020202020204" pitchFamily="34" charset="0"/>
                <a:cs typeface="Times New Roman" panose="02020603050405020304" pitchFamily="18" charset="0"/>
              </a:rPr>
              <a:t>kỉ niệm bi thảm, thương tâm và hiểm nghèo nhất</a:t>
            </a:r>
            <a:r>
              <a:rPr lang="vi-VN" sz="2400" b="1">
                <a:effectLst/>
                <a:ea typeface="Arial" panose="020B0604020202020204" pitchFamily="34" charset="0"/>
                <a:cs typeface="Times New Roman" panose="02020603050405020304" pitchFamily="18" charset="0"/>
              </a:rPr>
              <a:t>” trong kí ức chiến tranh của Kiên</a:t>
            </a:r>
            <a:endParaRPr lang="en-US" sz="2400" b="1">
              <a:effectLst/>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vi-VN" sz="2400" b="1">
                <a:effectLst/>
                <a:ea typeface="Arial" panose="020B0604020202020204" pitchFamily="34" charset="0"/>
                <a:cs typeface="Times New Roman" panose="02020603050405020304" pitchFamily="18" charset="0"/>
              </a:rPr>
              <a:t>- Bố cục: 3 phần</a:t>
            </a:r>
            <a:endParaRPr lang="en-US" sz="2400" b="1">
              <a:effectLst/>
              <a:ea typeface="Calibri" panose="020F0502020204030204" pitchFamily="34" charset="0"/>
              <a:cs typeface="Times New Roman" panose="02020603050405020304" pitchFamily="18" charset="0"/>
            </a:endParaRPr>
          </a:p>
        </p:txBody>
      </p:sp>
      <p:sp>
        <p:nvSpPr>
          <p:cNvPr id="15" name="Hình chữ nhật: Góc Tròn 14">
            <a:extLst>
              <a:ext uri="{FF2B5EF4-FFF2-40B4-BE49-F238E27FC236}">
                <a16:creationId xmlns:a16="http://schemas.microsoft.com/office/drawing/2014/main" id="{FB62984D-0F62-E992-C000-621A8856E215}"/>
              </a:ext>
            </a:extLst>
          </p:cNvPr>
          <p:cNvSpPr/>
          <p:nvPr/>
        </p:nvSpPr>
        <p:spPr>
          <a:xfrm>
            <a:off x="115639" y="3831178"/>
            <a:ext cx="2227926" cy="1800472"/>
          </a:xfrm>
          <a:prstGeom prst="roundRect">
            <a:avLst/>
          </a:prstGeom>
          <a:solidFill>
            <a:schemeClr val="accent6">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200" i="1">
                <a:solidFill>
                  <a:schemeClr val="tx1"/>
                </a:solidFill>
              </a:rPr>
              <a:t>Kiên</a:t>
            </a:r>
            <a:r>
              <a:rPr lang="en-US" sz="2200" i="1">
                <a:solidFill>
                  <a:schemeClr val="tx1"/>
                </a:solidFill>
              </a:rPr>
              <a:t>, </a:t>
            </a:r>
            <a:r>
              <a:rPr lang="vi-VN" sz="2200" i="1">
                <a:solidFill>
                  <a:schemeClr val="tx1"/>
                </a:solidFill>
              </a:rPr>
              <a:t>Hòa</a:t>
            </a:r>
            <a:r>
              <a:rPr lang="en-US" sz="2200" i="1">
                <a:solidFill>
                  <a:schemeClr val="tx1"/>
                </a:solidFill>
              </a:rPr>
              <a:t> </a:t>
            </a:r>
            <a:r>
              <a:rPr lang="en-US" sz="2200" i="1">
                <a:solidFill>
                  <a:schemeClr val="tx1"/>
                </a:solidFill>
                <a:latin typeface="Arial" panose="020B0604020202020204" pitchFamily="34" charset="0"/>
                <a:cs typeface="Arial" panose="020B0604020202020204" pitchFamily="34" charset="0"/>
              </a:rPr>
              <a:t>và đồng đội</a:t>
            </a:r>
            <a:r>
              <a:rPr lang="vi-VN" sz="2200" i="1">
                <a:solidFill>
                  <a:schemeClr val="tx1"/>
                </a:solidFill>
                <a:latin typeface="Arial" panose="020B0604020202020204" pitchFamily="34" charset="0"/>
                <a:cs typeface="Arial" panose="020B0604020202020204" pitchFamily="34" charset="0"/>
              </a:rPr>
              <a:t> </a:t>
            </a:r>
            <a:r>
              <a:rPr lang="vi-VN" sz="2200" i="1">
                <a:solidFill>
                  <a:schemeClr val="tx1"/>
                </a:solidFill>
              </a:rPr>
              <a:t>trong tình thế bị lạc đường</a:t>
            </a:r>
            <a:endParaRPr lang="en-US" sz="2200" b="1" i="1">
              <a:solidFill>
                <a:schemeClr val="tx1"/>
              </a:solidFill>
              <a:cs typeface="Arial" panose="020B0604020202020204" pitchFamily="34" charset="0"/>
            </a:endParaRPr>
          </a:p>
        </p:txBody>
      </p:sp>
      <p:sp>
        <p:nvSpPr>
          <p:cNvPr id="17" name="Hình chữ nhật: Góc Tròn 12">
            <a:extLst>
              <a:ext uri="{FF2B5EF4-FFF2-40B4-BE49-F238E27FC236}">
                <a16:creationId xmlns:a16="http://schemas.microsoft.com/office/drawing/2014/main" id="{7025B632-43D9-6E3F-D56B-661B002D1E8C}"/>
              </a:ext>
            </a:extLst>
          </p:cNvPr>
          <p:cNvSpPr/>
          <p:nvPr/>
        </p:nvSpPr>
        <p:spPr>
          <a:xfrm>
            <a:off x="2501938" y="3820391"/>
            <a:ext cx="3373280" cy="1792508"/>
          </a:xfrm>
          <a:prstGeom prst="roundRect">
            <a:avLst/>
          </a:prstGeom>
          <a:solidFill>
            <a:schemeClr val="accent6">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i="1">
                <a:solidFill>
                  <a:schemeClr val="tx1"/>
                </a:solidFill>
                <a:latin typeface="Arial" panose="020B0604020202020204" pitchFamily="34" charset="0"/>
                <a:cs typeface="Arial" panose="020B0604020202020204" pitchFamily="34" charset="0"/>
              </a:rPr>
              <a:t>Sau khi tìm được đường, </a:t>
            </a:r>
            <a:r>
              <a:rPr lang="vi-VN" sz="2200" i="1">
                <a:solidFill>
                  <a:schemeClr val="tx1"/>
                </a:solidFill>
              </a:rPr>
              <a:t>Kiên và Hòa đụng độ toán lính Mỹ. Hòa dũng cảm đánh lạc hướng địch và hi sinh.</a:t>
            </a:r>
            <a:endParaRPr lang="en-US" sz="2200" i="1">
              <a:solidFill>
                <a:schemeClr val="tx1"/>
              </a:solidFill>
            </a:endParaRPr>
          </a:p>
        </p:txBody>
      </p:sp>
      <p:sp>
        <p:nvSpPr>
          <p:cNvPr id="18" name="Hình chữ nhật: Góc Tròn 13">
            <a:extLst>
              <a:ext uri="{FF2B5EF4-FFF2-40B4-BE49-F238E27FC236}">
                <a16:creationId xmlns:a16="http://schemas.microsoft.com/office/drawing/2014/main" id="{E8F5119F-B290-9339-5FDE-91BA2C389F78}"/>
              </a:ext>
            </a:extLst>
          </p:cNvPr>
          <p:cNvSpPr/>
          <p:nvPr/>
        </p:nvSpPr>
        <p:spPr>
          <a:xfrm>
            <a:off x="5976293" y="3849719"/>
            <a:ext cx="2752505" cy="1763180"/>
          </a:xfrm>
          <a:prstGeom prst="roundRect">
            <a:avLst/>
          </a:prstGeom>
          <a:solidFill>
            <a:schemeClr val="accent6">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200" i="1">
                <a:solidFill>
                  <a:schemeClr val="tx1"/>
                </a:solidFill>
              </a:rPr>
              <a:t>Kiên trở lại vùng hồ Cá Sấu, suy ngẫm về chiến tranh và sự hi sinh của đồng đội.</a:t>
            </a:r>
            <a:endParaRPr lang="en-US" sz="2200" i="1">
              <a:solidFill>
                <a:schemeClr val="tx1"/>
              </a:solidFill>
            </a:endParaRPr>
          </a:p>
        </p:txBody>
      </p:sp>
      <p:sp>
        <p:nvSpPr>
          <p:cNvPr id="19" name="Hình Bầu dục 16">
            <a:extLst>
              <a:ext uri="{FF2B5EF4-FFF2-40B4-BE49-F238E27FC236}">
                <a16:creationId xmlns:a16="http://schemas.microsoft.com/office/drawing/2014/main" id="{A5569ECB-255A-3A4A-5228-E98CD877B71A}"/>
              </a:ext>
            </a:extLst>
          </p:cNvPr>
          <p:cNvSpPr/>
          <p:nvPr/>
        </p:nvSpPr>
        <p:spPr>
          <a:xfrm>
            <a:off x="802866" y="3464433"/>
            <a:ext cx="710838" cy="51589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a:solidFill>
                  <a:schemeClr val="accent3">
                    <a:lumMod val="10000"/>
                  </a:schemeClr>
                </a:solidFill>
                <a:latin typeface="Arial" panose="020B0604020202020204" pitchFamily="34" charset="0"/>
                <a:cs typeface="Arial" panose="020B0604020202020204" pitchFamily="34" charset="0"/>
              </a:rPr>
              <a:t>P1</a:t>
            </a:r>
          </a:p>
        </p:txBody>
      </p:sp>
      <p:sp>
        <p:nvSpPr>
          <p:cNvPr id="5" name="Hình Bầu dục 16">
            <a:extLst>
              <a:ext uri="{FF2B5EF4-FFF2-40B4-BE49-F238E27FC236}">
                <a16:creationId xmlns:a16="http://schemas.microsoft.com/office/drawing/2014/main" id="{907D1786-2F0A-3982-88A6-1397556E0965}"/>
              </a:ext>
            </a:extLst>
          </p:cNvPr>
          <p:cNvSpPr/>
          <p:nvPr/>
        </p:nvSpPr>
        <p:spPr>
          <a:xfrm>
            <a:off x="3747251" y="3434540"/>
            <a:ext cx="710838" cy="51589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a:solidFill>
                  <a:schemeClr val="accent3">
                    <a:lumMod val="10000"/>
                  </a:schemeClr>
                </a:solidFill>
                <a:latin typeface="Arial" panose="020B0604020202020204" pitchFamily="34" charset="0"/>
                <a:cs typeface="Arial" panose="020B0604020202020204" pitchFamily="34" charset="0"/>
              </a:rPr>
              <a:t>P2</a:t>
            </a:r>
          </a:p>
        </p:txBody>
      </p:sp>
      <p:sp>
        <p:nvSpPr>
          <p:cNvPr id="16" name="Hình Bầu dục 16">
            <a:extLst>
              <a:ext uri="{FF2B5EF4-FFF2-40B4-BE49-F238E27FC236}">
                <a16:creationId xmlns:a16="http://schemas.microsoft.com/office/drawing/2014/main" id="{8DD84AF4-47E5-49E8-3654-4BA5A1E339F8}"/>
              </a:ext>
            </a:extLst>
          </p:cNvPr>
          <p:cNvSpPr/>
          <p:nvPr/>
        </p:nvSpPr>
        <p:spPr>
          <a:xfrm>
            <a:off x="6993599" y="3423461"/>
            <a:ext cx="710838" cy="51589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a:solidFill>
                  <a:schemeClr val="accent3">
                    <a:lumMod val="10000"/>
                  </a:schemeClr>
                </a:solidFill>
                <a:latin typeface="Arial" panose="020B0604020202020204" pitchFamily="34" charset="0"/>
                <a:cs typeface="Arial" panose="020B0604020202020204" pitchFamily="34" charset="0"/>
              </a:rPr>
              <a:t>P3</a:t>
            </a:r>
          </a:p>
        </p:txBody>
      </p:sp>
    </p:spTree>
    <p:extLst>
      <p:ext uri="{BB962C8B-B14F-4D97-AF65-F5344CB8AC3E}">
        <p14:creationId xmlns:p14="http://schemas.microsoft.com/office/powerpoint/2010/main" val="26218835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fade">
                                      <p:cBhvr>
                                        <p:cTn id="32" dur="500"/>
                                        <p:tgtEl>
                                          <p:spTgt spid="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2" end="2"/>
                                            </p:txEl>
                                          </p:spTgt>
                                        </p:tgtEl>
                                        <p:attrNameLst>
                                          <p:attrName>style.visibility</p:attrName>
                                        </p:attrNameLst>
                                      </p:cBhvr>
                                      <p:to>
                                        <p:strVal val="visible"/>
                                      </p:to>
                                    </p:set>
                                    <p:animEffect transition="in" filter="fade">
                                      <p:cBhvr>
                                        <p:cTn id="3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9" grpId="0" animBg="1"/>
      <p:bldP spid="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1A8A00-A294-C4A6-24E0-2492E77F5133}"/>
              </a:ext>
            </a:extLst>
          </p:cNvPr>
          <p:cNvSpPr/>
          <p:nvPr/>
        </p:nvSpPr>
        <p:spPr>
          <a:xfrm>
            <a:off x="0" y="57150"/>
            <a:ext cx="724600" cy="571500"/>
          </a:xfrm>
          <a:prstGeom prst="rect">
            <a:avLst/>
          </a:prstGeom>
          <a:solidFill>
            <a:schemeClr val="tx1">
              <a:lumMod val="95000"/>
              <a:lumOff val="5000"/>
            </a:schemeClr>
          </a:solid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r>
              <a:rPr lang="en-US" sz="1700" b="1">
                <a:latin typeface="Times New Roman" panose="02020603050405020304" pitchFamily="18" charset="0"/>
                <a:cs typeface="Times New Roman" panose="02020603050405020304" pitchFamily="18" charset="0"/>
              </a:rPr>
              <a:t>Bài 7</a:t>
            </a:r>
          </a:p>
        </p:txBody>
      </p:sp>
      <p:sp>
        <p:nvSpPr>
          <p:cNvPr id="4" name="Rounded Rectangle 3">
            <a:extLst>
              <a:ext uri="{FF2B5EF4-FFF2-40B4-BE49-F238E27FC236}">
                <a16:creationId xmlns:a16="http://schemas.microsoft.com/office/drawing/2014/main" id="{93E66813-EE0A-90E4-B31F-6DCA0A5B9F97}"/>
              </a:ext>
            </a:extLst>
          </p:cNvPr>
          <p:cNvSpPr/>
          <p:nvPr/>
        </p:nvSpPr>
        <p:spPr>
          <a:xfrm>
            <a:off x="724599" y="57150"/>
            <a:ext cx="761901" cy="571500"/>
          </a:xfrm>
          <a:prstGeom prst="roundRect">
            <a:avLst/>
          </a:prstGeom>
          <a:solidFill>
            <a:schemeClr val="tx1">
              <a:lumMod val="95000"/>
              <a:lumOff val="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r>
              <a:rPr lang="en-US" sz="1700" b="1">
                <a:latin typeface="Times New Roman" panose="02020603050405020304" pitchFamily="18" charset="0"/>
                <a:cs typeface="Times New Roman" panose="02020603050405020304" pitchFamily="18" charset="0"/>
              </a:rPr>
              <a:t>Đọc</a:t>
            </a:r>
          </a:p>
        </p:txBody>
      </p:sp>
      <p:sp>
        <p:nvSpPr>
          <p:cNvPr id="7" name="Hình chữ nhật 6">
            <a:extLst>
              <a:ext uri="{FF2B5EF4-FFF2-40B4-BE49-F238E27FC236}">
                <a16:creationId xmlns:a16="http://schemas.microsoft.com/office/drawing/2014/main" id="{5613288B-82BA-8170-64DA-4B2BCFCCF2B3}"/>
              </a:ext>
            </a:extLst>
          </p:cNvPr>
          <p:cNvSpPr/>
          <p:nvPr/>
        </p:nvSpPr>
        <p:spPr>
          <a:xfrm>
            <a:off x="0" y="-25912"/>
            <a:ext cx="12192003" cy="6803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ound Same Side Corner Rectangle 25"/>
          <p:cNvSpPr/>
          <p:nvPr/>
        </p:nvSpPr>
        <p:spPr>
          <a:xfrm rot="5400000">
            <a:off x="186798" y="-48390"/>
            <a:ext cx="599042" cy="972638"/>
          </a:xfrm>
          <a:prstGeom prst="round2SameRect">
            <a:avLst/>
          </a:prstGeom>
          <a:solidFill>
            <a:srgbClr val="D8CE9B"/>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26"/>
          <p:cNvSpPr txBox="1"/>
          <p:nvPr/>
        </p:nvSpPr>
        <p:spPr>
          <a:xfrm>
            <a:off x="331994" y="181511"/>
            <a:ext cx="670392" cy="523220"/>
          </a:xfrm>
          <a:prstGeom prst="rect">
            <a:avLst/>
          </a:prstGeom>
          <a:solidFill>
            <a:srgbClr val="D8CE9B"/>
          </a:solidFill>
        </p:spPr>
        <p:txBody>
          <a:bodyPr wrap="square" rtlCol="0">
            <a:spAutoFit/>
          </a:bodyPr>
          <a:lstStyle/>
          <a:p>
            <a:pPr algn="ctr"/>
            <a:r>
              <a:rPr lang="en-US" sz="2800" b="1">
                <a:latin typeface="Times New Roman" panose="02020603050405020304" pitchFamily="18" charset="0"/>
                <a:ea typeface="Tahoma" pitchFamily="34" charset="0"/>
                <a:cs typeface="Times New Roman" panose="02020603050405020304" pitchFamily="18" charset="0"/>
              </a:rPr>
              <a:t>II</a:t>
            </a:r>
            <a:endParaRPr lang="en-US" sz="2800" b="1" dirty="0">
              <a:latin typeface="Times New Roman" panose="02020603050405020304" pitchFamily="18" charset="0"/>
              <a:ea typeface="Tahoma" pitchFamily="34" charset="0"/>
              <a:cs typeface="Times New Roman" panose="02020603050405020304" pitchFamily="18" charset="0"/>
            </a:endParaRPr>
          </a:p>
        </p:txBody>
      </p:sp>
      <p:sp>
        <p:nvSpPr>
          <p:cNvPr id="11" name="TextBox 31"/>
          <p:cNvSpPr txBox="1"/>
          <p:nvPr/>
        </p:nvSpPr>
        <p:spPr>
          <a:xfrm>
            <a:off x="1095593" y="158210"/>
            <a:ext cx="7165819" cy="584775"/>
          </a:xfrm>
          <a:prstGeom prst="rect">
            <a:avLst/>
          </a:prstGeom>
          <a:solidFill>
            <a:srgbClr val="D8CE9B"/>
          </a:solidFill>
        </p:spPr>
        <p:txBody>
          <a:bodyPr wrap="square" rtlCol="0">
            <a:spAutoFit/>
          </a:bodyPr>
          <a:lstStyle/>
          <a:p>
            <a:pPr lvl="0"/>
            <a:r>
              <a:rPr lang="en-US" sz="3200" b="1">
                <a:latin typeface="Times New Roman" panose="02020603050405020304" pitchFamily="18" charset="0"/>
                <a:ea typeface="Tahoma" pitchFamily="34" charset="0"/>
                <a:cs typeface="Times New Roman" panose="02020603050405020304" pitchFamily="18" charset="0"/>
              </a:rPr>
              <a:t>TÌM HIỂU VĂN BẢN</a:t>
            </a:r>
          </a:p>
        </p:txBody>
      </p:sp>
      <p:sp>
        <p:nvSpPr>
          <p:cNvPr id="12" name="TextBox 34">
            <a:extLst>
              <a:ext uri="{FF2B5EF4-FFF2-40B4-BE49-F238E27FC236}">
                <a16:creationId xmlns:a16="http://schemas.microsoft.com/office/drawing/2014/main" id="{8F3FA325-84CF-EDF1-D292-F990A1D9FFEE}"/>
              </a:ext>
            </a:extLst>
          </p:cNvPr>
          <p:cNvSpPr txBox="1"/>
          <p:nvPr/>
        </p:nvSpPr>
        <p:spPr>
          <a:xfrm>
            <a:off x="913996" y="950123"/>
            <a:ext cx="7347416" cy="461665"/>
          </a:xfrm>
          <a:prstGeom prst="rect">
            <a:avLst/>
          </a:prstGeom>
          <a:noFill/>
        </p:spPr>
        <p:txBody>
          <a:bodyPr wrap="square" rtlCol="0">
            <a:spAutoFit/>
          </a:bodyPr>
          <a:lstStyle/>
          <a:p>
            <a:r>
              <a:rPr lang="en-US" sz="2400" b="1" i="1">
                <a:latin typeface="Tahoma" pitchFamily="34" charset="0"/>
                <a:ea typeface="Tahoma" pitchFamily="34" charset="0"/>
                <a:cs typeface="Tahoma" pitchFamily="34" charset="0"/>
              </a:rPr>
              <a:t>Tình thế của Kiên và đồng đội</a:t>
            </a:r>
          </a:p>
        </p:txBody>
      </p:sp>
      <p:sp>
        <p:nvSpPr>
          <p:cNvPr id="13" name="Rounded Rectangle 35">
            <a:extLst>
              <a:ext uri="{FF2B5EF4-FFF2-40B4-BE49-F238E27FC236}">
                <a16:creationId xmlns:a16="http://schemas.microsoft.com/office/drawing/2014/main" id="{032CF80A-3560-F18D-7659-B85B9D204A81}"/>
              </a:ext>
            </a:extLst>
          </p:cNvPr>
          <p:cNvSpPr/>
          <p:nvPr/>
        </p:nvSpPr>
        <p:spPr>
          <a:xfrm>
            <a:off x="182027" y="950123"/>
            <a:ext cx="634520" cy="402336"/>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36">
            <a:extLst>
              <a:ext uri="{FF2B5EF4-FFF2-40B4-BE49-F238E27FC236}">
                <a16:creationId xmlns:a16="http://schemas.microsoft.com/office/drawing/2014/main" id="{6BCE8F0F-BF25-9E8F-0388-AFF48C3AAFA1}"/>
              </a:ext>
            </a:extLst>
          </p:cNvPr>
          <p:cNvSpPr txBox="1"/>
          <p:nvPr/>
        </p:nvSpPr>
        <p:spPr>
          <a:xfrm>
            <a:off x="339909" y="936098"/>
            <a:ext cx="388248" cy="477054"/>
          </a:xfrm>
          <a:prstGeom prst="rect">
            <a:avLst/>
          </a:prstGeom>
          <a:noFill/>
        </p:spPr>
        <p:txBody>
          <a:bodyPr wrap="none" rtlCol="0">
            <a:spAutoFit/>
          </a:bodyPr>
          <a:lstStyle/>
          <a:p>
            <a:pPr algn="ctr"/>
            <a:r>
              <a:rPr lang="en-US" sz="2500" b="1">
                <a:solidFill>
                  <a:schemeClr val="bg1"/>
                </a:solidFill>
                <a:latin typeface="Tahoma" pitchFamily="34" charset="0"/>
                <a:ea typeface="Tahoma" pitchFamily="34" charset="0"/>
                <a:cs typeface="Tahoma" pitchFamily="34" charset="0"/>
              </a:rPr>
              <a:t>1</a:t>
            </a:r>
          </a:p>
        </p:txBody>
      </p:sp>
      <p:sp>
        <p:nvSpPr>
          <p:cNvPr id="23" name="Hộp Văn bản 29">
            <a:extLst>
              <a:ext uri="{FF2B5EF4-FFF2-40B4-BE49-F238E27FC236}">
                <a16:creationId xmlns:a16="http://schemas.microsoft.com/office/drawing/2014/main" id="{CE5467B3-3241-DFBF-6754-74CDF20C31D9}"/>
              </a:ext>
            </a:extLst>
          </p:cNvPr>
          <p:cNvSpPr txBox="1"/>
          <p:nvPr/>
        </p:nvSpPr>
        <p:spPr>
          <a:xfrm>
            <a:off x="0" y="1565132"/>
            <a:ext cx="12192000" cy="830997"/>
          </a:xfrm>
          <a:prstGeom prst="rect">
            <a:avLst/>
          </a:prstGeom>
          <a:solidFill>
            <a:schemeClr val="accent6">
              <a:lumMod val="20000"/>
              <a:lumOff val="80000"/>
            </a:schemeClr>
          </a:solidFill>
          <a:ln w="19050">
            <a:noFill/>
            <a:prstDash val="lgDash"/>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algn="ctr"/>
            <a:r>
              <a:rPr lang="en-US" sz="2400" b="1" i="1">
                <a:latin typeface="Arial" panose="020B0604020202020204" pitchFamily="34" charset="0"/>
                <a:ea typeface="Times New Roman" panose="02020603050405020304" pitchFamily="18" charset="0"/>
                <a:cs typeface="Arial" panose="020B0604020202020204" pitchFamily="34" charset="0"/>
              </a:rPr>
              <a:t>Nhiệm vụ: </a:t>
            </a:r>
            <a:r>
              <a:rPr lang="en-US" sz="2400" b="1" i="1">
                <a:latin typeface="Arial" panose="020B0604020202020204" pitchFamily="34" charset="0"/>
                <a:cs typeface="Arial" panose="020B0604020202020204" pitchFamily="34" charset="0"/>
              </a:rPr>
              <a:t>Đọc phần 1 và trả lời câu hỏi</a:t>
            </a:r>
          </a:p>
          <a:p>
            <a:pPr algn="ctr"/>
            <a:r>
              <a:rPr lang="en-US" sz="2400">
                <a:latin typeface="Arial" panose="020B0604020202020204" pitchFamily="34" charset="0"/>
                <a:cs typeface="Arial" panose="020B0604020202020204" pitchFamily="34" charset="0"/>
              </a:rPr>
              <a:t>Nhân vật Kiên và đồng đội được đặt trong bối cảnh (không gian, thời gian) như thế nào?</a:t>
            </a:r>
          </a:p>
        </p:txBody>
      </p:sp>
      <p:pic>
        <p:nvPicPr>
          <p:cNvPr id="6146" name="Picture 2">
            <a:extLst>
              <a:ext uri="{FF2B5EF4-FFF2-40B4-BE49-F238E27FC236}">
                <a16:creationId xmlns:a16="http://schemas.microsoft.com/office/drawing/2014/main" id="{13B7AB7C-4527-8B58-54C8-3EA2190D7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4296" y="3940753"/>
            <a:ext cx="3724218" cy="2778840"/>
          </a:xfrm>
          <a:prstGeom prst="rect">
            <a:avLst/>
          </a:prstGeom>
          <a:noFill/>
          <a:extLst>
            <a:ext uri="{909E8E84-426E-40DD-AFC4-6F175D3DCCD1}">
              <a14:hiddenFill xmlns:a14="http://schemas.microsoft.com/office/drawing/2010/main">
                <a:solidFill>
                  <a:srgbClr val="FFFFFF"/>
                </a:solidFill>
              </a14:hiddenFill>
            </a:ext>
          </a:extLst>
        </p:spPr>
      </p:pic>
      <p:sp>
        <p:nvSpPr>
          <p:cNvPr id="25" name="Hộp Văn bản 24">
            <a:extLst>
              <a:ext uri="{FF2B5EF4-FFF2-40B4-BE49-F238E27FC236}">
                <a16:creationId xmlns:a16="http://schemas.microsoft.com/office/drawing/2014/main" id="{473F85B4-10EA-C4D2-A9D5-50DF3FF77887}"/>
              </a:ext>
            </a:extLst>
          </p:cNvPr>
          <p:cNvSpPr txBox="1"/>
          <p:nvPr/>
        </p:nvSpPr>
        <p:spPr>
          <a:xfrm>
            <a:off x="5704713" y="2682310"/>
            <a:ext cx="6375401" cy="1249125"/>
          </a:xfrm>
          <a:prstGeom prst="rect">
            <a:avLst/>
          </a:prstGeom>
          <a:noFill/>
        </p:spPr>
        <p:txBody>
          <a:bodyPr wrap="square">
            <a:spAutoFit/>
          </a:bodyPr>
          <a:lstStyle/>
          <a:p>
            <a:pPr marL="0" marR="0" algn="just" fontAlgn="base">
              <a:lnSpc>
                <a:spcPct val="107000"/>
              </a:lnSpc>
              <a:spcBef>
                <a:spcPts val="0"/>
              </a:spcBef>
              <a:spcAft>
                <a:spcPts val="800"/>
              </a:spcAft>
            </a:pPr>
            <a:r>
              <a:rPr lang="en-US" sz="2400" b="1" i="1">
                <a:effectLst/>
                <a:latin typeface="Arial" panose="020B0604020202020204" pitchFamily="34" charset="0"/>
                <a:ea typeface="Arial" panose="020B0604020202020204" pitchFamily="34" charset="0"/>
                <a:cs typeface="Arial" panose="020B0604020202020204" pitchFamily="34" charset="0"/>
              </a:rPr>
              <a:t>- Bối cảnh: </a:t>
            </a:r>
            <a:r>
              <a:rPr lang="en-US" sz="2400" b="1">
                <a:effectLst/>
                <a:latin typeface="Arial" panose="020B0604020202020204" pitchFamily="34" charset="0"/>
                <a:ea typeface="Arial" panose="020B0604020202020204" pitchFamily="34" charset="0"/>
                <a:cs typeface="Arial" panose="020B0604020202020204" pitchFamily="34" charset="0"/>
              </a:rPr>
              <a:t>Những ngày mùa khô tại vùng rừng núi khu vực Kom Tum, Tây Nguyên sát biên giới Cao Miên</a:t>
            </a:r>
            <a:r>
              <a:rPr lang="en-US" sz="1800">
                <a:effectLst/>
                <a:latin typeface="Times New Roman" panose="02020603050405020304" pitchFamily="18" charset="0"/>
                <a:ea typeface="Arial" panose="020B0604020202020204" pitchFamily="34" charset="0"/>
                <a:cs typeface="Times New Roman" panose="02020603050405020304" pitchFamily="18" charset="0"/>
              </a:rPr>
              <a:t>.</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148" name="Picture 4" descr="Chiến dịch Chiến tranh cục bộ: Mùa khô thứ nhất 1965- 1966.">
            <a:extLst>
              <a:ext uri="{FF2B5EF4-FFF2-40B4-BE49-F238E27FC236}">
                <a16:creationId xmlns:a16="http://schemas.microsoft.com/office/drawing/2014/main" id="{E242F66A-78F3-3EA5-4B57-51D7E88AD0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12210"/>
            <a:ext cx="5434296" cy="4207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6506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nodeType="withEffect">
                                  <p:stCondLst>
                                    <p:cond delay="0"/>
                                  </p:stCondLst>
                                  <p:childTnLst>
                                    <p:set>
                                      <p:cBhvr>
                                        <p:cTn id="25" dur="1" fill="hold">
                                          <p:stCondLst>
                                            <p:cond delay="0"/>
                                          </p:stCondLst>
                                        </p:cTn>
                                        <p:tgtEl>
                                          <p:spTgt spid="6148"/>
                                        </p:tgtEl>
                                        <p:attrNameLst>
                                          <p:attrName>style.visibility</p:attrName>
                                        </p:attrNameLst>
                                      </p:cBhvr>
                                      <p:to>
                                        <p:strVal val="visible"/>
                                      </p:to>
                                    </p:set>
                                    <p:animEffect transition="in" filter="fade">
                                      <p:cBhvr>
                                        <p:cTn id="26" dur="500"/>
                                        <p:tgtEl>
                                          <p:spTgt spid="6148"/>
                                        </p:tgtEl>
                                      </p:cBhvr>
                                    </p:animEffect>
                                  </p:childTnLst>
                                </p:cTn>
                              </p:par>
                              <p:par>
                                <p:cTn id="27" presetID="10" presetClass="entr" presetSubtype="0" fill="hold" nodeType="withEffect">
                                  <p:stCondLst>
                                    <p:cond delay="0"/>
                                  </p:stCondLst>
                                  <p:childTnLst>
                                    <p:set>
                                      <p:cBhvr>
                                        <p:cTn id="28" dur="1" fill="hold">
                                          <p:stCondLst>
                                            <p:cond delay="0"/>
                                          </p:stCondLst>
                                        </p:cTn>
                                        <p:tgtEl>
                                          <p:spTgt spid="6146"/>
                                        </p:tgtEl>
                                        <p:attrNameLst>
                                          <p:attrName>style.visibility</p:attrName>
                                        </p:attrNameLst>
                                      </p:cBhvr>
                                      <p:to>
                                        <p:strVal val="visible"/>
                                      </p:to>
                                    </p:set>
                                    <p:animEffect transition="in" filter="fade">
                                      <p:cBhvr>
                                        <p:cTn id="29"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p:bldP spid="23" grpId="0" animBg="1"/>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1A8A00-A294-C4A6-24E0-2492E77F5133}"/>
              </a:ext>
            </a:extLst>
          </p:cNvPr>
          <p:cNvSpPr/>
          <p:nvPr/>
        </p:nvSpPr>
        <p:spPr>
          <a:xfrm>
            <a:off x="0" y="57150"/>
            <a:ext cx="724600" cy="571500"/>
          </a:xfrm>
          <a:prstGeom prst="rect">
            <a:avLst/>
          </a:prstGeom>
          <a:solidFill>
            <a:schemeClr val="tx1">
              <a:lumMod val="95000"/>
              <a:lumOff val="5000"/>
            </a:schemeClr>
          </a:solid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r>
              <a:rPr lang="en-US" sz="1700" b="1">
                <a:latin typeface="Times New Roman" panose="02020603050405020304" pitchFamily="18" charset="0"/>
                <a:cs typeface="Times New Roman" panose="02020603050405020304" pitchFamily="18" charset="0"/>
              </a:rPr>
              <a:t>Bài 7</a:t>
            </a:r>
          </a:p>
        </p:txBody>
      </p:sp>
      <p:sp>
        <p:nvSpPr>
          <p:cNvPr id="4" name="Rounded Rectangle 3">
            <a:extLst>
              <a:ext uri="{FF2B5EF4-FFF2-40B4-BE49-F238E27FC236}">
                <a16:creationId xmlns:a16="http://schemas.microsoft.com/office/drawing/2014/main" id="{93E66813-EE0A-90E4-B31F-6DCA0A5B9F97}"/>
              </a:ext>
            </a:extLst>
          </p:cNvPr>
          <p:cNvSpPr/>
          <p:nvPr/>
        </p:nvSpPr>
        <p:spPr>
          <a:xfrm>
            <a:off x="724599" y="57150"/>
            <a:ext cx="761901" cy="571500"/>
          </a:xfrm>
          <a:prstGeom prst="roundRect">
            <a:avLst/>
          </a:prstGeom>
          <a:solidFill>
            <a:schemeClr val="tx1">
              <a:lumMod val="95000"/>
              <a:lumOff val="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r>
              <a:rPr lang="en-US" sz="1700" b="1">
                <a:latin typeface="Times New Roman" panose="02020603050405020304" pitchFamily="18" charset="0"/>
                <a:cs typeface="Times New Roman" panose="02020603050405020304" pitchFamily="18" charset="0"/>
              </a:rPr>
              <a:t>Đọc</a:t>
            </a:r>
          </a:p>
        </p:txBody>
      </p:sp>
      <p:sp>
        <p:nvSpPr>
          <p:cNvPr id="7" name="Hình chữ nhật 6">
            <a:extLst>
              <a:ext uri="{FF2B5EF4-FFF2-40B4-BE49-F238E27FC236}">
                <a16:creationId xmlns:a16="http://schemas.microsoft.com/office/drawing/2014/main" id="{5613288B-82BA-8170-64DA-4B2BCFCCF2B3}"/>
              </a:ext>
            </a:extLst>
          </p:cNvPr>
          <p:cNvSpPr/>
          <p:nvPr/>
        </p:nvSpPr>
        <p:spPr>
          <a:xfrm>
            <a:off x="0" y="-25912"/>
            <a:ext cx="12192003" cy="6803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ound Same Side Corner Rectangle 25"/>
          <p:cNvSpPr/>
          <p:nvPr/>
        </p:nvSpPr>
        <p:spPr>
          <a:xfrm rot="5400000">
            <a:off x="186798" y="-48390"/>
            <a:ext cx="599042" cy="972638"/>
          </a:xfrm>
          <a:prstGeom prst="round2SameRect">
            <a:avLst/>
          </a:prstGeom>
          <a:solidFill>
            <a:srgbClr val="D8CE9B"/>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26"/>
          <p:cNvSpPr txBox="1"/>
          <p:nvPr/>
        </p:nvSpPr>
        <p:spPr>
          <a:xfrm>
            <a:off x="331994" y="181511"/>
            <a:ext cx="670392" cy="523220"/>
          </a:xfrm>
          <a:prstGeom prst="rect">
            <a:avLst/>
          </a:prstGeom>
          <a:solidFill>
            <a:srgbClr val="D8CE9B"/>
          </a:solidFill>
        </p:spPr>
        <p:txBody>
          <a:bodyPr wrap="square" rtlCol="0">
            <a:spAutoFit/>
          </a:bodyPr>
          <a:lstStyle/>
          <a:p>
            <a:pPr algn="ctr"/>
            <a:r>
              <a:rPr lang="en-US" sz="2800" b="1">
                <a:latin typeface="Times New Roman" panose="02020603050405020304" pitchFamily="18" charset="0"/>
                <a:ea typeface="Tahoma" pitchFamily="34" charset="0"/>
                <a:cs typeface="Times New Roman" panose="02020603050405020304" pitchFamily="18" charset="0"/>
              </a:rPr>
              <a:t>II</a:t>
            </a:r>
            <a:endParaRPr lang="en-US" sz="2800" b="1" dirty="0">
              <a:latin typeface="Times New Roman" panose="02020603050405020304" pitchFamily="18" charset="0"/>
              <a:ea typeface="Tahoma" pitchFamily="34" charset="0"/>
              <a:cs typeface="Times New Roman" panose="02020603050405020304" pitchFamily="18" charset="0"/>
            </a:endParaRPr>
          </a:p>
        </p:txBody>
      </p:sp>
      <p:sp>
        <p:nvSpPr>
          <p:cNvPr id="11" name="TextBox 31"/>
          <p:cNvSpPr txBox="1"/>
          <p:nvPr/>
        </p:nvSpPr>
        <p:spPr>
          <a:xfrm>
            <a:off x="1095594" y="158210"/>
            <a:ext cx="4247116" cy="584775"/>
          </a:xfrm>
          <a:prstGeom prst="rect">
            <a:avLst/>
          </a:prstGeom>
          <a:solidFill>
            <a:srgbClr val="D8CE9B"/>
          </a:solidFill>
        </p:spPr>
        <p:txBody>
          <a:bodyPr wrap="square" rtlCol="0">
            <a:spAutoFit/>
          </a:bodyPr>
          <a:lstStyle/>
          <a:p>
            <a:pPr lvl="0"/>
            <a:r>
              <a:rPr lang="en-US" sz="3200" b="1">
                <a:latin typeface="Times New Roman" panose="02020603050405020304" pitchFamily="18" charset="0"/>
                <a:ea typeface="Tahoma" pitchFamily="34" charset="0"/>
                <a:cs typeface="Times New Roman" panose="02020603050405020304" pitchFamily="18" charset="0"/>
              </a:rPr>
              <a:t>TÌM HIỂU VĂN BẢN</a:t>
            </a:r>
          </a:p>
        </p:txBody>
      </p:sp>
      <p:sp>
        <p:nvSpPr>
          <p:cNvPr id="12" name="TextBox 34">
            <a:extLst>
              <a:ext uri="{FF2B5EF4-FFF2-40B4-BE49-F238E27FC236}">
                <a16:creationId xmlns:a16="http://schemas.microsoft.com/office/drawing/2014/main" id="{8F3FA325-84CF-EDF1-D292-F990A1D9FFEE}"/>
              </a:ext>
            </a:extLst>
          </p:cNvPr>
          <p:cNvSpPr txBox="1"/>
          <p:nvPr/>
        </p:nvSpPr>
        <p:spPr>
          <a:xfrm>
            <a:off x="913996" y="950123"/>
            <a:ext cx="7347416" cy="461665"/>
          </a:xfrm>
          <a:prstGeom prst="rect">
            <a:avLst/>
          </a:prstGeom>
          <a:noFill/>
        </p:spPr>
        <p:txBody>
          <a:bodyPr wrap="square" rtlCol="0">
            <a:spAutoFit/>
          </a:bodyPr>
          <a:lstStyle/>
          <a:p>
            <a:r>
              <a:rPr lang="en-US" sz="2400" b="1" i="1">
                <a:latin typeface="Tahoma" pitchFamily="34" charset="0"/>
                <a:ea typeface="Tahoma" pitchFamily="34" charset="0"/>
                <a:cs typeface="Tahoma" pitchFamily="34" charset="0"/>
              </a:rPr>
              <a:t>Tình thế của Kiên và đồng đội</a:t>
            </a:r>
          </a:p>
        </p:txBody>
      </p:sp>
      <p:sp>
        <p:nvSpPr>
          <p:cNvPr id="13" name="Rounded Rectangle 35">
            <a:extLst>
              <a:ext uri="{FF2B5EF4-FFF2-40B4-BE49-F238E27FC236}">
                <a16:creationId xmlns:a16="http://schemas.microsoft.com/office/drawing/2014/main" id="{032CF80A-3560-F18D-7659-B85B9D204A81}"/>
              </a:ext>
            </a:extLst>
          </p:cNvPr>
          <p:cNvSpPr/>
          <p:nvPr/>
        </p:nvSpPr>
        <p:spPr>
          <a:xfrm>
            <a:off x="182027" y="950123"/>
            <a:ext cx="634520" cy="402336"/>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36">
            <a:extLst>
              <a:ext uri="{FF2B5EF4-FFF2-40B4-BE49-F238E27FC236}">
                <a16:creationId xmlns:a16="http://schemas.microsoft.com/office/drawing/2014/main" id="{6BCE8F0F-BF25-9E8F-0388-AFF48C3AAFA1}"/>
              </a:ext>
            </a:extLst>
          </p:cNvPr>
          <p:cNvSpPr txBox="1"/>
          <p:nvPr/>
        </p:nvSpPr>
        <p:spPr>
          <a:xfrm>
            <a:off x="339909" y="936098"/>
            <a:ext cx="388248" cy="477054"/>
          </a:xfrm>
          <a:prstGeom prst="rect">
            <a:avLst/>
          </a:prstGeom>
          <a:noFill/>
        </p:spPr>
        <p:txBody>
          <a:bodyPr wrap="none" rtlCol="0">
            <a:spAutoFit/>
          </a:bodyPr>
          <a:lstStyle/>
          <a:p>
            <a:pPr algn="ctr"/>
            <a:r>
              <a:rPr lang="en-US" sz="2500" b="1">
                <a:solidFill>
                  <a:schemeClr val="bg1"/>
                </a:solidFill>
                <a:latin typeface="Tahoma" pitchFamily="34" charset="0"/>
                <a:ea typeface="Tahoma" pitchFamily="34" charset="0"/>
                <a:cs typeface="Tahoma" pitchFamily="34" charset="0"/>
              </a:rPr>
              <a:t>1</a:t>
            </a:r>
          </a:p>
        </p:txBody>
      </p:sp>
      <p:sp>
        <p:nvSpPr>
          <p:cNvPr id="23" name="Hộp Văn bản 29">
            <a:extLst>
              <a:ext uri="{FF2B5EF4-FFF2-40B4-BE49-F238E27FC236}">
                <a16:creationId xmlns:a16="http://schemas.microsoft.com/office/drawing/2014/main" id="{CE5467B3-3241-DFBF-6754-74CDF20C31D9}"/>
              </a:ext>
            </a:extLst>
          </p:cNvPr>
          <p:cNvSpPr txBox="1"/>
          <p:nvPr/>
        </p:nvSpPr>
        <p:spPr>
          <a:xfrm>
            <a:off x="3251199" y="2574396"/>
            <a:ext cx="8367485" cy="1569660"/>
          </a:xfrm>
          <a:prstGeom prst="rect">
            <a:avLst/>
          </a:prstGeom>
          <a:solidFill>
            <a:schemeClr val="accent6">
              <a:lumMod val="20000"/>
              <a:lumOff val="80000"/>
            </a:schemeClr>
          </a:solidFill>
          <a:ln w="19050">
            <a:noFill/>
            <a:prstDash val="lgDash"/>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algn="ctr"/>
            <a:endParaRPr lang="en-US" sz="2400" b="1">
              <a:latin typeface="Arial" panose="020B0604020202020204" pitchFamily="34" charset="0"/>
              <a:cs typeface="Arial" panose="020B0604020202020204" pitchFamily="34" charset="0"/>
            </a:endParaRPr>
          </a:p>
          <a:p>
            <a:pPr algn="ctr"/>
            <a:r>
              <a:rPr lang="en-US" sz="2400" b="1">
                <a:latin typeface="Arial" panose="020B0604020202020204" pitchFamily="34" charset="0"/>
                <a:cs typeface="Arial" panose="020B0604020202020204" pitchFamily="34" charset="0"/>
              </a:rPr>
              <a:t>? Tìm các chi tiết, sự kiện cho thấy tình cảnh của Kiên và đồng đội. Em có nhận xét gì về tình thế này?</a:t>
            </a:r>
          </a:p>
          <a:p>
            <a:pPr algn="ctr"/>
            <a:endParaRPr lang="en-US" sz="2400" b="1">
              <a:latin typeface="Arial" panose="020B0604020202020204" pitchFamily="34" charset="0"/>
              <a:cs typeface="Arial" panose="020B0604020202020204" pitchFamily="34" charset="0"/>
            </a:endParaRPr>
          </a:p>
        </p:txBody>
      </p:sp>
      <p:pic>
        <p:nvPicPr>
          <p:cNvPr id="2" name="Picture 2" descr="Hình ảnh Hình ảnh Vector Biểu Tượng Cuốn Sách PNG , Sách, Biểu Tượng, Biểu  Tượng Sách PNG và Vector với nền trong suốt để tải xuống miễn phí">
            <a:extLst>
              <a:ext uri="{FF2B5EF4-FFF2-40B4-BE49-F238E27FC236}">
                <a16:creationId xmlns:a16="http://schemas.microsoft.com/office/drawing/2014/main" id="{D73F4453-8C59-F0AE-F50B-92D13218F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599" y="2702879"/>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ình ảnh Biểu Tượng Giải Thưởng Nhà Văn Tốt Nhất Màu đen Phong Cách đơn  Giản PNG , Tốt Nhất, Nhà Văn, Giải Thưởng PNG và Vector với nền trong suốt  để">
            <a:extLst>
              <a:ext uri="{FF2B5EF4-FFF2-40B4-BE49-F238E27FC236}">
                <a16:creationId xmlns:a16="http://schemas.microsoft.com/office/drawing/2014/main" id="{62687706-6191-14E1-9F75-E2FF5EEDFB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5549" y="2032712"/>
            <a:ext cx="1186688" cy="1186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503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1A8A00-A294-C4A6-24E0-2492E77F5133}"/>
              </a:ext>
            </a:extLst>
          </p:cNvPr>
          <p:cNvSpPr/>
          <p:nvPr/>
        </p:nvSpPr>
        <p:spPr>
          <a:xfrm>
            <a:off x="0" y="57150"/>
            <a:ext cx="724600" cy="571500"/>
          </a:xfrm>
          <a:prstGeom prst="rect">
            <a:avLst/>
          </a:prstGeom>
          <a:solidFill>
            <a:schemeClr val="tx1">
              <a:lumMod val="95000"/>
              <a:lumOff val="5000"/>
            </a:schemeClr>
          </a:solid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r>
              <a:rPr lang="en-US" sz="1700" b="1">
                <a:latin typeface="Times New Roman" panose="02020603050405020304" pitchFamily="18" charset="0"/>
                <a:cs typeface="Times New Roman" panose="02020603050405020304" pitchFamily="18" charset="0"/>
              </a:rPr>
              <a:t>Bài 7</a:t>
            </a:r>
          </a:p>
        </p:txBody>
      </p:sp>
      <p:sp>
        <p:nvSpPr>
          <p:cNvPr id="4" name="Rounded Rectangle 3">
            <a:extLst>
              <a:ext uri="{FF2B5EF4-FFF2-40B4-BE49-F238E27FC236}">
                <a16:creationId xmlns:a16="http://schemas.microsoft.com/office/drawing/2014/main" id="{93E66813-EE0A-90E4-B31F-6DCA0A5B9F97}"/>
              </a:ext>
            </a:extLst>
          </p:cNvPr>
          <p:cNvSpPr/>
          <p:nvPr/>
        </p:nvSpPr>
        <p:spPr>
          <a:xfrm>
            <a:off x="724599" y="57150"/>
            <a:ext cx="761901" cy="571500"/>
          </a:xfrm>
          <a:prstGeom prst="roundRect">
            <a:avLst/>
          </a:prstGeom>
          <a:solidFill>
            <a:schemeClr val="tx1">
              <a:lumMod val="95000"/>
              <a:lumOff val="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r>
              <a:rPr lang="en-US" sz="1700" b="1">
                <a:latin typeface="Times New Roman" panose="02020603050405020304" pitchFamily="18" charset="0"/>
                <a:cs typeface="Times New Roman" panose="02020603050405020304" pitchFamily="18" charset="0"/>
              </a:rPr>
              <a:t>Đọc</a:t>
            </a:r>
          </a:p>
        </p:txBody>
      </p:sp>
      <p:sp>
        <p:nvSpPr>
          <p:cNvPr id="7" name="Hình chữ nhật 6">
            <a:extLst>
              <a:ext uri="{FF2B5EF4-FFF2-40B4-BE49-F238E27FC236}">
                <a16:creationId xmlns:a16="http://schemas.microsoft.com/office/drawing/2014/main" id="{5613288B-82BA-8170-64DA-4B2BCFCCF2B3}"/>
              </a:ext>
            </a:extLst>
          </p:cNvPr>
          <p:cNvSpPr/>
          <p:nvPr/>
        </p:nvSpPr>
        <p:spPr>
          <a:xfrm>
            <a:off x="0" y="-25912"/>
            <a:ext cx="12192003" cy="6803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ound Same Side Corner Rectangle 25"/>
          <p:cNvSpPr/>
          <p:nvPr/>
        </p:nvSpPr>
        <p:spPr>
          <a:xfrm rot="5400000">
            <a:off x="186798" y="-48390"/>
            <a:ext cx="599042" cy="972638"/>
          </a:xfrm>
          <a:prstGeom prst="round2SameRect">
            <a:avLst/>
          </a:prstGeom>
          <a:solidFill>
            <a:srgbClr val="D8CE9B"/>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26"/>
          <p:cNvSpPr txBox="1"/>
          <p:nvPr/>
        </p:nvSpPr>
        <p:spPr>
          <a:xfrm>
            <a:off x="331994" y="181511"/>
            <a:ext cx="670392" cy="523220"/>
          </a:xfrm>
          <a:prstGeom prst="rect">
            <a:avLst/>
          </a:prstGeom>
          <a:solidFill>
            <a:srgbClr val="D8CE9B"/>
          </a:solidFill>
        </p:spPr>
        <p:txBody>
          <a:bodyPr wrap="square" rtlCol="0">
            <a:spAutoFit/>
          </a:bodyPr>
          <a:lstStyle/>
          <a:p>
            <a:pPr algn="ctr"/>
            <a:r>
              <a:rPr lang="en-US" sz="2800" b="1">
                <a:latin typeface="Times New Roman" panose="02020603050405020304" pitchFamily="18" charset="0"/>
                <a:ea typeface="Tahoma" pitchFamily="34" charset="0"/>
                <a:cs typeface="Times New Roman" panose="02020603050405020304" pitchFamily="18" charset="0"/>
              </a:rPr>
              <a:t>II</a:t>
            </a:r>
            <a:endParaRPr lang="en-US" sz="2800" b="1" dirty="0">
              <a:latin typeface="Times New Roman" panose="02020603050405020304" pitchFamily="18" charset="0"/>
              <a:ea typeface="Tahoma" pitchFamily="34" charset="0"/>
              <a:cs typeface="Times New Roman" panose="02020603050405020304" pitchFamily="18" charset="0"/>
            </a:endParaRPr>
          </a:p>
        </p:txBody>
      </p:sp>
      <p:sp>
        <p:nvSpPr>
          <p:cNvPr id="11" name="TextBox 31"/>
          <p:cNvSpPr txBox="1"/>
          <p:nvPr/>
        </p:nvSpPr>
        <p:spPr>
          <a:xfrm>
            <a:off x="1095594" y="158210"/>
            <a:ext cx="4247116" cy="584775"/>
          </a:xfrm>
          <a:prstGeom prst="rect">
            <a:avLst/>
          </a:prstGeom>
          <a:solidFill>
            <a:srgbClr val="D8CE9B"/>
          </a:solidFill>
        </p:spPr>
        <p:txBody>
          <a:bodyPr wrap="square" rtlCol="0">
            <a:spAutoFit/>
          </a:bodyPr>
          <a:lstStyle/>
          <a:p>
            <a:pPr lvl="0"/>
            <a:r>
              <a:rPr lang="en-US" sz="3200" b="1">
                <a:latin typeface="Times New Roman" panose="02020603050405020304" pitchFamily="18" charset="0"/>
                <a:ea typeface="Tahoma" pitchFamily="34" charset="0"/>
                <a:cs typeface="Times New Roman" panose="02020603050405020304" pitchFamily="18" charset="0"/>
              </a:rPr>
              <a:t>TÌM HIỂU VĂN BẢN</a:t>
            </a:r>
          </a:p>
        </p:txBody>
      </p:sp>
      <p:sp>
        <p:nvSpPr>
          <p:cNvPr id="12" name="TextBox 34">
            <a:extLst>
              <a:ext uri="{FF2B5EF4-FFF2-40B4-BE49-F238E27FC236}">
                <a16:creationId xmlns:a16="http://schemas.microsoft.com/office/drawing/2014/main" id="{8F3FA325-84CF-EDF1-D292-F990A1D9FFEE}"/>
              </a:ext>
            </a:extLst>
          </p:cNvPr>
          <p:cNvSpPr txBox="1"/>
          <p:nvPr/>
        </p:nvSpPr>
        <p:spPr>
          <a:xfrm>
            <a:off x="913996" y="950123"/>
            <a:ext cx="7347416" cy="461665"/>
          </a:xfrm>
          <a:prstGeom prst="rect">
            <a:avLst/>
          </a:prstGeom>
          <a:noFill/>
        </p:spPr>
        <p:txBody>
          <a:bodyPr wrap="square" rtlCol="0">
            <a:spAutoFit/>
          </a:bodyPr>
          <a:lstStyle/>
          <a:p>
            <a:r>
              <a:rPr lang="en-US" sz="2400" b="1" i="1">
                <a:latin typeface="Tahoma" pitchFamily="34" charset="0"/>
                <a:ea typeface="Tahoma" pitchFamily="34" charset="0"/>
                <a:cs typeface="Tahoma" pitchFamily="34" charset="0"/>
              </a:rPr>
              <a:t>Tình thế của Kiên và đồng đội</a:t>
            </a:r>
          </a:p>
        </p:txBody>
      </p:sp>
      <p:sp>
        <p:nvSpPr>
          <p:cNvPr id="13" name="Rounded Rectangle 35">
            <a:extLst>
              <a:ext uri="{FF2B5EF4-FFF2-40B4-BE49-F238E27FC236}">
                <a16:creationId xmlns:a16="http://schemas.microsoft.com/office/drawing/2014/main" id="{032CF80A-3560-F18D-7659-B85B9D204A81}"/>
              </a:ext>
            </a:extLst>
          </p:cNvPr>
          <p:cNvSpPr/>
          <p:nvPr/>
        </p:nvSpPr>
        <p:spPr>
          <a:xfrm>
            <a:off x="182027" y="950123"/>
            <a:ext cx="634520" cy="402336"/>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36">
            <a:extLst>
              <a:ext uri="{FF2B5EF4-FFF2-40B4-BE49-F238E27FC236}">
                <a16:creationId xmlns:a16="http://schemas.microsoft.com/office/drawing/2014/main" id="{6BCE8F0F-BF25-9E8F-0388-AFF48C3AAFA1}"/>
              </a:ext>
            </a:extLst>
          </p:cNvPr>
          <p:cNvSpPr txBox="1"/>
          <p:nvPr/>
        </p:nvSpPr>
        <p:spPr>
          <a:xfrm>
            <a:off x="339909" y="936098"/>
            <a:ext cx="388248" cy="477054"/>
          </a:xfrm>
          <a:prstGeom prst="rect">
            <a:avLst/>
          </a:prstGeom>
          <a:noFill/>
        </p:spPr>
        <p:txBody>
          <a:bodyPr wrap="none" rtlCol="0">
            <a:spAutoFit/>
          </a:bodyPr>
          <a:lstStyle/>
          <a:p>
            <a:pPr algn="ctr"/>
            <a:r>
              <a:rPr lang="en-US" sz="2500" b="1">
                <a:solidFill>
                  <a:schemeClr val="bg1"/>
                </a:solidFill>
                <a:latin typeface="Tahoma" pitchFamily="34" charset="0"/>
                <a:ea typeface="Tahoma" pitchFamily="34" charset="0"/>
                <a:cs typeface="Tahoma" pitchFamily="34" charset="0"/>
              </a:rPr>
              <a:t>1</a:t>
            </a:r>
          </a:p>
        </p:txBody>
      </p:sp>
      <p:sp>
        <p:nvSpPr>
          <p:cNvPr id="5" name="Hộp Văn bản 4">
            <a:extLst>
              <a:ext uri="{FF2B5EF4-FFF2-40B4-BE49-F238E27FC236}">
                <a16:creationId xmlns:a16="http://schemas.microsoft.com/office/drawing/2014/main" id="{46BE772D-7996-F366-5211-9CBED54B6D50}"/>
              </a:ext>
            </a:extLst>
          </p:cNvPr>
          <p:cNvSpPr txBox="1"/>
          <p:nvPr/>
        </p:nvSpPr>
        <p:spPr>
          <a:xfrm>
            <a:off x="245287" y="1565132"/>
            <a:ext cx="11366142" cy="4133119"/>
          </a:xfrm>
          <a:prstGeom prst="rect">
            <a:avLst/>
          </a:prstGeom>
          <a:noFill/>
        </p:spPr>
        <p:txBody>
          <a:bodyPr wrap="square">
            <a:spAutoFit/>
          </a:bodyPr>
          <a:lstStyle/>
          <a:p>
            <a:pPr marL="0" marR="0" algn="just" fontAlgn="base">
              <a:lnSpc>
                <a:spcPct val="107000"/>
              </a:lnSpc>
              <a:spcBef>
                <a:spcPts val="0"/>
              </a:spcBef>
              <a:spcAft>
                <a:spcPts val="800"/>
              </a:spcAft>
            </a:pPr>
            <a:r>
              <a:rPr lang="en-US" sz="2400" b="1">
                <a:effectLst/>
                <a:latin typeface="Arial" panose="020B0604020202020204" pitchFamily="34" charset="0"/>
                <a:ea typeface="Arial" panose="020B0604020202020204" pitchFamily="34" charset="0"/>
                <a:cs typeface="Arial" panose="020B0604020202020204" pitchFamily="34" charset="0"/>
              </a:rPr>
              <a:t>- Tình thế của Kiên và đồng đội</a:t>
            </a:r>
          </a:p>
          <a:p>
            <a:pPr marL="282575" marR="0" algn="just" fontAlgn="base">
              <a:lnSpc>
                <a:spcPct val="107000"/>
              </a:lnSpc>
              <a:spcBef>
                <a:spcPts val="0"/>
              </a:spcBef>
              <a:spcAft>
                <a:spcPts val="800"/>
              </a:spcAft>
            </a:pPr>
            <a:r>
              <a:rPr lang="en-US" sz="2400">
                <a:effectLst/>
                <a:latin typeface="Arial" panose="020B0604020202020204" pitchFamily="34" charset="0"/>
                <a:ea typeface="Arial" panose="020B0604020202020204" pitchFamily="34" charset="0"/>
                <a:cs typeface="Arial" panose="020B0604020202020204" pitchFamily="34" charset="0"/>
              </a:rPr>
              <a:t>+ Hai lần bị bao vây, hai lần liều mạng mở đường máu, đơn vị tan nát, vụn ra từng tốp, vừa đánh vừa chạy…</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282575" marR="0" algn="just" fontAlgn="base">
              <a:lnSpc>
                <a:spcPct val="107000"/>
              </a:lnSpc>
              <a:spcBef>
                <a:spcPts val="0"/>
              </a:spcBef>
              <a:spcAft>
                <a:spcPts val="800"/>
              </a:spcAft>
            </a:pPr>
            <a:r>
              <a:rPr lang="en-US" sz="2400">
                <a:effectLst/>
                <a:latin typeface="Arial" panose="020B0604020202020204" pitchFamily="34" charset="0"/>
                <a:ea typeface="Arial" panose="020B0604020202020204" pitchFamily="34" charset="0"/>
                <a:cs typeface="Arial" panose="020B0604020202020204" pitchFamily="34" charset="0"/>
              </a:rPr>
              <a:t>+ Đạn dược thiếu, lương thực gần nhẵn, sức cùng lực kiệt, thương binh ngày càng nhiều mà tải thương ngày càng ít </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282575" marR="0" algn="just" fontAlgn="base">
              <a:lnSpc>
                <a:spcPct val="107000"/>
              </a:lnSpc>
              <a:spcBef>
                <a:spcPts val="0"/>
              </a:spcBef>
              <a:spcAft>
                <a:spcPts val="800"/>
              </a:spcAft>
            </a:pPr>
            <a:r>
              <a:rPr lang="en-US" sz="2400">
                <a:effectLst/>
                <a:latin typeface="Arial" panose="020B0604020202020204" pitchFamily="34" charset="0"/>
                <a:ea typeface="Arial" panose="020B0604020202020204" pitchFamily="34" charset="0"/>
                <a:cs typeface="Arial" panose="020B0604020202020204" pitchFamily="34" charset="0"/>
              </a:rPr>
              <a:t>+ Tứ bề toàn lính Mỹ và các ổ phục kích, bom pháo tơi bời, trực thăng và thám báo hoành hành</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282575" marR="0" algn="just" fontAlgn="base">
              <a:lnSpc>
                <a:spcPct val="107000"/>
              </a:lnSpc>
              <a:spcBef>
                <a:spcPts val="0"/>
              </a:spcBef>
              <a:spcAft>
                <a:spcPts val="800"/>
              </a:spcAft>
            </a:pPr>
            <a:r>
              <a:rPr lang="en-US" sz="2400">
                <a:effectLst/>
                <a:latin typeface="Arial" panose="020B0604020202020204" pitchFamily="34" charset="0"/>
                <a:ea typeface="Arial" panose="020B0604020202020204" pitchFamily="34" charset="0"/>
                <a:cs typeface="Arial" panose="020B0604020202020204" pitchFamily="34" charset="0"/>
              </a:rPr>
              <a:t>+ Không có bản đồ, không rõ địa bàn. Cô giao liên Hòa là người Bắc, dẫn đoàn lạc đường đến Hồ Cá Sấu.</a:t>
            </a:r>
            <a:endParaRPr lang="en-US" sz="2400">
              <a:effectLst/>
              <a:latin typeface="Arial" panose="020B0604020202020204" pitchFamily="34" charset="0"/>
              <a:ea typeface="Calibri" panose="020F0502020204030204" pitchFamily="34" charset="0"/>
              <a:cs typeface="Arial" panose="020B0604020202020204" pitchFamily="34" charset="0"/>
            </a:endParaRPr>
          </a:p>
        </p:txBody>
      </p:sp>
      <p:sp>
        <p:nvSpPr>
          <p:cNvPr id="6" name="Hình chữ nhật 15">
            <a:extLst>
              <a:ext uri="{FF2B5EF4-FFF2-40B4-BE49-F238E27FC236}">
                <a16:creationId xmlns:a16="http://schemas.microsoft.com/office/drawing/2014/main" id="{1C87F87C-85A7-5F34-B626-8865EB020E2F}"/>
              </a:ext>
            </a:extLst>
          </p:cNvPr>
          <p:cNvSpPr/>
          <p:nvPr/>
        </p:nvSpPr>
        <p:spPr>
          <a:xfrm>
            <a:off x="816547" y="5907877"/>
            <a:ext cx="11143224" cy="61252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latin typeface="Arial" panose="020B0604020202020204" pitchFamily="34" charset="0"/>
                <a:cs typeface="Arial" panose="020B0604020202020204" pitchFamily="34" charset="0"/>
              </a:rPr>
              <a:t>.</a:t>
            </a:r>
          </a:p>
          <a:p>
            <a:pPr algn="ctr"/>
            <a:endParaRPr lang="en-US" sz="2400" b="1" i="1">
              <a:latin typeface="Arial" panose="020B0604020202020204" pitchFamily="34" charset="0"/>
              <a:cs typeface="Arial" panose="020B0604020202020204" pitchFamily="34" charset="0"/>
            </a:endParaRPr>
          </a:p>
          <a:p>
            <a:pPr algn="ctr"/>
            <a:r>
              <a:rPr lang="en-US" sz="2400" b="1" i="1">
                <a:latin typeface="Arial" panose="020B0604020202020204" pitchFamily="34" charset="0"/>
                <a:cs typeface="Arial" panose="020B0604020202020204" pitchFamily="34" charset="0"/>
              </a:rPr>
              <a:t>Tình thế gay cấn, hiểm nghèo, ranh giới cận kề cái chết</a:t>
            </a:r>
          </a:p>
          <a:p>
            <a:pPr algn="ctr"/>
            <a:endParaRPr lang="en-US" sz="2400" b="1" i="1">
              <a:latin typeface="Arial" panose="020B0604020202020204" pitchFamily="34" charset="0"/>
              <a:cs typeface="Arial" panose="020B0604020202020204" pitchFamily="34" charset="0"/>
            </a:endParaRPr>
          </a:p>
          <a:p>
            <a:pPr algn="ctr"/>
            <a:r>
              <a:rPr lang="en-US" sz="2400" b="1" i="1">
                <a:latin typeface="Arial" panose="020B0604020202020204" pitchFamily="34" charset="0"/>
                <a:cs typeface="Arial" panose="020B0604020202020204" pitchFamily="34" charset="0"/>
              </a:rPr>
              <a:t>.</a:t>
            </a:r>
            <a:endParaRPr lang="en-US" sz="2400" b="1" i="1">
              <a:solidFill>
                <a:schemeClr val="bg1"/>
              </a:solidFill>
              <a:latin typeface="Arial" panose="020B0604020202020204" pitchFamily="34" charset="0"/>
              <a:cs typeface="Arial" panose="020B0604020202020204" pitchFamily="34" charset="0"/>
            </a:endParaRPr>
          </a:p>
        </p:txBody>
      </p:sp>
      <p:pic>
        <p:nvPicPr>
          <p:cNvPr id="15" name="Picture 2">
            <a:extLst>
              <a:ext uri="{FF2B5EF4-FFF2-40B4-BE49-F238E27FC236}">
                <a16:creationId xmlns:a16="http://schemas.microsoft.com/office/drawing/2014/main" id="{F5085D80-CE68-9092-02F6-FCC38078EA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830" y="5850231"/>
            <a:ext cx="503360" cy="612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9718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1A8A00-A294-C4A6-24E0-2492E77F5133}"/>
              </a:ext>
            </a:extLst>
          </p:cNvPr>
          <p:cNvSpPr/>
          <p:nvPr/>
        </p:nvSpPr>
        <p:spPr>
          <a:xfrm>
            <a:off x="0" y="57150"/>
            <a:ext cx="724600" cy="571500"/>
          </a:xfrm>
          <a:prstGeom prst="rect">
            <a:avLst/>
          </a:prstGeom>
          <a:solidFill>
            <a:schemeClr val="tx1">
              <a:lumMod val="95000"/>
              <a:lumOff val="5000"/>
            </a:schemeClr>
          </a:solid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Bài 7</a:t>
            </a:r>
          </a:p>
        </p:txBody>
      </p:sp>
      <p:sp>
        <p:nvSpPr>
          <p:cNvPr id="4" name="Rounded Rectangle 3">
            <a:extLst>
              <a:ext uri="{FF2B5EF4-FFF2-40B4-BE49-F238E27FC236}">
                <a16:creationId xmlns:a16="http://schemas.microsoft.com/office/drawing/2014/main" id="{93E66813-EE0A-90E4-B31F-6DCA0A5B9F97}"/>
              </a:ext>
            </a:extLst>
          </p:cNvPr>
          <p:cNvSpPr/>
          <p:nvPr/>
        </p:nvSpPr>
        <p:spPr>
          <a:xfrm>
            <a:off x="724599" y="57150"/>
            <a:ext cx="761901" cy="571500"/>
          </a:xfrm>
          <a:prstGeom prst="roundRect">
            <a:avLst/>
          </a:prstGeom>
          <a:solidFill>
            <a:schemeClr val="tx1">
              <a:lumMod val="95000"/>
              <a:lumOff val="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Đọc</a:t>
            </a:r>
          </a:p>
        </p:txBody>
      </p:sp>
      <p:sp>
        <p:nvSpPr>
          <p:cNvPr id="7" name="Hình chữ nhật 6">
            <a:extLst>
              <a:ext uri="{FF2B5EF4-FFF2-40B4-BE49-F238E27FC236}">
                <a16:creationId xmlns:a16="http://schemas.microsoft.com/office/drawing/2014/main" id="{5613288B-82BA-8170-64DA-4B2BCFCCF2B3}"/>
              </a:ext>
            </a:extLst>
          </p:cNvPr>
          <p:cNvSpPr/>
          <p:nvPr/>
        </p:nvSpPr>
        <p:spPr>
          <a:xfrm>
            <a:off x="0" y="-25912"/>
            <a:ext cx="12192003" cy="6803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ound Same Side Corner Rectangle 25"/>
          <p:cNvSpPr/>
          <p:nvPr/>
        </p:nvSpPr>
        <p:spPr>
          <a:xfrm rot="5400000">
            <a:off x="186798" y="-48390"/>
            <a:ext cx="599042" cy="972638"/>
          </a:xfrm>
          <a:prstGeom prst="round2SameRect">
            <a:avLst/>
          </a:prstGeom>
          <a:solidFill>
            <a:srgbClr val="D8CE9B"/>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26"/>
          <p:cNvSpPr txBox="1"/>
          <p:nvPr/>
        </p:nvSpPr>
        <p:spPr>
          <a:xfrm>
            <a:off x="261258" y="181511"/>
            <a:ext cx="463340" cy="523220"/>
          </a:xfrm>
          <a:prstGeom prst="rect">
            <a:avLst/>
          </a:prstGeom>
          <a:solidFill>
            <a:srgbClr val="D8CE9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II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endParaRPr>
          </a:p>
        </p:txBody>
      </p:sp>
      <p:sp>
        <p:nvSpPr>
          <p:cNvPr id="11" name="TextBox 31"/>
          <p:cNvSpPr txBox="1"/>
          <p:nvPr/>
        </p:nvSpPr>
        <p:spPr>
          <a:xfrm>
            <a:off x="1095594" y="158210"/>
            <a:ext cx="4194864" cy="584775"/>
          </a:xfrm>
          <a:prstGeom prst="rect">
            <a:avLst/>
          </a:prstGeom>
          <a:solidFill>
            <a:srgbClr val="D8CE9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TÌM HIỂU </a:t>
            </a:r>
            <a:r>
              <a:rPr lang="en-US" sz="3200" b="1">
                <a:solidFill>
                  <a:prstClr val="black"/>
                </a:solidFill>
                <a:latin typeface="Times New Roman" panose="02020603050405020304" pitchFamily="18" charset="0"/>
                <a:ea typeface="Tahoma" pitchFamily="34" charset="0"/>
                <a:cs typeface="Times New Roman" panose="02020603050405020304" pitchFamily="18" charset="0"/>
              </a:rPr>
              <a:t>VĂN BẢN</a:t>
            </a: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endParaRPr>
          </a:p>
        </p:txBody>
      </p:sp>
      <p:sp>
        <p:nvSpPr>
          <p:cNvPr id="12" name="TextBox 34">
            <a:extLst>
              <a:ext uri="{FF2B5EF4-FFF2-40B4-BE49-F238E27FC236}">
                <a16:creationId xmlns:a16="http://schemas.microsoft.com/office/drawing/2014/main" id="{8F3FA325-84CF-EDF1-D292-F990A1D9FFEE}"/>
              </a:ext>
            </a:extLst>
          </p:cNvPr>
          <p:cNvSpPr txBox="1"/>
          <p:nvPr/>
        </p:nvSpPr>
        <p:spPr>
          <a:xfrm>
            <a:off x="1095593" y="951487"/>
            <a:ext cx="87538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a:solidFill>
                  <a:prstClr val="black"/>
                </a:solidFill>
                <a:latin typeface="Tahoma" pitchFamily="34" charset="0"/>
                <a:ea typeface="Tahoma" pitchFamily="34" charset="0"/>
                <a:cs typeface="Tahoma" pitchFamily="34" charset="0"/>
              </a:rPr>
              <a:t>Diễn biến tâm trạng, hành động của Kiên và Hòa </a:t>
            </a:r>
            <a:endParaRPr kumimoji="0" lang="en-US" sz="2400" b="1" i="1" u="none" strike="noStrike" kern="1200" cap="none" spc="0" normalizeH="0" baseline="0" noProof="0">
              <a:ln>
                <a:noFill/>
              </a:ln>
              <a:solidFill>
                <a:prstClr val="black"/>
              </a:solidFill>
              <a:effectLst/>
              <a:uLnTx/>
              <a:uFillTx/>
              <a:latin typeface="Tahoma" pitchFamily="34" charset="0"/>
              <a:ea typeface="Tahoma" pitchFamily="34" charset="0"/>
              <a:cs typeface="Tahoma" pitchFamily="34" charset="0"/>
            </a:endParaRPr>
          </a:p>
        </p:txBody>
      </p:sp>
      <p:sp>
        <p:nvSpPr>
          <p:cNvPr id="13" name="Rounded Rectangle 35">
            <a:extLst>
              <a:ext uri="{FF2B5EF4-FFF2-40B4-BE49-F238E27FC236}">
                <a16:creationId xmlns:a16="http://schemas.microsoft.com/office/drawing/2014/main" id="{032CF80A-3560-F18D-7659-B85B9D204A81}"/>
              </a:ext>
            </a:extLst>
          </p:cNvPr>
          <p:cNvSpPr/>
          <p:nvPr/>
        </p:nvSpPr>
        <p:spPr>
          <a:xfrm>
            <a:off x="182027" y="950123"/>
            <a:ext cx="634520" cy="402336"/>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36">
            <a:extLst>
              <a:ext uri="{FF2B5EF4-FFF2-40B4-BE49-F238E27FC236}">
                <a16:creationId xmlns:a16="http://schemas.microsoft.com/office/drawing/2014/main" id="{6BCE8F0F-BF25-9E8F-0388-AFF48C3AAFA1}"/>
              </a:ext>
            </a:extLst>
          </p:cNvPr>
          <p:cNvSpPr txBox="1"/>
          <p:nvPr/>
        </p:nvSpPr>
        <p:spPr>
          <a:xfrm>
            <a:off x="339909" y="936098"/>
            <a:ext cx="388248" cy="4770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2</a:t>
            </a:r>
          </a:p>
        </p:txBody>
      </p:sp>
      <p:pic>
        <p:nvPicPr>
          <p:cNvPr id="16" name="Picture 37">
            <a:extLst>
              <a:ext uri="{FF2B5EF4-FFF2-40B4-BE49-F238E27FC236}">
                <a16:creationId xmlns:a16="http://schemas.microsoft.com/office/drawing/2014/main" id="{B663A684-563E-5354-6873-BDFD5FBCF58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68" b="89666" l="3330" r="95863">
                        <a14:foregroundMark x1="35419" y1="21581" x2="35419" y2="21581"/>
                        <a14:foregroundMark x1="36125" y1="25329" x2="36125" y2="25329"/>
                        <a14:foregroundMark x1="20787" y1="57244" x2="20787" y2="57244"/>
                        <a14:foregroundMark x1="54894" y1="78116" x2="54894" y2="78116"/>
                        <a14:foregroundMark x1="47326" y1="79534" x2="47326" y2="79534"/>
                        <a14:foregroundMark x1="51867" y1="78825" x2="54390" y2="83181"/>
                        <a14:foregroundMark x1="55298" y1="68997" x2="56004" y2="73556"/>
                        <a14:foregroundMark x1="58123" y1="53090" x2="58729" y2="58663"/>
                        <a14:foregroundMark x1="62260" y1="46403" x2="66599" y2="50557"/>
                        <a14:foregroundMark x1="36630" y1="27558" x2="37437" y2="29281"/>
                        <a14:foregroundMark x1="39051" y1="32523" x2="38244" y2="29787"/>
                      </a14:backgroundRemoval>
                    </a14:imgEffect>
                  </a14:imgLayer>
                </a14:imgProps>
              </a:ext>
              <a:ext uri="{28A0092B-C50C-407E-A947-70E740481C1C}">
                <a14:useLocalDpi xmlns:a14="http://schemas.microsoft.com/office/drawing/2010/main" val="0"/>
              </a:ext>
            </a:extLst>
          </a:blip>
          <a:srcRect b="9425"/>
          <a:stretch/>
        </p:blipFill>
        <p:spPr>
          <a:xfrm>
            <a:off x="10383140" y="-339461"/>
            <a:ext cx="2140857" cy="2088384"/>
          </a:xfrm>
          <a:prstGeom prst="rect">
            <a:avLst/>
          </a:prstGeom>
        </p:spPr>
      </p:pic>
      <p:sp>
        <p:nvSpPr>
          <p:cNvPr id="5" name="Rectangle 4"/>
          <p:cNvSpPr/>
          <p:nvPr/>
        </p:nvSpPr>
        <p:spPr>
          <a:xfrm>
            <a:off x="3182983" y="1581037"/>
            <a:ext cx="5826036" cy="40451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Hoàn thành phiếu  học tập sau</a:t>
            </a:r>
          </a:p>
        </p:txBody>
      </p:sp>
      <p:graphicFrame>
        <p:nvGraphicFramePr>
          <p:cNvPr id="17" name="Table 16"/>
          <p:cNvGraphicFramePr>
            <a:graphicFrameLocks noGrp="1"/>
          </p:cNvGraphicFramePr>
          <p:nvPr>
            <p:extLst>
              <p:ext uri="{D42A27DB-BD31-4B8C-83A1-F6EECF244321}">
                <p14:modId xmlns:p14="http://schemas.microsoft.com/office/powerpoint/2010/main" val="1747928729"/>
              </p:ext>
            </p:extLst>
          </p:nvPr>
        </p:nvGraphicFramePr>
        <p:xfrm>
          <a:off x="692058" y="2062472"/>
          <a:ext cx="10620376" cy="4480560"/>
        </p:xfrm>
        <a:graphic>
          <a:graphicData uri="http://schemas.openxmlformats.org/drawingml/2006/table">
            <a:tbl>
              <a:tblPr firstRow="1" bandRow="1">
                <a:tableStyleId>{E8B1032C-EA38-4F05-BA0D-38AFFFC7BED3}</a:tableStyleId>
              </a:tblPr>
              <a:tblGrid>
                <a:gridCol w="765436">
                  <a:extLst>
                    <a:ext uri="{9D8B030D-6E8A-4147-A177-3AD203B41FA5}">
                      <a16:colId xmlns:a16="http://schemas.microsoft.com/office/drawing/2014/main" val="1509188128"/>
                    </a:ext>
                  </a:extLst>
                </a:gridCol>
                <a:gridCol w="2834640">
                  <a:extLst>
                    <a:ext uri="{9D8B030D-6E8A-4147-A177-3AD203B41FA5}">
                      <a16:colId xmlns:a16="http://schemas.microsoft.com/office/drawing/2014/main" val="2932542165"/>
                    </a:ext>
                  </a:extLst>
                </a:gridCol>
                <a:gridCol w="3696789">
                  <a:extLst>
                    <a:ext uri="{9D8B030D-6E8A-4147-A177-3AD203B41FA5}">
                      <a16:colId xmlns:a16="http://schemas.microsoft.com/office/drawing/2014/main" val="2407337007"/>
                    </a:ext>
                  </a:extLst>
                </a:gridCol>
                <a:gridCol w="3323511">
                  <a:extLst>
                    <a:ext uri="{9D8B030D-6E8A-4147-A177-3AD203B41FA5}">
                      <a16:colId xmlns:a16="http://schemas.microsoft.com/office/drawing/2014/main" val="2673955979"/>
                    </a:ext>
                  </a:extLst>
                </a:gridCol>
              </a:tblGrid>
              <a:tr h="0">
                <a:tc>
                  <a:txBody>
                    <a:bodyPr/>
                    <a:lstStyle/>
                    <a:p>
                      <a:pPr algn="ctr"/>
                      <a:r>
                        <a:rPr lang="en-US" sz="2400">
                          <a:latin typeface="Times New Roman" panose="02020603050405020304" pitchFamily="18" charset="0"/>
                          <a:cs typeface="Times New Roman" panose="02020603050405020304" pitchFamily="18" charset="0"/>
                        </a:rPr>
                        <a:t>STT</a:t>
                      </a:r>
                    </a:p>
                  </a:txBody>
                  <a:tcPr/>
                </a:tc>
                <a:tc>
                  <a:txBody>
                    <a:bodyPr/>
                    <a:lstStyle/>
                    <a:p>
                      <a:pPr algn="ctr"/>
                      <a:r>
                        <a:rPr lang="en-US" sz="2400">
                          <a:latin typeface="Times New Roman" panose="02020603050405020304" pitchFamily="18" charset="0"/>
                          <a:cs typeface="Times New Roman" panose="02020603050405020304" pitchFamily="18" charset="0"/>
                        </a:rPr>
                        <a:t>Sự</a:t>
                      </a:r>
                      <a:r>
                        <a:rPr lang="en-US" sz="2400" baseline="0">
                          <a:latin typeface="Times New Roman" panose="02020603050405020304" pitchFamily="18" charset="0"/>
                          <a:cs typeface="Times New Roman" panose="02020603050405020304" pitchFamily="18" charset="0"/>
                        </a:rPr>
                        <a:t> kiện</a:t>
                      </a:r>
                      <a:endParaRPr lang="en-US" sz="2400">
                        <a:latin typeface="Times New Roman" panose="02020603050405020304" pitchFamily="18" charset="0"/>
                        <a:cs typeface="Times New Roman" panose="02020603050405020304" pitchFamily="18" charset="0"/>
                      </a:endParaRPr>
                    </a:p>
                  </a:txBody>
                  <a:tcPr/>
                </a:tc>
                <a:tc>
                  <a:txBody>
                    <a:bodyPr/>
                    <a:lstStyle/>
                    <a:p>
                      <a:pPr algn="ctr"/>
                      <a:r>
                        <a:rPr lang="en-US" sz="2400">
                          <a:latin typeface="Times New Roman" panose="02020603050405020304" pitchFamily="18" charset="0"/>
                          <a:cs typeface="Times New Roman" panose="02020603050405020304" pitchFamily="18" charset="0"/>
                        </a:rPr>
                        <a:t>Kiên</a:t>
                      </a:r>
                    </a:p>
                  </a:txBody>
                  <a:tcPr/>
                </a:tc>
                <a:tc>
                  <a:txBody>
                    <a:bodyPr/>
                    <a:lstStyle/>
                    <a:p>
                      <a:pPr algn="ctr"/>
                      <a:r>
                        <a:rPr lang="en-US" sz="2400">
                          <a:latin typeface="Times New Roman" panose="02020603050405020304" pitchFamily="18" charset="0"/>
                          <a:cs typeface="Times New Roman" panose="02020603050405020304" pitchFamily="18" charset="0"/>
                        </a:rPr>
                        <a:t>Hòa</a:t>
                      </a:r>
                    </a:p>
                  </a:txBody>
                  <a:tcPr/>
                </a:tc>
                <a:extLst>
                  <a:ext uri="{0D108BD9-81ED-4DB2-BD59-A6C34878D82A}">
                    <a16:rowId xmlns:a16="http://schemas.microsoft.com/office/drawing/2014/main" val="2539167147"/>
                  </a:ext>
                </a:extLst>
              </a:tr>
              <a:tr h="370840">
                <a:tc>
                  <a:txBody>
                    <a:bodyPr/>
                    <a:lstStyle/>
                    <a:p>
                      <a:r>
                        <a:rPr lang="en-US" sz="2400">
                          <a:latin typeface="Times New Roman" panose="02020603050405020304" pitchFamily="18" charset="0"/>
                          <a:cs typeface="Times New Roman" panose="02020603050405020304" pitchFamily="18" charset="0"/>
                        </a:rPr>
                        <a:t>1</a:t>
                      </a:r>
                    </a:p>
                  </a:txBody>
                  <a:tcPr/>
                </a:tc>
                <a:tc>
                  <a:txBody>
                    <a:bodyPr/>
                    <a:lstStyle/>
                    <a:p>
                      <a:r>
                        <a:rPr lang="en-US" sz="2400">
                          <a:latin typeface="Times New Roman" panose="02020603050405020304" pitchFamily="18" charset="0"/>
                          <a:cs typeface="Times New Roman" panose="02020603050405020304" pitchFamily="18" charset="0"/>
                        </a:rPr>
                        <a:t>Bị</a:t>
                      </a:r>
                      <a:r>
                        <a:rPr lang="en-US" sz="2400" baseline="0">
                          <a:latin typeface="Times New Roman" panose="02020603050405020304" pitchFamily="18" charset="0"/>
                          <a:cs typeface="Times New Roman" panose="02020603050405020304" pitchFamily="18" charset="0"/>
                        </a:rPr>
                        <a:t> lạc đường</a:t>
                      </a:r>
                      <a:endParaRPr lang="en-US" sz="2400">
                        <a:latin typeface="Times New Roman" panose="02020603050405020304" pitchFamily="18" charset="0"/>
                        <a:cs typeface="Times New Roman" panose="02020603050405020304" pitchFamily="18" charset="0"/>
                      </a:endParaRPr>
                    </a:p>
                  </a:txBody>
                  <a:tcPr/>
                </a:tc>
                <a:tc>
                  <a:txBody>
                    <a:bodyPr/>
                    <a:lstStyle/>
                    <a:p>
                      <a:pPr marL="342900" indent="-342900">
                        <a:buFontTx/>
                        <a:buChar char="-"/>
                      </a:pPr>
                      <a:r>
                        <a:rPr lang="en-US" sz="2400" baseline="0">
                          <a:latin typeface="Times New Roman" panose="02020603050405020304" pitchFamily="18" charset="0"/>
                          <a:cs typeface="Times New Roman" panose="02020603050405020304" pitchFamily="18" charset="0"/>
                        </a:rPr>
                        <a:t>Tâm trạng: ...................</a:t>
                      </a:r>
                    </a:p>
                    <a:p>
                      <a:pPr marL="342900" indent="-342900">
                        <a:buFontTx/>
                        <a:buChar char="-"/>
                      </a:pPr>
                      <a:r>
                        <a:rPr lang="en-US" sz="2400" baseline="0">
                          <a:latin typeface="Times New Roman" panose="02020603050405020304" pitchFamily="18" charset="0"/>
                          <a:cs typeface="Times New Roman" panose="02020603050405020304" pitchFamily="18" charset="0"/>
                        </a:rPr>
                        <a:t>Hành động: …………..</a:t>
                      </a:r>
                      <a:endParaRPr lang="en-US" sz="2400">
                        <a:latin typeface="Times New Roman" panose="02020603050405020304" pitchFamily="18" charset="0"/>
                        <a:cs typeface="Times New Roman" panose="02020603050405020304" pitchFamily="18" charset="0"/>
                      </a:endParaRPr>
                    </a:p>
                  </a:txBody>
                  <a:tcPr/>
                </a:tc>
                <a:tc>
                  <a:txBody>
                    <a:bodyPr/>
                    <a:lstStyle/>
                    <a:p>
                      <a:r>
                        <a:rPr lang="en-US" sz="2400">
                          <a:latin typeface="Times New Roman" panose="02020603050405020304" pitchFamily="18" charset="0"/>
                          <a:cs typeface="Times New Roman" panose="02020603050405020304" pitchFamily="18" charset="0"/>
                        </a:rPr>
                        <a:t>- Tâm trạng:…………</a:t>
                      </a:r>
                    </a:p>
                    <a:p>
                      <a:r>
                        <a:rPr lang="en-US" sz="2400">
                          <a:latin typeface="Times New Roman" panose="02020603050405020304" pitchFamily="18" charset="0"/>
                          <a:cs typeface="Times New Roman" panose="02020603050405020304" pitchFamily="18" charset="0"/>
                        </a:rPr>
                        <a:t>- Hành</a:t>
                      </a:r>
                      <a:r>
                        <a:rPr lang="en-US" sz="2400" baseline="0">
                          <a:latin typeface="Times New Roman" panose="02020603050405020304" pitchFamily="18" charset="0"/>
                          <a:cs typeface="Times New Roman" panose="02020603050405020304" pitchFamily="18" charset="0"/>
                        </a:rPr>
                        <a:t> động: ………..</a:t>
                      </a:r>
                      <a:endParaRPr lang="en-US" sz="2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66682610"/>
                  </a:ext>
                </a:extLst>
              </a:tr>
              <a:tr h="370840">
                <a:tc>
                  <a:txBody>
                    <a:bodyPr/>
                    <a:lstStyle/>
                    <a:p>
                      <a:r>
                        <a:rPr lang="en-US" sz="2400">
                          <a:latin typeface="Times New Roman" panose="02020603050405020304" pitchFamily="18" charset="0"/>
                          <a:cs typeface="Times New Roman" panose="02020603050405020304" pitchFamily="18" charset="0"/>
                        </a:rPr>
                        <a:t>2</a:t>
                      </a:r>
                    </a:p>
                  </a:txBody>
                  <a:tcPr/>
                </a:tc>
                <a:tc>
                  <a:txBody>
                    <a:bodyPr/>
                    <a:lstStyle/>
                    <a:p>
                      <a:r>
                        <a:rPr lang="en-US" sz="2400">
                          <a:latin typeface="Times New Roman" panose="02020603050405020304" pitchFamily="18" charset="0"/>
                          <a:cs typeface="Times New Roman" panose="02020603050405020304" pitchFamily="18" charset="0"/>
                        </a:rPr>
                        <a:t>Thấy</a:t>
                      </a:r>
                      <a:r>
                        <a:rPr lang="en-US" sz="2400" baseline="0">
                          <a:latin typeface="Times New Roman" panose="02020603050405020304" pitchFamily="18" charset="0"/>
                          <a:cs typeface="Times New Roman" panose="02020603050405020304" pitchFamily="18" charset="0"/>
                        </a:rPr>
                        <a:t> đường giao liên</a:t>
                      </a:r>
                      <a:endParaRPr lang="en-US" sz="2400">
                        <a:latin typeface="Times New Roman" panose="02020603050405020304" pitchFamily="18" charset="0"/>
                        <a:cs typeface="Times New Roman" panose="02020603050405020304" pitchFamily="18" charset="0"/>
                      </a:endParaRPr>
                    </a:p>
                  </a:txBody>
                  <a:tcPr/>
                </a:tc>
                <a:tc>
                  <a:txBody>
                    <a:bodyPr/>
                    <a:lstStyle/>
                    <a:p>
                      <a:pPr marL="342900" marR="0" lvl="0" indent="-342900" algn="l" defTabSz="91305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Tâm trạng: ...................</a:t>
                      </a:r>
                    </a:p>
                    <a:p>
                      <a:pPr marL="342900" marR="0" lvl="0" indent="-342900" algn="l" defTabSz="91305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Hành động: …………..</a:t>
                      </a:r>
                    </a:p>
                  </a:txBody>
                  <a:tcPr/>
                </a:tc>
                <a:tc>
                  <a:txBody>
                    <a:bodyPr/>
                    <a:lstStyle/>
                    <a:p>
                      <a:pPr marL="342900" indent="-342900">
                        <a:buFontTx/>
                        <a:buChar char="-"/>
                      </a:pPr>
                      <a:r>
                        <a:rPr lang="en-US" sz="2000" baseline="0">
                          <a:latin typeface="Times New Roman" panose="02020603050405020304" pitchFamily="18" charset="0"/>
                          <a:cs typeface="Times New Roman" panose="02020603050405020304" pitchFamily="18" charset="0"/>
                        </a:rPr>
                        <a:t>Tâm trạng: ...................</a:t>
                      </a:r>
                    </a:p>
                    <a:p>
                      <a:pPr marL="342900" indent="-342900">
                        <a:buFontTx/>
                        <a:buChar char="-"/>
                      </a:pPr>
                      <a:r>
                        <a:rPr lang="en-US" sz="2000" baseline="0">
                          <a:latin typeface="Times New Roman" panose="02020603050405020304" pitchFamily="18" charset="0"/>
                          <a:cs typeface="Times New Roman" panose="02020603050405020304" pitchFamily="18" charset="0"/>
                        </a:rPr>
                        <a:t>Hành động: …………..</a:t>
                      </a:r>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20149669"/>
                  </a:ext>
                </a:extLst>
              </a:tr>
              <a:tr h="370840">
                <a:tc>
                  <a:txBody>
                    <a:bodyPr/>
                    <a:lstStyle/>
                    <a:p>
                      <a:r>
                        <a:rPr lang="en-US" sz="2400">
                          <a:latin typeface="Times New Roman" panose="02020603050405020304" pitchFamily="18" charset="0"/>
                          <a:cs typeface="Times New Roman" panose="02020603050405020304" pitchFamily="18" charset="0"/>
                        </a:rPr>
                        <a:t>3</a:t>
                      </a:r>
                    </a:p>
                  </a:txBody>
                  <a:tcPr/>
                </a:tc>
                <a:tc>
                  <a:txBody>
                    <a:bodyPr/>
                    <a:lstStyle/>
                    <a:p>
                      <a:r>
                        <a:rPr lang="en-US" sz="2400">
                          <a:latin typeface="Times New Roman" panose="02020603050405020304" pitchFamily="18" charset="0"/>
                          <a:cs typeface="Times New Roman" panose="02020603050405020304" pitchFamily="18" charset="0"/>
                        </a:rPr>
                        <a:t>Đối</a:t>
                      </a:r>
                      <a:r>
                        <a:rPr lang="en-US" sz="2400" baseline="0">
                          <a:latin typeface="Times New Roman" panose="02020603050405020304" pitchFamily="18" charset="0"/>
                          <a:cs typeface="Times New Roman" panose="02020603050405020304" pitchFamily="18" charset="0"/>
                        </a:rPr>
                        <a:t> mặt toán lính Mĩ</a:t>
                      </a:r>
                      <a:endParaRPr lang="en-US" sz="2400">
                        <a:latin typeface="Times New Roman" panose="02020603050405020304" pitchFamily="18" charset="0"/>
                        <a:cs typeface="Times New Roman" panose="02020603050405020304" pitchFamily="18" charset="0"/>
                      </a:endParaRPr>
                    </a:p>
                  </a:txBody>
                  <a:tcPr/>
                </a:tc>
                <a:tc>
                  <a:txBody>
                    <a:bodyPr/>
                    <a:lstStyle/>
                    <a:p>
                      <a:pPr marL="342900" indent="-342900">
                        <a:buFontTx/>
                        <a:buChar char="-"/>
                      </a:pPr>
                      <a:r>
                        <a:rPr lang="en-US" sz="2400" baseline="0">
                          <a:latin typeface="Times New Roman" panose="02020603050405020304" pitchFamily="18" charset="0"/>
                          <a:cs typeface="Times New Roman" panose="02020603050405020304" pitchFamily="18" charset="0"/>
                        </a:rPr>
                        <a:t>Tâm trạng: ...................</a:t>
                      </a:r>
                    </a:p>
                    <a:p>
                      <a:pPr marL="342900" indent="-342900">
                        <a:buFontTx/>
                        <a:buChar char="-"/>
                      </a:pPr>
                      <a:r>
                        <a:rPr lang="en-US" sz="2400" baseline="0">
                          <a:latin typeface="Times New Roman" panose="02020603050405020304" pitchFamily="18" charset="0"/>
                          <a:cs typeface="Times New Roman" panose="02020603050405020304" pitchFamily="18" charset="0"/>
                        </a:rPr>
                        <a:t>Hành động: …………..</a:t>
                      </a:r>
                      <a:endParaRPr lang="en-US" sz="2400">
                        <a:latin typeface="Times New Roman" panose="02020603050405020304" pitchFamily="18" charset="0"/>
                        <a:cs typeface="Times New Roman" panose="02020603050405020304" pitchFamily="18" charset="0"/>
                      </a:endParaRPr>
                    </a:p>
                  </a:txBody>
                  <a:tcPr/>
                </a:tc>
                <a:tc>
                  <a:txBody>
                    <a:bodyPr/>
                    <a:lstStyle/>
                    <a:p>
                      <a:pPr marL="342900" indent="-342900">
                        <a:buFontTx/>
                        <a:buChar char="-"/>
                      </a:pPr>
                      <a:r>
                        <a:rPr lang="en-US" sz="2000" baseline="0">
                          <a:latin typeface="Times New Roman" panose="02020603050405020304" pitchFamily="18" charset="0"/>
                          <a:cs typeface="Times New Roman" panose="02020603050405020304" pitchFamily="18" charset="0"/>
                        </a:rPr>
                        <a:t>Tâm trạng: ...................</a:t>
                      </a:r>
                    </a:p>
                    <a:p>
                      <a:pPr marL="342900" indent="-342900">
                        <a:buFontTx/>
                        <a:buChar char="-"/>
                      </a:pPr>
                      <a:r>
                        <a:rPr lang="en-US" sz="2000" baseline="0">
                          <a:latin typeface="Times New Roman" panose="02020603050405020304" pitchFamily="18" charset="0"/>
                          <a:cs typeface="Times New Roman" panose="02020603050405020304" pitchFamily="18" charset="0"/>
                        </a:rPr>
                        <a:t>Hành động: …………..</a:t>
                      </a:r>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34655231"/>
                  </a:ext>
                </a:extLst>
              </a:tr>
              <a:tr h="741680">
                <a:tc gridSpan="4">
                  <a:txBody>
                    <a:bodyPr/>
                    <a:lstStyle/>
                    <a:p>
                      <a:r>
                        <a:rPr lang="en-US" sz="2400">
                          <a:latin typeface="Times New Roman" panose="02020603050405020304" pitchFamily="18" charset="0"/>
                          <a:cs typeface="Times New Roman" panose="02020603050405020304" pitchFamily="18" charset="0"/>
                        </a:rPr>
                        <a:t>Tại</a:t>
                      </a:r>
                      <a:r>
                        <a:rPr lang="en-US" sz="2400" baseline="0">
                          <a:latin typeface="Times New Roman" panose="02020603050405020304" pitchFamily="18" charset="0"/>
                          <a:cs typeface="Times New Roman" panose="02020603050405020304" pitchFamily="18" charset="0"/>
                        </a:rPr>
                        <a:t> sao nói kỉ niệm về Hòa là bi thảm, thương tâm nhất trong kí ức của Kiên? --------------------------------------------------------------------------------------------------------------</a:t>
                      </a:r>
                    </a:p>
                    <a:p>
                      <a:r>
                        <a:rPr lang="en-US" sz="2400" baseline="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cs typeface="Times New Roman" panose="02020603050405020304" pitchFamily="18" charset="0"/>
                      </a:endParaRPr>
                    </a:p>
                  </a:txBody>
                  <a:tcPr/>
                </a:tc>
                <a:tc hMerge="1">
                  <a:txBody>
                    <a:bodyPr/>
                    <a:lstStyle/>
                    <a:p>
                      <a:endParaRPr lang="en-US" sz="2400">
                        <a:latin typeface="Times New Roman" panose="02020603050405020304" pitchFamily="18" charset="0"/>
                        <a:cs typeface="Times New Roman" panose="02020603050405020304" pitchFamily="18" charset="0"/>
                      </a:endParaRPr>
                    </a:p>
                  </a:txBody>
                  <a:tcPr/>
                </a:tc>
                <a:tc hMerge="1">
                  <a:txBody>
                    <a:bodyPr/>
                    <a:lstStyle/>
                    <a:p>
                      <a:endParaRPr lang="en-US" sz="2400">
                        <a:latin typeface="Times New Roman" panose="02020603050405020304" pitchFamily="18" charset="0"/>
                        <a:cs typeface="Times New Roman" panose="02020603050405020304" pitchFamily="18" charset="0"/>
                      </a:endParaRPr>
                    </a:p>
                  </a:txBody>
                  <a:tcPr/>
                </a:tc>
                <a:tc hMerge="1">
                  <a:txBody>
                    <a:bodyPr/>
                    <a:lstStyle/>
                    <a:p>
                      <a:endParaRPr lang="en-US"/>
                    </a:p>
                  </a:txBody>
                  <a:tcPr/>
                </a:tc>
                <a:extLst>
                  <a:ext uri="{0D108BD9-81ED-4DB2-BD59-A6C34878D82A}">
                    <a16:rowId xmlns:a16="http://schemas.microsoft.com/office/drawing/2014/main" val="3914480925"/>
                  </a:ext>
                </a:extLst>
              </a:tr>
            </a:tbl>
          </a:graphicData>
        </a:graphic>
      </p:graphicFrame>
    </p:spTree>
    <p:extLst>
      <p:ext uri="{BB962C8B-B14F-4D97-AF65-F5344CB8AC3E}">
        <p14:creationId xmlns:p14="http://schemas.microsoft.com/office/powerpoint/2010/main" val="34377842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1A8A00-A294-C4A6-24E0-2492E77F5133}"/>
              </a:ext>
            </a:extLst>
          </p:cNvPr>
          <p:cNvSpPr/>
          <p:nvPr/>
        </p:nvSpPr>
        <p:spPr>
          <a:xfrm>
            <a:off x="0" y="57150"/>
            <a:ext cx="724600" cy="571500"/>
          </a:xfrm>
          <a:prstGeom prst="rect">
            <a:avLst/>
          </a:prstGeom>
          <a:solidFill>
            <a:schemeClr val="tx1">
              <a:lumMod val="95000"/>
              <a:lumOff val="5000"/>
            </a:schemeClr>
          </a:solid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Bài 7</a:t>
            </a:r>
          </a:p>
        </p:txBody>
      </p:sp>
      <p:sp>
        <p:nvSpPr>
          <p:cNvPr id="4" name="Rounded Rectangle 3">
            <a:extLst>
              <a:ext uri="{FF2B5EF4-FFF2-40B4-BE49-F238E27FC236}">
                <a16:creationId xmlns:a16="http://schemas.microsoft.com/office/drawing/2014/main" id="{93E66813-EE0A-90E4-B31F-6DCA0A5B9F97}"/>
              </a:ext>
            </a:extLst>
          </p:cNvPr>
          <p:cNvSpPr/>
          <p:nvPr/>
        </p:nvSpPr>
        <p:spPr>
          <a:xfrm>
            <a:off x="724599" y="57150"/>
            <a:ext cx="761901" cy="571500"/>
          </a:xfrm>
          <a:prstGeom prst="roundRect">
            <a:avLst/>
          </a:prstGeom>
          <a:solidFill>
            <a:schemeClr val="tx1">
              <a:lumMod val="95000"/>
              <a:lumOff val="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Đọc</a:t>
            </a:r>
          </a:p>
        </p:txBody>
      </p:sp>
      <p:sp>
        <p:nvSpPr>
          <p:cNvPr id="7" name="Hình chữ nhật 6">
            <a:extLst>
              <a:ext uri="{FF2B5EF4-FFF2-40B4-BE49-F238E27FC236}">
                <a16:creationId xmlns:a16="http://schemas.microsoft.com/office/drawing/2014/main" id="{5613288B-82BA-8170-64DA-4B2BCFCCF2B3}"/>
              </a:ext>
            </a:extLst>
          </p:cNvPr>
          <p:cNvSpPr/>
          <p:nvPr/>
        </p:nvSpPr>
        <p:spPr>
          <a:xfrm>
            <a:off x="0" y="-25912"/>
            <a:ext cx="12192003" cy="6803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ound Same Side Corner Rectangle 25"/>
          <p:cNvSpPr/>
          <p:nvPr/>
        </p:nvSpPr>
        <p:spPr>
          <a:xfrm rot="5400000">
            <a:off x="186798" y="-48390"/>
            <a:ext cx="599042" cy="972638"/>
          </a:xfrm>
          <a:prstGeom prst="round2SameRect">
            <a:avLst/>
          </a:prstGeom>
          <a:solidFill>
            <a:srgbClr val="D8CE9B"/>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26"/>
          <p:cNvSpPr txBox="1"/>
          <p:nvPr/>
        </p:nvSpPr>
        <p:spPr>
          <a:xfrm>
            <a:off x="248194" y="181511"/>
            <a:ext cx="476403" cy="523220"/>
          </a:xfrm>
          <a:prstGeom prst="rect">
            <a:avLst/>
          </a:prstGeom>
          <a:solidFill>
            <a:srgbClr val="D8CE9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II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endParaRPr>
          </a:p>
        </p:txBody>
      </p:sp>
      <p:sp>
        <p:nvSpPr>
          <p:cNvPr id="11" name="TextBox 31"/>
          <p:cNvSpPr txBox="1"/>
          <p:nvPr/>
        </p:nvSpPr>
        <p:spPr>
          <a:xfrm>
            <a:off x="1095594" y="158210"/>
            <a:ext cx="4168738" cy="584775"/>
          </a:xfrm>
          <a:prstGeom prst="rect">
            <a:avLst/>
          </a:prstGeom>
          <a:solidFill>
            <a:srgbClr val="D8CE9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TÌM HIỂU </a:t>
            </a:r>
            <a:r>
              <a:rPr lang="en-US" sz="3200" b="1">
                <a:solidFill>
                  <a:prstClr val="black"/>
                </a:solidFill>
                <a:latin typeface="Times New Roman" panose="02020603050405020304" pitchFamily="18" charset="0"/>
                <a:ea typeface="Tahoma" pitchFamily="34" charset="0"/>
                <a:cs typeface="Times New Roman" panose="02020603050405020304" pitchFamily="18" charset="0"/>
              </a:rPr>
              <a:t>VĂN BẢN</a:t>
            </a: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endParaRPr>
          </a:p>
        </p:txBody>
      </p:sp>
      <p:sp>
        <p:nvSpPr>
          <p:cNvPr id="12" name="TextBox 34">
            <a:extLst>
              <a:ext uri="{FF2B5EF4-FFF2-40B4-BE49-F238E27FC236}">
                <a16:creationId xmlns:a16="http://schemas.microsoft.com/office/drawing/2014/main" id="{8F3FA325-84CF-EDF1-D292-F990A1D9FFEE}"/>
              </a:ext>
            </a:extLst>
          </p:cNvPr>
          <p:cNvSpPr txBox="1"/>
          <p:nvPr/>
        </p:nvSpPr>
        <p:spPr>
          <a:xfrm>
            <a:off x="1095593" y="951487"/>
            <a:ext cx="87538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black"/>
                </a:solidFill>
                <a:effectLst/>
                <a:uLnTx/>
                <a:uFillTx/>
                <a:latin typeface="Tahoma" pitchFamily="34" charset="0"/>
                <a:ea typeface="Tahoma" pitchFamily="34" charset="0"/>
                <a:cs typeface="Tahoma" pitchFamily="34" charset="0"/>
              </a:rPr>
              <a:t>Diễn biến tâm trạng, hành động của Kiên và Hòa </a:t>
            </a:r>
          </a:p>
        </p:txBody>
      </p:sp>
      <p:sp>
        <p:nvSpPr>
          <p:cNvPr id="13" name="Rounded Rectangle 35">
            <a:extLst>
              <a:ext uri="{FF2B5EF4-FFF2-40B4-BE49-F238E27FC236}">
                <a16:creationId xmlns:a16="http://schemas.microsoft.com/office/drawing/2014/main" id="{032CF80A-3560-F18D-7659-B85B9D204A81}"/>
              </a:ext>
            </a:extLst>
          </p:cNvPr>
          <p:cNvSpPr/>
          <p:nvPr/>
        </p:nvSpPr>
        <p:spPr>
          <a:xfrm>
            <a:off x="182027" y="950123"/>
            <a:ext cx="634520" cy="402336"/>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36">
            <a:extLst>
              <a:ext uri="{FF2B5EF4-FFF2-40B4-BE49-F238E27FC236}">
                <a16:creationId xmlns:a16="http://schemas.microsoft.com/office/drawing/2014/main" id="{6BCE8F0F-BF25-9E8F-0388-AFF48C3AAFA1}"/>
              </a:ext>
            </a:extLst>
          </p:cNvPr>
          <p:cNvSpPr txBox="1"/>
          <p:nvPr/>
        </p:nvSpPr>
        <p:spPr>
          <a:xfrm>
            <a:off x="339909" y="936098"/>
            <a:ext cx="388248" cy="4770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2</a:t>
            </a:r>
          </a:p>
        </p:txBody>
      </p:sp>
      <p:pic>
        <p:nvPicPr>
          <p:cNvPr id="16" name="Picture 37">
            <a:extLst>
              <a:ext uri="{FF2B5EF4-FFF2-40B4-BE49-F238E27FC236}">
                <a16:creationId xmlns:a16="http://schemas.microsoft.com/office/drawing/2014/main" id="{B663A684-563E-5354-6873-BDFD5FBCF58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68" b="89666" l="3330" r="95863">
                        <a14:foregroundMark x1="35419" y1="21581" x2="35419" y2="21581"/>
                        <a14:foregroundMark x1="36125" y1="25329" x2="36125" y2="25329"/>
                        <a14:foregroundMark x1="20787" y1="57244" x2="20787" y2="57244"/>
                        <a14:foregroundMark x1="54894" y1="78116" x2="54894" y2="78116"/>
                        <a14:foregroundMark x1="47326" y1="79534" x2="47326" y2="79534"/>
                        <a14:foregroundMark x1="51867" y1="78825" x2="54390" y2="83181"/>
                        <a14:foregroundMark x1="55298" y1="68997" x2="56004" y2="73556"/>
                        <a14:foregroundMark x1="58123" y1="53090" x2="58729" y2="58663"/>
                        <a14:foregroundMark x1="62260" y1="46403" x2="66599" y2="50557"/>
                        <a14:foregroundMark x1="36630" y1="27558" x2="37437" y2="29281"/>
                        <a14:foregroundMark x1="39051" y1="32523" x2="38244" y2="29787"/>
                      </a14:backgroundRemoval>
                    </a14:imgEffect>
                  </a14:imgLayer>
                </a14:imgProps>
              </a:ext>
              <a:ext uri="{28A0092B-C50C-407E-A947-70E740481C1C}">
                <a14:useLocalDpi xmlns:a14="http://schemas.microsoft.com/office/drawing/2010/main" val="0"/>
              </a:ext>
            </a:extLst>
          </a:blip>
          <a:srcRect b="9425"/>
          <a:stretch/>
        </p:blipFill>
        <p:spPr>
          <a:xfrm>
            <a:off x="10383140" y="-339461"/>
            <a:ext cx="2140857" cy="2088384"/>
          </a:xfrm>
          <a:prstGeom prst="rect">
            <a:avLst/>
          </a:prstGeom>
        </p:spPr>
      </p:pic>
      <p:graphicFrame>
        <p:nvGraphicFramePr>
          <p:cNvPr id="17" name="Table 16"/>
          <p:cNvGraphicFramePr>
            <a:graphicFrameLocks noGrp="1"/>
          </p:cNvGraphicFramePr>
          <p:nvPr>
            <p:extLst>
              <p:ext uri="{D42A27DB-BD31-4B8C-83A1-F6EECF244321}">
                <p14:modId xmlns:p14="http://schemas.microsoft.com/office/powerpoint/2010/main" val="926669064"/>
              </p:ext>
            </p:extLst>
          </p:nvPr>
        </p:nvGraphicFramePr>
        <p:xfrm>
          <a:off x="784008" y="1710251"/>
          <a:ext cx="10620376" cy="4480560"/>
        </p:xfrm>
        <a:graphic>
          <a:graphicData uri="http://schemas.openxmlformats.org/drawingml/2006/table">
            <a:tbl>
              <a:tblPr firstRow="1" bandRow="1">
                <a:tableStyleId>{E8B1032C-EA38-4F05-BA0D-38AFFFC7BED3}</a:tableStyleId>
              </a:tblPr>
              <a:tblGrid>
                <a:gridCol w="765436">
                  <a:extLst>
                    <a:ext uri="{9D8B030D-6E8A-4147-A177-3AD203B41FA5}">
                      <a16:colId xmlns:a16="http://schemas.microsoft.com/office/drawing/2014/main" val="1509188128"/>
                    </a:ext>
                  </a:extLst>
                </a:gridCol>
                <a:gridCol w="2382986">
                  <a:extLst>
                    <a:ext uri="{9D8B030D-6E8A-4147-A177-3AD203B41FA5}">
                      <a16:colId xmlns:a16="http://schemas.microsoft.com/office/drawing/2014/main" val="2932542165"/>
                    </a:ext>
                  </a:extLst>
                </a:gridCol>
                <a:gridCol w="4148443">
                  <a:extLst>
                    <a:ext uri="{9D8B030D-6E8A-4147-A177-3AD203B41FA5}">
                      <a16:colId xmlns:a16="http://schemas.microsoft.com/office/drawing/2014/main" val="2407337007"/>
                    </a:ext>
                  </a:extLst>
                </a:gridCol>
                <a:gridCol w="3323511">
                  <a:extLst>
                    <a:ext uri="{9D8B030D-6E8A-4147-A177-3AD203B41FA5}">
                      <a16:colId xmlns:a16="http://schemas.microsoft.com/office/drawing/2014/main" val="2673955979"/>
                    </a:ext>
                  </a:extLst>
                </a:gridCol>
              </a:tblGrid>
              <a:tr h="0">
                <a:tc>
                  <a:txBody>
                    <a:bodyPr/>
                    <a:lstStyle/>
                    <a:p>
                      <a:pPr algn="ctr"/>
                      <a:r>
                        <a:rPr lang="en-US" sz="2400">
                          <a:latin typeface="Times New Roman" panose="02020603050405020304" pitchFamily="18" charset="0"/>
                          <a:cs typeface="Times New Roman" panose="02020603050405020304" pitchFamily="18" charset="0"/>
                        </a:rPr>
                        <a:t>STT</a:t>
                      </a:r>
                    </a:p>
                  </a:txBody>
                  <a:tcPr/>
                </a:tc>
                <a:tc>
                  <a:txBody>
                    <a:bodyPr/>
                    <a:lstStyle/>
                    <a:p>
                      <a:pPr algn="ctr"/>
                      <a:r>
                        <a:rPr lang="en-US" sz="2400">
                          <a:latin typeface="Times New Roman" panose="02020603050405020304" pitchFamily="18" charset="0"/>
                          <a:cs typeface="Times New Roman" panose="02020603050405020304" pitchFamily="18" charset="0"/>
                        </a:rPr>
                        <a:t>Sự</a:t>
                      </a:r>
                      <a:r>
                        <a:rPr lang="en-US" sz="2400" baseline="0">
                          <a:latin typeface="Times New Roman" panose="02020603050405020304" pitchFamily="18" charset="0"/>
                          <a:cs typeface="Times New Roman" panose="02020603050405020304" pitchFamily="18" charset="0"/>
                        </a:rPr>
                        <a:t> kiện</a:t>
                      </a:r>
                      <a:endParaRPr lang="en-US" sz="2400">
                        <a:latin typeface="Times New Roman" panose="02020603050405020304" pitchFamily="18" charset="0"/>
                        <a:cs typeface="Times New Roman" panose="02020603050405020304" pitchFamily="18" charset="0"/>
                      </a:endParaRPr>
                    </a:p>
                  </a:txBody>
                  <a:tcPr/>
                </a:tc>
                <a:tc>
                  <a:txBody>
                    <a:bodyPr/>
                    <a:lstStyle/>
                    <a:p>
                      <a:pPr algn="ctr"/>
                      <a:r>
                        <a:rPr lang="en-US" sz="2400">
                          <a:latin typeface="Times New Roman" panose="02020603050405020304" pitchFamily="18" charset="0"/>
                          <a:cs typeface="Times New Roman" panose="02020603050405020304" pitchFamily="18" charset="0"/>
                        </a:rPr>
                        <a:t>Kiên</a:t>
                      </a:r>
                    </a:p>
                  </a:txBody>
                  <a:tcPr/>
                </a:tc>
                <a:tc>
                  <a:txBody>
                    <a:bodyPr/>
                    <a:lstStyle/>
                    <a:p>
                      <a:pPr algn="ctr"/>
                      <a:r>
                        <a:rPr lang="en-US" sz="2400">
                          <a:latin typeface="Times New Roman" panose="02020603050405020304" pitchFamily="18" charset="0"/>
                          <a:cs typeface="Times New Roman" panose="02020603050405020304" pitchFamily="18" charset="0"/>
                        </a:rPr>
                        <a:t>Hòa</a:t>
                      </a:r>
                    </a:p>
                  </a:txBody>
                  <a:tcPr/>
                </a:tc>
                <a:extLst>
                  <a:ext uri="{0D108BD9-81ED-4DB2-BD59-A6C34878D82A}">
                    <a16:rowId xmlns:a16="http://schemas.microsoft.com/office/drawing/2014/main" val="2539167147"/>
                  </a:ext>
                </a:extLst>
              </a:tr>
              <a:tr h="370840">
                <a:tc>
                  <a:txBody>
                    <a:bodyPr/>
                    <a:lstStyle/>
                    <a:p>
                      <a:r>
                        <a:rPr lang="en-US" sz="2400">
                          <a:latin typeface="Times New Roman" panose="02020603050405020304" pitchFamily="18" charset="0"/>
                          <a:cs typeface="Times New Roman" panose="02020603050405020304" pitchFamily="18" charset="0"/>
                        </a:rPr>
                        <a:t>1</a:t>
                      </a:r>
                    </a:p>
                  </a:txBody>
                  <a:tcPr/>
                </a:tc>
                <a:tc>
                  <a:txBody>
                    <a:bodyPr/>
                    <a:lstStyle/>
                    <a:p>
                      <a:r>
                        <a:rPr lang="en-US" sz="2400">
                          <a:latin typeface="Times New Roman" panose="02020603050405020304" pitchFamily="18" charset="0"/>
                          <a:cs typeface="Times New Roman" panose="02020603050405020304" pitchFamily="18" charset="0"/>
                        </a:rPr>
                        <a:t>Bị</a:t>
                      </a:r>
                      <a:r>
                        <a:rPr lang="en-US" sz="2400" baseline="0">
                          <a:latin typeface="Times New Roman" panose="02020603050405020304" pitchFamily="18" charset="0"/>
                          <a:cs typeface="Times New Roman" panose="02020603050405020304" pitchFamily="18" charset="0"/>
                        </a:rPr>
                        <a:t> lạc đường</a:t>
                      </a:r>
                      <a:endParaRPr lang="en-US" sz="2400">
                        <a:latin typeface="Times New Roman" panose="02020603050405020304" pitchFamily="18" charset="0"/>
                        <a:cs typeface="Times New Roman" panose="02020603050405020304" pitchFamily="18" charset="0"/>
                      </a:endParaRPr>
                    </a:p>
                  </a:txBody>
                  <a:tcPr/>
                </a:tc>
                <a:tc>
                  <a:txBody>
                    <a:bodyPr/>
                    <a:lstStyle/>
                    <a:p>
                      <a:pPr marL="0" indent="0">
                        <a:buFontTx/>
                        <a:buNone/>
                      </a:pPr>
                      <a:r>
                        <a:rPr lang="en-US" sz="2400" baseline="0">
                          <a:latin typeface="Times New Roman" panose="02020603050405020304" pitchFamily="18" charset="0"/>
                          <a:cs typeface="Times New Roman" panose="02020603050405020304" pitchFamily="18" charset="0"/>
                        </a:rPr>
                        <a:t>- Tâm trạng: giận dữ</a:t>
                      </a:r>
                    </a:p>
                    <a:p>
                      <a:pPr marL="0" indent="0">
                        <a:buFontTx/>
                        <a:buNone/>
                      </a:pPr>
                      <a:r>
                        <a:rPr lang="en-US" sz="2400" baseline="0">
                          <a:latin typeface="Times New Roman" panose="02020603050405020304" pitchFamily="18" charset="0"/>
                          <a:cs typeface="Times New Roman" panose="02020603050405020304" pitchFamily="18" charset="0"/>
                        </a:rPr>
                        <a:t>- Hành động: mắng phũ phàng</a:t>
                      </a:r>
                      <a:endParaRPr lang="en-US" sz="2400">
                        <a:latin typeface="Times New Roman" panose="02020603050405020304" pitchFamily="18" charset="0"/>
                        <a:cs typeface="Times New Roman" panose="02020603050405020304" pitchFamily="18" charset="0"/>
                      </a:endParaRPr>
                    </a:p>
                  </a:txBody>
                  <a:tcPr/>
                </a:tc>
                <a:tc>
                  <a:txBody>
                    <a:bodyPr/>
                    <a:lstStyle/>
                    <a:p>
                      <a:r>
                        <a:rPr lang="en-US" sz="2400">
                          <a:latin typeface="Times New Roman" panose="02020603050405020304" pitchFamily="18" charset="0"/>
                          <a:cs typeface="Times New Roman" panose="02020603050405020304" pitchFamily="18" charset="0"/>
                        </a:rPr>
                        <a:t>- Tâm trạng: lo lắng</a:t>
                      </a:r>
                    </a:p>
                    <a:p>
                      <a:r>
                        <a:rPr lang="en-US" sz="2400">
                          <a:latin typeface="Times New Roman" panose="02020603050405020304" pitchFamily="18" charset="0"/>
                          <a:cs typeface="Times New Roman" panose="02020603050405020304" pitchFamily="18" charset="0"/>
                        </a:rPr>
                        <a:t>- Hành</a:t>
                      </a:r>
                      <a:r>
                        <a:rPr lang="en-US" sz="2400" baseline="0">
                          <a:latin typeface="Times New Roman" panose="02020603050405020304" pitchFamily="18" charset="0"/>
                          <a:cs typeface="Times New Roman" panose="02020603050405020304" pitchFamily="18" charset="0"/>
                        </a:rPr>
                        <a:t> động: tìm đường</a:t>
                      </a:r>
                      <a:endParaRPr lang="en-US" sz="2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66682610"/>
                  </a:ext>
                </a:extLst>
              </a:tr>
              <a:tr h="370840">
                <a:tc>
                  <a:txBody>
                    <a:bodyPr/>
                    <a:lstStyle/>
                    <a:p>
                      <a:r>
                        <a:rPr lang="en-US" sz="2400">
                          <a:latin typeface="Times New Roman" panose="02020603050405020304" pitchFamily="18" charset="0"/>
                          <a:cs typeface="Times New Roman" panose="02020603050405020304" pitchFamily="18" charset="0"/>
                        </a:rPr>
                        <a:t>2</a:t>
                      </a:r>
                    </a:p>
                  </a:txBody>
                  <a:tcPr/>
                </a:tc>
                <a:tc>
                  <a:txBody>
                    <a:bodyPr/>
                    <a:lstStyle/>
                    <a:p>
                      <a:r>
                        <a:rPr lang="en-US" sz="2400">
                          <a:latin typeface="Times New Roman" panose="02020603050405020304" pitchFamily="18" charset="0"/>
                          <a:cs typeface="Times New Roman" panose="02020603050405020304" pitchFamily="18" charset="0"/>
                        </a:rPr>
                        <a:t>Thấy</a:t>
                      </a:r>
                      <a:r>
                        <a:rPr lang="en-US" sz="2400" baseline="0">
                          <a:latin typeface="Times New Roman" panose="02020603050405020304" pitchFamily="18" charset="0"/>
                          <a:cs typeface="Times New Roman" panose="02020603050405020304" pitchFamily="18" charset="0"/>
                        </a:rPr>
                        <a:t> đường giao liên</a:t>
                      </a:r>
                      <a:endParaRPr lang="en-US" sz="2400">
                        <a:latin typeface="Times New Roman" panose="02020603050405020304" pitchFamily="18" charset="0"/>
                        <a:cs typeface="Times New Roman" panose="02020603050405020304" pitchFamily="18" charset="0"/>
                      </a:endParaRPr>
                    </a:p>
                  </a:txBody>
                  <a:tcPr/>
                </a:tc>
                <a:tc>
                  <a:txBody>
                    <a:bodyPr/>
                    <a:lstStyle/>
                    <a:p>
                      <a:pPr marL="0" marR="0" lvl="0" indent="0" algn="l" defTabSz="9130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Tâm trạng: hối lỗi</a:t>
                      </a:r>
                    </a:p>
                    <a:p>
                      <a:pPr marL="0" marR="0" lvl="0" indent="0" algn="l" defTabSz="9130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Hành động: quàng vai ôm Hòa</a:t>
                      </a:r>
                    </a:p>
                  </a:txBody>
                  <a:tcPr/>
                </a:tc>
                <a:tc>
                  <a:txBody>
                    <a:bodyPr/>
                    <a:lstStyle/>
                    <a:p>
                      <a:pPr marL="0" indent="0">
                        <a:buFontTx/>
                        <a:buNone/>
                      </a:pPr>
                      <a:r>
                        <a:rPr lang="en-US" sz="2000" baseline="0">
                          <a:latin typeface="Times New Roman" panose="02020603050405020304" pitchFamily="18" charset="0"/>
                          <a:cs typeface="Times New Roman" panose="02020603050405020304" pitchFamily="18" charset="0"/>
                        </a:rPr>
                        <a:t>- Tâm trạng: nôn nóng đi luôn</a:t>
                      </a:r>
                    </a:p>
                    <a:p>
                      <a:pPr marL="0" indent="0">
                        <a:buFontTx/>
                        <a:buNone/>
                      </a:pPr>
                      <a:r>
                        <a:rPr lang="en-US" sz="2000" baseline="0">
                          <a:latin typeface="Times New Roman" panose="02020603050405020304" pitchFamily="18" charset="0"/>
                          <a:cs typeface="Times New Roman" panose="02020603050405020304" pitchFamily="18" charset="0"/>
                        </a:rPr>
                        <a:t>- Hành động: ngả đầu vai Kiên</a:t>
                      </a:r>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20149669"/>
                  </a:ext>
                </a:extLst>
              </a:tr>
              <a:tr h="370840">
                <a:tc>
                  <a:txBody>
                    <a:bodyPr/>
                    <a:lstStyle/>
                    <a:p>
                      <a:r>
                        <a:rPr lang="en-US" sz="2400">
                          <a:latin typeface="Times New Roman" panose="02020603050405020304" pitchFamily="18" charset="0"/>
                          <a:cs typeface="Times New Roman" panose="02020603050405020304" pitchFamily="18" charset="0"/>
                        </a:rPr>
                        <a:t>3</a:t>
                      </a:r>
                    </a:p>
                  </a:txBody>
                  <a:tcPr/>
                </a:tc>
                <a:tc>
                  <a:txBody>
                    <a:bodyPr/>
                    <a:lstStyle/>
                    <a:p>
                      <a:r>
                        <a:rPr lang="en-US" sz="2400">
                          <a:latin typeface="Times New Roman" panose="02020603050405020304" pitchFamily="18" charset="0"/>
                          <a:cs typeface="Times New Roman" panose="02020603050405020304" pitchFamily="18" charset="0"/>
                        </a:rPr>
                        <a:t>Đối</a:t>
                      </a:r>
                      <a:r>
                        <a:rPr lang="en-US" sz="2400" baseline="0">
                          <a:latin typeface="Times New Roman" panose="02020603050405020304" pitchFamily="18" charset="0"/>
                          <a:cs typeface="Times New Roman" panose="02020603050405020304" pitchFamily="18" charset="0"/>
                        </a:rPr>
                        <a:t> mặt toán lính Mĩ</a:t>
                      </a:r>
                      <a:endParaRPr lang="en-US" sz="2400">
                        <a:latin typeface="Times New Roman" panose="02020603050405020304" pitchFamily="18" charset="0"/>
                        <a:cs typeface="Times New Roman" panose="02020603050405020304" pitchFamily="18" charset="0"/>
                      </a:endParaRPr>
                    </a:p>
                  </a:txBody>
                  <a:tcPr/>
                </a:tc>
                <a:tc>
                  <a:txBody>
                    <a:bodyPr/>
                    <a:lstStyle/>
                    <a:p>
                      <a:pPr marL="0" indent="0">
                        <a:buFontTx/>
                        <a:buNone/>
                      </a:pPr>
                      <a:r>
                        <a:rPr lang="en-US" sz="2400" baseline="0">
                          <a:latin typeface="Times New Roman" panose="02020603050405020304" pitchFamily="18" charset="0"/>
                          <a:cs typeface="Times New Roman" panose="02020603050405020304" pitchFamily="18" charset="0"/>
                        </a:rPr>
                        <a:t>- Tâm trạng: sốc, sợ hãi</a:t>
                      </a:r>
                    </a:p>
                    <a:p>
                      <a:pPr marL="0" indent="0">
                        <a:buFontTx/>
                        <a:buNone/>
                      </a:pPr>
                      <a:r>
                        <a:rPr lang="en-US" sz="2400" baseline="0">
                          <a:latin typeface="Times New Roman" panose="02020603050405020304" pitchFamily="18" charset="0"/>
                          <a:cs typeface="Times New Roman" panose="02020603050405020304" pitchFamily="18" charset="0"/>
                        </a:rPr>
                        <a:t>- Hành động: tự vệ, nín lặng</a:t>
                      </a:r>
                      <a:endParaRPr lang="en-US" sz="2400">
                        <a:latin typeface="Times New Roman" panose="02020603050405020304" pitchFamily="18" charset="0"/>
                        <a:cs typeface="Times New Roman" panose="02020603050405020304" pitchFamily="18" charset="0"/>
                      </a:endParaRPr>
                    </a:p>
                  </a:txBody>
                  <a:tcPr/>
                </a:tc>
                <a:tc>
                  <a:txBody>
                    <a:bodyPr/>
                    <a:lstStyle/>
                    <a:p>
                      <a:pPr marL="0" indent="0">
                        <a:buFontTx/>
                        <a:buNone/>
                      </a:pPr>
                      <a:r>
                        <a:rPr lang="en-US" sz="2400" baseline="0">
                          <a:latin typeface="Times New Roman" panose="02020603050405020304" pitchFamily="18" charset="0"/>
                          <a:cs typeface="Times New Roman" panose="02020603050405020304" pitchFamily="18" charset="0"/>
                        </a:rPr>
                        <a:t>- Tâm trạng: bình tâm</a:t>
                      </a:r>
                    </a:p>
                    <a:p>
                      <a:pPr marL="0" indent="0">
                        <a:buFontTx/>
                        <a:buNone/>
                      </a:pPr>
                      <a:r>
                        <a:rPr lang="en-US" sz="2400" baseline="0">
                          <a:latin typeface="Times New Roman" panose="02020603050405020304" pitchFamily="18" charset="0"/>
                          <a:cs typeface="Times New Roman" panose="02020603050405020304" pitchFamily="18" charset="0"/>
                        </a:rPr>
                        <a:t>- Hành động: cảm tử</a:t>
                      </a:r>
                      <a:endParaRPr lang="en-US" sz="2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34655231"/>
                  </a:ext>
                </a:extLst>
              </a:tr>
              <a:tr h="741680">
                <a:tc gridSpan="4">
                  <a:txBody>
                    <a:bodyPr/>
                    <a:lstStyle/>
                    <a:p>
                      <a:pPr algn="just"/>
                      <a:r>
                        <a:rPr lang="en-US" sz="2400" baseline="0">
                          <a:latin typeface="Times New Roman" panose="02020603050405020304" pitchFamily="18" charset="0"/>
                          <a:cs typeface="Times New Roman" panose="02020603050405020304" pitchFamily="18" charset="0"/>
                        </a:rPr>
                        <a:t>Kỉ niệm về Hòa là bi thảm, thương tâm nhất trong kí ức của Kiên: xót xa cho người đồng đội trong sáng, nhân hậu đã hi sinh. Giây phút sinh tử, Hòa đã chọn hi sinh để đồng đội được sống. Kiên vừa cảm phục vừa mang phức cảm chiến bại nên kí ức luôn quằn quại trong nỗi đau bi thảm. </a:t>
                      </a:r>
                      <a:endParaRPr lang="en-US" sz="2400">
                        <a:latin typeface="Times New Roman" panose="02020603050405020304" pitchFamily="18" charset="0"/>
                        <a:cs typeface="Times New Roman" panose="02020603050405020304" pitchFamily="18" charset="0"/>
                      </a:endParaRPr>
                    </a:p>
                  </a:txBody>
                  <a:tcPr/>
                </a:tc>
                <a:tc hMerge="1">
                  <a:txBody>
                    <a:bodyPr/>
                    <a:lstStyle/>
                    <a:p>
                      <a:endParaRPr lang="en-US" sz="2400">
                        <a:latin typeface="Times New Roman" panose="02020603050405020304" pitchFamily="18" charset="0"/>
                        <a:cs typeface="Times New Roman" panose="02020603050405020304" pitchFamily="18" charset="0"/>
                      </a:endParaRPr>
                    </a:p>
                  </a:txBody>
                  <a:tcPr/>
                </a:tc>
                <a:tc hMerge="1">
                  <a:txBody>
                    <a:bodyPr/>
                    <a:lstStyle/>
                    <a:p>
                      <a:endParaRPr lang="en-US" sz="2400">
                        <a:latin typeface="Times New Roman" panose="02020603050405020304" pitchFamily="18" charset="0"/>
                        <a:cs typeface="Times New Roman" panose="02020603050405020304" pitchFamily="18" charset="0"/>
                      </a:endParaRPr>
                    </a:p>
                  </a:txBody>
                  <a:tcPr/>
                </a:tc>
                <a:tc hMerge="1">
                  <a:txBody>
                    <a:bodyPr/>
                    <a:lstStyle/>
                    <a:p>
                      <a:endParaRPr lang="en-US"/>
                    </a:p>
                  </a:txBody>
                  <a:tcPr/>
                </a:tc>
                <a:extLst>
                  <a:ext uri="{0D108BD9-81ED-4DB2-BD59-A6C34878D82A}">
                    <a16:rowId xmlns:a16="http://schemas.microsoft.com/office/drawing/2014/main" val="3914480925"/>
                  </a:ext>
                </a:extLst>
              </a:tr>
            </a:tbl>
          </a:graphicData>
        </a:graphic>
      </p:graphicFrame>
    </p:spTree>
    <p:extLst>
      <p:ext uri="{BB962C8B-B14F-4D97-AF65-F5344CB8AC3E}">
        <p14:creationId xmlns:p14="http://schemas.microsoft.com/office/powerpoint/2010/main" val="3711773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1A8A00-A294-C4A6-24E0-2492E77F5133}"/>
              </a:ext>
            </a:extLst>
          </p:cNvPr>
          <p:cNvSpPr/>
          <p:nvPr/>
        </p:nvSpPr>
        <p:spPr>
          <a:xfrm>
            <a:off x="0" y="57150"/>
            <a:ext cx="724600" cy="571500"/>
          </a:xfrm>
          <a:prstGeom prst="rect">
            <a:avLst/>
          </a:prstGeom>
          <a:solidFill>
            <a:schemeClr val="tx1">
              <a:lumMod val="95000"/>
              <a:lumOff val="5000"/>
            </a:schemeClr>
          </a:solid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Bài 7</a:t>
            </a:r>
          </a:p>
        </p:txBody>
      </p:sp>
      <p:sp>
        <p:nvSpPr>
          <p:cNvPr id="4" name="Rounded Rectangle 3">
            <a:extLst>
              <a:ext uri="{FF2B5EF4-FFF2-40B4-BE49-F238E27FC236}">
                <a16:creationId xmlns:a16="http://schemas.microsoft.com/office/drawing/2014/main" id="{93E66813-EE0A-90E4-B31F-6DCA0A5B9F97}"/>
              </a:ext>
            </a:extLst>
          </p:cNvPr>
          <p:cNvSpPr/>
          <p:nvPr/>
        </p:nvSpPr>
        <p:spPr>
          <a:xfrm>
            <a:off x="724599" y="57150"/>
            <a:ext cx="761901" cy="571500"/>
          </a:xfrm>
          <a:prstGeom prst="roundRect">
            <a:avLst/>
          </a:prstGeom>
          <a:solidFill>
            <a:schemeClr val="tx1">
              <a:lumMod val="95000"/>
              <a:lumOff val="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Đọc</a:t>
            </a:r>
          </a:p>
        </p:txBody>
      </p:sp>
      <p:sp>
        <p:nvSpPr>
          <p:cNvPr id="7" name="Hình chữ nhật 6">
            <a:extLst>
              <a:ext uri="{FF2B5EF4-FFF2-40B4-BE49-F238E27FC236}">
                <a16:creationId xmlns:a16="http://schemas.microsoft.com/office/drawing/2014/main" id="{5613288B-82BA-8170-64DA-4B2BCFCCF2B3}"/>
              </a:ext>
            </a:extLst>
          </p:cNvPr>
          <p:cNvSpPr/>
          <p:nvPr/>
        </p:nvSpPr>
        <p:spPr>
          <a:xfrm>
            <a:off x="0" y="-25912"/>
            <a:ext cx="12192003" cy="6803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ound Same Side Corner Rectangle 25"/>
          <p:cNvSpPr/>
          <p:nvPr/>
        </p:nvSpPr>
        <p:spPr>
          <a:xfrm rot="5400000">
            <a:off x="186798" y="-48390"/>
            <a:ext cx="599042" cy="972638"/>
          </a:xfrm>
          <a:prstGeom prst="round2SameRect">
            <a:avLst/>
          </a:prstGeom>
          <a:solidFill>
            <a:srgbClr val="D8CE9B"/>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26"/>
          <p:cNvSpPr txBox="1"/>
          <p:nvPr/>
        </p:nvSpPr>
        <p:spPr>
          <a:xfrm>
            <a:off x="331994" y="181511"/>
            <a:ext cx="484553" cy="523220"/>
          </a:xfrm>
          <a:prstGeom prst="rect">
            <a:avLst/>
          </a:prstGeom>
          <a:solidFill>
            <a:srgbClr val="D8CE9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II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endParaRPr>
          </a:p>
        </p:txBody>
      </p:sp>
      <p:sp>
        <p:nvSpPr>
          <p:cNvPr id="11" name="TextBox 31"/>
          <p:cNvSpPr txBox="1"/>
          <p:nvPr/>
        </p:nvSpPr>
        <p:spPr>
          <a:xfrm>
            <a:off x="1095594" y="158210"/>
            <a:ext cx="4547560" cy="584775"/>
          </a:xfrm>
          <a:prstGeom prst="rect">
            <a:avLst/>
          </a:prstGeom>
          <a:solidFill>
            <a:srgbClr val="D8CE9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TÌM HIỂU </a:t>
            </a:r>
            <a:r>
              <a:rPr lang="en-US" sz="3200" b="1">
                <a:solidFill>
                  <a:prstClr val="black"/>
                </a:solidFill>
                <a:latin typeface="Times New Roman" panose="02020603050405020304" pitchFamily="18" charset="0"/>
                <a:ea typeface="Tahoma" pitchFamily="34" charset="0"/>
                <a:cs typeface="Times New Roman" panose="02020603050405020304" pitchFamily="18" charset="0"/>
              </a:rPr>
              <a:t>VĂN BẢN</a:t>
            </a: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endParaRPr>
          </a:p>
        </p:txBody>
      </p:sp>
      <p:sp>
        <p:nvSpPr>
          <p:cNvPr id="12" name="TextBox 34">
            <a:extLst>
              <a:ext uri="{FF2B5EF4-FFF2-40B4-BE49-F238E27FC236}">
                <a16:creationId xmlns:a16="http://schemas.microsoft.com/office/drawing/2014/main" id="{8F3FA325-84CF-EDF1-D292-F990A1D9FFEE}"/>
              </a:ext>
            </a:extLst>
          </p:cNvPr>
          <p:cNvSpPr txBox="1"/>
          <p:nvPr/>
        </p:nvSpPr>
        <p:spPr>
          <a:xfrm>
            <a:off x="1095593" y="951487"/>
            <a:ext cx="8753801" cy="460895"/>
          </a:xfrm>
          <a:prstGeom prst="rect">
            <a:avLst/>
          </a:prstGeom>
          <a:noFill/>
        </p:spPr>
        <p:txBody>
          <a:bodyPr wrap="square" rtlCol="0">
            <a:spAutoFit/>
          </a:bodyPr>
          <a:lstStyle/>
          <a:p>
            <a:pPr algn="just">
              <a:lnSpc>
                <a:spcPct val="107000"/>
              </a:lnSpc>
              <a:spcAft>
                <a:spcPts val="0"/>
              </a:spcAft>
            </a:pPr>
            <a:r>
              <a:rPr lang="en-US" sz="2400" b="1">
                <a:latin typeface="Times New Roman" panose="02020603050405020304" pitchFamily="18" charset="0"/>
                <a:ea typeface="Calibri" panose="020F0502020204030204" pitchFamily="34" charset="0"/>
                <a:cs typeface="Times New Roman" panose="02020603050405020304" pitchFamily="18" charset="0"/>
              </a:rPr>
              <a:t>Cốt truyện, cách kể chuyện và ý nghĩa nhan đề đoạn trích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ounded Rectangle 35">
            <a:extLst>
              <a:ext uri="{FF2B5EF4-FFF2-40B4-BE49-F238E27FC236}">
                <a16:creationId xmlns:a16="http://schemas.microsoft.com/office/drawing/2014/main" id="{032CF80A-3560-F18D-7659-B85B9D204A81}"/>
              </a:ext>
            </a:extLst>
          </p:cNvPr>
          <p:cNvSpPr/>
          <p:nvPr/>
        </p:nvSpPr>
        <p:spPr>
          <a:xfrm>
            <a:off x="182027" y="950123"/>
            <a:ext cx="634520" cy="402336"/>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36">
            <a:extLst>
              <a:ext uri="{FF2B5EF4-FFF2-40B4-BE49-F238E27FC236}">
                <a16:creationId xmlns:a16="http://schemas.microsoft.com/office/drawing/2014/main" id="{6BCE8F0F-BF25-9E8F-0388-AFF48C3AAFA1}"/>
              </a:ext>
            </a:extLst>
          </p:cNvPr>
          <p:cNvSpPr txBox="1"/>
          <p:nvPr/>
        </p:nvSpPr>
        <p:spPr>
          <a:xfrm>
            <a:off x="339909" y="936098"/>
            <a:ext cx="388248" cy="4770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b="1">
                <a:solidFill>
                  <a:prstClr val="white"/>
                </a:solidFill>
                <a:latin typeface="Tahoma" pitchFamily="34" charset="0"/>
                <a:ea typeface="Tahoma" pitchFamily="34" charset="0"/>
                <a:cs typeface="Tahoma" pitchFamily="34" charset="0"/>
              </a:rPr>
              <a:t>3</a:t>
            </a:r>
            <a:endParaRPr kumimoji="0" lang="en-US" sz="25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pic>
        <p:nvPicPr>
          <p:cNvPr id="16" name="Picture 37">
            <a:extLst>
              <a:ext uri="{FF2B5EF4-FFF2-40B4-BE49-F238E27FC236}">
                <a16:creationId xmlns:a16="http://schemas.microsoft.com/office/drawing/2014/main" id="{B663A684-563E-5354-6873-BDFD5FBCF58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68" b="89666" l="3330" r="95863">
                        <a14:foregroundMark x1="35419" y1="21581" x2="35419" y2="21581"/>
                        <a14:foregroundMark x1="36125" y1="25329" x2="36125" y2="25329"/>
                        <a14:foregroundMark x1="20787" y1="57244" x2="20787" y2="57244"/>
                        <a14:foregroundMark x1="54894" y1="78116" x2="54894" y2="78116"/>
                        <a14:foregroundMark x1="47326" y1="79534" x2="47326" y2="79534"/>
                        <a14:foregroundMark x1="51867" y1="78825" x2="54390" y2="83181"/>
                        <a14:foregroundMark x1="55298" y1="68997" x2="56004" y2="73556"/>
                        <a14:foregroundMark x1="58123" y1="53090" x2="58729" y2="58663"/>
                        <a14:foregroundMark x1="62260" y1="46403" x2="66599" y2="50557"/>
                        <a14:foregroundMark x1="36630" y1="27558" x2="37437" y2="29281"/>
                        <a14:foregroundMark x1="39051" y1="32523" x2="38244" y2="29787"/>
                      </a14:backgroundRemoval>
                    </a14:imgEffect>
                  </a14:imgLayer>
                </a14:imgProps>
              </a:ext>
              <a:ext uri="{28A0092B-C50C-407E-A947-70E740481C1C}">
                <a14:useLocalDpi xmlns:a14="http://schemas.microsoft.com/office/drawing/2010/main" val="0"/>
              </a:ext>
            </a:extLst>
          </a:blip>
          <a:srcRect b="9425"/>
          <a:stretch/>
        </p:blipFill>
        <p:spPr>
          <a:xfrm>
            <a:off x="10383140" y="-339461"/>
            <a:ext cx="2140857" cy="2088384"/>
          </a:xfrm>
          <a:prstGeom prst="rect">
            <a:avLst/>
          </a:prstGeom>
        </p:spPr>
      </p:pic>
      <p:sp>
        <p:nvSpPr>
          <p:cNvPr id="2" name="Quad Arrow Callout 1"/>
          <p:cNvSpPr/>
          <p:nvPr/>
        </p:nvSpPr>
        <p:spPr>
          <a:xfrm>
            <a:off x="587414" y="2110180"/>
            <a:ext cx="3487783" cy="3078352"/>
          </a:xfrm>
          <a:prstGeom prst="quad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Nhận xét cốt truyện?</a:t>
            </a:r>
          </a:p>
        </p:txBody>
      </p:sp>
      <p:cxnSp>
        <p:nvCxnSpPr>
          <p:cNvPr id="15" name="Straight Connector 14"/>
          <p:cNvCxnSpPr/>
          <p:nvPr/>
        </p:nvCxnSpPr>
        <p:spPr>
          <a:xfrm flipH="1">
            <a:off x="4495824" y="1620884"/>
            <a:ext cx="20728" cy="4453345"/>
          </a:xfrm>
          <a:prstGeom prst="line">
            <a:avLst/>
          </a:prstGeom>
        </p:spPr>
        <p:style>
          <a:lnRef idx="3">
            <a:schemeClr val="accent4"/>
          </a:lnRef>
          <a:fillRef idx="0">
            <a:schemeClr val="accent4"/>
          </a:fillRef>
          <a:effectRef idx="2">
            <a:schemeClr val="accent4"/>
          </a:effectRef>
          <a:fontRef idx="minor">
            <a:schemeClr val="tx1"/>
          </a:fontRef>
        </p:style>
      </p:cxnSp>
      <p:sp>
        <p:nvSpPr>
          <p:cNvPr id="22" name="Pentagon 21"/>
          <p:cNvSpPr/>
          <p:nvPr/>
        </p:nvSpPr>
        <p:spPr>
          <a:xfrm>
            <a:off x="5123167" y="1641511"/>
            <a:ext cx="2320461" cy="468669"/>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latin typeface="Times New Roman" panose="02020603050405020304" pitchFamily="18" charset="0"/>
                <a:cs typeface="Times New Roman" panose="02020603050405020304" pitchFamily="18" charset="0"/>
              </a:rPr>
              <a:t>Tháo chạy</a:t>
            </a:r>
          </a:p>
        </p:txBody>
      </p:sp>
      <p:sp>
        <p:nvSpPr>
          <p:cNvPr id="29" name="Chevron 28"/>
          <p:cNvSpPr/>
          <p:nvPr/>
        </p:nvSpPr>
        <p:spPr>
          <a:xfrm>
            <a:off x="7876903" y="1709481"/>
            <a:ext cx="271792" cy="27989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0" name="Picture 29"/>
          <p:cNvPicPr>
            <a:picLocks noChangeAspect="1"/>
          </p:cNvPicPr>
          <p:nvPr/>
        </p:nvPicPr>
        <p:blipFill>
          <a:blip r:embed="rId5"/>
          <a:stretch>
            <a:fillRect/>
          </a:stretch>
        </p:blipFill>
        <p:spPr>
          <a:xfrm>
            <a:off x="7825579" y="2660858"/>
            <a:ext cx="323116" cy="304826"/>
          </a:xfrm>
          <a:prstGeom prst="rect">
            <a:avLst/>
          </a:prstGeom>
        </p:spPr>
      </p:pic>
      <p:pic>
        <p:nvPicPr>
          <p:cNvPr id="31" name="Picture 30"/>
          <p:cNvPicPr>
            <a:picLocks noChangeAspect="1"/>
          </p:cNvPicPr>
          <p:nvPr/>
        </p:nvPicPr>
        <p:blipFill>
          <a:blip r:embed="rId5"/>
          <a:stretch>
            <a:fillRect/>
          </a:stretch>
        </p:blipFill>
        <p:spPr>
          <a:xfrm>
            <a:off x="7825579" y="3814838"/>
            <a:ext cx="323116" cy="304826"/>
          </a:xfrm>
          <a:prstGeom prst="rect">
            <a:avLst/>
          </a:prstGeom>
        </p:spPr>
      </p:pic>
      <p:sp>
        <p:nvSpPr>
          <p:cNvPr id="38" name="Pentagon 37"/>
          <p:cNvSpPr/>
          <p:nvPr/>
        </p:nvSpPr>
        <p:spPr>
          <a:xfrm>
            <a:off x="8699655" y="1641511"/>
            <a:ext cx="2347163" cy="468669"/>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Lạc lối</a:t>
            </a:r>
          </a:p>
        </p:txBody>
      </p:sp>
      <p:sp>
        <p:nvSpPr>
          <p:cNvPr id="39" name="Pentagon 38"/>
          <p:cNvSpPr/>
          <p:nvPr/>
        </p:nvSpPr>
        <p:spPr>
          <a:xfrm>
            <a:off x="5170691" y="2648316"/>
            <a:ext cx="2314325" cy="429806"/>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latin typeface="Times New Roman" panose="02020603050405020304" pitchFamily="18" charset="0"/>
                <a:cs typeface="Times New Roman" panose="02020603050405020304" pitchFamily="18" charset="0"/>
              </a:rPr>
              <a:t>Tìm đường</a:t>
            </a:r>
          </a:p>
        </p:txBody>
      </p:sp>
      <p:sp>
        <p:nvSpPr>
          <p:cNvPr id="40" name="Pentagon 39"/>
          <p:cNvSpPr/>
          <p:nvPr/>
        </p:nvSpPr>
        <p:spPr>
          <a:xfrm>
            <a:off x="8699655" y="2648316"/>
            <a:ext cx="2442962" cy="429806"/>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latin typeface="Times New Roman" panose="02020603050405020304" pitchFamily="18" charset="0"/>
                <a:cs typeface="Times New Roman" panose="02020603050405020304" pitchFamily="18" charset="0"/>
              </a:rPr>
              <a:t>Đụng độ </a:t>
            </a:r>
          </a:p>
        </p:txBody>
      </p:sp>
      <p:sp>
        <p:nvSpPr>
          <p:cNvPr id="41" name="Pentagon 40"/>
          <p:cNvSpPr/>
          <p:nvPr/>
        </p:nvSpPr>
        <p:spPr>
          <a:xfrm>
            <a:off x="5123167" y="3759968"/>
            <a:ext cx="2320461" cy="414563"/>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latin typeface="Times New Roman" panose="02020603050405020304" pitchFamily="18" charset="0"/>
                <a:cs typeface="Times New Roman" panose="02020603050405020304" pitchFamily="18" charset="0"/>
              </a:rPr>
              <a:t>Hi sinh</a:t>
            </a:r>
          </a:p>
        </p:txBody>
      </p:sp>
      <p:sp>
        <p:nvSpPr>
          <p:cNvPr id="42" name="Pentagon 41"/>
          <p:cNvSpPr/>
          <p:nvPr/>
        </p:nvSpPr>
        <p:spPr>
          <a:xfrm>
            <a:off x="8699655" y="3759968"/>
            <a:ext cx="2547465" cy="414563"/>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latin typeface="Times New Roman" panose="02020603050405020304" pitchFamily="18" charset="0"/>
                <a:cs typeface="Times New Roman" panose="02020603050405020304" pitchFamily="18" charset="0"/>
              </a:rPr>
              <a:t>Sống sót</a:t>
            </a:r>
          </a:p>
        </p:txBody>
      </p:sp>
      <p:sp>
        <p:nvSpPr>
          <p:cNvPr id="46" name="Round Single Corner Rectangle 45"/>
          <p:cNvSpPr/>
          <p:nvPr/>
        </p:nvSpPr>
        <p:spPr>
          <a:xfrm>
            <a:off x="4767944" y="4624251"/>
            <a:ext cx="7014754" cy="1449978"/>
          </a:xfrm>
          <a:prstGeom prst="round1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i="1">
                <a:latin typeface="Times New Roman" panose="02020603050405020304" pitchFamily="18" charset="0"/>
                <a:cs typeface="Times New Roman" panose="02020603050405020304" pitchFamily="18" charset="0"/>
              </a:rPr>
              <a:t>      Chuỗi sự kiện được tổ chức tuyến tính, tạo không khí căng thẳng, kịch tính. Kết hợp với tâm trạng bất an của nhân vật gợi ấn tượng sống động về sự chiến đấu, hi sinh, mất mát trong chiến tranh. </a:t>
            </a:r>
          </a:p>
        </p:txBody>
      </p:sp>
    </p:spTree>
    <p:extLst>
      <p:ext uri="{BB962C8B-B14F-4D97-AF65-F5344CB8AC3E}">
        <p14:creationId xmlns:p14="http://schemas.microsoft.com/office/powerpoint/2010/main" val="38036807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1A8A00-A294-C4A6-24E0-2492E77F5133}"/>
              </a:ext>
            </a:extLst>
          </p:cNvPr>
          <p:cNvSpPr/>
          <p:nvPr/>
        </p:nvSpPr>
        <p:spPr>
          <a:xfrm>
            <a:off x="0" y="57150"/>
            <a:ext cx="724600" cy="571500"/>
          </a:xfrm>
          <a:prstGeom prst="rect">
            <a:avLst/>
          </a:prstGeom>
          <a:solidFill>
            <a:schemeClr val="tx1">
              <a:lumMod val="95000"/>
              <a:lumOff val="5000"/>
            </a:schemeClr>
          </a:solid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Bài 7</a:t>
            </a:r>
          </a:p>
        </p:txBody>
      </p:sp>
      <p:sp>
        <p:nvSpPr>
          <p:cNvPr id="4" name="Rounded Rectangle 3">
            <a:extLst>
              <a:ext uri="{FF2B5EF4-FFF2-40B4-BE49-F238E27FC236}">
                <a16:creationId xmlns:a16="http://schemas.microsoft.com/office/drawing/2014/main" id="{93E66813-EE0A-90E4-B31F-6DCA0A5B9F97}"/>
              </a:ext>
            </a:extLst>
          </p:cNvPr>
          <p:cNvSpPr/>
          <p:nvPr/>
        </p:nvSpPr>
        <p:spPr>
          <a:xfrm>
            <a:off x="724599" y="57150"/>
            <a:ext cx="761901" cy="571500"/>
          </a:xfrm>
          <a:prstGeom prst="roundRect">
            <a:avLst/>
          </a:prstGeom>
          <a:solidFill>
            <a:schemeClr val="tx1">
              <a:lumMod val="95000"/>
              <a:lumOff val="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Đọc</a:t>
            </a:r>
          </a:p>
        </p:txBody>
      </p:sp>
      <p:sp>
        <p:nvSpPr>
          <p:cNvPr id="7" name="Hình chữ nhật 6">
            <a:extLst>
              <a:ext uri="{FF2B5EF4-FFF2-40B4-BE49-F238E27FC236}">
                <a16:creationId xmlns:a16="http://schemas.microsoft.com/office/drawing/2014/main" id="{5613288B-82BA-8170-64DA-4B2BCFCCF2B3}"/>
              </a:ext>
            </a:extLst>
          </p:cNvPr>
          <p:cNvSpPr/>
          <p:nvPr/>
        </p:nvSpPr>
        <p:spPr>
          <a:xfrm>
            <a:off x="-161181" y="-52026"/>
            <a:ext cx="12192003" cy="6803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ound Same Side Corner Rectangle 25"/>
          <p:cNvSpPr/>
          <p:nvPr/>
        </p:nvSpPr>
        <p:spPr>
          <a:xfrm rot="5400000">
            <a:off x="186798" y="-48390"/>
            <a:ext cx="599042" cy="972638"/>
          </a:xfrm>
          <a:prstGeom prst="round2SameRect">
            <a:avLst/>
          </a:prstGeom>
          <a:solidFill>
            <a:srgbClr val="D8CE9B"/>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26"/>
          <p:cNvSpPr txBox="1"/>
          <p:nvPr/>
        </p:nvSpPr>
        <p:spPr>
          <a:xfrm>
            <a:off x="331994" y="181511"/>
            <a:ext cx="484553" cy="523220"/>
          </a:xfrm>
          <a:prstGeom prst="rect">
            <a:avLst/>
          </a:prstGeom>
          <a:solidFill>
            <a:srgbClr val="D8CE9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II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endParaRPr>
          </a:p>
        </p:txBody>
      </p:sp>
      <p:sp>
        <p:nvSpPr>
          <p:cNvPr id="11" name="TextBox 31"/>
          <p:cNvSpPr txBox="1"/>
          <p:nvPr/>
        </p:nvSpPr>
        <p:spPr>
          <a:xfrm>
            <a:off x="1095594" y="158210"/>
            <a:ext cx="4129550" cy="584775"/>
          </a:xfrm>
          <a:prstGeom prst="rect">
            <a:avLst/>
          </a:prstGeom>
          <a:solidFill>
            <a:srgbClr val="D8CE9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TÌM HIỂU </a:t>
            </a:r>
            <a:r>
              <a:rPr lang="en-US" sz="3200" b="1">
                <a:solidFill>
                  <a:prstClr val="black"/>
                </a:solidFill>
                <a:latin typeface="Times New Roman" panose="02020603050405020304" pitchFamily="18" charset="0"/>
                <a:ea typeface="Tahoma" pitchFamily="34" charset="0"/>
                <a:cs typeface="Times New Roman" panose="02020603050405020304" pitchFamily="18" charset="0"/>
              </a:rPr>
              <a:t>VĂN BẢN</a:t>
            </a: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endParaRPr>
          </a:p>
        </p:txBody>
      </p:sp>
      <p:sp>
        <p:nvSpPr>
          <p:cNvPr id="12" name="TextBox 34">
            <a:extLst>
              <a:ext uri="{FF2B5EF4-FFF2-40B4-BE49-F238E27FC236}">
                <a16:creationId xmlns:a16="http://schemas.microsoft.com/office/drawing/2014/main" id="{8F3FA325-84CF-EDF1-D292-F990A1D9FFEE}"/>
              </a:ext>
            </a:extLst>
          </p:cNvPr>
          <p:cNvSpPr txBox="1"/>
          <p:nvPr/>
        </p:nvSpPr>
        <p:spPr>
          <a:xfrm>
            <a:off x="1095593" y="951487"/>
            <a:ext cx="8753801" cy="460895"/>
          </a:xfrm>
          <a:prstGeom prst="rect">
            <a:avLst/>
          </a:prstGeom>
          <a:noFill/>
        </p:spPr>
        <p:txBody>
          <a:bodyPr wrap="square" rtlCol="0">
            <a:spAutoFit/>
          </a:bodyPr>
          <a:lstStyle/>
          <a:p>
            <a:pPr algn="just">
              <a:lnSpc>
                <a:spcPct val="107000"/>
              </a:lnSpc>
              <a:spcAft>
                <a:spcPts val="0"/>
              </a:spcAft>
            </a:pPr>
            <a:r>
              <a:rPr lang="en-US" sz="2400" b="1">
                <a:latin typeface="Times New Roman" panose="02020603050405020304" pitchFamily="18" charset="0"/>
                <a:ea typeface="Calibri" panose="020F0502020204030204" pitchFamily="34" charset="0"/>
                <a:cs typeface="Times New Roman" panose="02020603050405020304" pitchFamily="18" charset="0"/>
              </a:rPr>
              <a:t>Cốt truyện, cách kể chuyện và ý nghĩa nhan đề đoạn trích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ounded Rectangle 35">
            <a:extLst>
              <a:ext uri="{FF2B5EF4-FFF2-40B4-BE49-F238E27FC236}">
                <a16:creationId xmlns:a16="http://schemas.microsoft.com/office/drawing/2014/main" id="{032CF80A-3560-F18D-7659-B85B9D204A81}"/>
              </a:ext>
            </a:extLst>
          </p:cNvPr>
          <p:cNvSpPr/>
          <p:nvPr/>
        </p:nvSpPr>
        <p:spPr>
          <a:xfrm>
            <a:off x="182027" y="950123"/>
            <a:ext cx="634520" cy="402336"/>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36">
            <a:extLst>
              <a:ext uri="{FF2B5EF4-FFF2-40B4-BE49-F238E27FC236}">
                <a16:creationId xmlns:a16="http://schemas.microsoft.com/office/drawing/2014/main" id="{6BCE8F0F-BF25-9E8F-0388-AFF48C3AAFA1}"/>
              </a:ext>
            </a:extLst>
          </p:cNvPr>
          <p:cNvSpPr txBox="1"/>
          <p:nvPr/>
        </p:nvSpPr>
        <p:spPr>
          <a:xfrm>
            <a:off x="339909" y="936098"/>
            <a:ext cx="388248" cy="4770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b="1">
                <a:solidFill>
                  <a:prstClr val="white"/>
                </a:solidFill>
                <a:latin typeface="Tahoma" pitchFamily="34" charset="0"/>
                <a:ea typeface="Tahoma" pitchFamily="34" charset="0"/>
                <a:cs typeface="Tahoma" pitchFamily="34" charset="0"/>
              </a:rPr>
              <a:t>3</a:t>
            </a:r>
            <a:endParaRPr kumimoji="0" lang="en-US" sz="25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pic>
        <p:nvPicPr>
          <p:cNvPr id="16" name="Picture 37">
            <a:extLst>
              <a:ext uri="{FF2B5EF4-FFF2-40B4-BE49-F238E27FC236}">
                <a16:creationId xmlns:a16="http://schemas.microsoft.com/office/drawing/2014/main" id="{B663A684-563E-5354-6873-BDFD5FBCF58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68" b="89666" l="3330" r="95863">
                        <a14:foregroundMark x1="35419" y1="21581" x2="35419" y2="21581"/>
                        <a14:foregroundMark x1="36125" y1="25329" x2="36125" y2="25329"/>
                        <a14:foregroundMark x1="20787" y1="57244" x2="20787" y2="57244"/>
                        <a14:foregroundMark x1="54894" y1="78116" x2="54894" y2="78116"/>
                        <a14:foregroundMark x1="47326" y1="79534" x2="47326" y2="79534"/>
                        <a14:foregroundMark x1="51867" y1="78825" x2="54390" y2="83181"/>
                        <a14:foregroundMark x1="55298" y1="68997" x2="56004" y2="73556"/>
                        <a14:foregroundMark x1="58123" y1="53090" x2="58729" y2="58663"/>
                        <a14:foregroundMark x1="62260" y1="46403" x2="66599" y2="50557"/>
                        <a14:foregroundMark x1="36630" y1="27558" x2="37437" y2="29281"/>
                        <a14:foregroundMark x1="39051" y1="32523" x2="38244" y2="29787"/>
                      </a14:backgroundRemoval>
                    </a14:imgEffect>
                  </a14:imgLayer>
                </a14:imgProps>
              </a:ext>
              <a:ext uri="{28A0092B-C50C-407E-A947-70E740481C1C}">
                <a14:useLocalDpi xmlns:a14="http://schemas.microsoft.com/office/drawing/2010/main" val="0"/>
              </a:ext>
            </a:extLst>
          </a:blip>
          <a:srcRect b="9425"/>
          <a:stretch/>
        </p:blipFill>
        <p:spPr>
          <a:xfrm>
            <a:off x="10383140" y="-339461"/>
            <a:ext cx="2140857" cy="2088384"/>
          </a:xfrm>
          <a:prstGeom prst="rect">
            <a:avLst/>
          </a:prstGeom>
        </p:spPr>
      </p:pic>
      <p:sp>
        <p:nvSpPr>
          <p:cNvPr id="2" name="Quad Arrow Callout 1"/>
          <p:cNvSpPr/>
          <p:nvPr/>
        </p:nvSpPr>
        <p:spPr>
          <a:xfrm>
            <a:off x="587415" y="2110180"/>
            <a:ext cx="2887306" cy="3078352"/>
          </a:xfrm>
          <a:prstGeom prst="quad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Nhận xét cách kể chuyện? </a:t>
            </a:r>
          </a:p>
        </p:txBody>
      </p:sp>
      <p:cxnSp>
        <p:nvCxnSpPr>
          <p:cNvPr id="15" name="Straight Connector 14"/>
          <p:cNvCxnSpPr/>
          <p:nvPr/>
        </p:nvCxnSpPr>
        <p:spPr>
          <a:xfrm flipH="1">
            <a:off x="3605349" y="1412382"/>
            <a:ext cx="26126" cy="4896978"/>
          </a:xfrm>
          <a:prstGeom prst="line">
            <a:avLst/>
          </a:prstGeom>
        </p:spPr>
        <p:style>
          <a:lnRef idx="3">
            <a:schemeClr val="accent4"/>
          </a:lnRef>
          <a:fillRef idx="0">
            <a:schemeClr val="accent4"/>
          </a:fillRef>
          <a:effectRef idx="2">
            <a:schemeClr val="accent4"/>
          </a:effectRef>
          <a:fontRef idx="minor">
            <a:schemeClr val="tx1"/>
          </a:fontRef>
        </p:style>
      </p:cxnSp>
      <p:sp>
        <p:nvSpPr>
          <p:cNvPr id="17" name="Round Diagonal Corner Rectangle 16"/>
          <p:cNvSpPr/>
          <p:nvPr/>
        </p:nvSpPr>
        <p:spPr>
          <a:xfrm>
            <a:off x="3866606" y="1645919"/>
            <a:ext cx="7432766" cy="4807132"/>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07000"/>
              </a:lnSpc>
              <a:spcAft>
                <a:spcPts val="0"/>
              </a:spcAft>
            </a:pPr>
            <a:r>
              <a:rPr lang="en-US" sz="2400" kern="100">
                <a:latin typeface="Arial" panose="020B0604020202020204" pitchFamily="34" charset="0"/>
                <a:ea typeface="Arial" panose="020B0604020202020204" pitchFamily="34" charset="0"/>
                <a:cs typeface="Times New Roman" panose="02020603050405020304" pitchFamily="18" charset="0"/>
              </a:rPr>
              <a:t> * </a:t>
            </a:r>
            <a:r>
              <a:rPr lang="en-US" sz="2400" kern="100">
                <a:latin typeface="Times New Roman" panose="02020603050405020304" pitchFamily="18" charset="0"/>
                <a:ea typeface="Arial" panose="020B0604020202020204" pitchFamily="34" charset="0"/>
                <a:cs typeface="Times New Roman" panose="02020603050405020304" pitchFamily="18" charset="0"/>
              </a:rPr>
              <a:t>Người kể chuyện toàn tri, điểm nhìn di chuyển linh hoạt nhưng chủ yếu đặt vào nhân vật Kiên.</a:t>
            </a:r>
          </a:p>
          <a:p>
            <a:pPr algn="just">
              <a:lnSpc>
                <a:spcPct val="107000"/>
              </a:lnSpc>
              <a:spcAft>
                <a:spcPts val="0"/>
              </a:spcAft>
            </a:pPr>
            <a:r>
              <a:rPr lang="en-US" sz="2400" kern="100">
                <a:latin typeface="Times New Roman" panose="02020603050405020304" pitchFamily="18" charset="0"/>
                <a:ea typeface="Arial" panose="020B0604020202020204" pitchFamily="34" charset="0"/>
                <a:cs typeface="Times New Roman" panose="02020603050405020304" pitchFamily="18" charset="0"/>
              </a:rPr>
              <a:t>* Nghệ thuật miêu tả chi tiết, tạo dựng không khí, cảm xúc đặc biệt qua những hình ảnh ấn tượng, sống động:</a:t>
            </a:r>
          </a:p>
          <a:p>
            <a:pPr algn="just">
              <a:lnSpc>
                <a:spcPct val="107000"/>
              </a:lnSpc>
              <a:spcAft>
                <a:spcPts val="0"/>
              </a:spcAft>
            </a:pPr>
            <a:r>
              <a:rPr lang="en-US" sz="2400" kern="100">
                <a:latin typeface="Times New Roman" panose="02020603050405020304" pitchFamily="18" charset="0"/>
                <a:ea typeface="Arial" panose="020B0604020202020204" pitchFamily="34" charset="0"/>
                <a:cs typeface="Times New Roman" panose="02020603050405020304" pitchFamily="18" charset="0"/>
              </a:rPr>
              <a:t>+ Hình ảnh thiên nhiên (màu sắc, mùi vị, âm thanh)</a:t>
            </a:r>
          </a:p>
          <a:p>
            <a:pPr algn="just">
              <a:lnSpc>
                <a:spcPct val="107000"/>
              </a:lnSpc>
              <a:spcAft>
                <a:spcPts val="0"/>
              </a:spcAft>
            </a:pPr>
            <a:r>
              <a:rPr lang="en-US" sz="2400" kern="100">
                <a:latin typeface="Times New Roman" panose="02020603050405020304" pitchFamily="18" charset="0"/>
                <a:ea typeface="Arial" panose="020B0604020202020204" pitchFamily="34" charset="0"/>
                <a:cs typeface="Times New Roman" panose="02020603050405020304" pitchFamily="18" charset="0"/>
              </a:rPr>
              <a:t>+ Miêu tả toán lính Mỹ và chuyển động của nhân vật…</a:t>
            </a:r>
          </a:p>
          <a:p>
            <a:pPr algn="just">
              <a:lnSpc>
                <a:spcPct val="107000"/>
              </a:lnSpc>
              <a:spcAft>
                <a:spcPts val="0"/>
              </a:spcAft>
            </a:pPr>
            <a:r>
              <a:rPr lang="en-US" sz="2400" kern="100">
                <a:latin typeface="Times New Roman" panose="02020603050405020304" pitchFamily="18" charset="0"/>
                <a:ea typeface="Arial" panose="020B0604020202020204" pitchFamily="34" charset="0"/>
                <a:cs typeface="Times New Roman" panose="02020603050405020304" pitchFamily="18" charset="0"/>
              </a:rPr>
              <a:t>* Ngôn ngữ phong phú, chính xác</a:t>
            </a:r>
          </a:p>
          <a:p>
            <a:pPr algn="just">
              <a:lnSpc>
                <a:spcPct val="107000"/>
              </a:lnSpc>
              <a:spcAft>
                <a:spcPts val="0"/>
              </a:spcAft>
            </a:pPr>
            <a:r>
              <a:rPr lang="en-US" sz="2400" kern="100">
                <a:latin typeface="Times New Roman" panose="02020603050405020304" pitchFamily="18" charset="0"/>
                <a:ea typeface="Arial" panose="020B0604020202020204" pitchFamily="34" charset="0"/>
                <a:cs typeface="Times New Roman" panose="02020603050405020304" pitchFamily="18" charset="0"/>
              </a:rPr>
              <a:t>* Giọng điệu linh hoạt: Kịch tính, gay cấn. Trầm lặng, bi thương.</a:t>
            </a:r>
          </a:p>
          <a:p>
            <a:pPr lvl="0" algn="just">
              <a:lnSpc>
                <a:spcPct val="107000"/>
              </a:lnSpc>
            </a:pPr>
            <a:r>
              <a:rPr lang="en-US" sz="2400" kern="100">
                <a:solidFill>
                  <a:prstClr val="black"/>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a:t>
            </a:r>
            <a:r>
              <a:rPr lang="en-US" sz="2400" kern="100">
                <a:solidFill>
                  <a:prstClr val="black"/>
                </a:solidFill>
                <a:latin typeface="Times New Roman" panose="02020603050405020304" pitchFamily="18" charset="0"/>
                <a:ea typeface="Arial" panose="020B0604020202020204" pitchFamily="34" charset="0"/>
                <a:cs typeface="Times New Roman" panose="02020603050405020304" pitchFamily="18" charset="0"/>
              </a:rPr>
              <a:t> Tái hiện chân thực bối cảnh khắc nghiệt, căng thẳng đến nghẹt thở, tâm trạng chấn thương người lính. </a:t>
            </a:r>
          </a:p>
        </p:txBody>
      </p:sp>
    </p:spTree>
    <p:extLst>
      <p:ext uri="{BB962C8B-B14F-4D97-AF65-F5344CB8AC3E}">
        <p14:creationId xmlns:p14="http://schemas.microsoft.com/office/powerpoint/2010/main" val="3158656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1A8A00-A294-C4A6-24E0-2492E77F5133}"/>
              </a:ext>
            </a:extLst>
          </p:cNvPr>
          <p:cNvSpPr/>
          <p:nvPr/>
        </p:nvSpPr>
        <p:spPr>
          <a:xfrm>
            <a:off x="0" y="57150"/>
            <a:ext cx="724600" cy="571500"/>
          </a:xfrm>
          <a:prstGeom prst="rect">
            <a:avLst/>
          </a:prstGeom>
          <a:solidFill>
            <a:schemeClr val="tx1">
              <a:lumMod val="95000"/>
              <a:lumOff val="5000"/>
            </a:schemeClr>
          </a:solid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Bài 7</a:t>
            </a:r>
          </a:p>
        </p:txBody>
      </p:sp>
      <p:sp>
        <p:nvSpPr>
          <p:cNvPr id="4" name="Rounded Rectangle 3">
            <a:extLst>
              <a:ext uri="{FF2B5EF4-FFF2-40B4-BE49-F238E27FC236}">
                <a16:creationId xmlns:a16="http://schemas.microsoft.com/office/drawing/2014/main" id="{93E66813-EE0A-90E4-B31F-6DCA0A5B9F97}"/>
              </a:ext>
            </a:extLst>
          </p:cNvPr>
          <p:cNvSpPr/>
          <p:nvPr/>
        </p:nvSpPr>
        <p:spPr>
          <a:xfrm>
            <a:off x="724599" y="57150"/>
            <a:ext cx="761901" cy="571500"/>
          </a:xfrm>
          <a:prstGeom prst="roundRect">
            <a:avLst/>
          </a:prstGeom>
          <a:solidFill>
            <a:schemeClr val="tx1">
              <a:lumMod val="95000"/>
              <a:lumOff val="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Đọc</a:t>
            </a:r>
          </a:p>
        </p:txBody>
      </p:sp>
      <p:sp>
        <p:nvSpPr>
          <p:cNvPr id="7" name="Hình chữ nhật 6">
            <a:extLst>
              <a:ext uri="{FF2B5EF4-FFF2-40B4-BE49-F238E27FC236}">
                <a16:creationId xmlns:a16="http://schemas.microsoft.com/office/drawing/2014/main" id="{5613288B-82BA-8170-64DA-4B2BCFCCF2B3}"/>
              </a:ext>
            </a:extLst>
          </p:cNvPr>
          <p:cNvSpPr/>
          <p:nvPr/>
        </p:nvSpPr>
        <p:spPr>
          <a:xfrm>
            <a:off x="0" y="-25912"/>
            <a:ext cx="12192003" cy="6803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ound Same Side Corner Rectangle 25"/>
          <p:cNvSpPr/>
          <p:nvPr/>
        </p:nvSpPr>
        <p:spPr>
          <a:xfrm rot="5400000">
            <a:off x="186798" y="-48390"/>
            <a:ext cx="599042" cy="972638"/>
          </a:xfrm>
          <a:prstGeom prst="round2SameRect">
            <a:avLst/>
          </a:prstGeom>
          <a:solidFill>
            <a:srgbClr val="D8CE9B"/>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26"/>
          <p:cNvSpPr txBox="1"/>
          <p:nvPr/>
        </p:nvSpPr>
        <p:spPr>
          <a:xfrm>
            <a:off x="331994" y="181511"/>
            <a:ext cx="484553" cy="523220"/>
          </a:xfrm>
          <a:prstGeom prst="rect">
            <a:avLst/>
          </a:prstGeom>
          <a:solidFill>
            <a:srgbClr val="D8CE9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II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endParaRPr>
          </a:p>
        </p:txBody>
      </p:sp>
      <p:sp>
        <p:nvSpPr>
          <p:cNvPr id="11" name="TextBox 31"/>
          <p:cNvSpPr txBox="1"/>
          <p:nvPr/>
        </p:nvSpPr>
        <p:spPr>
          <a:xfrm>
            <a:off x="1095594" y="158210"/>
            <a:ext cx="4103424" cy="584775"/>
          </a:xfrm>
          <a:prstGeom prst="rect">
            <a:avLst/>
          </a:prstGeom>
          <a:solidFill>
            <a:srgbClr val="D8CE9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TÌM HIỂU </a:t>
            </a:r>
            <a:r>
              <a:rPr lang="en-US" sz="3200" b="1">
                <a:solidFill>
                  <a:prstClr val="black"/>
                </a:solidFill>
                <a:latin typeface="Times New Roman" panose="02020603050405020304" pitchFamily="18" charset="0"/>
                <a:ea typeface="Tahoma" pitchFamily="34" charset="0"/>
                <a:cs typeface="Times New Roman" panose="02020603050405020304" pitchFamily="18" charset="0"/>
              </a:rPr>
              <a:t>VĂN BẢN</a:t>
            </a: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endParaRPr>
          </a:p>
        </p:txBody>
      </p:sp>
      <p:sp>
        <p:nvSpPr>
          <p:cNvPr id="12" name="TextBox 34">
            <a:extLst>
              <a:ext uri="{FF2B5EF4-FFF2-40B4-BE49-F238E27FC236}">
                <a16:creationId xmlns:a16="http://schemas.microsoft.com/office/drawing/2014/main" id="{8F3FA325-84CF-EDF1-D292-F990A1D9FFEE}"/>
              </a:ext>
            </a:extLst>
          </p:cNvPr>
          <p:cNvSpPr txBox="1"/>
          <p:nvPr/>
        </p:nvSpPr>
        <p:spPr>
          <a:xfrm>
            <a:off x="1095593" y="951487"/>
            <a:ext cx="7930841" cy="487506"/>
          </a:xfrm>
          <a:prstGeom prst="rect">
            <a:avLst/>
          </a:prstGeom>
          <a:noFill/>
        </p:spPr>
        <p:txBody>
          <a:bodyPr wrap="square" rtlCol="0">
            <a:spAutoFit/>
          </a:bodyPr>
          <a:lstStyle/>
          <a:p>
            <a:pPr algn="just">
              <a:lnSpc>
                <a:spcPct val="107000"/>
              </a:lnSpc>
              <a:spcAft>
                <a:spcPts val="0"/>
              </a:spcAft>
            </a:pPr>
            <a:r>
              <a:rPr lang="en-US" sz="2400" b="1">
                <a:latin typeface="Times New Roman" panose="02020603050405020304" pitchFamily="18" charset="0"/>
                <a:ea typeface="Calibri" panose="020F0502020204030204" pitchFamily="34" charset="0"/>
                <a:cs typeface="Times New Roman" panose="02020603050405020304" pitchFamily="18" charset="0"/>
              </a:rPr>
              <a:t>Cốt truyện, cách kể chuyện và ý nghĩa nhan đề đoạn trích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ounded Rectangle 35">
            <a:extLst>
              <a:ext uri="{FF2B5EF4-FFF2-40B4-BE49-F238E27FC236}">
                <a16:creationId xmlns:a16="http://schemas.microsoft.com/office/drawing/2014/main" id="{032CF80A-3560-F18D-7659-B85B9D204A81}"/>
              </a:ext>
            </a:extLst>
          </p:cNvPr>
          <p:cNvSpPr/>
          <p:nvPr/>
        </p:nvSpPr>
        <p:spPr>
          <a:xfrm>
            <a:off x="182027" y="950123"/>
            <a:ext cx="634520" cy="402336"/>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36">
            <a:extLst>
              <a:ext uri="{FF2B5EF4-FFF2-40B4-BE49-F238E27FC236}">
                <a16:creationId xmlns:a16="http://schemas.microsoft.com/office/drawing/2014/main" id="{6BCE8F0F-BF25-9E8F-0388-AFF48C3AAFA1}"/>
              </a:ext>
            </a:extLst>
          </p:cNvPr>
          <p:cNvSpPr txBox="1"/>
          <p:nvPr/>
        </p:nvSpPr>
        <p:spPr>
          <a:xfrm>
            <a:off x="339909" y="936098"/>
            <a:ext cx="388248" cy="4770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b="1">
                <a:solidFill>
                  <a:prstClr val="white"/>
                </a:solidFill>
                <a:latin typeface="Tahoma" pitchFamily="34" charset="0"/>
                <a:ea typeface="Tahoma" pitchFamily="34" charset="0"/>
                <a:cs typeface="Tahoma" pitchFamily="34" charset="0"/>
              </a:rPr>
              <a:t>3</a:t>
            </a:r>
            <a:endParaRPr kumimoji="0" lang="en-US" sz="25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2" name="Quad Arrow Callout 1"/>
          <p:cNvSpPr/>
          <p:nvPr/>
        </p:nvSpPr>
        <p:spPr>
          <a:xfrm>
            <a:off x="587415" y="2110180"/>
            <a:ext cx="2887306" cy="3078352"/>
          </a:xfrm>
          <a:prstGeom prst="quad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Ý nghĩa nhan đề </a:t>
            </a:r>
          </a:p>
        </p:txBody>
      </p:sp>
      <p:cxnSp>
        <p:nvCxnSpPr>
          <p:cNvPr id="15" name="Straight Connector 14"/>
          <p:cNvCxnSpPr/>
          <p:nvPr/>
        </p:nvCxnSpPr>
        <p:spPr>
          <a:xfrm flipH="1">
            <a:off x="3605349" y="1412382"/>
            <a:ext cx="26126" cy="4896978"/>
          </a:xfrm>
          <a:prstGeom prst="line">
            <a:avLst/>
          </a:prstGeom>
        </p:spPr>
        <p:style>
          <a:lnRef idx="3">
            <a:schemeClr val="accent4"/>
          </a:lnRef>
          <a:fillRef idx="0">
            <a:schemeClr val="accent4"/>
          </a:fillRef>
          <a:effectRef idx="2">
            <a:schemeClr val="accent4"/>
          </a:effectRef>
          <a:fontRef idx="minor">
            <a:schemeClr val="tx1"/>
          </a:fontRef>
        </p:style>
      </p:cxnSp>
      <p:sp>
        <p:nvSpPr>
          <p:cNvPr id="5" name="Rectangle 4"/>
          <p:cNvSpPr/>
          <p:nvPr/>
        </p:nvSpPr>
        <p:spPr>
          <a:xfrm>
            <a:off x="3853543" y="2638696"/>
            <a:ext cx="7850777" cy="376210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eaLnBrk="0" fontAlgn="base" hangingPunct="0">
              <a:lnSpc>
                <a:spcPct val="107000"/>
              </a:lnSpc>
              <a:spcAft>
                <a:spcPts val="800"/>
              </a:spcAft>
              <a:buFontTx/>
              <a:buChar char="-"/>
            </a:pPr>
            <a:r>
              <a:rPr lang="nl-NL" sz="2400">
                <a:latin typeface="Times New Roman" panose="02020603050405020304" pitchFamily="18" charset="0"/>
                <a:ea typeface="MS Mincho"/>
                <a:cs typeface="Times New Roman" panose="02020603050405020304" pitchFamily="18" charset="0"/>
              </a:rPr>
              <a:t>Nhan đề</a:t>
            </a:r>
            <a:r>
              <a:rPr lang="nl-NL" sz="2400" b="1">
                <a:latin typeface="Times New Roman" panose="02020603050405020304" pitchFamily="18" charset="0"/>
                <a:ea typeface="MS Mincho"/>
                <a:cs typeface="Times New Roman" panose="02020603050405020304" pitchFamily="18" charset="0"/>
              </a:rPr>
              <a:t> </a:t>
            </a:r>
            <a:r>
              <a:rPr lang="nl-NL" sz="2400">
                <a:latin typeface="Times New Roman" panose="02020603050405020304" pitchFamily="18" charset="0"/>
                <a:ea typeface="MS Mincho"/>
                <a:cs typeface="Times New Roman" panose="02020603050405020304" pitchFamily="18" charset="0"/>
              </a:rPr>
              <a:t>gắn liền với tâm trạng của Kiên. Mang tâm lí chấn thương trở về sau chiến tranh, anh ám ảnh về những mất mát, bi thương của đồng đội, của cuộc chiến. </a:t>
            </a:r>
          </a:p>
          <a:p>
            <a:pPr marL="342900" indent="-342900" algn="just" eaLnBrk="0" fontAlgn="base" hangingPunct="0">
              <a:lnSpc>
                <a:spcPct val="107000"/>
              </a:lnSpc>
              <a:spcAft>
                <a:spcPts val="800"/>
              </a:spcAft>
              <a:buFontTx/>
              <a:buChar char="-"/>
            </a:pPr>
            <a:r>
              <a:rPr lang="nl-NL" sz="2400">
                <a:latin typeface="Times New Roman" panose="02020603050405020304" pitchFamily="18" charset="0"/>
                <a:ea typeface="MS Mincho"/>
                <a:cs typeface="Times New Roman" panose="02020603050405020304" pitchFamily="18" charset="0"/>
              </a:rPr>
              <a:t>Do đó Kiên viết như một sự cứu rỗi, viết để đối diện với những mất mát đã qua. Viết để phơi bày, lộn trái những đâu thương của chiến tranh nhằm thức tỉnh nhận thức của con người hôm nay về ý nghĩa của hòa bình, cái giá của sự sống và độc lập tự do.</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eaLnBrk="0" fontAlgn="base" hangingPunct="0">
              <a:lnSpc>
                <a:spcPct val="107000"/>
              </a:lnSpc>
              <a:spcAft>
                <a:spcPts val="800"/>
              </a:spcAft>
            </a:pPr>
            <a:r>
              <a:rPr lang="en-US" sz="2400">
                <a:latin typeface="Times New Roman" panose="02020603050405020304" pitchFamily="18" charset="0"/>
                <a:ea typeface="MS Mincho"/>
              </a:rPr>
              <a:t>=&gt; Nhan đề có mối liên hệ với chủ đề của tác phẩm. </a:t>
            </a:r>
            <a:endParaRPr lang="en-US" sz="2400">
              <a:latin typeface="Times New Roman" panose="02020603050405020304" pitchFamily="18" charset="0"/>
              <a:cs typeface="Times New Roman" panose="02020603050405020304" pitchFamily="18" charset="0"/>
            </a:endParaRPr>
          </a:p>
        </p:txBody>
      </p:sp>
      <p:sp>
        <p:nvSpPr>
          <p:cNvPr id="6" name="Left-Right Arrow 5"/>
          <p:cNvSpPr/>
          <p:nvPr/>
        </p:nvSpPr>
        <p:spPr>
          <a:xfrm>
            <a:off x="3998911" y="1443898"/>
            <a:ext cx="4981675" cy="1194798"/>
          </a:xfrm>
          <a:prstGeom prst="lef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ÁNH SÁNG CỨU RỖI </a:t>
            </a: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4422" y="1055"/>
            <a:ext cx="1297577" cy="1226854"/>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7063" y="365761"/>
            <a:ext cx="1614106" cy="2056946"/>
          </a:xfrm>
          <a:prstGeom prst="rect">
            <a:avLst/>
          </a:prstGeom>
        </p:spPr>
      </p:pic>
    </p:spTree>
    <p:extLst>
      <p:ext uri="{BB962C8B-B14F-4D97-AF65-F5344CB8AC3E}">
        <p14:creationId xmlns:p14="http://schemas.microsoft.com/office/powerpoint/2010/main" val="2873977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0"/>
            <a:ext cx="12192000" cy="5715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endParaRPr lang="en-US"/>
          </a:p>
        </p:txBody>
      </p:sp>
      <p:sp>
        <p:nvSpPr>
          <p:cNvPr id="3" name="Rectangle 2"/>
          <p:cNvSpPr/>
          <p:nvPr/>
        </p:nvSpPr>
        <p:spPr>
          <a:xfrm>
            <a:off x="0" y="57150"/>
            <a:ext cx="724600" cy="571500"/>
          </a:xfrm>
          <a:prstGeom prst="rect">
            <a:avLst/>
          </a:prstGeom>
          <a:solidFill>
            <a:schemeClr val="tx1">
              <a:lumMod val="95000"/>
              <a:lumOff val="5000"/>
            </a:schemeClr>
          </a:solid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r>
              <a:rPr lang="en-US" sz="1700" b="1">
                <a:latin typeface="Times New Roman" panose="02020603050405020304" pitchFamily="18" charset="0"/>
                <a:cs typeface="Times New Roman" panose="02020603050405020304" pitchFamily="18" charset="0"/>
              </a:rPr>
              <a:t>NGỮ</a:t>
            </a:r>
          </a:p>
          <a:p>
            <a:pPr algn="ctr">
              <a:defRPr/>
            </a:pPr>
            <a:r>
              <a:rPr lang="en-US" sz="1700" b="1">
                <a:latin typeface="Times New Roman" panose="02020603050405020304" pitchFamily="18" charset="0"/>
                <a:cs typeface="Times New Roman" panose="02020603050405020304" pitchFamily="18" charset="0"/>
              </a:rPr>
              <a:t>VĂN</a:t>
            </a:r>
          </a:p>
        </p:txBody>
      </p:sp>
      <p:sp>
        <p:nvSpPr>
          <p:cNvPr id="4" name="Rounded Rectangle 3"/>
          <p:cNvSpPr/>
          <p:nvPr/>
        </p:nvSpPr>
        <p:spPr>
          <a:xfrm>
            <a:off x="724599" y="57150"/>
            <a:ext cx="761901" cy="571500"/>
          </a:xfrm>
          <a:prstGeom prst="roundRect">
            <a:avLst/>
          </a:prstGeom>
          <a:solidFill>
            <a:schemeClr val="tx1">
              <a:lumMod val="95000"/>
              <a:lumOff val="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r>
              <a:rPr lang="en-US" sz="1700" b="1">
                <a:latin typeface="Times New Roman" panose="02020603050405020304" pitchFamily="18" charset="0"/>
                <a:cs typeface="Times New Roman" panose="02020603050405020304" pitchFamily="18" charset="0"/>
              </a:rPr>
              <a:t>LỚP</a:t>
            </a:r>
          </a:p>
          <a:p>
            <a:pPr algn="ctr">
              <a:defRPr/>
            </a:pPr>
            <a:r>
              <a:rPr lang="vi-VN" sz="1700" b="1">
                <a:latin typeface="Times New Roman" panose="02020603050405020304" pitchFamily="18" charset="0"/>
                <a:cs typeface="Times New Roman" panose="02020603050405020304" pitchFamily="18" charset="0"/>
              </a:rPr>
              <a:t>1</a:t>
            </a:r>
            <a:r>
              <a:rPr lang="en-US" sz="1700" b="1">
                <a:latin typeface="Times New Roman" panose="02020603050405020304" pitchFamily="18" charset="0"/>
                <a:cs typeface="Times New Roman" panose="02020603050405020304" pitchFamily="18" charset="0"/>
              </a:rPr>
              <a:t>2</a:t>
            </a:r>
          </a:p>
        </p:txBody>
      </p:sp>
      <p:sp>
        <p:nvSpPr>
          <p:cNvPr id="5" name="Rectangle 4"/>
          <p:cNvSpPr/>
          <p:nvPr/>
        </p:nvSpPr>
        <p:spPr>
          <a:xfrm>
            <a:off x="1486500" y="57150"/>
            <a:ext cx="10705500" cy="571500"/>
          </a:xfrm>
          <a:prstGeom prst="rect">
            <a:avLst/>
          </a:prstGeom>
          <a:solidFill>
            <a:schemeClr val="tx1">
              <a:lumMod val="95000"/>
              <a:lumOff val="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r>
              <a:rPr lang="en-US" sz="4000" b="1">
                <a:latin typeface="Times New Roman" panose="02020603050405020304" pitchFamily="18" charset="0"/>
                <a:cs typeface="Times New Roman" panose="02020603050405020304" pitchFamily="18" charset="0"/>
              </a:rPr>
              <a:t>BÀI 7: TIỂU THUYẾT HIỆN ĐẠI</a:t>
            </a:r>
          </a:p>
        </p:txBody>
      </p:sp>
      <p:sp>
        <p:nvSpPr>
          <p:cNvPr id="6" name="Rectangle 5"/>
          <p:cNvSpPr/>
          <p:nvPr/>
        </p:nvSpPr>
        <p:spPr>
          <a:xfrm flipV="1">
            <a:off x="0" y="6716710"/>
            <a:ext cx="12209460" cy="141289"/>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endParaRPr lang="en-US"/>
          </a:p>
        </p:txBody>
      </p:sp>
      <p:sp>
        <p:nvSpPr>
          <p:cNvPr id="8199" name="TextBox 10"/>
          <p:cNvSpPr txBox="1">
            <a:spLocks noChangeArrowheads="1"/>
          </p:cNvSpPr>
          <p:nvPr/>
        </p:nvSpPr>
        <p:spPr bwMode="auto">
          <a:xfrm>
            <a:off x="1215074" y="1236663"/>
            <a:ext cx="2023799" cy="27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11" tIns="22855" rIns="45711" bIns="22855" anchor="ctr">
            <a:spAutoFit/>
          </a:bodyPr>
          <a:lstStyle/>
          <a:p>
            <a:r>
              <a:rPr lang="en-US" altLang="en-US" sz="1500" b="1">
                <a:solidFill>
                  <a:srgbClr val="FFFFFF"/>
                </a:solidFill>
                <a:latin typeface="Times New Roman" pitchFamily="18" charset="0"/>
                <a:ea typeface="Tahoma" pitchFamily="34" charset="0"/>
                <a:cs typeface="Times New Roman" pitchFamily="18" charset="0"/>
              </a:rPr>
              <a:t>KẾT QUẢ CẦN ĐẠT</a:t>
            </a:r>
          </a:p>
        </p:txBody>
      </p:sp>
      <p:sp>
        <p:nvSpPr>
          <p:cNvPr id="11" name="Rectangle 10"/>
          <p:cNvSpPr/>
          <p:nvPr/>
        </p:nvSpPr>
        <p:spPr>
          <a:xfrm>
            <a:off x="1770308" y="759564"/>
            <a:ext cx="9384398" cy="15082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ÁNH SÁNG CỨU RỖI</a:t>
            </a:r>
          </a:p>
        </p:txBody>
      </p:sp>
      <p:sp>
        <p:nvSpPr>
          <p:cNvPr id="17" name="Rectangle 16"/>
          <p:cNvSpPr/>
          <p:nvPr/>
        </p:nvSpPr>
        <p:spPr>
          <a:xfrm>
            <a:off x="1835602" y="1876009"/>
            <a:ext cx="8600218" cy="930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2">
                    <a:lumMod val="25000"/>
                  </a:schemeClr>
                </a:solidFill>
                <a:latin typeface="VNI-Briquet" panose="020B7200000000000000" pitchFamily="34" charset="0"/>
              </a:rPr>
              <a:t>Trích “</a:t>
            </a:r>
            <a:r>
              <a:rPr lang="en-US" sz="4000" b="1" i="1">
                <a:solidFill>
                  <a:schemeClr val="bg2">
                    <a:lumMod val="25000"/>
                  </a:schemeClr>
                </a:solidFill>
                <a:latin typeface="VNI-Briquet" panose="020B7200000000000000" pitchFamily="34" charset="0"/>
              </a:rPr>
              <a:t>Nỗi buồn chiến tranh</a:t>
            </a:r>
            <a:r>
              <a:rPr lang="en-US" sz="4000" b="1">
                <a:solidFill>
                  <a:schemeClr val="bg2">
                    <a:lumMod val="25000"/>
                  </a:schemeClr>
                </a:solidFill>
                <a:latin typeface="VNI-Briquet" panose="020B7200000000000000" pitchFamily="34" charset="0"/>
              </a:rPr>
              <a:t>”</a:t>
            </a:r>
          </a:p>
        </p:txBody>
      </p:sp>
      <p:sp>
        <p:nvSpPr>
          <p:cNvPr id="7" name="Rectangle 16">
            <a:extLst>
              <a:ext uri="{FF2B5EF4-FFF2-40B4-BE49-F238E27FC236}">
                <a16:creationId xmlns:a16="http://schemas.microsoft.com/office/drawing/2014/main" id="{8A98A302-F407-56A0-B7B9-E9F038172104}"/>
              </a:ext>
            </a:extLst>
          </p:cNvPr>
          <p:cNvSpPr/>
          <p:nvPr/>
        </p:nvSpPr>
        <p:spPr>
          <a:xfrm>
            <a:off x="6373607" y="2577529"/>
            <a:ext cx="5262379" cy="930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2">
                    <a:lumMod val="25000"/>
                  </a:schemeClr>
                </a:solidFill>
                <a:latin typeface="VNI-Briquet" panose="020B7200000000000000" pitchFamily="34" charset="0"/>
              </a:rPr>
              <a:t>- BẢO NINH -</a:t>
            </a:r>
          </a:p>
        </p:txBody>
      </p:sp>
      <p:pic>
        <p:nvPicPr>
          <p:cNvPr id="1026" name="Picture 2" descr="Bụt nhà không thiêng nhìn từ Nỗi buồn chiến tranh ? - Báo Đồng Nai điện tử">
            <a:extLst>
              <a:ext uri="{FF2B5EF4-FFF2-40B4-BE49-F238E27FC236}">
                <a16:creationId xmlns:a16="http://schemas.microsoft.com/office/drawing/2014/main" id="{D54EC089-4CF3-C789-75CA-50467ECA2D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113" y="3047223"/>
            <a:ext cx="4592941" cy="34330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ỗi buồn Bảo Ninh – Zzz Review">
            <a:extLst>
              <a:ext uri="{FF2B5EF4-FFF2-40B4-BE49-F238E27FC236}">
                <a16:creationId xmlns:a16="http://schemas.microsoft.com/office/drawing/2014/main" id="{2E947FB3-4C2A-32C4-24E9-4943CA4784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3607" y="3507694"/>
            <a:ext cx="5262379" cy="29567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04E534A5-7E93-E934-EC57-62CB838713B1}"/>
              </a:ext>
            </a:extLst>
          </p:cNvPr>
          <p:cNvSpPr/>
          <p:nvPr/>
        </p:nvSpPr>
        <p:spPr>
          <a:xfrm>
            <a:off x="730563" y="3585598"/>
            <a:ext cx="10905423" cy="16391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000" dirty="0">
                <a:latin typeface="Times New Roman" panose="02020603050405020304" pitchFamily="18" charset="0"/>
                <a:cs typeface="Times New Roman" panose="02020603050405020304" pitchFamily="18" charset="0"/>
              </a:rPr>
              <a:t>GV </a:t>
            </a:r>
            <a:r>
              <a:rPr lang="en-US" sz="2000" dirty="0" err="1">
                <a:latin typeface="Times New Roman" panose="02020603050405020304" pitchFamily="18" charset="0"/>
                <a:cs typeface="Times New Roman" panose="02020603050405020304" pitchFamily="18" charset="0"/>
              </a:rPr>
              <a:t>Soạn</a:t>
            </a:r>
            <a:r>
              <a:rPr lang="en-US" sz="2000" dirty="0">
                <a:latin typeface="Times New Roman" panose="02020603050405020304" pitchFamily="18" charset="0"/>
                <a:cs typeface="Times New Roman" panose="02020603050405020304" pitchFamily="18" charset="0"/>
              </a:rPr>
              <a:t>:</a:t>
            </a:r>
          </a:p>
          <a:p>
            <a:pPr marL="342900" indent="-342900" algn="just">
              <a:buAutoNum type="arabicPeriod"/>
            </a:pPr>
            <a:r>
              <a:rPr lang="vi-VN" sz="2000" b="0" i="0" u="none" strike="noStrike" dirty="0">
                <a:solidFill>
                  <a:srgbClr val="000000"/>
                </a:solidFill>
                <a:effectLst/>
                <a:latin typeface="Times New Roman" panose="02020603050405020304" pitchFamily="18" charset="0"/>
                <a:cs typeface="Times New Roman" panose="02020603050405020304" pitchFamily="18" charset="0"/>
              </a:rPr>
              <a:t>Phạm Thị Phương Nhung</a:t>
            </a:r>
            <a:r>
              <a:rPr lang="vi-VN"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 THPT Kim Liên, ĐT: </a:t>
            </a:r>
            <a:r>
              <a:rPr lang="en-US" sz="2000" b="0" i="0" u="none" strike="noStrike" dirty="0">
                <a:solidFill>
                  <a:srgbClr val="000000"/>
                </a:solidFill>
                <a:effectLst/>
                <a:latin typeface="Times New Roman" panose="02020603050405020304" pitchFamily="18" charset="0"/>
                <a:cs typeface="Times New Roman" panose="02020603050405020304" pitchFamily="18" charset="0"/>
              </a:rPr>
              <a:t>0986484325</a:t>
            </a:r>
            <a:r>
              <a:rPr lang="en-US" sz="2000" dirty="0">
                <a:latin typeface="Times New Roman" panose="02020603050405020304" pitchFamily="18" charset="0"/>
                <a:cs typeface="Times New Roman" panose="02020603050405020304" pitchFamily="18" charset="0"/>
              </a:rPr>
              <a:t> , Email: </a:t>
            </a:r>
            <a:r>
              <a:rPr lang="vi-VN" sz="2000" b="0" i="0" u="none" strike="noStrike" dirty="0" err="1">
                <a:solidFill>
                  <a:srgbClr val="000000"/>
                </a:solidFill>
                <a:effectLst/>
                <a:latin typeface="Times New Roman" panose="02020603050405020304" pitchFamily="18" charset="0"/>
                <a:cs typeface="Times New Roman" panose="02020603050405020304" pitchFamily="18" charset="0"/>
              </a:rPr>
              <a:t>Phuongnhungps@gmail.c</a:t>
            </a:r>
            <a:r>
              <a:rPr lang="en-US" sz="2000" b="0" i="0" u="none" strike="noStrike" dirty="0">
                <a:solidFill>
                  <a:srgbClr val="000000"/>
                </a:solidFill>
                <a:effectLst/>
                <a:latin typeface="Times New Roman" panose="02020603050405020304" pitchFamily="18" charset="0"/>
                <a:cs typeface="Times New Roman" panose="02020603050405020304" pitchFamily="18" charset="0"/>
              </a:rPr>
              <a:t>o</a:t>
            </a:r>
            <a:r>
              <a:rPr lang="vi-VN" sz="2000" b="0" i="0" u="none" strike="noStrike" dirty="0">
                <a:solidFill>
                  <a:srgbClr val="000000"/>
                </a:solidFill>
                <a:effectLst/>
                <a:latin typeface="Times New Roman" panose="02020603050405020304" pitchFamily="18" charset="0"/>
                <a:cs typeface="Times New Roman" panose="02020603050405020304" pitchFamily="18" charset="0"/>
              </a:rPr>
              <a:t>m</a:t>
            </a:r>
            <a:r>
              <a:rPr lang="vi-VN" sz="200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pPr marL="342900" indent="-342900" algn="just">
              <a:buAutoNum type="arabicPeriod"/>
            </a:pPr>
            <a:r>
              <a:rPr lang="en-US" sz="2000" b="0" i="0" u="none" strike="noStrike" dirty="0">
                <a:solidFill>
                  <a:srgbClr val="000000"/>
                </a:solidFill>
                <a:effectLst/>
                <a:latin typeface="Times New Roman" panose="02020603050405020304" pitchFamily="18" charset="0"/>
                <a:cs typeface="Times New Roman" panose="02020603050405020304" pitchFamily="18" charset="0"/>
              </a:rPr>
              <a:t>Hà </a:t>
            </a:r>
            <a:r>
              <a:rPr lang="en-US" sz="2000" b="0" i="0" u="none" strike="noStrike" dirty="0" err="1">
                <a:solidFill>
                  <a:srgbClr val="000000"/>
                </a:solidFill>
                <a:effectLst/>
                <a:latin typeface="Times New Roman" panose="02020603050405020304" pitchFamily="18" charset="0"/>
                <a:cs typeface="Times New Roman" panose="02020603050405020304" pitchFamily="18" charset="0"/>
              </a:rPr>
              <a:t>Thị</a:t>
            </a:r>
            <a:r>
              <a:rPr lang="en-US" sz="2000" b="0" i="0" u="none" strike="noStrike" dirty="0">
                <a:solidFill>
                  <a:srgbClr val="000000"/>
                </a:solidFill>
                <a:effectLst/>
                <a:latin typeface="Times New Roman" panose="02020603050405020304" pitchFamily="18" charset="0"/>
                <a:cs typeface="Times New Roman" panose="02020603050405020304" pitchFamily="18" charset="0"/>
              </a:rPr>
              <a:t> Liên</a:t>
            </a:r>
            <a:r>
              <a:rPr lang="en-US" sz="2000" dirty="0">
                <a:latin typeface="Times New Roman" panose="02020603050405020304" pitchFamily="18" charset="0"/>
                <a:cs typeface="Times New Roman" panose="02020603050405020304" pitchFamily="18" charset="0"/>
              </a:rPr>
              <a:t> - </a:t>
            </a:r>
            <a:r>
              <a:rPr lang="en-US" sz="2000" b="0" i="0" u="none" strike="noStrike" dirty="0">
                <a:solidFill>
                  <a:srgbClr val="000000"/>
                </a:solidFill>
                <a:effectLst/>
                <a:latin typeface="Times New Roman" panose="02020603050405020304" pitchFamily="18" charset="0"/>
                <a:cs typeface="Times New Roman" panose="02020603050405020304" pitchFamily="18" charset="0"/>
              </a:rPr>
              <a:t>THPT </a:t>
            </a:r>
            <a:r>
              <a:rPr lang="en-US" sz="2000" b="0" i="0" u="none" strike="noStrike" dirty="0" err="1">
                <a:solidFill>
                  <a:srgbClr val="000000"/>
                </a:solidFill>
                <a:effectLst/>
                <a:latin typeface="Times New Roman" panose="02020603050405020304" pitchFamily="18" charset="0"/>
                <a:cs typeface="Times New Roman" panose="02020603050405020304" pitchFamily="18" charset="0"/>
              </a:rPr>
              <a:t>Nguyễn</a:t>
            </a:r>
            <a:r>
              <a:rPr lang="en-US" sz="20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2000" b="0" i="0" u="none" strike="noStrike" dirty="0" err="1">
                <a:solidFill>
                  <a:srgbClr val="000000"/>
                </a:solidFill>
                <a:effectLst/>
                <a:latin typeface="Times New Roman" panose="02020603050405020304" pitchFamily="18" charset="0"/>
                <a:cs typeface="Times New Roman" panose="02020603050405020304" pitchFamily="18" charset="0"/>
              </a:rPr>
              <a:t>Viết</a:t>
            </a:r>
            <a:r>
              <a:rPr lang="en-US" sz="2000" b="0" i="0" u="none" strike="noStrike" dirty="0">
                <a:solidFill>
                  <a:srgbClr val="000000"/>
                </a:solidFill>
                <a:effectLst/>
                <a:latin typeface="Times New Roman" panose="02020603050405020304" pitchFamily="18" charset="0"/>
                <a:cs typeface="Times New Roman" panose="02020603050405020304" pitchFamily="18" charset="0"/>
              </a:rPr>
              <a:t> Xuân</a:t>
            </a:r>
            <a:r>
              <a:rPr lang="en-US" sz="2000" dirty="0">
                <a:latin typeface="Times New Roman" panose="02020603050405020304" pitchFamily="18" charset="0"/>
                <a:cs typeface="Times New Roman" panose="02020603050405020304" pitchFamily="18" charset="0"/>
              </a:rPr>
              <a:t> , ĐT: </a:t>
            </a:r>
            <a:r>
              <a:rPr lang="en-US" sz="2000" b="0" i="0" u="none" strike="noStrike" dirty="0">
                <a:solidFill>
                  <a:srgbClr val="000000"/>
                </a:solidFill>
                <a:effectLst/>
                <a:latin typeface="Times New Roman" panose="02020603050405020304" pitchFamily="18" charset="0"/>
                <a:cs typeface="Times New Roman" panose="02020603050405020304" pitchFamily="18" charset="0"/>
              </a:rPr>
              <a:t>0913421823</a:t>
            </a:r>
            <a:r>
              <a:rPr lang="en-US" sz="2000" dirty="0">
                <a:latin typeface="Times New Roman" panose="02020603050405020304" pitchFamily="18" charset="0"/>
                <a:cs typeface="Times New Roman" panose="02020603050405020304" pitchFamily="18" charset="0"/>
              </a:rPr>
              <a:t> , Email: </a:t>
            </a:r>
            <a:r>
              <a:rPr lang="en-US" sz="2000" b="0" i="0" u="none" strike="noStrike" dirty="0">
                <a:solidFill>
                  <a:srgbClr val="000000"/>
                </a:solidFill>
                <a:effectLst/>
                <a:latin typeface="Times New Roman" panose="02020603050405020304" pitchFamily="18" charset="0"/>
                <a:cs typeface="Times New Roman" panose="02020603050405020304" pitchFamily="18" charset="0"/>
              </a:rPr>
              <a:t>halien2012.vy@gmail.com</a:t>
            </a:r>
            <a:r>
              <a:rPr lang="en-US" sz="2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390934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1A8A00-A294-C4A6-24E0-2492E77F5133}"/>
              </a:ext>
            </a:extLst>
          </p:cNvPr>
          <p:cNvSpPr/>
          <p:nvPr/>
        </p:nvSpPr>
        <p:spPr>
          <a:xfrm>
            <a:off x="0" y="57150"/>
            <a:ext cx="724600" cy="571500"/>
          </a:xfrm>
          <a:prstGeom prst="rect">
            <a:avLst/>
          </a:prstGeom>
          <a:solidFill>
            <a:schemeClr val="tx1">
              <a:lumMod val="95000"/>
              <a:lumOff val="5000"/>
            </a:schemeClr>
          </a:solid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Bài 7</a:t>
            </a:r>
          </a:p>
        </p:txBody>
      </p:sp>
      <p:sp>
        <p:nvSpPr>
          <p:cNvPr id="4" name="Rounded Rectangle 3">
            <a:extLst>
              <a:ext uri="{FF2B5EF4-FFF2-40B4-BE49-F238E27FC236}">
                <a16:creationId xmlns:a16="http://schemas.microsoft.com/office/drawing/2014/main" id="{93E66813-EE0A-90E4-B31F-6DCA0A5B9F97}"/>
              </a:ext>
            </a:extLst>
          </p:cNvPr>
          <p:cNvSpPr/>
          <p:nvPr/>
        </p:nvSpPr>
        <p:spPr>
          <a:xfrm>
            <a:off x="724599" y="57150"/>
            <a:ext cx="761901" cy="571500"/>
          </a:xfrm>
          <a:prstGeom prst="roundRect">
            <a:avLst/>
          </a:prstGeom>
          <a:solidFill>
            <a:schemeClr val="tx1">
              <a:lumMod val="95000"/>
              <a:lumOff val="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Đọc</a:t>
            </a:r>
          </a:p>
        </p:txBody>
      </p:sp>
      <p:sp>
        <p:nvSpPr>
          <p:cNvPr id="7" name="Hình chữ nhật 6">
            <a:extLst>
              <a:ext uri="{FF2B5EF4-FFF2-40B4-BE49-F238E27FC236}">
                <a16:creationId xmlns:a16="http://schemas.microsoft.com/office/drawing/2014/main" id="{5613288B-82BA-8170-64DA-4B2BCFCCF2B3}"/>
              </a:ext>
            </a:extLst>
          </p:cNvPr>
          <p:cNvSpPr/>
          <p:nvPr/>
        </p:nvSpPr>
        <p:spPr>
          <a:xfrm>
            <a:off x="0" y="-25912"/>
            <a:ext cx="12192003" cy="6803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ound Same Side Corner Rectangle 25"/>
          <p:cNvSpPr/>
          <p:nvPr/>
        </p:nvSpPr>
        <p:spPr>
          <a:xfrm rot="5400000">
            <a:off x="186798" y="-48390"/>
            <a:ext cx="599042" cy="972638"/>
          </a:xfrm>
          <a:prstGeom prst="round2SameRect">
            <a:avLst/>
          </a:prstGeom>
          <a:solidFill>
            <a:srgbClr val="D8CE9B"/>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26"/>
          <p:cNvSpPr txBox="1"/>
          <p:nvPr/>
        </p:nvSpPr>
        <p:spPr>
          <a:xfrm>
            <a:off x="199942" y="181511"/>
            <a:ext cx="616605" cy="523220"/>
          </a:xfrm>
          <a:prstGeom prst="rect">
            <a:avLst/>
          </a:prstGeom>
          <a:solidFill>
            <a:srgbClr val="D8CE9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III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endParaRPr>
          </a:p>
        </p:txBody>
      </p:sp>
      <p:sp>
        <p:nvSpPr>
          <p:cNvPr id="11" name="TextBox 31"/>
          <p:cNvSpPr txBox="1"/>
          <p:nvPr/>
        </p:nvSpPr>
        <p:spPr>
          <a:xfrm>
            <a:off x="1095594" y="158210"/>
            <a:ext cx="2392190" cy="584775"/>
          </a:xfrm>
          <a:prstGeom prst="rect">
            <a:avLst/>
          </a:prstGeom>
          <a:solidFill>
            <a:srgbClr val="D8CE9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TỔNG</a:t>
            </a:r>
            <a:r>
              <a:rPr kumimoji="0" lang="en-US" sz="3200" b="1" i="0" u="none" strike="noStrike" kern="1200" cap="none" spc="0" normalizeH="0" noProof="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 KẾT</a:t>
            </a: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endParaRPr>
          </a:p>
        </p:txBody>
      </p:sp>
      <p:sp>
        <p:nvSpPr>
          <p:cNvPr id="12" name="TextBox 34">
            <a:extLst>
              <a:ext uri="{FF2B5EF4-FFF2-40B4-BE49-F238E27FC236}">
                <a16:creationId xmlns:a16="http://schemas.microsoft.com/office/drawing/2014/main" id="{8F3FA325-84CF-EDF1-D292-F990A1D9FFEE}"/>
              </a:ext>
            </a:extLst>
          </p:cNvPr>
          <p:cNvSpPr txBox="1"/>
          <p:nvPr/>
        </p:nvSpPr>
        <p:spPr>
          <a:xfrm>
            <a:off x="972639" y="936098"/>
            <a:ext cx="3298916" cy="487506"/>
          </a:xfrm>
          <a:prstGeom prst="rect">
            <a:avLst/>
          </a:prstGeom>
          <a:noFill/>
        </p:spPr>
        <p:txBody>
          <a:bodyPr wrap="square" rtlCol="0">
            <a:spAutoFit/>
          </a:bodyPr>
          <a:lstStyle/>
          <a:p>
            <a:pPr algn="just">
              <a:lnSpc>
                <a:spcPct val="107000"/>
              </a:lnSpc>
              <a:spcAft>
                <a:spcPts val="0"/>
              </a:spcAft>
            </a:pPr>
            <a:r>
              <a:rPr lang="en-US" sz="2400" b="1">
                <a:latin typeface="Times New Roman" panose="02020603050405020304" pitchFamily="18" charset="0"/>
                <a:ea typeface="Calibri" panose="020F0502020204030204" pitchFamily="34" charset="0"/>
                <a:cs typeface="Times New Roman" panose="02020603050405020304" pitchFamily="18" charset="0"/>
              </a:rPr>
              <a:t>Nội dung và nghệ thuật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ounded Rectangle 35">
            <a:extLst>
              <a:ext uri="{FF2B5EF4-FFF2-40B4-BE49-F238E27FC236}">
                <a16:creationId xmlns:a16="http://schemas.microsoft.com/office/drawing/2014/main" id="{032CF80A-3560-F18D-7659-B85B9D204A81}"/>
              </a:ext>
            </a:extLst>
          </p:cNvPr>
          <p:cNvSpPr/>
          <p:nvPr/>
        </p:nvSpPr>
        <p:spPr>
          <a:xfrm>
            <a:off x="182027" y="950123"/>
            <a:ext cx="634520" cy="402336"/>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39" y="1438992"/>
            <a:ext cx="1737060" cy="1816889"/>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638" y="3370217"/>
            <a:ext cx="1737061" cy="2873828"/>
          </a:xfrm>
          <a:prstGeom prst="rect">
            <a:avLst/>
          </a:prstGeom>
        </p:spPr>
      </p:pic>
      <p:sp>
        <p:nvSpPr>
          <p:cNvPr id="17" name="Rectangle 16"/>
          <p:cNvSpPr/>
          <p:nvPr/>
        </p:nvSpPr>
        <p:spPr>
          <a:xfrm>
            <a:off x="3605349" y="1438992"/>
            <a:ext cx="7315200" cy="460911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eaLnBrk="0" fontAlgn="base" hangingPunct="0">
              <a:lnSpc>
                <a:spcPct val="107000"/>
              </a:lnSpc>
              <a:spcAft>
                <a:spcPts val="800"/>
              </a:spcAft>
            </a:pPr>
            <a:r>
              <a:rPr lang="nl-NL" sz="2400" b="1">
                <a:latin typeface="Times New Roman" panose="02020603050405020304" pitchFamily="18" charset="0"/>
                <a:ea typeface="MS Mincho"/>
                <a:cs typeface="Times New Roman" panose="02020603050405020304" pitchFamily="18" charset="0"/>
              </a:rPr>
              <a:t>1. Nội dung</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eaLnBrk="0" fontAlgn="base" hangingPunct="0">
              <a:lnSpc>
                <a:spcPct val="107000"/>
              </a:lnSpc>
              <a:spcAft>
                <a:spcPts val="800"/>
              </a:spcAft>
            </a:pPr>
            <a:r>
              <a:rPr lang="nl-NL" sz="2400">
                <a:latin typeface="Times New Roman" panose="02020603050405020304" pitchFamily="18" charset="0"/>
                <a:ea typeface="MS Mincho"/>
                <a:cs typeface="Times New Roman" panose="02020603050405020304" pitchFamily="18" charset="0"/>
              </a:rPr>
              <a:t>- </a:t>
            </a:r>
            <a:r>
              <a:rPr lang="en-US" sz="2400">
                <a:latin typeface="Times New Roman" panose="02020603050405020304" pitchFamily="18" charset="0"/>
                <a:ea typeface="MS Mincho"/>
                <a:cs typeface="Times New Roman" panose="02020603050405020304" pitchFamily="18" charset="0"/>
              </a:rPr>
              <a:t>Đoạn trích là hồi ức buồn đau về thân phận con người trong và sau chiến tranh. Qua đó, tác giả bộc lộ sức mạnh tinh thần của người lính và niềm khát khao yêu chuộng hòa bình.</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eaLnBrk="0" fontAlgn="base" hangingPunct="0">
              <a:lnSpc>
                <a:spcPct val="107000"/>
              </a:lnSpc>
              <a:spcAft>
                <a:spcPts val="800"/>
              </a:spcAft>
            </a:pPr>
            <a:r>
              <a:rPr lang="nl-NL" sz="2400" b="1">
                <a:latin typeface="Times New Roman" panose="02020603050405020304" pitchFamily="18" charset="0"/>
                <a:ea typeface="MS Mincho"/>
                <a:cs typeface="Times New Roman" panose="02020603050405020304" pitchFamily="18" charset="0"/>
              </a:rPr>
              <a:t>2. Nghệ thuật</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r>
              <a:rPr lang="en-US" sz="2400">
                <a:latin typeface="Times New Roman" panose="02020603050405020304" pitchFamily="18" charset="0"/>
                <a:ea typeface="MS Mincho"/>
              </a:rPr>
              <a:t>- Xây dựng tình huống kịch tính, căng thẳng, hồi hộp. Thể hiện tâm trạng, suy nghĩ trầm buồn sâu sắc về chiến tranh và thân phận con người. Ngôn từ chính xác, tinh tế.</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3861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1A8A00-A294-C4A6-24E0-2492E77F5133}"/>
              </a:ext>
            </a:extLst>
          </p:cNvPr>
          <p:cNvSpPr/>
          <p:nvPr/>
        </p:nvSpPr>
        <p:spPr>
          <a:xfrm>
            <a:off x="0" y="57150"/>
            <a:ext cx="724600" cy="571500"/>
          </a:xfrm>
          <a:prstGeom prst="rect">
            <a:avLst/>
          </a:prstGeom>
          <a:solidFill>
            <a:schemeClr val="tx1">
              <a:lumMod val="95000"/>
              <a:lumOff val="5000"/>
            </a:schemeClr>
          </a:solid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Bài 7</a:t>
            </a:r>
          </a:p>
        </p:txBody>
      </p:sp>
      <p:sp>
        <p:nvSpPr>
          <p:cNvPr id="4" name="Rounded Rectangle 3">
            <a:extLst>
              <a:ext uri="{FF2B5EF4-FFF2-40B4-BE49-F238E27FC236}">
                <a16:creationId xmlns:a16="http://schemas.microsoft.com/office/drawing/2014/main" id="{93E66813-EE0A-90E4-B31F-6DCA0A5B9F97}"/>
              </a:ext>
            </a:extLst>
          </p:cNvPr>
          <p:cNvSpPr/>
          <p:nvPr/>
        </p:nvSpPr>
        <p:spPr>
          <a:xfrm>
            <a:off x="724599" y="57150"/>
            <a:ext cx="761901" cy="571500"/>
          </a:xfrm>
          <a:prstGeom prst="roundRect">
            <a:avLst/>
          </a:prstGeom>
          <a:solidFill>
            <a:schemeClr val="tx1">
              <a:lumMod val="95000"/>
              <a:lumOff val="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Đọc</a:t>
            </a:r>
          </a:p>
        </p:txBody>
      </p:sp>
      <p:sp>
        <p:nvSpPr>
          <p:cNvPr id="7" name="Hình chữ nhật 6">
            <a:extLst>
              <a:ext uri="{FF2B5EF4-FFF2-40B4-BE49-F238E27FC236}">
                <a16:creationId xmlns:a16="http://schemas.microsoft.com/office/drawing/2014/main" id="{5613288B-82BA-8170-64DA-4B2BCFCCF2B3}"/>
              </a:ext>
            </a:extLst>
          </p:cNvPr>
          <p:cNvSpPr/>
          <p:nvPr/>
        </p:nvSpPr>
        <p:spPr>
          <a:xfrm>
            <a:off x="0" y="-25912"/>
            <a:ext cx="12192003" cy="6803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Round Same Side Corner Rectangle 25"/>
          <p:cNvSpPr/>
          <p:nvPr/>
        </p:nvSpPr>
        <p:spPr>
          <a:xfrm rot="5400000">
            <a:off x="186798" y="-48390"/>
            <a:ext cx="599042" cy="972638"/>
          </a:xfrm>
          <a:prstGeom prst="round2SameRect">
            <a:avLst/>
          </a:prstGeom>
          <a:solidFill>
            <a:srgbClr val="D8CE9B"/>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TextBox 26"/>
          <p:cNvSpPr txBox="1"/>
          <p:nvPr/>
        </p:nvSpPr>
        <p:spPr>
          <a:xfrm>
            <a:off x="199942" y="181511"/>
            <a:ext cx="616605" cy="523220"/>
          </a:xfrm>
          <a:prstGeom prst="rect">
            <a:avLst/>
          </a:prstGeom>
          <a:solidFill>
            <a:srgbClr val="D8CE9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rPr>
              <a:t>IV</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endParaRPr>
          </a:p>
        </p:txBody>
      </p:sp>
      <p:sp>
        <p:nvSpPr>
          <p:cNvPr id="11" name="TextBox 31"/>
          <p:cNvSpPr txBox="1"/>
          <p:nvPr/>
        </p:nvSpPr>
        <p:spPr>
          <a:xfrm>
            <a:off x="1095594" y="158210"/>
            <a:ext cx="4952510" cy="584775"/>
          </a:xfrm>
          <a:prstGeom prst="rect">
            <a:avLst/>
          </a:prstGeom>
          <a:solidFill>
            <a:srgbClr val="D8CE9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prstClr val="black"/>
                </a:solidFill>
                <a:latin typeface="Times New Roman" panose="02020603050405020304" pitchFamily="18" charset="0"/>
                <a:ea typeface="Tahoma" pitchFamily="34" charset="0"/>
                <a:cs typeface="Times New Roman" panose="02020603050405020304" pitchFamily="18" charset="0"/>
              </a:rPr>
              <a:t>LUYỆN TÂP, VẬN DỤNG</a:t>
            </a: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Tahoma" pitchFamily="34" charset="0"/>
              <a:cs typeface="Times New Roman" panose="02020603050405020304" pitchFamily="18" charset="0"/>
            </a:endParaRPr>
          </a:p>
        </p:txBody>
      </p:sp>
      <p:sp>
        <p:nvSpPr>
          <p:cNvPr id="13" name="Rounded Rectangle 35">
            <a:extLst>
              <a:ext uri="{FF2B5EF4-FFF2-40B4-BE49-F238E27FC236}">
                <a16:creationId xmlns:a16="http://schemas.microsoft.com/office/drawing/2014/main" id="{032CF80A-3560-F18D-7659-B85B9D204A81}"/>
              </a:ext>
            </a:extLst>
          </p:cNvPr>
          <p:cNvSpPr/>
          <p:nvPr/>
        </p:nvSpPr>
        <p:spPr>
          <a:xfrm>
            <a:off x="182027" y="950123"/>
            <a:ext cx="634520" cy="402336"/>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7192" y="8511"/>
            <a:ext cx="1575952" cy="1855173"/>
          </a:xfrm>
          <a:prstGeom prst="rect">
            <a:avLst/>
          </a:prstGeom>
        </p:spPr>
      </p:pic>
      <p:sp>
        <p:nvSpPr>
          <p:cNvPr id="17" name="Rectangle 16"/>
          <p:cNvSpPr/>
          <p:nvPr/>
        </p:nvSpPr>
        <p:spPr>
          <a:xfrm>
            <a:off x="1652401" y="1386985"/>
            <a:ext cx="8175471" cy="152603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07000"/>
              </a:lnSpc>
              <a:spcAft>
                <a:spcPts val="800"/>
              </a:spcAft>
            </a:pPr>
            <a:r>
              <a:rPr lang="en-US" sz="2400">
                <a:latin typeface="Times New Roman" panose="02020603050405020304" pitchFamily="18" charset="0"/>
                <a:ea typeface="Calibri" panose="020F0502020204030204" pitchFamily="34" charset="0"/>
                <a:cs typeface="Times New Roman" panose="02020603050405020304" pitchFamily="18" charset="0"/>
              </a:rPr>
              <a:t>Em hãy chỉ ra những đặc trưng thể loại tiểu thuyết hiện đại trong văn bản “Ánh sáng cứu rỗi”?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199942" y="3411564"/>
            <a:ext cx="658425" cy="426757"/>
          </a:xfrm>
          <a:prstGeom prst="rect">
            <a:avLst/>
          </a:prstGeom>
        </p:spPr>
      </p:pic>
      <p:sp>
        <p:nvSpPr>
          <p:cNvPr id="6" name="Rectangle 5"/>
          <p:cNvSpPr/>
          <p:nvPr/>
        </p:nvSpPr>
        <p:spPr>
          <a:xfrm>
            <a:off x="1004155" y="3411564"/>
            <a:ext cx="1763486" cy="42675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400" b="1">
                <a:latin typeface="Times New Roman" panose="02020603050405020304" pitchFamily="18" charset="0"/>
                <a:cs typeface="Times New Roman" panose="02020603050405020304" pitchFamily="18" charset="0"/>
              </a:rPr>
              <a:t>Vận dụng</a:t>
            </a:r>
          </a:p>
        </p:txBody>
      </p:sp>
      <p:sp>
        <p:nvSpPr>
          <p:cNvPr id="8" name="Rectangle 7"/>
          <p:cNvSpPr/>
          <p:nvPr/>
        </p:nvSpPr>
        <p:spPr>
          <a:xfrm>
            <a:off x="1004155" y="875026"/>
            <a:ext cx="1778235" cy="47743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400" b="1">
                <a:latin typeface="Times New Roman" panose="02020603050405020304" pitchFamily="18" charset="0"/>
                <a:cs typeface="Times New Roman" panose="02020603050405020304" pitchFamily="18" charset="0"/>
              </a:rPr>
              <a:t>Luyện tập </a:t>
            </a:r>
          </a:p>
        </p:txBody>
      </p:sp>
      <p:sp>
        <p:nvSpPr>
          <p:cNvPr id="15" name="Rectangle 14"/>
          <p:cNvSpPr/>
          <p:nvPr/>
        </p:nvSpPr>
        <p:spPr>
          <a:xfrm>
            <a:off x="1652402" y="3838321"/>
            <a:ext cx="8079428" cy="16219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07000"/>
              </a:lnSpc>
              <a:spcAft>
                <a:spcPts val="0"/>
              </a:spcAft>
            </a:pPr>
            <a:r>
              <a:rPr lang="en-US" sz="2400">
                <a:latin typeface="Times New Roman" panose="02020603050405020304" pitchFamily="18" charset="0"/>
                <a:ea typeface="Calibri" panose="020F0502020204030204" pitchFamily="34" charset="0"/>
                <a:cs typeface="Times New Roman" panose="02020603050405020304" pitchFamily="18" charset="0"/>
              </a:rPr>
              <a:t>Từ nội dung đoạn trích “Ánh sáng cứu rỗi”, anh/chị hãy viết đoạn văn (khoảng 200 chữ) trình bày suy nghĩ về tinh thần cống hiến của tuổi trẻ hôm nay.</a:t>
            </a:r>
          </a:p>
        </p:txBody>
      </p:sp>
    </p:spTree>
    <p:extLst>
      <p:ext uri="{BB962C8B-B14F-4D97-AF65-F5344CB8AC3E}">
        <p14:creationId xmlns:p14="http://schemas.microsoft.com/office/powerpoint/2010/main" val="42545797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2674" y="1319349"/>
            <a:ext cx="8934995" cy="348778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solidFill>
                  <a:srgbClr val="FF0000"/>
                </a:solidFill>
                <a:latin typeface="Times New Roman" panose="02020603050405020304" pitchFamily="18" charset="0"/>
                <a:cs typeface="Times New Roman" panose="02020603050405020304" pitchFamily="18" charset="0"/>
              </a:rPr>
              <a:t>Gv1. Phạm Thị Phương Nhung. Trường THPT Kim Liên. SĐT: 0986 484 325. </a:t>
            </a:r>
          </a:p>
          <a:p>
            <a:pPr algn="ctr"/>
            <a:r>
              <a:rPr lang="en-US" sz="2000">
                <a:solidFill>
                  <a:srgbClr val="FF0000"/>
                </a:solidFill>
                <a:latin typeface="Times New Roman" panose="02020603050405020304" pitchFamily="18" charset="0"/>
                <a:cs typeface="Times New Roman" panose="02020603050405020304" pitchFamily="18" charset="0"/>
              </a:rPr>
              <a:t>Gmail: phuongnhungps@gmail.com</a:t>
            </a:r>
          </a:p>
          <a:p>
            <a:pPr algn="ctr"/>
            <a:r>
              <a:rPr lang="en-US" sz="2000">
                <a:solidFill>
                  <a:srgbClr val="FF0000"/>
                </a:solidFill>
                <a:latin typeface="Times New Roman" panose="02020603050405020304" pitchFamily="18" charset="0"/>
                <a:cs typeface="Times New Roman" panose="02020603050405020304" pitchFamily="18" charset="0"/>
              </a:rPr>
              <a:t>GV2: Hà Thị Liên. Trường THPT Nguyễn Viết Xuân. SĐT: 0913 421823. </a:t>
            </a:r>
          </a:p>
          <a:p>
            <a:pPr algn="ctr"/>
            <a:r>
              <a:rPr lang="en-US" sz="2000">
                <a:solidFill>
                  <a:srgbClr val="FF0000"/>
                </a:solidFill>
                <a:latin typeface="Times New Roman" panose="02020603050405020304" pitchFamily="18" charset="0"/>
                <a:cs typeface="Times New Roman" panose="02020603050405020304" pitchFamily="18" charset="0"/>
              </a:rPr>
              <a:t>Gmail: halien2012.vy@gmail.com </a:t>
            </a:r>
          </a:p>
        </p:txBody>
      </p:sp>
    </p:spTree>
    <p:extLst>
      <p:ext uri="{BB962C8B-B14F-4D97-AF65-F5344CB8AC3E}">
        <p14:creationId xmlns:p14="http://schemas.microsoft.com/office/powerpoint/2010/main" val="4237523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1A8A00-A294-C4A6-24E0-2492E77F5133}"/>
              </a:ext>
            </a:extLst>
          </p:cNvPr>
          <p:cNvSpPr/>
          <p:nvPr/>
        </p:nvSpPr>
        <p:spPr>
          <a:xfrm>
            <a:off x="0" y="57150"/>
            <a:ext cx="724600" cy="571500"/>
          </a:xfrm>
          <a:prstGeom prst="rect">
            <a:avLst/>
          </a:prstGeom>
          <a:solidFill>
            <a:schemeClr val="tx1">
              <a:lumMod val="95000"/>
              <a:lumOff val="5000"/>
            </a:schemeClr>
          </a:solid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r>
              <a:rPr lang="en-US" sz="1700" b="1">
                <a:latin typeface="Times New Roman" panose="02020603050405020304" pitchFamily="18" charset="0"/>
                <a:cs typeface="Times New Roman" panose="02020603050405020304" pitchFamily="18" charset="0"/>
              </a:rPr>
              <a:t>Bài 7</a:t>
            </a:r>
          </a:p>
        </p:txBody>
      </p:sp>
      <p:sp>
        <p:nvSpPr>
          <p:cNvPr id="4" name="Rounded Rectangle 3">
            <a:extLst>
              <a:ext uri="{FF2B5EF4-FFF2-40B4-BE49-F238E27FC236}">
                <a16:creationId xmlns:a16="http://schemas.microsoft.com/office/drawing/2014/main" id="{93E66813-EE0A-90E4-B31F-6DCA0A5B9F97}"/>
              </a:ext>
            </a:extLst>
          </p:cNvPr>
          <p:cNvSpPr/>
          <p:nvPr/>
        </p:nvSpPr>
        <p:spPr>
          <a:xfrm>
            <a:off x="724599" y="57150"/>
            <a:ext cx="761901" cy="571500"/>
          </a:xfrm>
          <a:prstGeom prst="roundRect">
            <a:avLst/>
          </a:prstGeom>
          <a:solidFill>
            <a:schemeClr val="tx1">
              <a:lumMod val="95000"/>
              <a:lumOff val="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r>
              <a:rPr lang="en-US" sz="1700" b="1">
                <a:latin typeface="Times New Roman" panose="02020603050405020304" pitchFamily="18" charset="0"/>
                <a:cs typeface="Times New Roman" panose="02020603050405020304" pitchFamily="18" charset="0"/>
              </a:rPr>
              <a:t>Đọc</a:t>
            </a:r>
          </a:p>
        </p:txBody>
      </p:sp>
      <p:sp>
        <p:nvSpPr>
          <p:cNvPr id="7" name="Hình chữ nhật 6">
            <a:extLst>
              <a:ext uri="{FF2B5EF4-FFF2-40B4-BE49-F238E27FC236}">
                <a16:creationId xmlns:a16="http://schemas.microsoft.com/office/drawing/2014/main" id="{5613288B-82BA-8170-64DA-4B2BCFCCF2B3}"/>
              </a:ext>
            </a:extLst>
          </p:cNvPr>
          <p:cNvSpPr/>
          <p:nvPr/>
        </p:nvSpPr>
        <p:spPr>
          <a:xfrm>
            <a:off x="0" y="-25912"/>
            <a:ext cx="12192003" cy="6803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ound Same Side Corner Rectangle 25"/>
          <p:cNvSpPr/>
          <p:nvPr/>
        </p:nvSpPr>
        <p:spPr>
          <a:xfrm rot="5400000">
            <a:off x="186798" y="-48390"/>
            <a:ext cx="599042" cy="972638"/>
          </a:xfrm>
          <a:prstGeom prst="round2SameRect">
            <a:avLst/>
          </a:prstGeom>
          <a:solidFill>
            <a:srgbClr val="D8CE9B"/>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26"/>
          <p:cNvSpPr txBox="1"/>
          <p:nvPr/>
        </p:nvSpPr>
        <p:spPr>
          <a:xfrm>
            <a:off x="331994" y="181511"/>
            <a:ext cx="392603" cy="523220"/>
          </a:xfrm>
          <a:prstGeom prst="rect">
            <a:avLst/>
          </a:prstGeom>
          <a:solidFill>
            <a:srgbClr val="D8CE9B"/>
          </a:solidFill>
        </p:spPr>
        <p:txBody>
          <a:bodyPr wrap="square" rtlCol="0">
            <a:spAutoFit/>
          </a:bodyPr>
          <a:lstStyle/>
          <a:p>
            <a:pPr algn="ctr"/>
            <a:r>
              <a:rPr lang="en-US" sz="2800" b="1" dirty="0">
                <a:latin typeface="Times New Roman" panose="02020603050405020304" pitchFamily="18" charset="0"/>
                <a:ea typeface="Tahoma" pitchFamily="34" charset="0"/>
                <a:cs typeface="Times New Roman" panose="02020603050405020304" pitchFamily="18" charset="0"/>
              </a:rPr>
              <a:t>I</a:t>
            </a:r>
          </a:p>
        </p:txBody>
      </p:sp>
      <p:sp>
        <p:nvSpPr>
          <p:cNvPr id="11" name="TextBox 31"/>
          <p:cNvSpPr txBox="1"/>
          <p:nvPr/>
        </p:nvSpPr>
        <p:spPr>
          <a:xfrm>
            <a:off x="1095593" y="158210"/>
            <a:ext cx="7165819" cy="584775"/>
          </a:xfrm>
          <a:prstGeom prst="rect">
            <a:avLst/>
          </a:prstGeom>
          <a:solidFill>
            <a:srgbClr val="D8CE9B"/>
          </a:solidFill>
        </p:spPr>
        <p:txBody>
          <a:bodyPr wrap="square" rtlCol="0">
            <a:spAutoFit/>
          </a:bodyPr>
          <a:lstStyle/>
          <a:p>
            <a:pPr lvl="0"/>
            <a:r>
              <a:rPr lang="en-US" sz="3200" b="1">
                <a:latin typeface="Times New Roman" panose="02020603050405020304" pitchFamily="18" charset="0"/>
                <a:ea typeface="Tahoma" pitchFamily="34" charset="0"/>
                <a:cs typeface="Times New Roman" panose="02020603050405020304" pitchFamily="18" charset="0"/>
              </a:rPr>
              <a:t>TÌM HIỂU CHUNG</a:t>
            </a:r>
          </a:p>
        </p:txBody>
      </p:sp>
      <p:sp>
        <p:nvSpPr>
          <p:cNvPr id="2" name="TextBox 1">
            <a:extLst>
              <a:ext uri="{FF2B5EF4-FFF2-40B4-BE49-F238E27FC236}">
                <a16:creationId xmlns:a16="http://schemas.microsoft.com/office/drawing/2014/main" id="{77A0CF54-E4DA-4BEC-81E4-DDA1AC4C026F}"/>
              </a:ext>
            </a:extLst>
          </p:cNvPr>
          <p:cNvSpPr txBox="1"/>
          <p:nvPr/>
        </p:nvSpPr>
        <p:spPr>
          <a:xfrm>
            <a:off x="3784600" y="1411949"/>
            <a:ext cx="4622800" cy="523220"/>
          </a:xfrm>
          <a:prstGeom prst="rect">
            <a:avLst/>
          </a:prstGeom>
          <a:noFill/>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PHIẾU HỌC TẬP SỐ 1</a:t>
            </a:r>
          </a:p>
        </p:txBody>
      </p:sp>
      <p:sp>
        <p:nvSpPr>
          <p:cNvPr id="8" name="Hộp Văn bản 29">
            <a:extLst>
              <a:ext uri="{FF2B5EF4-FFF2-40B4-BE49-F238E27FC236}">
                <a16:creationId xmlns:a16="http://schemas.microsoft.com/office/drawing/2014/main" id="{1696A141-1CB1-2B4B-4E5D-67466F72FCD3}"/>
              </a:ext>
            </a:extLst>
          </p:cNvPr>
          <p:cNvSpPr txBox="1"/>
          <p:nvPr/>
        </p:nvSpPr>
        <p:spPr>
          <a:xfrm>
            <a:off x="972638" y="3048003"/>
            <a:ext cx="6457599" cy="1569660"/>
          </a:xfrm>
          <a:prstGeom prst="rect">
            <a:avLst/>
          </a:prstGeom>
          <a:solidFill>
            <a:schemeClr val="bg1"/>
          </a:solidFill>
          <a:ln w="19050">
            <a:solidFill>
              <a:schemeClr val="tx1"/>
            </a:solidFill>
            <a:prstDash val="lgDash"/>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algn="ctr"/>
            <a:r>
              <a:rPr lang="en-US" sz="2400" b="1" i="1">
                <a:latin typeface="Arial" panose="020B0604020202020204" pitchFamily="34" charset="0"/>
                <a:ea typeface="Times New Roman" panose="02020603050405020304" pitchFamily="18" charset="0"/>
                <a:cs typeface="Arial" panose="020B0604020202020204" pitchFamily="34" charset="0"/>
              </a:rPr>
              <a:t>Trả lời câu hỏi Đúng (</a:t>
            </a:r>
            <a:r>
              <a:rPr lang="en-US" sz="2400" b="1" i="1">
                <a:solidFill>
                  <a:srgbClr val="FF0000"/>
                </a:solidFill>
                <a:latin typeface="Arial" panose="020B0604020202020204" pitchFamily="34" charset="0"/>
                <a:ea typeface="Times New Roman" panose="02020603050405020304" pitchFamily="18" charset="0"/>
                <a:cs typeface="Arial" panose="020B0604020202020204" pitchFamily="34" charset="0"/>
              </a:rPr>
              <a:t>Đ</a:t>
            </a:r>
            <a:r>
              <a:rPr lang="en-US" sz="2400" b="1" i="1">
                <a:latin typeface="Arial" panose="020B0604020202020204" pitchFamily="34" charset="0"/>
                <a:ea typeface="Times New Roman" panose="02020603050405020304" pitchFamily="18" charset="0"/>
                <a:cs typeface="Arial" panose="020B0604020202020204" pitchFamily="34" charset="0"/>
              </a:rPr>
              <a:t>) / Sai (</a:t>
            </a:r>
            <a:r>
              <a:rPr lang="en-US" sz="2400" b="1" i="1">
                <a:solidFill>
                  <a:srgbClr val="FF0000"/>
                </a:solidFill>
                <a:latin typeface="Arial" panose="020B0604020202020204" pitchFamily="34" charset="0"/>
                <a:ea typeface="Times New Roman" panose="02020603050405020304" pitchFamily="18" charset="0"/>
                <a:cs typeface="Arial" panose="020B0604020202020204" pitchFamily="34" charset="0"/>
              </a:rPr>
              <a:t>S</a:t>
            </a:r>
            <a:r>
              <a:rPr lang="en-US" sz="2400" b="1" i="1">
                <a:latin typeface="Arial" panose="020B0604020202020204" pitchFamily="34" charset="0"/>
                <a:ea typeface="Times New Roman" panose="02020603050405020304" pitchFamily="18" charset="0"/>
                <a:cs typeface="Arial" panose="020B0604020202020204" pitchFamily="34" charset="0"/>
              </a:rPr>
              <a:t>)</a:t>
            </a:r>
          </a:p>
          <a:p>
            <a:pPr algn="ctr"/>
            <a:r>
              <a:rPr lang="en-US" sz="2400" b="1">
                <a:solidFill>
                  <a:srgbClr val="FF0000"/>
                </a:solidFill>
                <a:latin typeface="Arial" panose="020B0604020202020204" pitchFamily="34" charset="0"/>
                <a:cs typeface="Arial" panose="020B0604020202020204" pitchFamily="34" charset="0"/>
              </a:rPr>
              <a:t>Yêu cầu:</a:t>
            </a:r>
          </a:p>
          <a:p>
            <a:pPr marL="342900" indent="-342900">
              <a:buFontTx/>
              <a:buChar char="-"/>
            </a:pPr>
            <a:r>
              <a:rPr lang="en-US" sz="2400" b="1" i="1">
                <a:latin typeface="Arial" panose="020B0604020202020204" pitchFamily="34" charset="0"/>
                <a:cs typeface="Arial" panose="020B0604020202020204" pitchFamily="34" charset="0"/>
              </a:rPr>
              <a:t>HS trả lời cá nhân vào phiếu học tập</a:t>
            </a:r>
          </a:p>
          <a:p>
            <a:pPr marL="342900" indent="-342900">
              <a:buFontTx/>
              <a:buChar char="-"/>
            </a:pPr>
            <a:r>
              <a:rPr lang="en-US" sz="2400" b="1" i="1">
                <a:latin typeface="Arial" panose="020B0604020202020204" pitchFamily="34" charset="0"/>
                <a:cs typeface="Arial" panose="020B0604020202020204" pitchFamily="34" charset="0"/>
              </a:rPr>
              <a:t>Thời gian: </a:t>
            </a:r>
            <a:r>
              <a:rPr lang="en-US" sz="2400" b="1" i="1">
                <a:solidFill>
                  <a:srgbClr val="FF0000"/>
                </a:solidFill>
                <a:latin typeface="Arial" panose="020B0604020202020204" pitchFamily="34" charset="0"/>
                <a:cs typeface="Arial" panose="020B0604020202020204" pitchFamily="34" charset="0"/>
              </a:rPr>
              <a:t>01</a:t>
            </a:r>
            <a:r>
              <a:rPr lang="en-US" sz="2400" b="1" i="1">
                <a:latin typeface="Arial" panose="020B0604020202020204" pitchFamily="34" charset="0"/>
                <a:cs typeface="Arial" panose="020B0604020202020204" pitchFamily="34" charset="0"/>
              </a:rPr>
              <a:t> phút</a:t>
            </a:r>
            <a:endParaRPr lang="en-US" sz="2400" b="1" i="1" dirty="0">
              <a:latin typeface="Arial" panose="020B0604020202020204" pitchFamily="34" charset="0"/>
              <a:cs typeface="Arial" panose="020B0604020202020204" pitchFamily="34" charset="0"/>
            </a:endParaRPr>
          </a:p>
        </p:txBody>
      </p:sp>
      <p:pic>
        <p:nvPicPr>
          <p:cNvPr id="1026" name="Picture 2" descr="Hơn 2.009.400 Lựa Chọn ảnh, hình chụp &amp; hình ảnh trả phí bản quyền một lần  sẵn có - iStock">
            <a:extLst>
              <a:ext uri="{FF2B5EF4-FFF2-40B4-BE49-F238E27FC236}">
                <a16:creationId xmlns:a16="http://schemas.microsoft.com/office/drawing/2014/main" id="{A7F97192-86CD-6927-749F-1CCB0C95B9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0171" y="1935169"/>
            <a:ext cx="3338390" cy="3594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3093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1A8A00-A294-C4A6-24E0-2492E77F5133}"/>
              </a:ext>
            </a:extLst>
          </p:cNvPr>
          <p:cNvSpPr/>
          <p:nvPr/>
        </p:nvSpPr>
        <p:spPr>
          <a:xfrm>
            <a:off x="0" y="57150"/>
            <a:ext cx="724600" cy="571500"/>
          </a:xfrm>
          <a:prstGeom prst="rect">
            <a:avLst/>
          </a:prstGeom>
          <a:solidFill>
            <a:schemeClr val="tx1">
              <a:lumMod val="95000"/>
              <a:lumOff val="5000"/>
            </a:schemeClr>
          </a:solid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r>
              <a:rPr lang="en-US" sz="1700" b="1">
                <a:latin typeface="Times New Roman" panose="02020603050405020304" pitchFamily="18" charset="0"/>
                <a:cs typeface="Times New Roman" panose="02020603050405020304" pitchFamily="18" charset="0"/>
              </a:rPr>
              <a:t>Bài 7</a:t>
            </a:r>
          </a:p>
        </p:txBody>
      </p:sp>
      <p:sp>
        <p:nvSpPr>
          <p:cNvPr id="4" name="Rounded Rectangle 3">
            <a:extLst>
              <a:ext uri="{FF2B5EF4-FFF2-40B4-BE49-F238E27FC236}">
                <a16:creationId xmlns:a16="http://schemas.microsoft.com/office/drawing/2014/main" id="{93E66813-EE0A-90E4-B31F-6DCA0A5B9F97}"/>
              </a:ext>
            </a:extLst>
          </p:cNvPr>
          <p:cNvSpPr/>
          <p:nvPr/>
        </p:nvSpPr>
        <p:spPr>
          <a:xfrm>
            <a:off x="724599" y="57150"/>
            <a:ext cx="761901" cy="571500"/>
          </a:xfrm>
          <a:prstGeom prst="roundRect">
            <a:avLst/>
          </a:prstGeom>
          <a:solidFill>
            <a:schemeClr val="tx1">
              <a:lumMod val="95000"/>
              <a:lumOff val="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r>
              <a:rPr lang="en-US" sz="1700" b="1">
                <a:latin typeface="Times New Roman" panose="02020603050405020304" pitchFamily="18" charset="0"/>
                <a:cs typeface="Times New Roman" panose="02020603050405020304" pitchFamily="18" charset="0"/>
              </a:rPr>
              <a:t>Đọc</a:t>
            </a:r>
          </a:p>
        </p:txBody>
      </p:sp>
      <p:sp>
        <p:nvSpPr>
          <p:cNvPr id="7" name="Hình chữ nhật 6">
            <a:extLst>
              <a:ext uri="{FF2B5EF4-FFF2-40B4-BE49-F238E27FC236}">
                <a16:creationId xmlns:a16="http://schemas.microsoft.com/office/drawing/2014/main" id="{5613288B-82BA-8170-64DA-4B2BCFCCF2B3}"/>
              </a:ext>
            </a:extLst>
          </p:cNvPr>
          <p:cNvSpPr/>
          <p:nvPr/>
        </p:nvSpPr>
        <p:spPr>
          <a:xfrm>
            <a:off x="0" y="-25912"/>
            <a:ext cx="12192003" cy="6803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ound Same Side Corner Rectangle 25"/>
          <p:cNvSpPr/>
          <p:nvPr/>
        </p:nvSpPr>
        <p:spPr>
          <a:xfrm rot="5400000">
            <a:off x="186798" y="-48390"/>
            <a:ext cx="599042" cy="972638"/>
          </a:xfrm>
          <a:prstGeom prst="round2SameRect">
            <a:avLst/>
          </a:prstGeom>
          <a:solidFill>
            <a:srgbClr val="D8CE9B"/>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26"/>
          <p:cNvSpPr txBox="1"/>
          <p:nvPr/>
        </p:nvSpPr>
        <p:spPr>
          <a:xfrm>
            <a:off x="331994" y="181511"/>
            <a:ext cx="392603" cy="523220"/>
          </a:xfrm>
          <a:prstGeom prst="rect">
            <a:avLst/>
          </a:prstGeom>
          <a:solidFill>
            <a:srgbClr val="D8CE9B"/>
          </a:solidFill>
        </p:spPr>
        <p:txBody>
          <a:bodyPr wrap="square" rtlCol="0">
            <a:spAutoFit/>
          </a:bodyPr>
          <a:lstStyle/>
          <a:p>
            <a:pPr algn="ctr"/>
            <a:r>
              <a:rPr lang="en-US" sz="2800" b="1" dirty="0">
                <a:latin typeface="Times New Roman" panose="02020603050405020304" pitchFamily="18" charset="0"/>
                <a:ea typeface="Tahoma" pitchFamily="34" charset="0"/>
                <a:cs typeface="Times New Roman" panose="02020603050405020304" pitchFamily="18" charset="0"/>
              </a:rPr>
              <a:t>I</a:t>
            </a:r>
          </a:p>
        </p:txBody>
      </p:sp>
      <p:sp>
        <p:nvSpPr>
          <p:cNvPr id="11" name="TextBox 31"/>
          <p:cNvSpPr txBox="1"/>
          <p:nvPr/>
        </p:nvSpPr>
        <p:spPr>
          <a:xfrm>
            <a:off x="1095593" y="158210"/>
            <a:ext cx="7165819" cy="584775"/>
          </a:xfrm>
          <a:prstGeom prst="rect">
            <a:avLst/>
          </a:prstGeom>
          <a:solidFill>
            <a:srgbClr val="D8CE9B"/>
          </a:solidFill>
        </p:spPr>
        <p:txBody>
          <a:bodyPr wrap="square" rtlCol="0">
            <a:spAutoFit/>
          </a:bodyPr>
          <a:lstStyle/>
          <a:p>
            <a:pPr lvl="0"/>
            <a:r>
              <a:rPr lang="en-US" sz="3200" b="1">
                <a:latin typeface="Times New Roman" panose="02020603050405020304" pitchFamily="18" charset="0"/>
                <a:ea typeface="Tahoma" pitchFamily="34" charset="0"/>
                <a:cs typeface="Times New Roman" panose="02020603050405020304" pitchFamily="18" charset="0"/>
              </a:rPr>
              <a:t>TÌM HIỂU CHUNG</a:t>
            </a:r>
          </a:p>
        </p:txBody>
      </p:sp>
      <p:pic>
        <p:nvPicPr>
          <p:cNvPr id="6" name="Picture 37">
            <a:extLst>
              <a:ext uri="{FF2B5EF4-FFF2-40B4-BE49-F238E27FC236}">
                <a16:creationId xmlns:a16="http://schemas.microsoft.com/office/drawing/2014/main" id="{7C013AC4-6D54-C31A-1165-AFAF552F077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68" b="89666" l="3330" r="95863">
                        <a14:foregroundMark x1="35419" y1="21581" x2="35419" y2="21581"/>
                        <a14:foregroundMark x1="36125" y1="25329" x2="36125" y2="25329"/>
                        <a14:foregroundMark x1="20787" y1="57244" x2="20787" y2="57244"/>
                        <a14:foregroundMark x1="54894" y1="78116" x2="54894" y2="78116"/>
                        <a14:foregroundMark x1="47326" y1="79534" x2="47326" y2="79534"/>
                        <a14:foregroundMark x1="51867" y1="78825" x2="54390" y2="83181"/>
                        <a14:foregroundMark x1="55298" y1="68997" x2="56004" y2="73556"/>
                        <a14:foregroundMark x1="58123" y1="53090" x2="58729" y2="58663"/>
                        <a14:foregroundMark x1="62260" y1="46403" x2="66599" y2="50557"/>
                        <a14:foregroundMark x1="36630" y1="27558" x2="37437" y2="29281"/>
                        <a14:foregroundMark x1="39051" y1="32523" x2="38244" y2="29787"/>
                      </a14:backgroundRemoval>
                    </a14:imgEffect>
                  </a14:imgLayer>
                </a14:imgProps>
              </a:ext>
              <a:ext uri="{28A0092B-C50C-407E-A947-70E740481C1C}">
                <a14:useLocalDpi xmlns:a14="http://schemas.microsoft.com/office/drawing/2010/main" val="0"/>
              </a:ext>
            </a:extLst>
          </a:blip>
          <a:srcRect b="9425"/>
          <a:stretch/>
        </p:blipFill>
        <p:spPr>
          <a:xfrm>
            <a:off x="10861964" y="5280960"/>
            <a:ext cx="1369540" cy="1335972"/>
          </a:xfrm>
          <a:prstGeom prst="rect">
            <a:avLst/>
          </a:prstGeom>
        </p:spPr>
      </p:pic>
      <p:pic>
        <p:nvPicPr>
          <p:cNvPr id="17" name="Hình ảnh 16">
            <a:extLst>
              <a:ext uri="{FF2B5EF4-FFF2-40B4-BE49-F238E27FC236}">
                <a16:creationId xmlns:a16="http://schemas.microsoft.com/office/drawing/2014/main" id="{1A4FDF2D-F776-DAC4-0F60-A9EDF5B224AE}"/>
              </a:ext>
            </a:extLst>
          </p:cNvPr>
          <p:cNvPicPr>
            <a:picLocks noChangeAspect="1"/>
          </p:cNvPicPr>
          <p:nvPr/>
        </p:nvPicPr>
        <p:blipFill>
          <a:blip r:embed="rId5"/>
          <a:stretch>
            <a:fillRect/>
          </a:stretch>
        </p:blipFill>
        <p:spPr>
          <a:xfrm>
            <a:off x="362300" y="758752"/>
            <a:ext cx="10279748" cy="5858180"/>
          </a:xfrm>
          <a:prstGeom prst="rect">
            <a:avLst/>
          </a:prstGeom>
        </p:spPr>
      </p:pic>
      <p:sp>
        <p:nvSpPr>
          <p:cNvPr id="18" name="Hộp Văn bản 17">
            <a:extLst>
              <a:ext uri="{FF2B5EF4-FFF2-40B4-BE49-F238E27FC236}">
                <a16:creationId xmlns:a16="http://schemas.microsoft.com/office/drawing/2014/main" id="{EDC0672A-D3D9-BD32-E37F-1A3855C5204C}"/>
              </a:ext>
            </a:extLst>
          </p:cNvPr>
          <p:cNvSpPr txBox="1"/>
          <p:nvPr/>
        </p:nvSpPr>
        <p:spPr>
          <a:xfrm>
            <a:off x="9845919" y="1952171"/>
            <a:ext cx="604058" cy="461665"/>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Đ</a:t>
            </a:r>
          </a:p>
        </p:txBody>
      </p:sp>
      <p:sp>
        <p:nvSpPr>
          <p:cNvPr id="19" name="Hộp Văn bản 18">
            <a:extLst>
              <a:ext uri="{FF2B5EF4-FFF2-40B4-BE49-F238E27FC236}">
                <a16:creationId xmlns:a16="http://schemas.microsoft.com/office/drawing/2014/main" id="{F3B9C336-999E-B0BC-0279-2352BC032603}"/>
              </a:ext>
            </a:extLst>
          </p:cNvPr>
          <p:cNvSpPr txBox="1"/>
          <p:nvPr/>
        </p:nvSpPr>
        <p:spPr>
          <a:xfrm>
            <a:off x="9845919" y="2634342"/>
            <a:ext cx="604058" cy="461665"/>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S</a:t>
            </a:r>
          </a:p>
        </p:txBody>
      </p:sp>
      <p:sp>
        <p:nvSpPr>
          <p:cNvPr id="20" name="Hộp Văn bản 19">
            <a:extLst>
              <a:ext uri="{FF2B5EF4-FFF2-40B4-BE49-F238E27FC236}">
                <a16:creationId xmlns:a16="http://schemas.microsoft.com/office/drawing/2014/main" id="{93924565-8675-FCD9-156D-EB9193B9770C}"/>
              </a:ext>
            </a:extLst>
          </p:cNvPr>
          <p:cNvSpPr txBox="1"/>
          <p:nvPr/>
        </p:nvSpPr>
        <p:spPr>
          <a:xfrm>
            <a:off x="9845919" y="3291532"/>
            <a:ext cx="604058" cy="461665"/>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Đ</a:t>
            </a:r>
          </a:p>
        </p:txBody>
      </p:sp>
      <p:sp>
        <p:nvSpPr>
          <p:cNvPr id="21" name="Hộp Văn bản 20">
            <a:extLst>
              <a:ext uri="{FF2B5EF4-FFF2-40B4-BE49-F238E27FC236}">
                <a16:creationId xmlns:a16="http://schemas.microsoft.com/office/drawing/2014/main" id="{35349550-789D-394A-A717-844827933DFC}"/>
              </a:ext>
            </a:extLst>
          </p:cNvPr>
          <p:cNvSpPr txBox="1"/>
          <p:nvPr/>
        </p:nvSpPr>
        <p:spPr>
          <a:xfrm>
            <a:off x="9845919" y="4066209"/>
            <a:ext cx="604058" cy="461665"/>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Đ</a:t>
            </a:r>
          </a:p>
        </p:txBody>
      </p:sp>
      <p:sp>
        <p:nvSpPr>
          <p:cNvPr id="22" name="Hộp Văn bản 21">
            <a:extLst>
              <a:ext uri="{FF2B5EF4-FFF2-40B4-BE49-F238E27FC236}">
                <a16:creationId xmlns:a16="http://schemas.microsoft.com/office/drawing/2014/main" id="{15C545CB-867A-59B3-7EC2-4A9009ED618D}"/>
              </a:ext>
            </a:extLst>
          </p:cNvPr>
          <p:cNvSpPr txBox="1"/>
          <p:nvPr/>
        </p:nvSpPr>
        <p:spPr>
          <a:xfrm>
            <a:off x="9845919" y="4879905"/>
            <a:ext cx="604058" cy="461665"/>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Đ</a:t>
            </a:r>
          </a:p>
        </p:txBody>
      </p:sp>
      <p:sp>
        <p:nvSpPr>
          <p:cNvPr id="23" name="Hộp Văn bản 22">
            <a:extLst>
              <a:ext uri="{FF2B5EF4-FFF2-40B4-BE49-F238E27FC236}">
                <a16:creationId xmlns:a16="http://schemas.microsoft.com/office/drawing/2014/main" id="{2981B9E6-CD7F-A259-17EA-5E5FCA1ADF79}"/>
              </a:ext>
            </a:extLst>
          </p:cNvPr>
          <p:cNvSpPr txBox="1"/>
          <p:nvPr/>
        </p:nvSpPr>
        <p:spPr>
          <a:xfrm>
            <a:off x="9845919" y="5651462"/>
            <a:ext cx="604058" cy="461665"/>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S</a:t>
            </a:r>
          </a:p>
        </p:txBody>
      </p:sp>
    </p:spTree>
    <p:extLst>
      <p:ext uri="{BB962C8B-B14F-4D97-AF65-F5344CB8AC3E}">
        <p14:creationId xmlns:p14="http://schemas.microsoft.com/office/powerpoint/2010/main" val="15505737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1A8A00-A294-C4A6-24E0-2492E77F5133}"/>
              </a:ext>
            </a:extLst>
          </p:cNvPr>
          <p:cNvSpPr/>
          <p:nvPr/>
        </p:nvSpPr>
        <p:spPr>
          <a:xfrm>
            <a:off x="0" y="57150"/>
            <a:ext cx="724600" cy="571500"/>
          </a:xfrm>
          <a:prstGeom prst="rect">
            <a:avLst/>
          </a:prstGeom>
          <a:solidFill>
            <a:schemeClr val="tx1">
              <a:lumMod val="95000"/>
              <a:lumOff val="5000"/>
            </a:schemeClr>
          </a:solid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r>
              <a:rPr lang="en-US" sz="1700" b="1">
                <a:latin typeface="Times New Roman" panose="02020603050405020304" pitchFamily="18" charset="0"/>
                <a:cs typeface="Times New Roman" panose="02020603050405020304" pitchFamily="18" charset="0"/>
              </a:rPr>
              <a:t>Bài 7</a:t>
            </a:r>
          </a:p>
        </p:txBody>
      </p:sp>
      <p:sp>
        <p:nvSpPr>
          <p:cNvPr id="4" name="Rounded Rectangle 3">
            <a:extLst>
              <a:ext uri="{FF2B5EF4-FFF2-40B4-BE49-F238E27FC236}">
                <a16:creationId xmlns:a16="http://schemas.microsoft.com/office/drawing/2014/main" id="{93E66813-EE0A-90E4-B31F-6DCA0A5B9F97}"/>
              </a:ext>
            </a:extLst>
          </p:cNvPr>
          <p:cNvSpPr/>
          <p:nvPr/>
        </p:nvSpPr>
        <p:spPr>
          <a:xfrm>
            <a:off x="724599" y="57150"/>
            <a:ext cx="761901" cy="571500"/>
          </a:xfrm>
          <a:prstGeom prst="roundRect">
            <a:avLst/>
          </a:prstGeom>
          <a:solidFill>
            <a:schemeClr val="tx1">
              <a:lumMod val="95000"/>
              <a:lumOff val="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r>
              <a:rPr lang="en-US" sz="1700" b="1">
                <a:latin typeface="Times New Roman" panose="02020603050405020304" pitchFamily="18" charset="0"/>
                <a:cs typeface="Times New Roman" panose="02020603050405020304" pitchFamily="18" charset="0"/>
              </a:rPr>
              <a:t>Đọc</a:t>
            </a:r>
          </a:p>
        </p:txBody>
      </p:sp>
      <p:sp>
        <p:nvSpPr>
          <p:cNvPr id="7" name="Hình chữ nhật 6">
            <a:extLst>
              <a:ext uri="{FF2B5EF4-FFF2-40B4-BE49-F238E27FC236}">
                <a16:creationId xmlns:a16="http://schemas.microsoft.com/office/drawing/2014/main" id="{5613288B-82BA-8170-64DA-4B2BCFCCF2B3}"/>
              </a:ext>
            </a:extLst>
          </p:cNvPr>
          <p:cNvSpPr/>
          <p:nvPr/>
        </p:nvSpPr>
        <p:spPr>
          <a:xfrm>
            <a:off x="0" y="-25912"/>
            <a:ext cx="12192003" cy="6803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ound Same Side Corner Rectangle 25"/>
          <p:cNvSpPr/>
          <p:nvPr/>
        </p:nvSpPr>
        <p:spPr>
          <a:xfrm rot="5400000">
            <a:off x="186798" y="-48390"/>
            <a:ext cx="599042" cy="972638"/>
          </a:xfrm>
          <a:prstGeom prst="round2SameRect">
            <a:avLst/>
          </a:prstGeom>
          <a:solidFill>
            <a:srgbClr val="D8CE9B"/>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26"/>
          <p:cNvSpPr txBox="1"/>
          <p:nvPr/>
        </p:nvSpPr>
        <p:spPr>
          <a:xfrm>
            <a:off x="331994" y="181511"/>
            <a:ext cx="392603" cy="523220"/>
          </a:xfrm>
          <a:prstGeom prst="rect">
            <a:avLst/>
          </a:prstGeom>
          <a:solidFill>
            <a:srgbClr val="D8CE9B"/>
          </a:solidFill>
        </p:spPr>
        <p:txBody>
          <a:bodyPr wrap="square" rtlCol="0">
            <a:spAutoFit/>
          </a:bodyPr>
          <a:lstStyle/>
          <a:p>
            <a:pPr algn="ctr"/>
            <a:r>
              <a:rPr lang="en-US" sz="2800" b="1" dirty="0">
                <a:latin typeface="Times New Roman" panose="02020603050405020304" pitchFamily="18" charset="0"/>
                <a:ea typeface="Tahoma" pitchFamily="34" charset="0"/>
                <a:cs typeface="Times New Roman" panose="02020603050405020304" pitchFamily="18" charset="0"/>
              </a:rPr>
              <a:t>I</a:t>
            </a:r>
          </a:p>
        </p:txBody>
      </p:sp>
      <p:sp>
        <p:nvSpPr>
          <p:cNvPr id="11" name="TextBox 31"/>
          <p:cNvSpPr txBox="1"/>
          <p:nvPr/>
        </p:nvSpPr>
        <p:spPr>
          <a:xfrm>
            <a:off x="1095593" y="158210"/>
            <a:ext cx="7165819" cy="584775"/>
          </a:xfrm>
          <a:prstGeom prst="rect">
            <a:avLst/>
          </a:prstGeom>
          <a:solidFill>
            <a:srgbClr val="D8CE9B"/>
          </a:solidFill>
        </p:spPr>
        <p:txBody>
          <a:bodyPr wrap="square" rtlCol="0">
            <a:spAutoFit/>
          </a:bodyPr>
          <a:lstStyle/>
          <a:p>
            <a:pPr lvl="0"/>
            <a:r>
              <a:rPr lang="en-US" sz="3200" b="1">
                <a:latin typeface="Times New Roman" panose="02020603050405020304" pitchFamily="18" charset="0"/>
                <a:ea typeface="Tahoma" pitchFamily="34" charset="0"/>
                <a:cs typeface="Times New Roman" panose="02020603050405020304" pitchFamily="18" charset="0"/>
              </a:rPr>
              <a:t>TÌM HIỂU CHUNG</a:t>
            </a:r>
          </a:p>
        </p:txBody>
      </p:sp>
      <p:sp>
        <p:nvSpPr>
          <p:cNvPr id="12" name="TextBox 34">
            <a:extLst>
              <a:ext uri="{FF2B5EF4-FFF2-40B4-BE49-F238E27FC236}">
                <a16:creationId xmlns:a16="http://schemas.microsoft.com/office/drawing/2014/main" id="{8F3FA325-84CF-EDF1-D292-F990A1D9FFEE}"/>
              </a:ext>
            </a:extLst>
          </p:cNvPr>
          <p:cNvSpPr txBox="1"/>
          <p:nvPr/>
        </p:nvSpPr>
        <p:spPr>
          <a:xfrm>
            <a:off x="812975" y="921572"/>
            <a:ext cx="1640395" cy="461665"/>
          </a:xfrm>
          <a:prstGeom prst="rect">
            <a:avLst/>
          </a:prstGeom>
          <a:noFill/>
        </p:spPr>
        <p:txBody>
          <a:bodyPr wrap="square" rtlCol="0">
            <a:spAutoFit/>
          </a:bodyPr>
          <a:lstStyle/>
          <a:p>
            <a:r>
              <a:rPr lang="en-US" sz="2400" b="1" i="1">
                <a:latin typeface="Tahoma" pitchFamily="34" charset="0"/>
                <a:ea typeface="Tahoma" pitchFamily="34" charset="0"/>
                <a:cs typeface="Tahoma" pitchFamily="34" charset="0"/>
              </a:rPr>
              <a:t>Tác giả</a:t>
            </a:r>
          </a:p>
        </p:txBody>
      </p:sp>
      <p:sp>
        <p:nvSpPr>
          <p:cNvPr id="13" name="Rounded Rectangle 35">
            <a:extLst>
              <a:ext uri="{FF2B5EF4-FFF2-40B4-BE49-F238E27FC236}">
                <a16:creationId xmlns:a16="http://schemas.microsoft.com/office/drawing/2014/main" id="{032CF80A-3560-F18D-7659-B85B9D204A81}"/>
              </a:ext>
            </a:extLst>
          </p:cNvPr>
          <p:cNvSpPr/>
          <p:nvPr/>
        </p:nvSpPr>
        <p:spPr>
          <a:xfrm>
            <a:off x="182027" y="950123"/>
            <a:ext cx="634520" cy="402336"/>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36">
            <a:extLst>
              <a:ext uri="{FF2B5EF4-FFF2-40B4-BE49-F238E27FC236}">
                <a16:creationId xmlns:a16="http://schemas.microsoft.com/office/drawing/2014/main" id="{6BCE8F0F-BF25-9E8F-0388-AFF48C3AAFA1}"/>
              </a:ext>
            </a:extLst>
          </p:cNvPr>
          <p:cNvSpPr txBox="1"/>
          <p:nvPr/>
        </p:nvSpPr>
        <p:spPr>
          <a:xfrm>
            <a:off x="339909" y="936098"/>
            <a:ext cx="388248" cy="477054"/>
          </a:xfrm>
          <a:prstGeom prst="rect">
            <a:avLst/>
          </a:prstGeom>
          <a:noFill/>
        </p:spPr>
        <p:txBody>
          <a:bodyPr wrap="none" rtlCol="0">
            <a:spAutoFit/>
          </a:bodyPr>
          <a:lstStyle/>
          <a:p>
            <a:pPr algn="ctr"/>
            <a:r>
              <a:rPr lang="en-US" sz="2500" b="1">
                <a:solidFill>
                  <a:schemeClr val="bg1"/>
                </a:solidFill>
                <a:latin typeface="Tahoma" pitchFamily="34" charset="0"/>
                <a:ea typeface="Tahoma" pitchFamily="34" charset="0"/>
                <a:cs typeface="Tahoma" pitchFamily="34" charset="0"/>
              </a:rPr>
              <a:t>1</a:t>
            </a:r>
          </a:p>
        </p:txBody>
      </p:sp>
      <p:pic>
        <p:nvPicPr>
          <p:cNvPr id="2050" name="Picture 2" descr="Bảo Ninh">
            <a:extLst>
              <a:ext uri="{FF2B5EF4-FFF2-40B4-BE49-F238E27FC236}">
                <a16:creationId xmlns:a16="http://schemas.microsoft.com/office/drawing/2014/main" id="{302123C1-F0A7-31FC-FF0F-32C6DD3CCE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031" y="1756323"/>
            <a:ext cx="2551426" cy="360647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9">
            <a:extLst>
              <a:ext uri="{FF2B5EF4-FFF2-40B4-BE49-F238E27FC236}">
                <a16:creationId xmlns:a16="http://schemas.microsoft.com/office/drawing/2014/main" id="{DC195F30-4AA1-7BD5-AE85-635E17F9DA2F}"/>
              </a:ext>
            </a:extLst>
          </p:cNvPr>
          <p:cNvSpPr txBox="1"/>
          <p:nvPr/>
        </p:nvSpPr>
        <p:spPr>
          <a:xfrm>
            <a:off x="537117" y="5528282"/>
            <a:ext cx="2724446" cy="415488"/>
          </a:xfrm>
          <a:prstGeom prst="rect">
            <a:avLst/>
          </a:prstGeom>
          <a:noFill/>
          <a:ln>
            <a:noFill/>
          </a:ln>
        </p:spPr>
        <p:txBody>
          <a:bodyPr wrap="none" lIns="45711" tIns="22855" rIns="45711" bIns="22855" rtlCol="0">
            <a:spAutoFit/>
          </a:bodyPr>
          <a:lstStyle/>
          <a:p>
            <a:r>
              <a:rPr lang="en-US" sz="2400" b="1">
                <a:latin typeface="Arial" pitchFamily="34" charset="0"/>
                <a:cs typeface="Arial" pitchFamily="34" charset="0"/>
              </a:rPr>
              <a:t>Nhà văn Bảo Ninh</a:t>
            </a:r>
          </a:p>
        </p:txBody>
      </p:sp>
      <p:pic>
        <p:nvPicPr>
          <p:cNvPr id="16" name="Picture 37">
            <a:extLst>
              <a:ext uri="{FF2B5EF4-FFF2-40B4-BE49-F238E27FC236}">
                <a16:creationId xmlns:a16="http://schemas.microsoft.com/office/drawing/2014/main" id="{B663A684-563E-5354-6873-BDFD5FBCF58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268" b="89666" l="3330" r="95863">
                        <a14:foregroundMark x1="35419" y1="21581" x2="35419" y2="21581"/>
                        <a14:foregroundMark x1="36125" y1="25329" x2="36125" y2="25329"/>
                        <a14:foregroundMark x1="20787" y1="57244" x2="20787" y2="57244"/>
                        <a14:foregroundMark x1="54894" y1="78116" x2="54894" y2="78116"/>
                        <a14:foregroundMark x1="47326" y1="79534" x2="47326" y2="79534"/>
                        <a14:foregroundMark x1="51867" y1="78825" x2="54390" y2="83181"/>
                        <a14:foregroundMark x1="55298" y1="68997" x2="56004" y2="73556"/>
                        <a14:foregroundMark x1="58123" y1="53090" x2="58729" y2="58663"/>
                        <a14:foregroundMark x1="62260" y1="46403" x2="66599" y2="50557"/>
                        <a14:foregroundMark x1="36630" y1="27558" x2="37437" y2="29281"/>
                        <a14:foregroundMark x1="39051" y1="32523" x2="38244" y2="29787"/>
                      </a14:backgroundRemoval>
                    </a14:imgEffect>
                  </a14:imgLayer>
                </a14:imgProps>
              </a:ext>
              <a:ext uri="{28A0092B-C50C-407E-A947-70E740481C1C}">
                <a14:useLocalDpi xmlns:a14="http://schemas.microsoft.com/office/drawing/2010/main" val="0"/>
              </a:ext>
            </a:extLst>
          </a:blip>
          <a:srcRect b="9425"/>
          <a:stretch/>
        </p:blipFill>
        <p:spPr>
          <a:xfrm>
            <a:off x="10051143" y="4624458"/>
            <a:ext cx="2140857" cy="2088384"/>
          </a:xfrm>
          <a:prstGeom prst="rect">
            <a:avLst/>
          </a:prstGeom>
        </p:spPr>
      </p:pic>
      <p:sp>
        <p:nvSpPr>
          <p:cNvPr id="19" name="Rectangle 24">
            <a:extLst>
              <a:ext uri="{FF2B5EF4-FFF2-40B4-BE49-F238E27FC236}">
                <a16:creationId xmlns:a16="http://schemas.microsoft.com/office/drawing/2014/main" id="{AFA4166E-FCEB-E5A3-76EE-F07601EAB5EF}"/>
              </a:ext>
            </a:extLst>
          </p:cNvPr>
          <p:cNvSpPr/>
          <p:nvPr/>
        </p:nvSpPr>
        <p:spPr>
          <a:xfrm>
            <a:off x="3975056" y="2079709"/>
            <a:ext cx="7846830" cy="470129"/>
          </a:xfrm>
          <a:prstGeom prst="rect">
            <a:avLst/>
          </a:prstGeom>
        </p:spPr>
        <p:txBody>
          <a:bodyPr wrap="square">
            <a:spAutoFit/>
          </a:bodyPr>
          <a:lstStyle/>
          <a:p>
            <a:pPr algn="just">
              <a:lnSpc>
                <a:spcPts val="3249"/>
              </a:lnSpc>
              <a:defRPr/>
            </a:pPr>
            <a:r>
              <a:rPr lang="en-US" sz="2400" b="1">
                <a:solidFill>
                  <a:schemeClr val="tx1">
                    <a:lumMod val="95000"/>
                    <a:lumOff val="5000"/>
                  </a:schemeClr>
                </a:solidFill>
                <a:latin typeface="Arial" panose="020B0604020202020204" pitchFamily="34" charset="0"/>
                <a:ea typeface="Tahoma" pitchFamily="34" charset="0"/>
                <a:cs typeface="Arial" panose="020B0604020202020204" pitchFamily="34" charset="0"/>
              </a:rPr>
              <a:t>- </a:t>
            </a:r>
            <a:r>
              <a:rPr lang="en-US" sz="2400" b="1">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S</a:t>
            </a:r>
            <a:r>
              <a:rPr lang="vi-VN" sz="2400" b="1">
                <a:effectLst/>
                <a:latin typeface="Arial" panose="020B0604020202020204" pitchFamily="34" charset="0"/>
                <a:ea typeface="Calibri" panose="020F0502020204030204" pitchFamily="34" charset="0"/>
                <a:cs typeface="Arial" panose="020B0604020202020204" pitchFamily="34" charset="0"/>
              </a:rPr>
              <a:t>inh năm 1952, tên khai sinh là Hoàng Ấu Phương</a:t>
            </a:r>
            <a:endParaRPr lang="vi-VN" sz="2400" b="1">
              <a:solidFill>
                <a:schemeClr val="tx1">
                  <a:lumMod val="95000"/>
                  <a:lumOff val="5000"/>
                </a:schemeClr>
              </a:solidFill>
              <a:latin typeface="Arial" panose="020B0604020202020204" pitchFamily="34" charset="0"/>
              <a:ea typeface="Tahoma" pitchFamily="34" charset="0"/>
              <a:cs typeface="Arial" panose="020B0604020202020204" pitchFamily="34" charset="0"/>
            </a:endParaRPr>
          </a:p>
        </p:txBody>
      </p:sp>
      <p:sp>
        <p:nvSpPr>
          <p:cNvPr id="20" name="Rectangle 24">
            <a:extLst>
              <a:ext uri="{FF2B5EF4-FFF2-40B4-BE49-F238E27FC236}">
                <a16:creationId xmlns:a16="http://schemas.microsoft.com/office/drawing/2014/main" id="{278AC440-2CF9-ED15-1157-386B603C4AD2}"/>
              </a:ext>
            </a:extLst>
          </p:cNvPr>
          <p:cNvSpPr/>
          <p:nvPr/>
        </p:nvSpPr>
        <p:spPr>
          <a:xfrm>
            <a:off x="3975056" y="2655918"/>
            <a:ext cx="7846830" cy="470129"/>
          </a:xfrm>
          <a:prstGeom prst="rect">
            <a:avLst/>
          </a:prstGeom>
        </p:spPr>
        <p:txBody>
          <a:bodyPr wrap="square">
            <a:spAutoFit/>
          </a:bodyPr>
          <a:lstStyle/>
          <a:p>
            <a:pPr algn="just">
              <a:lnSpc>
                <a:spcPts val="3249"/>
              </a:lnSpc>
              <a:defRPr/>
            </a:pPr>
            <a:r>
              <a:rPr lang="en-US" sz="2400" b="1">
                <a:solidFill>
                  <a:schemeClr val="tx1">
                    <a:lumMod val="95000"/>
                    <a:lumOff val="5000"/>
                  </a:schemeClr>
                </a:solidFill>
                <a:latin typeface="Arial" panose="020B0604020202020204" pitchFamily="34" charset="0"/>
                <a:ea typeface="Tahoma" pitchFamily="34" charset="0"/>
                <a:cs typeface="Arial" panose="020B0604020202020204" pitchFamily="34" charset="0"/>
              </a:rPr>
              <a:t>- </a:t>
            </a:r>
            <a:r>
              <a:rPr lang="en-US" sz="2400" b="1">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Quê quán: Quảng Bình</a:t>
            </a:r>
            <a:endParaRPr lang="vi-VN" sz="2400" b="1">
              <a:solidFill>
                <a:schemeClr val="tx1">
                  <a:lumMod val="95000"/>
                  <a:lumOff val="5000"/>
                </a:schemeClr>
              </a:solidFill>
              <a:latin typeface="Arial" panose="020B0604020202020204" pitchFamily="34" charset="0"/>
              <a:ea typeface="Tahoma" pitchFamily="34" charset="0"/>
              <a:cs typeface="Arial" panose="020B0604020202020204" pitchFamily="34" charset="0"/>
            </a:endParaRPr>
          </a:p>
        </p:txBody>
      </p:sp>
      <p:sp>
        <p:nvSpPr>
          <p:cNvPr id="21" name="Rectangle 24">
            <a:extLst>
              <a:ext uri="{FF2B5EF4-FFF2-40B4-BE49-F238E27FC236}">
                <a16:creationId xmlns:a16="http://schemas.microsoft.com/office/drawing/2014/main" id="{B6C51EE6-24D1-D67A-BBC2-E6034167ED24}"/>
              </a:ext>
            </a:extLst>
          </p:cNvPr>
          <p:cNvSpPr/>
          <p:nvPr/>
        </p:nvSpPr>
        <p:spPr>
          <a:xfrm>
            <a:off x="3975056" y="3208292"/>
            <a:ext cx="7846830" cy="1290866"/>
          </a:xfrm>
          <a:prstGeom prst="rect">
            <a:avLst/>
          </a:prstGeom>
        </p:spPr>
        <p:txBody>
          <a:bodyPr wrap="square">
            <a:spAutoFit/>
          </a:bodyPr>
          <a:lstStyle/>
          <a:p>
            <a:pPr algn="just">
              <a:lnSpc>
                <a:spcPts val="3249"/>
              </a:lnSpc>
              <a:defRPr/>
            </a:pPr>
            <a:r>
              <a:rPr lang="en-US" sz="2400" b="1">
                <a:solidFill>
                  <a:schemeClr val="tx1">
                    <a:lumMod val="95000"/>
                    <a:lumOff val="5000"/>
                  </a:schemeClr>
                </a:solidFill>
                <a:latin typeface="Arial" panose="020B0604020202020204" pitchFamily="34" charset="0"/>
                <a:ea typeface="Tahoma" pitchFamily="34" charset="0"/>
                <a:cs typeface="Arial" panose="020B0604020202020204" pitchFamily="34" charset="0"/>
              </a:rPr>
              <a:t>- </a:t>
            </a:r>
            <a:r>
              <a:rPr lang="vi-VN" sz="2400" b="1">
                <a:effectLst/>
                <a:latin typeface="Arial" panose="020B0604020202020204" pitchFamily="34" charset="0"/>
                <a:ea typeface="Calibri" panose="020F0502020204030204" pitchFamily="34" charset="0"/>
                <a:cs typeface="Arial" panose="020B0604020202020204" pitchFamily="34" charset="0"/>
              </a:rPr>
              <a:t>Vào bộ đội năm 1969, giải ngũ năm 1975 </a:t>
            </a:r>
            <a:r>
              <a:rPr lang="vi-VN" sz="2400" b="1">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vi-VN" sz="2400" b="1">
                <a:effectLst/>
                <a:latin typeface="Arial" panose="020B0604020202020204" pitchFamily="34" charset="0"/>
                <a:ea typeface="Calibri" panose="020F0502020204030204" pitchFamily="34" charset="0"/>
                <a:cs typeface="Arial" panose="020B0604020202020204" pitchFamily="34" charset="0"/>
              </a:rPr>
              <a:t> Trực tiếp trải qua những năm tháng khốc liệt của chiến tranh.</a:t>
            </a:r>
            <a:endParaRPr lang="vi-VN" sz="2400" b="1">
              <a:solidFill>
                <a:schemeClr val="tx1">
                  <a:lumMod val="95000"/>
                  <a:lumOff val="5000"/>
                </a:schemeClr>
              </a:solidFill>
              <a:latin typeface="Arial" panose="020B0604020202020204" pitchFamily="34" charset="0"/>
              <a:ea typeface="Tahoma" pitchFamily="34" charset="0"/>
              <a:cs typeface="Arial" panose="020B0604020202020204" pitchFamily="34" charset="0"/>
            </a:endParaRPr>
          </a:p>
        </p:txBody>
      </p:sp>
      <p:pic>
        <p:nvPicPr>
          <p:cNvPr id="26" name="Hình ảnh 25">
            <a:extLst>
              <a:ext uri="{FF2B5EF4-FFF2-40B4-BE49-F238E27FC236}">
                <a16:creationId xmlns:a16="http://schemas.microsoft.com/office/drawing/2014/main" id="{2A2E220C-E43F-B060-12B7-68B7AFB3A820}"/>
              </a:ext>
            </a:extLst>
          </p:cNvPr>
          <p:cNvPicPr>
            <a:picLocks noChangeAspect="1"/>
          </p:cNvPicPr>
          <p:nvPr/>
        </p:nvPicPr>
        <p:blipFill>
          <a:blip r:embed="rId6"/>
          <a:stretch>
            <a:fillRect/>
          </a:stretch>
        </p:blipFill>
        <p:spPr>
          <a:xfrm>
            <a:off x="279383" y="1495202"/>
            <a:ext cx="11459586" cy="4935344"/>
          </a:xfrm>
          <a:prstGeom prst="rect">
            <a:avLst/>
          </a:prstGeom>
        </p:spPr>
      </p:pic>
    </p:spTree>
    <p:extLst>
      <p:ext uri="{BB962C8B-B14F-4D97-AF65-F5344CB8AC3E}">
        <p14:creationId xmlns:p14="http://schemas.microsoft.com/office/powerpoint/2010/main" val="27451415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1A8A00-A294-C4A6-24E0-2492E77F5133}"/>
              </a:ext>
            </a:extLst>
          </p:cNvPr>
          <p:cNvSpPr/>
          <p:nvPr/>
        </p:nvSpPr>
        <p:spPr>
          <a:xfrm>
            <a:off x="0" y="57150"/>
            <a:ext cx="724600" cy="571500"/>
          </a:xfrm>
          <a:prstGeom prst="rect">
            <a:avLst/>
          </a:prstGeom>
          <a:solidFill>
            <a:schemeClr val="tx1">
              <a:lumMod val="95000"/>
              <a:lumOff val="5000"/>
            </a:schemeClr>
          </a:solid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r>
              <a:rPr lang="en-US" sz="1700" b="1">
                <a:latin typeface="Times New Roman" panose="02020603050405020304" pitchFamily="18" charset="0"/>
                <a:cs typeface="Times New Roman" panose="02020603050405020304" pitchFamily="18" charset="0"/>
              </a:rPr>
              <a:t>Bài 7</a:t>
            </a:r>
          </a:p>
        </p:txBody>
      </p:sp>
      <p:sp>
        <p:nvSpPr>
          <p:cNvPr id="4" name="Rounded Rectangle 3">
            <a:extLst>
              <a:ext uri="{FF2B5EF4-FFF2-40B4-BE49-F238E27FC236}">
                <a16:creationId xmlns:a16="http://schemas.microsoft.com/office/drawing/2014/main" id="{93E66813-EE0A-90E4-B31F-6DCA0A5B9F97}"/>
              </a:ext>
            </a:extLst>
          </p:cNvPr>
          <p:cNvSpPr/>
          <p:nvPr/>
        </p:nvSpPr>
        <p:spPr>
          <a:xfrm>
            <a:off x="724599" y="57150"/>
            <a:ext cx="761901" cy="571500"/>
          </a:xfrm>
          <a:prstGeom prst="roundRect">
            <a:avLst/>
          </a:prstGeom>
          <a:solidFill>
            <a:schemeClr val="tx1">
              <a:lumMod val="95000"/>
              <a:lumOff val="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r>
              <a:rPr lang="en-US" sz="1700" b="1">
                <a:latin typeface="Times New Roman" panose="02020603050405020304" pitchFamily="18" charset="0"/>
                <a:cs typeface="Times New Roman" panose="02020603050405020304" pitchFamily="18" charset="0"/>
              </a:rPr>
              <a:t>Đọc</a:t>
            </a:r>
          </a:p>
        </p:txBody>
      </p:sp>
      <p:sp>
        <p:nvSpPr>
          <p:cNvPr id="7" name="Hình chữ nhật 6">
            <a:extLst>
              <a:ext uri="{FF2B5EF4-FFF2-40B4-BE49-F238E27FC236}">
                <a16:creationId xmlns:a16="http://schemas.microsoft.com/office/drawing/2014/main" id="{5613288B-82BA-8170-64DA-4B2BCFCCF2B3}"/>
              </a:ext>
            </a:extLst>
          </p:cNvPr>
          <p:cNvSpPr/>
          <p:nvPr/>
        </p:nvSpPr>
        <p:spPr>
          <a:xfrm>
            <a:off x="0" y="-25912"/>
            <a:ext cx="12192003" cy="6803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ound Same Side Corner Rectangle 25"/>
          <p:cNvSpPr/>
          <p:nvPr/>
        </p:nvSpPr>
        <p:spPr>
          <a:xfrm rot="5400000">
            <a:off x="186798" y="-48390"/>
            <a:ext cx="599042" cy="972638"/>
          </a:xfrm>
          <a:prstGeom prst="round2SameRect">
            <a:avLst/>
          </a:prstGeom>
          <a:solidFill>
            <a:srgbClr val="D8CE9B"/>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26"/>
          <p:cNvSpPr txBox="1"/>
          <p:nvPr/>
        </p:nvSpPr>
        <p:spPr>
          <a:xfrm>
            <a:off x="331994" y="181511"/>
            <a:ext cx="392603" cy="523220"/>
          </a:xfrm>
          <a:prstGeom prst="rect">
            <a:avLst/>
          </a:prstGeom>
          <a:solidFill>
            <a:srgbClr val="D8CE9B"/>
          </a:solidFill>
        </p:spPr>
        <p:txBody>
          <a:bodyPr wrap="square" rtlCol="0">
            <a:spAutoFit/>
          </a:bodyPr>
          <a:lstStyle/>
          <a:p>
            <a:pPr algn="ctr"/>
            <a:r>
              <a:rPr lang="en-US" sz="2800" b="1" dirty="0">
                <a:latin typeface="Times New Roman" panose="02020603050405020304" pitchFamily="18" charset="0"/>
                <a:ea typeface="Tahoma" pitchFamily="34" charset="0"/>
                <a:cs typeface="Times New Roman" panose="02020603050405020304" pitchFamily="18" charset="0"/>
              </a:rPr>
              <a:t>I</a:t>
            </a:r>
          </a:p>
        </p:txBody>
      </p:sp>
      <p:sp>
        <p:nvSpPr>
          <p:cNvPr id="11" name="TextBox 31"/>
          <p:cNvSpPr txBox="1"/>
          <p:nvPr/>
        </p:nvSpPr>
        <p:spPr>
          <a:xfrm>
            <a:off x="1095593" y="158210"/>
            <a:ext cx="7165819" cy="584775"/>
          </a:xfrm>
          <a:prstGeom prst="rect">
            <a:avLst/>
          </a:prstGeom>
          <a:solidFill>
            <a:srgbClr val="D8CE9B"/>
          </a:solidFill>
        </p:spPr>
        <p:txBody>
          <a:bodyPr wrap="square" rtlCol="0">
            <a:spAutoFit/>
          </a:bodyPr>
          <a:lstStyle/>
          <a:p>
            <a:pPr lvl="0"/>
            <a:r>
              <a:rPr lang="en-US" sz="3200" b="1">
                <a:latin typeface="Times New Roman" panose="02020603050405020304" pitchFamily="18" charset="0"/>
                <a:ea typeface="Tahoma" pitchFamily="34" charset="0"/>
                <a:cs typeface="Times New Roman" panose="02020603050405020304" pitchFamily="18" charset="0"/>
              </a:rPr>
              <a:t>TÌM HIỂU CHUNG</a:t>
            </a:r>
          </a:p>
        </p:txBody>
      </p:sp>
      <p:sp>
        <p:nvSpPr>
          <p:cNvPr id="12" name="TextBox 34">
            <a:extLst>
              <a:ext uri="{FF2B5EF4-FFF2-40B4-BE49-F238E27FC236}">
                <a16:creationId xmlns:a16="http://schemas.microsoft.com/office/drawing/2014/main" id="{8F3FA325-84CF-EDF1-D292-F990A1D9FFEE}"/>
              </a:ext>
            </a:extLst>
          </p:cNvPr>
          <p:cNvSpPr txBox="1"/>
          <p:nvPr/>
        </p:nvSpPr>
        <p:spPr>
          <a:xfrm>
            <a:off x="812975" y="921572"/>
            <a:ext cx="1640395" cy="461665"/>
          </a:xfrm>
          <a:prstGeom prst="rect">
            <a:avLst/>
          </a:prstGeom>
          <a:noFill/>
        </p:spPr>
        <p:txBody>
          <a:bodyPr wrap="square" rtlCol="0">
            <a:spAutoFit/>
          </a:bodyPr>
          <a:lstStyle/>
          <a:p>
            <a:r>
              <a:rPr lang="en-US" sz="2400" b="1" i="1">
                <a:latin typeface="Tahoma" pitchFamily="34" charset="0"/>
                <a:ea typeface="Tahoma" pitchFamily="34" charset="0"/>
                <a:cs typeface="Tahoma" pitchFamily="34" charset="0"/>
              </a:rPr>
              <a:t>Tác giả</a:t>
            </a:r>
          </a:p>
        </p:txBody>
      </p:sp>
      <p:sp>
        <p:nvSpPr>
          <p:cNvPr id="13" name="Rounded Rectangle 35">
            <a:extLst>
              <a:ext uri="{FF2B5EF4-FFF2-40B4-BE49-F238E27FC236}">
                <a16:creationId xmlns:a16="http://schemas.microsoft.com/office/drawing/2014/main" id="{032CF80A-3560-F18D-7659-B85B9D204A81}"/>
              </a:ext>
            </a:extLst>
          </p:cNvPr>
          <p:cNvSpPr/>
          <p:nvPr/>
        </p:nvSpPr>
        <p:spPr>
          <a:xfrm>
            <a:off x="182027" y="950123"/>
            <a:ext cx="634520" cy="402336"/>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36">
            <a:extLst>
              <a:ext uri="{FF2B5EF4-FFF2-40B4-BE49-F238E27FC236}">
                <a16:creationId xmlns:a16="http://schemas.microsoft.com/office/drawing/2014/main" id="{6BCE8F0F-BF25-9E8F-0388-AFF48C3AAFA1}"/>
              </a:ext>
            </a:extLst>
          </p:cNvPr>
          <p:cNvSpPr txBox="1"/>
          <p:nvPr/>
        </p:nvSpPr>
        <p:spPr>
          <a:xfrm>
            <a:off x="339909" y="936098"/>
            <a:ext cx="388248" cy="477054"/>
          </a:xfrm>
          <a:prstGeom prst="rect">
            <a:avLst/>
          </a:prstGeom>
          <a:noFill/>
        </p:spPr>
        <p:txBody>
          <a:bodyPr wrap="none" rtlCol="0">
            <a:spAutoFit/>
          </a:bodyPr>
          <a:lstStyle/>
          <a:p>
            <a:pPr algn="ctr"/>
            <a:r>
              <a:rPr lang="en-US" sz="2500" b="1">
                <a:solidFill>
                  <a:schemeClr val="bg1"/>
                </a:solidFill>
                <a:latin typeface="Tahoma" pitchFamily="34" charset="0"/>
                <a:ea typeface="Tahoma" pitchFamily="34" charset="0"/>
                <a:cs typeface="Tahoma" pitchFamily="34" charset="0"/>
              </a:rPr>
              <a:t>1</a:t>
            </a:r>
          </a:p>
        </p:txBody>
      </p:sp>
      <p:pic>
        <p:nvPicPr>
          <p:cNvPr id="2050" name="Picture 2" descr="Bảo Ninh">
            <a:extLst>
              <a:ext uri="{FF2B5EF4-FFF2-40B4-BE49-F238E27FC236}">
                <a16:creationId xmlns:a16="http://schemas.microsoft.com/office/drawing/2014/main" id="{302123C1-F0A7-31FC-FF0F-32C6DD3CCE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031" y="1756323"/>
            <a:ext cx="2551426" cy="360647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9">
            <a:extLst>
              <a:ext uri="{FF2B5EF4-FFF2-40B4-BE49-F238E27FC236}">
                <a16:creationId xmlns:a16="http://schemas.microsoft.com/office/drawing/2014/main" id="{DC195F30-4AA1-7BD5-AE85-635E17F9DA2F}"/>
              </a:ext>
            </a:extLst>
          </p:cNvPr>
          <p:cNvSpPr txBox="1"/>
          <p:nvPr/>
        </p:nvSpPr>
        <p:spPr>
          <a:xfrm>
            <a:off x="537117" y="5528282"/>
            <a:ext cx="2724446" cy="415488"/>
          </a:xfrm>
          <a:prstGeom prst="rect">
            <a:avLst/>
          </a:prstGeom>
          <a:noFill/>
          <a:ln>
            <a:noFill/>
          </a:ln>
        </p:spPr>
        <p:txBody>
          <a:bodyPr wrap="none" lIns="45711" tIns="22855" rIns="45711" bIns="22855" rtlCol="0">
            <a:spAutoFit/>
          </a:bodyPr>
          <a:lstStyle/>
          <a:p>
            <a:r>
              <a:rPr lang="en-US" sz="2400" b="1">
                <a:latin typeface="Arial" pitchFamily="34" charset="0"/>
                <a:cs typeface="Arial" pitchFamily="34" charset="0"/>
              </a:rPr>
              <a:t>Nhà văn Bảo Ninh</a:t>
            </a:r>
          </a:p>
        </p:txBody>
      </p:sp>
      <p:pic>
        <p:nvPicPr>
          <p:cNvPr id="16" name="Picture 37">
            <a:extLst>
              <a:ext uri="{FF2B5EF4-FFF2-40B4-BE49-F238E27FC236}">
                <a16:creationId xmlns:a16="http://schemas.microsoft.com/office/drawing/2014/main" id="{B663A684-563E-5354-6873-BDFD5FBCF58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268" b="89666" l="3330" r="95863">
                        <a14:foregroundMark x1="35419" y1="21581" x2="35419" y2="21581"/>
                        <a14:foregroundMark x1="36125" y1="25329" x2="36125" y2="25329"/>
                        <a14:foregroundMark x1="20787" y1="57244" x2="20787" y2="57244"/>
                        <a14:foregroundMark x1="54894" y1="78116" x2="54894" y2="78116"/>
                        <a14:foregroundMark x1="47326" y1="79534" x2="47326" y2="79534"/>
                        <a14:foregroundMark x1="51867" y1="78825" x2="54390" y2="83181"/>
                        <a14:foregroundMark x1="55298" y1="68997" x2="56004" y2="73556"/>
                        <a14:foregroundMark x1="58123" y1="53090" x2="58729" y2="58663"/>
                        <a14:foregroundMark x1="62260" y1="46403" x2="66599" y2="50557"/>
                        <a14:foregroundMark x1="36630" y1="27558" x2="37437" y2="29281"/>
                        <a14:foregroundMark x1="39051" y1="32523" x2="38244" y2="29787"/>
                      </a14:backgroundRemoval>
                    </a14:imgEffect>
                  </a14:imgLayer>
                </a14:imgProps>
              </a:ext>
              <a:ext uri="{28A0092B-C50C-407E-A947-70E740481C1C}">
                <a14:useLocalDpi xmlns:a14="http://schemas.microsoft.com/office/drawing/2010/main" val="0"/>
              </a:ext>
            </a:extLst>
          </a:blip>
          <a:srcRect b="9425"/>
          <a:stretch/>
        </p:blipFill>
        <p:spPr>
          <a:xfrm>
            <a:off x="10383140" y="-339461"/>
            <a:ext cx="2140857" cy="2088384"/>
          </a:xfrm>
          <a:prstGeom prst="rect">
            <a:avLst/>
          </a:prstGeom>
        </p:spPr>
      </p:pic>
      <p:sp>
        <p:nvSpPr>
          <p:cNvPr id="2" name="Hình chữ nhật: Góc Tròn 1">
            <a:extLst>
              <a:ext uri="{FF2B5EF4-FFF2-40B4-BE49-F238E27FC236}">
                <a16:creationId xmlns:a16="http://schemas.microsoft.com/office/drawing/2014/main" id="{9C86A096-78A4-715C-8C95-57E6106AABA6}"/>
              </a:ext>
            </a:extLst>
          </p:cNvPr>
          <p:cNvSpPr/>
          <p:nvPr/>
        </p:nvSpPr>
        <p:spPr>
          <a:xfrm>
            <a:off x="3385998" y="1803376"/>
            <a:ext cx="8447314" cy="4419600"/>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nh chữ nhật: Góc Tròn 5">
            <a:extLst>
              <a:ext uri="{FF2B5EF4-FFF2-40B4-BE49-F238E27FC236}">
                <a16:creationId xmlns:a16="http://schemas.microsoft.com/office/drawing/2014/main" id="{E8DA45C2-61B2-88B8-A1CC-B08AB93CD48B}"/>
              </a:ext>
            </a:extLst>
          </p:cNvPr>
          <p:cNvSpPr/>
          <p:nvPr/>
        </p:nvSpPr>
        <p:spPr>
          <a:xfrm>
            <a:off x="5036458" y="1463226"/>
            <a:ext cx="5464628" cy="680300"/>
          </a:xfrm>
          <a:prstGeom prst="roundRect">
            <a:avLst/>
          </a:prstGeom>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5">
            <a:extLst>
              <a:ext uri="{FF2B5EF4-FFF2-40B4-BE49-F238E27FC236}">
                <a16:creationId xmlns:a16="http://schemas.microsoft.com/office/drawing/2014/main" id="{5D33E169-BE29-42E4-ACC2-865D02AB5B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7614" y="1534957"/>
            <a:ext cx="3442316" cy="46796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Trại bảy chú lùn - Baza.vn">
            <a:extLst>
              <a:ext uri="{FF2B5EF4-FFF2-40B4-BE49-F238E27FC236}">
                <a16:creationId xmlns:a16="http://schemas.microsoft.com/office/drawing/2014/main" id="{4CB6ED6D-CB9D-48D8-6A7E-F3C04D6F1C0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693" t="4445" r="18426" b="6878"/>
          <a:stretch/>
        </p:blipFill>
        <p:spPr bwMode="auto">
          <a:xfrm>
            <a:off x="3806710" y="2396968"/>
            <a:ext cx="2470663" cy="365878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ụt nhà không thiêng nhìn từ Nỗi buồn chiến tranh ? - Báo Đồng Nai điện tử">
            <a:extLst>
              <a:ext uri="{FF2B5EF4-FFF2-40B4-BE49-F238E27FC236}">
                <a16:creationId xmlns:a16="http://schemas.microsoft.com/office/drawing/2014/main" id="{68ADFCC0-C34A-15CD-BFAA-31AC8EF477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20059" y="2402275"/>
            <a:ext cx="4739079" cy="3653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710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1A8A00-A294-C4A6-24E0-2492E77F5133}"/>
              </a:ext>
            </a:extLst>
          </p:cNvPr>
          <p:cNvSpPr/>
          <p:nvPr/>
        </p:nvSpPr>
        <p:spPr>
          <a:xfrm>
            <a:off x="0" y="57150"/>
            <a:ext cx="724600" cy="571500"/>
          </a:xfrm>
          <a:prstGeom prst="rect">
            <a:avLst/>
          </a:prstGeom>
          <a:solidFill>
            <a:schemeClr val="tx1">
              <a:lumMod val="95000"/>
              <a:lumOff val="5000"/>
            </a:schemeClr>
          </a:solid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r>
              <a:rPr lang="en-US" sz="1700" b="1">
                <a:latin typeface="Times New Roman" panose="02020603050405020304" pitchFamily="18" charset="0"/>
                <a:cs typeface="Times New Roman" panose="02020603050405020304" pitchFamily="18" charset="0"/>
              </a:rPr>
              <a:t>Bài 7</a:t>
            </a:r>
          </a:p>
        </p:txBody>
      </p:sp>
      <p:sp>
        <p:nvSpPr>
          <p:cNvPr id="4" name="Rounded Rectangle 3">
            <a:extLst>
              <a:ext uri="{FF2B5EF4-FFF2-40B4-BE49-F238E27FC236}">
                <a16:creationId xmlns:a16="http://schemas.microsoft.com/office/drawing/2014/main" id="{93E66813-EE0A-90E4-B31F-6DCA0A5B9F97}"/>
              </a:ext>
            </a:extLst>
          </p:cNvPr>
          <p:cNvSpPr/>
          <p:nvPr/>
        </p:nvSpPr>
        <p:spPr>
          <a:xfrm>
            <a:off x="724599" y="57150"/>
            <a:ext cx="761901" cy="571500"/>
          </a:xfrm>
          <a:prstGeom prst="roundRect">
            <a:avLst/>
          </a:prstGeom>
          <a:solidFill>
            <a:schemeClr val="tx1">
              <a:lumMod val="95000"/>
              <a:lumOff val="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r>
              <a:rPr lang="en-US" sz="1700" b="1">
                <a:latin typeface="Times New Roman" panose="02020603050405020304" pitchFamily="18" charset="0"/>
                <a:cs typeface="Times New Roman" panose="02020603050405020304" pitchFamily="18" charset="0"/>
              </a:rPr>
              <a:t>Đọc</a:t>
            </a:r>
          </a:p>
        </p:txBody>
      </p:sp>
      <p:sp>
        <p:nvSpPr>
          <p:cNvPr id="7" name="Hình chữ nhật 6">
            <a:extLst>
              <a:ext uri="{FF2B5EF4-FFF2-40B4-BE49-F238E27FC236}">
                <a16:creationId xmlns:a16="http://schemas.microsoft.com/office/drawing/2014/main" id="{5613288B-82BA-8170-64DA-4B2BCFCCF2B3}"/>
              </a:ext>
            </a:extLst>
          </p:cNvPr>
          <p:cNvSpPr/>
          <p:nvPr/>
        </p:nvSpPr>
        <p:spPr>
          <a:xfrm>
            <a:off x="0" y="-25912"/>
            <a:ext cx="12192003" cy="6803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ound Same Side Corner Rectangle 25"/>
          <p:cNvSpPr/>
          <p:nvPr/>
        </p:nvSpPr>
        <p:spPr>
          <a:xfrm rot="5400000">
            <a:off x="186798" y="-48390"/>
            <a:ext cx="599042" cy="972638"/>
          </a:xfrm>
          <a:prstGeom prst="round2SameRect">
            <a:avLst/>
          </a:prstGeom>
          <a:solidFill>
            <a:srgbClr val="D8CE9B"/>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26"/>
          <p:cNvSpPr txBox="1"/>
          <p:nvPr/>
        </p:nvSpPr>
        <p:spPr>
          <a:xfrm>
            <a:off x="331994" y="181511"/>
            <a:ext cx="392603" cy="523220"/>
          </a:xfrm>
          <a:prstGeom prst="rect">
            <a:avLst/>
          </a:prstGeom>
          <a:solidFill>
            <a:srgbClr val="D8CE9B"/>
          </a:solidFill>
        </p:spPr>
        <p:txBody>
          <a:bodyPr wrap="square" rtlCol="0">
            <a:spAutoFit/>
          </a:bodyPr>
          <a:lstStyle/>
          <a:p>
            <a:pPr algn="ctr"/>
            <a:r>
              <a:rPr lang="en-US" sz="2800" b="1" dirty="0">
                <a:latin typeface="Times New Roman" panose="02020603050405020304" pitchFamily="18" charset="0"/>
                <a:ea typeface="Tahoma" pitchFamily="34" charset="0"/>
                <a:cs typeface="Times New Roman" panose="02020603050405020304" pitchFamily="18" charset="0"/>
              </a:rPr>
              <a:t>I</a:t>
            </a:r>
          </a:p>
        </p:txBody>
      </p:sp>
      <p:sp>
        <p:nvSpPr>
          <p:cNvPr id="11" name="TextBox 31"/>
          <p:cNvSpPr txBox="1"/>
          <p:nvPr/>
        </p:nvSpPr>
        <p:spPr>
          <a:xfrm>
            <a:off x="1095593" y="158210"/>
            <a:ext cx="7165819" cy="584775"/>
          </a:xfrm>
          <a:prstGeom prst="rect">
            <a:avLst/>
          </a:prstGeom>
          <a:solidFill>
            <a:srgbClr val="D8CE9B"/>
          </a:solidFill>
        </p:spPr>
        <p:txBody>
          <a:bodyPr wrap="square" rtlCol="0">
            <a:spAutoFit/>
          </a:bodyPr>
          <a:lstStyle/>
          <a:p>
            <a:pPr lvl="0"/>
            <a:r>
              <a:rPr lang="en-US" sz="3200" b="1">
                <a:latin typeface="Times New Roman" panose="02020603050405020304" pitchFamily="18" charset="0"/>
                <a:ea typeface="Tahoma" pitchFamily="34" charset="0"/>
                <a:cs typeface="Times New Roman" panose="02020603050405020304" pitchFamily="18" charset="0"/>
              </a:rPr>
              <a:t>TÌM HIỂU CHUNG</a:t>
            </a:r>
          </a:p>
        </p:txBody>
      </p:sp>
      <p:sp>
        <p:nvSpPr>
          <p:cNvPr id="12" name="TextBox 34">
            <a:extLst>
              <a:ext uri="{FF2B5EF4-FFF2-40B4-BE49-F238E27FC236}">
                <a16:creationId xmlns:a16="http://schemas.microsoft.com/office/drawing/2014/main" id="{8F3FA325-84CF-EDF1-D292-F990A1D9FFEE}"/>
              </a:ext>
            </a:extLst>
          </p:cNvPr>
          <p:cNvSpPr txBox="1"/>
          <p:nvPr/>
        </p:nvSpPr>
        <p:spPr>
          <a:xfrm>
            <a:off x="812975" y="921572"/>
            <a:ext cx="1640395" cy="461665"/>
          </a:xfrm>
          <a:prstGeom prst="rect">
            <a:avLst/>
          </a:prstGeom>
          <a:noFill/>
        </p:spPr>
        <p:txBody>
          <a:bodyPr wrap="square" rtlCol="0">
            <a:spAutoFit/>
          </a:bodyPr>
          <a:lstStyle/>
          <a:p>
            <a:r>
              <a:rPr lang="en-US" sz="2400" b="1" i="1">
                <a:latin typeface="Tahoma" pitchFamily="34" charset="0"/>
                <a:ea typeface="Tahoma" pitchFamily="34" charset="0"/>
                <a:cs typeface="Tahoma" pitchFamily="34" charset="0"/>
              </a:rPr>
              <a:t>Tác giả</a:t>
            </a:r>
          </a:p>
        </p:txBody>
      </p:sp>
      <p:sp>
        <p:nvSpPr>
          <p:cNvPr id="13" name="Rounded Rectangle 35">
            <a:extLst>
              <a:ext uri="{FF2B5EF4-FFF2-40B4-BE49-F238E27FC236}">
                <a16:creationId xmlns:a16="http://schemas.microsoft.com/office/drawing/2014/main" id="{032CF80A-3560-F18D-7659-B85B9D204A81}"/>
              </a:ext>
            </a:extLst>
          </p:cNvPr>
          <p:cNvSpPr/>
          <p:nvPr/>
        </p:nvSpPr>
        <p:spPr>
          <a:xfrm>
            <a:off x="182027" y="950123"/>
            <a:ext cx="634520" cy="402336"/>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36">
            <a:extLst>
              <a:ext uri="{FF2B5EF4-FFF2-40B4-BE49-F238E27FC236}">
                <a16:creationId xmlns:a16="http://schemas.microsoft.com/office/drawing/2014/main" id="{6BCE8F0F-BF25-9E8F-0388-AFF48C3AAFA1}"/>
              </a:ext>
            </a:extLst>
          </p:cNvPr>
          <p:cNvSpPr txBox="1"/>
          <p:nvPr/>
        </p:nvSpPr>
        <p:spPr>
          <a:xfrm>
            <a:off x="339909" y="936098"/>
            <a:ext cx="388248" cy="477054"/>
          </a:xfrm>
          <a:prstGeom prst="rect">
            <a:avLst/>
          </a:prstGeom>
          <a:noFill/>
        </p:spPr>
        <p:txBody>
          <a:bodyPr wrap="none" rtlCol="0">
            <a:spAutoFit/>
          </a:bodyPr>
          <a:lstStyle/>
          <a:p>
            <a:pPr algn="ctr"/>
            <a:r>
              <a:rPr lang="en-US" sz="2500" b="1">
                <a:solidFill>
                  <a:schemeClr val="bg1"/>
                </a:solidFill>
                <a:latin typeface="Tahoma" pitchFamily="34" charset="0"/>
                <a:ea typeface="Tahoma" pitchFamily="34" charset="0"/>
                <a:cs typeface="Tahoma" pitchFamily="34" charset="0"/>
              </a:rPr>
              <a:t>1</a:t>
            </a:r>
          </a:p>
        </p:txBody>
      </p:sp>
      <p:pic>
        <p:nvPicPr>
          <p:cNvPr id="2050" name="Picture 2" descr="Bảo Ninh">
            <a:extLst>
              <a:ext uri="{FF2B5EF4-FFF2-40B4-BE49-F238E27FC236}">
                <a16:creationId xmlns:a16="http://schemas.microsoft.com/office/drawing/2014/main" id="{302123C1-F0A7-31FC-FF0F-32C6DD3CCE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031" y="1756323"/>
            <a:ext cx="2551426" cy="360647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9">
            <a:extLst>
              <a:ext uri="{FF2B5EF4-FFF2-40B4-BE49-F238E27FC236}">
                <a16:creationId xmlns:a16="http://schemas.microsoft.com/office/drawing/2014/main" id="{DC195F30-4AA1-7BD5-AE85-635E17F9DA2F}"/>
              </a:ext>
            </a:extLst>
          </p:cNvPr>
          <p:cNvSpPr txBox="1"/>
          <p:nvPr/>
        </p:nvSpPr>
        <p:spPr>
          <a:xfrm>
            <a:off x="537117" y="5528282"/>
            <a:ext cx="2724446" cy="415488"/>
          </a:xfrm>
          <a:prstGeom prst="rect">
            <a:avLst/>
          </a:prstGeom>
          <a:noFill/>
          <a:ln>
            <a:noFill/>
          </a:ln>
        </p:spPr>
        <p:txBody>
          <a:bodyPr wrap="none" lIns="45711" tIns="22855" rIns="45711" bIns="22855" rtlCol="0">
            <a:spAutoFit/>
          </a:bodyPr>
          <a:lstStyle/>
          <a:p>
            <a:r>
              <a:rPr lang="en-US" sz="2400" b="1">
                <a:latin typeface="Arial" pitchFamily="34" charset="0"/>
                <a:cs typeface="Arial" pitchFamily="34" charset="0"/>
              </a:rPr>
              <a:t>Nhà văn Bảo Ninh</a:t>
            </a:r>
          </a:p>
        </p:txBody>
      </p:sp>
      <p:pic>
        <p:nvPicPr>
          <p:cNvPr id="16" name="Picture 37">
            <a:extLst>
              <a:ext uri="{FF2B5EF4-FFF2-40B4-BE49-F238E27FC236}">
                <a16:creationId xmlns:a16="http://schemas.microsoft.com/office/drawing/2014/main" id="{B663A684-563E-5354-6873-BDFD5FBCF58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268" b="89666" l="3330" r="95863">
                        <a14:foregroundMark x1="35419" y1="21581" x2="35419" y2="21581"/>
                        <a14:foregroundMark x1="36125" y1="25329" x2="36125" y2="25329"/>
                        <a14:foregroundMark x1="20787" y1="57244" x2="20787" y2="57244"/>
                        <a14:foregroundMark x1="54894" y1="78116" x2="54894" y2="78116"/>
                        <a14:foregroundMark x1="47326" y1="79534" x2="47326" y2="79534"/>
                        <a14:foregroundMark x1="51867" y1="78825" x2="54390" y2="83181"/>
                        <a14:foregroundMark x1="55298" y1="68997" x2="56004" y2="73556"/>
                        <a14:foregroundMark x1="58123" y1="53090" x2="58729" y2="58663"/>
                        <a14:foregroundMark x1="62260" y1="46403" x2="66599" y2="50557"/>
                        <a14:foregroundMark x1="36630" y1="27558" x2="37437" y2="29281"/>
                        <a14:foregroundMark x1="39051" y1="32523" x2="38244" y2="29787"/>
                      </a14:backgroundRemoval>
                    </a14:imgEffect>
                  </a14:imgLayer>
                </a14:imgProps>
              </a:ext>
              <a:ext uri="{28A0092B-C50C-407E-A947-70E740481C1C}">
                <a14:useLocalDpi xmlns:a14="http://schemas.microsoft.com/office/drawing/2010/main" val="0"/>
              </a:ext>
            </a:extLst>
          </a:blip>
          <a:srcRect b="9425"/>
          <a:stretch/>
        </p:blipFill>
        <p:spPr>
          <a:xfrm>
            <a:off x="10383140" y="-339461"/>
            <a:ext cx="2140857" cy="2088384"/>
          </a:xfrm>
          <a:prstGeom prst="rect">
            <a:avLst/>
          </a:prstGeom>
        </p:spPr>
      </p:pic>
      <p:pic>
        <p:nvPicPr>
          <p:cNvPr id="17" name="Hình ảnh 16">
            <a:extLst>
              <a:ext uri="{FF2B5EF4-FFF2-40B4-BE49-F238E27FC236}">
                <a16:creationId xmlns:a16="http://schemas.microsoft.com/office/drawing/2014/main" id="{0CDDC3F8-F3C5-E5D2-A981-E2537AB9A8DC}"/>
              </a:ext>
            </a:extLst>
          </p:cNvPr>
          <p:cNvPicPr>
            <a:picLocks noChangeAspect="1"/>
          </p:cNvPicPr>
          <p:nvPr/>
        </p:nvPicPr>
        <p:blipFill>
          <a:blip r:embed="rId6"/>
          <a:stretch>
            <a:fillRect/>
          </a:stretch>
        </p:blipFill>
        <p:spPr>
          <a:xfrm>
            <a:off x="4265342" y="908083"/>
            <a:ext cx="6028274" cy="3548559"/>
          </a:xfrm>
          <a:prstGeom prst="rect">
            <a:avLst/>
          </a:prstGeom>
        </p:spPr>
      </p:pic>
      <p:pic>
        <p:nvPicPr>
          <p:cNvPr id="23" name="Picture 2">
            <a:extLst>
              <a:ext uri="{FF2B5EF4-FFF2-40B4-BE49-F238E27FC236}">
                <a16:creationId xmlns:a16="http://schemas.microsoft.com/office/drawing/2014/main" id="{49401176-C93B-817E-FDBE-9C7E2FC3C0D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65342" y="4747035"/>
            <a:ext cx="503360" cy="46166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8">
            <a:extLst>
              <a:ext uri="{FF2B5EF4-FFF2-40B4-BE49-F238E27FC236}">
                <a16:creationId xmlns:a16="http://schemas.microsoft.com/office/drawing/2014/main" id="{C46B94FF-534F-FAE8-106D-D25F56AA196F}"/>
              </a:ext>
            </a:extLst>
          </p:cNvPr>
          <p:cNvSpPr txBox="1"/>
          <p:nvPr/>
        </p:nvSpPr>
        <p:spPr>
          <a:xfrm>
            <a:off x="4831739" y="4697285"/>
            <a:ext cx="6198650" cy="830997"/>
          </a:xfrm>
          <a:prstGeom prst="rect">
            <a:avLst/>
          </a:prstGeom>
          <a:noFill/>
        </p:spPr>
        <p:txBody>
          <a:bodyPr wrap="square" rtlCol="0">
            <a:spAutoFit/>
          </a:bodyPr>
          <a:lstStyle/>
          <a:p>
            <a:pPr algn="just"/>
            <a:r>
              <a:rPr lang="en-US" sz="2400" b="1" i="1">
                <a:solidFill>
                  <a:srgbClr val="FF0000"/>
                </a:solidFill>
                <a:latin typeface="Arial" panose="020B0604020202020204" pitchFamily="34" charset="0"/>
                <a:cs typeface="Arial" panose="020B0604020202020204" pitchFamily="34" charset="0"/>
              </a:rPr>
              <a:t>Một trong những tên tuổi nổi bật của văn chương Việt Nam thời kỳ đổi mới</a:t>
            </a:r>
            <a:endParaRPr lang="en-US" sz="2400" b="1" i="1" dirty="0">
              <a:solidFill>
                <a:srgbClr val="FF0000"/>
              </a:solidFill>
              <a:latin typeface="Arial" panose="020B0604020202020204" pitchFamily="34" charset="0"/>
              <a:cs typeface="Arial" panose="020B0604020202020204" pitchFamily="34" charset="0"/>
            </a:endParaRPr>
          </a:p>
        </p:txBody>
      </p:sp>
      <p:pic>
        <p:nvPicPr>
          <p:cNvPr id="18" name="Picture 2">
            <a:extLst>
              <a:ext uri="{FF2B5EF4-FFF2-40B4-BE49-F238E27FC236}">
                <a16:creationId xmlns:a16="http://schemas.microsoft.com/office/drawing/2014/main" id="{E37657F1-E250-0733-D913-4C7A57214B0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65342" y="5528282"/>
            <a:ext cx="503360" cy="46166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8">
            <a:extLst>
              <a:ext uri="{FF2B5EF4-FFF2-40B4-BE49-F238E27FC236}">
                <a16:creationId xmlns:a16="http://schemas.microsoft.com/office/drawing/2014/main" id="{0760B95A-90E3-CCBD-4C4D-1B6296FAF4C1}"/>
              </a:ext>
            </a:extLst>
          </p:cNvPr>
          <p:cNvSpPr txBox="1"/>
          <p:nvPr/>
        </p:nvSpPr>
        <p:spPr>
          <a:xfrm>
            <a:off x="4831739" y="5574448"/>
            <a:ext cx="6198650" cy="461665"/>
          </a:xfrm>
          <a:prstGeom prst="rect">
            <a:avLst/>
          </a:prstGeom>
          <a:noFill/>
        </p:spPr>
        <p:txBody>
          <a:bodyPr wrap="square" rtlCol="0">
            <a:spAutoFit/>
          </a:bodyPr>
          <a:lstStyle/>
          <a:p>
            <a:pPr algn="just"/>
            <a:r>
              <a:rPr lang="en-US" sz="2400" b="1" i="1">
                <a:solidFill>
                  <a:srgbClr val="FF0000"/>
                </a:solidFill>
                <a:latin typeface="Arial" panose="020B0604020202020204" pitchFamily="34" charset="0"/>
                <a:cs typeface="Arial" panose="020B0604020202020204" pitchFamily="34" charset="0"/>
              </a:rPr>
              <a:t>Cây bút xuất sắc viết về chiến tranh</a:t>
            </a:r>
            <a:endParaRPr lang="en-US" sz="2400" b="1"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89538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1A8A00-A294-C4A6-24E0-2492E77F5133}"/>
              </a:ext>
            </a:extLst>
          </p:cNvPr>
          <p:cNvSpPr/>
          <p:nvPr/>
        </p:nvSpPr>
        <p:spPr>
          <a:xfrm>
            <a:off x="0" y="57150"/>
            <a:ext cx="724600" cy="571500"/>
          </a:xfrm>
          <a:prstGeom prst="rect">
            <a:avLst/>
          </a:prstGeom>
          <a:solidFill>
            <a:schemeClr val="tx1">
              <a:lumMod val="95000"/>
              <a:lumOff val="5000"/>
            </a:schemeClr>
          </a:solid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r>
              <a:rPr lang="en-US" sz="1700" b="1">
                <a:latin typeface="Times New Roman" panose="02020603050405020304" pitchFamily="18" charset="0"/>
                <a:cs typeface="Times New Roman" panose="02020603050405020304" pitchFamily="18" charset="0"/>
              </a:rPr>
              <a:t>Bài 7</a:t>
            </a:r>
          </a:p>
        </p:txBody>
      </p:sp>
      <p:sp>
        <p:nvSpPr>
          <p:cNvPr id="4" name="Rounded Rectangle 3">
            <a:extLst>
              <a:ext uri="{FF2B5EF4-FFF2-40B4-BE49-F238E27FC236}">
                <a16:creationId xmlns:a16="http://schemas.microsoft.com/office/drawing/2014/main" id="{93E66813-EE0A-90E4-B31F-6DCA0A5B9F97}"/>
              </a:ext>
            </a:extLst>
          </p:cNvPr>
          <p:cNvSpPr/>
          <p:nvPr/>
        </p:nvSpPr>
        <p:spPr>
          <a:xfrm>
            <a:off x="724599" y="57150"/>
            <a:ext cx="761901" cy="571500"/>
          </a:xfrm>
          <a:prstGeom prst="roundRect">
            <a:avLst/>
          </a:prstGeom>
          <a:solidFill>
            <a:schemeClr val="tx1">
              <a:lumMod val="95000"/>
              <a:lumOff val="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r>
              <a:rPr lang="en-US" sz="1700" b="1">
                <a:latin typeface="Times New Roman" panose="02020603050405020304" pitchFamily="18" charset="0"/>
                <a:cs typeface="Times New Roman" panose="02020603050405020304" pitchFamily="18" charset="0"/>
              </a:rPr>
              <a:t>Đọc</a:t>
            </a:r>
          </a:p>
        </p:txBody>
      </p:sp>
      <p:sp>
        <p:nvSpPr>
          <p:cNvPr id="7" name="Hình chữ nhật 6">
            <a:extLst>
              <a:ext uri="{FF2B5EF4-FFF2-40B4-BE49-F238E27FC236}">
                <a16:creationId xmlns:a16="http://schemas.microsoft.com/office/drawing/2014/main" id="{5613288B-82BA-8170-64DA-4B2BCFCCF2B3}"/>
              </a:ext>
            </a:extLst>
          </p:cNvPr>
          <p:cNvSpPr/>
          <p:nvPr/>
        </p:nvSpPr>
        <p:spPr>
          <a:xfrm>
            <a:off x="0" y="-25912"/>
            <a:ext cx="12192003" cy="6803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ound Same Side Corner Rectangle 25"/>
          <p:cNvSpPr/>
          <p:nvPr/>
        </p:nvSpPr>
        <p:spPr>
          <a:xfrm rot="5400000">
            <a:off x="186798" y="-48390"/>
            <a:ext cx="599042" cy="972638"/>
          </a:xfrm>
          <a:prstGeom prst="round2SameRect">
            <a:avLst/>
          </a:prstGeom>
          <a:solidFill>
            <a:srgbClr val="D8CE9B"/>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26"/>
          <p:cNvSpPr txBox="1"/>
          <p:nvPr/>
        </p:nvSpPr>
        <p:spPr>
          <a:xfrm>
            <a:off x="331994" y="181511"/>
            <a:ext cx="392603" cy="523220"/>
          </a:xfrm>
          <a:prstGeom prst="rect">
            <a:avLst/>
          </a:prstGeom>
          <a:solidFill>
            <a:srgbClr val="D8CE9B"/>
          </a:solidFill>
        </p:spPr>
        <p:txBody>
          <a:bodyPr wrap="square" rtlCol="0">
            <a:spAutoFit/>
          </a:bodyPr>
          <a:lstStyle/>
          <a:p>
            <a:pPr algn="ctr"/>
            <a:r>
              <a:rPr lang="en-US" sz="2800" b="1" dirty="0">
                <a:latin typeface="Times New Roman" panose="02020603050405020304" pitchFamily="18" charset="0"/>
                <a:ea typeface="Tahoma" pitchFamily="34" charset="0"/>
                <a:cs typeface="Times New Roman" panose="02020603050405020304" pitchFamily="18" charset="0"/>
              </a:rPr>
              <a:t>I</a:t>
            </a:r>
          </a:p>
        </p:txBody>
      </p:sp>
      <p:sp>
        <p:nvSpPr>
          <p:cNvPr id="11" name="TextBox 31"/>
          <p:cNvSpPr txBox="1"/>
          <p:nvPr/>
        </p:nvSpPr>
        <p:spPr>
          <a:xfrm>
            <a:off x="1095593" y="158210"/>
            <a:ext cx="7165819" cy="584775"/>
          </a:xfrm>
          <a:prstGeom prst="rect">
            <a:avLst/>
          </a:prstGeom>
          <a:solidFill>
            <a:srgbClr val="D8CE9B"/>
          </a:solidFill>
        </p:spPr>
        <p:txBody>
          <a:bodyPr wrap="square" rtlCol="0">
            <a:spAutoFit/>
          </a:bodyPr>
          <a:lstStyle/>
          <a:p>
            <a:pPr lvl="0"/>
            <a:r>
              <a:rPr lang="en-US" sz="3200" b="1">
                <a:latin typeface="Times New Roman" panose="02020603050405020304" pitchFamily="18" charset="0"/>
                <a:ea typeface="Tahoma" pitchFamily="34" charset="0"/>
                <a:cs typeface="Times New Roman" panose="02020603050405020304" pitchFamily="18" charset="0"/>
              </a:rPr>
              <a:t>TÌM HIỂU CHUNG</a:t>
            </a:r>
          </a:p>
        </p:txBody>
      </p:sp>
      <p:sp>
        <p:nvSpPr>
          <p:cNvPr id="12" name="TextBox 34">
            <a:extLst>
              <a:ext uri="{FF2B5EF4-FFF2-40B4-BE49-F238E27FC236}">
                <a16:creationId xmlns:a16="http://schemas.microsoft.com/office/drawing/2014/main" id="{8F3FA325-84CF-EDF1-D292-F990A1D9FFEE}"/>
              </a:ext>
            </a:extLst>
          </p:cNvPr>
          <p:cNvSpPr txBox="1"/>
          <p:nvPr/>
        </p:nvSpPr>
        <p:spPr>
          <a:xfrm>
            <a:off x="913996" y="950123"/>
            <a:ext cx="2859139" cy="461665"/>
          </a:xfrm>
          <a:prstGeom prst="rect">
            <a:avLst/>
          </a:prstGeom>
          <a:noFill/>
        </p:spPr>
        <p:txBody>
          <a:bodyPr wrap="square" rtlCol="0">
            <a:spAutoFit/>
          </a:bodyPr>
          <a:lstStyle/>
          <a:p>
            <a:r>
              <a:rPr lang="en-US" sz="2400" b="1" i="1">
                <a:latin typeface="Tahoma" pitchFamily="34" charset="0"/>
                <a:ea typeface="Tahoma" pitchFamily="34" charset="0"/>
                <a:cs typeface="Tahoma" pitchFamily="34" charset="0"/>
              </a:rPr>
              <a:t>Tác phẩm</a:t>
            </a:r>
          </a:p>
        </p:txBody>
      </p:sp>
      <p:sp>
        <p:nvSpPr>
          <p:cNvPr id="13" name="Rounded Rectangle 35">
            <a:extLst>
              <a:ext uri="{FF2B5EF4-FFF2-40B4-BE49-F238E27FC236}">
                <a16:creationId xmlns:a16="http://schemas.microsoft.com/office/drawing/2014/main" id="{032CF80A-3560-F18D-7659-B85B9D204A81}"/>
              </a:ext>
            </a:extLst>
          </p:cNvPr>
          <p:cNvSpPr/>
          <p:nvPr/>
        </p:nvSpPr>
        <p:spPr>
          <a:xfrm>
            <a:off x="182027" y="950123"/>
            <a:ext cx="634520" cy="402336"/>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36">
            <a:extLst>
              <a:ext uri="{FF2B5EF4-FFF2-40B4-BE49-F238E27FC236}">
                <a16:creationId xmlns:a16="http://schemas.microsoft.com/office/drawing/2014/main" id="{6BCE8F0F-BF25-9E8F-0388-AFF48C3AAFA1}"/>
              </a:ext>
            </a:extLst>
          </p:cNvPr>
          <p:cNvSpPr txBox="1"/>
          <p:nvPr/>
        </p:nvSpPr>
        <p:spPr>
          <a:xfrm>
            <a:off x="339909" y="936098"/>
            <a:ext cx="388248" cy="477054"/>
          </a:xfrm>
          <a:prstGeom prst="rect">
            <a:avLst/>
          </a:prstGeom>
          <a:noFill/>
        </p:spPr>
        <p:txBody>
          <a:bodyPr wrap="none" rtlCol="0">
            <a:spAutoFit/>
          </a:bodyPr>
          <a:lstStyle/>
          <a:p>
            <a:pPr algn="ctr"/>
            <a:r>
              <a:rPr lang="en-US" sz="2500" b="1">
                <a:solidFill>
                  <a:schemeClr val="bg1"/>
                </a:solidFill>
                <a:latin typeface="Tahoma" pitchFamily="34" charset="0"/>
                <a:ea typeface="Tahoma" pitchFamily="34" charset="0"/>
                <a:cs typeface="Tahoma" pitchFamily="34" charset="0"/>
              </a:rPr>
              <a:t>2</a:t>
            </a:r>
          </a:p>
        </p:txBody>
      </p:sp>
      <p:pic>
        <p:nvPicPr>
          <p:cNvPr id="16" name="Picture 37">
            <a:extLst>
              <a:ext uri="{FF2B5EF4-FFF2-40B4-BE49-F238E27FC236}">
                <a16:creationId xmlns:a16="http://schemas.microsoft.com/office/drawing/2014/main" id="{B663A684-563E-5354-6873-BDFD5FBCF58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68" b="89666" l="3330" r="95863">
                        <a14:foregroundMark x1="35419" y1="21581" x2="35419" y2="21581"/>
                        <a14:foregroundMark x1="36125" y1="25329" x2="36125" y2="25329"/>
                        <a14:foregroundMark x1="20787" y1="57244" x2="20787" y2="57244"/>
                        <a14:foregroundMark x1="54894" y1="78116" x2="54894" y2="78116"/>
                        <a14:foregroundMark x1="47326" y1="79534" x2="47326" y2="79534"/>
                        <a14:foregroundMark x1="51867" y1="78825" x2="54390" y2="83181"/>
                        <a14:foregroundMark x1="55298" y1="68997" x2="56004" y2="73556"/>
                        <a14:foregroundMark x1="58123" y1="53090" x2="58729" y2="58663"/>
                        <a14:foregroundMark x1="62260" y1="46403" x2="66599" y2="50557"/>
                        <a14:foregroundMark x1="36630" y1="27558" x2="37437" y2="29281"/>
                        <a14:foregroundMark x1="39051" y1="32523" x2="38244" y2="29787"/>
                      </a14:backgroundRemoval>
                    </a14:imgEffect>
                  </a14:imgLayer>
                </a14:imgProps>
              </a:ext>
              <a:ext uri="{28A0092B-C50C-407E-A947-70E740481C1C}">
                <a14:useLocalDpi xmlns:a14="http://schemas.microsoft.com/office/drawing/2010/main" val="0"/>
              </a:ext>
            </a:extLst>
          </a:blip>
          <a:srcRect b="9425"/>
          <a:stretch/>
        </p:blipFill>
        <p:spPr>
          <a:xfrm>
            <a:off x="10383140" y="-339461"/>
            <a:ext cx="2140857" cy="2088384"/>
          </a:xfrm>
          <a:prstGeom prst="rect">
            <a:avLst/>
          </a:prstGeom>
        </p:spPr>
      </p:pic>
      <p:pic>
        <p:nvPicPr>
          <p:cNvPr id="4098" name="Picture 2" descr="Nỗi Buồn Chiến Tranh (Bản Đặc Biệt) - Bảo Ninh | NetaBooks">
            <a:extLst>
              <a:ext uri="{FF2B5EF4-FFF2-40B4-BE49-F238E27FC236}">
                <a16:creationId xmlns:a16="http://schemas.microsoft.com/office/drawing/2014/main" id="{A1BE88BD-912D-A61A-319D-8101F194ECE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848" r="16263"/>
          <a:stretch/>
        </p:blipFill>
        <p:spPr bwMode="auto">
          <a:xfrm>
            <a:off x="486319" y="1707523"/>
            <a:ext cx="3286816" cy="477127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Hộp Văn bản 4">
            <a:extLst>
              <a:ext uri="{FF2B5EF4-FFF2-40B4-BE49-F238E27FC236}">
                <a16:creationId xmlns:a16="http://schemas.microsoft.com/office/drawing/2014/main" id="{8D3CBD8B-D5FF-1832-8642-0D99792DCFC9}"/>
              </a:ext>
            </a:extLst>
          </p:cNvPr>
          <p:cNvSpPr txBox="1"/>
          <p:nvPr/>
        </p:nvSpPr>
        <p:spPr>
          <a:xfrm>
            <a:off x="4361544" y="1849983"/>
            <a:ext cx="7590970" cy="4425699"/>
          </a:xfrm>
          <a:prstGeom prst="rect">
            <a:avLst/>
          </a:prstGeom>
          <a:noFill/>
        </p:spPr>
        <p:txBody>
          <a:bodyPr wrap="square">
            <a:spAutoFit/>
          </a:bodyPr>
          <a:lstStyle/>
          <a:p>
            <a:pPr marL="0" marR="0" algn="just">
              <a:lnSpc>
                <a:spcPct val="107000"/>
              </a:lnSpc>
              <a:spcBef>
                <a:spcPts val="0"/>
              </a:spcBef>
              <a:spcAft>
                <a:spcPts val="800"/>
              </a:spcAft>
            </a:pPr>
            <a:r>
              <a:rPr lang="vi-VN" sz="2400" b="1">
                <a:effectLst/>
                <a:ea typeface="Arial" panose="020B0604020202020204" pitchFamily="34" charset="0"/>
                <a:cs typeface="Times New Roman" panose="02020603050405020304" pitchFamily="18" charset="0"/>
              </a:rPr>
              <a:t>- Xuất bản lần đầu năm 1987 với nhan đề “</a:t>
            </a:r>
            <a:r>
              <a:rPr lang="vi-VN" sz="2400" b="1" i="1">
                <a:effectLst/>
                <a:ea typeface="Arial" panose="020B0604020202020204" pitchFamily="34" charset="0"/>
                <a:cs typeface="Times New Roman" panose="02020603050405020304" pitchFamily="18" charset="0"/>
              </a:rPr>
              <a:t>Thân phận tình yêu</a:t>
            </a:r>
            <a:r>
              <a:rPr lang="vi-VN" sz="2400" b="1">
                <a:effectLst/>
                <a:ea typeface="Arial" panose="020B0604020202020204" pitchFamily="34" charset="0"/>
                <a:cs typeface="Times New Roman" panose="02020603050405020304" pitchFamily="18" charset="0"/>
              </a:rPr>
              <a:t>”, sau đổi lại thành “</a:t>
            </a:r>
            <a:r>
              <a:rPr lang="vi-VN" sz="2400" b="1" i="1">
                <a:effectLst/>
                <a:ea typeface="Arial" panose="020B0604020202020204" pitchFamily="34" charset="0"/>
                <a:cs typeface="Times New Roman" panose="02020603050405020304" pitchFamily="18" charset="0"/>
              </a:rPr>
              <a:t>Nỗi buồn chiến tranh</a:t>
            </a:r>
            <a:r>
              <a:rPr lang="vi-VN" sz="2400" b="1">
                <a:effectLst/>
                <a:ea typeface="Arial" panose="020B0604020202020204" pitchFamily="34" charset="0"/>
                <a:cs typeface="Times New Roman" panose="02020603050405020304" pitchFamily="18" charset="0"/>
              </a:rPr>
              <a:t>”</a:t>
            </a:r>
            <a:endParaRPr lang="en-US" sz="2400" b="1">
              <a:effectLst/>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vi-VN" sz="2400" b="1">
                <a:effectLst/>
                <a:ea typeface="Arial" panose="020B0604020202020204" pitchFamily="34" charset="0"/>
                <a:cs typeface="Times New Roman" panose="02020603050405020304" pitchFamily="18" charset="0"/>
              </a:rPr>
              <a:t>- Thể loại: Tiểu thuyết tâm lí hiện đại</a:t>
            </a:r>
            <a:endParaRPr lang="en-US" sz="2400" b="1">
              <a:effectLst/>
              <a:ea typeface="Calibri" panose="020F0502020204030204" pitchFamily="34" charset="0"/>
              <a:cs typeface="Times New Roman" panose="02020603050405020304" pitchFamily="18" charset="0"/>
            </a:endParaRPr>
          </a:p>
          <a:p>
            <a:pPr marR="0" algn="just">
              <a:lnSpc>
                <a:spcPct val="107000"/>
              </a:lnSpc>
              <a:spcBef>
                <a:spcPts val="0"/>
              </a:spcBef>
              <a:spcAft>
                <a:spcPts val="800"/>
              </a:spcAft>
            </a:pPr>
            <a:r>
              <a:rPr lang="en-US" sz="2400" b="1">
                <a:effectLst/>
                <a:ea typeface="Arial" panose="020B0604020202020204" pitchFamily="34" charset="0"/>
                <a:cs typeface="Times New Roman" panose="02020603050405020304" pitchFamily="18" charset="0"/>
              </a:rPr>
              <a:t>- </a:t>
            </a:r>
            <a:r>
              <a:rPr lang="vi-VN" sz="2400" b="1">
                <a:effectLst/>
                <a:ea typeface="Arial" panose="020B0604020202020204" pitchFamily="34" charset="0"/>
                <a:cs typeface="Times New Roman" panose="02020603050405020304" pitchFamily="18" charset="0"/>
              </a:rPr>
              <a:t>Đề tài: Chiến tranh và đời sống của con người thời hậu chiến</a:t>
            </a:r>
            <a:endParaRPr lang="en-US" sz="2400" b="1">
              <a:effectLst/>
              <a:ea typeface="Arial" panose="020B0604020202020204" pitchFamily="34" charset="0"/>
              <a:cs typeface="Times New Roman" panose="02020603050405020304" pitchFamily="18" charset="0"/>
            </a:endParaRPr>
          </a:p>
          <a:p>
            <a:pPr marR="0" algn="just">
              <a:lnSpc>
                <a:spcPct val="107000"/>
              </a:lnSpc>
              <a:spcBef>
                <a:spcPts val="0"/>
              </a:spcBef>
              <a:spcAft>
                <a:spcPts val="800"/>
              </a:spcAft>
            </a:pPr>
            <a:r>
              <a:rPr lang="en-US" sz="2400" b="1">
                <a:latin typeface="Arial" panose="020B0604020202020204" pitchFamily="34" charset="0"/>
                <a:ea typeface="Calibri" panose="020F0502020204030204" pitchFamily="34" charset="0"/>
                <a:cs typeface="Arial" panose="020B0604020202020204" pitchFamily="34" charset="0"/>
              </a:rPr>
              <a:t>- Nhân vật trung tâm: Kiên – người lính và là một nhà văn với những tổn thương tâm lí nặng nề sau khi bước ra khỏi chiến tranh. </a:t>
            </a:r>
          </a:p>
          <a:p>
            <a:pPr marR="0" algn="just">
              <a:lnSpc>
                <a:spcPct val="107000"/>
              </a:lnSpc>
              <a:spcBef>
                <a:spcPts val="0"/>
              </a:spcBef>
              <a:spcAft>
                <a:spcPts val="800"/>
              </a:spcAft>
            </a:pPr>
            <a:r>
              <a:rPr lang="en-US" sz="2400" b="1">
                <a:effectLst/>
                <a:latin typeface="Arial" panose="020B0604020202020204" pitchFamily="34" charset="0"/>
                <a:ea typeface="Calibri" panose="020F0502020204030204" pitchFamily="34" charset="0"/>
                <a:cs typeface="Arial" panose="020B0604020202020204" pitchFamily="34" charset="0"/>
              </a:rPr>
              <a:t>- Tóm tắt: SGK</a:t>
            </a:r>
          </a:p>
        </p:txBody>
      </p:sp>
    </p:spTree>
    <p:extLst>
      <p:ext uri="{BB962C8B-B14F-4D97-AF65-F5344CB8AC3E}">
        <p14:creationId xmlns:p14="http://schemas.microsoft.com/office/powerpoint/2010/main" val="38347551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1A8A00-A294-C4A6-24E0-2492E77F5133}"/>
              </a:ext>
            </a:extLst>
          </p:cNvPr>
          <p:cNvSpPr/>
          <p:nvPr/>
        </p:nvSpPr>
        <p:spPr>
          <a:xfrm>
            <a:off x="0" y="57150"/>
            <a:ext cx="724600" cy="571500"/>
          </a:xfrm>
          <a:prstGeom prst="rect">
            <a:avLst/>
          </a:prstGeom>
          <a:solidFill>
            <a:schemeClr val="tx1">
              <a:lumMod val="95000"/>
              <a:lumOff val="5000"/>
            </a:schemeClr>
          </a:solid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r>
              <a:rPr lang="en-US" sz="1700" b="1">
                <a:latin typeface="Times New Roman" panose="02020603050405020304" pitchFamily="18" charset="0"/>
                <a:cs typeface="Times New Roman" panose="02020603050405020304" pitchFamily="18" charset="0"/>
              </a:rPr>
              <a:t>Bài 7</a:t>
            </a:r>
          </a:p>
        </p:txBody>
      </p:sp>
      <p:sp>
        <p:nvSpPr>
          <p:cNvPr id="4" name="Rounded Rectangle 3">
            <a:extLst>
              <a:ext uri="{FF2B5EF4-FFF2-40B4-BE49-F238E27FC236}">
                <a16:creationId xmlns:a16="http://schemas.microsoft.com/office/drawing/2014/main" id="{93E66813-EE0A-90E4-B31F-6DCA0A5B9F97}"/>
              </a:ext>
            </a:extLst>
          </p:cNvPr>
          <p:cNvSpPr/>
          <p:nvPr/>
        </p:nvSpPr>
        <p:spPr>
          <a:xfrm>
            <a:off x="724599" y="57150"/>
            <a:ext cx="761901" cy="571500"/>
          </a:xfrm>
          <a:prstGeom prst="roundRect">
            <a:avLst/>
          </a:prstGeom>
          <a:solidFill>
            <a:schemeClr val="tx1">
              <a:lumMod val="95000"/>
              <a:lumOff val="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r>
              <a:rPr lang="en-US" sz="1700" b="1">
                <a:latin typeface="Times New Roman" panose="02020603050405020304" pitchFamily="18" charset="0"/>
                <a:cs typeface="Times New Roman" panose="02020603050405020304" pitchFamily="18" charset="0"/>
              </a:rPr>
              <a:t>Đọc</a:t>
            </a:r>
          </a:p>
        </p:txBody>
      </p:sp>
      <p:sp>
        <p:nvSpPr>
          <p:cNvPr id="7" name="Hình chữ nhật 6">
            <a:extLst>
              <a:ext uri="{FF2B5EF4-FFF2-40B4-BE49-F238E27FC236}">
                <a16:creationId xmlns:a16="http://schemas.microsoft.com/office/drawing/2014/main" id="{5613288B-82BA-8170-64DA-4B2BCFCCF2B3}"/>
              </a:ext>
            </a:extLst>
          </p:cNvPr>
          <p:cNvSpPr/>
          <p:nvPr/>
        </p:nvSpPr>
        <p:spPr>
          <a:xfrm>
            <a:off x="0" y="-25912"/>
            <a:ext cx="12192003" cy="6803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ound Same Side Corner Rectangle 25"/>
          <p:cNvSpPr/>
          <p:nvPr/>
        </p:nvSpPr>
        <p:spPr>
          <a:xfrm rot="5400000">
            <a:off x="186798" y="-48390"/>
            <a:ext cx="599042" cy="972638"/>
          </a:xfrm>
          <a:prstGeom prst="round2SameRect">
            <a:avLst/>
          </a:prstGeom>
          <a:solidFill>
            <a:srgbClr val="D8CE9B"/>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26"/>
          <p:cNvSpPr txBox="1"/>
          <p:nvPr/>
        </p:nvSpPr>
        <p:spPr>
          <a:xfrm>
            <a:off x="331994" y="181511"/>
            <a:ext cx="392603" cy="523220"/>
          </a:xfrm>
          <a:prstGeom prst="rect">
            <a:avLst/>
          </a:prstGeom>
          <a:solidFill>
            <a:srgbClr val="D8CE9B"/>
          </a:solidFill>
        </p:spPr>
        <p:txBody>
          <a:bodyPr wrap="square" rtlCol="0">
            <a:spAutoFit/>
          </a:bodyPr>
          <a:lstStyle/>
          <a:p>
            <a:pPr algn="ctr"/>
            <a:r>
              <a:rPr lang="en-US" sz="2800" b="1" dirty="0">
                <a:latin typeface="Times New Roman" panose="02020603050405020304" pitchFamily="18" charset="0"/>
                <a:ea typeface="Tahoma" pitchFamily="34" charset="0"/>
                <a:cs typeface="Times New Roman" panose="02020603050405020304" pitchFamily="18" charset="0"/>
              </a:rPr>
              <a:t>I</a:t>
            </a:r>
          </a:p>
        </p:txBody>
      </p:sp>
      <p:sp>
        <p:nvSpPr>
          <p:cNvPr id="11" name="TextBox 31"/>
          <p:cNvSpPr txBox="1"/>
          <p:nvPr/>
        </p:nvSpPr>
        <p:spPr>
          <a:xfrm>
            <a:off x="1095593" y="158210"/>
            <a:ext cx="7165819" cy="584775"/>
          </a:xfrm>
          <a:prstGeom prst="rect">
            <a:avLst/>
          </a:prstGeom>
          <a:solidFill>
            <a:srgbClr val="D8CE9B"/>
          </a:solidFill>
        </p:spPr>
        <p:txBody>
          <a:bodyPr wrap="square" rtlCol="0">
            <a:spAutoFit/>
          </a:bodyPr>
          <a:lstStyle/>
          <a:p>
            <a:pPr lvl="0"/>
            <a:r>
              <a:rPr lang="en-US" sz="3200" b="1">
                <a:latin typeface="Times New Roman" panose="02020603050405020304" pitchFamily="18" charset="0"/>
                <a:ea typeface="Tahoma" pitchFamily="34" charset="0"/>
                <a:cs typeface="Times New Roman" panose="02020603050405020304" pitchFamily="18" charset="0"/>
              </a:rPr>
              <a:t>TÌM HIỂU CHUNG</a:t>
            </a:r>
          </a:p>
        </p:txBody>
      </p:sp>
      <p:sp>
        <p:nvSpPr>
          <p:cNvPr id="12" name="TextBox 34">
            <a:extLst>
              <a:ext uri="{FF2B5EF4-FFF2-40B4-BE49-F238E27FC236}">
                <a16:creationId xmlns:a16="http://schemas.microsoft.com/office/drawing/2014/main" id="{8F3FA325-84CF-EDF1-D292-F990A1D9FFEE}"/>
              </a:ext>
            </a:extLst>
          </p:cNvPr>
          <p:cNvSpPr txBox="1"/>
          <p:nvPr/>
        </p:nvSpPr>
        <p:spPr>
          <a:xfrm>
            <a:off x="913996" y="950123"/>
            <a:ext cx="2859139" cy="461665"/>
          </a:xfrm>
          <a:prstGeom prst="rect">
            <a:avLst/>
          </a:prstGeom>
          <a:noFill/>
        </p:spPr>
        <p:txBody>
          <a:bodyPr wrap="square" rtlCol="0">
            <a:spAutoFit/>
          </a:bodyPr>
          <a:lstStyle/>
          <a:p>
            <a:r>
              <a:rPr lang="en-US" sz="2400" b="1" i="1">
                <a:latin typeface="Tahoma" pitchFamily="34" charset="0"/>
                <a:ea typeface="Tahoma" pitchFamily="34" charset="0"/>
                <a:cs typeface="Tahoma" pitchFamily="34" charset="0"/>
              </a:rPr>
              <a:t>Tác phẩm</a:t>
            </a:r>
          </a:p>
        </p:txBody>
      </p:sp>
      <p:sp>
        <p:nvSpPr>
          <p:cNvPr id="13" name="Rounded Rectangle 35">
            <a:extLst>
              <a:ext uri="{FF2B5EF4-FFF2-40B4-BE49-F238E27FC236}">
                <a16:creationId xmlns:a16="http://schemas.microsoft.com/office/drawing/2014/main" id="{032CF80A-3560-F18D-7659-B85B9D204A81}"/>
              </a:ext>
            </a:extLst>
          </p:cNvPr>
          <p:cNvSpPr/>
          <p:nvPr/>
        </p:nvSpPr>
        <p:spPr>
          <a:xfrm>
            <a:off x="182027" y="950123"/>
            <a:ext cx="634520" cy="402336"/>
          </a:xfrm>
          <a:prstGeom prst="round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36">
            <a:extLst>
              <a:ext uri="{FF2B5EF4-FFF2-40B4-BE49-F238E27FC236}">
                <a16:creationId xmlns:a16="http://schemas.microsoft.com/office/drawing/2014/main" id="{6BCE8F0F-BF25-9E8F-0388-AFF48C3AAFA1}"/>
              </a:ext>
            </a:extLst>
          </p:cNvPr>
          <p:cNvSpPr txBox="1"/>
          <p:nvPr/>
        </p:nvSpPr>
        <p:spPr>
          <a:xfrm>
            <a:off x="339909" y="936098"/>
            <a:ext cx="388248" cy="477054"/>
          </a:xfrm>
          <a:prstGeom prst="rect">
            <a:avLst/>
          </a:prstGeom>
          <a:noFill/>
        </p:spPr>
        <p:txBody>
          <a:bodyPr wrap="none" rtlCol="0">
            <a:spAutoFit/>
          </a:bodyPr>
          <a:lstStyle/>
          <a:p>
            <a:pPr algn="ctr"/>
            <a:r>
              <a:rPr lang="en-US" sz="2500" b="1">
                <a:solidFill>
                  <a:schemeClr val="bg1"/>
                </a:solidFill>
                <a:latin typeface="Tahoma" pitchFamily="34" charset="0"/>
                <a:ea typeface="Tahoma" pitchFamily="34" charset="0"/>
                <a:cs typeface="Tahoma" pitchFamily="34" charset="0"/>
              </a:rPr>
              <a:t>2</a:t>
            </a:r>
          </a:p>
        </p:txBody>
      </p:sp>
      <p:pic>
        <p:nvPicPr>
          <p:cNvPr id="16" name="Picture 37">
            <a:extLst>
              <a:ext uri="{FF2B5EF4-FFF2-40B4-BE49-F238E27FC236}">
                <a16:creationId xmlns:a16="http://schemas.microsoft.com/office/drawing/2014/main" id="{B663A684-563E-5354-6873-BDFD5FBCF58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268" b="89666" l="3330" r="95863">
                        <a14:foregroundMark x1="35419" y1="21581" x2="35419" y2="21581"/>
                        <a14:foregroundMark x1="36125" y1="25329" x2="36125" y2="25329"/>
                        <a14:foregroundMark x1="20787" y1="57244" x2="20787" y2="57244"/>
                        <a14:foregroundMark x1="54894" y1="78116" x2="54894" y2="78116"/>
                        <a14:foregroundMark x1="47326" y1="79534" x2="47326" y2="79534"/>
                        <a14:foregroundMark x1="51867" y1="78825" x2="54390" y2="83181"/>
                        <a14:foregroundMark x1="55298" y1="68997" x2="56004" y2="73556"/>
                        <a14:foregroundMark x1="58123" y1="53090" x2="58729" y2="58663"/>
                        <a14:foregroundMark x1="62260" y1="46403" x2="66599" y2="50557"/>
                        <a14:foregroundMark x1="36630" y1="27558" x2="37437" y2="29281"/>
                        <a14:foregroundMark x1="39051" y1="32523" x2="38244" y2="29787"/>
                      </a14:backgroundRemoval>
                    </a14:imgEffect>
                  </a14:imgLayer>
                </a14:imgProps>
              </a:ext>
              <a:ext uri="{28A0092B-C50C-407E-A947-70E740481C1C}">
                <a14:useLocalDpi xmlns:a14="http://schemas.microsoft.com/office/drawing/2010/main" val="0"/>
              </a:ext>
            </a:extLst>
          </a:blip>
          <a:srcRect b="9425"/>
          <a:stretch/>
        </p:blipFill>
        <p:spPr>
          <a:xfrm>
            <a:off x="10383140" y="-339461"/>
            <a:ext cx="2140857" cy="2088384"/>
          </a:xfrm>
          <a:prstGeom prst="rect">
            <a:avLst/>
          </a:prstGeom>
        </p:spPr>
      </p:pic>
      <p:pic>
        <p:nvPicPr>
          <p:cNvPr id="2" name="Nỗi buồn chiến tranh - Góc nhìn đặc biệt về chiến tranh của nhà văn Bảo Ninh">
            <a:hlinkClick r:id="" action="ppaction://media"/>
            <a:extLst>
              <a:ext uri="{FF2B5EF4-FFF2-40B4-BE49-F238E27FC236}">
                <a16:creationId xmlns:a16="http://schemas.microsoft.com/office/drawing/2014/main" id="{C3924C48-C3EB-858D-BF4A-F7A073DA47B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355162" y="1582009"/>
            <a:ext cx="8705402" cy="4896788"/>
          </a:xfrm>
          <a:prstGeom prst="rect">
            <a:avLst/>
          </a:prstGeom>
        </p:spPr>
      </p:pic>
      <p:pic>
        <p:nvPicPr>
          <p:cNvPr id="8" name="Hình ảnh 7">
            <a:extLst>
              <a:ext uri="{FF2B5EF4-FFF2-40B4-BE49-F238E27FC236}">
                <a16:creationId xmlns:a16="http://schemas.microsoft.com/office/drawing/2014/main" id="{592D8DAF-B739-7437-DCC5-FA679710821C}"/>
              </a:ext>
            </a:extLst>
          </p:cNvPr>
          <p:cNvPicPr>
            <a:picLocks noChangeAspect="1"/>
          </p:cNvPicPr>
          <p:nvPr/>
        </p:nvPicPr>
        <p:blipFill>
          <a:blip r:embed="rId8"/>
          <a:stretch>
            <a:fillRect/>
          </a:stretch>
        </p:blipFill>
        <p:spPr>
          <a:xfrm>
            <a:off x="131436" y="1582009"/>
            <a:ext cx="3114698" cy="4804277"/>
          </a:xfrm>
          <a:prstGeom prst="rect">
            <a:avLst/>
          </a:prstGeom>
        </p:spPr>
      </p:pic>
    </p:spTree>
    <p:extLst>
      <p:ext uri="{BB962C8B-B14F-4D97-AF65-F5344CB8AC3E}">
        <p14:creationId xmlns:p14="http://schemas.microsoft.com/office/powerpoint/2010/main" val="2892771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5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1637</TotalTime>
  <Words>1885</Words>
  <Application>Microsoft Office PowerPoint</Application>
  <PresentationFormat>Widescreen</PresentationFormat>
  <Paragraphs>285</Paragraphs>
  <Slides>22</Slides>
  <Notes>19</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22</vt:i4>
      </vt:variant>
    </vt:vector>
  </HeadingPairs>
  <TitlesOfParts>
    <vt:vector size="30" baseType="lpstr">
      <vt:lpstr>VNI-Briquet</vt:lpstr>
      <vt:lpstr>Times New Roman</vt:lpstr>
      <vt:lpstr>Arial</vt:lpstr>
      <vt:lpstr>Calibri</vt:lpstr>
      <vt:lpstr>Tahoma</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Hương Đỗ</cp:lastModifiedBy>
  <cp:revision>123</cp:revision>
  <dcterms:created xsi:type="dcterms:W3CDTF">2018-05-24T12:43:45Z</dcterms:created>
  <dcterms:modified xsi:type="dcterms:W3CDTF">2024-07-29T14:14:44Z</dcterms:modified>
  <cp:category>9Slide.vn</cp:category>
</cp:coreProperties>
</file>