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63" r:id="rId2"/>
    <p:sldId id="264" r:id="rId3"/>
    <p:sldId id="324" r:id="rId4"/>
    <p:sldId id="335" r:id="rId5"/>
    <p:sldId id="337" r:id="rId6"/>
    <p:sldId id="339" r:id="rId7"/>
    <p:sldId id="338" r:id="rId8"/>
    <p:sldId id="361" r:id="rId9"/>
    <p:sldId id="343" r:id="rId10"/>
    <p:sldId id="333" r:id="rId11"/>
    <p:sldId id="374" r:id="rId12"/>
    <p:sldId id="366" r:id="rId13"/>
    <p:sldId id="367" r:id="rId14"/>
    <p:sldId id="368" r:id="rId15"/>
    <p:sldId id="373" r:id="rId16"/>
    <p:sldId id="369" r:id="rId17"/>
    <p:sldId id="370" r:id="rId18"/>
    <p:sldId id="371" r:id="rId19"/>
    <p:sldId id="303" r:id="rId20"/>
    <p:sldId id="372" r:id="rId21"/>
    <p:sldId id="376" r:id="rId22"/>
    <p:sldId id="359" r:id="rId23"/>
    <p:sldId id="406" r:id="rId24"/>
    <p:sldId id="304" r:id="rId25"/>
    <p:sldId id="357" r:id="rId26"/>
    <p:sldId id="356" r:id="rId27"/>
    <p:sldId id="362" r:id="rId28"/>
    <p:sldId id="352" r:id="rId29"/>
    <p:sldId id="354" r:id="rId30"/>
    <p:sldId id="355" r:id="rId31"/>
  </p:sldIdLst>
  <p:sldSz cx="9144000" cy="6858000" type="screen4x3"/>
  <p:notesSz cx="6735763" cy="9866313"/>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00"/>
    <a:srgbClr val="FF99FF"/>
    <a:srgbClr val="FF9933"/>
    <a:srgbClr val="FF6600"/>
    <a:srgbClr val="99FF99"/>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p:restoredTop sz="87818"/>
  </p:normalViewPr>
  <p:slideViewPr>
    <p:cSldViewPr showGuides="1">
      <p:cViewPr varScale="1">
        <p:scale>
          <a:sx n="66" d="100"/>
          <a:sy n="66" d="100"/>
        </p:scale>
        <p:origin x="11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Đỗ" userId="d21096f1d58e6114" providerId="LiveId" clId="{6B50E427-C9A6-475C-857A-71CB8BC56CD5}"/>
    <pc:docChg chg="custSel delSld modSld">
      <pc:chgData name="Hương Đỗ" userId="d21096f1d58e6114" providerId="LiveId" clId="{6B50E427-C9A6-475C-857A-71CB8BC56CD5}" dt="2024-07-29T09:03:01.513" v="24" actId="2696"/>
      <pc:docMkLst>
        <pc:docMk/>
      </pc:docMkLst>
      <pc:sldChg chg="addSp modSp mod">
        <pc:chgData name="Hương Đỗ" userId="d21096f1d58e6114" providerId="LiveId" clId="{6B50E427-C9A6-475C-857A-71CB8BC56CD5}" dt="2024-07-29T09:02:58.656" v="23" actId="1076"/>
        <pc:sldMkLst>
          <pc:docMk/>
          <pc:sldMk cId="0" sldId="263"/>
        </pc:sldMkLst>
        <pc:spChg chg="add mod">
          <ac:chgData name="Hương Đỗ" userId="d21096f1d58e6114" providerId="LiveId" clId="{6B50E427-C9A6-475C-857A-71CB8BC56CD5}" dt="2024-07-29T09:02:58.656" v="23" actId="1076"/>
          <ac:spMkLst>
            <pc:docMk/>
            <pc:sldMk cId="0" sldId="263"/>
            <ac:spMk id="3" creationId="{00000000-0000-0000-0000-000000000000}"/>
          </ac:spMkLst>
        </pc:spChg>
      </pc:sldChg>
      <pc:sldChg chg="addSp delSp modSp del mod">
        <pc:chgData name="Hương Đỗ" userId="d21096f1d58e6114" providerId="LiveId" clId="{6B50E427-C9A6-475C-857A-71CB8BC56CD5}" dt="2024-07-29T09:03:01.513" v="24" actId="2696"/>
        <pc:sldMkLst>
          <pc:docMk/>
          <pc:sldMk cId="0" sldId="375"/>
        </pc:sldMkLst>
        <pc:spChg chg="del mod">
          <ac:chgData name="Hương Đỗ" userId="d21096f1d58e6114" providerId="LiveId" clId="{6B50E427-C9A6-475C-857A-71CB8BC56CD5}" dt="2024-07-29T09:02:50.788" v="21" actId="21"/>
          <ac:spMkLst>
            <pc:docMk/>
            <pc:sldMk cId="0" sldId="375"/>
            <ac:spMk id="3" creationId="{00000000-0000-0000-0000-000000000000}"/>
          </ac:spMkLst>
        </pc:spChg>
        <pc:spChg chg="add mod">
          <ac:chgData name="Hương Đỗ" userId="d21096f1d58e6114" providerId="LiveId" clId="{6B50E427-C9A6-475C-857A-71CB8BC56CD5}" dt="2024-07-29T09:02:50.788" v="21" actId="21"/>
          <ac:spMkLst>
            <pc:docMk/>
            <pc:sldMk cId="0" sldId="375"/>
            <ac:spMk id="4" creationId="{98FC686C-2D93-A783-844F-AA2B30C7D2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1" name="Rectangle 3"/>
          <p:cNvSpPr>
            <a:spLocks noGrp="1" noChangeArrowheads="1"/>
          </p:cNvSpPr>
          <p:nvPr>
            <p:ph type="dt" sz="quarter" idx="1"/>
          </p:nvPr>
        </p:nvSpPr>
        <p:spPr bwMode="auto">
          <a:xfrm>
            <a:off x="3814763" y="0"/>
            <a:ext cx="2919413" cy="493713"/>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2" name="Rectangle 4"/>
          <p:cNvSpPr>
            <a:spLocks noGrp="1" noChangeArrowheads="1"/>
          </p:cNvSpPr>
          <p:nvPr>
            <p:ph type="ftr" sz="quarter" idx="2"/>
          </p:nvPr>
        </p:nvSpPr>
        <p:spPr bwMode="auto">
          <a:xfrm>
            <a:off x="0" y="9371013"/>
            <a:ext cx="2919413" cy="493713"/>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3" name="Rectangle 5"/>
          <p:cNvSpPr>
            <a:spLocks noGrp="1" noChangeArrowheads="1"/>
          </p:cNvSpPr>
          <p:nvPr>
            <p:ph type="sldNum" sz="quarter" idx="3"/>
          </p:nvPr>
        </p:nvSpPr>
        <p:spPr bwMode="auto">
          <a:xfrm>
            <a:off x="3814763" y="9371013"/>
            <a:ext cx="2919413" cy="493713"/>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latin typeface="Arial" panose="020B0604020202020204" pitchFamily="34" charset="0"/>
              </a:rPr>
              <a:t>‹#›</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3" name="Date Placeholder 2"/>
          <p:cNvSpPr>
            <a:spLocks noGrp="1"/>
          </p:cNvSpPr>
          <p:nvPr>
            <p:ph type="dt" idx="1"/>
          </p:nvPr>
        </p:nvSpPr>
        <p:spPr>
          <a:xfrm>
            <a:off x="3814763" y="0"/>
            <a:ext cx="2919413" cy="4953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53B329B-035B-4EC9-8CA6-AE2DAC7369A6}" type="datetimeFigureOut">
              <a:rPr kumimoji="0" lang="en-US" sz="1200" b="0" i="0" u="none" strike="noStrike" kern="1200" cap="none" spc="0" normalizeH="0" baseline="0" noProof="0">
                <a:ln>
                  <a:noFill/>
                </a:ln>
                <a:solidFill>
                  <a:schemeClr val="tx1"/>
                </a:solidFill>
                <a:effectLst/>
                <a:uLnTx/>
                <a:uFillTx/>
                <a:latin typeface=".VnTime" panose="020B7200000000000000" pitchFamily="34" charset="0"/>
                <a:ea typeface="+mn-ea"/>
                <a:cs typeface="+mn-cs"/>
              </a:rPr>
              <a:t>7/29/2024</a:t>
            </a:fld>
            <a:endParaRPr kumimoji="0" lang="en-US" sz="12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4" name="Slide Image Placeholder 3"/>
          <p:cNvSpPr>
            <a:spLocks noGrp="1" noRot="1" noChangeAspect="1"/>
          </p:cNvSpPr>
          <p:nvPr>
            <p:ph type="sldImg" idx="2"/>
          </p:nvPr>
        </p:nvSpPr>
        <p:spPr>
          <a:xfrm>
            <a:off x="1149350" y="1233488"/>
            <a:ext cx="4437063" cy="33289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73100" y="4748213"/>
            <a:ext cx="5389563" cy="3884613"/>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7" name="Slide Number Placeholder 6"/>
          <p:cNvSpPr>
            <a:spLocks noGrp="1"/>
          </p:cNvSpPr>
          <p:nvPr>
            <p:ph type="sldNum" sz="quarter" idx="5"/>
          </p:nvPr>
        </p:nvSpPr>
        <p:spPr>
          <a:xfrm>
            <a:off x="3814763" y="9371013"/>
            <a:ext cx="2919413" cy="4953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13</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19459"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19460"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14</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21507"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21508"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15</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23555"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23556"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16</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25603"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25604"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17</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27651"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27652"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18</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29699"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29700"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20</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
        <p:nvSpPr>
          <p:cNvPr id="32771" name="Rectangle 2"/>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32772" name="Rectangle 3"/>
          <p:cNvSpPr>
            <a:spLocks noGrp="1"/>
          </p:cNvSpPr>
          <p:nvPr>
            <p:ph type="body" idx="1"/>
          </p:nvPr>
        </p:nvSpPr>
        <p:spPr>
          <a:xfrm>
            <a:off x="673100" y="4748213"/>
            <a:ext cx="5389563" cy="3884612"/>
          </a:xfrm>
          <a:noFill/>
          <a:ln>
            <a:noFill/>
          </a:ln>
        </p:spPr>
        <p:txBody>
          <a:bodyPr wrap="square" lIns="91440" tIns="45720" rIns="91440" bIns="45720" anchor="t" anchorCtr="0"/>
          <a:lstStyle/>
          <a:p>
            <a:pPr lvl="0" eaLnBrk="1" hangingPunct="1"/>
            <a:endParaRPr lang="vi-VN" altLang="en-US" dirty="0">
              <a:latin typeface="Arial" panose="020B0604020202020204" pitchFamily="34" charset="0"/>
              <a:ea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9350" y="1233488"/>
            <a:ext cx="4437063" cy="3328987"/>
          </a:xfrm>
          <a:ln>
            <a:solidFill>
              <a:srgbClr val="000000">
                <a:alpha val="100000"/>
              </a:srgbClr>
            </a:solidFill>
            <a:miter lim="800000"/>
          </a:ln>
        </p:spPr>
      </p:sp>
      <p:sp>
        <p:nvSpPr>
          <p:cNvPr id="41987" name="Notes Placeholder 2"/>
          <p:cNvSpPr>
            <a:spLocks noGrp="1"/>
          </p:cNvSpPr>
          <p:nvPr>
            <p:ph type="body" idx="1"/>
          </p:nvPr>
        </p:nvSpPr>
        <p:spPr>
          <a:xfrm>
            <a:off x="673100" y="4748213"/>
            <a:ext cx="5389563" cy="3884612"/>
          </a:xfrm>
          <a:noFill/>
          <a:ln>
            <a:noFill/>
          </a:ln>
        </p:spPr>
        <p:txBody>
          <a:bodyPr wrap="square" lIns="91440" tIns="45720" rIns="91440" bIns="45720" anchor="t" anchorCtr="0"/>
          <a:lstStyle/>
          <a:p>
            <a:pPr lvl="0">
              <a:spcBef>
                <a:spcPct val="0"/>
              </a:spcBef>
            </a:pPr>
            <a:endParaRPr lang="en-US" altLang="en-US" dirty="0"/>
          </a:p>
        </p:txBody>
      </p:sp>
      <p:sp>
        <p:nvSpPr>
          <p:cNvPr id="41988" name="Slide Number Placeholder 3"/>
          <p:cNvSpPr txBox="1">
            <a:spLocks noGrp="1"/>
          </p:cNvSpPr>
          <p:nvPr>
            <p:ph type="sldNum" sz="quarter"/>
          </p:nvPr>
        </p:nvSpPr>
        <p:spPr>
          <a:xfrm>
            <a:off x="3814763" y="9371013"/>
            <a:ext cx="2919412" cy="495300"/>
          </a:xfrm>
          <a:prstGeom prst="rect">
            <a:avLst/>
          </a:prstGeom>
          <a:noFill/>
          <a:ln w="9525">
            <a:noFill/>
          </a:ln>
        </p:spPr>
        <p:txBody>
          <a:bodyPr anchor="b" anchorCtr="0"/>
          <a:lstStyle/>
          <a:p>
            <a:pPr lvl="0" algn="r" eaLnBrk="1" hangingPunct="1"/>
            <a:fld id="{9A0DB2DC-4C9A-4742-B13C-FB6460FD3503}" type="slidenum">
              <a:rPr lang="en-US" altLang="en-US" sz="1200" dirty="0">
                <a:latin typeface="Arial" panose="020B0604020202020204" pitchFamily="34" charset="0"/>
              </a:rPr>
              <a:t>29</a:t>
            </a:fld>
            <a:endParaRPr lang="en-US" altLang="en-US" sz="1200" dirty="0">
              <a:latin typeface="Arial" panose="020B0604020202020204" pitchFamily="34" charset="0"/>
            </a:endParaRPr>
          </a:p>
        </p:txBody>
      </p:sp>
      <p:sp>
        <p:nvSpPr>
          <p:cNvPr id="41989" name="Footer Placeholder 4"/>
          <p:cNvSpPr txBox="1">
            <a:spLocks noGrp="1"/>
          </p:cNvSpPr>
          <p:nvPr>
            <p:ph type="ftr" sz="quarter"/>
          </p:nvPr>
        </p:nvSpPr>
        <p:spPr>
          <a:xfrm>
            <a:off x="0" y="9371013"/>
            <a:ext cx="2919413" cy="495300"/>
          </a:xfrm>
          <a:prstGeom prst="rect">
            <a:avLst/>
          </a:prstGeom>
          <a:noFill/>
          <a:ln w="9525">
            <a:noFill/>
          </a:ln>
        </p:spPr>
        <p:txBody>
          <a:bodyPr anchor="b" anchorCtr="0"/>
          <a:lstStyle/>
          <a:p>
            <a:pPr lvl="0" eaLnBrk="1" hangingPunct="1"/>
            <a:endParaRPr lang="en-US"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1" name="Group 13"/>
          <p:cNvGrpSpPr/>
          <p:nvPr/>
        </p:nvGrpSpPr>
        <p:grpSpPr>
          <a:xfrm>
            <a:off x="76200" y="176213"/>
            <a:ext cx="8745538" cy="161925"/>
            <a:chOff x="48" y="111"/>
            <a:chExt cx="5509" cy="102"/>
          </a:xfrm>
        </p:grpSpPr>
        <p:sp>
          <p:nvSpPr>
            <p:cNvPr id="12"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3" name="Rectangle 15"/>
            <p:cNvSpPr>
              <a:spLocks noChangeArrowheads="1"/>
            </p:cNvSpPr>
            <p:nvPr/>
          </p:nvSpPr>
          <p:spPr bwMode="auto">
            <a:xfrm rot="5400000" flipV="1">
              <a:off x="2783" y="-2623"/>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8" name="Group 10"/>
          <p:cNvGrpSpPr/>
          <p:nvPr/>
        </p:nvGrpSpPr>
        <p:grpSpPr>
          <a:xfrm>
            <a:off x="412750" y="6477000"/>
            <a:ext cx="8686800" cy="228600"/>
            <a:chOff x="260" y="4080"/>
            <a:chExt cx="5472" cy="144"/>
          </a:xfrm>
        </p:grpSpPr>
        <p:sp>
          <p:nvSpPr>
            <p:cNvPr id="9"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 name="Rectangle 12"/>
            <p:cNvSpPr>
              <a:spLocks noChangeArrowheads="1"/>
            </p:cNvSpPr>
            <p:nvPr/>
          </p:nvSpPr>
          <p:spPr bwMode="auto">
            <a:xfrm rot="5400000" flipV="1">
              <a:off x="2914" y="1523"/>
              <a:ext cx="48" cy="5355"/>
            </a:xfrm>
            <a:prstGeom prst="rect">
              <a:avLst/>
            </a:prstGeom>
            <a:gradFill rotWithShape="0">
              <a:gsLst>
                <a:gs pos="0">
                  <a:schemeClr val="bg1"/>
                </a:gs>
                <a:gs pos="100000">
                  <a:schemeClr val="hlink"/>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5" name="Group 7"/>
          <p:cNvGrpSpPr/>
          <p:nvPr/>
        </p:nvGrpSpPr>
        <p:grpSpPr>
          <a:xfrm>
            <a:off x="8793163" y="220663"/>
            <a:ext cx="198437" cy="6408737"/>
            <a:chOff x="5539" y="139"/>
            <a:chExt cx="125" cy="4037"/>
          </a:xfrm>
        </p:grpSpPr>
        <p:sp>
          <p:nvSpPr>
            <p:cNvPr id="6"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7"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2" name="Group 4"/>
          <p:cNvGrpSpPr/>
          <p:nvPr/>
        </p:nvGrpSpPr>
        <p:grpSpPr>
          <a:xfrm>
            <a:off x="177800" y="230188"/>
            <a:ext cx="203200" cy="6503987"/>
            <a:chOff x="112" y="145"/>
            <a:chExt cx="128" cy="4097"/>
          </a:xfrm>
        </p:grpSpPr>
        <p:sp>
          <p:nvSpPr>
            <p:cNvPr id="3"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4"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174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altLang="en-US" noProof="0"/>
              <a:t>Click to edit Master title style</a:t>
            </a:r>
          </a:p>
        </p:txBody>
      </p:sp>
      <p:sp>
        <p:nvSpPr>
          <p:cNvPr id="174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altLang="en-US" noProof="0"/>
              <a:t>Click to edit Master subtitle style</a:t>
            </a:r>
          </a:p>
        </p:txBody>
      </p:sp>
      <p:sp>
        <p:nvSpPr>
          <p:cNvPr id="14" name="Rectangle 16"/>
          <p:cNvSpPr>
            <a:spLocks noGrp="1" noChangeArrowheads="1"/>
          </p:cNvSpPr>
          <p:nvPr>
            <p:ph type="dt" sz="half" idx="2"/>
          </p:nvPr>
        </p:nvSpPr>
        <p:spPr bwMode="auto">
          <a:xfrm>
            <a:off x="381000" y="6015038"/>
            <a:ext cx="19050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15" name="Rectangle 17"/>
          <p:cNvSpPr>
            <a:spLocks noGrp="1" noChangeArrowheads="1"/>
          </p:cNvSpPr>
          <p:nvPr>
            <p:ph type="ftr" sz="quarter" idx="3"/>
          </p:nvPr>
        </p:nvSpPr>
        <p:spPr bwMode="auto">
          <a:xfrm>
            <a:off x="3124200" y="6015038"/>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16" name="Rectangle 18"/>
          <p:cNvSpPr>
            <a:spLocks noGrp="1" noChangeArrowheads="1"/>
          </p:cNvSpPr>
          <p:nvPr>
            <p:ph type="sldNum" sz="quarter" idx="4"/>
          </p:nvPr>
        </p:nvSpPr>
        <p:spPr bwMode="auto">
          <a:xfrm>
            <a:off x="6858000" y="6015038"/>
            <a:ext cx="1905000" cy="457200"/>
          </a:xfrm>
          <a:prstGeom prst="rect">
            <a:avLst/>
          </a:prstGeom>
        </p:spPr>
        <p:txBody>
          <a:bodyPr vert="horz" wrap="square" lIns="91440" tIns="45720" rIns="91440" bIns="45720" numCol="1" anchor="b" anchorCtr="0" compatLnSpc="1"/>
          <a:lstStyle/>
          <a:p>
            <a:pPr algn="r" eaLnBrk="1" hangingPunct="1">
              <a:buNone/>
            </a:pPr>
            <a:fld id="{9A0DB2DC-4C9A-4742-B13C-FB6460FD3503}" type="slidenum">
              <a:rPr lang="en-US" altLang="en-US" dirty="0">
                <a:latin typeface="Tahoma" panose="020B0604030504040204"/>
              </a:rPr>
              <a:t>‹#›</a:t>
            </a:fld>
            <a:endParaRPr lang="en-US" altLang="en-US" dirty="0">
              <a:latin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stCondLst>
                                            <p:cond delay="0"/>
                                          </p:stCondLst>
                                        </p:cTn>
                                        <p:tgtEl>
                                          <p:spTgt spid="2"/>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stCondLst>
                                            <p:cond delay="0"/>
                                          </p:stCondLst>
                                        </p:cTn>
                                        <p:tgtEl>
                                          <p:spTgt spid="8"/>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stCondLst>
                                            <p:cond delay="0"/>
                                          </p:stCondLst>
                                        </p:cTn>
                                        <p:tgtEl>
                                          <p:spTgt spid="5"/>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stCondLst>
                                            <p:cond delay="0"/>
                                          </p:stCondLst>
                                        </p:cTn>
                                        <p:tgtEl>
                                          <p:spTgt spid="11"/>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381000" y="381000"/>
            <a:ext cx="8001000" cy="838200"/>
          </a:xfrm>
          <a:prstGeom prst="rect">
            <a:avLst/>
          </a:prstGeom>
          <a:noFill/>
          <a:ln w="9525">
            <a:noFill/>
          </a:ln>
        </p:spPr>
        <p:txBody>
          <a:bodyPr/>
          <a:lstStyle/>
          <a:p>
            <a:pPr lvl="0"/>
            <a:r>
              <a:rPr lang="en-US" altLang="en-US" dirty="0"/>
              <a:t>Click to edit Master title style</a:t>
            </a:r>
          </a:p>
        </p:txBody>
      </p:sp>
      <p:sp>
        <p:nvSpPr>
          <p:cNvPr id="1027" name="Rectangle 3"/>
          <p:cNvSpPr>
            <a:spLocks noGrp="1"/>
          </p:cNvSpPr>
          <p:nvPr>
            <p:ph type="body" idx="1"/>
          </p:nvPr>
        </p:nvSpPr>
        <p:spPr>
          <a:xfrm>
            <a:off x="685800" y="1295400"/>
            <a:ext cx="7772400" cy="4648200"/>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6388" name="Rectangle 4"/>
          <p:cNvSpPr>
            <a:spLocks noGrp="1" noChangeArrowheads="1"/>
          </p:cNvSpPr>
          <p:nvPr>
            <p:ph type="dt" sz="half" idx="2"/>
          </p:nvPr>
        </p:nvSpPr>
        <p:spPr bwMode="auto">
          <a:xfrm>
            <a:off x="381000" y="6015038"/>
            <a:ext cx="1905000" cy="457200"/>
          </a:xfrm>
          <a:prstGeom prst="rect">
            <a:avLst/>
          </a:prstGeom>
          <a:noFill/>
          <a:ln>
            <a:noFill/>
          </a:ln>
          <a:effectLst/>
        </p:spPr>
        <p:txBody>
          <a:bodyPr vert="horz" wrap="square" lIns="91440" tIns="45720" rIns="91440" bIns="45720" numCol="1" anchor="b" anchorCtr="0" compatLnSpc="1"/>
          <a:lstStyle>
            <a:lvl1pPr algn="l" eaLnBrk="1" hangingPunct="1">
              <a:defRPr sz="1400">
                <a:solidFill>
                  <a:schemeClr val="bg2"/>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16389" name="Rectangle 5"/>
          <p:cNvSpPr>
            <a:spLocks noGrp="1" noChangeArrowheads="1"/>
          </p:cNvSpPr>
          <p:nvPr>
            <p:ph type="ftr" sz="quarter" idx="3"/>
          </p:nvPr>
        </p:nvSpPr>
        <p:spPr bwMode="auto">
          <a:xfrm>
            <a:off x="3124200" y="6015038"/>
            <a:ext cx="2895600" cy="457200"/>
          </a:xfrm>
          <a:prstGeom prst="rect">
            <a:avLst/>
          </a:prstGeom>
          <a:noFill/>
          <a:ln>
            <a:noFill/>
          </a:ln>
          <a:effectLst/>
        </p:spPr>
        <p:txBody>
          <a:bodyPr vert="horz" wrap="square" lIns="91440" tIns="45720" rIns="91440" bIns="45720" numCol="1" anchor="b" anchorCtr="0" compatLnSpc="1"/>
          <a:lstStyle>
            <a:lvl1pPr algn="ctr" eaLnBrk="1" hangingPunct="1">
              <a:defRPr sz="1400">
                <a:solidFill>
                  <a:schemeClr val="bg2"/>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16390" name="Rectangle 6"/>
          <p:cNvSpPr>
            <a:spLocks noGrp="1" noChangeArrowheads="1"/>
          </p:cNvSpPr>
          <p:nvPr>
            <p:ph type="sldNum" sz="quarter" idx="4"/>
          </p:nvPr>
        </p:nvSpPr>
        <p:spPr bwMode="auto">
          <a:xfrm>
            <a:off x="6858000" y="6015038"/>
            <a:ext cx="1905000" cy="457200"/>
          </a:xfrm>
          <a:prstGeom prst="rect">
            <a:avLst/>
          </a:prstGeom>
          <a:noFill/>
          <a:ln>
            <a:noFill/>
          </a:ln>
          <a:effectLst/>
        </p:spPr>
        <p:txBody>
          <a:bodyPr vert="horz" wrap="square" lIns="91440" tIns="45720" rIns="91440" bIns="45720" numCol="1" anchor="b" anchorCtr="0" compatLnSpc="1"/>
          <a:lstStyle>
            <a:lvl1pPr algn="r">
              <a:defRPr sz="1400">
                <a:solidFill>
                  <a:schemeClr val="bg2"/>
                </a:solidFill>
                <a:latin typeface="Tahoma" panose="020B0604030504040204"/>
              </a:defRPr>
            </a:lvl1pPr>
          </a:lstStyle>
          <a:p>
            <a:pPr lvl="0" eaLnBrk="1" hangingPunct="1">
              <a:buNone/>
            </a:pPr>
            <a:fld id="{9A0DB2DC-4C9A-4742-B13C-FB6460FD3503}" type="slidenum">
              <a:rPr lang="en-US" altLang="en-US" dirty="0"/>
              <a:t>‹#›</a:t>
            </a:fld>
            <a:endParaRPr lang="en-US" altLang="en-US" dirty="0">
              <a:latin typeface=".VnTime" panose="020B7200000000000000" pitchFamily="34" charset="0"/>
            </a:endParaRPr>
          </a:p>
        </p:txBody>
      </p:sp>
      <p:grpSp>
        <p:nvGrpSpPr>
          <p:cNvPr id="1031" name="Group 7"/>
          <p:cNvGrpSpPr/>
          <p:nvPr/>
        </p:nvGrpSpPr>
        <p:grpSpPr>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1032" name="Group 10"/>
          <p:cNvGrpSpPr/>
          <p:nvPr/>
        </p:nvGrpSpPr>
        <p:grpSpPr>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1033" name="Group 13"/>
          <p:cNvGrpSpPr/>
          <p:nvPr/>
        </p:nvGrpSpPr>
        <p:grpSpPr>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41" name="Rectangle 15"/>
            <p:cNvSpPr>
              <a:spLocks noChangeArrowheads="1"/>
            </p:cNvSpPr>
            <p:nvPr/>
          </p:nvSpPr>
          <p:spPr bwMode="auto">
            <a:xfrm rot="5400000" flipV="1">
              <a:off x="2914" y="1523"/>
              <a:ext cx="48" cy="5355"/>
            </a:xfrm>
            <a:prstGeom prst="rect">
              <a:avLst/>
            </a:prstGeom>
            <a:gradFill rotWithShape="0">
              <a:gsLst>
                <a:gs pos="0">
                  <a:schemeClr val="bg1"/>
                </a:gs>
                <a:gs pos="100000">
                  <a:schemeClr val="hlink"/>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1034" name="Group 16"/>
          <p:cNvGrpSpPr/>
          <p:nvPr/>
        </p:nvGrpSpPr>
        <p:grpSpPr>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39" name="Rectangle 18"/>
            <p:cNvSpPr>
              <a:spLocks noChangeArrowheads="1"/>
            </p:cNvSpPr>
            <p:nvPr/>
          </p:nvSpPr>
          <p:spPr bwMode="auto">
            <a:xfrm rot="5400000" flipV="1">
              <a:off x="2783" y="-2623"/>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grpSp>
        <p:nvGrpSpPr>
          <p:cNvPr id="16403" name="Group 19"/>
          <p:cNvGrpSpPr/>
          <p:nvPr/>
        </p:nvGrpSpPr>
        <p:grpSpPr>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
          <p:nvSpPr>
            <p:cNvPr id="1037" name="Rectangle 21"/>
            <p:cNvSpPr>
              <a:spLocks noChangeArrowheads="1"/>
            </p:cNvSpPr>
            <p:nvPr/>
          </p:nvSpPr>
          <p:spPr bwMode="auto">
            <a:xfrm rot="5400000" flipV="1">
              <a:off x="2784" y="-2624"/>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algn="ctr">
                <a:defRPr sz="2400">
                  <a:solidFill>
                    <a:schemeClr val="tx1"/>
                  </a:solidFill>
                  <a:latin typeface=".VnTime" panose="020B7200000000000000" pitchFamily="34" charset="0"/>
                </a:defRPr>
              </a:lvl1pPr>
              <a:lvl2pPr marL="742950" indent="-285750" algn="ctr">
                <a:defRPr sz="2400">
                  <a:solidFill>
                    <a:schemeClr val="tx1"/>
                  </a:solidFill>
                  <a:latin typeface=".VnTime" panose="020B7200000000000000" pitchFamily="34" charset="0"/>
                </a:defRPr>
              </a:lvl2pPr>
              <a:lvl3pPr marL="1143000" indent="-228600" algn="ctr">
                <a:defRPr sz="2400">
                  <a:solidFill>
                    <a:schemeClr val="tx1"/>
                  </a:solidFill>
                  <a:latin typeface=".VnTime" panose="020B7200000000000000" pitchFamily="34" charset="0"/>
                </a:defRPr>
              </a:lvl3pPr>
              <a:lvl4pPr marL="1600200" indent="-228600" algn="ctr">
                <a:defRPr sz="2400">
                  <a:solidFill>
                    <a:schemeClr val="tx1"/>
                  </a:solidFill>
                  <a:latin typeface=".VnTime" panose="020B7200000000000000" pitchFamily="34" charset="0"/>
                </a:defRPr>
              </a:lvl4pPr>
              <a:lvl5pPr marL="2057400" indent="-228600" algn="ctr">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403"/>
                                        </p:tgtEl>
                                        <p:attrNameLst>
                                          <p:attrName>style.visibility</p:attrName>
                                        </p:attrNameLst>
                                      </p:cBhvr>
                                      <p:to>
                                        <p:strVal val="visible"/>
                                      </p:to>
                                    </p:set>
                                    <p:anim calcmode="lin" valueType="num">
                                      <p:cBhvr additive="base">
                                        <p:cTn id="7" dur="500" fill="hold">
                                          <p:stCondLst>
                                            <p:cond delay="0"/>
                                          </p:stCondLst>
                                        </p:cTn>
                                        <p:tgtEl>
                                          <p:spTgt spid="16403"/>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anose="020B0604030504040204" pitchFamily="34" charset="0"/>
        </a:defRPr>
      </a:lvl2pPr>
      <a:lvl3pPr algn="l" rtl="0" eaLnBrk="0" fontAlgn="base" hangingPunct="0">
        <a:spcBef>
          <a:spcPct val="0"/>
        </a:spcBef>
        <a:spcAft>
          <a:spcPct val="0"/>
        </a:spcAft>
        <a:defRPr sz="3600">
          <a:solidFill>
            <a:schemeClr val="tx2"/>
          </a:solidFill>
          <a:latin typeface="Tahoma" panose="020B0604030504040204" pitchFamily="34" charset="0"/>
        </a:defRPr>
      </a:lvl3pPr>
      <a:lvl4pPr algn="l" rtl="0" eaLnBrk="0" fontAlgn="base" hangingPunct="0">
        <a:spcBef>
          <a:spcPct val="0"/>
        </a:spcBef>
        <a:spcAft>
          <a:spcPct val="0"/>
        </a:spcAft>
        <a:defRPr sz="3600">
          <a:solidFill>
            <a:schemeClr val="tx2"/>
          </a:solidFill>
          <a:latin typeface="Tahoma" panose="020B0604030504040204" pitchFamily="34" charset="0"/>
        </a:defRPr>
      </a:lvl4pPr>
      <a:lvl5pPr algn="l" rtl="0" eaLnBrk="0" fontAlgn="base" hangingPunct="0">
        <a:spcBef>
          <a:spcPct val="0"/>
        </a:spcBef>
        <a:spcAft>
          <a:spcPct val="0"/>
        </a:spcAft>
        <a:defRPr sz="3600">
          <a:solidFill>
            <a:schemeClr val="tx2"/>
          </a:solidFill>
          <a:latin typeface="Tahoma" panose="020B0604030504040204" pitchFamily="34" charset="0"/>
        </a:defRPr>
      </a:lvl5pPr>
      <a:lvl6pPr marL="457200" algn="l" rtl="0" fontAlgn="base">
        <a:spcBef>
          <a:spcPct val="0"/>
        </a:spcBef>
        <a:spcAft>
          <a:spcPct val="0"/>
        </a:spcAft>
        <a:defRPr sz="3600">
          <a:solidFill>
            <a:schemeClr val="tx2"/>
          </a:solidFill>
          <a:latin typeface="Tahoma" panose="020B0604030504040204" pitchFamily="34" charset="0"/>
        </a:defRPr>
      </a:lvl6pPr>
      <a:lvl7pPr marL="914400" algn="l" rtl="0" fontAlgn="base">
        <a:spcBef>
          <a:spcPct val="0"/>
        </a:spcBef>
        <a:spcAft>
          <a:spcPct val="0"/>
        </a:spcAft>
        <a:defRPr sz="3600">
          <a:solidFill>
            <a:schemeClr val="tx2"/>
          </a:solidFill>
          <a:latin typeface="Tahoma" panose="020B0604030504040204" pitchFamily="34" charset="0"/>
        </a:defRPr>
      </a:lvl7pPr>
      <a:lvl8pPr marL="1371600" algn="l" rtl="0" fontAlgn="base">
        <a:spcBef>
          <a:spcPct val="0"/>
        </a:spcBef>
        <a:spcAft>
          <a:spcPct val="0"/>
        </a:spcAft>
        <a:defRPr sz="3600">
          <a:solidFill>
            <a:schemeClr val="tx2"/>
          </a:solidFill>
          <a:latin typeface="Tahoma" panose="020B0604030504040204" pitchFamily="34" charset="0"/>
        </a:defRPr>
      </a:lvl8pPr>
      <a:lvl9pPr marL="1828800" algn="l" rtl="0" fontAlgn="base">
        <a:spcBef>
          <a:spcPct val="0"/>
        </a:spcBef>
        <a:spcAft>
          <a:spcPct val="0"/>
        </a:spcAft>
        <a:defRPr sz="36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Phim%20S&#7889;%20&#273;&#7887;.wmv" TargetMode="Externa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dung.ppt" TargetMode="External"/><Relationship Id="rId2" Type="http://schemas.openxmlformats.org/officeDocument/2006/relationships/hyperlink" Target="sai.ppt"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TAI%20LIEU%20GIANG%20DAY\TR&#210;%20CH&#416;I%20BB\Gameshow%20Vua%20Ti&#7871;ng%20Vi&#7879;t%20-%20T&#7853;p%202%20Full%20HD%20(Ng&#224;y%2017-9-2021)%20(online-video-cutter.com)%20(3)%20(1).mp4" TargetMode="External"/><Relationship Id="rId1" Type="http://schemas.microsoft.com/office/2007/relationships/media" Target="file:///D:\TAI%20LIEU%20GIANG%20DAY\TR&#210;%20CH&#416;I%20BB\Gameshow%20Vua%20Ti&#7871;ng%20Vi&#7879;t%20-%20T&#7853;p%202%20Full%20HD%20(Ng&#224;y%2017-9-2021)%20(online-video-cutter.com)%20(3)%20(1).mp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TAI%20LIEU%20GIANG%20DAY\TR&#210;%20CH&#416;I%20BB\B&#7843;n%20ghi%20M&#7899;i%2013%20(mp3cut.net)%20(1).m4a" TargetMode="External"/><Relationship Id="rId1" Type="http://schemas.microsoft.com/office/2007/relationships/media" Target="file:///D:\TAI%20LIEU%20GIANG%20DAY\TR&#210;%20CH&#416;I%20BB\B&#7843;n%20ghi%20M&#7899;i%2013%20(mp3cut.net)%20(1).m4a"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404813"/>
            <a:ext cx="9144000" cy="200025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en-US" altLang="en-US" sz="4000" b="1" dirty="0">
                <a:solidFill>
                  <a:srgbClr val="C285FF"/>
                </a:solidFill>
                <a:latin typeface="Times New Roman" panose="02020603050405020304" pitchFamily="18" charset="0"/>
                <a:cs typeface="Times New Roman" panose="02020603050405020304" pitchFamily="18" charset="0"/>
              </a:rPr>
              <a:t>HẠNH PHÚC CỦA MỘT TANG GIA</a:t>
            </a:r>
          </a:p>
          <a:p>
            <a:pPr marL="0" lvl="0" indent="0" algn="ctr" eaLnBrk="1" hangingPunct="1">
              <a:spcBef>
                <a:spcPct val="0"/>
              </a:spcBef>
              <a:buClrTx/>
              <a:buNone/>
            </a:pPr>
            <a:r>
              <a:rPr lang="en-US" altLang="en-US" sz="2800" b="1" dirty="0">
                <a:latin typeface="Times New Roman" panose="02020603050405020304" pitchFamily="18" charset="0"/>
                <a:cs typeface="Times New Roman" panose="02020603050405020304" pitchFamily="18" charset="0"/>
              </a:rPr>
              <a:t>(Trích </a:t>
            </a:r>
            <a:r>
              <a:rPr lang="en-US" altLang="en-US" sz="2800" b="1" i="1" dirty="0">
                <a:solidFill>
                  <a:srgbClr val="FF0000"/>
                </a:solidFill>
                <a:latin typeface="Times New Roman" panose="02020603050405020304" pitchFamily="18" charset="0"/>
                <a:cs typeface="Times New Roman" panose="02020603050405020304" pitchFamily="18" charset="0"/>
              </a:rPr>
              <a:t>Số đỏ</a:t>
            </a:r>
            <a:r>
              <a:rPr lang="en-US" altLang="en-US" sz="2800" b="1" dirty="0">
                <a:latin typeface="Times New Roman" panose="02020603050405020304" pitchFamily="18" charset="0"/>
                <a:cs typeface="Times New Roman" panose="02020603050405020304" pitchFamily="18" charset="0"/>
              </a:rPr>
              <a:t>) – </a:t>
            </a:r>
            <a:r>
              <a:rPr lang="en-US" altLang="en-US" sz="2800" b="1" dirty="0">
                <a:solidFill>
                  <a:srgbClr val="0070C0"/>
                </a:solidFill>
                <a:latin typeface="Times New Roman" panose="02020603050405020304" pitchFamily="18" charset="0"/>
                <a:cs typeface="Times New Roman" panose="02020603050405020304" pitchFamily="18" charset="0"/>
              </a:rPr>
              <a:t>Vũ Trọng phụng</a:t>
            </a:r>
          </a:p>
          <a:p>
            <a:pPr marL="0" lvl="0" indent="0" algn="ctr" eaLnBrk="1" hangingPunct="1">
              <a:spcBef>
                <a:spcPct val="0"/>
              </a:spcBef>
              <a:buClrTx/>
              <a:buNone/>
            </a:pPr>
            <a:r>
              <a:rPr lang="en-US" altLang="en-US" sz="2800" b="1" dirty="0">
                <a:solidFill>
                  <a:srgbClr val="0070C0"/>
                </a:solidFill>
                <a:latin typeface="Times New Roman" panose="02020603050405020304" pitchFamily="18" charset="0"/>
                <a:cs typeface="Times New Roman" panose="02020603050405020304" pitchFamily="18" charset="0"/>
              </a:rPr>
              <a:t>(Tiết 2)</a:t>
            </a:r>
            <a:endParaRPr lang="en-US" altLang="en-US" sz="2400" b="1" dirty="0">
              <a:solidFill>
                <a:srgbClr val="0070C0"/>
              </a:solidFill>
              <a:latin typeface="Times New Roman" panose="02020603050405020304" pitchFamily="18" charset="0"/>
              <a:cs typeface="Times New Roman" panose="02020603050405020304" pitchFamily="18" charset="0"/>
            </a:endParaRPr>
          </a:p>
          <a:p>
            <a:pPr marL="0" lvl="0" indent="0" algn="ctr" eaLnBrk="1" hangingPunct="1">
              <a:spcBef>
                <a:spcPct val="0"/>
              </a:spcBef>
              <a:buClrTx/>
              <a:buNone/>
            </a:pPr>
            <a:endParaRPr lang="en-US" altLang="en-US" sz="2800" b="1" dirty="0">
              <a:latin typeface="Times New Roman" panose="02020603050405020304" pitchFamily="18" charset="0"/>
              <a:ea typeface="Times New Roman" panose="02020603050405020304" pitchFamily="18" charset="0"/>
            </a:endParaRPr>
          </a:p>
        </p:txBody>
      </p:sp>
      <p:pic>
        <p:nvPicPr>
          <p:cNvPr id="6147" name="Picture 3" descr="images10587_sodo"/>
          <p:cNvPicPr>
            <a:picLocks noChangeAspect="1"/>
          </p:cNvPicPr>
          <p:nvPr/>
        </p:nvPicPr>
        <p:blipFill>
          <a:blip r:embed="rId2"/>
          <a:stretch>
            <a:fillRect/>
          </a:stretch>
        </p:blipFill>
        <p:spPr>
          <a:xfrm>
            <a:off x="395288" y="2852738"/>
            <a:ext cx="2728912" cy="3600450"/>
          </a:xfrm>
          <a:prstGeom prst="rect">
            <a:avLst/>
          </a:prstGeom>
          <a:noFill/>
          <a:ln w="9525">
            <a:noFill/>
          </a:ln>
        </p:spPr>
      </p:pic>
      <p:pic>
        <p:nvPicPr>
          <p:cNvPr id="6148" name="Picture 4" descr="sodo1"/>
          <p:cNvPicPr>
            <a:picLocks noChangeAspect="1"/>
          </p:cNvPicPr>
          <p:nvPr/>
        </p:nvPicPr>
        <p:blipFill>
          <a:blip r:embed="rId3"/>
          <a:stretch>
            <a:fillRect/>
          </a:stretch>
        </p:blipFill>
        <p:spPr>
          <a:xfrm>
            <a:off x="3048000" y="2852738"/>
            <a:ext cx="2819400" cy="3600450"/>
          </a:xfrm>
          <a:prstGeom prst="rect">
            <a:avLst/>
          </a:prstGeom>
          <a:noFill/>
          <a:ln w="9525">
            <a:noFill/>
          </a:ln>
        </p:spPr>
      </p:pic>
      <p:pic>
        <p:nvPicPr>
          <p:cNvPr id="6149" name="Picture 5" descr="j"/>
          <p:cNvPicPr>
            <a:picLocks noChangeAspect="1"/>
          </p:cNvPicPr>
          <p:nvPr/>
        </p:nvPicPr>
        <p:blipFill>
          <a:blip r:embed="rId4"/>
          <a:stretch>
            <a:fillRect/>
          </a:stretch>
        </p:blipFill>
        <p:spPr>
          <a:xfrm>
            <a:off x="5867400" y="2852738"/>
            <a:ext cx="2952750" cy="3600450"/>
          </a:xfrm>
          <a:prstGeom prst="rect">
            <a:avLst/>
          </a:prstGeom>
          <a:noFill/>
          <a:ln w="9525">
            <a:noFill/>
          </a:ln>
        </p:spPr>
      </p:pic>
      <p:sp>
        <p:nvSpPr>
          <p:cNvPr id="3" name="Content Placeholder 2"/>
          <p:cNvSpPr txBox="1">
            <a:spLocks/>
          </p:cNvSpPr>
          <p:nvPr/>
        </p:nvSpPr>
        <p:spPr>
          <a:xfrm>
            <a:off x="571500" y="1984631"/>
            <a:ext cx="7772400" cy="837456"/>
          </a:xfrm>
          <a:prstGeom prst="rect">
            <a:avLst/>
          </a:prstGeom>
          <a:solidFill>
            <a:schemeClr val="tx1"/>
          </a:solidFill>
          <a:ln w="9525">
            <a:noFill/>
          </a:ln>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accent1"/>
              </a:buClr>
              <a:buFontTx/>
              <a:buNone/>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ltLang="x-none" sz="2300" b="1">
                <a:solidFill>
                  <a:schemeClr val="bg1"/>
                </a:solidFill>
                <a:latin typeface="Times New Roman" panose="02020603050405020304" pitchFamily="18" charset="0"/>
                <a:cs typeface="Times New Roman" panose="02020603050405020304" pitchFamily="18" charset="0"/>
              </a:rPr>
              <a:t>GV soạn: Bùi Thị Thủy - Trường THPT Đa Phúc</a:t>
            </a:r>
          </a:p>
          <a:p>
            <a:r>
              <a:rPr lang="vi-VN" altLang="x-none" sz="2300" b="1">
                <a:solidFill>
                  <a:schemeClr val="bg1"/>
                </a:solidFill>
                <a:latin typeface="Times New Roman" panose="02020603050405020304" pitchFamily="18" charset="0"/>
                <a:cs typeface="Times New Roman" panose="02020603050405020304" pitchFamily="18" charset="0"/>
              </a:rPr>
              <a:t>Email: </a:t>
            </a:r>
            <a:r>
              <a:rPr lang="vi-VN" sz="2300" b="1">
                <a:solidFill>
                  <a:srgbClr val="000000"/>
                </a:solidFill>
                <a:latin typeface="Times New Roman" panose="02020603050405020304" pitchFamily="18" charset="0"/>
                <a:cs typeface="Times New Roman" panose="02020603050405020304" pitchFamily="18" charset="0"/>
              </a:rPr>
              <a:t>thuyvan85dp@gmail.com</a:t>
            </a:r>
            <a:r>
              <a:rPr lang="vi-VN" sz="2300" b="1">
                <a:latin typeface="Times New Roman" panose="02020603050405020304" pitchFamily="18" charset="0"/>
                <a:cs typeface="Times New Roman" panose="02020603050405020304" pitchFamily="18" charset="0"/>
              </a:rPr>
              <a:t> </a:t>
            </a:r>
            <a:endParaRPr lang="vi-VN" sz="23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69289" y="726549"/>
            <a:ext cx="1951491" cy="929384"/>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2772" name="TextBox 8"/>
          <p:cNvSpPr txBox="1">
            <a:spLocks noChangeArrowheads="1"/>
          </p:cNvSpPr>
          <p:nvPr/>
        </p:nvSpPr>
        <p:spPr bwMode="auto">
          <a:xfrm>
            <a:off x="420688" y="4546600"/>
            <a:ext cx="1939925" cy="4619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b="1" dirty="0">
                <a:solidFill>
                  <a:srgbClr val="A3C2FF"/>
                </a:solidFill>
                <a:latin typeface="Times New Roman" panose="02020603050405020304" pitchFamily="18" charset="0"/>
                <a:cs typeface="Times New Roman" panose="02020603050405020304" pitchFamily="18" charset="0"/>
              </a:rPr>
              <a:t>5. </a:t>
            </a:r>
            <a:r>
              <a:rPr lang="en-US" altLang="en-US" sz="2400" dirty="0">
                <a:latin typeface="Times New Roman" panose="02020603050405020304" pitchFamily="18" charset="0"/>
                <a:cs typeface="Times New Roman" panose="02020603050405020304" pitchFamily="18" charset="0"/>
              </a:rPr>
              <a:t>Cậu Tú Tân</a:t>
            </a:r>
            <a:endParaRPr lang="en-US" altLang="en-US" sz="2400" dirty="0">
              <a:latin typeface="Times New Roman" panose="02020603050405020304" pitchFamily="18" charset="0"/>
              <a:ea typeface="Times New Roman" panose="02020603050405020304" pitchFamily="18" charset="0"/>
            </a:endParaRPr>
          </a:p>
        </p:txBody>
      </p:sp>
      <p:sp>
        <p:nvSpPr>
          <p:cNvPr id="10" name="Oval 9"/>
          <p:cNvSpPr/>
          <p:nvPr/>
        </p:nvSpPr>
        <p:spPr bwMode="auto">
          <a:xfrm>
            <a:off x="391754" y="3377533"/>
            <a:ext cx="1951491" cy="995536"/>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bwMode="auto">
          <a:xfrm>
            <a:off x="297048" y="1596264"/>
            <a:ext cx="2182405" cy="965705"/>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bwMode="auto">
          <a:xfrm>
            <a:off x="297048" y="2556234"/>
            <a:ext cx="2121987" cy="884255"/>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bwMode="auto">
          <a:xfrm>
            <a:off x="380116" y="4373068"/>
            <a:ext cx="1951491" cy="946741"/>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4" name="Oval 13"/>
          <p:cNvSpPr/>
          <p:nvPr/>
        </p:nvSpPr>
        <p:spPr bwMode="auto">
          <a:xfrm>
            <a:off x="339792" y="5320974"/>
            <a:ext cx="2349784" cy="859604"/>
          </a:xfrm>
          <a:prstGeom prst="ellipse">
            <a:avLst/>
          </a:prstGeom>
          <a:no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8"/>
          <p:cNvSpPr txBox="1">
            <a:spLocks noChangeArrowheads="1"/>
          </p:cNvSpPr>
          <p:nvPr/>
        </p:nvSpPr>
        <p:spPr bwMode="auto">
          <a:xfrm>
            <a:off x="492125" y="882650"/>
            <a:ext cx="1987550" cy="4619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b="1" dirty="0">
                <a:solidFill>
                  <a:srgbClr val="A3C2FF"/>
                </a:solidFill>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Cụ cố Hồng</a:t>
            </a:r>
            <a:endParaRPr lang="en-US" altLang="en-US" sz="2400" dirty="0">
              <a:latin typeface="Times New Roman" panose="02020603050405020304" pitchFamily="18" charset="0"/>
              <a:ea typeface="Times New Roman" panose="02020603050405020304" pitchFamily="18" charset="0"/>
            </a:endParaRPr>
          </a:p>
        </p:txBody>
      </p:sp>
      <p:sp>
        <p:nvSpPr>
          <p:cNvPr id="16" name="TextBox 8"/>
          <p:cNvSpPr txBox="1">
            <a:spLocks noChangeArrowheads="1"/>
          </p:cNvSpPr>
          <p:nvPr/>
        </p:nvSpPr>
        <p:spPr bwMode="auto">
          <a:xfrm>
            <a:off x="296863" y="1844675"/>
            <a:ext cx="2520950" cy="460375"/>
          </a:xfrm>
          <a:prstGeom prst="rect">
            <a:avLst/>
          </a:prstGeom>
          <a:noFill/>
          <a:ln>
            <a:noFill/>
          </a:ln>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accent1">
                    <a:lumMod val="60000"/>
                    <a:lumOff val="40000"/>
                  </a:schemeClr>
                </a:solidFill>
                <a:effectLst/>
                <a:uLnTx/>
                <a:uFillTx/>
                <a:latin typeface="Times New Roman" panose="02020603050405020304" pitchFamily="18" charset="0"/>
                <a:ea typeface="+mn-ea"/>
                <a:cs typeface="Times New Roman" panose="02020603050405020304" pitchFamily="18" charset="0"/>
              </a:rPr>
              <a:t>2.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Ông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Minh</a:t>
            </a:r>
          </a:p>
        </p:txBody>
      </p:sp>
      <p:sp>
        <p:nvSpPr>
          <p:cNvPr id="17" name="TextBox 8"/>
          <p:cNvSpPr txBox="1">
            <a:spLocks noChangeArrowheads="1"/>
          </p:cNvSpPr>
          <p:nvPr/>
        </p:nvSpPr>
        <p:spPr bwMode="auto">
          <a:xfrm>
            <a:off x="265113" y="2754313"/>
            <a:ext cx="2143125" cy="461963"/>
          </a:xfrm>
          <a:prstGeom prst="rect">
            <a:avLst/>
          </a:prstGeom>
          <a:noFill/>
          <a:ln>
            <a:noFill/>
          </a:ln>
        </p:spPr>
        <p:txBody>
          <a:bodyPr>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accent1">
                    <a:lumMod val="60000"/>
                    <a:lumOff val="40000"/>
                  </a:schemeClr>
                </a:solidFill>
                <a:effectLst/>
                <a:uLnTx/>
                <a:uFillTx/>
                <a:latin typeface="Times New Roman" panose="02020603050405020304" pitchFamily="18" charset="0"/>
                <a:ea typeface="+mn-ea"/>
                <a:cs typeface="Times New Roman" panose="02020603050405020304" pitchFamily="18" charset="0"/>
              </a:rPr>
              <a:t>3.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Văn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Minh</a:t>
            </a:r>
          </a:p>
        </p:txBody>
      </p:sp>
      <p:sp>
        <p:nvSpPr>
          <p:cNvPr id="18" name="TextBox 8"/>
          <p:cNvSpPr txBox="1">
            <a:spLocks noChangeArrowheads="1"/>
          </p:cNvSpPr>
          <p:nvPr/>
        </p:nvSpPr>
        <p:spPr bwMode="auto">
          <a:xfrm>
            <a:off x="544513" y="3690938"/>
            <a:ext cx="1724025" cy="4619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b="1" dirty="0">
                <a:solidFill>
                  <a:srgbClr val="A3C2FF"/>
                </a:solidFill>
                <a:latin typeface="Times New Roman" panose="02020603050405020304" pitchFamily="18" charset="0"/>
                <a:cs typeface="Times New Roman" panose="02020603050405020304" pitchFamily="18" charset="0"/>
              </a:rPr>
              <a:t>4. </a:t>
            </a:r>
            <a:r>
              <a:rPr lang="en-US" altLang="en-US" sz="2400" dirty="0">
                <a:latin typeface="Times New Roman" panose="02020603050405020304" pitchFamily="18" charset="0"/>
                <a:cs typeface="Times New Roman" panose="02020603050405020304" pitchFamily="18" charset="0"/>
              </a:rPr>
              <a:t>Cô Tuyết</a:t>
            </a:r>
            <a:endParaRPr lang="en-US" altLang="en-US" sz="2400" dirty="0">
              <a:latin typeface="Times New Roman" panose="02020603050405020304" pitchFamily="18" charset="0"/>
              <a:ea typeface="Times New Roman" panose="02020603050405020304" pitchFamily="18" charset="0"/>
            </a:endParaRPr>
          </a:p>
        </p:txBody>
      </p:sp>
      <p:sp>
        <p:nvSpPr>
          <p:cNvPr id="19" name="TextBox 8"/>
          <p:cNvSpPr txBox="1">
            <a:spLocks noChangeArrowheads="1"/>
          </p:cNvSpPr>
          <p:nvPr/>
        </p:nvSpPr>
        <p:spPr bwMode="auto">
          <a:xfrm>
            <a:off x="296863" y="5478463"/>
            <a:ext cx="2895600" cy="4619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b="1" dirty="0">
                <a:solidFill>
                  <a:srgbClr val="A3C2FF"/>
                </a:solidFill>
                <a:latin typeface="Times New Roman" panose="02020603050405020304" pitchFamily="18" charset="0"/>
                <a:cs typeface="Times New Roman" panose="02020603050405020304" pitchFamily="18" charset="0"/>
              </a:rPr>
              <a:t>6. </a:t>
            </a:r>
            <a:r>
              <a:rPr lang="en-US" altLang="en-US" sz="2400" dirty="0">
                <a:latin typeface="Times New Roman" panose="02020603050405020304" pitchFamily="18" charset="0"/>
                <a:cs typeface="Times New Roman" panose="02020603050405020304" pitchFamily="18" charset="0"/>
              </a:rPr>
              <a:t>Phán mọc sừng</a:t>
            </a:r>
            <a:endParaRPr lang="en-US" altLang="en-US" sz="2400" dirty="0">
              <a:latin typeface="Times New Roman" panose="02020603050405020304" pitchFamily="18" charset="0"/>
              <a:ea typeface="Times New Roman" panose="02020603050405020304" pitchFamily="18" charset="0"/>
            </a:endParaRPr>
          </a:p>
        </p:txBody>
      </p:sp>
      <p:sp>
        <p:nvSpPr>
          <p:cNvPr id="15374" name="Rectangle 2"/>
          <p:cNvSpPr/>
          <p:nvPr/>
        </p:nvSpPr>
        <p:spPr>
          <a:xfrm>
            <a:off x="2846388" y="900113"/>
            <a:ext cx="5780087" cy="744537"/>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15375" name="Rectangle 19"/>
          <p:cNvSpPr/>
          <p:nvPr/>
        </p:nvSpPr>
        <p:spPr>
          <a:xfrm>
            <a:off x="2908300" y="1698625"/>
            <a:ext cx="5816600" cy="857250"/>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15376" name="Rectangle 20"/>
          <p:cNvSpPr/>
          <p:nvPr/>
        </p:nvSpPr>
        <p:spPr>
          <a:xfrm>
            <a:off x="2846388" y="2673350"/>
            <a:ext cx="5837237" cy="817563"/>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15377" name="Rectangle 21"/>
          <p:cNvSpPr/>
          <p:nvPr/>
        </p:nvSpPr>
        <p:spPr>
          <a:xfrm>
            <a:off x="2846388" y="3586163"/>
            <a:ext cx="5837237" cy="488950"/>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15378" name="Rectangle 22"/>
          <p:cNvSpPr/>
          <p:nvPr/>
        </p:nvSpPr>
        <p:spPr>
          <a:xfrm>
            <a:off x="2959100" y="4191000"/>
            <a:ext cx="5765800" cy="804863"/>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15379" name="Rectangle 23"/>
          <p:cNvSpPr/>
          <p:nvPr/>
        </p:nvSpPr>
        <p:spPr>
          <a:xfrm>
            <a:off x="2954338" y="5118100"/>
            <a:ext cx="5784850" cy="715963"/>
          </a:xfrm>
          <a:prstGeom prst="rect">
            <a:avLst/>
          </a:prstGeom>
          <a:noFill/>
          <a:ln w="9525" cap="flat" cmpd="sng">
            <a:solidFill>
              <a:schemeClr val="tx1"/>
            </a:solidFill>
            <a:prstDash val="solid"/>
            <a:roun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FF00"/>
              </a:solidFill>
              <a:latin typeface=".VnTime" panose="020B7200000000000000" pitchFamily="34" charset="0"/>
            </a:endParaRPr>
          </a:p>
        </p:txBody>
      </p:sp>
      <p:sp>
        <p:nvSpPr>
          <p:cNvPr id="25" name="TextBox 24"/>
          <p:cNvSpPr txBox="1">
            <a:spLocks noChangeArrowheads="1"/>
          </p:cNvSpPr>
          <p:nvPr/>
        </p:nvSpPr>
        <p:spPr bwMode="auto">
          <a:xfrm>
            <a:off x="2901950" y="5064125"/>
            <a:ext cx="5676900" cy="769938"/>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200" b="1" dirty="0">
                <a:solidFill>
                  <a:srgbClr val="D6ADFF"/>
                </a:solidFill>
                <a:latin typeface="Times New Roman" panose="02020603050405020304" pitchFamily="18" charset="0"/>
                <a:cs typeface="Times New Roman" panose="02020603050405020304" pitchFamily="18" charset="0"/>
              </a:rPr>
              <a:t>G. </a:t>
            </a:r>
            <a:r>
              <a:rPr lang="en-US" altLang="en-US" sz="2200" i="1" dirty="0">
                <a:solidFill>
                  <a:srgbClr val="FFFF00"/>
                </a:solidFill>
                <a:latin typeface="Times New Roman" panose="02020603050405020304" pitchFamily="18" charset="0"/>
                <a:cs typeface="Times New Roman" panose="02020603050405020304" pitchFamily="18" charset="0"/>
              </a:rPr>
              <a:t>Ho khạc, mếu máo, lụ khụ chống gậy</a:t>
            </a:r>
            <a:r>
              <a:rPr lang="en-US" altLang="en-US" sz="2200" dirty="0">
                <a:solidFill>
                  <a:srgbClr val="FFFF00"/>
                </a:solidFill>
                <a:latin typeface="Times New Roman" panose="02020603050405020304" pitchFamily="18" charset="0"/>
                <a:cs typeface="Times New Roman" panose="02020603050405020304" pitchFamily="18" charset="0"/>
              </a:rPr>
              <a:t>, câu cửa miệng “</a:t>
            </a:r>
            <a:r>
              <a:rPr lang="en-US" altLang="en-US" sz="2200" i="1" dirty="0">
                <a:solidFill>
                  <a:srgbClr val="FFFF00"/>
                </a:solidFill>
                <a:latin typeface="Times New Roman" panose="02020603050405020304" pitchFamily="18" charset="0"/>
                <a:cs typeface="Times New Roman" panose="02020603050405020304" pitchFamily="18" charset="0"/>
              </a:rPr>
              <a:t>Biết rồi, khổ lắm, nói mãi</a:t>
            </a:r>
            <a:r>
              <a:rPr lang="en-US" altLang="en-US" sz="2200" dirty="0">
                <a:solidFill>
                  <a:srgbClr val="FFFF00"/>
                </a:solidFill>
                <a:latin typeface="Times New Roman" panose="02020603050405020304" pitchFamily="18" charset="0"/>
                <a:cs typeface="Times New Roman" panose="02020603050405020304" pitchFamily="18" charset="0"/>
              </a:rPr>
              <a:t>”</a:t>
            </a:r>
            <a:endParaRPr lang="en-US" altLang="en-US" sz="2200" dirty="0">
              <a:solidFill>
                <a:srgbClr val="FFFF00"/>
              </a:solidFill>
              <a:latin typeface="Times New Roman" panose="02020603050405020304" pitchFamily="18" charset="0"/>
              <a:ea typeface="Times New Roman" panose="02020603050405020304" pitchFamily="18" charset="0"/>
            </a:endParaRPr>
          </a:p>
        </p:txBody>
      </p:sp>
      <p:sp>
        <p:nvSpPr>
          <p:cNvPr id="26" name="TextBox 25"/>
          <p:cNvSpPr txBox="1">
            <a:spLocks noChangeArrowheads="1"/>
          </p:cNvSpPr>
          <p:nvPr/>
        </p:nvSpPr>
        <p:spPr bwMode="auto">
          <a:xfrm>
            <a:off x="3005138" y="2652713"/>
            <a:ext cx="5749925" cy="8302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D6ADFF"/>
                </a:solidFill>
                <a:latin typeface="Times New Roman" panose="02020603050405020304" pitchFamily="18" charset="0"/>
                <a:cs typeface="Times New Roman" panose="02020603050405020304" pitchFamily="18" charset="0"/>
              </a:rPr>
              <a:t>C. </a:t>
            </a:r>
            <a:r>
              <a:rPr lang="en-US" altLang="en-US" sz="2400" dirty="0">
                <a:solidFill>
                  <a:srgbClr val="FFFF00"/>
                </a:solidFill>
                <a:latin typeface="Times New Roman" panose="02020603050405020304" pitchFamily="18" charset="0"/>
                <a:cs typeface="Times New Roman" panose="02020603050405020304" pitchFamily="18" charset="0"/>
              </a:rPr>
              <a:t>Mặc y phục “</a:t>
            </a:r>
            <a:r>
              <a:rPr lang="en-US" altLang="en-US" sz="2400" i="1" dirty="0">
                <a:solidFill>
                  <a:srgbClr val="FFFF00"/>
                </a:solidFill>
                <a:latin typeface="Times New Roman" panose="02020603050405020304" pitchFamily="18" charset="0"/>
                <a:cs typeface="Times New Roman" panose="02020603050405020304" pitchFamily="18" charset="0"/>
              </a:rPr>
              <a:t>Ngây thơ</a:t>
            </a:r>
            <a:r>
              <a:rPr lang="en-US" altLang="en-US" sz="2400" dirty="0">
                <a:solidFill>
                  <a:srgbClr val="FFFF00"/>
                </a:solidFill>
                <a:latin typeface="Times New Roman" panose="02020603050405020304" pitchFamily="18" charset="0"/>
                <a:cs typeface="Times New Roman" panose="02020603050405020304" pitchFamily="18" charset="0"/>
              </a:rPr>
              <a:t>”, đau khổ, </a:t>
            </a:r>
            <a:r>
              <a:rPr lang="en-US" altLang="en-US" sz="2400" i="1" dirty="0">
                <a:solidFill>
                  <a:srgbClr val="FFFF00"/>
                </a:solidFill>
                <a:latin typeface="Times New Roman" panose="02020603050405020304" pitchFamily="18" charset="0"/>
                <a:cs typeface="Times New Roman" panose="02020603050405020304" pitchFamily="18" charset="0"/>
              </a:rPr>
              <a:t>mặt buồn lãng mạn</a:t>
            </a:r>
            <a:endParaRPr lang="en-US" altLang="en-US" sz="2400" i="1" dirty="0">
              <a:solidFill>
                <a:srgbClr val="FFFF00"/>
              </a:solidFill>
              <a:latin typeface="Times New Roman" panose="02020603050405020304" pitchFamily="18" charset="0"/>
              <a:ea typeface="Times New Roman" panose="02020603050405020304" pitchFamily="18" charset="0"/>
            </a:endParaRPr>
          </a:p>
        </p:txBody>
      </p:sp>
      <p:sp>
        <p:nvSpPr>
          <p:cNvPr id="27" name="TextBox 26"/>
          <p:cNvSpPr txBox="1">
            <a:spLocks noChangeArrowheads="1"/>
          </p:cNvSpPr>
          <p:nvPr/>
        </p:nvSpPr>
        <p:spPr bwMode="auto">
          <a:xfrm>
            <a:off x="2917825" y="884238"/>
            <a:ext cx="5724525" cy="83185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D6ADFF"/>
                </a:solidFill>
                <a:latin typeface="Times New Roman" panose="02020603050405020304" pitchFamily="18" charset="0"/>
                <a:cs typeface="Times New Roman" panose="02020603050405020304" pitchFamily="18" charset="0"/>
              </a:rPr>
              <a:t>A</a:t>
            </a:r>
            <a:r>
              <a:rPr lang="en-US" altLang="en-US" sz="2400" i="1" dirty="0">
                <a:solidFill>
                  <a:srgbClr val="FFFF00"/>
                </a:solidFill>
                <a:latin typeface="Times New Roman" panose="02020603050405020304" pitchFamily="18" charset="0"/>
                <a:cs typeface="Times New Roman" panose="02020603050405020304" pitchFamily="18" charset="0"/>
              </a:rPr>
              <a:t>. Băn khoăn, phân vân, đăm đăm chiêu chiêu, vò đầu bứt tóc</a:t>
            </a:r>
            <a:endParaRPr lang="en-US" altLang="en-US" sz="2400" i="1" dirty="0">
              <a:solidFill>
                <a:srgbClr val="FFFF00"/>
              </a:solidFill>
              <a:latin typeface="Times New Roman" panose="02020603050405020304" pitchFamily="18" charset="0"/>
              <a:ea typeface="Times New Roman" panose="02020603050405020304" pitchFamily="18" charset="0"/>
            </a:endParaRPr>
          </a:p>
        </p:txBody>
      </p:sp>
      <p:sp>
        <p:nvSpPr>
          <p:cNvPr id="28" name="TextBox 27"/>
          <p:cNvSpPr txBox="1">
            <a:spLocks noChangeArrowheads="1"/>
          </p:cNvSpPr>
          <p:nvPr/>
        </p:nvSpPr>
        <p:spPr bwMode="auto">
          <a:xfrm>
            <a:off x="4392613" y="3613150"/>
            <a:ext cx="2667000" cy="4619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D6ADFF"/>
                </a:solidFill>
                <a:latin typeface="Times New Roman" panose="02020603050405020304" pitchFamily="18" charset="0"/>
                <a:cs typeface="Times New Roman" panose="02020603050405020304" pitchFamily="18" charset="0"/>
              </a:rPr>
              <a:t>D. </a:t>
            </a:r>
            <a:r>
              <a:rPr lang="en-US" altLang="en-US" sz="2400" i="1" dirty="0">
                <a:solidFill>
                  <a:srgbClr val="FFFF00"/>
                </a:solidFill>
                <a:latin typeface="Times New Roman" panose="02020603050405020304" pitchFamily="18" charset="0"/>
                <a:cs typeface="Times New Roman" panose="02020603050405020304" pitchFamily="18" charset="0"/>
              </a:rPr>
              <a:t>Sốt cả ruột</a:t>
            </a:r>
            <a:endParaRPr lang="en-US" altLang="en-US" sz="2400" i="1" dirty="0">
              <a:solidFill>
                <a:srgbClr val="FFFF00"/>
              </a:solidFill>
              <a:latin typeface="Times New Roman" panose="02020603050405020304" pitchFamily="18" charset="0"/>
              <a:ea typeface="Times New Roman" panose="02020603050405020304" pitchFamily="18" charset="0"/>
            </a:endParaRPr>
          </a:p>
        </p:txBody>
      </p:sp>
      <p:sp>
        <p:nvSpPr>
          <p:cNvPr id="29" name="TextBox 28"/>
          <p:cNvSpPr txBox="1">
            <a:spLocks noChangeArrowheads="1"/>
          </p:cNvSpPr>
          <p:nvPr/>
        </p:nvSpPr>
        <p:spPr bwMode="auto">
          <a:xfrm>
            <a:off x="2927350" y="4198938"/>
            <a:ext cx="5880100" cy="83185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D6ADFF"/>
                </a:solidFill>
                <a:latin typeface="Times New Roman" panose="02020603050405020304" pitchFamily="18" charset="0"/>
                <a:cs typeface="Times New Roman" panose="02020603050405020304" pitchFamily="18" charset="0"/>
              </a:rPr>
              <a:t>E. </a:t>
            </a:r>
            <a:r>
              <a:rPr lang="en-US" altLang="en-US" sz="2400" i="1" dirty="0">
                <a:solidFill>
                  <a:srgbClr val="FFFF00"/>
                </a:solidFill>
                <a:latin typeface="Times New Roman" panose="02020603050405020304" pitchFamily="18" charset="0"/>
                <a:cs typeface="Times New Roman" panose="02020603050405020304" pitchFamily="18" charset="0"/>
              </a:rPr>
              <a:t>Sốt ruột, điên người lên; tất bật d</a:t>
            </a:r>
            <a:r>
              <a:rPr lang="en-US" altLang="en-US" sz="2400" i="1" dirty="0">
                <a:solidFill>
                  <a:srgbClr val="FFFF00"/>
                </a:solidFill>
                <a:latin typeface="Times New Roman" panose="02020603050405020304" pitchFamily="18" charset="0"/>
                <a:ea typeface="Times New Roman" panose="02020603050405020304" pitchFamily="18" charset="0"/>
              </a:rPr>
              <a:t>à</a:t>
            </a:r>
            <a:r>
              <a:rPr lang="en-US" altLang="en-US" sz="2400" i="1" dirty="0">
                <a:solidFill>
                  <a:srgbClr val="FFFF00"/>
                </a:solidFill>
                <a:latin typeface="Times New Roman" panose="02020603050405020304" pitchFamily="18" charset="0"/>
                <a:cs typeface="Times New Roman" panose="02020603050405020304" pitchFamily="18" charset="0"/>
              </a:rPr>
              <a:t>n dựng cảnh chụp ảnh lúc hạ huyệt</a:t>
            </a:r>
            <a:endParaRPr lang="en-US" altLang="en-US" sz="2400" i="1" dirty="0">
              <a:solidFill>
                <a:srgbClr val="FFFF00"/>
              </a:solidFill>
              <a:latin typeface="Times New Roman" panose="02020603050405020304" pitchFamily="18" charset="0"/>
              <a:ea typeface="Times New Roman" panose="02020603050405020304" pitchFamily="18" charset="0"/>
            </a:endParaRPr>
          </a:p>
        </p:txBody>
      </p:sp>
      <p:sp>
        <p:nvSpPr>
          <p:cNvPr id="30" name="TextBox 29"/>
          <p:cNvSpPr txBox="1">
            <a:spLocks noChangeArrowheads="1"/>
          </p:cNvSpPr>
          <p:nvPr/>
        </p:nvSpPr>
        <p:spPr bwMode="auto">
          <a:xfrm>
            <a:off x="2908300" y="1741488"/>
            <a:ext cx="5846763" cy="8302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D6ADFF"/>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 Có vợ ngoại tình (mọc sừng); vừa khóc vừa dúi tiền v</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o tay Xuân</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31" name="Rectangle 30"/>
          <p:cNvSpPr/>
          <p:nvPr/>
        </p:nvSpPr>
        <p:spPr>
          <a:xfrm>
            <a:off x="-756592" y="310752"/>
            <a:ext cx="10585175" cy="584775"/>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NỐI THÔNG TIN HAI CỘT</a:t>
            </a:r>
          </a:p>
        </p:txBody>
      </p:sp>
      <p:cxnSp>
        <p:nvCxnSpPr>
          <p:cNvPr id="5" name="Straight Arrow Connector 4"/>
          <p:cNvCxnSpPr>
            <a:endCxn id="25" idx="1"/>
          </p:cNvCxnSpPr>
          <p:nvPr/>
        </p:nvCxnSpPr>
        <p:spPr>
          <a:xfrm>
            <a:off x="2384425" y="1300163"/>
            <a:ext cx="517525" cy="4148137"/>
          </a:xfrm>
          <a:prstGeom prst="straightConnector1">
            <a:avLst/>
          </a:prstGeom>
          <a:ln w="9525" cap="flat" cmpd="sng">
            <a:solidFill>
              <a:schemeClr val="tx1"/>
            </a:solidFill>
            <a:prstDash val="solid"/>
            <a:headEnd type="none" w="med" len="med"/>
            <a:tailEnd type="triangle" w="med" len="med"/>
          </a:ln>
        </p:spPr>
      </p:cxnSp>
      <p:cxnSp>
        <p:nvCxnSpPr>
          <p:cNvPr id="32768" name="Straight Arrow Connector 32767"/>
          <p:cNvCxnSpPr/>
          <p:nvPr/>
        </p:nvCxnSpPr>
        <p:spPr>
          <a:xfrm flipV="1">
            <a:off x="2332038" y="4614863"/>
            <a:ext cx="595312" cy="231775"/>
          </a:xfrm>
          <a:prstGeom prst="straightConnector1">
            <a:avLst/>
          </a:prstGeom>
          <a:ln w="9525" cap="flat" cmpd="sng">
            <a:solidFill>
              <a:schemeClr val="tx1"/>
            </a:solidFill>
            <a:prstDash val="solid"/>
            <a:headEnd type="none" w="med" len="med"/>
            <a:tailEnd type="triangle" w="med" len="med"/>
          </a:ln>
        </p:spPr>
      </p:cxnSp>
      <p:cxnSp>
        <p:nvCxnSpPr>
          <p:cNvPr id="32771" name="Straight Arrow Connector 32770"/>
          <p:cNvCxnSpPr>
            <a:endCxn id="15376" idx="1"/>
          </p:cNvCxnSpPr>
          <p:nvPr/>
        </p:nvCxnSpPr>
        <p:spPr>
          <a:xfrm flipV="1">
            <a:off x="2366963" y="3081338"/>
            <a:ext cx="479425" cy="738187"/>
          </a:xfrm>
          <a:prstGeom prst="straightConnector1">
            <a:avLst/>
          </a:prstGeom>
          <a:ln w="9525" cap="flat" cmpd="sng">
            <a:solidFill>
              <a:schemeClr val="tx1"/>
            </a:solidFill>
            <a:prstDash val="solid"/>
            <a:headEnd type="none" w="med" len="med"/>
            <a:tailEnd type="triangle" w="med" len="med"/>
          </a:ln>
        </p:spPr>
      </p:cxnSp>
      <p:cxnSp>
        <p:nvCxnSpPr>
          <p:cNvPr id="32774" name="Straight Arrow Connector 32773"/>
          <p:cNvCxnSpPr>
            <a:endCxn id="15377" idx="1"/>
          </p:cNvCxnSpPr>
          <p:nvPr/>
        </p:nvCxnSpPr>
        <p:spPr>
          <a:xfrm>
            <a:off x="2444750" y="3090863"/>
            <a:ext cx="401638" cy="739775"/>
          </a:xfrm>
          <a:prstGeom prst="straightConnector1">
            <a:avLst/>
          </a:prstGeom>
          <a:ln w="9525" cap="flat" cmpd="sng">
            <a:solidFill>
              <a:schemeClr val="tx1"/>
            </a:solidFill>
            <a:prstDash val="solid"/>
            <a:headEnd type="none" w="med" len="med"/>
            <a:tailEnd type="triangle" w="med" len="med"/>
          </a:ln>
        </p:spPr>
      </p:cxnSp>
      <p:cxnSp>
        <p:nvCxnSpPr>
          <p:cNvPr id="32776" name="Straight Arrow Connector 32775"/>
          <p:cNvCxnSpPr>
            <a:endCxn id="15374" idx="1"/>
          </p:cNvCxnSpPr>
          <p:nvPr/>
        </p:nvCxnSpPr>
        <p:spPr>
          <a:xfrm flipV="1">
            <a:off x="2490788" y="1271588"/>
            <a:ext cx="355600" cy="831850"/>
          </a:xfrm>
          <a:prstGeom prst="straightConnector1">
            <a:avLst/>
          </a:prstGeom>
          <a:ln w="9525" cap="flat" cmpd="sng">
            <a:solidFill>
              <a:schemeClr val="tx1"/>
            </a:solidFill>
            <a:prstDash val="solid"/>
            <a:headEnd type="none" w="med" len="med"/>
            <a:tailEnd type="triangle" w="med" len="med"/>
          </a:ln>
        </p:spPr>
      </p:cxnSp>
      <p:cxnSp>
        <p:nvCxnSpPr>
          <p:cNvPr id="32780" name="Straight Arrow Connector 32779"/>
          <p:cNvCxnSpPr/>
          <p:nvPr/>
        </p:nvCxnSpPr>
        <p:spPr>
          <a:xfrm flipV="1">
            <a:off x="2344738" y="2157413"/>
            <a:ext cx="563562" cy="3289300"/>
          </a:xfrm>
          <a:prstGeom prst="straightConnector1">
            <a:avLst/>
          </a:prstGeom>
          <a:ln w="9525" cap="flat" cmpd="sng">
            <a:solidFill>
              <a:schemeClr val="tx1"/>
            </a:solidFill>
            <a:prstDash val="solid"/>
            <a:headEnd type="none" w="med" len="med"/>
            <a:tailEnd type="triangle" w="med" len="med"/>
          </a:ln>
        </p:spPr>
      </p:cxnSp>
      <p:sp>
        <p:nvSpPr>
          <p:cNvPr id="32789" name="TextBox 32788"/>
          <p:cNvSpPr txBox="1"/>
          <p:nvPr/>
        </p:nvSpPr>
        <p:spPr>
          <a:xfrm>
            <a:off x="2479675" y="6011863"/>
            <a:ext cx="5183188" cy="4699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b="1" dirty="0">
                <a:latin typeface=".VnTime" panose="020B7200000000000000" pitchFamily="34" charset="0"/>
              </a:rPr>
              <a:t>ĐÁP ÁN: 1G, 2A, 3D, 4C, 5E, 6B</a:t>
            </a:r>
          </a:p>
        </p:txBody>
      </p:sp>
      <p:pic>
        <p:nvPicPr>
          <p:cNvPr id="2"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524750" y="350838"/>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circle(in)">
                                      <p:cBhvr>
                                        <p:cTn id="12" dur="2000"/>
                                        <p:tgtEl>
                                          <p:spTgt spid="3277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circle(in)">
                                      <p:cBhvr>
                                        <p:cTn id="17" dur="20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circle(in)">
                                      <p:cBhvr>
                                        <p:cTn id="22" dur="2000"/>
                                        <p:tgtEl>
                                          <p:spTgt spid="3277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2768"/>
                                        </p:tgtEl>
                                        <p:attrNameLst>
                                          <p:attrName>style.visibility</p:attrName>
                                        </p:attrNameLst>
                                      </p:cBhvr>
                                      <p:to>
                                        <p:strVal val="visible"/>
                                      </p:to>
                                    </p:set>
                                    <p:animEffect transition="in" filter="circle(in)">
                                      <p:cBhvr>
                                        <p:cTn id="27" dur="2000"/>
                                        <p:tgtEl>
                                          <p:spTgt spid="3276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2780"/>
                                        </p:tgtEl>
                                        <p:attrNameLst>
                                          <p:attrName>style.visibility</p:attrName>
                                        </p:attrNameLst>
                                      </p:cBhvr>
                                      <p:to>
                                        <p:strVal val="visible"/>
                                      </p:to>
                                    </p:set>
                                    <p:animEffect transition="in" filter="circle(in)">
                                      <p:cBhvr>
                                        <p:cTn id="32" dur="2000"/>
                                        <p:tgtEl>
                                          <p:spTgt spid="3278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2789"/>
                                        </p:tgtEl>
                                        <p:attrNameLst>
                                          <p:attrName>style.visibility</p:attrName>
                                        </p:attrNameLst>
                                      </p:cBhvr>
                                      <p:to>
                                        <p:strVal val="visible"/>
                                      </p:to>
                                    </p:set>
                                    <p:animEffect transition="in" filter="circle(in)">
                                      <p:cBhvr>
                                        <p:cTn id="37" dur="2000"/>
                                        <p:tgtEl>
                                          <p:spTgt spid="3278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2"/>
                                        </p:tgtEl>
                                      </p:cBhvr>
                                    </p:cmd>
                                  </p:childTnLst>
                                </p:cTn>
                              </p:par>
                            </p:childTnLst>
                          </p:cTn>
                        </p:par>
                      </p:childTnLst>
                    </p:cTn>
                  </p:par>
                </p:childTnLst>
              </p:cTn>
              <p:nextCondLst>
                <p:cond evt="onClick" delay="0">
                  <p:tgtEl>
                    <p:spTgt spid="2"/>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bldLst>
      <p:bldP spid="327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981075"/>
            <a:ext cx="6840538" cy="3046413"/>
          </a:xfrm>
          <a:prstGeom prst="rect">
            <a:avLst/>
          </a:prstGeom>
          <a:noFill/>
        </p:spPr>
        <p:txBody>
          <a:bodyPr>
            <a:spAutoFit/>
          </a:bodyPr>
          <a:lstStyle/>
          <a:p>
            <a:pPr algn="ctr">
              <a:buNone/>
            </a:pPr>
            <a:r>
              <a:rPr dirty="0">
                <a:latin typeface="Times New Roman" panose="02020603050405020304" pitchFamily="18" charset="0"/>
                <a:cs typeface="Times New Roman" panose="02020603050405020304" pitchFamily="18" charset="0"/>
              </a:rPr>
              <a:t>HOẠT ĐỘNG TÌM HIỂU </a:t>
            </a:r>
          </a:p>
          <a:p>
            <a:pPr>
              <a:buNone/>
            </a:pPr>
            <a:r>
              <a:rPr dirty="0">
                <a:latin typeface="Times New Roman" panose="02020603050405020304" pitchFamily="18" charset="0"/>
                <a:cs typeface="Times New Roman" panose="02020603050405020304" pitchFamily="18" charset="0"/>
              </a:rPr>
              <a:t>4 NHÓM – Thời gian: 10 phút</a:t>
            </a:r>
          </a:p>
          <a:p>
            <a:pPr>
              <a:buChar char="-"/>
            </a:pPr>
            <a:r>
              <a:rPr dirty="0">
                <a:latin typeface="Times New Roman" panose="02020603050405020304" pitchFamily="18" charset="0"/>
                <a:cs typeface="Times New Roman" panose="02020603050405020304" pitchFamily="18" charset="0"/>
              </a:rPr>
              <a:t>Nhóm 1: Cách tổ chức</a:t>
            </a:r>
          </a:p>
          <a:p>
            <a:pPr>
              <a:buChar char="-"/>
            </a:pPr>
            <a:r>
              <a:rPr dirty="0">
                <a:latin typeface="Times New Roman" panose="02020603050405020304" pitchFamily="18" charset="0"/>
                <a:cs typeface="Times New Roman" panose="02020603050405020304" pitchFamily="18" charset="0"/>
              </a:rPr>
              <a:t>Nhóm 2: Khung cảnh đưa đám</a:t>
            </a:r>
          </a:p>
          <a:p>
            <a:pPr>
              <a:buChar char="-"/>
            </a:pPr>
            <a:r>
              <a:rPr dirty="0">
                <a:latin typeface="Times New Roman" panose="02020603050405020304" pitchFamily="18" charset="0"/>
                <a:cs typeface="Times New Roman" panose="02020603050405020304" pitchFamily="18" charset="0"/>
              </a:rPr>
              <a:t>Nhóm 3: Chân dung của những người đi dưa đám</a:t>
            </a:r>
          </a:p>
          <a:p>
            <a:pPr>
              <a:buChar char="-"/>
            </a:pPr>
            <a:r>
              <a:rPr dirty="0">
                <a:latin typeface="Times New Roman" panose="02020603050405020304" pitchFamily="18" charset="0"/>
                <a:cs typeface="Times New Roman" panose="02020603050405020304" pitchFamily="18" charset="0"/>
              </a:rPr>
              <a:t>Nhóm 4: Cảnh hạ huyệt</a:t>
            </a:r>
          </a:p>
          <a:p>
            <a:pPr>
              <a:buNone/>
            </a:pPr>
            <a:endParaRPr dirty="0">
              <a:latin typeface="Times New Roman" panose="02020603050405020304" pitchFamily="18" charset="0"/>
              <a:cs typeface="Times New Roman" panose="02020603050405020304" pitchFamily="18" charset="0"/>
            </a:endParaRPr>
          </a:p>
          <a:p>
            <a:pPr>
              <a:buChar char="-"/>
            </a:pPr>
            <a:endParaRPr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188" y="428625"/>
            <a:ext cx="5867400" cy="477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b="1" dirty="0">
                <a:solidFill>
                  <a:srgbClr val="FFFF00"/>
                </a:solidFill>
                <a:latin typeface="Times New Roman" panose="02020603050405020304" pitchFamily="18" charset="0"/>
                <a:cs typeface="Times New Roman" panose="02020603050405020304" pitchFamily="18" charset="0"/>
              </a:rPr>
              <a:t>3. Cảnh đám tang gương mẫu</a:t>
            </a:r>
            <a:endParaRPr lang="en-US" altLang="en-US" sz="2500" b="1" dirty="0">
              <a:solidFill>
                <a:srgbClr val="FFFF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971550" y="989013"/>
            <a:ext cx="3124200" cy="4778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b="1" i="1" dirty="0">
                <a:solidFill>
                  <a:srgbClr val="FFFF00"/>
                </a:solidFill>
                <a:latin typeface="Times New Roman" panose="02020603050405020304" pitchFamily="18" charset="0"/>
                <a:cs typeface="Times New Roman" panose="02020603050405020304" pitchFamily="18" charset="0"/>
              </a:rPr>
              <a:t>a. Cách tổ chức</a:t>
            </a:r>
            <a:endParaRPr lang="en-US" altLang="en-US" sz="2500" b="1" i="1" dirty="0">
              <a:solidFill>
                <a:srgbClr val="FFFF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971550" y="1743075"/>
            <a:ext cx="7412038" cy="1631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 Theo lối </a:t>
            </a:r>
            <a:r>
              <a:rPr lang="en-US" altLang="en-US" sz="2500" i="1" dirty="0">
                <a:latin typeface="Times New Roman" panose="02020603050405020304" pitchFamily="18" charset="0"/>
                <a:cs typeface="Times New Roman" panose="02020603050405020304" pitchFamily="18" charset="0"/>
              </a:rPr>
              <a:t>“hổ lốn</a:t>
            </a:r>
            <a:r>
              <a:rPr lang="en-US" altLang="en-US" sz="2500" dirty="0">
                <a:latin typeface="Times New Roman" panose="02020603050405020304" pitchFamily="18" charset="0"/>
                <a:cs typeface="Times New Roman" panose="02020603050405020304" pitchFamily="18" charset="0"/>
              </a:rPr>
              <a:t>”: Ta, T</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u, Tây </a:t>
            </a:r>
            <a:r>
              <a:rPr lang="en-US" altLang="en-US" sz="2500" dirty="0">
                <a:solidFill>
                  <a:srgbClr val="FF0000"/>
                </a:solidFill>
                <a:latin typeface="Times New Roman" panose="02020603050405020304" pitchFamily="18" charset="0"/>
                <a:cs typeface="Times New Roman" panose="02020603050405020304" pitchFamily="18" charset="0"/>
              </a:rPr>
              <a:t>với kiệu bát cống, lợn quay đi lọng, h</a:t>
            </a:r>
            <a:r>
              <a:rPr lang="en-US" altLang="en-US" sz="2500" dirty="0">
                <a:solidFill>
                  <a:srgbClr val="FF0000"/>
                </a:solidFill>
                <a:latin typeface="Times New Roman" panose="02020603050405020304" pitchFamily="18" charset="0"/>
                <a:ea typeface="Times New Roman" panose="02020603050405020304" pitchFamily="18" charset="0"/>
              </a:rPr>
              <a:t>à</a:t>
            </a:r>
            <a:r>
              <a:rPr lang="en-US" altLang="en-US" sz="2500" dirty="0">
                <a:solidFill>
                  <a:srgbClr val="FF0000"/>
                </a:solidFill>
                <a:latin typeface="Times New Roman" panose="02020603050405020304" pitchFamily="18" charset="0"/>
                <a:cs typeface="Times New Roman" panose="02020603050405020304" pitchFamily="18" charset="0"/>
              </a:rPr>
              <a:t>ng trăm câu đối, vòng hoa, lốc bốc xoảng, bu dích, t</a:t>
            </a:r>
            <a:r>
              <a:rPr lang="en-US" altLang="en-US" sz="2500" dirty="0">
                <a:solidFill>
                  <a:srgbClr val="FF0000"/>
                </a:solidFill>
                <a:latin typeface="Times New Roman" panose="02020603050405020304" pitchFamily="18" charset="0"/>
                <a:ea typeface="Times New Roman" panose="02020603050405020304" pitchFamily="18" charset="0"/>
              </a:rPr>
              <a:t>à</a:t>
            </a:r>
            <a:r>
              <a:rPr lang="en-US" altLang="en-US" sz="2500" dirty="0">
                <a:solidFill>
                  <a:srgbClr val="FF0000"/>
                </a:solidFill>
                <a:latin typeface="Times New Roman" panose="02020603050405020304" pitchFamily="18" charset="0"/>
                <a:cs typeface="Times New Roman" panose="02020603050405020304" pitchFamily="18" charset="0"/>
              </a:rPr>
              <a:t>i tử chụp ảnh</a:t>
            </a:r>
            <a:r>
              <a:rPr lang="en-US" altLang="en-US" sz="2500" dirty="0">
                <a:solidFill>
                  <a:srgbClr val="FF0000"/>
                </a:solidFill>
                <a:latin typeface="Times New Roman" panose="02020603050405020304" pitchFamily="18" charset="0"/>
                <a:ea typeface="Times New Roman" panose="02020603050405020304" pitchFamily="18" charset="0"/>
              </a:rPr>
              <a:t>…</a:t>
            </a:r>
            <a:r>
              <a:rPr lang="en-US" altLang="en-US" sz="2500" dirty="0">
                <a:latin typeface="Times New Roman" panose="02020603050405020304" pitchFamily="18" charset="0"/>
                <a:cs typeface="Times New Roman" panose="02020603050405020304" pitchFamily="18" charset="0"/>
              </a:rPr>
              <a:t> thật l</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 một đám ma to tát.</a:t>
            </a:r>
            <a:endParaRPr lang="en-US" altLang="en-US" sz="25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749300" y="4814888"/>
            <a:ext cx="7704138" cy="1631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342900" lvl="0" indent="-342900" algn="ctr" eaLnBrk="1" hangingPunct="1">
              <a:spcBef>
                <a:spcPct val="0"/>
              </a:spcBef>
              <a:buClrTx/>
              <a:buFont typeface="Symbol" panose="05050102010706020507" pitchFamily="18" charset="2"/>
              <a:buChar char="Þ"/>
            </a:pPr>
            <a:r>
              <a:rPr lang="en-US" altLang="en-US" sz="2500" b="1" dirty="0">
                <a:solidFill>
                  <a:srgbClr val="0000FF"/>
                </a:solidFill>
                <a:latin typeface="Times New Roman" panose="02020603050405020304" pitchFamily="18" charset="0"/>
                <a:cs typeface="Times New Roman" panose="02020603050405020304" pitchFamily="18" charset="0"/>
              </a:rPr>
              <a:t> Sự khoe khoang lố bịch, kệch cỡm, thói đua đòi, lối sống văn minh rởm.</a:t>
            </a:r>
          </a:p>
          <a:p>
            <a:pPr marL="342900" lvl="0" indent="-342900" algn="ctr" eaLnBrk="1" hangingPunct="1">
              <a:spcBef>
                <a:spcPct val="0"/>
              </a:spcBef>
              <a:buClrTx/>
              <a:buFont typeface="Symbol" panose="05050102010706020507" pitchFamily="18" charset="2"/>
              <a:buChar char="Þ"/>
            </a:pPr>
            <a:r>
              <a:rPr lang="en-US" altLang="en-US" sz="2500" b="1" dirty="0">
                <a:solidFill>
                  <a:srgbClr val="0000FF"/>
                </a:solidFill>
                <a:latin typeface="Times New Roman" panose="02020603050405020304" pitchFamily="18" charset="0"/>
                <a:cs typeface="Times New Roman" panose="02020603050405020304" pitchFamily="18" charset="0"/>
              </a:rPr>
              <a:t> Đám ma đầy đủ, dư thừa vật chất nhưng lại thiếu đi điều cơ bản nhất: đó l</a:t>
            </a:r>
            <a:r>
              <a:rPr lang="en-US" altLang="en-US" sz="2500" b="1" dirty="0">
                <a:solidFill>
                  <a:srgbClr val="0000FF"/>
                </a:solidFill>
                <a:latin typeface="Times New Roman" panose="02020603050405020304" pitchFamily="18" charset="0"/>
                <a:ea typeface="Times New Roman" panose="02020603050405020304" pitchFamily="18" charset="0"/>
              </a:rPr>
              <a:t>à</a:t>
            </a:r>
            <a:r>
              <a:rPr lang="en-US" altLang="en-US" sz="2500" b="1" dirty="0">
                <a:solidFill>
                  <a:srgbClr val="0000FF"/>
                </a:solidFill>
                <a:latin typeface="Times New Roman" panose="02020603050405020304" pitchFamily="18" charset="0"/>
                <a:cs typeface="Times New Roman" panose="02020603050405020304" pitchFamily="18" charset="0"/>
              </a:rPr>
              <a:t> tình người</a:t>
            </a:r>
            <a:endParaRPr lang="en-US" altLang="en-US" sz="2500" b="1" dirty="0">
              <a:solidFill>
                <a:srgbClr val="0000FF"/>
              </a:solidFill>
              <a:latin typeface="Times New Roman" panose="02020603050405020304" pitchFamily="18" charset="0"/>
              <a:ea typeface="Times New Roman" panose="02020603050405020304" pitchFamily="18" charset="0"/>
            </a:endParaRPr>
          </a:p>
        </p:txBody>
      </p:sp>
      <p:sp>
        <p:nvSpPr>
          <p:cNvPr id="17414" name="Rectangle 5"/>
          <p:cNvSpPr/>
          <p:nvPr/>
        </p:nvSpPr>
        <p:spPr>
          <a:xfrm>
            <a:off x="819150" y="3160713"/>
            <a:ext cx="7564438" cy="17557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just">
              <a:lnSpc>
                <a:spcPct val="150000"/>
              </a:lnSpc>
              <a:spcBef>
                <a:spcPct val="0"/>
              </a:spcBef>
              <a:buClrTx/>
              <a:buNone/>
            </a:pPr>
            <a:r>
              <a:rPr lang="nl-NL" altLang="en-US" sz="2400" dirty="0">
                <a:latin typeface="Times New Roman" panose="02020603050405020304" pitchFamily="18" charset="0"/>
                <a:cs typeface="Times New Roman" panose="02020603050405020304" pitchFamily="18" charset="0"/>
              </a:rPr>
              <a:t>- Bề ngo</a:t>
            </a:r>
            <a:r>
              <a:rPr lang="nl-NL" altLang="en-US" sz="2400" dirty="0">
                <a:latin typeface="Times New Roman" panose="02020603050405020304" pitchFamily="18" charset="0"/>
                <a:ea typeface="Times New Roman" panose="02020603050405020304" pitchFamily="18" charset="0"/>
              </a:rPr>
              <a:t>à</a:t>
            </a:r>
            <a:r>
              <a:rPr lang="nl-NL" altLang="en-US" sz="2400" dirty="0">
                <a:latin typeface="Times New Roman" panose="02020603050405020304" pitchFamily="18" charset="0"/>
                <a:cs typeface="Times New Roman" panose="02020603050405020304" pitchFamily="18" charset="0"/>
              </a:rPr>
              <a:t>i: long trọng, to tát gương mẫu( 300 câu đối, v</a:t>
            </a:r>
            <a:r>
              <a:rPr lang="nl-NL" altLang="en-US" sz="2400" dirty="0">
                <a:latin typeface="Times New Roman" panose="02020603050405020304" pitchFamily="18" charset="0"/>
                <a:ea typeface="Times New Roman" panose="02020603050405020304" pitchFamily="18" charset="0"/>
              </a:rPr>
              <a:t>à</a:t>
            </a:r>
            <a:r>
              <a:rPr lang="nl-NL" altLang="en-US" sz="2400" dirty="0">
                <a:latin typeface="Times New Roman" panose="02020603050405020304" pitchFamily="18" charset="0"/>
                <a:cs typeface="Times New Roman" panose="02020603050405020304" pitchFamily="18" charset="0"/>
              </a:rPr>
              <a:t>i ba trăm người đi đưa), điểm nhấn l</a:t>
            </a:r>
            <a:r>
              <a:rPr lang="nl-NL" altLang="en-US" sz="2400" dirty="0">
                <a:latin typeface="Times New Roman" panose="02020603050405020304" pitchFamily="18" charset="0"/>
                <a:ea typeface="Times New Roman" panose="02020603050405020304" pitchFamily="18" charset="0"/>
              </a:rPr>
              <a:t>à</a:t>
            </a:r>
            <a:r>
              <a:rPr lang="nl-NL" altLang="en-US" sz="2400" dirty="0">
                <a:latin typeface="Times New Roman" panose="02020603050405020304" pitchFamily="18" charset="0"/>
                <a:cs typeface="Times New Roman" panose="02020603050405020304" pitchFamily="18" charset="0"/>
              </a:rPr>
              <a:t> xe của sư cụ v</a:t>
            </a:r>
            <a:r>
              <a:rPr lang="nl-NL" altLang="en-US" sz="2400" dirty="0">
                <a:latin typeface="Times New Roman" panose="02020603050405020304" pitchFamily="18" charset="0"/>
                <a:ea typeface="Times New Roman" panose="02020603050405020304" pitchFamily="18" charset="0"/>
              </a:rPr>
              <a:t>à</a:t>
            </a:r>
            <a:r>
              <a:rPr lang="nl-NL" altLang="en-US" sz="2400" dirty="0">
                <a:latin typeface="Times New Roman" panose="02020603050405020304" pitchFamily="18" charset="0"/>
                <a:cs typeface="Times New Roman" panose="02020603050405020304" pitchFamily="18" charset="0"/>
              </a:rPr>
              <a:t> Xuân &gt;&lt; thực chất: nhố nhăng, lố bịch.</a:t>
            </a:r>
            <a:endParaRPr lang="en-US" altLang="en-US" sz="2800" dirty="0">
              <a:latin typeface=".VnTime" panose="020B7200000000000000"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p:nvPr/>
        </p:nvSpPr>
        <p:spPr>
          <a:xfrm>
            <a:off x="0" y="1219200"/>
            <a:ext cx="3048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sz="2800" dirty="0">
              <a:latin typeface=".VnTime" panose="020B7200000000000000" pitchFamily="34" charset="0"/>
              <a:ea typeface="Arial" panose="020B0604020202020204" pitchFamily="34" charset="0"/>
            </a:endParaRPr>
          </a:p>
        </p:txBody>
      </p:sp>
      <p:sp>
        <p:nvSpPr>
          <p:cNvPr id="18435" name="Text Box 9"/>
          <p:cNvSpPr txBox="1"/>
          <p:nvPr/>
        </p:nvSpPr>
        <p:spPr>
          <a:xfrm>
            <a:off x="0" y="1219200"/>
            <a:ext cx="3124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sz="2800" dirty="0">
              <a:latin typeface=".VnTime" panose="020B7200000000000000" pitchFamily="34" charset="0"/>
              <a:ea typeface="Arial" panose="020B0604020202020204" pitchFamily="34" charset="0"/>
            </a:endParaRPr>
          </a:p>
        </p:txBody>
      </p:sp>
      <p:sp>
        <p:nvSpPr>
          <p:cNvPr id="21" name="TextBox 20"/>
          <p:cNvSpPr txBox="1"/>
          <p:nvPr/>
        </p:nvSpPr>
        <p:spPr>
          <a:xfrm>
            <a:off x="331788" y="598488"/>
            <a:ext cx="5867400" cy="4778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b="1" dirty="0">
                <a:solidFill>
                  <a:srgbClr val="FFFF00"/>
                </a:solidFill>
                <a:latin typeface="Times New Roman" panose="02020603050405020304" pitchFamily="18" charset="0"/>
                <a:cs typeface="Times New Roman" panose="02020603050405020304" pitchFamily="18" charset="0"/>
              </a:rPr>
              <a:t>3. Cảnh đám tang gương mẫu</a:t>
            </a:r>
            <a:endParaRPr lang="en-US" altLang="en-US" sz="2500"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a:spLocks noChangeArrowheads="1"/>
          </p:cNvSpPr>
          <p:nvPr/>
        </p:nvSpPr>
        <p:spPr bwMode="auto">
          <a:xfrm>
            <a:off x="481013" y="1152525"/>
            <a:ext cx="8194675" cy="2016125"/>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b="1" i="1" dirty="0">
                <a:solidFill>
                  <a:srgbClr val="FFFF00"/>
                </a:solidFill>
                <a:latin typeface="Times New Roman" panose="02020603050405020304" pitchFamily="18" charset="0"/>
                <a:cs typeface="Times New Roman" panose="02020603050405020304" pitchFamily="18" charset="0"/>
              </a:rPr>
              <a:t>b. Khung cảnh đưa đám</a:t>
            </a:r>
          </a:p>
          <a:p>
            <a:pPr marL="0" lvl="0" indent="0" eaLnBrk="1" hangingPunct="1">
              <a:spcBef>
                <a:spcPct val="0"/>
              </a:spcBef>
              <a:buClrTx/>
              <a:buChar char="-"/>
            </a:pPr>
            <a:r>
              <a:rPr lang="en-US" altLang="en-US" sz="2500" dirty="0">
                <a:latin typeface="Times New Roman" panose="02020603050405020304" pitchFamily="18" charset="0"/>
                <a:cs typeface="Times New Roman" panose="02020603050405020304" pitchFamily="18" charset="0"/>
              </a:rPr>
              <a:t>Điệp ngữ “ </a:t>
            </a:r>
            <a:r>
              <a:rPr lang="en-US" altLang="en-US" sz="2500" i="1" dirty="0">
                <a:latin typeface="Times New Roman" panose="02020603050405020304" pitchFamily="18" charset="0"/>
                <a:cs typeface="Times New Roman" panose="02020603050405020304" pitchFamily="18" charset="0"/>
              </a:rPr>
              <a:t>Đám cứ đi</a:t>
            </a:r>
            <a:r>
              <a:rPr lang="en-US" altLang="en-US" sz="2500" dirty="0">
                <a:latin typeface="Times New Roman" panose="02020603050405020304" pitchFamily="18" charset="0"/>
                <a:cs typeface="Times New Roman" panose="02020603050405020304" pitchFamily="18" charset="0"/>
              </a:rPr>
              <a:t>”</a:t>
            </a:r>
          </a:p>
          <a:p>
            <a:pPr marL="0" lvl="0" indent="0"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-&gt; Đứng độc lập, lặp lại hai lần tròn một đoạn ngắn: tốc độ di chuyển cực chậm, cố ý kéo d</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i thgian cốt để khoe khoang, để gây chú ý về đám ma to tát</a:t>
            </a:r>
            <a:endParaRPr lang="en-US" altLang="en-US" sz="2500" dirty="0">
              <a:latin typeface="Times New Roman" panose="02020603050405020304" pitchFamily="18" charset="0"/>
              <a:ea typeface="Times New Roman" panose="02020603050405020304" pitchFamily="18" charset="0"/>
            </a:endParaRPr>
          </a:p>
        </p:txBody>
      </p:sp>
      <p:sp>
        <p:nvSpPr>
          <p:cNvPr id="28" name="TextBox 27"/>
          <p:cNvSpPr txBox="1"/>
          <p:nvPr/>
        </p:nvSpPr>
        <p:spPr>
          <a:xfrm>
            <a:off x="490538" y="3279775"/>
            <a:ext cx="6096000" cy="477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 </a:t>
            </a:r>
            <a:r>
              <a:rPr lang="en-US" altLang="en-US" sz="2500" i="1" dirty="0">
                <a:latin typeface="Times New Roman" panose="02020603050405020304" pitchFamily="18" charset="0"/>
                <a:cs typeface="Times New Roman" panose="02020603050405020304" pitchFamily="18" charset="0"/>
              </a:rPr>
              <a:t>Đi qua bốn phố</a:t>
            </a:r>
            <a:endParaRPr lang="en-US" altLang="en-US" sz="2500" i="1" dirty="0">
              <a:latin typeface="Times New Roman" panose="02020603050405020304" pitchFamily="18" charset="0"/>
              <a:ea typeface="Times New Roman" panose="02020603050405020304" pitchFamily="18" charset="0"/>
            </a:endParaRPr>
          </a:p>
        </p:txBody>
      </p:sp>
      <p:sp>
        <p:nvSpPr>
          <p:cNvPr id="30" name="TextBox 29"/>
          <p:cNvSpPr txBox="1"/>
          <p:nvPr/>
        </p:nvSpPr>
        <p:spPr>
          <a:xfrm>
            <a:off x="457200" y="3916363"/>
            <a:ext cx="4191000" cy="4778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 </a:t>
            </a:r>
            <a:r>
              <a:rPr lang="en-US" altLang="en-US" sz="2500" i="1" dirty="0">
                <a:latin typeface="Times New Roman" panose="02020603050405020304" pitchFamily="18" charset="0"/>
                <a:cs typeface="Times New Roman" panose="02020603050405020304" pitchFamily="18" charset="0"/>
              </a:rPr>
              <a:t>Đi đến đâu huyên náo đến đó</a:t>
            </a:r>
            <a:endParaRPr lang="en-US" altLang="en-US" sz="2500" i="1" dirty="0">
              <a:latin typeface="Times New Roman" panose="02020603050405020304" pitchFamily="18" charset="0"/>
              <a:ea typeface="Times New Roman" panose="02020603050405020304" pitchFamily="18" charset="0"/>
            </a:endParaRPr>
          </a:p>
        </p:txBody>
      </p:sp>
      <p:sp>
        <p:nvSpPr>
          <p:cNvPr id="25" name="TextBox 24"/>
          <p:cNvSpPr txBox="1"/>
          <p:nvPr/>
        </p:nvSpPr>
        <p:spPr>
          <a:xfrm>
            <a:off x="509588" y="4487863"/>
            <a:ext cx="4000500" cy="1631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just"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 Người đưa tang đông đúc, đủ các vị tai to mặt lớn, có cả binh lính đi theo, có cả cơ quan ngôn luận</a:t>
            </a:r>
            <a:r>
              <a:rPr lang="en-US" altLang="en-US" sz="2500" dirty="0">
                <a:latin typeface="Times New Roman" panose="02020603050405020304" pitchFamily="18" charset="0"/>
                <a:ea typeface="Times New Roman" panose="02020603050405020304" pitchFamily="18" charset="0"/>
              </a:rPr>
              <a:t>…</a:t>
            </a:r>
          </a:p>
        </p:txBody>
      </p:sp>
      <p:sp>
        <p:nvSpPr>
          <p:cNvPr id="26" name="Right Brace 25"/>
          <p:cNvSpPr/>
          <p:nvPr/>
        </p:nvSpPr>
        <p:spPr>
          <a:xfrm>
            <a:off x="4908550" y="3943350"/>
            <a:ext cx="685800" cy="2433638"/>
          </a:xfrm>
          <a:prstGeom prst="rightBrace">
            <a:avLst>
              <a:gd name="adj1" fmla="val 53082"/>
              <a:gd name="adj2" fmla="val 4777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TextBox 26"/>
          <p:cNvSpPr txBox="1"/>
          <p:nvPr/>
        </p:nvSpPr>
        <p:spPr>
          <a:xfrm>
            <a:off x="5853113" y="4494213"/>
            <a:ext cx="2822575" cy="8302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400" b="1" dirty="0">
                <a:solidFill>
                  <a:srgbClr val="FF0000"/>
                </a:solidFill>
                <a:latin typeface="Times New Roman" panose="02020603050405020304" pitchFamily="18" charset="0"/>
                <a:cs typeface="Times New Roman" panose="02020603050405020304" pitchFamily="18" charset="0"/>
              </a:rPr>
              <a:t>Huyên náo như đám rước , đám hội</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ppt_x</p:attrName>
                                        </p:attrNameLst>
                                      </p:cBhvr>
                                      <p:tavLst>
                                        <p:tav tm="0">
                                          <p:val>
                                            <p:strVal val="#ppt_x-.2"/>
                                          </p:val>
                                        </p:tav>
                                        <p:tav tm="100000">
                                          <p:val>
                                            <p:strVal val="#ppt_x"/>
                                          </p:val>
                                        </p:tav>
                                      </p:tavLst>
                                    </p:anim>
                                    <p:anim calcmode="lin" valueType="num">
                                      <p:cBhvr>
                                        <p:cTn id="2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8" grpId="0"/>
      <p:bldP spid="30" grpId="0"/>
      <p:bldP spid="25" grpId="0"/>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p:nvPr/>
        </p:nvSpPr>
        <p:spPr>
          <a:xfrm>
            <a:off x="0" y="1219200"/>
            <a:ext cx="3048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dirty="0">
              <a:latin typeface=".VnTime" panose="020B7200000000000000" pitchFamily="34" charset="0"/>
              <a:ea typeface="Arial" panose="020B0604020202020204" pitchFamily="34" charset="0"/>
            </a:endParaRPr>
          </a:p>
        </p:txBody>
      </p:sp>
      <p:sp>
        <p:nvSpPr>
          <p:cNvPr id="20483" name="Text Box 9"/>
          <p:cNvSpPr txBox="1"/>
          <p:nvPr/>
        </p:nvSpPr>
        <p:spPr>
          <a:xfrm>
            <a:off x="0" y="1219200"/>
            <a:ext cx="3124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dirty="0">
              <a:latin typeface=".VnTime" panose="020B7200000000000000" pitchFamily="34" charset="0"/>
              <a:ea typeface="Arial" panose="020B0604020202020204" pitchFamily="34" charset="0"/>
            </a:endParaRPr>
          </a:p>
        </p:txBody>
      </p:sp>
      <p:sp>
        <p:nvSpPr>
          <p:cNvPr id="20484" name="TextBox 20"/>
          <p:cNvSpPr txBox="1"/>
          <p:nvPr/>
        </p:nvSpPr>
        <p:spPr>
          <a:xfrm>
            <a:off x="368300" y="423863"/>
            <a:ext cx="58674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b="1" dirty="0">
                <a:solidFill>
                  <a:srgbClr val="FFFF00"/>
                </a:solidFill>
                <a:latin typeface="Times New Roman" panose="02020603050405020304" pitchFamily="18" charset="0"/>
                <a:cs typeface="Times New Roman" panose="02020603050405020304" pitchFamily="18" charset="0"/>
              </a:rPr>
              <a:t>3. Cảnh đám tang gương mẫu</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304800" y="1023938"/>
            <a:ext cx="8342313" cy="584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b="1" i="1" dirty="0">
                <a:solidFill>
                  <a:srgbClr val="FFFF00"/>
                </a:solidFill>
                <a:latin typeface="Times New Roman" panose="02020603050405020304" pitchFamily="18" charset="0"/>
                <a:cs typeface="Times New Roman" panose="02020603050405020304" pitchFamily="18" charset="0"/>
              </a:rPr>
              <a:t>c. Chân dung của những người  đi đưa đám</a:t>
            </a:r>
            <a:endParaRPr lang="en-US" altLang="en-US" b="1" i="1" dirty="0">
              <a:solidFill>
                <a:srgbClr val="FFFF00"/>
              </a:solidFill>
              <a:latin typeface="Times New Roman" panose="02020603050405020304" pitchFamily="18" charset="0"/>
              <a:ea typeface="Times New Roman" panose="02020603050405020304" pitchFamily="18" charset="0"/>
            </a:endParaRPr>
          </a:p>
        </p:txBody>
      </p:sp>
      <p:sp>
        <p:nvSpPr>
          <p:cNvPr id="28" name="TextBox 27"/>
          <p:cNvSpPr txBox="1"/>
          <p:nvPr/>
        </p:nvSpPr>
        <p:spPr>
          <a:xfrm>
            <a:off x="346075" y="1703388"/>
            <a:ext cx="8258175"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dirty="0">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Cô Tuyết: </a:t>
            </a: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khoe vẻ mặt buồn lãng mạn rất đúng mốt một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có đám. Thực chất buồn đến mức muốn tự tử vì không thấy mặt bạn giai đến</a:t>
            </a:r>
            <a:endParaRPr lang="en-US" altLang="en-US" dirty="0">
              <a:latin typeface="Times New Roman" panose="02020603050405020304" pitchFamily="18" charset="0"/>
              <a:ea typeface="Times New Roman" panose="02020603050405020304" pitchFamily="18" charset="0"/>
            </a:endParaRPr>
          </a:p>
        </p:txBody>
      </p:sp>
      <p:sp>
        <p:nvSpPr>
          <p:cNvPr id="27" name="TextBox 26"/>
          <p:cNvSpPr txBox="1">
            <a:spLocks noChangeArrowheads="1"/>
          </p:cNvSpPr>
          <p:nvPr/>
        </p:nvSpPr>
        <p:spPr bwMode="auto">
          <a:xfrm>
            <a:off x="361950" y="3443288"/>
            <a:ext cx="7747000" cy="585788"/>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dirty="0">
                <a:latin typeface="Times New Roman" panose="02020603050405020304" pitchFamily="18" charset="0"/>
                <a:cs typeface="Times New Roman" panose="02020603050405020304" pitchFamily="18" charset="0"/>
              </a:rPr>
              <a:t>-&gt;   </a:t>
            </a:r>
            <a:r>
              <a:rPr lang="en-US" altLang="en-US" dirty="0">
                <a:solidFill>
                  <a:srgbClr val="003CB3"/>
                </a:solidFill>
                <a:latin typeface="Times New Roman" panose="02020603050405020304" pitchFamily="18" charset="0"/>
                <a:cs typeface="Times New Roman" panose="02020603050405020304" pitchFamily="18" charset="0"/>
              </a:rPr>
              <a:t>Kệch cỡm, giả tạo, lẳng lơ</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
        <p:nvSpPr>
          <p:cNvPr id="30" name="TextBox 29"/>
          <p:cNvSpPr txBox="1">
            <a:spLocks noChangeArrowheads="1"/>
          </p:cNvSpPr>
          <p:nvPr/>
        </p:nvSpPr>
        <p:spPr bwMode="auto">
          <a:xfrm>
            <a:off x="357188" y="4076700"/>
            <a:ext cx="8399463" cy="2062163"/>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342900" lvl="0" indent="-342900" eaLnBrk="1" hangingPunct="1">
              <a:spcBef>
                <a:spcPct val="0"/>
              </a:spcBef>
              <a:buClrTx/>
              <a:buChar char="-"/>
            </a:pPr>
            <a:r>
              <a:rPr lang="en-US" altLang="en-US" b="1" dirty="0">
                <a:solidFill>
                  <a:srgbClr val="003CB3"/>
                </a:solidFill>
                <a:latin typeface="Times New Roman" panose="02020603050405020304" pitchFamily="18" charset="0"/>
                <a:cs typeface="Times New Roman" panose="02020603050405020304" pitchFamily="18" charset="0"/>
              </a:rPr>
              <a:t>Cụ cố b</a:t>
            </a:r>
            <a:r>
              <a:rPr lang="en-US" altLang="en-US" b="1" dirty="0">
                <a:solidFill>
                  <a:srgbClr val="003CB3"/>
                </a:solidFill>
                <a:latin typeface="Times New Roman" panose="02020603050405020304" pitchFamily="18" charset="0"/>
                <a:ea typeface="Times New Roman" panose="02020603050405020304" pitchFamily="18" charset="0"/>
              </a:rPr>
              <a:t>à</a:t>
            </a:r>
            <a:r>
              <a:rPr lang="en-US" altLang="en-US" b="1" dirty="0">
                <a:solidFill>
                  <a:srgbClr val="003CB3"/>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“sung sướng” “cảm động” </a:t>
            </a:r>
            <a:r>
              <a:rPr lang="en-US" altLang="en-US" dirty="0">
                <a:latin typeface="Times New Roman" panose="02020603050405020304" pitchFamily="18" charset="0"/>
                <a:cs typeface="Times New Roman" panose="02020603050405020304" pitchFamily="18" charset="0"/>
              </a:rPr>
              <a:t>khi thấy sáu chiếc xe của Xuân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báo </a:t>
            </a:r>
            <a:r>
              <a:rPr lang="en-US" altLang="en-US" i="1" dirty="0">
                <a:latin typeface="Times New Roman" panose="02020603050405020304" pitchFamily="18" charset="0"/>
                <a:cs typeface="Times New Roman" panose="02020603050405020304" pitchFamily="18" charset="0"/>
              </a:rPr>
              <a:t>“Gõ Mõ”</a:t>
            </a:r>
            <a:r>
              <a:rPr lang="en-US" altLang="en-US" dirty="0">
                <a:latin typeface="Times New Roman" panose="02020603050405020304" pitchFamily="18" charset="0"/>
                <a:cs typeface="Times New Roman" panose="02020603050405020304" pitchFamily="18" charset="0"/>
              </a:rPr>
              <a:t> giúp cho đám tang thêm phần náo nhiệt</a:t>
            </a:r>
          </a:p>
          <a:p>
            <a:pPr marL="342900" lvl="0" indent="-342900" eaLnBrk="1" hangingPunct="1">
              <a:spcBef>
                <a:spcPct val="0"/>
              </a:spcBef>
              <a:buClrTx/>
              <a:buNone/>
            </a:pPr>
            <a:r>
              <a:rPr lang="en-US" altLang="en-US" dirty="0">
                <a:latin typeface="Times New Roman" panose="02020603050405020304" pitchFamily="18" charset="0"/>
                <a:cs typeface="Times New Roman" panose="02020603050405020304" pitchFamily="18" charset="0"/>
              </a:rPr>
              <a:t>-&gt; </a:t>
            </a:r>
            <a:r>
              <a:rPr lang="en-US" altLang="en-US" dirty="0">
                <a:solidFill>
                  <a:srgbClr val="003CB3"/>
                </a:solidFill>
                <a:latin typeface="Times New Roman" panose="02020603050405020304" pitchFamily="18" charset="0"/>
                <a:cs typeface="Times New Roman" panose="02020603050405020304" pitchFamily="18" charset="0"/>
              </a:rPr>
              <a:t>háo danh, vô liêm sỉ</a:t>
            </a:r>
            <a:endParaRPr lang="en-US" altLang="en-US" dirty="0">
              <a:solidFill>
                <a:srgbClr val="003CB3"/>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0"/>
                                        </p:tgtEl>
                                        <p:attrNameLst>
                                          <p:attrName>style.visibility</p:attrName>
                                        </p:attrNameLst>
                                      </p:cBhvr>
                                      <p:to>
                                        <p:strVal val="visible"/>
                                      </p:to>
                                    </p:set>
                                    <p:anim calcmode="discrete" valueType="clr">
                                      <p:cBhvr override="childStyle">
                                        <p:cTn id="27"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0"/>
                                        </p:tgtEl>
                                        <p:attrNameLst>
                                          <p:attrName>fillcolor</p:attrName>
                                        </p:attrNameLst>
                                      </p:cBhvr>
                                      <p:tavLst>
                                        <p:tav tm="0">
                                          <p:val>
                                            <p:clrVal>
                                              <a:schemeClr val="accent2"/>
                                            </p:clrVal>
                                          </p:val>
                                        </p:tav>
                                        <p:tav tm="50000">
                                          <p:val>
                                            <p:clrVal>
                                              <a:schemeClr val="hlink"/>
                                            </p:clrVal>
                                          </p:val>
                                        </p:tav>
                                      </p:tavLst>
                                    </p:anim>
                                    <p:set>
                                      <p:cBhvr>
                                        <p:cTn id="29"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7"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p:nvPr/>
        </p:nvSpPr>
        <p:spPr>
          <a:xfrm>
            <a:off x="0" y="1219200"/>
            <a:ext cx="3048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sz="2800" dirty="0">
              <a:latin typeface=".VnTime" panose="020B7200000000000000" pitchFamily="34" charset="0"/>
              <a:ea typeface="Arial" panose="020B0604020202020204" pitchFamily="34" charset="0"/>
            </a:endParaRPr>
          </a:p>
        </p:txBody>
      </p:sp>
      <p:sp>
        <p:nvSpPr>
          <p:cNvPr id="22531" name="Text Box 9"/>
          <p:cNvSpPr txBox="1"/>
          <p:nvPr/>
        </p:nvSpPr>
        <p:spPr>
          <a:xfrm>
            <a:off x="0" y="1219200"/>
            <a:ext cx="3124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sz="2800" dirty="0">
              <a:latin typeface=".VnTime" panose="020B7200000000000000" pitchFamily="34" charset="0"/>
              <a:ea typeface="Arial" panose="020B0604020202020204" pitchFamily="34" charset="0"/>
            </a:endParaRPr>
          </a:p>
        </p:txBody>
      </p:sp>
      <p:sp>
        <p:nvSpPr>
          <p:cNvPr id="22532" name="TextBox 20"/>
          <p:cNvSpPr txBox="1"/>
          <p:nvPr/>
        </p:nvSpPr>
        <p:spPr>
          <a:xfrm>
            <a:off x="261938" y="334963"/>
            <a:ext cx="5867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800" b="1" dirty="0">
                <a:solidFill>
                  <a:srgbClr val="FFFF00"/>
                </a:solidFill>
                <a:latin typeface="Times New Roman" panose="02020603050405020304" pitchFamily="18" charset="0"/>
                <a:cs typeface="Times New Roman" panose="02020603050405020304" pitchFamily="18" charset="0"/>
              </a:rPr>
              <a:t>3. Cảnh đám tang gương mẫu</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261938" y="752475"/>
            <a:ext cx="84867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800" b="1" i="1" dirty="0">
                <a:latin typeface="Times New Roman" panose="02020603050405020304" pitchFamily="18" charset="0"/>
                <a:cs typeface="Times New Roman" panose="02020603050405020304" pitchFamily="18" charset="0"/>
              </a:rPr>
              <a:t>c. Bộ mặt thật của những người  đi đưa đám</a:t>
            </a:r>
            <a:endParaRPr lang="en-US" altLang="en-US" sz="2800" b="1" i="1" dirty="0">
              <a:latin typeface="Times New Roman" panose="02020603050405020304" pitchFamily="18" charset="0"/>
              <a:ea typeface="Times New Roman" panose="02020603050405020304" pitchFamily="18" charset="0"/>
            </a:endParaRPr>
          </a:p>
        </p:txBody>
      </p:sp>
      <p:sp>
        <p:nvSpPr>
          <p:cNvPr id="26" name="TextBox 25"/>
          <p:cNvSpPr txBox="1">
            <a:spLocks noChangeArrowheads="1"/>
          </p:cNvSpPr>
          <p:nvPr/>
        </p:nvSpPr>
        <p:spPr bwMode="auto">
          <a:xfrm>
            <a:off x="390525" y="1279525"/>
            <a:ext cx="8285163" cy="181610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342900" lvl="0" indent="-342900" eaLnBrk="1" hangingPunct="1">
              <a:spcBef>
                <a:spcPct val="0"/>
              </a:spcBef>
              <a:buClrTx/>
              <a:buChar char="-"/>
            </a:pPr>
            <a:r>
              <a:rPr sz="2800" b="1" dirty="0">
                <a:solidFill>
                  <a:srgbClr val="0000FF"/>
                </a:solidFill>
                <a:latin typeface="Times New Roman" panose="02020603050405020304" pitchFamily="18" charset="0"/>
                <a:cs typeface="Times New Roman" panose="02020603050405020304" pitchFamily="18" charset="0"/>
              </a:rPr>
              <a:t>Những vị tai to mặt lớn: </a:t>
            </a:r>
            <a:r>
              <a:rPr sz="2800" i="1" dirty="0">
                <a:solidFill>
                  <a:srgbClr val="F8F8F8"/>
                </a:solidFill>
                <a:latin typeface="Times New Roman" panose="02020603050405020304" pitchFamily="18" charset="0"/>
                <a:cs typeface="Times New Roman" panose="02020603050405020304" pitchFamily="18" charset="0"/>
              </a:rPr>
              <a:t>“khi trông thấy l</a:t>
            </a:r>
            <a:r>
              <a:rPr sz="2800" i="1" dirty="0">
                <a:solidFill>
                  <a:srgbClr val="F8F8F8"/>
                </a:solidFill>
                <a:latin typeface="Times New Roman" panose="02020603050405020304" pitchFamily="18" charset="0"/>
                <a:ea typeface="Times New Roman" panose="02020603050405020304" pitchFamily="18" charset="0"/>
              </a:rPr>
              <a:t>à</a:t>
            </a:r>
            <a:r>
              <a:rPr sz="2800" i="1" dirty="0">
                <a:solidFill>
                  <a:srgbClr val="F8F8F8"/>
                </a:solidFill>
                <a:latin typeface="Times New Roman" panose="02020603050405020304" pitchFamily="18" charset="0"/>
                <a:cs typeface="Times New Roman" panose="02020603050405020304" pitchFamily="18" charset="0"/>
              </a:rPr>
              <a:t>n da trắng thập thò trong l</a:t>
            </a:r>
            <a:r>
              <a:rPr sz="2800" i="1" dirty="0">
                <a:solidFill>
                  <a:srgbClr val="F8F8F8"/>
                </a:solidFill>
                <a:latin typeface="Times New Roman" panose="02020603050405020304" pitchFamily="18" charset="0"/>
                <a:ea typeface="Times New Roman" panose="02020603050405020304" pitchFamily="18" charset="0"/>
              </a:rPr>
              <a:t>à</a:t>
            </a:r>
            <a:r>
              <a:rPr sz="2800" i="1" dirty="0">
                <a:solidFill>
                  <a:srgbClr val="F8F8F8"/>
                </a:solidFill>
                <a:latin typeface="Times New Roman" panose="02020603050405020304" pitchFamily="18" charset="0"/>
                <a:cs typeface="Times New Roman" panose="02020603050405020304" pitchFamily="18" charset="0"/>
              </a:rPr>
              <a:t>n áo voan</a:t>
            </a:r>
            <a:r>
              <a:rPr sz="2800" i="1" dirty="0">
                <a:solidFill>
                  <a:srgbClr val="F8F8F8"/>
                </a:solidFill>
                <a:latin typeface="Times New Roman" panose="02020603050405020304" pitchFamily="18" charset="0"/>
                <a:ea typeface="Times New Roman" panose="02020603050405020304" pitchFamily="18" charset="0"/>
              </a:rPr>
              <a:t>…</a:t>
            </a:r>
            <a:r>
              <a:rPr sz="2800" i="1" dirty="0">
                <a:solidFill>
                  <a:srgbClr val="F8F8F8"/>
                </a:solidFill>
                <a:latin typeface="Times New Roman" panose="02020603050405020304" pitchFamily="18" charset="0"/>
                <a:cs typeface="Times New Roman" panose="02020603050405020304" pitchFamily="18" charset="0"/>
              </a:rPr>
              <a:t>.cảm động hơn những khi nghe tiếng kèn  Xuân nữ ai oán, não nùng” </a:t>
            </a:r>
            <a:r>
              <a:rPr sz="2800" i="1" dirty="0">
                <a:solidFill>
                  <a:srgbClr val="003CB3"/>
                </a:solidFill>
                <a:latin typeface="Times New Roman" panose="02020603050405020304" pitchFamily="18" charset="0"/>
                <a:cs typeface="Times New Roman" panose="02020603050405020304" pitchFamily="18" charset="0"/>
              </a:rPr>
              <a:t>-&gt; </a:t>
            </a:r>
            <a:r>
              <a:rPr sz="2800" dirty="0">
                <a:solidFill>
                  <a:srgbClr val="003CB3"/>
                </a:solidFill>
                <a:latin typeface="Times New Roman" panose="02020603050405020304" pitchFamily="18" charset="0"/>
                <a:cs typeface="Times New Roman" panose="02020603050405020304" pitchFamily="18" charset="0"/>
              </a:rPr>
              <a:t>đạo đức giả, dê xồm</a:t>
            </a:r>
            <a:endParaRPr sz="2800" dirty="0">
              <a:solidFill>
                <a:srgbClr val="003CB3"/>
              </a:solidFill>
              <a:latin typeface="Times New Roman" panose="02020603050405020304" pitchFamily="18" charset="0"/>
              <a:ea typeface="Times New Roman" panose="02020603050405020304" pitchFamily="18" charset="0"/>
            </a:endParaRPr>
          </a:p>
        </p:txBody>
      </p:sp>
      <p:sp>
        <p:nvSpPr>
          <p:cNvPr id="29" name="TextBox 28"/>
          <p:cNvSpPr txBox="1">
            <a:spLocks noChangeArrowheads="1"/>
          </p:cNvSpPr>
          <p:nvPr/>
        </p:nvSpPr>
        <p:spPr bwMode="auto">
          <a:xfrm>
            <a:off x="482600" y="2981325"/>
            <a:ext cx="8193088" cy="181610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sz="2800" b="1" dirty="0">
                <a:solidFill>
                  <a:srgbClr val="0000FF"/>
                </a:solidFill>
                <a:latin typeface="Times New Roman" panose="02020603050405020304" pitchFamily="18" charset="0"/>
                <a:cs typeface="Times New Roman" panose="02020603050405020304" pitchFamily="18" charset="0"/>
              </a:rPr>
              <a:t>- Đám trai thanh gái lịch</a:t>
            </a:r>
            <a:r>
              <a:rPr sz="2800" dirty="0">
                <a:latin typeface="Times New Roman" panose="02020603050405020304" pitchFamily="18" charset="0"/>
                <a:cs typeface="Times New Roman" panose="02020603050405020304" pitchFamily="18" charset="0"/>
              </a:rPr>
              <a:t>: </a:t>
            </a:r>
            <a:r>
              <a:rPr sz="2800" i="1" dirty="0">
                <a:solidFill>
                  <a:srgbClr val="F8F8F8"/>
                </a:solidFill>
                <a:latin typeface="Times New Roman" panose="02020603050405020304" pitchFamily="18" charset="0"/>
                <a:cs typeface="Times New Roman" panose="02020603050405020304" pitchFamily="18" charset="0"/>
              </a:rPr>
              <a:t>“chim nhau, cười tình với nhau, bình phẩm nhau</a:t>
            </a:r>
            <a:r>
              <a:rPr sz="2800" i="1" dirty="0">
                <a:solidFill>
                  <a:srgbClr val="F8F8F8"/>
                </a:solidFill>
                <a:latin typeface="Times New Roman" panose="02020603050405020304" pitchFamily="18" charset="0"/>
                <a:ea typeface="Times New Roman" panose="02020603050405020304" pitchFamily="18" charset="0"/>
              </a:rPr>
              <a:t>…</a:t>
            </a:r>
            <a:r>
              <a:rPr sz="2800" i="1" dirty="0">
                <a:solidFill>
                  <a:srgbClr val="F8F8F8"/>
                </a:solidFill>
                <a:latin typeface="Times New Roman" panose="02020603050405020304" pitchFamily="18" charset="0"/>
                <a:cs typeface="Times New Roman" panose="02020603050405020304" pitchFamily="18" charset="0"/>
              </a:rPr>
              <a:t> bằng vẻ mặt buồn rầu của những người đi đưa ma</a:t>
            </a:r>
            <a:r>
              <a:rPr sz="2800" i="1" dirty="0">
                <a:solidFill>
                  <a:srgbClr val="0000FF"/>
                </a:solidFill>
                <a:latin typeface="Times New Roman" panose="02020603050405020304" pitchFamily="18" charset="0"/>
                <a:cs typeface="Times New Roman" panose="02020603050405020304" pitchFamily="18" charset="0"/>
              </a:rPr>
              <a:t>” </a:t>
            </a:r>
          </a:p>
          <a:p>
            <a:pPr marL="0" lvl="0" indent="0" eaLnBrk="1" hangingPunct="1">
              <a:spcBef>
                <a:spcPct val="0"/>
              </a:spcBef>
              <a:buClrTx/>
              <a:buNone/>
            </a:pPr>
            <a:r>
              <a:rPr sz="2800" dirty="0">
                <a:solidFill>
                  <a:srgbClr val="003CB3"/>
                </a:solidFill>
                <a:latin typeface="Times New Roman" panose="02020603050405020304" pitchFamily="18" charset="0"/>
                <a:cs typeface="Times New Roman" panose="02020603050405020304" pitchFamily="18" charset="0"/>
              </a:rPr>
              <a:t>-&gt; Lố lăng, vô học</a:t>
            </a:r>
            <a:endParaRPr sz="2800" dirty="0">
              <a:solidFill>
                <a:srgbClr val="003CB3"/>
              </a:solidFill>
              <a:latin typeface="Times New Roman" panose="02020603050405020304" pitchFamily="18" charset="0"/>
              <a:ea typeface="Times New Roman" panose="02020603050405020304" pitchFamily="18" charset="0"/>
            </a:endParaRPr>
          </a:p>
        </p:txBody>
      </p:sp>
      <p:sp>
        <p:nvSpPr>
          <p:cNvPr id="31" name="TextBox 30"/>
          <p:cNvSpPr txBox="1"/>
          <p:nvPr/>
        </p:nvSpPr>
        <p:spPr>
          <a:xfrm>
            <a:off x="419100" y="4797425"/>
            <a:ext cx="8329613"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800" b="1" i="1" dirty="0">
                <a:solidFill>
                  <a:srgbClr val="FF0000"/>
                </a:solidFill>
                <a:latin typeface="Times New Roman" panose="02020603050405020304" pitchFamily="18" charset="0"/>
                <a:cs typeface="Times New Roman" panose="02020603050405020304" pitchFamily="18" charset="0"/>
              </a:rPr>
              <a:t>=&gt; Cách miêu tả phối hợp nhiều góc nhìn có cận cảnh, viễn cảnh; miêu tả vừa chấm phá vừa đặc tả</a:t>
            </a:r>
            <a:r>
              <a:rPr lang="en-US" altLang="en-US" sz="2800" b="1" i="1" dirty="0">
                <a:solidFill>
                  <a:srgbClr val="FF0000"/>
                </a:solidFill>
                <a:latin typeface="Times New Roman" panose="02020603050405020304" pitchFamily="18" charset="0"/>
                <a:ea typeface="Times New Roman" panose="02020603050405020304" pitchFamily="18" charset="0"/>
              </a:rPr>
              <a:t>…</a:t>
            </a:r>
            <a:endParaRPr lang="en-US" altLang="en-US" sz="2800" b="1" i="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None/>
            </a:pPr>
            <a:r>
              <a:rPr lang="en-US" altLang="en-US" sz="2800" b="1" i="1" dirty="0">
                <a:solidFill>
                  <a:srgbClr val="FF0000"/>
                </a:solidFill>
                <a:latin typeface="Times New Roman" panose="02020603050405020304" pitchFamily="18" charset="0"/>
                <a:cs typeface="Times New Roman" panose="02020603050405020304" pitchFamily="18" charset="0"/>
              </a:rPr>
              <a:t>=&gt; Sự giả tạo, đóng kịch của giới tri thức rởm, suy đồi đạo đức của nền văn minh Âu hóa rởm</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4" dur="1000" fill="hold"/>
                                        <p:tgtEl>
                                          <p:spTgt spid="2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heel(4)">
                                      <p:cBhvr>
                                        <p:cTn id="3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p:nvPr/>
        </p:nvSpPr>
        <p:spPr>
          <a:xfrm>
            <a:off x="0" y="1219200"/>
            <a:ext cx="3048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vi-VN" altLang="en-US" sz="2800" dirty="0">
              <a:latin typeface=".VnTime" panose="020B7200000000000000" pitchFamily="34" charset="0"/>
              <a:ea typeface="Arial" panose="020B0604020202020204" pitchFamily="34" charset="0"/>
            </a:endParaRPr>
          </a:p>
        </p:txBody>
      </p:sp>
      <p:sp>
        <p:nvSpPr>
          <p:cNvPr id="23" name="TextBox 22"/>
          <p:cNvSpPr txBox="1"/>
          <p:nvPr/>
        </p:nvSpPr>
        <p:spPr>
          <a:xfrm>
            <a:off x="611188" y="587375"/>
            <a:ext cx="2971800" cy="477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b="1" dirty="0">
                <a:latin typeface="Times New Roman" panose="02020603050405020304" pitchFamily="18" charset="0"/>
                <a:cs typeface="Times New Roman" panose="02020603050405020304" pitchFamily="18" charset="0"/>
              </a:rPr>
              <a:t>4. Cảnh hạ huyệt</a:t>
            </a:r>
            <a:endParaRPr lang="en-US" altLang="en-US" sz="2500" b="1" dirty="0">
              <a:latin typeface="Times New Roman" panose="02020603050405020304" pitchFamily="18" charset="0"/>
              <a:ea typeface="Times New Roman" panose="02020603050405020304" pitchFamily="18" charset="0"/>
            </a:endParaRPr>
          </a:p>
        </p:txBody>
      </p:sp>
      <p:sp>
        <p:nvSpPr>
          <p:cNvPr id="28" name="TextBox 27"/>
          <p:cNvSpPr txBox="1">
            <a:spLocks noChangeArrowheads="1"/>
          </p:cNvSpPr>
          <p:nvPr/>
        </p:nvSpPr>
        <p:spPr bwMode="auto">
          <a:xfrm>
            <a:off x="534988" y="1146175"/>
            <a:ext cx="8429625" cy="240030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342900" lvl="0" indent="-342900" eaLnBrk="1" hangingPunct="1">
              <a:spcBef>
                <a:spcPct val="0"/>
              </a:spcBef>
              <a:buClrTx/>
              <a:buChar char="-"/>
            </a:pPr>
            <a:r>
              <a:rPr lang="en-US" altLang="en-US" sz="2500" dirty="0">
                <a:solidFill>
                  <a:srgbClr val="FF0000"/>
                </a:solidFill>
                <a:latin typeface="Times New Roman" panose="02020603050405020304" pitchFamily="18" charset="0"/>
                <a:cs typeface="Times New Roman" panose="02020603050405020304" pitchFamily="18" charset="0"/>
              </a:rPr>
              <a:t>Cậu tú Tân</a:t>
            </a:r>
            <a:r>
              <a:rPr lang="en-US" altLang="en-US" sz="2500" dirty="0">
                <a:latin typeface="Times New Roman" panose="02020603050405020304" pitchFamily="18" charset="0"/>
                <a:cs typeface="Times New Roman" panose="02020603050405020304" pitchFamily="18" charset="0"/>
              </a:rPr>
              <a:t>: cuống quýt trong công việc của đạo diễn </a:t>
            </a:r>
            <a:r>
              <a:rPr lang="en-US" altLang="en-US" sz="2500" i="1" dirty="0">
                <a:latin typeface="Times New Roman" panose="02020603050405020304" pitchFamily="18" charset="0"/>
                <a:cs typeface="Times New Roman" panose="02020603050405020304" pitchFamily="18" charset="0"/>
              </a:rPr>
              <a:t>“</a:t>
            </a:r>
            <a:r>
              <a:rPr lang="en-US" altLang="en-US" sz="2500" i="1" dirty="0">
                <a:solidFill>
                  <a:srgbClr val="0000FF"/>
                </a:solidFill>
                <a:latin typeface="Times New Roman" panose="02020603050405020304" pitchFamily="18" charset="0"/>
                <a:cs typeface="Times New Roman" panose="02020603050405020304" pitchFamily="18" charset="0"/>
              </a:rPr>
              <a:t>bắt bẻ từng người một </a:t>
            </a:r>
            <a:r>
              <a:rPr lang="en-US" altLang="en-US" sz="2500" i="1" dirty="0">
                <a:solidFill>
                  <a:srgbClr val="0000FF"/>
                </a:solidFill>
                <a:latin typeface="Times New Roman" panose="02020603050405020304" pitchFamily="18" charset="0"/>
                <a:ea typeface="Times New Roman" panose="02020603050405020304" pitchFamily="18" charset="0"/>
              </a:rPr>
              <a:t>…</a:t>
            </a:r>
            <a:r>
              <a:rPr lang="en-US" altLang="en-US" sz="2500" i="1" dirty="0">
                <a:solidFill>
                  <a:srgbClr val="0000FF"/>
                </a:solidFill>
                <a:latin typeface="Times New Roman" panose="02020603050405020304" pitchFamily="18" charset="0"/>
                <a:cs typeface="Times New Roman" panose="02020603050405020304" pitchFamily="18" charset="0"/>
              </a:rPr>
              <a:t> để cậu chụp ảnh kỉ niệm lúc hạ huyệt</a:t>
            </a:r>
            <a:r>
              <a:rPr lang="en-US" altLang="en-US" sz="2500" i="1"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Bạn cậu thì nhảy lên những ngôi mả khác để cho ảnh khỏi giống nhau.</a:t>
            </a:r>
          </a:p>
          <a:p>
            <a:pPr marL="342900" lvl="0" indent="-342900" eaLnBrk="1" hangingPunct="1">
              <a:spcBef>
                <a:spcPct val="0"/>
              </a:spcBef>
              <a:buClrTx/>
              <a:buNone/>
            </a:pPr>
            <a:r>
              <a:rPr lang="en-US" altLang="en-US" sz="2500" dirty="0">
                <a:latin typeface="Times New Roman" panose="02020603050405020304" pitchFamily="18" charset="0"/>
                <a:cs typeface="Times New Roman" panose="02020603050405020304" pitchFamily="18" charset="0"/>
              </a:rPr>
              <a:t>-&gt; Thanh niên học h</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nh b</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i bản ở trời Tây nhưng lại vô văn hóa</a:t>
            </a:r>
          </a:p>
          <a:p>
            <a:pPr marL="342900" lvl="0" indent="-342900" eaLnBrk="1" hangingPunct="1">
              <a:spcBef>
                <a:spcPct val="0"/>
              </a:spcBef>
              <a:buClrTx/>
              <a:buChar char="-"/>
            </a:pPr>
            <a:endParaRPr lang="en-US" altLang="en-US" sz="2500" dirty="0">
              <a:solidFill>
                <a:srgbClr val="0070C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611188" y="3357563"/>
            <a:ext cx="8137525" cy="8620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500" dirty="0">
                <a:solidFill>
                  <a:srgbClr val="FF0000"/>
                </a:solidFill>
                <a:latin typeface="Times New Roman" panose="02020603050405020304" pitchFamily="18" charset="0"/>
                <a:cs typeface="Times New Roman" panose="02020603050405020304" pitchFamily="18" charset="0"/>
              </a:rPr>
              <a:t>- Xuân tóc Đỏ</a:t>
            </a:r>
            <a:r>
              <a:rPr lang="en-US" altLang="en-US" sz="2500" dirty="0">
                <a:latin typeface="Times New Roman" panose="02020603050405020304" pitchFamily="18" charset="0"/>
                <a:cs typeface="Times New Roman" panose="02020603050405020304" pitchFamily="18" charset="0"/>
              </a:rPr>
              <a:t>: </a:t>
            </a:r>
            <a:r>
              <a:rPr lang="en-US" altLang="en-US" sz="2500" i="1" dirty="0">
                <a:latin typeface="Times New Roman" panose="02020603050405020304" pitchFamily="18" charset="0"/>
                <a:cs typeface="Times New Roman" panose="02020603050405020304" pitchFamily="18" charset="0"/>
              </a:rPr>
              <a:t>“</a:t>
            </a:r>
            <a:r>
              <a:rPr lang="en-US" altLang="en-US" sz="2500" i="1" dirty="0">
                <a:solidFill>
                  <a:srgbClr val="0000FF"/>
                </a:solidFill>
                <a:latin typeface="Times New Roman" panose="02020603050405020304" pitchFamily="18" charset="0"/>
                <a:cs typeface="Times New Roman" panose="02020603050405020304" pitchFamily="18" charset="0"/>
              </a:rPr>
              <a:t>đứng cầm mũ nghiêm trang một chỗ</a:t>
            </a:r>
            <a:r>
              <a:rPr lang="en-US" altLang="en-US" sz="2500" i="1"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một cách giả tạo.</a:t>
            </a:r>
            <a:endParaRPr lang="en-US" altLang="en-US" sz="2500" dirty="0">
              <a:latin typeface="Times New Roman" panose="02020603050405020304" pitchFamily="18" charset="0"/>
              <a:ea typeface="Times New Roman" panose="02020603050405020304" pitchFamily="18" charset="0"/>
            </a:endParaRPr>
          </a:p>
        </p:txBody>
      </p:sp>
      <p:sp>
        <p:nvSpPr>
          <p:cNvPr id="26" name="TextBox 25"/>
          <p:cNvSpPr txBox="1"/>
          <p:nvPr/>
        </p:nvSpPr>
        <p:spPr>
          <a:xfrm>
            <a:off x="611188" y="4337050"/>
            <a:ext cx="8213725" cy="828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400" dirty="0">
                <a:solidFill>
                  <a:srgbClr val="FF0000"/>
                </a:solidFill>
                <a:latin typeface="Times New Roman" panose="02020603050405020304" pitchFamily="18" charset="0"/>
                <a:cs typeface="Times New Roman" panose="02020603050405020304" pitchFamily="18" charset="0"/>
              </a:rPr>
              <a:t>- Cụ cố Hồng: </a:t>
            </a:r>
            <a:r>
              <a:rPr lang="en-US" altLang="en-US" sz="2400" dirty="0">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ho khạc, mếu  máo v</a:t>
            </a:r>
            <a:r>
              <a:rPr lang="en-US" altLang="en-US" sz="2400" i="1" dirty="0">
                <a:solidFill>
                  <a:srgbClr val="0000FF"/>
                </a:solidFill>
                <a:latin typeface="Times New Roman" panose="02020603050405020304" pitchFamily="18" charset="0"/>
                <a:ea typeface="Times New Roman" panose="02020603050405020304" pitchFamily="18" charset="0"/>
              </a:rPr>
              <a:t>à</a:t>
            </a:r>
            <a:r>
              <a:rPr lang="en-US" altLang="en-US" sz="2400" i="1" dirty="0">
                <a:solidFill>
                  <a:srgbClr val="0000FF"/>
                </a:solidFill>
                <a:latin typeface="Times New Roman" panose="02020603050405020304" pitchFamily="18" charset="0"/>
                <a:cs typeface="Times New Roman" panose="02020603050405020304" pitchFamily="18" charset="0"/>
              </a:rPr>
              <a:t> ngất đi” </a:t>
            </a:r>
            <a:r>
              <a:rPr lang="en-US" altLang="en-US" sz="2400" dirty="0">
                <a:latin typeface="Times New Roman" panose="02020603050405020304" pitchFamily="18" charset="0"/>
                <a:cs typeface="Times New Roman" panose="02020603050405020304" pitchFamily="18" charset="0"/>
              </a:rPr>
              <a:t>diễn tròn vai đứa con đại hiếu</a:t>
            </a:r>
            <a:endParaRPr lang="en-US" altLang="en-US" sz="2400" i="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4" dur="1000" fill="hold"/>
                                        <p:tgtEl>
                                          <p:spTgt spid="2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4)">
                                      <p:cBhvr>
                                        <p:cTn id="3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8" name="Text Box 10"/>
          <p:cNvSpPr txBox="1"/>
          <p:nvPr/>
        </p:nvSpPr>
        <p:spPr>
          <a:xfrm>
            <a:off x="758825" y="1214438"/>
            <a:ext cx="3200400" cy="430212"/>
          </a:xfrm>
          <a:prstGeom prst="rect">
            <a:avLst/>
          </a:prstGeom>
          <a:solidFill>
            <a:srgbClr val="66FF33"/>
          </a:solid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800000"/>
                </a:solidFill>
                <a:latin typeface="Times New Roman" panose="02020603050405020304" pitchFamily="18" charset="0"/>
                <a:cs typeface="Times New Roman" panose="02020603050405020304" pitchFamily="18" charset="0"/>
              </a:rPr>
              <a:t>Ông Phán mọc sừng</a:t>
            </a:r>
            <a:endParaRPr lang="en-US" altLang="en-US" sz="2200" dirty="0">
              <a:solidFill>
                <a:srgbClr val="800000"/>
              </a:solidFill>
              <a:latin typeface="Times New Roman" panose="02020603050405020304" pitchFamily="18" charset="0"/>
              <a:ea typeface="Times New Roman" panose="02020603050405020304" pitchFamily="18" charset="0"/>
            </a:endParaRPr>
          </a:p>
        </p:txBody>
      </p:sp>
      <p:sp>
        <p:nvSpPr>
          <p:cNvPr id="258061" name="Text Box 13"/>
          <p:cNvSpPr txBox="1"/>
          <p:nvPr/>
        </p:nvSpPr>
        <p:spPr>
          <a:xfrm>
            <a:off x="457200" y="2197100"/>
            <a:ext cx="1500188" cy="1108075"/>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en-US" sz="2200" dirty="0">
                <a:latin typeface="Times New Roman" panose="02020603050405020304" pitchFamily="18" charset="0"/>
                <a:cs typeface="Times New Roman" panose="02020603050405020304" pitchFamily="18" charset="0"/>
              </a:rPr>
              <a:t>Khóc to: </a:t>
            </a:r>
            <a:r>
              <a:rPr lang="en-US" altLang="en-US" sz="2200" i="1" dirty="0">
                <a:solidFill>
                  <a:srgbClr val="0000FF"/>
                </a:solidFill>
                <a:latin typeface="Times New Roman" panose="02020603050405020304" pitchFamily="18" charset="0"/>
                <a:cs typeface="Times New Roman" panose="02020603050405020304" pitchFamily="18" charset="0"/>
              </a:rPr>
              <a:t>“Hứt!..Hứt!...Hứt!..”</a:t>
            </a:r>
            <a:endParaRPr lang="en-US" altLang="en-US" sz="2200" i="1" dirty="0">
              <a:solidFill>
                <a:srgbClr val="0000FF"/>
              </a:solidFill>
              <a:latin typeface="Times New Roman" panose="02020603050405020304" pitchFamily="18" charset="0"/>
              <a:ea typeface="Times New Roman" panose="02020603050405020304" pitchFamily="18" charset="0"/>
            </a:endParaRPr>
          </a:p>
        </p:txBody>
      </p:sp>
      <p:sp>
        <p:nvSpPr>
          <p:cNvPr id="258062" name="Text Box 14"/>
          <p:cNvSpPr txBox="1"/>
          <p:nvPr/>
        </p:nvSpPr>
        <p:spPr>
          <a:xfrm>
            <a:off x="2359025" y="2185988"/>
            <a:ext cx="914400" cy="1108075"/>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en-US" sz="2200" i="1" dirty="0">
                <a:solidFill>
                  <a:srgbClr val="FF66FF"/>
                </a:solidFill>
                <a:latin typeface="Times New Roman" panose="02020603050405020304" pitchFamily="18" charset="0"/>
                <a:cs typeface="Times New Roman" panose="02020603050405020304" pitchFamily="18" charset="0"/>
              </a:rPr>
              <a:t>lặng người đi</a:t>
            </a:r>
            <a:endParaRPr lang="en-US" altLang="en-US" sz="2200" i="1" dirty="0">
              <a:solidFill>
                <a:srgbClr val="FF66FF"/>
              </a:solidFill>
              <a:latin typeface="Times New Roman" panose="02020603050405020304" pitchFamily="18" charset="0"/>
              <a:ea typeface="Times New Roman" panose="02020603050405020304" pitchFamily="18" charset="0"/>
            </a:endParaRPr>
          </a:p>
        </p:txBody>
      </p:sp>
      <p:sp>
        <p:nvSpPr>
          <p:cNvPr id="258064" name="Text Box 16"/>
          <p:cNvSpPr txBox="1">
            <a:spLocks noChangeArrowheads="1"/>
          </p:cNvSpPr>
          <p:nvPr/>
        </p:nvSpPr>
        <p:spPr bwMode="auto">
          <a:xfrm>
            <a:off x="4360863" y="2166938"/>
            <a:ext cx="4305300" cy="1108075"/>
          </a:xfrm>
          <a:prstGeom prst="rect">
            <a:avLst/>
          </a:prstGeom>
          <a:solidFill>
            <a:schemeClr val="bg1"/>
          </a:solidFill>
          <a:ln w="9525">
            <a:solidFill>
              <a:srgbClr val="66FF33"/>
            </a:solidFill>
            <a:miter lim="800000"/>
          </a:ln>
          <a:effectLst/>
        </p:spPr>
        <p:txBody>
          <a:bodyPr>
            <a:spAutoFit/>
          </a:bodyPr>
          <a:lstStyle/>
          <a:p>
            <a:pPr algn="ctr" eaLnBrk="1" hangingPunct="1">
              <a:spcBef>
                <a:spcPct val="50000"/>
              </a:spcBef>
              <a:buNone/>
            </a:pPr>
            <a:r>
              <a:rPr sz="2200" i="1" dirty="0">
                <a:effectLst>
                  <a:outerShdw blurRad="38100" dist="38100" dir="2700000">
                    <a:srgbClr val="000000"/>
                  </a:outerShdw>
                </a:effectLst>
                <a:latin typeface="Times New Roman" panose="02020603050405020304" pitchFamily="18" charset="0"/>
                <a:cs typeface="Times New Roman" panose="02020603050405020304" pitchFamily="18" charset="0"/>
              </a:rPr>
              <a:t>“dúi v</a:t>
            </a:r>
            <a:r>
              <a:rPr sz="2200" i="1" dirty="0">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2200" i="1" dirty="0">
                <a:effectLst>
                  <a:outerShdw blurRad="38100" dist="38100" dir="2700000">
                    <a:srgbClr val="000000"/>
                  </a:outerShdw>
                </a:effectLst>
                <a:latin typeface="Times New Roman" panose="02020603050405020304" pitchFamily="18" charset="0"/>
                <a:cs typeface="Times New Roman" panose="02020603050405020304" pitchFamily="18" charset="0"/>
              </a:rPr>
              <a:t>o tay Xuân một cái giấy bạc năm đồng gấp tư để thanh toán món nợ v</a:t>
            </a:r>
            <a:r>
              <a:rPr sz="2200" i="1" dirty="0">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2200" i="1" dirty="0">
                <a:effectLst>
                  <a:outerShdw blurRad="38100" dist="38100" dir="2700000">
                    <a:srgbClr val="000000"/>
                  </a:outerShdw>
                </a:effectLst>
                <a:latin typeface="Times New Roman" panose="02020603050405020304" pitchFamily="18" charset="0"/>
                <a:cs typeface="Times New Roman" panose="02020603050405020304" pitchFamily="18" charset="0"/>
              </a:rPr>
              <a:t> kí giao kèo l</a:t>
            </a:r>
            <a:r>
              <a:rPr sz="2200" i="1" dirty="0">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2200" i="1" dirty="0">
                <a:effectLst>
                  <a:outerShdw blurRad="38100" dist="38100" dir="2700000">
                    <a:srgbClr val="000000"/>
                  </a:outerShdw>
                </a:effectLst>
                <a:latin typeface="Times New Roman" panose="02020603050405020304" pitchFamily="18" charset="0"/>
                <a:cs typeface="Times New Roman" panose="02020603050405020304" pitchFamily="18" charset="0"/>
              </a:rPr>
              <a:t>m ăn”</a:t>
            </a:r>
            <a:endParaRPr sz="2200" i="1" dirty="0">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258066" name="Line 18"/>
          <p:cNvSpPr/>
          <p:nvPr/>
        </p:nvSpPr>
        <p:spPr>
          <a:xfrm flipH="1">
            <a:off x="758825" y="1670050"/>
            <a:ext cx="1447800" cy="420688"/>
          </a:xfrm>
          <a:prstGeom prst="line">
            <a:avLst/>
          </a:prstGeom>
          <a:ln w="9525" cap="flat" cmpd="sng">
            <a:solidFill>
              <a:schemeClr val="tx1"/>
            </a:solidFill>
            <a:prstDash val="solid"/>
            <a:headEnd type="none" w="med" len="med"/>
            <a:tailEnd type="triangle" w="med" len="med"/>
          </a:ln>
        </p:spPr>
      </p:sp>
      <p:sp>
        <p:nvSpPr>
          <p:cNvPr id="258067" name="Line 19"/>
          <p:cNvSpPr/>
          <p:nvPr/>
        </p:nvSpPr>
        <p:spPr>
          <a:xfrm flipH="1">
            <a:off x="2816225" y="1704975"/>
            <a:ext cx="0" cy="352425"/>
          </a:xfrm>
          <a:prstGeom prst="line">
            <a:avLst/>
          </a:prstGeom>
          <a:ln w="9525" cap="flat" cmpd="sng">
            <a:solidFill>
              <a:schemeClr val="tx1"/>
            </a:solidFill>
            <a:prstDash val="solid"/>
            <a:headEnd type="none" w="med" len="med"/>
            <a:tailEnd type="triangle" w="med" len="med"/>
          </a:ln>
        </p:spPr>
      </p:sp>
      <p:sp>
        <p:nvSpPr>
          <p:cNvPr id="258068" name="Line 20"/>
          <p:cNvSpPr/>
          <p:nvPr/>
        </p:nvSpPr>
        <p:spPr>
          <a:xfrm>
            <a:off x="3408363" y="1704975"/>
            <a:ext cx="1905000" cy="415925"/>
          </a:xfrm>
          <a:prstGeom prst="line">
            <a:avLst/>
          </a:prstGeom>
          <a:ln w="9525" cap="flat" cmpd="sng">
            <a:solidFill>
              <a:schemeClr val="tx1"/>
            </a:solidFill>
            <a:prstDash val="solid"/>
            <a:headEnd type="none" w="med" len="med"/>
            <a:tailEnd type="triangle" w="med" len="med"/>
          </a:ln>
        </p:spPr>
      </p:sp>
      <p:sp>
        <p:nvSpPr>
          <p:cNvPr id="26633" name="TextBox 1"/>
          <p:cNvSpPr txBox="1"/>
          <p:nvPr/>
        </p:nvSpPr>
        <p:spPr>
          <a:xfrm>
            <a:off x="468313" y="3644900"/>
            <a:ext cx="8053387" cy="1200150"/>
          </a:xfrm>
          <a:prstGeom prst="rect">
            <a:avLst/>
          </a:prstGeom>
          <a:solidFill>
            <a:schemeClr val="bg1"/>
          </a:solidFill>
          <a:ln w="571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50000"/>
              </a:spcBef>
              <a:buClrTx/>
              <a:buNone/>
            </a:pPr>
            <a:r>
              <a:rPr lang="en-US" altLang="en-US" sz="2400" dirty="0">
                <a:latin typeface="Times New Roman" panose="02020603050405020304" pitchFamily="18" charset="0"/>
                <a:cs typeface="Times New Roman" panose="02020603050405020304" pitchFamily="18" charset="0"/>
              </a:rPr>
              <a:t>-&gt; Chân dung biếm họa sống động nhất, xuất sắc nhất, điển hình nhất của sự đồi bại, chỉ vì đồng tiền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sẵn s</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tiến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cuộc doanh thương buôn bán ngay bên miệng huyệt chôn người chết</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8058"/>
                                        </p:tgtEl>
                                        <p:attrNameLst>
                                          <p:attrName>style.visibility</p:attrName>
                                        </p:attrNameLst>
                                      </p:cBhvr>
                                      <p:to>
                                        <p:strVal val="visible"/>
                                      </p:to>
                                    </p:set>
                                    <p:animEffect transition="in" filter="wedge">
                                      <p:cBhvr>
                                        <p:cTn id="7" dur="1000"/>
                                        <p:tgtEl>
                                          <p:spTgt spid="258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066"/>
                                        </p:tgtEl>
                                        <p:attrNameLst>
                                          <p:attrName>style.visibility</p:attrName>
                                        </p:attrNameLst>
                                      </p:cBhvr>
                                      <p:to>
                                        <p:strVal val="visible"/>
                                      </p:to>
                                    </p:set>
                                    <p:animEffect transition="in" filter="fade">
                                      <p:cBhvr>
                                        <p:cTn id="12" dur="2000"/>
                                        <p:tgtEl>
                                          <p:spTgt spid="25806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58061"/>
                                        </p:tgtEl>
                                        <p:attrNameLst>
                                          <p:attrName>style.visibility</p:attrName>
                                        </p:attrNameLst>
                                      </p:cBhvr>
                                      <p:to>
                                        <p:strVal val="visible"/>
                                      </p:to>
                                    </p:set>
                                    <p:animEffect transition="in" filter="plus(in)">
                                      <p:cBhvr>
                                        <p:cTn id="17" dur="500"/>
                                        <p:tgtEl>
                                          <p:spTgt spid="25806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58067"/>
                                        </p:tgtEl>
                                        <p:attrNameLst>
                                          <p:attrName>style.visibility</p:attrName>
                                        </p:attrNameLst>
                                      </p:cBhvr>
                                      <p:to>
                                        <p:strVal val="visible"/>
                                      </p:to>
                                    </p:set>
                                    <p:anim calcmode="lin" valueType="num">
                                      <p:cBhvr>
                                        <p:cTn id="22" dur="500" fill="hold"/>
                                        <p:tgtEl>
                                          <p:spTgt spid="258067"/>
                                        </p:tgtEl>
                                        <p:attrNameLst>
                                          <p:attrName>ppt_w</p:attrName>
                                        </p:attrNameLst>
                                      </p:cBhvr>
                                      <p:tavLst>
                                        <p:tav tm="0">
                                          <p:val>
                                            <p:fltVal val="0"/>
                                          </p:val>
                                        </p:tav>
                                        <p:tav tm="100000">
                                          <p:val>
                                            <p:strVal val="#ppt_w"/>
                                          </p:val>
                                        </p:tav>
                                      </p:tavLst>
                                    </p:anim>
                                    <p:anim calcmode="lin" valueType="num">
                                      <p:cBhvr>
                                        <p:cTn id="23" dur="500" fill="hold"/>
                                        <p:tgtEl>
                                          <p:spTgt spid="258067"/>
                                        </p:tgtEl>
                                        <p:attrNameLst>
                                          <p:attrName>ppt_h</p:attrName>
                                        </p:attrNameLst>
                                      </p:cBhvr>
                                      <p:tavLst>
                                        <p:tav tm="0">
                                          <p:val>
                                            <p:fltVal val="0"/>
                                          </p:val>
                                        </p:tav>
                                        <p:tav tm="100000">
                                          <p:val>
                                            <p:strVal val="#ppt_h"/>
                                          </p:val>
                                        </p:tav>
                                      </p:tavLst>
                                    </p:anim>
                                    <p:animEffect transition="in" filter="fade">
                                      <p:cBhvr>
                                        <p:cTn id="24" dur="500"/>
                                        <p:tgtEl>
                                          <p:spTgt spid="25806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258062"/>
                                        </p:tgtEl>
                                        <p:attrNameLst>
                                          <p:attrName>style.visibility</p:attrName>
                                        </p:attrNameLst>
                                      </p:cBhvr>
                                      <p:to>
                                        <p:strVal val="visible"/>
                                      </p:to>
                                    </p:set>
                                    <p:animEffect transition="in" filter="plus(in)">
                                      <p:cBhvr>
                                        <p:cTn id="29" dur="1000"/>
                                        <p:tgtEl>
                                          <p:spTgt spid="25806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8068"/>
                                        </p:tgtEl>
                                        <p:attrNameLst>
                                          <p:attrName>style.visibility</p:attrName>
                                        </p:attrNameLst>
                                      </p:cBhvr>
                                      <p:to>
                                        <p:strVal val="visible"/>
                                      </p:to>
                                    </p:set>
                                    <p:anim calcmode="lin" valueType="num">
                                      <p:cBhvr>
                                        <p:cTn id="34" dur="500" fill="hold"/>
                                        <p:tgtEl>
                                          <p:spTgt spid="258068"/>
                                        </p:tgtEl>
                                        <p:attrNameLst>
                                          <p:attrName>ppt_w</p:attrName>
                                        </p:attrNameLst>
                                      </p:cBhvr>
                                      <p:tavLst>
                                        <p:tav tm="0">
                                          <p:val>
                                            <p:fltVal val="0"/>
                                          </p:val>
                                        </p:tav>
                                        <p:tav tm="100000">
                                          <p:val>
                                            <p:strVal val="#ppt_w"/>
                                          </p:val>
                                        </p:tav>
                                      </p:tavLst>
                                    </p:anim>
                                    <p:anim calcmode="lin" valueType="num">
                                      <p:cBhvr>
                                        <p:cTn id="35" dur="500" fill="hold"/>
                                        <p:tgtEl>
                                          <p:spTgt spid="258068"/>
                                        </p:tgtEl>
                                        <p:attrNameLst>
                                          <p:attrName>ppt_h</p:attrName>
                                        </p:attrNameLst>
                                      </p:cBhvr>
                                      <p:tavLst>
                                        <p:tav tm="0">
                                          <p:val>
                                            <p:fltVal val="0"/>
                                          </p:val>
                                        </p:tav>
                                        <p:tav tm="100000">
                                          <p:val>
                                            <p:strVal val="#ppt_h"/>
                                          </p:val>
                                        </p:tav>
                                      </p:tavLst>
                                    </p:anim>
                                    <p:animEffect transition="in" filter="fade">
                                      <p:cBhvr>
                                        <p:cTn id="36" dur="500"/>
                                        <p:tgtEl>
                                          <p:spTgt spid="25806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258064"/>
                                        </p:tgtEl>
                                        <p:attrNameLst>
                                          <p:attrName>style.visibility</p:attrName>
                                        </p:attrNameLst>
                                      </p:cBhvr>
                                      <p:to>
                                        <p:strVal val="visible"/>
                                      </p:to>
                                    </p:set>
                                    <p:animEffect transition="in" filter="wheel(4)">
                                      <p:cBhvr>
                                        <p:cTn id="41" dur="1000"/>
                                        <p:tgtEl>
                                          <p:spTgt spid="25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8" grpId="0" animBg="1"/>
      <p:bldP spid="258061" grpId="0" animBg="1"/>
      <p:bldP spid="258062" grpId="0" animBg="1"/>
      <p:bldP spid="2580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4" name="Text Box 8"/>
          <p:cNvSpPr txBox="1"/>
          <p:nvPr/>
        </p:nvSpPr>
        <p:spPr>
          <a:xfrm>
            <a:off x="781050" y="1395413"/>
            <a:ext cx="7273925" cy="831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en-US" sz="2400" b="1" dirty="0">
                <a:solidFill>
                  <a:srgbClr val="993300"/>
                </a:solidFill>
                <a:latin typeface="Times New Roman" panose="02020603050405020304" pitchFamily="18" charset="0"/>
                <a:cs typeface="Times New Roman" panose="02020603050405020304" pitchFamily="18" charset="0"/>
              </a:rPr>
              <a:t>=&gt; Giọng điệu mỉa mai kết hợp với thủ pháp cường điệu hóa, chi tiết đặc sắc</a:t>
            </a:r>
            <a:r>
              <a:rPr lang="en-US" altLang="en-US" sz="2400" b="1" dirty="0">
                <a:solidFill>
                  <a:srgbClr val="993300"/>
                </a:solidFill>
                <a:latin typeface="Times New Roman" panose="02020603050405020304" pitchFamily="18" charset="0"/>
                <a:ea typeface="Times New Roman" panose="02020603050405020304" pitchFamily="18" charset="0"/>
              </a:rPr>
              <a:t>…</a:t>
            </a:r>
          </a:p>
        </p:txBody>
      </p:sp>
      <p:sp>
        <p:nvSpPr>
          <p:cNvPr id="10" name="Text Box 21"/>
          <p:cNvSpPr txBox="1"/>
          <p:nvPr/>
        </p:nvSpPr>
        <p:spPr>
          <a:xfrm>
            <a:off x="471488" y="2420938"/>
            <a:ext cx="8353425" cy="1784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342900" lvl="0" indent="-342900" eaLnBrk="1" hangingPunct="1">
              <a:spcBef>
                <a:spcPct val="50000"/>
              </a:spcBef>
              <a:buClrTx/>
              <a:buFont typeface="Symbol" panose="05050102010706020507" pitchFamily="18" charset="2"/>
              <a:buChar char="Þ"/>
            </a:pPr>
            <a:r>
              <a:rPr lang="en-US" altLang="en-US" sz="22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Giây PHÚT VỐN ĐAU BUỒN NHẤT TRONG ĐÁM TANG LẠI TRỞ NÊN BI HÀI NHẤT – lúc chôn đi người chết cũng l</a:t>
            </a:r>
            <a:r>
              <a:rPr lang="en-US" altLang="en-US" sz="2200" b="1"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à</a:t>
            </a:r>
            <a:r>
              <a:rPr lang="en-US" altLang="en-US" sz="22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lúc cái xã hội ấy chôn đi chút lương tâm, đạo đức cuối cùng.</a:t>
            </a:r>
            <a:r>
              <a:rPr lang="en-US" altLang="en-US" sz="2200" b="1" dirty="0">
                <a:solidFill>
                  <a:srgbClr val="0000FF"/>
                </a:solidFill>
                <a:latin typeface="Times New Roman" panose="02020603050405020304" pitchFamily="18" charset="0"/>
                <a:cs typeface="Times New Roman" panose="02020603050405020304" pitchFamily="18" charset="0"/>
              </a:rPr>
              <a:t>  Ta thấy bản chất đồi bại, đểu giả của các nhân vật được bộc lộ một cách trọn vẹn.</a:t>
            </a:r>
            <a:endParaRPr lang="en-US" altLang="en-US" sz="2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60104"/>
                                        </p:tgtEl>
                                        <p:attrNameLst>
                                          <p:attrName>style.visibility</p:attrName>
                                        </p:attrNameLst>
                                      </p:cBhvr>
                                      <p:to>
                                        <p:strVal val="visible"/>
                                      </p:to>
                                    </p:set>
                                    <p:animEffect transition="in" filter="fade">
                                      <p:cBhvr>
                                        <p:cTn id="7" dur="500"/>
                                        <p:tgtEl>
                                          <p:spTgt spid="260104"/>
                                        </p:tgtEl>
                                      </p:cBhvr>
                                    </p:animEffect>
                                    <p:anim calcmode="lin" valueType="num">
                                      <p:cBhvr>
                                        <p:cTn id="8" dur="500" fill="hold"/>
                                        <p:tgtEl>
                                          <p:spTgt spid="260104"/>
                                        </p:tgtEl>
                                        <p:attrNameLst>
                                          <p:attrName>ppt_w</p:attrName>
                                        </p:attrNameLst>
                                      </p:cBhvr>
                                      <p:tavLst>
                                        <p:tav tm="0" fmla="#ppt_w*sin(2.5*pi*$)">
                                          <p:val>
                                            <p:fltVal val="0"/>
                                          </p:val>
                                        </p:tav>
                                        <p:tav tm="100000">
                                          <p:val>
                                            <p:fltVal val="1"/>
                                          </p:val>
                                        </p:tav>
                                      </p:tavLst>
                                    </p:anim>
                                    <p:anim calcmode="lin" valueType="num">
                                      <p:cBhvr>
                                        <p:cTn id="9" dur="500" fill="hold"/>
                                        <p:tgtEl>
                                          <p:spTgt spid="26010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ppt_w</p:attrName>
                                        </p:attrNameLst>
                                      </p:cBhvr>
                                      <p:tavLst>
                                        <p:tav tm="0" fmla="#ppt_w*sin(2.5*pi*$)">
                                          <p:val>
                                            <p:fltVal val="0"/>
                                          </p:val>
                                        </p:tav>
                                        <p:tav tm="100000">
                                          <p:val>
                                            <p:fltVal val="1"/>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ln/>
        </p:spPr>
        <p:txBody>
          <a:bodyPr vert="horz" wrap="square" lIns="91440" tIns="45720" rIns="91440" bIns="45720" anchor="t" anchorCtr="0"/>
          <a:lstStyle/>
          <a:p>
            <a:pPr eaLnBrk="1" hangingPunct="1"/>
            <a:endParaRPr lang="en-US" altLang="en-US" sz="3200" b="1" dirty="0">
              <a:solidFill>
                <a:srgbClr val="0033CC"/>
              </a:solidFill>
            </a:endParaRPr>
          </a:p>
        </p:txBody>
      </p:sp>
      <p:sp>
        <p:nvSpPr>
          <p:cNvPr id="26632" name="Oval 8"/>
          <p:cNvSpPr/>
          <p:nvPr/>
        </p:nvSpPr>
        <p:spPr>
          <a:xfrm>
            <a:off x="2971800" y="304800"/>
            <a:ext cx="3276600" cy="24384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Arial" panose="020B0604020202020204" pitchFamily="34" charset="0"/>
            </a:endParaRPr>
          </a:p>
        </p:txBody>
      </p:sp>
      <p:sp>
        <p:nvSpPr>
          <p:cNvPr id="26633" name="Oval 9">
            <a:hlinkClick r:id="rId2" action="ppaction://hlinkfile"/>
          </p:cNvPr>
          <p:cNvSpPr/>
          <p:nvPr/>
        </p:nvSpPr>
        <p:spPr>
          <a:xfrm>
            <a:off x="3276600" y="304800"/>
            <a:ext cx="2743200" cy="1828800"/>
          </a:xfrm>
          <a:prstGeom prst="ellipse">
            <a:avLst/>
          </a:prstGeom>
          <a:gradFill rotWithShape="1">
            <a:gsLst>
              <a:gs pos="0">
                <a:srgbClr val="FF33CC"/>
              </a:gs>
              <a:gs pos="100000">
                <a:srgbClr val="FFABEA"/>
              </a:gs>
            </a:gsLst>
            <a:path path="rect">
              <a:fillToRect r="100000" b="100000"/>
            </a:path>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b="1" dirty="0">
                <a:solidFill>
                  <a:srgbClr val="0033CC"/>
                </a:solidFill>
                <a:latin typeface="Arial" panose="020B0604020202020204" pitchFamily="34" charset="0"/>
              </a:rPr>
              <a:t>III. Tổng kết</a:t>
            </a:r>
          </a:p>
        </p:txBody>
      </p:sp>
      <p:sp>
        <p:nvSpPr>
          <p:cNvPr id="26634" name="AutoShape 10"/>
          <p:cNvSpPr/>
          <p:nvPr/>
        </p:nvSpPr>
        <p:spPr>
          <a:xfrm rot="293957">
            <a:off x="990600" y="1295400"/>
            <a:ext cx="1676400" cy="2971800"/>
          </a:xfrm>
          <a:prstGeom prst="curvedRightArrow">
            <a:avLst>
              <a:gd name="adj1" fmla="val 39895"/>
              <a:gd name="adj2" fmla="val 63103"/>
              <a:gd name="adj3" fmla="val 74236"/>
            </a:avLst>
          </a:prstGeom>
          <a:solidFill>
            <a:srgbClr val="33CCC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Arial" panose="020B0604020202020204" pitchFamily="34" charset="0"/>
            </a:endParaRPr>
          </a:p>
        </p:txBody>
      </p:sp>
      <p:sp>
        <p:nvSpPr>
          <p:cNvPr id="26637" name="AutoShape 13"/>
          <p:cNvSpPr/>
          <p:nvPr/>
        </p:nvSpPr>
        <p:spPr>
          <a:xfrm>
            <a:off x="6400800" y="1447800"/>
            <a:ext cx="1600200" cy="2895600"/>
          </a:xfrm>
          <a:prstGeom prst="curvedLeftArrow">
            <a:avLst>
              <a:gd name="adj1" fmla="val 36190"/>
              <a:gd name="adj2" fmla="val 72380"/>
              <a:gd name="adj3" fmla="val 74236"/>
            </a:avLst>
          </a:prstGeom>
          <a:solidFill>
            <a:srgbClr val="33CCC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Arial" panose="020B0604020202020204" pitchFamily="34" charset="0"/>
            </a:endParaRPr>
          </a:p>
        </p:txBody>
      </p:sp>
      <p:sp>
        <p:nvSpPr>
          <p:cNvPr id="26638" name="AutoShape 14">
            <a:hlinkClick r:id="rId3" action="ppaction://hlinksldjump"/>
          </p:cNvPr>
          <p:cNvSpPr/>
          <p:nvPr/>
        </p:nvSpPr>
        <p:spPr>
          <a:xfrm>
            <a:off x="533400" y="3886200"/>
            <a:ext cx="3810000" cy="2743200"/>
          </a:xfrm>
          <a:prstGeom prst="star8">
            <a:avLst>
              <a:gd name="adj" fmla="val 38250"/>
            </a:avLst>
          </a:prstGeom>
          <a:solidFill>
            <a:srgbClr val="B5F9A5"/>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0033CC"/>
                </a:solidFill>
                <a:latin typeface="Arial" panose="020B0604020202020204" pitchFamily="34" charset="0"/>
              </a:rPr>
              <a:t>3.1. Giá trị nội dung</a:t>
            </a:r>
          </a:p>
        </p:txBody>
      </p:sp>
      <p:sp>
        <p:nvSpPr>
          <p:cNvPr id="26640" name="AutoShape 16">
            <a:hlinkClick r:id="rId4" action="ppaction://hlinksldjump"/>
          </p:cNvPr>
          <p:cNvSpPr/>
          <p:nvPr/>
        </p:nvSpPr>
        <p:spPr>
          <a:xfrm>
            <a:off x="4495800" y="3886200"/>
            <a:ext cx="3810000" cy="2743200"/>
          </a:xfrm>
          <a:prstGeom prst="star8">
            <a:avLst>
              <a:gd name="adj" fmla="val 38250"/>
            </a:avLst>
          </a:prstGeom>
          <a:solidFill>
            <a:srgbClr val="B5F9A5"/>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400" b="1" dirty="0">
                <a:solidFill>
                  <a:srgbClr val="0033CC"/>
                </a:solidFill>
                <a:latin typeface="Arial" panose="020B0604020202020204" pitchFamily="34" charset="0"/>
              </a:rPr>
              <a:t>3.2. Giá trị nghệ thuật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box(in)">
                                      <p:cBhvr>
                                        <p:cTn id="7" dur="500"/>
                                        <p:tgtEl>
                                          <p:spTgt spid="2663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6633"/>
                                        </p:tgtEl>
                                        <p:attrNameLst>
                                          <p:attrName>style.visibility</p:attrName>
                                        </p:attrNameLst>
                                      </p:cBhvr>
                                      <p:to>
                                        <p:strVal val="visible"/>
                                      </p:to>
                                    </p:set>
                                    <p:animEffect transition="in" filter="box(in)">
                                      <p:cBhvr>
                                        <p:cTn id="11" dur="500"/>
                                        <p:tgtEl>
                                          <p:spTgt spid="2663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26634"/>
                                        </p:tgtEl>
                                        <p:attrNameLst>
                                          <p:attrName>style.visibility</p:attrName>
                                        </p:attrNameLst>
                                      </p:cBhvr>
                                      <p:to>
                                        <p:strVal val="visible"/>
                                      </p:to>
                                    </p:set>
                                    <p:animEffect transition="in" filter="diamond(in)">
                                      <p:cBhvr>
                                        <p:cTn id="16" dur="2000"/>
                                        <p:tgtEl>
                                          <p:spTgt spid="2663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6637"/>
                                        </p:tgtEl>
                                        <p:attrNameLst>
                                          <p:attrName>style.visibility</p:attrName>
                                        </p:attrNameLst>
                                      </p:cBhvr>
                                      <p:to>
                                        <p:strVal val="visible"/>
                                      </p:to>
                                    </p:set>
                                    <p:animEffect transition="in" filter="diamond(in)">
                                      <p:cBhvr>
                                        <p:cTn id="21" dur="2000"/>
                                        <p:tgtEl>
                                          <p:spTgt spid="2663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6638"/>
                                        </p:tgtEl>
                                        <p:attrNameLst>
                                          <p:attrName>style.visibility</p:attrName>
                                        </p:attrNameLst>
                                      </p:cBhvr>
                                      <p:to>
                                        <p:strVal val="visible"/>
                                      </p:to>
                                    </p:set>
                                    <p:anim calcmode="lin" valueType="num">
                                      <p:cBhvr additive="base">
                                        <p:cTn id="26" dur="500" fill="hold"/>
                                        <p:tgtEl>
                                          <p:spTgt spid="26638"/>
                                        </p:tgtEl>
                                        <p:attrNameLst>
                                          <p:attrName>ppt_x</p:attrName>
                                        </p:attrNameLst>
                                      </p:cBhvr>
                                      <p:tavLst>
                                        <p:tav tm="0">
                                          <p:val>
                                            <p:strVal val="#ppt_x"/>
                                          </p:val>
                                        </p:tav>
                                        <p:tav tm="100000">
                                          <p:val>
                                            <p:strVal val="#ppt_x"/>
                                          </p:val>
                                        </p:tav>
                                      </p:tavLst>
                                    </p:anim>
                                    <p:anim calcmode="lin" valueType="num">
                                      <p:cBhvr additive="base">
                                        <p:cTn id="27"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640"/>
                                        </p:tgtEl>
                                        <p:attrNameLst>
                                          <p:attrName>style.visibility</p:attrName>
                                        </p:attrNameLst>
                                      </p:cBhvr>
                                      <p:to>
                                        <p:strVal val="visible"/>
                                      </p:to>
                                    </p:set>
                                    <p:anim calcmode="lin" valueType="num">
                                      <p:cBhvr additive="base">
                                        <p:cTn id="32" dur="500" fill="hold"/>
                                        <p:tgtEl>
                                          <p:spTgt spid="26640"/>
                                        </p:tgtEl>
                                        <p:attrNameLst>
                                          <p:attrName>ppt_x</p:attrName>
                                        </p:attrNameLst>
                                      </p:cBhvr>
                                      <p:tavLst>
                                        <p:tav tm="0">
                                          <p:val>
                                            <p:strVal val="#ppt_x"/>
                                          </p:val>
                                        </p:tav>
                                        <p:tav tm="100000">
                                          <p:val>
                                            <p:strVal val="#ppt_x"/>
                                          </p:val>
                                        </p:tav>
                                      </p:tavLst>
                                    </p:anim>
                                    <p:anim calcmode="lin" valueType="num">
                                      <p:cBhvr additive="base">
                                        <p:cTn id="33" dur="500" fill="hold"/>
                                        <p:tgtEl>
                                          <p:spTgt spid="26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P spid="26638" grpId="0" animBg="1"/>
      <p:bldP spid="266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p:nvPr/>
        </p:nvSpPr>
        <p:spPr>
          <a:xfrm rot="5400000">
            <a:off x="-2368550" y="1295400"/>
            <a:ext cx="4824413" cy="4181475"/>
          </a:xfrm>
          <a:custGeom>
            <a:avLst/>
            <a:gdLst>
              <a:gd name="txL" fmla="*/ 401 w 21600"/>
              <a:gd name="txT" fmla="*/ 0 h 21600"/>
              <a:gd name="txR" fmla="*/ 21199 w 21600"/>
              <a:gd name="txB" fmla="*/ 13628 h 21600"/>
            </a:gdLst>
            <a:ahLst/>
            <a:cxnLst>
              <a:cxn ang="0">
                <a:pos x="2147483646" y="0"/>
              </a:cxn>
              <a:cxn ang="0">
                <a:pos x="2147483646" y="2147483646"/>
              </a:cxn>
              <a:cxn ang="0">
                <a:pos x="2147483646" y="2147483646"/>
              </a:cxn>
              <a:cxn ang="0">
                <a:pos x="2147483646" y="2147483646"/>
              </a:cxn>
            </a:cxnLst>
            <a:rect l="txL" t="txT" r="txR" b="txB"/>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lnTo>
                  <a:pt x="323" y="10641"/>
                </a:lnTo>
                <a:close/>
              </a:path>
            </a:pathLst>
          </a:custGeom>
          <a:gradFill rotWithShape="0">
            <a:gsLst>
              <a:gs pos="0">
                <a:srgbClr val="DBE0ED">
                  <a:alpha val="100000"/>
                </a:srgbClr>
              </a:gs>
              <a:gs pos="100000">
                <a:srgbClr val="B0BAD8">
                  <a:alpha val="100000"/>
                </a:srgbClr>
              </a:gs>
            </a:gsLst>
            <a:lin ang="0" scaled="1"/>
            <a:tileRect/>
          </a:gradFill>
          <a:ln w="9525">
            <a:noFill/>
          </a:ln>
        </p:spPr>
        <p:txBody>
          <a:bodyPr/>
          <a:lstStyle/>
          <a:p>
            <a:endParaRPr lang="en-US"/>
          </a:p>
        </p:txBody>
      </p:sp>
      <p:sp>
        <p:nvSpPr>
          <p:cNvPr id="7171" name="AutoShape 3"/>
          <p:cNvSpPr/>
          <p:nvPr/>
        </p:nvSpPr>
        <p:spPr>
          <a:xfrm rot="5400000" flipH="1">
            <a:off x="-1616075" y="1844675"/>
            <a:ext cx="4076700" cy="3254375"/>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lnTo>
                  <a:pt x="10744" y="10800"/>
                </a:lnTo>
                <a:close/>
              </a:path>
            </a:pathLst>
          </a:custGeom>
          <a:gradFill rotWithShape="0">
            <a:gsLst>
              <a:gs pos="0">
                <a:srgbClr val="E3EBFF"/>
              </a:gs>
              <a:gs pos="100000">
                <a:srgbClr val="B8CCFE"/>
              </a:gs>
            </a:gsLst>
            <a:lin ang="0" scaled="1"/>
            <a:tileRect/>
          </a:gradFill>
          <a:ln w="0">
            <a:noFill/>
          </a:ln>
        </p:spPr>
        <p:txBody>
          <a:bodyPr rot="10800000" vert="eaVert"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MỤC </a:t>
            </a:r>
          </a:p>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TIÊU </a:t>
            </a:r>
          </a:p>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CẦN </a:t>
            </a:r>
          </a:p>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ĐẠT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30728" name="AutoShape 8"/>
          <p:cNvSpPr/>
          <p:nvPr/>
        </p:nvSpPr>
        <p:spPr>
          <a:xfrm>
            <a:off x="2284413" y="692150"/>
            <a:ext cx="6391275" cy="158115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800" b="1" dirty="0">
                <a:solidFill>
                  <a:srgbClr val="FF6600"/>
                </a:solidFill>
                <a:latin typeface="Times New Roman" panose="02020603050405020304" pitchFamily="18" charset="0"/>
                <a:cs typeface="Times New Roman" panose="02020603050405020304" pitchFamily="18" charset="0"/>
              </a:rPr>
              <a:t>Thấy được bản chất lố lăng đồi bại của </a:t>
            </a:r>
          </a:p>
          <a:p>
            <a:pPr marL="0" lvl="0" indent="0" algn="ctr" eaLnBrk="1" hangingPunct="1">
              <a:spcBef>
                <a:spcPct val="0"/>
              </a:spcBef>
              <a:buClrTx/>
              <a:buNone/>
            </a:pPr>
            <a:r>
              <a:rPr lang="en-US" altLang="en-US" sz="2800" b="1" dirty="0">
                <a:solidFill>
                  <a:srgbClr val="FF6600"/>
                </a:solidFill>
                <a:latin typeface="Times New Roman" panose="02020603050405020304" pitchFamily="18" charset="0"/>
                <a:cs typeface="Times New Roman" panose="02020603050405020304" pitchFamily="18" charset="0"/>
              </a:rPr>
              <a:t>xã hội “thượng lưu” th</a:t>
            </a:r>
            <a:r>
              <a:rPr lang="en-US" altLang="en-US" sz="2800" b="1" dirty="0">
                <a:solidFill>
                  <a:srgbClr val="FF6600"/>
                </a:solidFill>
                <a:latin typeface="Times New Roman" panose="02020603050405020304" pitchFamily="18" charset="0"/>
                <a:ea typeface="Times New Roman" panose="02020603050405020304" pitchFamily="18" charset="0"/>
              </a:rPr>
              <a:t>à</a:t>
            </a:r>
            <a:r>
              <a:rPr lang="en-US" altLang="en-US" sz="2800" b="1" dirty="0">
                <a:solidFill>
                  <a:srgbClr val="FF6600"/>
                </a:solidFill>
                <a:latin typeface="Times New Roman" panose="02020603050405020304" pitchFamily="18" charset="0"/>
                <a:cs typeface="Times New Roman" panose="02020603050405020304" pitchFamily="18" charset="0"/>
              </a:rPr>
              <a:t>nh thị.</a:t>
            </a:r>
            <a:r>
              <a:rPr lang="en-US" altLang="en-US" sz="2800" dirty="0">
                <a:solidFill>
                  <a:srgbClr val="FF6600"/>
                </a:solidFill>
                <a:latin typeface="Times New Roman" panose="02020603050405020304" pitchFamily="18" charset="0"/>
                <a:cs typeface="Times New Roman" panose="02020603050405020304" pitchFamily="18" charset="0"/>
              </a:rPr>
              <a:t> </a:t>
            </a:r>
            <a:endParaRPr lang="en-US" altLang="en-US" sz="2800" b="1" dirty="0">
              <a:solidFill>
                <a:srgbClr val="FF6600"/>
              </a:solidFill>
              <a:latin typeface="Times New Roman" panose="02020603050405020304" pitchFamily="18" charset="0"/>
              <a:ea typeface="Times New Roman" panose="02020603050405020304" pitchFamily="18" charset="0"/>
            </a:endParaRPr>
          </a:p>
        </p:txBody>
      </p:sp>
      <p:grpSp>
        <p:nvGrpSpPr>
          <p:cNvPr id="30729" name="Group 9"/>
          <p:cNvGrpSpPr/>
          <p:nvPr/>
        </p:nvGrpSpPr>
        <p:grpSpPr>
          <a:xfrm>
            <a:off x="1668463" y="1328738"/>
            <a:ext cx="493712" cy="371475"/>
            <a:chOff x="2078" y="928"/>
            <a:chExt cx="1615" cy="3119"/>
          </a:xfrm>
        </p:grpSpPr>
        <p:sp>
          <p:nvSpPr>
            <p:cNvPr id="7190" name="Oval 10"/>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7191" name="Oval 11"/>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32" name="Oval 12"/>
            <p:cNvSpPr>
              <a:spLocks noChangeArrowheads="1"/>
            </p:cNvSpPr>
            <p:nvPr/>
          </p:nvSpPr>
          <p:spPr bwMode="gray">
            <a:xfrm>
              <a:off x="2332" y="928"/>
              <a:ext cx="1106" cy="31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93" name="Oval 13"/>
            <p:cNvSpPr/>
            <p:nvPr/>
          </p:nvSpPr>
          <p:spPr>
            <a:xfrm>
              <a:off x="2334" y="928"/>
              <a:ext cx="1101" cy="3119"/>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34" name="Oval 14"/>
            <p:cNvSpPr>
              <a:spLocks noChangeArrowheads="1"/>
            </p:cNvSpPr>
            <p:nvPr/>
          </p:nvSpPr>
          <p:spPr bwMode="gray">
            <a:xfrm>
              <a:off x="2332" y="928"/>
              <a:ext cx="1101" cy="31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95" name="Oval 15"/>
            <p:cNvSpPr/>
            <p:nvPr/>
          </p:nvSpPr>
          <p:spPr>
            <a:xfrm>
              <a:off x="2337" y="928"/>
              <a:ext cx="1096" cy="3119"/>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grpSp>
      <p:grpSp>
        <p:nvGrpSpPr>
          <p:cNvPr id="30743" name="Group 23"/>
          <p:cNvGrpSpPr/>
          <p:nvPr/>
        </p:nvGrpSpPr>
        <p:grpSpPr>
          <a:xfrm>
            <a:off x="2284413" y="3357563"/>
            <a:ext cx="482600" cy="431800"/>
            <a:chOff x="2078" y="1188"/>
            <a:chExt cx="1615" cy="2600"/>
          </a:xfrm>
        </p:grpSpPr>
        <p:sp>
          <p:nvSpPr>
            <p:cNvPr id="7184" name="Oval 2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7185" name="Oval 2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46" name="Oval 26"/>
            <p:cNvSpPr>
              <a:spLocks noChangeArrowheads="1"/>
            </p:cNvSpPr>
            <p:nvPr/>
          </p:nvSpPr>
          <p:spPr bwMode="gray">
            <a:xfrm>
              <a:off x="2333" y="1188"/>
              <a:ext cx="1105" cy="26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87" name="Oval 27"/>
            <p:cNvSpPr/>
            <p:nvPr/>
          </p:nvSpPr>
          <p:spPr>
            <a:xfrm>
              <a:off x="2334" y="1189"/>
              <a:ext cx="1101" cy="2599"/>
            </a:xfrm>
            <a:prstGeom prst="ellipse">
              <a:avLst/>
            </a:prstGeom>
            <a:gradFill rotWithShape="1">
              <a:gsLst>
                <a:gs pos="0">
                  <a:srgbClr val="21B3E1"/>
                </a:gs>
                <a:gs pos="100000">
                  <a:srgbClr val="0F5368"/>
                </a:gs>
              </a:gsLst>
              <a:lin ang="54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48" name="Oval 28"/>
            <p:cNvSpPr>
              <a:spLocks noChangeArrowheads="1"/>
            </p:cNvSpPr>
            <p:nvPr/>
          </p:nvSpPr>
          <p:spPr bwMode="gray">
            <a:xfrm>
              <a:off x="2333" y="1188"/>
              <a:ext cx="1100" cy="26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89" name="Oval 29"/>
            <p:cNvSpPr/>
            <p:nvPr/>
          </p:nvSpPr>
          <p:spPr>
            <a:xfrm>
              <a:off x="2337" y="1189"/>
              <a:ext cx="1096" cy="2599"/>
            </a:xfrm>
            <a:prstGeom prst="ellipse">
              <a:avLst/>
            </a:prstGeom>
            <a:gradFill rotWithShape="1">
              <a:gsLst>
                <a:gs pos="0">
                  <a:srgbClr val="21B3E1"/>
                </a:gs>
                <a:gs pos="100000">
                  <a:srgbClr val="10576D"/>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grpSp>
      <p:grpSp>
        <p:nvGrpSpPr>
          <p:cNvPr id="30757" name="Group 37"/>
          <p:cNvGrpSpPr/>
          <p:nvPr/>
        </p:nvGrpSpPr>
        <p:grpSpPr>
          <a:xfrm>
            <a:off x="1593850" y="5075238"/>
            <a:ext cx="582613" cy="365125"/>
            <a:chOff x="2078" y="928"/>
            <a:chExt cx="1615" cy="3119"/>
          </a:xfrm>
        </p:grpSpPr>
        <p:sp>
          <p:nvSpPr>
            <p:cNvPr id="7178" name="Oval 3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7179" name="Oval 3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60" name="Oval 40"/>
            <p:cNvSpPr>
              <a:spLocks noChangeArrowheads="1"/>
            </p:cNvSpPr>
            <p:nvPr/>
          </p:nvSpPr>
          <p:spPr bwMode="gray">
            <a:xfrm>
              <a:off x="2294" y="928"/>
              <a:ext cx="1179" cy="31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81" name="Oval 41"/>
            <p:cNvSpPr/>
            <p:nvPr/>
          </p:nvSpPr>
          <p:spPr>
            <a:xfrm>
              <a:off x="2295" y="928"/>
              <a:ext cx="1180" cy="3119"/>
            </a:xfrm>
            <a:prstGeom prst="ellipse">
              <a:avLst/>
            </a:prstGeom>
            <a:gradFill rotWithShape="1">
              <a:gsLst>
                <a:gs pos="0">
                  <a:srgbClr val="000000"/>
                </a:gs>
                <a:gs pos="100000">
                  <a:srgbClr val="E35E23"/>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sp>
          <p:nvSpPr>
            <p:cNvPr id="30762" name="Oval 42"/>
            <p:cNvSpPr>
              <a:spLocks noChangeArrowheads="1"/>
            </p:cNvSpPr>
            <p:nvPr/>
          </p:nvSpPr>
          <p:spPr bwMode="gray">
            <a:xfrm>
              <a:off x="2338" y="928"/>
              <a:ext cx="1096" cy="31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183" name="Oval 43"/>
            <p:cNvSpPr/>
            <p:nvPr/>
          </p:nvSpPr>
          <p:spPr>
            <a:xfrm>
              <a:off x="2337" y="928"/>
              <a:ext cx="1096" cy="3119"/>
            </a:xfrm>
            <a:prstGeom prst="ellipse">
              <a:avLst/>
            </a:prstGeom>
            <a:gradFill rotWithShape="1">
              <a:gsLst>
                <a:gs pos="0">
                  <a:srgbClr val="E35E23"/>
                </a:gs>
                <a:gs pos="100000">
                  <a:srgbClr val="6E2E11"/>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800" dirty="0">
                <a:latin typeface="Times New Roman" panose="02020603050405020304" pitchFamily="18" charset="0"/>
                <a:ea typeface="Times New Roman" panose="02020603050405020304" pitchFamily="18" charset="0"/>
              </a:endParaRPr>
            </a:p>
          </p:txBody>
        </p:sp>
      </p:grpSp>
      <p:sp>
        <p:nvSpPr>
          <p:cNvPr id="30766" name="AutoShape 46"/>
          <p:cNvSpPr/>
          <p:nvPr/>
        </p:nvSpPr>
        <p:spPr>
          <a:xfrm>
            <a:off x="2819400" y="2819400"/>
            <a:ext cx="5856288" cy="12192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800" b="1" dirty="0">
                <a:solidFill>
                  <a:srgbClr val="0033CC"/>
                </a:solidFill>
                <a:latin typeface="Times New Roman" panose="02020603050405020304" pitchFamily="18" charset="0"/>
                <a:cs typeface="Times New Roman" panose="02020603050405020304" pitchFamily="18" charset="0"/>
              </a:rPr>
              <a:t>Nắm được nghệ thuật tr</a:t>
            </a:r>
            <a:r>
              <a:rPr lang="en-US" altLang="en-US" sz="2800" b="1" dirty="0">
                <a:solidFill>
                  <a:srgbClr val="0033CC"/>
                </a:solidFill>
                <a:latin typeface="Times New Roman" panose="02020603050405020304" pitchFamily="18" charset="0"/>
                <a:ea typeface="Times New Roman" panose="02020603050405020304" pitchFamily="18" charset="0"/>
              </a:rPr>
              <a:t>à</a:t>
            </a:r>
            <a:r>
              <a:rPr lang="en-US" altLang="en-US" sz="2800" b="1" dirty="0">
                <a:solidFill>
                  <a:srgbClr val="0033CC"/>
                </a:solidFill>
                <a:latin typeface="Times New Roman" panose="02020603050405020304" pitchFamily="18" charset="0"/>
                <a:cs typeface="Times New Roman" panose="02020603050405020304" pitchFamily="18" charset="0"/>
              </a:rPr>
              <a:t>o phúng</a:t>
            </a:r>
          </a:p>
          <a:p>
            <a:pPr marL="0" lvl="0" indent="0" algn="ctr" eaLnBrk="1" hangingPunct="1">
              <a:spcBef>
                <a:spcPct val="0"/>
              </a:spcBef>
              <a:buClrTx/>
              <a:buNone/>
            </a:pPr>
            <a:r>
              <a:rPr lang="en-US" altLang="en-US" sz="2800" b="1" dirty="0">
                <a:solidFill>
                  <a:srgbClr val="0033CC"/>
                </a:solidFill>
                <a:latin typeface="Times New Roman" panose="02020603050405020304" pitchFamily="18" charset="0"/>
                <a:cs typeface="Times New Roman" panose="02020603050405020304" pitchFamily="18" charset="0"/>
              </a:rPr>
              <a:t>đặc sắc của Vũ Trọng Phụng.</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30767" name="AutoShape 47"/>
          <p:cNvSpPr/>
          <p:nvPr/>
        </p:nvSpPr>
        <p:spPr>
          <a:xfrm>
            <a:off x="2209800" y="4572000"/>
            <a:ext cx="6465888" cy="12192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Giáo dục lối sống l</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nh mạnh, </a:t>
            </a:r>
          </a:p>
          <a:p>
            <a:pPr marL="0" lvl="0" indent="0" algn="ctr" eaLnBrk="1" hangingPunct="1">
              <a:spcBef>
                <a:spcPct val="0"/>
              </a:spcBef>
              <a:buClrTx/>
              <a:buNone/>
            </a:pPr>
            <a:r>
              <a:rPr lang="en-US" altLang="en-US" sz="2800" b="1" dirty="0">
                <a:solidFill>
                  <a:srgbClr val="FF0000"/>
                </a:solidFill>
                <a:latin typeface="Times New Roman" panose="02020603050405020304" pitchFamily="18" charset="0"/>
                <a:cs typeface="Times New Roman" panose="02020603050405020304" pitchFamily="18" charset="0"/>
              </a:rPr>
              <a:t>văn minh, có đạo </a:t>
            </a:r>
            <a:r>
              <a:rPr lang="vi-VN" altLang="en-US" sz="2800" b="1" dirty="0">
                <a:solidFill>
                  <a:srgbClr val="FF0000"/>
                </a:solidFill>
                <a:latin typeface="Times New Roman" panose="02020603050405020304" pitchFamily="18" charset="0"/>
                <a:cs typeface="Times New Roman" panose="02020603050405020304" pitchFamily="18" charset="0"/>
              </a:rPr>
              <a:t>đức</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1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box(in)">
                                      <p:cBhvr>
                                        <p:cTn id="12" dur="500"/>
                                        <p:tgtEl>
                                          <p:spTgt spid="307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8"/>
                                        </p:tgtEl>
                                        <p:attrNameLst>
                                          <p:attrName>style.visibility</p:attrName>
                                        </p:attrNameLst>
                                      </p:cBhvr>
                                      <p:to>
                                        <p:strVal val="visible"/>
                                      </p:to>
                                    </p:set>
                                    <p:animEffect transition="in" filter="box(in)">
                                      <p:cBhvr>
                                        <p:cTn id="17" dur="1000"/>
                                        <p:tgtEl>
                                          <p:spTgt spid="307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43"/>
                                        </p:tgtEl>
                                        <p:attrNameLst>
                                          <p:attrName>style.visibility</p:attrName>
                                        </p:attrNameLst>
                                      </p:cBhvr>
                                      <p:to>
                                        <p:strVal val="visible"/>
                                      </p:to>
                                    </p:set>
                                    <p:animEffect transition="in" filter="box(in)">
                                      <p:cBhvr>
                                        <p:cTn id="22" dur="1000"/>
                                        <p:tgtEl>
                                          <p:spTgt spid="3074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66"/>
                                        </p:tgtEl>
                                        <p:attrNameLst>
                                          <p:attrName>style.visibility</p:attrName>
                                        </p:attrNameLst>
                                      </p:cBhvr>
                                      <p:to>
                                        <p:strVal val="visible"/>
                                      </p:to>
                                    </p:set>
                                    <p:animEffect transition="in" filter="box(in)">
                                      <p:cBhvr>
                                        <p:cTn id="27" dur="1000"/>
                                        <p:tgtEl>
                                          <p:spTgt spid="3076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757"/>
                                        </p:tgtEl>
                                        <p:attrNameLst>
                                          <p:attrName>style.visibility</p:attrName>
                                        </p:attrNameLst>
                                      </p:cBhvr>
                                      <p:to>
                                        <p:strVal val="visible"/>
                                      </p:to>
                                    </p:set>
                                    <p:animEffect transition="in" filter="box(in)">
                                      <p:cBhvr>
                                        <p:cTn id="32" dur="1000"/>
                                        <p:tgtEl>
                                          <p:spTgt spid="307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67"/>
                                        </p:tgtEl>
                                        <p:attrNameLst>
                                          <p:attrName>style.visibility</p:attrName>
                                        </p:attrNameLst>
                                      </p:cBhvr>
                                      <p:to>
                                        <p:strVal val="visible"/>
                                      </p:to>
                                    </p:set>
                                    <p:animEffect transition="in" filter="box(in)">
                                      <p:cBhvr>
                                        <p:cTn id="37" dur="1000"/>
                                        <p:tgtEl>
                                          <p:spTgt spid="30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66" grpId="0" animBg="1"/>
      <p:bldP spid="307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684213" y="476250"/>
            <a:ext cx="8064500" cy="3669030"/>
          </a:xfrm>
          <a:prstGeom prst="rect">
            <a:avLst/>
          </a:prstGeom>
          <a:noFill/>
          <a:ln>
            <a:noFill/>
          </a:ln>
          <a:effectLst/>
        </p:spPr>
        <p:txBody>
          <a:bodyPr>
            <a:spAutoFit/>
          </a:bodyPr>
          <a:lstStyle/>
          <a:p>
            <a:pPr marL="342900" indent="-342900" eaLnBrk="1" hangingPunct="1">
              <a:spcBef>
                <a:spcPct val="50000"/>
              </a:spcBef>
              <a:buNone/>
            </a:pPr>
            <a:r>
              <a:rPr sz="2700" b="1" dirty="0">
                <a:solidFill>
                  <a:srgbClr val="0000FF"/>
                </a:solidFill>
                <a:effectLst>
                  <a:outerShdw blurRad="38100" dist="38100" dir="2700000">
                    <a:srgbClr val="000000"/>
                  </a:outerShdw>
                </a:effectLst>
                <a:latin typeface="Times New Roman" panose="02020603050405020304" pitchFamily="18" charset="0"/>
                <a:cs typeface="Times New Roman" panose="02020603050405020304" pitchFamily="18" charset="0"/>
              </a:rPr>
              <a:t>III. Tổng kết</a:t>
            </a:r>
          </a:p>
          <a:p>
            <a:pPr marL="342900" indent="-342900" eaLnBrk="1" hangingPunct="1">
              <a:spcBef>
                <a:spcPct val="50000"/>
              </a:spcBef>
              <a:buNone/>
            </a:pPr>
            <a:r>
              <a:rPr lang="en-US" sz="2500" b="1" dirty="0">
                <a:solidFill>
                  <a:srgbClr val="FF3300"/>
                </a:solidFill>
                <a:effectLst>
                  <a:outerShdw blurRad="38100" dist="38100" dir="2700000">
                    <a:srgbClr val="000000"/>
                  </a:outerShdw>
                </a:effectLst>
                <a:latin typeface="Times New Roman" panose="02020603050405020304" pitchFamily="18" charset="0"/>
                <a:cs typeface="Times New Roman" panose="02020603050405020304" pitchFamily="18" charset="0"/>
              </a:rPr>
              <a:t>1</a:t>
            </a:r>
            <a:r>
              <a:rPr sz="2500" b="1" dirty="0">
                <a:solidFill>
                  <a:srgbClr val="FF3300"/>
                </a:solidFill>
                <a:effectLst>
                  <a:outerShdw blurRad="38100" dist="38100" dir="2700000">
                    <a:srgbClr val="000000"/>
                  </a:outerShdw>
                </a:effectLst>
                <a:latin typeface="Times New Roman" panose="02020603050405020304" pitchFamily="18" charset="0"/>
                <a:cs typeface="Times New Roman" panose="02020603050405020304" pitchFamily="18" charset="0"/>
              </a:rPr>
              <a:t>. Nghệ thuật: NT tr</a:t>
            </a:r>
            <a:r>
              <a:rPr sz="2500" b="1" dirty="0">
                <a:solidFill>
                  <a:srgbClr val="FF3300"/>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2500" b="1" dirty="0">
                <a:solidFill>
                  <a:srgbClr val="FF3300"/>
                </a:solidFill>
                <a:effectLst>
                  <a:outerShdw blurRad="38100" dist="38100" dir="2700000">
                    <a:srgbClr val="000000"/>
                  </a:outerShdw>
                </a:effectLst>
                <a:latin typeface="Times New Roman" panose="02020603050405020304" pitchFamily="18" charset="0"/>
                <a:cs typeface="Times New Roman" panose="02020603050405020304" pitchFamily="18" charset="0"/>
              </a:rPr>
              <a:t>o phúng bậc thầy</a:t>
            </a:r>
          </a:p>
          <a:p>
            <a:pPr marL="342900" indent="-342900" eaLnBrk="1" hangingPunct="1">
              <a:spcBef>
                <a:spcPct val="50000"/>
              </a:spcBef>
              <a:buChar char="-"/>
            </a:pPr>
            <a:r>
              <a:rPr dirty="0">
                <a:latin typeface="Times New Roman" panose="02020603050405020304" pitchFamily="18" charset="0"/>
                <a:cs typeface="Times New Roman" panose="02020603050405020304" pitchFamily="18" charset="0"/>
              </a:rPr>
              <a:t>Tạo tình huống tr</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phúng</a:t>
            </a:r>
          </a:p>
          <a:p>
            <a:pPr marL="342900" indent="-342900" eaLnBrk="1" hangingPunct="1">
              <a:spcBef>
                <a:spcPct val="50000"/>
              </a:spcBef>
              <a:buChar char="-"/>
            </a:pPr>
            <a:r>
              <a:rPr dirty="0">
                <a:latin typeface="Times New Roman" panose="02020603050405020304" pitchFamily="18" charset="0"/>
                <a:cs typeface="Times New Roman" panose="02020603050405020304" pitchFamily="18" charset="0"/>
              </a:rPr>
              <a:t>Dùng h</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loạt các thủ pháp nghệ thuật: cường điệu , mỉa mai</a:t>
            </a:r>
            <a:r>
              <a:rPr dirty="0">
                <a:latin typeface="Times New Roman" panose="02020603050405020304" pitchFamily="18" charset="0"/>
                <a:ea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42900" indent="-342900" eaLnBrk="1" hangingPunct="1">
              <a:spcBef>
                <a:spcPct val="50000"/>
              </a:spcBef>
              <a:buChar char="-"/>
            </a:pPr>
            <a:r>
              <a:rPr dirty="0">
                <a:latin typeface="Times New Roman" panose="02020603050405020304" pitchFamily="18" charset="0"/>
                <a:cs typeface="Times New Roman" panose="02020603050405020304" pitchFamily="18" charset="0"/>
              </a:rPr>
              <a:t>Cách đặt câu linh hoạt, dùng từ ngữ biến hóa</a:t>
            </a:r>
          </a:p>
          <a:p>
            <a:pPr marL="342900" indent="-342900" eaLnBrk="1" hangingPunct="1">
              <a:spcBef>
                <a:spcPct val="50000"/>
              </a:spcBef>
              <a:buChar char="-"/>
            </a:pPr>
            <a:r>
              <a:rPr dirty="0">
                <a:latin typeface="Times New Roman" panose="02020603050405020304" pitchFamily="18" charset="0"/>
                <a:cs typeface="Times New Roman" panose="02020603050405020304" pitchFamily="18" charset="0"/>
              </a:rPr>
              <a:t>Giọng văn h</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hước, châm biếm, đả kích sâu cay</a:t>
            </a:r>
            <a:r>
              <a:rPr dirty="0">
                <a:latin typeface="Times New Roman" panose="02020603050405020304" pitchFamily="18" charset="0"/>
                <a:ea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4200">
                                            <p:txEl>
                                              <p:pRg st="0" end="0"/>
                                            </p:txEl>
                                          </p:spTgt>
                                        </p:tgtEl>
                                        <p:attrNameLst>
                                          <p:attrName>style.visibility</p:attrName>
                                        </p:attrNameLst>
                                      </p:cBhvr>
                                      <p:to>
                                        <p:strVal val="visible"/>
                                      </p:to>
                                    </p:set>
                                    <p:anim calcmode="lin" valueType="num">
                                      <p:cBhvr>
                                        <p:cTn id="7" dur="500" fill="hold"/>
                                        <p:tgtEl>
                                          <p:spTgt spid="2642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420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42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264200">
                                            <p:txEl>
                                              <p:charRg st="167" end="205"/>
                                            </p:txEl>
                                          </p:spTgt>
                                        </p:tgtEl>
                                        <p:attrNameLst>
                                          <p:attrName>style.visibility</p:attrName>
                                        </p:attrNameLst>
                                      </p:cBhvr>
                                      <p:to>
                                        <p:strVal val="visible"/>
                                      </p:to>
                                    </p:set>
                                    <p:animEffect transition="in" filter="plus(in)">
                                      <p:cBhvr>
                                        <p:cTn id="14" dur="500"/>
                                        <p:tgtEl>
                                          <p:spTgt spid="264200">
                                            <p:txEl>
                                              <p:charRg st="167" end="20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64200">
                                            <p:txEl>
                                              <p:charRg st="205" end="231"/>
                                            </p:txEl>
                                          </p:spTgt>
                                        </p:tgtEl>
                                        <p:attrNameLst>
                                          <p:attrName>style.visibility</p:attrName>
                                        </p:attrNameLst>
                                      </p:cBhvr>
                                      <p:to>
                                        <p:strVal val="visible"/>
                                      </p:to>
                                    </p:set>
                                    <p:animEffect transition="in" filter="plus(in)">
                                      <p:cBhvr>
                                        <p:cTn id="19" dur="500"/>
                                        <p:tgtEl>
                                          <p:spTgt spid="264200">
                                            <p:txEl>
                                              <p:charRg st="205" end="23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264200">
                                            <p:txEl>
                                              <p:charRg st="231" end="233"/>
                                            </p:txEl>
                                          </p:spTgt>
                                        </p:tgtEl>
                                        <p:attrNameLst>
                                          <p:attrName>style.visibility</p:attrName>
                                        </p:attrNameLst>
                                      </p:cBhvr>
                                      <p:to>
                                        <p:strVal val="visible"/>
                                      </p:to>
                                    </p:set>
                                    <p:animEffect transition="in" filter="plus(in)">
                                      <p:cBhvr>
                                        <p:cTn id="24" dur="500"/>
                                        <p:tgtEl>
                                          <p:spTgt spid="264200">
                                            <p:txEl>
                                              <p:charRg st="231" end="23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264200">
                                            <p:txEl>
                                              <p:charRg st="233" end="233"/>
                                            </p:txEl>
                                          </p:spTgt>
                                        </p:tgtEl>
                                        <p:attrNameLst>
                                          <p:attrName>style.visibility</p:attrName>
                                        </p:attrNameLst>
                                      </p:cBhvr>
                                      <p:to>
                                        <p:strVal val="visible"/>
                                      </p:to>
                                    </p:set>
                                    <p:animEffect transition="in" filter="plus(in)">
                                      <p:cBhvr>
                                        <p:cTn id="29" dur="500"/>
                                        <p:tgtEl>
                                          <p:spTgt spid="264200">
                                            <p:txEl>
                                              <p:charRg st="233" end="23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264200">
                                            <p:txEl>
                                              <p:charRg st="233" end="233"/>
                                            </p:txEl>
                                          </p:spTgt>
                                        </p:tgtEl>
                                        <p:attrNameLst>
                                          <p:attrName>style.visibility</p:attrName>
                                        </p:attrNameLst>
                                      </p:cBhvr>
                                      <p:to>
                                        <p:strVal val="visible"/>
                                      </p:to>
                                    </p:set>
                                    <p:animEffect transition="in" filter="plus(in)">
                                      <p:cBhvr>
                                        <p:cTn id="34" dur="500"/>
                                        <p:tgtEl>
                                          <p:spTgt spid="264200">
                                            <p:txEl>
                                              <p:charRg st="233" end="2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23850" y="260350"/>
            <a:ext cx="8281035" cy="5035550"/>
          </a:xfrm>
          <a:prstGeom prst="rect">
            <a:avLst/>
          </a:prstGeom>
        </p:spPr>
        <p:txBody>
          <a:bodyPr wrap="square">
            <a:noAutofit/>
          </a:bodyPr>
          <a:lstStyle/>
          <a:p>
            <a:pPr marL="0" indent="0" algn="just" defTabSz="266700">
              <a:lnSpc>
                <a:spcPct val="150000"/>
              </a:lnSpc>
              <a:spcAft>
                <a:spcPct val="0"/>
              </a:spcAft>
            </a:pPr>
            <a:r>
              <a:rPr>
                <a:solidFill>
                  <a:srgbClr val="FF0000"/>
                </a:solidFill>
                <a:latin typeface="Times New Roman" panose="02020603050405020304"/>
                <a:ea typeface="Times New Roman" panose="02020603050405020304"/>
              </a:rPr>
              <a:t>2. Nội dung, thông điệp</a:t>
            </a:r>
          </a:p>
          <a:p>
            <a:pPr marL="0" indent="0" algn="just" defTabSz="266700">
              <a:lnSpc>
                <a:spcPct val="150000"/>
              </a:lnSpc>
              <a:spcAft>
                <a:spcPct val="0"/>
              </a:spcAft>
            </a:pPr>
            <a:r>
              <a:rPr>
                <a:latin typeface="Times New Roman" panose="02020603050405020304"/>
                <a:ea typeface="Times New Roman" panose="02020603050405020304"/>
              </a:rPr>
              <a:t>- ND: Thông qua tình huống cụ cố tổ chết, tác giả đa vạch trần bộ mặt của đám con cháu và một bộ phận người trong xã hội. Đó là những đại diện cho tầng lớp thượng lưu lúc bấy giờ: dâm, bịp, đểu</a:t>
            </a:r>
          </a:p>
          <a:p>
            <a:pPr marL="0" indent="0" algn="just" defTabSz="266700">
              <a:lnSpc>
                <a:spcPct val="150000"/>
              </a:lnSpc>
              <a:spcAft>
                <a:spcPct val="0"/>
              </a:spcAft>
            </a:pPr>
            <a:r>
              <a:rPr>
                <a:latin typeface="Times New Roman" panose="02020603050405020304"/>
                <a:ea typeface="Times New Roman" panose="02020603050405020304"/>
              </a:rPr>
              <a:t>- Thông điệp, ý nghĩa:</a:t>
            </a:r>
          </a:p>
          <a:p>
            <a:pPr marL="30480" indent="0" algn="just" defTabSz="266700">
              <a:spcAft>
                <a:spcPct val="0"/>
              </a:spcAft>
            </a:pPr>
            <a:r>
              <a:rPr>
                <a:latin typeface="Times New Roman" panose="02020603050405020304"/>
                <a:ea typeface="Times New Roman" panose="02020603050405020304"/>
              </a:rPr>
              <a:t>+ Cảnh tỉnh lối sống giả dối, phô trương, hợm hĩnh, rởm đời, hám danh, hám lợi, vô đạo đức. Lối sống này  cần được nhận diện và phê phán. </a:t>
            </a:r>
          </a:p>
          <a:p>
            <a:pPr marL="30480" indent="0" algn="just" defTabSz="266700">
              <a:spcAft>
                <a:spcPct val="0"/>
              </a:spcAft>
            </a:pPr>
            <a:r>
              <a:rPr>
                <a:latin typeface="Times New Roman" panose="02020603050405020304"/>
                <a:ea typeface="Times New Roman" panose="02020603050405020304"/>
              </a:rPr>
              <a:t>+ Đ</a:t>
            </a:r>
            <a:r>
              <a:rPr u="sng">
                <a:solidFill>
                  <a:srgbClr val="0000FF"/>
                </a:solidFill>
                <a:latin typeface="Times New Roman" panose="02020603050405020304"/>
                <a:ea typeface="Times New Roman" panose="02020603050405020304"/>
              </a:rPr>
              <a:t>ừng trở nên vô cảm, lạnh lùng, </a:t>
            </a:r>
            <a:r>
              <a:rPr>
                <a:latin typeface="Times New Roman" panose="02020603050405020304"/>
                <a:ea typeface="Times New Roman" panose="02020603050405020304"/>
              </a:rPr>
              <a:t>vụ lợi</a:t>
            </a:r>
          </a:p>
          <a:p>
            <a:pPr marL="30480" indent="0" algn="just" defTabSz="266700">
              <a:spcAft>
                <a:spcPct val="0"/>
              </a:spcAft>
            </a:pPr>
            <a:r>
              <a:rPr>
                <a:latin typeface="Times New Roman" panose="02020603050405020304"/>
                <a:ea typeface="Times New Roman" panose="02020603050405020304"/>
              </a:rPr>
              <a:t>+ C</a:t>
            </a:r>
            <a:r>
              <a:rPr u="sng">
                <a:solidFill>
                  <a:srgbClr val="0000FF"/>
                </a:solidFill>
                <a:latin typeface="Times New Roman" panose="02020603050405020304"/>
                <a:ea typeface="Times New Roman" panose="02020603050405020304"/>
              </a:rPr>
              <a:t>húng ta cần biết yêu thương và </a:t>
            </a:r>
            <a:r>
              <a:rPr>
                <a:latin typeface="Times New Roman" panose="02020603050405020304"/>
                <a:ea typeface="Times New Roman" panose="02020603050405020304"/>
              </a:rPr>
              <a:t>đồng cảm, hãy </a:t>
            </a:r>
            <a:r>
              <a:rPr u="sng">
                <a:solidFill>
                  <a:srgbClr val="0000FF"/>
                </a:solidFill>
                <a:latin typeface="Times New Roman" panose="02020603050405020304"/>
                <a:ea typeface="Times New Roman" panose="02020603050405020304"/>
              </a:rPr>
              <a:t>luôn hướng về</a:t>
            </a:r>
            <a:r>
              <a:rPr>
                <a:latin typeface="Times New Roman" panose="02020603050405020304"/>
                <a:ea typeface="Times New Roman" panose="02020603050405020304"/>
              </a:rPr>
              <a:t> gia đình,</a:t>
            </a:r>
            <a:r>
              <a:rPr u="sng">
                <a:solidFill>
                  <a:srgbClr val="0000FF"/>
                </a:solidFill>
                <a:latin typeface="Times New Roman" panose="02020603050405020304"/>
                <a:ea typeface="Times New Roman" panose="02020603050405020304"/>
              </a:rPr>
              <a:t> nguồn cội, hướng đến những giá trị tốt đẹp.</a:t>
            </a:r>
          </a:p>
          <a:p>
            <a:pPr marL="30480" indent="0" algn="just" defTabSz="266700">
              <a:spcAft>
                <a:spcPct val="0"/>
              </a:spcAft>
            </a:pPr>
            <a:r>
              <a:rPr>
                <a:latin typeface="Times New Roman" panose="02020603050405020304"/>
                <a:ea typeface="Times New Roman" panose="02020603050405020304"/>
              </a:rPr>
              <a:t>+ Cần thiết phải có sự xuất hiện của một tầng lớp người  góp phần dẫn dắt văn hóa và đạo đức XH hướng đến văn minh, hiện đại.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Picture2.png"/>
          <p:cNvPicPr>
            <a:picLocks noChangeAspect="1"/>
          </p:cNvPicPr>
          <p:nvPr/>
        </p:nvPicPr>
        <p:blipFill>
          <a:blip r:embed="rId2"/>
          <a:stretch>
            <a:fillRect/>
          </a:stretch>
        </p:blipFill>
        <p:spPr>
          <a:xfrm>
            <a:off x="0" y="857250"/>
            <a:ext cx="9144000" cy="5143500"/>
          </a:xfrm>
          <a:prstGeom prst="rect">
            <a:avLst/>
          </a:prstGeom>
          <a:noFill/>
          <a:ln w="9525">
            <a:noFill/>
          </a:ln>
        </p:spPr>
      </p:pic>
      <p:sp>
        <p:nvSpPr>
          <p:cNvPr id="34819" name="TextBox 2"/>
          <p:cNvSpPr txBox="1"/>
          <p:nvPr/>
        </p:nvSpPr>
        <p:spPr>
          <a:xfrm>
            <a:off x="714375" y="2373313"/>
            <a:ext cx="26670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endParaRPr lang="en-US" altLang="en-US" sz="1800" dirty="0">
              <a:latin typeface=".VnTime" panose="020B7200000000000000" pitchFamily="34" charset="0"/>
            </a:endParaRPr>
          </a:p>
        </p:txBody>
      </p:sp>
      <p:sp>
        <p:nvSpPr>
          <p:cNvPr id="10" name="Rectangle 2"/>
          <p:cNvSpPr>
            <a:spLocks noGrp="1" noChangeArrowheads="1"/>
          </p:cNvSpPr>
          <p:nvPr>
            <p:ph type="title"/>
          </p:nvPr>
        </p:nvSpPr>
        <p:spPr>
          <a:xfrm>
            <a:off x="2673350" y="1141413"/>
            <a:ext cx="4857750" cy="457200"/>
          </a:xfrm>
        </p:spPr>
        <p:txBody>
          <a:bodyPr vert="horz" wrap="square" lIns="91440" tIns="45720" rIns="91440" bIns="45720" numCol="1" anchor="t"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vi-VN" altLang="en-US" sz="2400" b="0" i="0" u="none" strike="noStrike" kern="1200" cap="none" spc="0" normalizeH="0" baseline="0" noProof="0">
                <a:ln>
                  <a:noFill/>
                </a:ln>
                <a:solidFill>
                  <a:schemeClr val="tx1"/>
                </a:solidFill>
                <a:effectLst/>
                <a:uLnTx/>
                <a:uFillTx/>
                <a:latin typeface="+mj-lt"/>
                <a:ea typeface="+mj-ea"/>
                <a:cs typeface="+mj-cs"/>
              </a:rPr>
            </a:br>
            <a:endParaRPr kumimoji="0" lang="en-US" altLang="en-US" sz="2400" b="0" i="0" u="none" strike="noStrike" kern="1200" cap="none" spc="0" normalizeH="0" baseline="0" noProof="0">
              <a:ln>
                <a:noFill/>
              </a:ln>
              <a:solidFill>
                <a:schemeClr val="tx1"/>
              </a:solidFill>
              <a:effectLst/>
              <a:uLnTx/>
              <a:uFillTx/>
              <a:latin typeface="+mj-lt"/>
              <a:ea typeface="+mj-ea"/>
              <a:cs typeface="+mj-cs"/>
            </a:endParaRPr>
          </a:p>
        </p:txBody>
      </p:sp>
      <p:sp>
        <p:nvSpPr>
          <p:cNvPr id="20" name="Text Box 18"/>
          <p:cNvSpPr txBox="1">
            <a:spLocks noChangeArrowheads="1"/>
          </p:cNvSpPr>
          <p:nvPr/>
        </p:nvSpPr>
        <p:spPr bwMode="white">
          <a:xfrm>
            <a:off x="6502400" y="3998913"/>
            <a:ext cx="2514600" cy="530225"/>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vi-VN" altLang="en-US" sz="1400" b="1" dirty="0">
                <a:solidFill>
                  <a:srgbClr val="FFFFFF"/>
                </a:solidFill>
                <a:latin typeface="Arial" panose="020B0604020202020204" pitchFamily="34" charset="0"/>
                <a:cs typeface="Arial" panose="020B0604020202020204" pitchFamily="34" charset="0"/>
              </a:rPr>
              <a:t>    </a:t>
            </a:r>
            <a:r>
              <a:rPr lang="vi-VN" altLang="en-US" sz="1400" b="1" dirty="0">
                <a:solidFill>
                  <a:srgbClr val="FFFFFF"/>
                </a:solidFill>
                <a:latin typeface="Times New Roman" panose="02020603050405020304" pitchFamily="18" charset="0"/>
                <a:cs typeface="Times New Roman" panose="02020603050405020304" pitchFamily="18" charset="0"/>
              </a:rPr>
              <a:t>Môi</a:t>
            </a:r>
            <a:r>
              <a:rPr lang="vi-VN" altLang="en-US" sz="1400" b="1" dirty="0">
                <a:solidFill>
                  <a:srgbClr val="FFFFFF"/>
                </a:solidFill>
                <a:latin typeface="Arial" panose="020B0604020202020204" pitchFamily="34" charset="0"/>
                <a:cs typeface="Arial" panose="020B0604020202020204" pitchFamily="34" charset="0"/>
              </a:rPr>
              <a:t> </a:t>
            </a:r>
            <a:r>
              <a:rPr lang="vi-VN" altLang="en-US" sz="1400" b="1" dirty="0">
                <a:solidFill>
                  <a:srgbClr val="FFFFFF"/>
                </a:solidFill>
                <a:latin typeface="Times New Roman" panose="02020603050405020304" pitchFamily="18" charset="0"/>
                <a:cs typeface="Times New Roman" panose="02020603050405020304" pitchFamily="18" charset="0"/>
              </a:rPr>
              <a:t>trường sinh thành,         biến đổi và diễn xướng</a:t>
            </a:r>
            <a:endParaRPr lang="en-US" altLang="en-US" sz="1400" b="1" dirty="0">
              <a:solidFill>
                <a:srgbClr val="FFFFFF"/>
              </a:solidFill>
              <a:latin typeface="Times New Roman" panose="02020603050405020304" pitchFamily="18" charset="0"/>
              <a:ea typeface="Times New Roman" panose="02020603050405020304" pitchFamily="18" charset="0"/>
            </a:endParaRPr>
          </a:p>
        </p:txBody>
      </p:sp>
      <p:sp>
        <p:nvSpPr>
          <p:cNvPr id="24" name="Text Box 18"/>
          <p:cNvSpPr txBox="1">
            <a:spLocks noChangeArrowheads="1"/>
          </p:cNvSpPr>
          <p:nvPr/>
        </p:nvSpPr>
        <p:spPr bwMode="white">
          <a:xfrm>
            <a:off x="6788150" y="2284413"/>
            <a:ext cx="2057400" cy="755650"/>
          </a:xfrm>
          <a:prstGeom prst="rect">
            <a:avLst/>
          </a:prstGeom>
          <a:noFill/>
          <a:ln>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vi-VN" altLang="en-US" sz="1700" b="1" dirty="0">
                <a:solidFill>
                  <a:srgbClr val="FFFFFF"/>
                </a:solidFill>
                <a:latin typeface="Arial" panose="020B0604020202020204" pitchFamily="34" charset="0"/>
                <a:cs typeface="Arial" panose="020B0604020202020204" pitchFamily="34" charset="0"/>
              </a:rPr>
              <a:t>    </a:t>
            </a:r>
            <a:r>
              <a:rPr lang="vi-VN" altLang="en-US" sz="1700" b="1" dirty="0">
                <a:solidFill>
                  <a:srgbClr val="FFFFFF"/>
                </a:solidFill>
                <a:latin typeface="Times New Roman" panose="02020603050405020304" pitchFamily="18" charset="0"/>
                <a:cs typeface="Times New Roman" panose="02020603050405020304" pitchFamily="18" charset="0"/>
              </a:rPr>
              <a:t>Đặc trưng</a:t>
            </a:r>
          </a:p>
          <a:p>
            <a:pPr marL="0" lvl="0" indent="0" eaLnBrk="1" hangingPunct="1">
              <a:spcBef>
                <a:spcPct val="50000"/>
              </a:spcBef>
              <a:buClrTx/>
              <a:buNone/>
            </a:pPr>
            <a:endParaRPr lang="en-US" altLang="en-US" sz="1700" b="1" dirty="0">
              <a:solidFill>
                <a:srgbClr val="0F02BE"/>
              </a:solidFill>
              <a:latin typeface="Arial" panose="020B0604020202020204" pitchFamily="34" charset="0"/>
              <a:ea typeface="Arial" panose="020B0604020202020204" pitchFamily="34" charset="0"/>
            </a:endParaRPr>
          </a:p>
        </p:txBody>
      </p:sp>
      <p:pic>
        <p:nvPicPr>
          <p:cNvPr id="34823" name="Picture 4"/>
          <p:cNvPicPr>
            <a:picLocks noChangeAspect="1"/>
          </p:cNvPicPr>
          <p:nvPr/>
        </p:nvPicPr>
        <p:blipFill>
          <a:blip r:embed="rId3"/>
          <a:stretch>
            <a:fillRect/>
          </a:stretch>
        </p:blipFill>
        <p:spPr>
          <a:xfrm>
            <a:off x="0" y="93663"/>
            <a:ext cx="9077325" cy="6669087"/>
          </a:xfrm>
          <a:prstGeom prst="rect">
            <a:avLst/>
          </a:prstGeom>
          <a:noFill/>
          <a:ln w="9525">
            <a:noFill/>
          </a:ln>
        </p:spPr>
      </p:pic>
      <p:sp>
        <p:nvSpPr>
          <p:cNvPr id="14" name="TextBox 13"/>
          <p:cNvSpPr txBox="1"/>
          <p:nvPr/>
        </p:nvSpPr>
        <p:spPr>
          <a:xfrm>
            <a:off x="2229985" y="3075583"/>
            <a:ext cx="8544829" cy="923330"/>
          </a:xfrm>
          <a:prstGeom prst="rect">
            <a:avLst/>
          </a:prstGeom>
          <a:noFill/>
          <a:ln>
            <a:noFill/>
          </a:ln>
          <a:scene3d>
            <a:camera prst="perspectiveContrastingRightFacing"/>
            <a:lightRig rig="threePt" dir="t"/>
          </a:scene3d>
          <a:sp3d>
            <a:bevelB w="101600" prst="riblet"/>
          </a:sp3d>
        </p:spPr>
        <p:txBody>
          <a:bodyPr>
            <a:spAutoFit/>
          </a:bodyPr>
          <a:lstStyle/>
          <a:p>
            <a:pPr marR="0" defTabSz="914400">
              <a:buClrTx/>
              <a:buSzTx/>
              <a:buFontTx/>
              <a:buNone/>
              <a:defRPr/>
            </a:pPr>
            <a:r>
              <a:rPr kumimoji="0" lang="en-US" sz="5400"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LUYỆN TẬP, 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3895" y="692785"/>
            <a:ext cx="7769225" cy="5046345"/>
          </a:xfrm>
          <a:prstGeom prst="rect">
            <a:avLst/>
          </a:prstGeom>
        </p:spPr>
        <p:txBody>
          <a:bodyPr wrap="square">
            <a:spAutoFit/>
          </a:bodyPr>
          <a:lstStyle/>
          <a:p>
            <a:pPr marL="0" indent="0" algn="just" defTabSz="266700">
              <a:lnSpc>
                <a:spcPct val="150000"/>
              </a:lnSpc>
              <a:spcAft>
                <a:spcPct val="0"/>
              </a:spcAft>
            </a:pPr>
            <a:r>
              <a:rPr sz="2800" b="1">
                <a:solidFill>
                  <a:srgbClr val="FF0000"/>
                </a:solidFill>
                <a:latin typeface="Times New Roman" panose="02020603050405020304"/>
                <a:ea typeface="Times New Roman" panose="02020603050405020304"/>
              </a:rPr>
              <a:t>- Cách đọc tiểu thuyết </a:t>
            </a:r>
          </a:p>
          <a:p>
            <a:pPr marL="30480" indent="0" algn="just" defTabSz="266700">
              <a:spcAft>
                <a:spcPct val="0"/>
              </a:spcAft>
            </a:pPr>
            <a:r>
              <a:rPr sz="2800">
                <a:latin typeface="Times New Roman" panose="02020603050405020304"/>
                <a:ea typeface="Times New Roman" panose="02020603050405020304"/>
              </a:rPr>
              <a:t>+ Xác định được vị trí, bố cục và nội dung của đoạn trích.</a:t>
            </a:r>
          </a:p>
          <a:p>
            <a:pPr marL="30480" indent="0" algn="just" defTabSz="266700">
              <a:spcAft>
                <a:spcPct val="0"/>
              </a:spcAft>
            </a:pPr>
            <a:r>
              <a:rPr sz="2800">
                <a:latin typeface="Times New Roman" panose="02020603050405020304"/>
                <a:ea typeface="Times New Roman" panose="02020603050405020304"/>
              </a:rPr>
              <a:t>+ Nhận biết được bối cảnh, người kể chuyện và điểm nhìn trần thuật, thái độ của người kể chuyện.</a:t>
            </a:r>
          </a:p>
          <a:p>
            <a:pPr marL="30480" indent="0" algn="just" defTabSz="266700">
              <a:spcAft>
                <a:spcPct val="0"/>
              </a:spcAft>
            </a:pPr>
            <a:r>
              <a:rPr sz="2800">
                <a:latin typeface="Times New Roman" panose="02020603050405020304"/>
                <a:ea typeface="Times New Roman" panose="02020603050405020304"/>
              </a:rPr>
              <a:t>+ Phân tích được tình huống truyện, tâm lí nhân vật, đặc sắc ngôn từ và giọng điệu của đoạn trích tiểu thuyết.</a:t>
            </a:r>
          </a:p>
          <a:p>
            <a:pPr marL="30480" indent="0" algn="just" defTabSz="266700">
              <a:spcAft>
                <a:spcPct val="0"/>
              </a:spcAft>
            </a:pPr>
            <a:r>
              <a:rPr sz="2800">
                <a:latin typeface="Times New Roman" panose="02020603050405020304"/>
                <a:ea typeface="Times New Roman" panose="02020603050405020304"/>
              </a:rPr>
              <a:t>+ Hiểu được ý nghĩa của nhan đề, xác định được mối liên hệ giữa nhan đề với chủ đề, tư tưởng, cảm hứng của tác phẩm.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a:xfrm>
            <a:off x="539750" y="1295400"/>
            <a:ext cx="8375650" cy="5562600"/>
          </a:xfrm>
          <a:ln/>
        </p:spPr>
        <p:txBody>
          <a:bodyPr vert="horz" wrap="square" lIns="91440" tIns="45720" rIns="91440" bIns="45720" anchor="t" anchorCtr="0"/>
          <a:lstStyle/>
          <a:p>
            <a:pPr marL="609600" indent="-609600" eaLnBrk="1" hangingPunct="1">
              <a:lnSpc>
                <a:spcPct val="120000"/>
              </a:lnSpc>
              <a:buNone/>
            </a:pPr>
            <a:r>
              <a:rPr lang="en-US" altLang="en-US" sz="2800" b="1" dirty="0">
                <a:solidFill>
                  <a:srgbClr val="FF0000"/>
                </a:solidFill>
              </a:rPr>
              <a:t>Câu 1: Nội dung nổi bật của đoạn trích “Hạnh phúc của một tang gia” là:</a:t>
            </a:r>
          </a:p>
          <a:p>
            <a:pPr marL="609600" indent="-609600" eaLnBrk="1" hangingPunct="1">
              <a:lnSpc>
                <a:spcPct val="120000"/>
              </a:lnSpc>
              <a:buNone/>
            </a:pPr>
            <a:r>
              <a:rPr lang="en-US" altLang="en-US" sz="2600" b="1" dirty="0">
                <a:hlinkClick r:id="rId2" action="ppaction://hlinkpres?slideindex=1&amp;slidetitle="/>
              </a:rPr>
              <a:t>A</a:t>
            </a:r>
            <a:r>
              <a:rPr lang="en-US" altLang="en-US" sz="2600" b="1" dirty="0"/>
              <a:t>.   </a:t>
            </a:r>
            <a:r>
              <a:rPr lang="en-US" altLang="en-US" sz="2600" dirty="0"/>
              <a:t>Phơi bày thực trạng xã hội thối nát và tình cảnh khổ cực của nhân dân.</a:t>
            </a:r>
          </a:p>
          <a:p>
            <a:pPr marL="609600" indent="-609600" eaLnBrk="1" hangingPunct="1">
              <a:lnSpc>
                <a:spcPct val="120000"/>
              </a:lnSpc>
              <a:buNone/>
            </a:pPr>
            <a:r>
              <a:rPr lang="en-US" altLang="en-US" sz="2600" dirty="0">
                <a:hlinkClick r:id="rId2" action="ppaction://hlinkpres?slideindex=1&amp;slidetitle="/>
              </a:rPr>
              <a:t>B</a:t>
            </a:r>
            <a:r>
              <a:rPr lang="en-US" altLang="en-US" sz="2600" dirty="0"/>
              <a:t>.   Nỗi đau khổ của một gia đình có đám tang.</a:t>
            </a:r>
          </a:p>
          <a:p>
            <a:pPr marL="609600" indent="-609600" eaLnBrk="1" hangingPunct="1">
              <a:lnSpc>
                <a:spcPct val="120000"/>
              </a:lnSpc>
              <a:buNone/>
            </a:pPr>
            <a:r>
              <a:rPr lang="en-US" altLang="en-US" sz="2600" dirty="0">
                <a:hlinkClick r:id="rId3" action="ppaction://hlinkpres?slideindex=1&amp;slidetitle="/>
              </a:rPr>
              <a:t>C</a:t>
            </a:r>
            <a:r>
              <a:rPr lang="en-US" altLang="en-US" sz="2600" dirty="0"/>
              <a:t>.   Vạch trần bản chất xã hội thượng lưu lố lăng đồi bại; sự giả dối, vô đạo đức của con người trong tình huống tang gia.</a:t>
            </a:r>
          </a:p>
          <a:p>
            <a:pPr marL="609600" indent="-609600" eaLnBrk="1" hangingPunct="1">
              <a:lnSpc>
                <a:spcPct val="120000"/>
              </a:lnSpc>
              <a:buNone/>
            </a:pPr>
            <a:r>
              <a:rPr lang="en-US" altLang="en-US" sz="2600" dirty="0">
                <a:hlinkClick r:id="rId2" action="ppaction://hlinkpres?slideindex=1&amp;slidetitle="/>
              </a:rPr>
              <a:t>D</a:t>
            </a:r>
            <a:r>
              <a:rPr lang="en-US" altLang="en-US" sz="2600" dirty="0"/>
              <a:t>.   Niềm hạnh phúc của mọi người vì được tham gia vào cải cách xã hội. </a:t>
            </a:r>
          </a:p>
        </p:txBody>
      </p:sp>
      <p:sp>
        <p:nvSpPr>
          <p:cNvPr id="2" name="Oval 1"/>
          <p:cNvSpPr/>
          <p:nvPr/>
        </p:nvSpPr>
        <p:spPr>
          <a:xfrm>
            <a:off x="323850" y="4046538"/>
            <a:ext cx="863600" cy="576262"/>
          </a:xfrm>
          <a:prstGeom prst="ellipse">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en-US" altLang="en-US" sz="2400" dirty="0">
              <a:solidFill>
                <a:srgbClr val="FF0000"/>
              </a:solidFill>
              <a:latin typeface=".VnTime" panose="020B7200000000000000" pitchFamily="34" charset="0"/>
            </a:endParaRPr>
          </a:p>
        </p:txBody>
      </p:sp>
      <p:pic>
        <p:nvPicPr>
          <p:cNvPr id="35844" name="Picture 15" descr="Cau hoi"/>
          <p:cNvPicPr>
            <a:picLocks noChangeAspect="1"/>
          </p:cNvPicPr>
          <p:nvPr/>
        </p:nvPicPr>
        <p:blipFill>
          <a:blip r:embed="rId4"/>
          <a:stretch>
            <a:fillRect/>
          </a:stretch>
        </p:blipFill>
        <p:spPr>
          <a:xfrm>
            <a:off x="76200" y="381000"/>
            <a:ext cx="1524000" cy="1031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ox(in)">
                                      <p:cBhvr>
                                        <p:cTn id="10" dur="500"/>
                                        <p:tgtEl>
                                          <p:spTgt spid="3277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box(in)">
                                      <p:cBhvr>
                                        <p:cTn id="13" dur="500"/>
                                        <p:tgtEl>
                                          <p:spTgt spid="32771">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box(in)">
                                      <p:cBhvr>
                                        <p:cTn id="16" dur="500"/>
                                        <p:tgtEl>
                                          <p:spTgt spid="32771">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box(in)">
                                      <p:cBhvr>
                                        <p:cTn id="19" dur="500"/>
                                        <p:tgtEl>
                                          <p:spTgt spid="3277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70050"/>
            <a:ext cx="7920038" cy="40322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b="1" dirty="0">
                <a:solidFill>
                  <a:srgbClr val="FF0000"/>
                </a:solidFill>
                <a:latin typeface="Times New Roman" panose="02020603050405020304" pitchFamily="18" charset="0"/>
                <a:cs typeface="Times New Roman" panose="02020603050405020304" pitchFamily="18" charset="0"/>
              </a:rPr>
              <a:t>Câu 2: Từ niềm hạnh phúc của con cháu nh</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 cụ tổ. Hãy cho biết thái độ của tác giả với xã hội đương thời.</a:t>
            </a:r>
          </a:p>
          <a:p>
            <a:pPr marL="0" lvl="0" indent="0">
              <a:spcBef>
                <a:spcPct val="0"/>
              </a:spcBef>
              <a:buClrTx/>
              <a:buNone/>
            </a:pPr>
            <a:r>
              <a:rPr lang="en-US" altLang="en-US" b="1" dirty="0">
                <a:latin typeface="Times New Roman" panose="02020603050405020304" pitchFamily="18" charset="0"/>
                <a:cs typeface="Times New Roman" panose="02020603050405020304" pitchFamily="18" charset="0"/>
              </a:rPr>
              <a:t>a. Đồng tình.</a:t>
            </a:r>
          </a:p>
          <a:p>
            <a:pPr marL="0" lvl="0" indent="0">
              <a:spcBef>
                <a:spcPct val="0"/>
              </a:spcBef>
              <a:buClrTx/>
              <a:buNone/>
            </a:pPr>
            <a:r>
              <a:rPr lang="en-US" altLang="en-US" b="1" dirty="0">
                <a:latin typeface="Times New Roman" panose="02020603050405020304" pitchFamily="18" charset="0"/>
                <a:cs typeface="Times New Roman" panose="02020603050405020304" pitchFamily="18" charset="0"/>
              </a:rPr>
              <a:t>b. Thái độ phê phán, đả kích, mỉa mai, châm biếm sâu cay </a:t>
            </a:r>
          </a:p>
          <a:p>
            <a:pPr marL="0" lvl="0" indent="0">
              <a:spcBef>
                <a:spcPct val="0"/>
              </a:spcBef>
              <a:buClrTx/>
              <a:buNone/>
            </a:pPr>
            <a:r>
              <a:rPr lang="en-US" altLang="en-US" b="1" dirty="0">
                <a:latin typeface="Times New Roman" panose="02020603050405020304" pitchFamily="18" charset="0"/>
                <a:cs typeface="Times New Roman" panose="02020603050405020304" pitchFamily="18" charset="0"/>
              </a:rPr>
              <a:t>c. Góp ý chân th</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nh để thay đổi</a:t>
            </a:r>
          </a:p>
          <a:p>
            <a:pPr marL="0" lvl="0" indent="0">
              <a:spcBef>
                <a:spcPct val="0"/>
              </a:spcBef>
              <a:buClrTx/>
              <a:buNone/>
            </a:pPr>
            <a:r>
              <a:rPr lang="en-US" altLang="en-US" b="1" dirty="0">
                <a:latin typeface="Times New Roman" panose="02020603050405020304" pitchFamily="18" charset="0"/>
                <a:cs typeface="Times New Roman" panose="02020603050405020304" pitchFamily="18" charset="0"/>
              </a:rPr>
              <a:t>d. Không quan tâm đến những vấn đề đó</a:t>
            </a:r>
            <a:endParaRPr lang="en-US" altLang="en-US" b="1" dirty="0">
              <a:latin typeface="Times New Roman" panose="02020603050405020304" pitchFamily="18" charset="0"/>
              <a:ea typeface="Times New Roman" panose="02020603050405020304" pitchFamily="18" charset="0"/>
            </a:endParaRPr>
          </a:p>
        </p:txBody>
      </p:sp>
      <p:sp>
        <p:nvSpPr>
          <p:cNvPr id="3" name="Oval 2"/>
          <p:cNvSpPr/>
          <p:nvPr/>
        </p:nvSpPr>
        <p:spPr>
          <a:xfrm>
            <a:off x="735013" y="3686175"/>
            <a:ext cx="503238" cy="4635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36868" name="Picture 15" descr="Cau hoi"/>
          <p:cNvPicPr>
            <a:picLocks noChangeAspect="1"/>
          </p:cNvPicPr>
          <p:nvPr/>
        </p:nvPicPr>
        <p:blipFill>
          <a:blip r:embed="rId2"/>
          <a:stretch>
            <a:fillRect/>
          </a:stretch>
        </p:blipFill>
        <p:spPr>
          <a:xfrm>
            <a:off x="76200" y="381000"/>
            <a:ext cx="1524000" cy="1524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p:nvPr/>
        </p:nvSpPr>
        <p:spPr>
          <a:xfrm>
            <a:off x="2514600" y="228600"/>
            <a:ext cx="3962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endParaRPr lang="en-US" altLang="en-US" sz="2400" dirty="0">
              <a:latin typeface=".VnTime" panose="020B7200000000000000" pitchFamily="34" charset="0"/>
            </a:endParaRPr>
          </a:p>
        </p:txBody>
      </p:sp>
      <p:sp>
        <p:nvSpPr>
          <p:cNvPr id="4" name="TextBox 3"/>
          <p:cNvSpPr txBox="1"/>
          <p:nvPr/>
        </p:nvSpPr>
        <p:spPr>
          <a:xfrm>
            <a:off x="685800" y="1676400"/>
            <a:ext cx="8153400" cy="4154488"/>
          </a:xfrm>
          <a:prstGeom prst="rect">
            <a:avLst/>
          </a:prstGeom>
          <a:noFill/>
        </p:spPr>
        <p:txBody>
          <a:bodyPr>
            <a:spAutoFit/>
          </a:bodyPr>
          <a:lstStyle/>
          <a:p>
            <a:pPr>
              <a:buNone/>
            </a:pPr>
            <a:r>
              <a:rPr b="1" dirty="0">
                <a:solidFill>
                  <a:srgbClr val="FF0000"/>
                </a:solidFill>
                <a:latin typeface="Times New Roman" panose="02020603050405020304" pitchFamily="18" charset="0"/>
                <a:cs typeface="Times New Roman" panose="02020603050405020304" pitchFamily="18" charset="0"/>
              </a:rPr>
              <a:t> Câu 3: Vũ Trọng Phụng đã sử dụng bút pháp nghệ thuật cơ bản n</a:t>
            </a:r>
            <a:r>
              <a:rPr b="1" dirty="0">
                <a:solidFill>
                  <a:srgbClr val="FF0000"/>
                </a:solidFill>
                <a:latin typeface="Times New Roman" panose="02020603050405020304" pitchFamily="18" charset="0"/>
                <a:ea typeface="Times New Roman" panose="02020603050405020304" pitchFamily="18" charset="0"/>
              </a:rPr>
              <a:t>à</a:t>
            </a:r>
            <a:r>
              <a:rPr b="1" dirty="0">
                <a:solidFill>
                  <a:srgbClr val="FF0000"/>
                </a:solidFill>
                <a:latin typeface="Times New Roman" panose="02020603050405020304" pitchFamily="18" charset="0"/>
                <a:cs typeface="Times New Roman" panose="02020603050405020304" pitchFamily="18" charset="0"/>
              </a:rPr>
              <a:t>o để góp phần v</a:t>
            </a:r>
            <a:r>
              <a:rPr b="1" dirty="0">
                <a:solidFill>
                  <a:srgbClr val="FF0000"/>
                </a:solidFill>
                <a:latin typeface="Times New Roman" panose="02020603050405020304" pitchFamily="18" charset="0"/>
                <a:ea typeface="Times New Roman" panose="02020603050405020304" pitchFamily="18" charset="0"/>
              </a:rPr>
              <a:t>à</a:t>
            </a:r>
            <a:r>
              <a:rPr b="1" dirty="0">
                <a:solidFill>
                  <a:srgbClr val="FF0000"/>
                </a:solidFill>
                <a:latin typeface="Times New Roman" panose="02020603050405020304" pitchFamily="18" charset="0"/>
                <a:cs typeface="Times New Roman" panose="02020603050405020304" pitchFamily="18" charset="0"/>
              </a:rPr>
              <a:t>o th</a:t>
            </a:r>
            <a:r>
              <a:rPr b="1" dirty="0">
                <a:solidFill>
                  <a:srgbClr val="FF0000"/>
                </a:solidFill>
                <a:latin typeface="Times New Roman" panose="02020603050405020304" pitchFamily="18" charset="0"/>
                <a:ea typeface="Times New Roman" panose="02020603050405020304" pitchFamily="18" charset="0"/>
              </a:rPr>
              <a:t>à</a:t>
            </a:r>
            <a:r>
              <a:rPr b="1" dirty="0">
                <a:solidFill>
                  <a:srgbClr val="FF0000"/>
                </a:solidFill>
                <a:latin typeface="Times New Roman" panose="02020603050405020304" pitchFamily="18" charset="0"/>
                <a:cs typeface="Times New Roman" panose="02020603050405020304" pitchFamily="18" charset="0"/>
              </a:rPr>
              <a:t>nh công của đoạn trích ?</a:t>
            </a:r>
          </a:p>
          <a:p>
            <a:pPr>
              <a:buNone/>
            </a:pPr>
            <a:endParaRPr b="1" dirty="0">
              <a:solidFill>
                <a:schemeClr val="tx2"/>
              </a:solidFill>
              <a:latin typeface="Times New Roman" panose="02020603050405020304" pitchFamily="18" charset="0"/>
              <a:cs typeface="Times New Roman" panose="02020603050405020304" pitchFamily="18" charset="0"/>
            </a:endParaRPr>
          </a:p>
          <a:p>
            <a:pPr>
              <a:buAutoNum type="alphaUcPeriod"/>
            </a:pPr>
            <a:r>
              <a:rPr b="1" dirty="0">
                <a:latin typeface="Times New Roman" panose="02020603050405020304" pitchFamily="18" charset="0"/>
                <a:cs typeface="Times New Roman" panose="02020603050405020304" pitchFamily="18" charset="0"/>
              </a:rPr>
              <a:t>Nghệ thuật nhân hóa, ẩn dụ, hoán dụ,..</a:t>
            </a:r>
          </a:p>
          <a:p>
            <a:pPr>
              <a:buNone/>
            </a:pPr>
            <a:endParaRPr b="1" dirty="0">
              <a:latin typeface="Times New Roman" panose="02020603050405020304" pitchFamily="18" charset="0"/>
              <a:cs typeface="Times New Roman" panose="02020603050405020304" pitchFamily="18" charset="0"/>
            </a:endParaRPr>
          </a:p>
          <a:p>
            <a:pPr>
              <a:buNone/>
            </a:pPr>
            <a:r>
              <a:rPr b="1" dirty="0">
                <a:latin typeface="Times New Roman" panose="02020603050405020304" pitchFamily="18" charset="0"/>
                <a:cs typeface="Times New Roman" panose="02020603050405020304" pitchFamily="18" charset="0"/>
              </a:rPr>
              <a:t>B. Nghệ thuật nói giảm nói tránh,</a:t>
            </a:r>
            <a:r>
              <a:rPr b="1" dirty="0">
                <a:latin typeface="Times New Roman" panose="02020603050405020304" pitchFamily="18" charset="0"/>
                <a:ea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a:p>
            <a:pPr algn="ctr">
              <a:buNone/>
            </a:pPr>
            <a:endParaRPr b="1" dirty="0">
              <a:latin typeface="Times New Roman" panose="02020603050405020304" pitchFamily="18" charset="0"/>
              <a:cs typeface="Times New Roman" panose="02020603050405020304" pitchFamily="18" charset="0"/>
            </a:endParaRPr>
          </a:p>
          <a:p>
            <a:pPr>
              <a:buNone/>
            </a:pPr>
            <a:r>
              <a:rPr b="1" dirty="0">
                <a:latin typeface="Times New Roman" panose="02020603050405020304" pitchFamily="18" charset="0"/>
                <a:cs typeface="Times New Roman" panose="02020603050405020304" pitchFamily="18" charset="0"/>
              </a:rPr>
              <a:t>C. Nghệ thuật tạo tình huống tr</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o phúng, thủ pháp cường                                điệu, nói ngược,mỉa mai,</a:t>
            </a:r>
            <a:r>
              <a:rPr b="1" dirty="0">
                <a:latin typeface="Times New Roman" panose="02020603050405020304" pitchFamily="18" charset="0"/>
                <a:ea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a:p>
            <a:pPr>
              <a:buNone/>
            </a:pPr>
            <a:endParaRPr b="1" dirty="0">
              <a:latin typeface="Times New Roman" panose="02020603050405020304" pitchFamily="18" charset="0"/>
              <a:cs typeface="Times New Roman" panose="02020603050405020304" pitchFamily="18" charset="0"/>
            </a:endParaRPr>
          </a:p>
          <a:p>
            <a:pPr>
              <a:buNone/>
            </a:pPr>
            <a:r>
              <a:rPr b="1" dirty="0">
                <a:latin typeface="Times New Roman" panose="02020603050405020304" pitchFamily="18" charset="0"/>
                <a:cs typeface="Times New Roman" panose="02020603050405020304" pitchFamily="18" charset="0"/>
              </a:rPr>
              <a:t>D. Nghệ thuật so sánh, tăng tiến,</a:t>
            </a:r>
            <a:r>
              <a:rPr b="1" dirty="0">
                <a:latin typeface="Times New Roman" panose="02020603050405020304" pitchFamily="18" charset="0"/>
                <a:ea typeface="Times New Roman" panose="02020603050405020304" pitchFamily="18" charset="0"/>
              </a:rPr>
              <a:t>…</a:t>
            </a:r>
          </a:p>
        </p:txBody>
      </p:sp>
      <p:pic>
        <p:nvPicPr>
          <p:cNvPr id="37892" name="Picture 15" descr="Cau hoi"/>
          <p:cNvPicPr>
            <a:picLocks noChangeAspect="1"/>
          </p:cNvPicPr>
          <p:nvPr/>
        </p:nvPicPr>
        <p:blipFill>
          <a:blip r:embed="rId2"/>
          <a:stretch>
            <a:fillRect/>
          </a:stretch>
        </p:blipFill>
        <p:spPr>
          <a:xfrm>
            <a:off x="76200" y="381000"/>
            <a:ext cx="1524000" cy="1524000"/>
          </a:xfrm>
          <a:prstGeom prst="rect">
            <a:avLst/>
          </a:prstGeom>
          <a:noFill/>
          <a:ln w="9525">
            <a:noFill/>
          </a:ln>
        </p:spPr>
      </p:pic>
      <p:sp>
        <p:nvSpPr>
          <p:cNvPr id="8" name="Oval 2"/>
          <p:cNvSpPr/>
          <p:nvPr/>
        </p:nvSpPr>
        <p:spPr>
          <a:xfrm>
            <a:off x="585788" y="4191000"/>
            <a:ext cx="504825" cy="46196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igit 180"/>
          <p:cNvPicPr>
            <a:picLocks noChangeAspect="1"/>
          </p:cNvPicPr>
          <p:nvPr/>
        </p:nvPicPr>
        <p:blipFill>
          <a:blip r:embed="rId3"/>
          <a:stretch>
            <a:fillRect/>
          </a:stretch>
        </p:blipFill>
        <p:spPr>
          <a:xfrm>
            <a:off x="2700338" y="2133600"/>
            <a:ext cx="3298825" cy="1079500"/>
          </a:xfrm>
          <a:prstGeom prst="rect">
            <a:avLst/>
          </a:prstGeom>
          <a:noFill/>
          <a:ln w="9525">
            <a:noFill/>
          </a:ln>
        </p:spPr>
      </p:pic>
      <p:sp>
        <p:nvSpPr>
          <p:cNvPr id="38915" name="TextBox 1"/>
          <p:cNvSpPr txBox="1"/>
          <p:nvPr/>
        </p:nvSpPr>
        <p:spPr>
          <a:xfrm>
            <a:off x="684213" y="765175"/>
            <a:ext cx="82804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a:spcBef>
                <a:spcPct val="0"/>
              </a:spcBef>
              <a:buClrTx/>
              <a:buNone/>
            </a:pPr>
            <a:r>
              <a:rPr lang="en-US" altLang="en-US" sz="2400" dirty="0">
                <a:latin typeface="Times New Roman" panose="02020603050405020304" pitchFamily="18" charset="0"/>
                <a:cs typeface="Times New Roman" panose="02020603050405020304" pitchFamily="18" charset="0"/>
              </a:rPr>
              <a:t>BẰNG CÁCH RIÊNG, THỂ HIỆN NHỮNG ẤN TƯỢNG CỦA EM VỀ MỘT </a:t>
            </a:r>
            <a:r>
              <a:rPr lang="en-US" altLang="en-US" sz="2400" b="1" dirty="0">
                <a:solidFill>
                  <a:srgbClr val="FF0000"/>
                </a:solidFill>
                <a:latin typeface="Times New Roman" panose="02020603050405020304" pitchFamily="18" charset="0"/>
                <a:cs typeface="Times New Roman" panose="02020603050405020304" pitchFamily="18" charset="0"/>
              </a:rPr>
              <a:t>NHÂN VẬT EM CHO LÀ ĐẶC BIỆT</a:t>
            </a:r>
            <a:r>
              <a:rPr lang="en-US" altLang="en-US" sz="2400" dirty="0">
                <a:latin typeface="Times New Roman" panose="02020603050405020304" pitchFamily="18" charset="0"/>
                <a:ea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endParaRPr>
          </a:p>
        </p:txBody>
      </p:sp>
      <p:pic>
        <p:nvPicPr>
          <p:cNvPr id="38916" name="Picture 4" descr="Cầm Bút Lên Và Viết Hay Đặt Tay Lên Bàn Phím Và Gõ - YBOX"/>
          <p:cNvPicPr>
            <a:picLocks noChangeAspect="1"/>
          </p:cNvPicPr>
          <p:nvPr/>
        </p:nvPicPr>
        <p:blipFill>
          <a:blip r:embed="rId4"/>
          <a:stretch>
            <a:fillRect/>
          </a:stretch>
        </p:blipFill>
        <p:spPr>
          <a:xfrm>
            <a:off x="684213" y="3482975"/>
            <a:ext cx="2519362" cy="2819400"/>
          </a:xfrm>
          <a:prstGeom prst="rect">
            <a:avLst/>
          </a:prstGeom>
          <a:noFill/>
          <a:ln w="9525">
            <a:noFill/>
          </a:ln>
        </p:spPr>
      </p:pic>
      <p:pic>
        <p:nvPicPr>
          <p:cNvPr id="38917" name="Picture 6" descr="Họa Sĩ Sử Dụng Cọ Vẽ Và Bảng Màu Nữ Nghệ Sĩ Ngồi Trước Giá Vẽ"/>
          <p:cNvPicPr>
            <a:picLocks noChangeAspect="1"/>
          </p:cNvPicPr>
          <p:nvPr/>
        </p:nvPicPr>
        <p:blipFill>
          <a:blip r:embed="rId5"/>
          <a:stretch>
            <a:fillRect/>
          </a:stretch>
        </p:blipFill>
        <p:spPr>
          <a:xfrm>
            <a:off x="3370263" y="3500438"/>
            <a:ext cx="2560637" cy="2820987"/>
          </a:xfrm>
          <a:prstGeom prst="rect">
            <a:avLst/>
          </a:prstGeom>
          <a:noFill/>
          <a:ln w="9525">
            <a:noFill/>
          </a:ln>
        </p:spPr>
      </p:pic>
      <p:pic>
        <p:nvPicPr>
          <p:cNvPr id="38918" name="Picture 8" descr="Cover bài hát của người khác khi nào thì đúng luật?"/>
          <p:cNvPicPr>
            <a:picLocks noChangeAspect="1"/>
          </p:cNvPicPr>
          <p:nvPr/>
        </p:nvPicPr>
        <p:blipFill>
          <a:blip r:embed="rId6"/>
          <a:stretch>
            <a:fillRect/>
          </a:stretch>
        </p:blipFill>
        <p:spPr>
          <a:xfrm>
            <a:off x="6096000" y="3500438"/>
            <a:ext cx="2560638" cy="28209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1"/>
          <p:cNvGraphicFramePr>
            <a:graphicFrameLocks noChangeAspect="1"/>
          </p:cNvGraphicFramePr>
          <p:nvPr/>
        </p:nvGraphicFramePr>
        <p:xfrm>
          <a:off x="0" y="0"/>
          <a:ext cx="9351963" cy="6858000"/>
        </p:xfrm>
        <a:graphic>
          <a:graphicData uri="http://schemas.openxmlformats.org/presentationml/2006/ole">
            <mc:AlternateContent xmlns:mc="http://schemas.openxmlformats.org/markup-compatibility/2006">
              <mc:Choice xmlns:v="urn:schemas-microsoft-com:vml" Requires="v">
                <p:oleObj r:id="rId2" imgW="3123565" imgH="2341880" progId="PowerPoint.Slide.8">
                  <p:embed/>
                </p:oleObj>
              </mc:Choice>
              <mc:Fallback>
                <p:oleObj r:id="rId2" imgW="3123565" imgH="2341880" progId="PowerPoint.Slide.8">
                  <p:embed/>
                  <p:pic>
                    <p:nvPicPr>
                      <p:cNvPr id="39938" name="Object 1"/>
                      <p:cNvPicPr/>
                      <p:nvPr/>
                    </p:nvPicPr>
                    <p:blipFill>
                      <a:blip r:embed="rId3"/>
                      <a:stretch>
                        <a:fillRect/>
                      </a:stretch>
                    </p:blipFill>
                    <p:spPr>
                      <a:xfrm>
                        <a:off x="0" y="0"/>
                        <a:ext cx="9351963" cy="6858000"/>
                      </a:xfrm>
                      <a:prstGeom prst="rect">
                        <a:avLst/>
                      </a:prstGeom>
                      <a:noFill/>
                      <a:ln w="38100">
                        <a:noFill/>
                        <a:miter/>
                      </a:ln>
                    </p:spPr>
                  </p:pic>
                </p:oleObj>
              </mc:Fallback>
            </mc:AlternateContent>
          </a:graphicData>
        </a:graphic>
      </p:graphicFrame>
      <p:sp>
        <p:nvSpPr>
          <p:cNvPr id="3" name="TextBox 2"/>
          <p:cNvSpPr txBox="1"/>
          <p:nvPr/>
        </p:nvSpPr>
        <p:spPr>
          <a:xfrm>
            <a:off x="971550" y="1196975"/>
            <a:ext cx="6696075" cy="4679950"/>
          </a:xfrm>
          <a:prstGeom prst="rect">
            <a:avLst/>
          </a:prstGeom>
          <a:solidFill>
            <a:schemeClr val="accent6">
              <a:lumMod val="20000"/>
              <a:lumOff val="80000"/>
            </a:schemeClr>
          </a:solidFill>
          <a:ln>
            <a:noFill/>
          </a:ln>
        </p:spPr>
        <p:txBody>
          <a:bodyPr>
            <a:spAutoFit/>
          </a:bodyPr>
          <a:lstStyle/>
          <a:p>
            <a:pPr marR="0" defTabSz="914400">
              <a:buClrTx/>
              <a:buSzTx/>
              <a:buFontTx/>
              <a:buNone/>
              <a:defRPr/>
            </a:pPr>
            <a:endParaRPr kumimoji="0" lang="en-US" kern="1200" cap="none" spc="0" normalizeH="0" baseline="0" noProof="0" dirty="0">
              <a:latin typeface=".VnTime" panose="020B7200000000000000" pitchFamily="34" charset="0"/>
              <a:ea typeface="+mn-ea"/>
              <a:cs typeface="+mn-cs"/>
            </a:endParaRPr>
          </a:p>
        </p:txBody>
      </p:sp>
      <p:sp>
        <p:nvSpPr>
          <p:cNvPr id="39940" name="Text Box 20"/>
          <p:cNvSpPr txBox="1"/>
          <p:nvPr/>
        </p:nvSpPr>
        <p:spPr>
          <a:xfrm>
            <a:off x="1622425" y="2133600"/>
            <a:ext cx="5467350" cy="30464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dirty="0">
                <a:solidFill>
                  <a:srgbClr val="0000CC"/>
                </a:solidFill>
                <a:latin typeface="Arial" panose="020B0604020202020204" pitchFamily="34" charset="0"/>
              </a:rPr>
              <a:t>Sưu tầm một bài ca dao hoặc câu tục ngữ, thành ngữ thể hiện có chủ đề tương tự với chủ đề bài học</a:t>
            </a:r>
          </a:p>
          <a:p>
            <a:pPr marL="0" lvl="0" indent="0" algn="ctr" eaLnBrk="1" hangingPunct="1">
              <a:spcBef>
                <a:spcPct val="0"/>
              </a:spcBef>
              <a:buClrTx/>
              <a:buNone/>
            </a:pPr>
            <a:endParaRPr lang="en-US" altLang="en-US" dirty="0">
              <a:solidFill>
                <a:srgbClr val="0000CC"/>
              </a:solidFill>
              <a:latin typeface="Arial" panose="020B0604020202020204" pitchFamily="34" charset="0"/>
            </a:endParaRPr>
          </a:p>
          <a:p>
            <a:pPr marL="0" lvl="0" indent="0" algn="ctr" eaLnBrk="1" hangingPunct="1">
              <a:spcBef>
                <a:spcPct val="0"/>
              </a:spcBef>
              <a:buClrTx/>
              <a:buNone/>
            </a:pPr>
            <a:endParaRPr lang="en-US" altLang="en-US" dirty="0">
              <a:solidFill>
                <a:srgbClr val="0000CC"/>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p:nvPr/>
        </p:nvSpPr>
        <p:spPr>
          <a:xfrm>
            <a:off x="1397000" y="3127375"/>
            <a:ext cx="1785938" cy="646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endParaRPr lang="en-US" altLang="en-US" sz="2000" dirty="0">
              <a:latin typeface="Arial" panose="020B0604020202020204" pitchFamily="34" charset="0"/>
            </a:endParaRPr>
          </a:p>
          <a:p>
            <a:pPr marL="0" lvl="0" indent="0" eaLnBrk="1" hangingPunct="1">
              <a:spcBef>
                <a:spcPct val="0"/>
              </a:spcBef>
              <a:buClrTx/>
              <a:buNone/>
            </a:pPr>
            <a:endParaRPr lang="en-US" altLang="en-US" sz="2000" dirty="0">
              <a:latin typeface="Arial" panose="020B0604020202020204" pitchFamily="34" charset="0"/>
            </a:endParaRPr>
          </a:p>
        </p:txBody>
      </p:sp>
      <p:sp>
        <p:nvSpPr>
          <p:cNvPr id="40963" name="TextBox 6"/>
          <p:cNvSpPr txBox="1"/>
          <p:nvPr/>
        </p:nvSpPr>
        <p:spPr>
          <a:xfrm>
            <a:off x="1139825" y="673100"/>
            <a:ext cx="71437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en-US" b="1" dirty="0">
                <a:latin typeface="Arial" panose="020B0604020202020204" pitchFamily="34" charset="0"/>
              </a:rPr>
              <a:t>HƯỚNG DẪN HỌC BÀI Ở NHÀ</a:t>
            </a:r>
          </a:p>
        </p:txBody>
      </p:sp>
      <p:sp>
        <p:nvSpPr>
          <p:cNvPr id="40964" name="Rectangle 9"/>
          <p:cNvSpPr/>
          <p:nvPr/>
        </p:nvSpPr>
        <p:spPr>
          <a:xfrm rot="3419336">
            <a:off x="900113" y="1606550"/>
            <a:ext cx="479425" cy="520700"/>
          </a:xfrm>
          <a:prstGeom prst="rect">
            <a:avLst/>
          </a:prstGeom>
          <a:gradFill rotWithShape="1">
            <a:gsLst>
              <a:gs pos="0">
                <a:srgbClr val="99CC00"/>
              </a:gs>
              <a:gs pos="100000">
                <a:srgbClr val="475E00"/>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nchorCtr="0">
            <a:flatTx/>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endParaRPr lang="en-US" altLang="en-US" sz="2000" dirty="0">
              <a:latin typeface="Arial" panose="020B0604020202020204" pitchFamily="34" charset="0"/>
            </a:endParaRPr>
          </a:p>
        </p:txBody>
      </p:sp>
      <p:sp>
        <p:nvSpPr>
          <p:cNvPr id="40965" name="Text Box 15"/>
          <p:cNvSpPr txBox="1"/>
          <p:nvPr/>
        </p:nvSpPr>
        <p:spPr>
          <a:xfrm>
            <a:off x="1728788" y="1555750"/>
            <a:ext cx="714375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en-US" sz="2400" dirty="0">
                <a:solidFill>
                  <a:srgbClr val="0000CC"/>
                </a:solidFill>
                <a:latin typeface="Arial" panose="020B0604020202020204" pitchFamily="34" charset="0"/>
              </a:rPr>
              <a:t>Chuẩn bị bài mới: Tiết tiếp theo của bài học</a:t>
            </a:r>
          </a:p>
        </p:txBody>
      </p:sp>
      <p:pic>
        <p:nvPicPr>
          <p:cNvPr id="40966" name="Picture 5" descr="JuFl13103 copy"/>
          <p:cNvPicPr>
            <a:picLocks noChangeAspect="1"/>
          </p:cNvPicPr>
          <p:nvPr/>
        </p:nvPicPr>
        <p:blipFill>
          <a:blip r:embed="rId3"/>
          <a:stretch>
            <a:fillRect/>
          </a:stretch>
        </p:blipFill>
        <p:spPr>
          <a:xfrm>
            <a:off x="-287337" y="2997200"/>
            <a:ext cx="2616200" cy="3367088"/>
          </a:xfrm>
          <a:prstGeom prst="rect">
            <a:avLst/>
          </a:prstGeom>
          <a:noFill/>
          <a:ln w="9525">
            <a:noFill/>
          </a:ln>
        </p:spPr>
      </p:pic>
      <p:pic>
        <p:nvPicPr>
          <p:cNvPr id="17" name="Picture 16" descr="Picture2.gif"/>
          <p:cNvPicPr>
            <a:picLocks noChangeAspect="1"/>
          </p:cNvPicPr>
          <p:nvPr/>
        </p:nvPicPr>
        <p:blipFill>
          <a:blip r:embed="rId4"/>
          <a:stretch>
            <a:fillRect/>
          </a:stretch>
        </p:blipFill>
        <p:spPr>
          <a:xfrm>
            <a:off x="6084168" y="3807882"/>
            <a:ext cx="2428860" cy="21873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150" y="3082925"/>
            <a:ext cx="139700" cy="692150"/>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50" b="1" i="0" u="none" strike="noStrike" kern="1200" cap="none" spc="0" normalizeH="0" baseline="0" noProof="0" dirty="0">
              <a:ln w="12700">
                <a:solidFill>
                  <a:schemeClr val="accent5"/>
                </a:solidFill>
                <a:prstDash val="solid"/>
              </a:ln>
              <a:pattFill prst="ltDnDiag">
                <a:fgClr>
                  <a:schemeClr val="accent5">
                    <a:lumMod val="60000"/>
                    <a:lumOff val="40000"/>
                  </a:schemeClr>
                </a:fgClr>
                <a:bgClr>
                  <a:schemeClr val="bg1"/>
                </a:bgClr>
              </a:pattFill>
              <a:effectLst/>
              <a:uLnTx/>
              <a:uFillTx/>
              <a:latin typeface=".VnTime" panose="020B7200000000000000" pitchFamily="34" charset="0"/>
              <a:ea typeface="+mn-ea"/>
              <a:cs typeface="+mn-cs"/>
            </a:endParaRPr>
          </a:p>
        </p:txBody>
      </p:sp>
      <p:sp>
        <p:nvSpPr>
          <p:cNvPr id="5" name="TextBox 4"/>
          <p:cNvSpPr txBox="1"/>
          <p:nvPr/>
        </p:nvSpPr>
        <p:spPr>
          <a:xfrm>
            <a:off x="1691680" y="1916832"/>
            <a:ext cx="7920879" cy="1323439"/>
          </a:xfrm>
          <a:prstGeom prst="rect">
            <a:avLst/>
          </a:prstGeom>
          <a:noFill/>
          <a:ln>
            <a:noFill/>
          </a:ln>
          <a:scene3d>
            <a:camera prst="perspectiveContrastingRightFacing"/>
            <a:lightRig rig="threePt" dir="t"/>
          </a:scene3d>
          <a:sp3d>
            <a:bevelB w="101600" prst="riblet"/>
          </a:sp3d>
        </p:spPr>
        <p:txBody>
          <a:bodyPr>
            <a:spAutoFit/>
          </a:bodyPr>
          <a:lstStyle/>
          <a:p>
            <a:pPr marR="0" defTabSz="914400">
              <a:buClrTx/>
              <a:buSzTx/>
              <a:buFontTx/>
              <a:buNone/>
              <a:defRPr/>
            </a:pPr>
            <a:r>
              <a:rPr kumimoji="0" lang="en-US" sz="8000"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ln/>
        </p:spPr>
        <p:txBody>
          <a:bodyPr vert="horz" wrap="square" lIns="91440" tIns="45720" rIns="91440" bIns="45720" anchor="t" anchorCtr="0"/>
          <a:lstStyle/>
          <a:p>
            <a:pPr eaLnBrk="1" hangingPunct="1"/>
            <a:endParaRPr lang="vi-VN" altLang="en-US" dirty="0"/>
          </a:p>
        </p:txBody>
      </p:sp>
      <p:sp>
        <p:nvSpPr>
          <p:cNvPr id="43011" name="Rectangle 3"/>
          <p:cNvSpPr>
            <a:spLocks noGrp="1"/>
          </p:cNvSpPr>
          <p:nvPr>
            <p:ph idx="1"/>
          </p:nvPr>
        </p:nvSpPr>
        <p:spPr>
          <a:ln/>
        </p:spPr>
        <p:txBody>
          <a:bodyPr vert="horz" wrap="square" lIns="91440" tIns="45720" rIns="91440" bIns="45720" anchor="t" anchorCtr="0"/>
          <a:lstStyle/>
          <a:p>
            <a:pPr eaLnBrk="1" hangingPunct="1"/>
            <a:endParaRPr lang="vi-VN" altLang="en-US" dirty="0"/>
          </a:p>
        </p:txBody>
      </p:sp>
      <p:pic>
        <p:nvPicPr>
          <p:cNvPr id="43012" name="Picture 4" descr="537026"/>
          <p:cNvPicPr>
            <a:picLocks noChangeAspect="1"/>
          </p:cNvPicPr>
          <p:nvPr/>
        </p:nvPicPr>
        <p:blipFill>
          <a:blip r:embed="rId3"/>
          <a:stretch>
            <a:fillRect/>
          </a:stretch>
        </p:blipFill>
        <p:spPr>
          <a:xfrm>
            <a:off x="0" y="20638"/>
            <a:ext cx="9144000" cy="6837362"/>
          </a:xfrm>
          <a:prstGeom prst="rect">
            <a:avLst/>
          </a:prstGeom>
          <a:noFill/>
          <a:ln w="9525">
            <a:noFill/>
          </a:ln>
        </p:spPr>
      </p:pic>
      <p:sp>
        <p:nvSpPr>
          <p:cNvPr id="55301" name="Text Box 5"/>
          <p:cNvSpPr txBox="1">
            <a:spLocks noChangeArrowheads="1"/>
          </p:cNvSpPr>
          <p:nvPr/>
        </p:nvSpPr>
        <p:spPr bwMode="auto">
          <a:xfrm>
            <a:off x="685800" y="1752600"/>
            <a:ext cx="8305800" cy="2147888"/>
          </a:xfrm>
          <a:prstGeom prst="rect">
            <a:avLst/>
          </a:prstGeom>
          <a:noFill/>
          <a:ln w="9525">
            <a:noFill/>
            <a:miter lim="800000"/>
          </a:ln>
          <a:effectLst/>
        </p:spPr>
        <p:txBody>
          <a:bodyPr>
            <a:spAutoFit/>
          </a:bodyPr>
          <a:lstStyle/>
          <a:p>
            <a:pPr marR="0" algn="ctr" defTabSz="914400" eaLnBrk="1" hangingPunct="1">
              <a:spcBef>
                <a:spcPct val="50000"/>
              </a:spcBef>
              <a:buClrTx/>
              <a:buSzTx/>
              <a:buFontTx/>
              <a:buNone/>
              <a:defRPr/>
            </a:pPr>
            <a:r>
              <a:rPr kumimoji="0" lang="en-US" sz="5400" b="1" kern="1200" cap="none" spc="0" normalizeH="0" baseline="0" noProof="0">
                <a:solidFill>
                  <a:srgbClr val="FF0000"/>
                </a:solidFill>
                <a:effectLst>
                  <a:outerShdw blurRad="38100" dist="38100" dir="2700000" algn="tl">
                    <a:srgbClr val="C0C0C0"/>
                  </a:outerShdw>
                </a:effectLst>
                <a:latin typeface=".VnAristote" panose="020B7200000000000000" pitchFamily="34" charset="0"/>
                <a:ea typeface="+mn-ea"/>
                <a:cs typeface="+mn-cs"/>
              </a:rPr>
              <a:t>C¸m ¬n quý thÇy c« </a:t>
            </a:r>
          </a:p>
          <a:p>
            <a:pPr marR="0" algn="ctr" defTabSz="914400" eaLnBrk="1" hangingPunct="1">
              <a:spcBef>
                <a:spcPct val="50000"/>
              </a:spcBef>
              <a:buClrTx/>
              <a:buSzTx/>
              <a:buFontTx/>
              <a:buNone/>
              <a:defRPr/>
            </a:pPr>
            <a:r>
              <a:rPr kumimoji="0" lang="en-US" sz="5400" b="1" kern="1200" cap="none" spc="0" normalizeH="0" baseline="0" noProof="0">
                <a:solidFill>
                  <a:srgbClr val="FF0000"/>
                </a:solidFill>
                <a:effectLst>
                  <a:outerShdw blurRad="38100" dist="38100" dir="2700000" algn="tl">
                    <a:srgbClr val="C0C0C0"/>
                  </a:outerShdw>
                </a:effectLst>
                <a:latin typeface=".VnAristote" panose="020B7200000000000000" pitchFamily="34" charset="0"/>
                <a:ea typeface="+mn-ea"/>
                <a:cs typeface="+mn-cs"/>
              </a:rPr>
              <a:t>vµ c¸c em häc sinh!</a:t>
            </a:r>
          </a:p>
        </p:txBody>
      </p:sp>
      <p:pic>
        <p:nvPicPr>
          <p:cNvPr id="43014" name="Picture 4" descr="5167171227143308"/>
          <p:cNvPicPr>
            <a:picLocks noChangeAspect="1"/>
          </p:cNvPicPr>
          <p:nvPr/>
        </p:nvPicPr>
        <p:blipFill>
          <a:blip r:embed="rId4"/>
          <a:stretch>
            <a:fillRect/>
          </a:stretch>
        </p:blipFill>
        <p:spPr>
          <a:xfrm>
            <a:off x="4370388" y="4346575"/>
            <a:ext cx="4800600" cy="2511425"/>
          </a:xfrm>
          <a:prstGeom prst="rect">
            <a:avLst/>
          </a:prstGeom>
          <a:noFill/>
          <a:ln w="9525"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301"/>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14" y="188640"/>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2" name="TextBox 1"/>
          <p:cNvSpPr txBox="1"/>
          <p:nvPr/>
        </p:nvSpPr>
        <p:spPr>
          <a:xfrm>
            <a:off x="539750" y="973138"/>
            <a:ext cx="4176713" cy="4894263"/>
          </a:xfrm>
          <a:prstGeom prst="rect">
            <a:avLst/>
          </a:prstGeom>
          <a:noFill/>
        </p:spPr>
        <p:txBody>
          <a:bodyPr>
            <a:spAutoFit/>
          </a:bodyPr>
          <a:lstStyle/>
          <a:p>
            <a:pPr>
              <a:buNone/>
            </a:pPr>
            <a:r>
              <a:rPr dirty="0">
                <a:solidFill>
                  <a:srgbClr val="C00000"/>
                </a:solidFill>
                <a:latin typeface="Times New Roman" panose="02020603050405020304" pitchFamily="18" charset="0"/>
                <a:cs typeface="Times New Roman" panose="02020603050405020304" pitchFamily="18" charset="0"/>
              </a:rPr>
              <a:t>- Mục đích</a:t>
            </a:r>
            <a:r>
              <a:rPr dirty="0">
                <a:latin typeface="Times New Roman" panose="02020603050405020304" pitchFamily="18" charset="0"/>
                <a:cs typeface="Times New Roman" panose="02020603050405020304" pitchFamily="18" charset="0"/>
              </a:rPr>
              <a:t>: Kiển tra việc đọc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soạn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ở nh</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p>
          <a:p>
            <a:pPr>
              <a:buChar char="-"/>
            </a:pPr>
            <a:r>
              <a:rPr dirty="0">
                <a:solidFill>
                  <a:srgbClr val="C00000"/>
                </a:solidFill>
                <a:latin typeface="Times New Roman" panose="02020603050405020304" pitchFamily="18" charset="0"/>
                <a:cs typeface="Times New Roman" panose="02020603050405020304" pitchFamily="18" charset="0"/>
              </a:rPr>
              <a:t>Các phần chơi: 05 câu hỏi</a:t>
            </a:r>
          </a:p>
          <a:p>
            <a:pPr>
              <a:buNone/>
            </a:pPr>
            <a:r>
              <a:rPr dirty="0">
                <a:latin typeface="Times New Roman" panose="02020603050405020304" pitchFamily="18" charset="0"/>
                <a:cs typeface="Times New Roman" panose="02020603050405020304" pitchFamily="18" charset="0"/>
              </a:rPr>
              <a:t>+ Ghép từ</a:t>
            </a:r>
          </a:p>
          <a:p>
            <a:pPr>
              <a:buNone/>
            </a:pPr>
            <a:r>
              <a:rPr dirty="0">
                <a:latin typeface="Times New Roman" panose="02020603050405020304" pitchFamily="18" charset="0"/>
                <a:cs typeface="Times New Roman" panose="02020603050405020304" pitchFamily="18" charset="0"/>
              </a:rPr>
              <a:t>+ Viết đúng chính tả</a:t>
            </a:r>
          </a:p>
          <a:p>
            <a:pPr>
              <a:buNone/>
            </a:pPr>
            <a:r>
              <a:rPr dirty="0">
                <a:latin typeface="Times New Roman" panose="02020603050405020304" pitchFamily="18" charset="0"/>
                <a:cs typeface="Times New Roman" panose="02020603050405020304" pitchFamily="18" charset="0"/>
              </a:rPr>
              <a:t>+ Điền thông tin </a:t>
            </a:r>
          </a:p>
          <a:p>
            <a:pPr>
              <a:buNone/>
            </a:pPr>
            <a:r>
              <a:rPr dirty="0">
                <a:latin typeface="Times New Roman" panose="02020603050405020304" pitchFamily="18" charset="0"/>
                <a:cs typeface="Times New Roman" panose="02020603050405020304" pitchFamily="18" charset="0"/>
              </a:rPr>
              <a:t>+ Tìm số lượng Động từ, Từ láy</a:t>
            </a:r>
          </a:p>
          <a:p>
            <a:pPr>
              <a:buNone/>
            </a:pPr>
            <a:r>
              <a:rPr dirty="0">
                <a:latin typeface="Times New Roman" panose="02020603050405020304" pitchFamily="18" charset="0"/>
                <a:cs typeface="Times New Roman" panose="02020603050405020304" pitchFamily="18" charset="0"/>
              </a:rPr>
              <a:t>+ Nối các nội dung để được thông tin chính xác</a:t>
            </a:r>
          </a:p>
          <a:p>
            <a:pPr>
              <a:buChar char="-"/>
            </a:pPr>
            <a:r>
              <a:rPr dirty="0">
                <a:solidFill>
                  <a:srgbClr val="C00000"/>
                </a:solidFill>
                <a:latin typeface="Times New Roman" panose="02020603050405020304" pitchFamily="18" charset="0"/>
                <a:cs typeface="Times New Roman" panose="02020603050405020304" pitchFamily="18" charset="0"/>
              </a:rPr>
              <a:t>Luật chơi</a:t>
            </a:r>
          </a:p>
          <a:p>
            <a:pPr>
              <a:buNone/>
            </a:pPr>
            <a:r>
              <a:rPr dirty="0">
                <a:latin typeface="Times New Roman" panose="02020603050405020304" pitchFamily="18" charset="0"/>
                <a:cs typeface="Times New Roman" panose="02020603050405020304" pitchFamily="18" charset="0"/>
              </a:rPr>
              <a:t>+ Thời gian 15 giây</a:t>
            </a:r>
          </a:p>
          <a:p>
            <a:pPr>
              <a:buNone/>
            </a:pPr>
            <a:r>
              <a:rPr dirty="0">
                <a:latin typeface="Times New Roman" panose="02020603050405020304" pitchFamily="18" charset="0"/>
                <a:cs typeface="Times New Roman" panose="02020603050405020304" pitchFamily="18" charset="0"/>
              </a:rPr>
              <a:t>+ 1 cộng cho người trả lời nhanh nhất ở mỗi câu hỏi</a:t>
            </a:r>
            <a:endParaRPr dirty="0">
              <a:latin typeface="Times New Roman" panose="02020603050405020304" pitchFamily="18" charset="0"/>
              <a:ea typeface="Times New Roman" panose="02020603050405020304" pitchFamily="18" charset="0"/>
            </a:endParaRPr>
          </a:p>
        </p:txBody>
      </p:sp>
      <p:pic>
        <p:nvPicPr>
          <p:cNvPr id="4" name="Gameshow Vua Tiếng Việt - Tập 2 Full HD (Ngày 17-9-2021) (online-video-cutter.com) (3) (1).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572000" y="1897063"/>
            <a:ext cx="4032250" cy="4075112"/>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64" y="423253"/>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5" name="Rectangle 4"/>
          <p:cNvSpPr/>
          <p:nvPr/>
        </p:nvSpPr>
        <p:spPr>
          <a:xfrm>
            <a:off x="2659733" y="1315850"/>
            <a:ext cx="3888432" cy="923330"/>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GHÉP TỪ</a:t>
            </a:r>
          </a:p>
        </p:txBody>
      </p:sp>
      <p:sp>
        <p:nvSpPr>
          <p:cNvPr id="10244" name="Title 2"/>
          <p:cNvSpPr>
            <a:spLocks noGrp="1"/>
          </p:cNvSpPr>
          <p:nvPr>
            <p:ph type="title"/>
          </p:nvPr>
        </p:nvSpPr>
        <p:spPr>
          <a:xfrm>
            <a:off x="1619250" y="2376488"/>
            <a:ext cx="6121400" cy="1509712"/>
          </a:xfrm>
          <a:ln/>
        </p:spPr>
        <p:txBody>
          <a:bodyPr vert="horz" wrap="square" lIns="91440" tIns="45720" rIns="91440" bIns="45720" anchor="b" anchorCtr="0"/>
          <a:lstStyle/>
          <a:p>
            <a:r>
              <a:rPr lang="en-US" altLang="en-US" sz="6600" kern="1200" dirty="0">
                <a:latin typeface="Times New Roman" panose="02020603050405020304" pitchFamily="18" charset="0"/>
                <a:ea typeface="+mj-ea"/>
                <a:cs typeface="Times New Roman" panose="02020603050405020304" pitchFamily="18" charset="0"/>
              </a:rPr>
              <a:t>T/ g /a /n /a /g / i</a:t>
            </a:r>
            <a:endParaRPr lang="en-US" altLang="en-US" sz="6600" kern="1200" dirty="0">
              <a:latin typeface="Times New Roman" panose="02020603050405020304" pitchFamily="18" charset="0"/>
              <a:ea typeface="Times New Roman" panose="02020603050405020304" pitchFamily="18" charset="0"/>
              <a:cs typeface="+mj-cs"/>
            </a:endParaRPr>
          </a:p>
        </p:txBody>
      </p:sp>
      <p:sp>
        <p:nvSpPr>
          <p:cNvPr id="22534" name="Title 2"/>
          <p:cNvSpPr txBox="1"/>
          <p:nvPr/>
        </p:nvSpPr>
        <p:spPr>
          <a:xfrm>
            <a:off x="2659063" y="3886200"/>
            <a:ext cx="3294062" cy="15113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6600" dirty="0">
                <a:solidFill>
                  <a:srgbClr val="FFFF00"/>
                </a:solidFill>
                <a:latin typeface="Times New Roman" panose="02020603050405020304" pitchFamily="18" charset="0"/>
                <a:cs typeface="Times New Roman" panose="02020603050405020304" pitchFamily="18" charset="0"/>
              </a:rPr>
              <a:t>Tang gia</a:t>
            </a:r>
            <a:endParaRPr lang="en-US" altLang="en-US" sz="6600" dirty="0">
              <a:solidFill>
                <a:srgbClr val="FFFF00"/>
              </a:solidFill>
              <a:latin typeface="Times New Roman" panose="02020603050405020304" pitchFamily="18" charset="0"/>
              <a:ea typeface="Times New Roman" panose="02020603050405020304" pitchFamily="18" charset="0"/>
            </a:endParaRPr>
          </a:p>
        </p:txBody>
      </p:sp>
      <p:pic>
        <p:nvPicPr>
          <p:cNvPr id="3"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6548438" y="1557338"/>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225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64" y="423253"/>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5" name="Rectangle 4"/>
          <p:cNvSpPr/>
          <p:nvPr/>
        </p:nvSpPr>
        <p:spPr>
          <a:xfrm>
            <a:off x="2659733" y="1315850"/>
            <a:ext cx="3888432" cy="175432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ĐIỀN KHUYẾT</a:t>
            </a:r>
          </a:p>
        </p:txBody>
      </p:sp>
      <p:sp>
        <p:nvSpPr>
          <p:cNvPr id="11268" name="Title 2"/>
          <p:cNvSpPr>
            <a:spLocks noGrp="1"/>
          </p:cNvSpPr>
          <p:nvPr>
            <p:ph type="title"/>
          </p:nvPr>
        </p:nvSpPr>
        <p:spPr>
          <a:xfrm>
            <a:off x="184150" y="1884363"/>
            <a:ext cx="7886700" cy="1738312"/>
          </a:xfrm>
          <a:ln/>
        </p:spPr>
        <p:txBody>
          <a:bodyPr vert="horz" wrap="square" lIns="91440" tIns="45720" rIns="91440" bIns="45720" anchor="b" anchorCtr="0"/>
          <a:lstStyle/>
          <a:p>
            <a:r>
              <a:rPr lang="en-US" altLang="en-US" sz="3600" i="1" kern="1200" dirty="0">
                <a:latin typeface="Times New Roman" panose="02020603050405020304" pitchFamily="18" charset="0"/>
                <a:ea typeface="+mj-ea"/>
                <a:cs typeface="Times New Roman" panose="02020603050405020304" pitchFamily="18" charset="0"/>
              </a:rPr>
              <a:t>Với một đám ma theo cả lối</a:t>
            </a:r>
            <a:r>
              <a:rPr lang="en-US" altLang="en-US" sz="3600" i="1" kern="1200" dirty="0">
                <a:latin typeface="Times New Roman" panose="02020603050405020304" pitchFamily="18" charset="0"/>
                <a:ea typeface="Times New Roman" panose="02020603050405020304" pitchFamily="18" charset="0"/>
                <a:cs typeface="+mj-cs"/>
              </a:rPr>
              <a:t>………</a:t>
            </a:r>
          </a:p>
        </p:txBody>
      </p:sp>
      <p:sp>
        <p:nvSpPr>
          <p:cNvPr id="24582" name="Title 2"/>
          <p:cNvSpPr txBox="1"/>
          <p:nvPr/>
        </p:nvSpPr>
        <p:spPr>
          <a:xfrm>
            <a:off x="2789238" y="3925888"/>
            <a:ext cx="5256212" cy="1131887"/>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4400" dirty="0">
                <a:solidFill>
                  <a:srgbClr val="FFFF00"/>
                </a:solidFill>
                <a:latin typeface="Times New Roman" panose="02020603050405020304" pitchFamily="18" charset="0"/>
                <a:cs typeface="Times New Roman" panose="02020603050405020304" pitchFamily="18" charset="0"/>
              </a:rPr>
              <a:t>Ta, T</a:t>
            </a:r>
            <a:r>
              <a:rPr lang="en-US" altLang="en-US" sz="4400" dirty="0">
                <a:solidFill>
                  <a:srgbClr val="FFFF00"/>
                </a:solidFill>
                <a:latin typeface="Times New Roman" panose="02020603050405020304" pitchFamily="18" charset="0"/>
                <a:ea typeface="Times New Roman" panose="02020603050405020304" pitchFamily="18" charset="0"/>
              </a:rPr>
              <a:t>à</a:t>
            </a:r>
            <a:r>
              <a:rPr lang="en-US" altLang="en-US" sz="4400" dirty="0">
                <a:solidFill>
                  <a:srgbClr val="FFFF00"/>
                </a:solidFill>
                <a:latin typeface="Times New Roman" panose="02020603050405020304" pitchFamily="18" charset="0"/>
                <a:cs typeface="Times New Roman" panose="02020603050405020304" pitchFamily="18" charset="0"/>
              </a:rPr>
              <a:t>u, Tây</a:t>
            </a:r>
            <a:endParaRPr lang="en-US" altLang="en-US" sz="4400" dirty="0">
              <a:solidFill>
                <a:srgbClr val="FFFF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2501900" y="3646488"/>
            <a:ext cx="4537075" cy="4619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dirty="0">
                <a:latin typeface=".VnTime" panose="020B7200000000000000" pitchFamily="34" charset="0"/>
              </a:rPr>
              <a:t>(SGK TRANG 126)</a:t>
            </a:r>
          </a:p>
        </p:txBody>
      </p:sp>
      <p:pic>
        <p:nvPicPr>
          <p:cNvPr id="3"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6429375" y="155575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circle(in)">
                                      <p:cBhvr>
                                        <p:cTn id="7" dur="20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11111E-6 -1.11111E-6 L 0.30139 -0.19815 " pathEditMode="relative" rAng="0" ptsTypes="AA">
                                      <p:cBhvr>
                                        <p:cTn id="16" dur="2000" fill="hold"/>
                                        <p:tgtEl>
                                          <p:spTgt spid="24582"/>
                                        </p:tgtEl>
                                        <p:attrNameLst>
                                          <p:attrName>ppt_x</p:attrName>
                                          <p:attrName>ppt_y</p:attrName>
                                        </p:attrNameLst>
                                      </p:cBhvr>
                                      <p:rCtr x="15100" y="-99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3"/>
                                        </p:tgtEl>
                                      </p:cBhvr>
                                    </p:cmd>
                                  </p:childTnLst>
                                </p:cTn>
                              </p:par>
                            </p:childTnLst>
                          </p:cTn>
                        </p:par>
                      </p:childTnLst>
                    </p:cTn>
                  </p:par>
                </p:childTnLst>
              </p:cTn>
              <p:nextCondLst>
                <p:cond evt="onClick" delay="0">
                  <p:tgtEl>
                    <p:spTgt spid="3"/>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4582" grpId="0"/>
      <p:bldP spid="24582"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64" y="423253"/>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5" name="Rectangle 4"/>
          <p:cNvSpPr/>
          <p:nvPr/>
        </p:nvSpPr>
        <p:spPr>
          <a:xfrm>
            <a:off x="1520806" y="1486776"/>
            <a:ext cx="6112571" cy="923330"/>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ĐIỀN KHUYẾT</a:t>
            </a:r>
          </a:p>
        </p:txBody>
      </p:sp>
      <p:sp>
        <p:nvSpPr>
          <p:cNvPr id="12292" name="Title 2"/>
          <p:cNvSpPr>
            <a:spLocks noGrp="1"/>
          </p:cNvSpPr>
          <p:nvPr>
            <p:ph type="title"/>
          </p:nvPr>
        </p:nvSpPr>
        <p:spPr>
          <a:xfrm>
            <a:off x="323850" y="2549525"/>
            <a:ext cx="8483600" cy="1790700"/>
          </a:xfrm>
          <a:ln/>
        </p:spPr>
        <p:txBody>
          <a:bodyPr vert="horz" wrap="square" lIns="91440" tIns="45720" rIns="91440" bIns="45720" anchor="b" anchorCtr="0"/>
          <a:lstStyle/>
          <a:p>
            <a:r>
              <a:rPr lang="en-US" altLang="en-US" sz="5400" i="1" kern="1200" dirty="0">
                <a:latin typeface="Times New Roman" panose="02020603050405020304" pitchFamily="18" charset="0"/>
                <a:ea typeface="+mj-ea"/>
                <a:cs typeface="Times New Roman" panose="02020603050405020304" pitchFamily="18" charset="0"/>
              </a:rPr>
              <a:t>Cái chết kia đã l</a:t>
            </a:r>
            <a:r>
              <a:rPr lang="en-US" altLang="en-US" sz="5400" i="1" kern="1200" dirty="0">
                <a:latin typeface="Times New Roman" panose="02020603050405020304" pitchFamily="18" charset="0"/>
                <a:ea typeface="Times New Roman" panose="02020603050405020304" pitchFamily="18" charset="0"/>
                <a:cs typeface="+mj-cs"/>
              </a:rPr>
              <a:t>à</a:t>
            </a:r>
            <a:r>
              <a:rPr lang="en-US" altLang="en-US" sz="5400" i="1" kern="1200" dirty="0">
                <a:latin typeface="Times New Roman" panose="02020603050405020304" pitchFamily="18" charset="0"/>
                <a:ea typeface="+mj-ea"/>
                <a:cs typeface="Times New Roman" panose="02020603050405020304" pitchFamily="18" charset="0"/>
              </a:rPr>
              <a:t>m cho nhiều người</a:t>
            </a:r>
            <a:r>
              <a:rPr lang="en-US" altLang="en-US" sz="5400" i="1" kern="1200" dirty="0">
                <a:latin typeface="Times New Roman" panose="02020603050405020304" pitchFamily="18" charset="0"/>
                <a:ea typeface="Times New Roman" panose="02020603050405020304" pitchFamily="18" charset="0"/>
                <a:cs typeface="+mj-cs"/>
              </a:rPr>
              <a:t>………………</a:t>
            </a:r>
            <a:r>
              <a:rPr lang="en-US" altLang="en-US" sz="5400" i="1" kern="1200" dirty="0">
                <a:latin typeface="Times New Roman" panose="02020603050405020304" pitchFamily="18" charset="0"/>
                <a:ea typeface="+mj-ea"/>
                <a:cs typeface="Times New Roman" panose="02020603050405020304" pitchFamily="18" charset="0"/>
              </a:rPr>
              <a:t>.lắm.</a:t>
            </a:r>
            <a:endParaRPr lang="en-US" altLang="en-US" sz="5400" i="1" kern="1200" dirty="0">
              <a:latin typeface="Times New Roman" panose="02020603050405020304" pitchFamily="18" charset="0"/>
              <a:ea typeface="Times New Roman" panose="02020603050405020304" pitchFamily="18" charset="0"/>
              <a:cs typeface="+mj-cs"/>
            </a:endParaRPr>
          </a:p>
        </p:txBody>
      </p:sp>
      <p:sp>
        <p:nvSpPr>
          <p:cNvPr id="23558" name="Title 2"/>
          <p:cNvSpPr txBox="1"/>
          <p:nvPr/>
        </p:nvSpPr>
        <p:spPr>
          <a:xfrm>
            <a:off x="2266950" y="4271963"/>
            <a:ext cx="4595813" cy="17907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5400" i="1" dirty="0">
                <a:solidFill>
                  <a:srgbClr val="FFFF00"/>
                </a:solidFill>
                <a:latin typeface="Times New Roman" panose="02020603050405020304" pitchFamily="18" charset="0"/>
                <a:cs typeface="Times New Roman" panose="02020603050405020304" pitchFamily="18" charset="0"/>
              </a:rPr>
              <a:t>Sung sướng</a:t>
            </a:r>
            <a:endParaRPr lang="en-US" altLang="en-US" sz="5400" i="1" dirty="0">
              <a:solidFill>
                <a:srgbClr val="FFFF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2484438" y="4476750"/>
            <a:ext cx="4535487"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2400" dirty="0">
                <a:latin typeface=".VnTime" panose="020B7200000000000000" pitchFamily="34" charset="0"/>
              </a:rPr>
              <a:t>(SGK TRANG 124) </a:t>
            </a:r>
          </a:p>
        </p:txBody>
      </p:sp>
      <p:pic>
        <p:nvPicPr>
          <p:cNvPr id="4"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956550" y="423863"/>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circle(in)">
                                      <p:cBhvr>
                                        <p:cTn id="7" dur="20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94444E-6 -2.22222E-6 L 0.00087 -0.26389 " pathEditMode="relative" rAng="0" ptsTypes="AA">
                                      <p:cBhvr>
                                        <p:cTn id="11" dur="2000" fill="hold"/>
                                        <p:tgtEl>
                                          <p:spTgt spid="23558"/>
                                        </p:tgtEl>
                                        <p:attrNameLst>
                                          <p:attrName>ppt_x</p:attrName>
                                          <p:attrName>ppt_y</p:attrName>
                                        </p:attrNameLst>
                                      </p:cBhvr>
                                      <p:rCtr x="0" y="-13200"/>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23558" grpId="0"/>
      <p:bldP spid="23558"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464" y="102121"/>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5" name="Rectangle 4"/>
          <p:cNvSpPr/>
          <p:nvPr/>
        </p:nvSpPr>
        <p:spPr>
          <a:xfrm>
            <a:off x="679313" y="946770"/>
            <a:ext cx="7848872" cy="923330"/>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SỐ LƯỢNG TỪ LÁY</a:t>
            </a:r>
          </a:p>
        </p:txBody>
      </p:sp>
      <p:sp>
        <p:nvSpPr>
          <p:cNvPr id="13316" name="Title 2"/>
          <p:cNvSpPr>
            <a:spLocks noGrp="1"/>
          </p:cNvSpPr>
          <p:nvPr>
            <p:ph type="title"/>
          </p:nvPr>
        </p:nvSpPr>
        <p:spPr>
          <a:xfrm>
            <a:off x="342900" y="2852738"/>
            <a:ext cx="8521700" cy="2852737"/>
          </a:xfrm>
          <a:ln/>
        </p:spPr>
        <p:txBody>
          <a:bodyPr vert="horz" wrap="square" lIns="91440" tIns="45720" rIns="91440" bIns="45720" anchor="b" anchorCtr="0"/>
          <a:lstStyle/>
          <a:p>
            <a:pPr algn="ctr"/>
            <a:r>
              <a:rPr lang="en-US" altLang="en-US" sz="3200" i="1" kern="1200" dirty="0">
                <a:latin typeface="Times New Roman" panose="02020603050405020304" pitchFamily="18" charset="0"/>
                <a:ea typeface="+mj-ea"/>
                <a:cs typeface="Times New Roman" panose="02020603050405020304" pitchFamily="18" charset="0"/>
              </a:rPr>
              <a:t>Những ông bạn thân của cụ cố Hồng</a:t>
            </a:r>
            <a:r>
              <a:rPr lang="en-US" altLang="en-US" sz="3200" i="1" kern="1200" dirty="0">
                <a:latin typeface="Times New Roman" panose="02020603050405020304" pitchFamily="18" charset="0"/>
                <a:ea typeface="Times New Roman" panose="02020603050405020304" pitchFamily="18" charset="0"/>
                <a:cs typeface="+mj-cs"/>
              </a:rPr>
              <a:t>…</a:t>
            </a:r>
            <a:r>
              <a:rPr lang="en-US" altLang="en-US" sz="3200" i="1" kern="1200" dirty="0">
                <a:latin typeface="Times New Roman" panose="02020603050405020304" pitchFamily="18" charset="0"/>
                <a:ea typeface="+mj-ea"/>
                <a:cs typeface="Times New Roman" panose="02020603050405020304" pitchFamily="18" charset="0"/>
              </a:rPr>
              <a:t>trên mép v</a:t>
            </a:r>
            <a:r>
              <a:rPr lang="en-US" altLang="en-US" sz="3200" i="1" kern="1200" dirty="0">
                <a:latin typeface="Times New Roman" panose="02020603050405020304" pitchFamily="18" charset="0"/>
                <a:ea typeface="Times New Roman" panose="02020603050405020304" pitchFamily="18" charset="0"/>
                <a:cs typeface="+mj-cs"/>
              </a:rPr>
              <a:t>à</a:t>
            </a:r>
            <a:r>
              <a:rPr lang="en-US" altLang="en-US" sz="3200" i="1" kern="1200" dirty="0">
                <a:latin typeface="Times New Roman" panose="02020603050405020304" pitchFamily="18" charset="0"/>
                <a:ea typeface="+mj-ea"/>
                <a:cs typeface="Times New Roman" panose="02020603050405020304" pitchFamily="18" charset="0"/>
              </a:rPr>
              <a:t> cằm đều đủ râu ria, hoặc d</a:t>
            </a:r>
            <a:r>
              <a:rPr lang="en-US" altLang="en-US" sz="3200" i="1" kern="1200" dirty="0">
                <a:latin typeface="Times New Roman" panose="02020603050405020304" pitchFamily="18" charset="0"/>
                <a:ea typeface="Times New Roman" panose="02020603050405020304" pitchFamily="18" charset="0"/>
                <a:cs typeface="+mj-cs"/>
              </a:rPr>
              <a:t>à</a:t>
            </a:r>
            <a:r>
              <a:rPr lang="en-US" altLang="en-US" sz="3200" i="1" kern="1200" dirty="0">
                <a:latin typeface="Times New Roman" panose="02020603050405020304" pitchFamily="18" charset="0"/>
                <a:ea typeface="+mj-ea"/>
                <a:cs typeface="Times New Roman" panose="02020603050405020304" pitchFamily="18" charset="0"/>
              </a:rPr>
              <a:t>i hoặc ngắn, hoặc đen hoặc hung hung, hoặc lún phún hay rầm rậm, </a:t>
            </a:r>
            <a:br>
              <a:rPr lang="en-US" altLang="en-US" sz="3200" i="1" kern="1200" dirty="0">
                <a:latin typeface="Times New Roman" panose="02020603050405020304" pitchFamily="18" charset="0"/>
                <a:ea typeface="+mj-ea"/>
                <a:cs typeface="Times New Roman" panose="02020603050405020304" pitchFamily="18" charset="0"/>
              </a:rPr>
            </a:br>
            <a:r>
              <a:rPr lang="en-US" altLang="en-US" sz="3200" i="1" kern="1200" dirty="0">
                <a:latin typeface="Times New Roman" panose="02020603050405020304" pitchFamily="18" charset="0"/>
                <a:ea typeface="+mj-ea"/>
                <a:cs typeface="Times New Roman" panose="02020603050405020304" pitchFamily="18" charset="0"/>
              </a:rPr>
              <a:t>loăn quăn, những ông tai to mặt lớn thì sát ngay với linh cữu, khi trông thấy l</a:t>
            </a:r>
            <a:r>
              <a:rPr lang="en-US" altLang="en-US" sz="3200" i="1" kern="1200" dirty="0">
                <a:latin typeface="Times New Roman" panose="02020603050405020304" pitchFamily="18" charset="0"/>
                <a:ea typeface="Times New Roman" panose="02020603050405020304" pitchFamily="18" charset="0"/>
                <a:cs typeface="+mj-cs"/>
              </a:rPr>
              <a:t>à</a:t>
            </a:r>
            <a:r>
              <a:rPr lang="en-US" altLang="en-US" sz="3200" i="1" kern="1200" dirty="0">
                <a:latin typeface="Times New Roman" panose="02020603050405020304" pitchFamily="18" charset="0"/>
                <a:ea typeface="+mj-ea"/>
                <a:cs typeface="Times New Roman" panose="02020603050405020304" pitchFamily="18" charset="0"/>
              </a:rPr>
              <a:t>n da trắng thập thò trong l</a:t>
            </a:r>
            <a:r>
              <a:rPr lang="en-US" altLang="en-US" sz="3200" i="1" kern="1200" dirty="0">
                <a:latin typeface="Times New Roman" panose="02020603050405020304" pitchFamily="18" charset="0"/>
                <a:ea typeface="Times New Roman" panose="02020603050405020304" pitchFamily="18" charset="0"/>
                <a:cs typeface="+mj-cs"/>
              </a:rPr>
              <a:t>à</a:t>
            </a:r>
            <a:r>
              <a:rPr lang="en-US" altLang="en-US" sz="3200" i="1" kern="1200" dirty="0">
                <a:latin typeface="Times New Roman" panose="02020603050405020304" pitchFamily="18" charset="0"/>
                <a:ea typeface="+mj-ea"/>
                <a:cs typeface="Times New Roman" panose="02020603050405020304" pitchFamily="18" charset="0"/>
              </a:rPr>
              <a:t>n áo voan trên cánh tay v</a:t>
            </a:r>
            <a:r>
              <a:rPr lang="en-US" altLang="en-US" sz="3200" i="1" kern="1200" dirty="0">
                <a:latin typeface="Times New Roman" panose="02020603050405020304" pitchFamily="18" charset="0"/>
                <a:ea typeface="Times New Roman" panose="02020603050405020304" pitchFamily="18" charset="0"/>
                <a:cs typeface="+mj-cs"/>
              </a:rPr>
              <a:t>à</a:t>
            </a:r>
            <a:r>
              <a:rPr lang="en-US" altLang="en-US" sz="3200" i="1" kern="1200" dirty="0">
                <a:latin typeface="Times New Roman" panose="02020603050405020304" pitchFamily="18" charset="0"/>
                <a:ea typeface="+mj-ea"/>
                <a:cs typeface="Times New Roman" panose="02020603050405020304" pitchFamily="18" charset="0"/>
              </a:rPr>
              <a:t> ngực Tuyết, ai nấy đều cảm động hơn khi nghe thấy tiếng kèn Xuân nữ ai oán, não nùng,</a:t>
            </a:r>
            <a:endParaRPr lang="en-US" altLang="en-US" sz="3200" i="1" kern="1200" dirty="0">
              <a:latin typeface="Times New Roman" panose="02020603050405020304" pitchFamily="18" charset="0"/>
              <a:ea typeface="Times New Roman" panose="02020603050405020304" pitchFamily="18" charset="0"/>
              <a:cs typeface="+mj-cs"/>
            </a:endParaRPr>
          </a:p>
        </p:txBody>
      </p:sp>
      <p:sp>
        <p:nvSpPr>
          <p:cNvPr id="30725" name="TextBox 2"/>
          <p:cNvSpPr txBox="1"/>
          <p:nvPr/>
        </p:nvSpPr>
        <p:spPr>
          <a:xfrm>
            <a:off x="3276600" y="5851525"/>
            <a:ext cx="2195513"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4000" dirty="0">
                <a:solidFill>
                  <a:srgbClr val="FFFF00"/>
                </a:solidFill>
                <a:latin typeface="Times New Roman" panose="02020603050405020304" pitchFamily="18" charset="0"/>
                <a:cs typeface="Times New Roman" panose="02020603050405020304" pitchFamily="18" charset="0"/>
              </a:rPr>
              <a:t>6 Từ láy</a:t>
            </a:r>
            <a:endParaRPr lang="en-US" altLang="en-US" sz="4000" dirty="0">
              <a:solidFill>
                <a:srgbClr val="FFFF00"/>
              </a:solidFill>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1979613" y="3213100"/>
            <a:ext cx="1439862" cy="0"/>
          </a:xfrm>
          <a:prstGeom prst="line">
            <a:avLst/>
          </a:prstGeom>
          <a:ln w="9525" cap="flat" cmpd="sng">
            <a:solidFill>
              <a:schemeClr val="tx1"/>
            </a:solidFill>
            <a:prstDash val="solid"/>
            <a:headEnd type="none" w="med" len="med"/>
            <a:tailEnd type="none" w="med" len="med"/>
          </a:ln>
        </p:spPr>
      </p:cxnSp>
      <p:cxnSp>
        <p:nvCxnSpPr>
          <p:cNvPr id="9" name="Straight Connector 8"/>
          <p:cNvCxnSpPr/>
          <p:nvPr/>
        </p:nvCxnSpPr>
        <p:spPr>
          <a:xfrm>
            <a:off x="4603750" y="3213100"/>
            <a:ext cx="1439863" cy="0"/>
          </a:xfrm>
          <a:prstGeom prst="line">
            <a:avLst/>
          </a:prstGeom>
          <a:ln w="9525" cap="flat" cmpd="sng">
            <a:solidFill>
              <a:schemeClr val="tx1"/>
            </a:solidFill>
            <a:prstDash val="solid"/>
            <a:headEnd type="none" w="med" len="med"/>
            <a:tailEnd type="none" w="med" len="med"/>
          </a:ln>
        </p:spPr>
      </p:cxnSp>
      <p:cxnSp>
        <p:nvCxnSpPr>
          <p:cNvPr id="10" name="Straight Connector 9"/>
          <p:cNvCxnSpPr/>
          <p:nvPr/>
        </p:nvCxnSpPr>
        <p:spPr>
          <a:xfrm>
            <a:off x="6910388" y="3217863"/>
            <a:ext cx="1439862" cy="0"/>
          </a:xfrm>
          <a:prstGeom prst="line">
            <a:avLst/>
          </a:prstGeom>
          <a:ln w="9525" cap="flat" cmpd="sng">
            <a:solidFill>
              <a:schemeClr val="tx1"/>
            </a:solidFill>
            <a:prstDash val="solid"/>
            <a:headEnd type="none" w="med" len="med"/>
            <a:tailEnd type="none" w="med" len="med"/>
          </a:ln>
        </p:spPr>
      </p:cxnSp>
      <p:cxnSp>
        <p:nvCxnSpPr>
          <p:cNvPr id="11" name="Straight Connector 10"/>
          <p:cNvCxnSpPr/>
          <p:nvPr/>
        </p:nvCxnSpPr>
        <p:spPr>
          <a:xfrm>
            <a:off x="827088" y="3716338"/>
            <a:ext cx="1439862" cy="0"/>
          </a:xfrm>
          <a:prstGeom prst="line">
            <a:avLst/>
          </a:prstGeom>
          <a:ln w="9525" cap="flat" cmpd="sng">
            <a:solidFill>
              <a:schemeClr val="tx1"/>
            </a:solidFill>
            <a:prstDash val="solid"/>
            <a:headEnd type="none" w="med" len="med"/>
            <a:tailEnd type="none" w="med" len="med"/>
          </a:ln>
        </p:spPr>
      </p:cxnSp>
      <p:cxnSp>
        <p:nvCxnSpPr>
          <p:cNvPr id="12" name="Straight Connector 11"/>
          <p:cNvCxnSpPr/>
          <p:nvPr/>
        </p:nvCxnSpPr>
        <p:spPr>
          <a:xfrm>
            <a:off x="7208838" y="4224338"/>
            <a:ext cx="1441450" cy="0"/>
          </a:xfrm>
          <a:prstGeom prst="line">
            <a:avLst/>
          </a:prstGeom>
          <a:ln w="9525" cap="flat" cmpd="sng">
            <a:solidFill>
              <a:schemeClr val="tx1"/>
            </a:solidFill>
            <a:prstDash val="solid"/>
            <a:headEnd type="none" w="med" len="med"/>
            <a:tailEnd type="none" w="med" len="med"/>
          </a:ln>
        </p:spPr>
      </p:cxnSp>
      <p:cxnSp>
        <p:nvCxnSpPr>
          <p:cNvPr id="13" name="Straight Connector 12"/>
          <p:cNvCxnSpPr/>
          <p:nvPr/>
        </p:nvCxnSpPr>
        <p:spPr>
          <a:xfrm>
            <a:off x="5324475" y="5680075"/>
            <a:ext cx="1439863" cy="0"/>
          </a:xfrm>
          <a:prstGeom prst="line">
            <a:avLst/>
          </a:prstGeom>
          <a:ln w="9525" cap="flat" cmpd="sng">
            <a:solidFill>
              <a:schemeClr val="tx1"/>
            </a:solidFill>
            <a:prstDash val="solid"/>
            <a:headEnd type="none" w="med" len="med"/>
            <a:tailEnd type="none" w="med" len="med"/>
          </a:ln>
        </p:spPr>
      </p:cxnSp>
      <p:pic>
        <p:nvPicPr>
          <p:cNvPr id="3"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600950" y="415925"/>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circle(in)">
                                      <p:cBhvr>
                                        <p:cTn id="27" dur="2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307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64" y="423253"/>
            <a:ext cx="6112571"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uLnTx/>
                <a:uFillTx/>
                <a:latin typeface=".VnTime" panose="020B7200000000000000" pitchFamily="34" charset="0"/>
                <a:ea typeface="+mn-ea"/>
                <a:cs typeface="+mn-cs"/>
              </a:rPr>
              <a:t>VUA TIẾNG VIỆT </a:t>
            </a:r>
          </a:p>
        </p:txBody>
      </p:sp>
      <p:sp>
        <p:nvSpPr>
          <p:cNvPr id="14339" name="Title 2"/>
          <p:cNvSpPr>
            <a:spLocks noGrp="1"/>
          </p:cNvSpPr>
          <p:nvPr>
            <p:ph type="title"/>
          </p:nvPr>
        </p:nvSpPr>
        <p:spPr>
          <a:xfrm>
            <a:off x="2081213" y="2708275"/>
            <a:ext cx="4362450" cy="846138"/>
          </a:xfrm>
          <a:ln/>
        </p:spPr>
        <p:txBody>
          <a:bodyPr vert="horz" wrap="square" lIns="91440" tIns="45720" rIns="91440" bIns="45720" anchor="b" anchorCtr="0"/>
          <a:lstStyle/>
          <a:p>
            <a:r>
              <a:rPr lang="en-US" altLang="en-US" sz="4800" i="1" kern="1200" dirty="0">
                <a:latin typeface="+mj-lt"/>
                <a:ea typeface="+mj-ea"/>
                <a:cs typeface="+mj-cs"/>
              </a:rPr>
              <a:t>Typn </a:t>
            </a:r>
            <a:r>
              <a:rPr lang="en-US" altLang="en-US" sz="4800" kern="1200" dirty="0">
                <a:latin typeface="+mj-lt"/>
                <a:ea typeface="+mj-ea"/>
                <a:cs typeface="+mj-cs"/>
              </a:rPr>
              <a:t>hay</a:t>
            </a:r>
            <a:r>
              <a:rPr lang="en-US" altLang="en-US" sz="4800" i="1" kern="1200" dirty="0">
                <a:latin typeface="+mj-lt"/>
                <a:ea typeface="+mj-ea"/>
                <a:cs typeface="+mj-cs"/>
              </a:rPr>
              <a:t> Tnyp</a:t>
            </a:r>
            <a:endParaRPr lang="en-US" altLang="en-US" sz="4800" kern="1200" dirty="0">
              <a:latin typeface="+mj-lt"/>
              <a:ea typeface="+mj-ea"/>
              <a:cs typeface="+mj-cs"/>
            </a:endParaRPr>
          </a:p>
        </p:txBody>
      </p:sp>
      <p:sp>
        <p:nvSpPr>
          <p:cNvPr id="6" name="Rectangle 5"/>
          <p:cNvSpPr/>
          <p:nvPr/>
        </p:nvSpPr>
        <p:spPr>
          <a:xfrm>
            <a:off x="-612576" y="1315850"/>
            <a:ext cx="10585175" cy="923330"/>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VIẾT ĐÚNG CHÍNH TẢ</a:t>
            </a:r>
          </a:p>
        </p:txBody>
      </p:sp>
      <p:sp>
        <p:nvSpPr>
          <p:cNvPr id="7" name="Title 2"/>
          <p:cNvSpPr txBox="1"/>
          <p:nvPr/>
        </p:nvSpPr>
        <p:spPr>
          <a:xfrm>
            <a:off x="3378200" y="4024313"/>
            <a:ext cx="4362450" cy="846137"/>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accent1"/>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stStyle>
          <a:p>
            <a:pPr marL="0" lvl="0" indent="0">
              <a:spcBef>
                <a:spcPct val="0"/>
              </a:spcBef>
              <a:buClrTx/>
              <a:buNone/>
            </a:pPr>
            <a:r>
              <a:rPr lang="en-US" altLang="en-US" sz="5400" i="1" dirty="0">
                <a:solidFill>
                  <a:srgbClr val="FFFF00"/>
                </a:solidFill>
              </a:rPr>
              <a:t>Typn</a:t>
            </a:r>
            <a:endParaRPr lang="en-US" altLang="en-US" sz="5400" dirty="0">
              <a:solidFill>
                <a:srgbClr val="FFFF00"/>
              </a:solidFill>
            </a:endParaRPr>
          </a:p>
        </p:txBody>
      </p:sp>
      <p:pic>
        <p:nvPicPr>
          <p:cNvPr id="3" name="Bản ghi Mới 13 (mp3cut.net) (1).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596188" y="776288"/>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7" grpId="0"/>
    </p:bldLst>
  </p:timing>
</p:sld>
</file>

<file path=ppt/theme/theme1.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24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24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Selling a Product or Service</Template>
  <TotalTime>2</TotalTime>
  <Words>2015</Words>
  <Application>Microsoft Office PowerPoint</Application>
  <PresentationFormat>On-screen Show (4:3)</PresentationFormat>
  <Paragraphs>166</Paragraphs>
  <Slides>30</Slides>
  <Notes>8</Notes>
  <HiddenSlides>0</HiddenSlides>
  <MMClips>7</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.VnAristote</vt:lpstr>
      <vt:lpstr>.VnTime</vt:lpstr>
      <vt:lpstr>Arial</vt:lpstr>
      <vt:lpstr>Calibri</vt:lpstr>
      <vt:lpstr>Symbol</vt:lpstr>
      <vt:lpstr>Tahoma</vt:lpstr>
      <vt:lpstr>Times New Roman</vt:lpstr>
      <vt:lpstr>Selling a Product or</vt:lpstr>
      <vt:lpstr>Microsoft PowerPoint 97-2003 Slide</vt:lpstr>
      <vt:lpstr>PowerPoint Presentation</vt:lpstr>
      <vt:lpstr>PowerPoint Presentation</vt:lpstr>
      <vt:lpstr>PowerPoint Presentation</vt:lpstr>
      <vt:lpstr>PowerPoint Presentation</vt:lpstr>
      <vt:lpstr>T/ g /a /n /a /g / i</vt:lpstr>
      <vt:lpstr>Với một đám ma theo cả lối………</vt:lpstr>
      <vt:lpstr>Cái chết kia đã làm cho nhiều người……………….lắm.</vt:lpstr>
      <vt:lpstr>Những ông bạn thân của cụ cố Hồng…trên mép và cằm đều đủ râu ria, hoặc dài hoặc ngắn, hoặc đen hoặc hung hung, hoặc lún phún hay rầm rậm,  loăn quăn, những ông tai to mặt lớn thì sát ngay với linh cữu, khi trông thấy làn da trắng thập thò trong làn áo voan trên cánh tay và ngực Tuyết, ai nấy đều cảm động hơn khi nghe thấy tiếng kèn Xuân nữ ai oán, não nùng,</vt:lpstr>
      <vt:lpstr>Typn hay Tnyp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H¹nh phóc cña mét tang gia</dc:title>
  <dc:creator>thanh</dc:creator>
  <cp:lastModifiedBy>Hương Đỗ</cp:lastModifiedBy>
  <cp:revision>342</cp:revision>
  <cp:lastPrinted>2021-11-22T09:16:37Z</cp:lastPrinted>
  <dcterms:created xsi:type="dcterms:W3CDTF">2005-03-08T02:19:54Z</dcterms:created>
  <dcterms:modified xsi:type="dcterms:W3CDTF">2024-07-29T09:03:05Z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9F5DD7D934554B56A3EC347C9BEC827E_13</vt:lpwstr>
  </property>
  <property fmtid="{D5CDD505-2E9C-101B-9397-08002B2CF9AE}" pid="3" name="KSOProductBuildVer">
    <vt:lpwstr>1033-12.2.0.17153</vt:lpwstr>
  </property>
</Properties>
</file>