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0"/>
  </p:notesMasterIdLst>
  <p:sldIdLst>
    <p:sldId id="449" r:id="rId2"/>
    <p:sldId id="450" r:id="rId3"/>
    <p:sldId id="345" r:id="rId4"/>
    <p:sldId id="328" r:id="rId5"/>
    <p:sldId id="347" r:id="rId6"/>
    <p:sldId id="346" r:id="rId7"/>
    <p:sldId id="305" r:id="rId8"/>
    <p:sldId id="348" r:id="rId9"/>
    <p:sldId id="303" r:id="rId10"/>
    <p:sldId id="334" r:id="rId11"/>
    <p:sldId id="275" r:id="rId12"/>
    <p:sldId id="349" r:id="rId13"/>
    <p:sldId id="306" r:id="rId14"/>
    <p:sldId id="350" r:id="rId15"/>
    <p:sldId id="351" r:id="rId16"/>
    <p:sldId id="352" r:id="rId17"/>
    <p:sldId id="311" r:id="rId18"/>
    <p:sldId id="356" r:id="rId19"/>
    <p:sldId id="353" r:id="rId20"/>
    <p:sldId id="354" r:id="rId21"/>
    <p:sldId id="313" r:id="rId22"/>
    <p:sldId id="355" r:id="rId23"/>
    <p:sldId id="357" r:id="rId24"/>
    <p:sldId id="316" r:id="rId25"/>
    <p:sldId id="336" r:id="rId26"/>
    <p:sldId id="337" r:id="rId27"/>
    <p:sldId id="338" r:id="rId28"/>
    <p:sldId id="339" r:id="rId29"/>
    <p:sldId id="340" r:id="rId30"/>
    <p:sldId id="341" r:id="rId31"/>
    <p:sldId id="318" r:id="rId32"/>
    <p:sldId id="342" r:id="rId33"/>
    <p:sldId id="358" r:id="rId34"/>
    <p:sldId id="320" r:id="rId35"/>
    <p:sldId id="330" r:id="rId36"/>
    <p:sldId id="344" r:id="rId37"/>
    <p:sldId id="322" r:id="rId38"/>
    <p:sldId id="332" r:id="rId39"/>
    <p:sldId id="323" r:id="rId40"/>
    <p:sldId id="359" r:id="rId41"/>
    <p:sldId id="360" r:id="rId42"/>
    <p:sldId id="335" r:id="rId43"/>
    <p:sldId id="324" r:id="rId44"/>
    <p:sldId id="361" r:id="rId45"/>
    <p:sldId id="325" r:id="rId46"/>
    <p:sldId id="362" r:id="rId47"/>
    <p:sldId id="329" r:id="rId48"/>
    <p:sldId id="32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69" d="100"/>
          <a:sy n="69" d="100"/>
        </p:scale>
        <p:origin x="780" y="72"/>
      </p:cViewPr>
      <p:guideLst>
        <p:guide orient="horz" pos="2137"/>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95F23-FBFF-4E7F-B21B-CD7B3A34CB3D}" type="datetimeFigureOut">
              <a:rPr lang="vi-VN" smtClean="0"/>
              <a:t>29/07/2024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84AF8-F8E9-4235-9306-D694E383AD64}" type="slidenum">
              <a:rPr lang="vi-VN" smtClean="0"/>
              <a:t>‹#›</a:t>
            </a:fld>
            <a:endParaRPr lang="vi-VN"/>
          </a:p>
        </p:txBody>
      </p:sp>
    </p:spTree>
    <p:extLst>
      <p:ext uri="{BB962C8B-B14F-4D97-AF65-F5344CB8AC3E}">
        <p14:creationId xmlns:p14="http://schemas.microsoft.com/office/powerpoint/2010/main" val="32640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9FC84AF8-F8E9-4235-9306-D694E383AD64}" type="slidenum">
              <a:rPr lang="vi-VN" smtClean="0"/>
              <a:t>13</a:t>
            </a:fld>
            <a:endParaRPr lang="vi-VN"/>
          </a:p>
        </p:txBody>
      </p:sp>
    </p:spTree>
    <p:extLst>
      <p:ext uri="{BB962C8B-B14F-4D97-AF65-F5344CB8AC3E}">
        <p14:creationId xmlns:p14="http://schemas.microsoft.com/office/powerpoint/2010/main" val="240555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90E700-9B7E-4168-8602-2B679ACBDD3D}" type="slidenum">
              <a:rPr lang="en-US" altLang="en-US" smtClean="0"/>
              <a:pPr fontAlgn="base">
                <a:spcBef>
                  <a:spcPct val="0"/>
                </a:spcBef>
                <a:spcAft>
                  <a:spcPct val="0"/>
                </a:spcAft>
              </a:pPr>
              <a:t>25</a:t>
            </a:fld>
            <a:endParaRPr lang="en-US" altLang="en-US"/>
          </a:p>
        </p:txBody>
      </p:sp>
    </p:spTree>
    <p:extLst>
      <p:ext uri="{BB962C8B-B14F-4D97-AF65-F5344CB8AC3E}">
        <p14:creationId xmlns:p14="http://schemas.microsoft.com/office/powerpoint/2010/main" val="201209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9C26A5-AA4D-4CA0-AAAC-EBBAC9276E61}" type="slidenum">
              <a:rPr lang="en-US" altLang="en-US" smtClean="0"/>
              <a:pPr fontAlgn="base">
                <a:spcBef>
                  <a:spcPct val="0"/>
                </a:spcBef>
                <a:spcAft>
                  <a:spcPct val="0"/>
                </a:spcAft>
              </a:pPr>
              <a:t>26</a:t>
            </a:fld>
            <a:endParaRPr lang="en-US" altLang="en-US"/>
          </a:p>
        </p:txBody>
      </p:sp>
    </p:spTree>
    <p:extLst>
      <p:ext uri="{BB962C8B-B14F-4D97-AF65-F5344CB8AC3E}">
        <p14:creationId xmlns:p14="http://schemas.microsoft.com/office/powerpoint/2010/main" val="143747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E795AC-6420-4CAD-963B-5F26DE10C5F8}" type="slidenum">
              <a:rPr lang="en-US" altLang="en-US" smtClean="0"/>
              <a:pPr fontAlgn="base">
                <a:spcBef>
                  <a:spcPct val="0"/>
                </a:spcBef>
                <a:spcAft>
                  <a:spcPct val="0"/>
                </a:spcAft>
              </a:pPr>
              <a:t>27</a:t>
            </a:fld>
            <a:endParaRPr lang="en-US" altLang="en-US"/>
          </a:p>
        </p:txBody>
      </p:sp>
    </p:spTree>
    <p:extLst>
      <p:ext uri="{BB962C8B-B14F-4D97-AF65-F5344CB8AC3E}">
        <p14:creationId xmlns:p14="http://schemas.microsoft.com/office/powerpoint/2010/main" val="311630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6ED309-B09D-49D4-9169-31E28BE5747E}" type="slidenum">
              <a:rPr lang="en-US" altLang="en-US" smtClean="0"/>
              <a:pPr fontAlgn="base">
                <a:spcBef>
                  <a:spcPct val="0"/>
                </a:spcBef>
                <a:spcAft>
                  <a:spcPct val="0"/>
                </a:spcAft>
              </a:pPr>
              <a:t>28</a:t>
            </a:fld>
            <a:endParaRPr lang="en-US" altLang="en-US"/>
          </a:p>
        </p:txBody>
      </p:sp>
    </p:spTree>
    <p:extLst>
      <p:ext uri="{BB962C8B-B14F-4D97-AF65-F5344CB8AC3E}">
        <p14:creationId xmlns:p14="http://schemas.microsoft.com/office/powerpoint/2010/main" val="405001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B55C9C-C578-4895-9B1F-3BF83A3AA9CD}" type="slidenum">
              <a:rPr lang="en-US" altLang="en-US" smtClean="0"/>
              <a:pPr fontAlgn="base">
                <a:spcBef>
                  <a:spcPct val="0"/>
                </a:spcBef>
                <a:spcAft>
                  <a:spcPct val="0"/>
                </a:spcAft>
              </a:pPr>
              <a:t>29</a:t>
            </a:fld>
            <a:endParaRPr lang="en-US" altLang="en-US"/>
          </a:p>
        </p:txBody>
      </p:sp>
    </p:spTree>
    <p:extLst>
      <p:ext uri="{BB962C8B-B14F-4D97-AF65-F5344CB8AC3E}">
        <p14:creationId xmlns:p14="http://schemas.microsoft.com/office/powerpoint/2010/main" val="264449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3DDCB3-E99E-4205-A033-CFE2D85C9FD8}" type="slidenum">
              <a:rPr lang="en-US" altLang="en-US" smtClean="0"/>
              <a:pPr fontAlgn="base">
                <a:spcBef>
                  <a:spcPct val="0"/>
                </a:spcBef>
                <a:spcAft>
                  <a:spcPct val="0"/>
                </a:spcAft>
              </a:pPr>
              <a:t>30</a:t>
            </a:fld>
            <a:endParaRPr lang="en-US" altLang="en-US"/>
          </a:p>
        </p:txBody>
      </p:sp>
    </p:spTree>
    <p:extLst>
      <p:ext uri="{BB962C8B-B14F-4D97-AF65-F5344CB8AC3E}">
        <p14:creationId xmlns:p14="http://schemas.microsoft.com/office/powerpoint/2010/main" val="168825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2314A1-59E4-450C-9FC7-46F95BE1462C}" type="slidenum">
              <a:rPr lang="en-US" altLang="en-US" smtClean="0"/>
              <a:pPr fontAlgn="base">
                <a:spcBef>
                  <a:spcPct val="0"/>
                </a:spcBef>
                <a:spcAft>
                  <a:spcPct val="0"/>
                </a:spcAft>
              </a:pPr>
              <a:t>32</a:t>
            </a:fld>
            <a:endParaRPr lang="en-US" altLang="en-US"/>
          </a:p>
        </p:txBody>
      </p:sp>
    </p:spTree>
    <p:extLst>
      <p:ext uri="{BB962C8B-B14F-4D97-AF65-F5344CB8AC3E}">
        <p14:creationId xmlns:p14="http://schemas.microsoft.com/office/powerpoint/2010/main" val="275488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188858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20275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D077B5-6EF5-43A8-BB62-93B649B303CC}" type="slidenum">
              <a:rPr lang="vi-VN" smtClean="0"/>
              <a:t>‹#›</a:t>
            </a:fld>
            <a:endParaRPr lang="vi-V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1469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vi-VN"/>
              <a:t>Bấm để sửa kiểu tiêu đề Bản cái</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32352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D077B5-6EF5-43A8-BB62-93B649B303CC}" type="slidenum">
              <a:rPr lang="vi-VN" smtClean="0"/>
              <a:t>‹#›</a:t>
            </a:fld>
            <a:endParaRPr lang="vi-V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7939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vi-VN"/>
              <a:t>Bấm để sửa kiểu tiêu đề Bản cái</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vi-VN"/>
              <a:t>Bấm để chỉnh sửa kiểu văn bản của Bản cái</a:t>
            </a:r>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3225485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1605962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212839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75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vi-VN"/>
              <a:t>Bấm để sửa kiểu tiêu đề Bản cái</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214577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209417D6-6C34-4E3F-8FDA-CEC8CD4AB4B0}" type="datetimeFigureOut">
              <a:rPr lang="vi-VN" smtClean="0"/>
              <a:t>29/07/2024</a:t>
            </a:fld>
            <a:endParaRPr lang="vi-VN"/>
          </a:p>
        </p:txBody>
      </p:sp>
      <p:sp>
        <p:nvSpPr>
          <p:cNvPr id="5" name="Footer Placeholder 4"/>
          <p:cNvSpPr>
            <a:spLocks noGrp="1"/>
          </p:cNvSpPr>
          <p:nvPr>
            <p:ph type="ftr" sz="quarter" idx="11"/>
          </p:nvPr>
        </p:nvSpPr>
        <p:spPr/>
        <p:txBody>
          <a:bodyPr/>
          <a:lstStyle/>
          <a:p>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62624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96287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vi-VN"/>
              <a:t>Bấm để sửa kiểu tiêu đề Bản cái</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209417D6-6C34-4E3F-8FDA-CEC8CD4AB4B0}" type="datetimeFigureOut">
              <a:rPr lang="vi-VN" smtClean="0"/>
              <a:t>29/07/2024</a:t>
            </a:fld>
            <a:endParaRPr lang="vi-VN"/>
          </a:p>
        </p:txBody>
      </p:sp>
      <p:sp>
        <p:nvSpPr>
          <p:cNvPr id="8" name="Footer Placeholder 7"/>
          <p:cNvSpPr>
            <a:spLocks noGrp="1"/>
          </p:cNvSpPr>
          <p:nvPr>
            <p:ph type="ftr" sz="quarter" idx="11"/>
          </p:nvPr>
        </p:nvSpPr>
        <p:spPr/>
        <p:txBody>
          <a:bodyPr/>
          <a:lstStyle/>
          <a:p>
            <a:endParaRPr lang="vi-V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295949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209417D6-6C34-4E3F-8FDA-CEC8CD4AB4B0}" type="datetimeFigureOut">
              <a:rPr lang="vi-VN" smtClean="0"/>
              <a:t>29/07/2024</a:t>
            </a:fld>
            <a:endParaRPr lang="vi-VN"/>
          </a:p>
        </p:txBody>
      </p:sp>
      <p:sp>
        <p:nvSpPr>
          <p:cNvPr id="4" name="Footer Placeholder 3"/>
          <p:cNvSpPr>
            <a:spLocks noGrp="1"/>
          </p:cNvSpPr>
          <p:nvPr>
            <p:ph type="ftr" sz="quarter" idx="11"/>
          </p:nvPr>
        </p:nvSpPr>
        <p:spPr/>
        <p:txBody>
          <a:bodyPr/>
          <a:lstStyle/>
          <a:p>
            <a:endParaRPr lang="vi-V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19886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417D6-6C34-4E3F-8FDA-CEC8CD4AB4B0}" type="datetimeFigureOut">
              <a:rPr lang="vi-VN" smtClean="0"/>
              <a:t>29/07/2024</a:t>
            </a:fld>
            <a:endParaRPr lang="vi-VN"/>
          </a:p>
        </p:txBody>
      </p:sp>
      <p:sp>
        <p:nvSpPr>
          <p:cNvPr id="3" name="Footer Placeholder 2"/>
          <p:cNvSpPr>
            <a:spLocks noGrp="1"/>
          </p:cNvSpPr>
          <p:nvPr>
            <p:ph type="ftr" sz="quarter" idx="11"/>
          </p:nvPr>
        </p:nvSpPr>
        <p:spPr/>
        <p:txBody>
          <a:bodyPr/>
          <a:lstStyle/>
          <a:p>
            <a:endParaRPr lang="vi-V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138859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vi-VN"/>
              <a:t>Bấm để sửa kiểu tiêu đề Bản cái</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212778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209417D6-6C34-4E3F-8FDA-CEC8CD4AB4B0}" type="datetimeFigureOut">
              <a:rPr lang="vi-VN" smtClean="0"/>
              <a:t>29/07/2024</a:t>
            </a:fld>
            <a:endParaRPr lang="vi-VN"/>
          </a:p>
        </p:txBody>
      </p:sp>
      <p:sp>
        <p:nvSpPr>
          <p:cNvPr id="6" name="Footer Placeholder 5"/>
          <p:cNvSpPr>
            <a:spLocks noGrp="1"/>
          </p:cNvSpPr>
          <p:nvPr>
            <p:ph type="ftr" sz="quarter" idx="11"/>
          </p:nvPr>
        </p:nvSpPr>
        <p:spPr/>
        <p:txBody>
          <a:bodyPr/>
          <a:lstStyle/>
          <a:p>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3D077B5-6EF5-43A8-BB62-93B649B303CC}" type="slidenum">
              <a:rPr lang="vi-VN" smtClean="0"/>
              <a:t>‹#›</a:t>
            </a:fld>
            <a:endParaRPr lang="vi-VN"/>
          </a:p>
        </p:txBody>
      </p:sp>
    </p:spTree>
    <p:extLst>
      <p:ext uri="{BB962C8B-B14F-4D97-AF65-F5344CB8AC3E}">
        <p14:creationId xmlns:p14="http://schemas.microsoft.com/office/powerpoint/2010/main" val="7095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09417D6-6C34-4E3F-8FDA-CEC8CD4AB4B0}" type="datetimeFigureOut">
              <a:rPr lang="vi-VN" smtClean="0"/>
              <a:t>29/07/2024</a:t>
            </a:fld>
            <a:endParaRPr lang="vi-V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3D077B5-6EF5-43A8-BB62-93B649B303CC}" type="slidenum">
              <a:rPr lang="vi-VN" smtClean="0"/>
              <a:t>‹#›</a:t>
            </a:fld>
            <a:endParaRPr lang="vi-VN"/>
          </a:p>
        </p:txBody>
      </p:sp>
    </p:spTree>
    <p:extLst>
      <p:ext uri="{BB962C8B-B14F-4D97-AF65-F5344CB8AC3E}">
        <p14:creationId xmlns:p14="http://schemas.microsoft.com/office/powerpoint/2010/main" val="15033561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8B771F4-8EB8-3C32-9903-B1B23237D90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p:cNvSpPr/>
          <p:nvPr/>
        </p:nvSpPr>
        <p:spPr>
          <a:xfrm>
            <a:off x="1662013" y="1821681"/>
            <a:ext cx="8867973" cy="2585323"/>
          </a:xfrm>
          <a:prstGeom prst="rect">
            <a:avLst/>
          </a:prstGeom>
          <a:noFill/>
        </p:spPr>
        <p:txBody>
          <a:bodyPr wrap="square" lIns="91440" tIns="45720" rIns="91440" bIns="45720">
            <a:spAutoFit/>
          </a:bodyPr>
          <a:lstStyle/>
          <a:p>
            <a:pPr algn="ct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Chào</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mừng</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quý</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thầy</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cô</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p>
          <a:p>
            <a:pPr algn="ct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đến</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tham</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cap="none" spc="0"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dự</a:t>
            </a:r>
            <a:r>
              <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p>
          <a:p>
            <a:pPr algn="ctr"/>
            <a:r>
              <a:rPr lang="en-US" sz="5400" b="1"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tiết</a:t>
            </a:r>
            <a:r>
              <a:rPr lang="en-US" sz="5400" b="1"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học</a:t>
            </a:r>
            <a:r>
              <a:rPr lang="en-US" sz="5400" b="1"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a:t>
            </a:r>
            <a:r>
              <a:rPr lang="en-US" sz="5400" b="1" dirty="0" err="1">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hôm</a:t>
            </a:r>
            <a:r>
              <a:rPr lang="en-US" sz="5400" b="1"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rPr>
              <a:t> nay! </a:t>
            </a:r>
            <a:endParaRPr lang="en-US" sz="5400" b="1" cap="none" spc="0" dirty="0">
              <a:ln w="10160">
                <a:solidFill>
                  <a:srgbClr val="FF6600"/>
                </a:solidFill>
                <a:prstDash val="solid"/>
              </a:ln>
              <a:solidFill>
                <a:srgbClr val="FF9900"/>
              </a:solidFill>
              <a:effectLst>
                <a:glow rad="63500">
                  <a:schemeClr val="accent2">
                    <a:satMod val="175000"/>
                    <a:alpha val="40000"/>
                  </a:schemeClr>
                </a:glow>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374811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4280537" y="3999257"/>
            <a:ext cx="4200343" cy="646331"/>
          </a:xfrm>
          <a:prstGeom prst="rect">
            <a:avLst/>
          </a:prstGeom>
          <a:noFill/>
        </p:spPr>
        <p:txBody>
          <a:bodyPr wrap="square" rtlCol="0">
            <a:spAutoFit/>
          </a:bodyPr>
          <a:lstStyle/>
          <a:p>
            <a:r>
              <a:rPr lang="en-US" sz="3600" b="1" dirty="0" err="1">
                <a:solidFill>
                  <a:prstClr val="black"/>
                </a:solidFill>
                <a:latin typeface="Amazone" pitchFamily="66" charset="0"/>
                <a:ea typeface="Serpentine" panose="02020800000000000000" pitchFamily="18" charset="0"/>
                <a:cs typeface="Serpentine" panose="02020800000000000000" pitchFamily="18" charset="0"/>
              </a:rPr>
              <a:t>Đại</a:t>
            </a:r>
            <a:r>
              <a:rPr lang="en-US" sz="3600" b="1" dirty="0">
                <a:solidFill>
                  <a:prstClr val="black"/>
                </a:solidFill>
                <a:latin typeface="Amazone" pitchFamily="66" charset="0"/>
                <a:ea typeface="Serpentine" panose="02020800000000000000" pitchFamily="18" charset="0"/>
                <a:cs typeface="Serpentine" panose="02020800000000000000" pitchFamily="18" charset="0"/>
              </a:rPr>
              <a:t> </a:t>
            </a:r>
            <a:r>
              <a:rPr lang="en-US" sz="3600" b="1" dirty="0" err="1">
                <a:solidFill>
                  <a:prstClr val="black"/>
                </a:solidFill>
                <a:latin typeface="Amazone" pitchFamily="66" charset="0"/>
                <a:ea typeface="Serpentine" panose="02020800000000000000" pitchFamily="18" charset="0"/>
                <a:cs typeface="Serpentine" panose="02020800000000000000" pitchFamily="18" charset="0"/>
              </a:rPr>
              <a:t>nhân</a:t>
            </a:r>
            <a:endParaRPr lang="en-US" sz="3600" b="1" dirty="0">
              <a:solidFill>
                <a:prstClr val="black"/>
              </a:solidFill>
              <a:latin typeface="Amazone" pitchFamily="66" charset="0"/>
              <a:ea typeface="Serpentine" panose="02020800000000000000" pitchFamily="18" charset="0"/>
              <a:cs typeface="Serpentine" panose="02020800000000000000" pitchFamily="18" charset="0"/>
            </a:endParaRPr>
          </a:p>
        </p:txBody>
      </p:sp>
      <p:sp>
        <p:nvSpPr>
          <p:cNvPr id="7" name="TextBox 6"/>
          <p:cNvSpPr txBox="1"/>
          <p:nvPr/>
        </p:nvSpPr>
        <p:spPr>
          <a:xfrm>
            <a:off x="6096000" y="4973188"/>
            <a:ext cx="3474357" cy="646331"/>
          </a:xfrm>
          <a:prstGeom prst="rect">
            <a:avLst/>
          </a:prstGeom>
          <a:noFill/>
        </p:spPr>
        <p:txBody>
          <a:bodyPr wrap="square" rtlCol="0">
            <a:spAutoFit/>
          </a:bodyPr>
          <a:lstStyle/>
          <a:p>
            <a:r>
              <a:rPr lang="en-US" sz="3600" b="1" dirty="0" err="1">
                <a:solidFill>
                  <a:srgbClr val="5B9BD5">
                    <a:lumMod val="50000"/>
                  </a:srgbClr>
                </a:solidFill>
                <a:latin typeface="Amazone" pitchFamily="66" charset="0"/>
                <a:ea typeface="Serpentine" panose="02020800000000000000" pitchFamily="18" charset="0"/>
                <a:cs typeface="Serpentine" panose="02020800000000000000" pitchFamily="18" charset="0"/>
              </a:rPr>
              <a:t>Đại</a:t>
            </a:r>
            <a:r>
              <a:rPr lang="en-US" sz="3600" b="1" dirty="0">
                <a:solidFill>
                  <a:srgbClr val="5B9BD5">
                    <a:lumMod val="50000"/>
                  </a:srgbClr>
                </a:solidFill>
                <a:latin typeface="Amazone" pitchFamily="66" charset="0"/>
                <a:ea typeface="Serpentine" panose="02020800000000000000" pitchFamily="18" charset="0"/>
                <a:cs typeface="Serpentine" panose="02020800000000000000" pitchFamily="18" charset="0"/>
              </a:rPr>
              <a:t> </a:t>
            </a:r>
            <a:r>
              <a:rPr lang="en-US" sz="3600" b="1" dirty="0" err="1">
                <a:solidFill>
                  <a:srgbClr val="5B9BD5">
                    <a:lumMod val="50000"/>
                  </a:srgbClr>
                </a:solidFill>
                <a:latin typeface="Amazone" pitchFamily="66" charset="0"/>
                <a:ea typeface="Serpentine" panose="02020800000000000000" pitchFamily="18" charset="0"/>
                <a:cs typeface="Serpentine" panose="02020800000000000000" pitchFamily="18" charset="0"/>
              </a:rPr>
              <a:t>trí</a:t>
            </a:r>
            <a:endParaRPr lang="en-US" sz="3600" b="1" dirty="0">
              <a:solidFill>
                <a:srgbClr val="5B9BD5">
                  <a:lumMod val="50000"/>
                </a:srgbClr>
              </a:solidFill>
              <a:latin typeface="Amazone" pitchFamily="66" charset="0"/>
              <a:ea typeface="Serpentine" panose="02020800000000000000" pitchFamily="18" charset="0"/>
              <a:cs typeface="Serpentine" panose="02020800000000000000" pitchFamily="18" charset="0"/>
            </a:endParaRPr>
          </a:p>
        </p:txBody>
      </p:sp>
      <p:sp>
        <p:nvSpPr>
          <p:cNvPr id="8" name="TextBox 7"/>
          <p:cNvSpPr txBox="1"/>
          <p:nvPr/>
        </p:nvSpPr>
        <p:spPr>
          <a:xfrm>
            <a:off x="7833179" y="5853801"/>
            <a:ext cx="2852084" cy="646331"/>
          </a:xfrm>
          <a:prstGeom prst="rect">
            <a:avLst/>
          </a:prstGeom>
          <a:noFill/>
        </p:spPr>
        <p:txBody>
          <a:bodyPr wrap="square" rtlCol="0">
            <a:spAutoFit/>
          </a:bodyPr>
          <a:lstStyle/>
          <a:p>
            <a:r>
              <a:rPr lang="en-US" sz="3600" b="1" dirty="0" err="1">
                <a:solidFill>
                  <a:prstClr val="black"/>
                </a:solidFill>
                <a:latin typeface="Amazone" pitchFamily="66" charset="0"/>
                <a:ea typeface="Serpentine" panose="02020800000000000000" pitchFamily="18" charset="0"/>
                <a:cs typeface="Serpentine" panose="02020800000000000000" pitchFamily="18" charset="0"/>
              </a:rPr>
              <a:t>Đại</a:t>
            </a:r>
            <a:r>
              <a:rPr lang="en-US" sz="3600" b="1" dirty="0">
                <a:solidFill>
                  <a:prstClr val="black"/>
                </a:solidFill>
                <a:latin typeface="Amazone" pitchFamily="66" charset="0"/>
                <a:ea typeface="Serpentine" panose="02020800000000000000" pitchFamily="18" charset="0"/>
                <a:cs typeface="Serpentine" panose="02020800000000000000" pitchFamily="18" charset="0"/>
              </a:rPr>
              <a:t> </a:t>
            </a:r>
            <a:r>
              <a:rPr lang="en-US" sz="3600" b="1" dirty="0" err="1">
                <a:solidFill>
                  <a:prstClr val="black"/>
                </a:solidFill>
                <a:latin typeface="Amazone" pitchFamily="66" charset="0"/>
                <a:ea typeface="Serpentine" panose="02020800000000000000" pitchFamily="18" charset="0"/>
                <a:cs typeface="Serpentine" panose="02020800000000000000" pitchFamily="18" charset="0"/>
              </a:rPr>
              <a:t>dũng</a:t>
            </a:r>
            <a:endParaRPr lang="en-US" sz="3600" b="1" dirty="0">
              <a:solidFill>
                <a:prstClr val="black"/>
              </a:solidFill>
              <a:latin typeface="Amazone" pitchFamily="66" charset="0"/>
              <a:ea typeface="Serpentine" panose="02020800000000000000" pitchFamily="18" charset="0"/>
              <a:cs typeface="Serpentine" panose="02020800000000000000" pitchFamily="18" charset="0"/>
            </a:endParaRPr>
          </a:p>
        </p:txBody>
      </p:sp>
    </p:spTree>
    <p:extLst>
      <p:ext uri="{BB962C8B-B14F-4D97-AF65-F5344CB8AC3E}">
        <p14:creationId xmlns:p14="http://schemas.microsoft.com/office/powerpoint/2010/main" val="749771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571"/>
            <a:ext cx="10515600" cy="1325563"/>
          </a:xfrm>
        </p:spPr>
        <p:txBody>
          <a:bodyPr>
            <a:normAutofit/>
          </a:bodyPr>
          <a:lstStyle/>
          <a:p>
            <a:pPr algn="ctr"/>
            <a:r>
              <a:rPr lang="en-US" sz="4800" b="1" i="1" dirty="0">
                <a:solidFill>
                  <a:srgbClr val="C00000"/>
                </a:solidFill>
                <a:latin typeface="Times New Roman" pitchFamily="18" charset="0"/>
                <a:cs typeface="Times New Roman" pitchFamily="18" charset="0"/>
              </a:rPr>
              <a:t>NỘI DUNG BÀI HỌC</a:t>
            </a:r>
          </a:p>
        </p:txBody>
      </p:sp>
      <p:sp>
        <p:nvSpPr>
          <p:cNvPr id="3" name="Content Placeholder 2"/>
          <p:cNvSpPr>
            <a:spLocks noGrp="1"/>
          </p:cNvSpPr>
          <p:nvPr>
            <p:ph idx="1"/>
          </p:nvPr>
        </p:nvSpPr>
        <p:spPr>
          <a:xfrm>
            <a:off x="838200" y="1592317"/>
            <a:ext cx="7130142" cy="4939876"/>
          </a:xfrm>
        </p:spPr>
        <p:txBody>
          <a:bodyPr>
            <a:noAutofit/>
          </a:bodyPr>
          <a:lstStyle/>
          <a:p>
            <a:pPr marL="400050" indent="-400050">
              <a:lnSpc>
                <a:spcPct val="170000"/>
              </a:lnSpc>
              <a:buFont typeface="+mj-lt"/>
              <a:buAutoNum type="romanUcPeriod"/>
            </a:pPr>
            <a:r>
              <a:rPr lang="vi-VN" sz="3200" b="1" i="1" dirty="0">
                <a:solidFill>
                  <a:srgbClr val="002060"/>
                </a:solidFill>
                <a:latin typeface="Times New Roman" pitchFamily="18" charset="0"/>
                <a:cs typeface="Times New Roman" pitchFamily="18" charset="0"/>
              </a:rPr>
              <a:t>Hồ Chí Minh – Anh hùng dân tộc, Danh nhân văn hóa kiệt xuất</a:t>
            </a:r>
            <a:endParaRPr lang="en-US" sz="3200" b="1" i="1" dirty="0">
              <a:solidFill>
                <a:srgbClr val="002060"/>
              </a:solidFill>
              <a:latin typeface="Times New Roman" pitchFamily="18" charset="0"/>
              <a:cs typeface="Times New Roman" pitchFamily="18" charset="0"/>
            </a:endParaRPr>
          </a:p>
          <a:p>
            <a:pPr marL="400050" indent="-400050">
              <a:lnSpc>
                <a:spcPct val="170000"/>
              </a:lnSpc>
              <a:buFont typeface="+mj-lt"/>
              <a:buAutoNum type="romanUcPeriod"/>
            </a:pPr>
            <a:r>
              <a:rPr lang="vi-VN" sz="3200" b="1" i="1" dirty="0" smtClean="0">
                <a:solidFill>
                  <a:srgbClr val="002060"/>
                </a:solidFill>
                <a:latin typeface="Times New Roman" pitchFamily="18" charset="0"/>
                <a:cs typeface="Times New Roman" pitchFamily="18" charset="0"/>
              </a:rPr>
              <a:t> Hồ </a:t>
            </a:r>
            <a:r>
              <a:rPr lang="vi-VN" sz="3200" b="1" i="1" dirty="0">
                <a:solidFill>
                  <a:srgbClr val="002060"/>
                </a:solidFill>
                <a:latin typeface="Times New Roman" pitchFamily="18" charset="0"/>
                <a:cs typeface="Times New Roman" pitchFamily="18" charset="0"/>
              </a:rPr>
              <a:t>Chí Minh – Nhà văn, nhà thơ lớn</a:t>
            </a:r>
            <a:endParaRPr lang="en-US" sz="3200" b="1" i="1" dirty="0">
              <a:solidFill>
                <a:srgbClr val="002060"/>
              </a:solidFill>
              <a:latin typeface="Times New Roman" pitchFamily="18" charset="0"/>
              <a:cs typeface="Times New Roman" pitchFamily="18" charset="0"/>
            </a:endParaRPr>
          </a:p>
          <a:p>
            <a:pPr marL="400050" indent="-400050">
              <a:lnSpc>
                <a:spcPct val="170000"/>
              </a:lnSpc>
              <a:buFont typeface="+mj-lt"/>
              <a:buAutoNum type="romanUcPeriod"/>
            </a:pP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Kết</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luận</a:t>
            </a:r>
            <a:endParaRPr lang="en-US" sz="3200" b="1" i="1" dirty="0">
              <a:solidFill>
                <a:srgbClr val="002060"/>
              </a:solidFill>
              <a:latin typeface="Times New Roman" pitchFamily="18" charset="0"/>
              <a:cs typeface="Times New Roman" pitchFamily="18" charset="0"/>
            </a:endParaRPr>
          </a:p>
        </p:txBody>
      </p:sp>
      <p:pic>
        <p:nvPicPr>
          <p:cNvPr id="39938" name="Picture 2" descr="BÁC HỒ - Tranh ảnh đẹp - Phạm Thị Kim Liên - Sen V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342" y="2112593"/>
            <a:ext cx="378181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circle(in)">
                                      <p:cBhvr>
                                        <p:cTn id="12" dur="2000"/>
                                        <p:tgtEl>
                                          <p:spTgt spid="399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27" y="89231"/>
            <a:ext cx="11599927" cy="643868"/>
          </a:xfrm>
          <a:solidFill>
            <a:schemeClr val="accent6">
              <a:lumMod val="40000"/>
              <a:lumOff val="60000"/>
            </a:schemeClr>
          </a:solidFill>
        </p:spPr>
        <p:txBody>
          <a:bodyPr>
            <a:noAutofit/>
          </a:body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4" name="Rectangle 3"/>
          <p:cNvSpPr txBox="1">
            <a:spLocks noChangeArrowheads="1"/>
          </p:cNvSpPr>
          <p:nvPr/>
        </p:nvSpPr>
        <p:spPr bwMode="auto">
          <a:xfrm>
            <a:off x="444928" y="1912889"/>
            <a:ext cx="5861279" cy="4855880"/>
          </a:xfrm>
          <a:prstGeom prst="rect">
            <a:avLst/>
          </a:prstGeom>
          <a:solidFill>
            <a:schemeClr val="accent2">
              <a:lumMod val="40000"/>
              <a:lumOff val="6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indent="0">
              <a:buNone/>
            </a:pPr>
            <a:r>
              <a:rPr lang="en-US" b="1" dirty="0" err="1">
                <a:effectLst/>
                <a:latin typeface="Times New Roman" panose="02020603050405020304" pitchFamily="18" charset="0"/>
                <a:cs typeface="Times New Roman" panose="02020603050405020304" pitchFamily="18" charset="0"/>
              </a:rPr>
              <a:t>Nhóm</a:t>
            </a:r>
            <a:r>
              <a:rPr lang="en-US" b="1" dirty="0">
                <a:effectLst/>
                <a:latin typeface="Times New Roman" panose="02020603050405020304" pitchFamily="18" charset="0"/>
                <a:cs typeface="Times New Roman" panose="02020603050405020304" pitchFamily="18" charset="0"/>
              </a:rPr>
              <a:t> 1 </a:t>
            </a:r>
            <a:endParaRPr lang="vi-VN" dirty="0">
              <a:effectLst/>
              <a:latin typeface="Times New Roman" panose="02020603050405020304" pitchFamily="18" charset="0"/>
              <a:cs typeface="Times New Roman" panose="02020603050405020304" pitchFamily="18" charset="0"/>
            </a:endParaRPr>
          </a:p>
          <a:p>
            <a:pPr marL="0" indent="0">
              <a:buNone/>
            </a:pPr>
            <a:r>
              <a:rPr lang="en-US" dirty="0" err="1">
                <a:effectLst/>
                <a:latin typeface="Times New Roman" panose="02020603050405020304" pitchFamily="18" charset="0"/>
                <a:cs typeface="Times New Roman" panose="02020603050405020304" pitchFamily="18" charset="0"/>
              </a:rPr>
              <a:t>Tìm</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hiểu</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quê</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hương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gia</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đình</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tiểu</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sử</a:t>
            </a:r>
            <a:r>
              <a:rPr lang="en-US" dirty="0">
                <a:effectLst/>
                <a:latin typeface="Times New Roman" panose="02020603050405020304" pitchFamily="18" charset="0"/>
                <a:cs typeface="Times New Roman" panose="02020603050405020304" pitchFamily="18" charset="0"/>
              </a:rPr>
              <a:t> Nguyễn </a:t>
            </a:r>
            <a:r>
              <a:rPr lang="en-US" dirty="0" err="1">
                <a:effectLst/>
                <a:latin typeface="Times New Roman" panose="02020603050405020304" pitchFamily="18" charset="0"/>
                <a:cs typeface="Times New Roman" panose="02020603050405020304" pitchFamily="18" charset="0"/>
              </a:rPr>
              <a:t>Ái</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Quốc</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Hồ</a:t>
            </a:r>
            <a:r>
              <a:rPr lang="en-US" dirty="0">
                <a:effectLst/>
                <a:latin typeface="Times New Roman" panose="02020603050405020304" pitchFamily="18" charset="0"/>
                <a:cs typeface="Times New Roman" panose="02020603050405020304" pitchFamily="18" charset="0"/>
              </a:rPr>
              <a:t> Chí Minh?</a:t>
            </a:r>
            <a:endParaRPr lang="vi-VN" dirty="0">
              <a:effectLst/>
              <a:latin typeface="Times New Roman" panose="02020603050405020304" pitchFamily="18" charset="0"/>
              <a:cs typeface="Times New Roman" panose="02020603050405020304" pitchFamily="18" charset="0"/>
            </a:endParaRPr>
          </a:p>
          <a:p>
            <a:pPr marL="0" indent="0">
              <a:buNone/>
            </a:pPr>
            <a:r>
              <a:rPr lang="en-US" dirty="0">
                <a:effectLst/>
                <a:latin typeface="Times New Roman" panose="02020603050405020304" pitchFamily="18" charset="0"/>
                <a:cs typeface="Times New Roman" panose="02020603050405020304" pitchFamily="18" charset="0"/>
              </a:rPr>
              <a:t> </a:t>
            </a:r>
            <a:r>
              <a:rPr lang="en-US" b="1" dirty="0" err="1" smtClean="0">
                <a:effectLst/>
                <a:latin typeface="Times New Roman" panose="02020603050405020304" pitchFamily="18" charset="0"/>
                <a:cs typeface="Times New Roman" panose="02020603050405020304" pitchFamily="18" charset="0"/>
              </a:rPr>
              <a:t>Nhóm</a:t>
            </a:r>
            <a:r>
              <a:rPr lang="en-US" b="1" dirty="0" smtClean="0">
                <a:effectLst/>
                <a:latin typeface="Times New Roman" panose="02020603050405020304" pitchFamily="18" charset="0"/>
                <a:cs typeface="Times New Roman" panose="02020603050405020304" pitchFamily="18" charset="0"/>
              </a:rPr>
              <a:t> </a:t>
            </a:r>
            <a:r>
              <a:rPr lang="en-US" b="1" dirty="0">
                <a:effectLst/>
                <a:latin typeface="Times New Roman" panose="02020603050405020304" pitchFamily="18" charset="0"/>
                <a:cs typeface="Times New Roman" panose="02020603050405020304" pitchFamily="18" charset="0"/>
              </a:rPr>
              <a:t>2 </a:t>
            </a:r>
            <a:endParaRPr lang="vi-VN" dirty="0">
              <a:effectLst/>
              <a:latin typeface="Times New Roman" panose="02020603050405020304" pitchFamily="18" charset="0"/>
              <a:cs typeface="Times New Roman" panose="02020603050405020304" pitchFamily="18" charset="0"/>
            </a:endParaRPr>
          </a:p>
          <a:p>
            <a:pPr marL="0" indent="0">
              <a:buNone/>
            </a:pPr>
            <a:r>
              <a:rPr lang="en-US" dirty="0" err="1">
                <a:effectLst/>
                <a:latin typeface="Times New Roman" panose="02020603050405020304" pitchFamily="18" charset="0"/>
                <a:cs typeface="Times New Roman" panose="02020603050405020304" pitchFamily="18" charset="0"/>
              </a:rPr>
              <a:t>Nêu</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những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hiểu</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biết</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dấu</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mốc</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quan</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trọng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trong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quá</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trình</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hoạt</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động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cách</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mạng</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của</a:t>
            </a:r>
            <a:r>
              <a:rPr lang="en-US" dirty="0">
                <a:effectLst/>
                <a:latin typeface="Times New Roman" panose="02020603050405020304" pitchFamily="18" charset="0"/>
                <a:cs typeface="Times New Roman" panose="02020603050405020304" pitchFamily="18" charset="0"/>
              </a:rPr>
              <a:t> Nguyễn </a:t>
            </a:r>
            <a:r>
              <a:rPr lang="en-US" dirty="0" err="1">
                <a:effectLst/>
                <a:latin typeface="Times New Roman" panose="02020603050405020304" pitchFamily="18" charset="0"/>
                <a:cs typeface="Times New Roman" panose="02020603050405020304" pitchFamily="18" charset="0"/>
              </a:rPr>
              <a:t>Ái</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Quốc</a:t>
            </a:r>
            <a:r>
              <a:rPr lang="en-US" dirty="0">
                <a:effectLst/>
                <a:latin typeface="Times New Roman" panose="02020603050405020304" pitchFamily="18" charset="0"/>
                <a:cs typeface="Times New Roman" panose="02020603050405020304" pitchFamily="18" charset="0"/>
              </a:rPr>
              <a:t> - </a:t>
            </a:r>
            <a:r>
              <a:rPr lang="en-US" dirty="0" err="1">
                <a:effectLst/>
                <a:latin typeface="Times New Roman" panose="02020603050405020304" pitchFamily="18" charset="0"/>
                <a:cs typeface="Times New Roman" panose="02020603050405020304" pitchFamily="18" charset="0"/>
              </a:rPr>
              <a:t>Hồ</a:t>
            </a:r>
            <a:r>
              <a:rPr lang="en-US" dirty="0">
                <a:effectLst/>
                <a:latin typeface="Times New Roman" panose="02020603050405020304" pitchFamily="18" charset="0"/>
                <a:cs typeface="Times New Roman" panose="02020603050405020304" pitchFamily="18" charset="0"/>
              </a:rPr>
              <a:t> Chí Minh</a:t>
            </a:r>
            <a:endParaRPr lang="vi-VN"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791820" y="1259057"/>
            <a:ext cx="3762568" cy="584775"/>
          </a:xfrm>
          <a:prstGeom prst="rect">
            <a:avLst/>
          </a:prstGeom>
        </p:spPr>
        <p:txBody>
          <a:bodyPr wrap="none">
            <a:spAutoFit/>
          </a:bodyPr>
          <a:lstStyle/>
          <a:p>
            <a:r>
              <a:rPr lang="en-US"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Anh </a:t>
            </a:r>
            <a:r>
              <a:rPr lang="vi-VN"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hùng dân tộc</a:t>
            </a:r>
            <a:endParaRPr lang="en-US" b="1" i="1" dirty="0">
              <a:solidFill>
                <a:srgbClr val="002060"/>
              </a:solidFill>
            </a:endParaRPr>
          </a:p>
        </p:txBody>
      </p:sp>
      <p:pic>
        <p:nvPicPr>
          <p:cNvPr id="3" name="Hình ảnh 2">
            <a:extLst>
              <a:ext uri="{FF2B5EF4-FFF2-40B4-BE49-F238E27FC236}">
                <a16:creationId xmlns:a16="http://schemas.microsoft.com/office/drawing/2014/main" id="{3A5F4A98-7D06-B6F3-890E-384202ACEF63}"/>
              </a:ext>
            </a:extLst>
          </p:cNvPr>
          <p:cNvPicPr>
            <a:picLocks noChangeAspect="1"/>
          </p:cNvPicPr>
          <p:nvPr/>
        </p:nvPicPr>
        <p:blipFill>
          <a:blip r:embed="rId2"/>
          <a:stretch>
            <a:fillRect/>
          </a:stretch>
        </p:blipFill>
        <p:spPr>
          <a:xfrm>
            <a:off x="8857593" y="1203544"/>
            <a:ext cx="3334407" cy="2222938"/>
          </a:xfrm>
          <a:prstGeom prst="rect">
            <a:avLst/>
          </a:prstGeom>
        </p:spPr>
      </p:pic>
      <p:pic>
        <p:nvPicPr>
          <p:cNvPr id="7" name="Hình ảnh 6">
            <a:extLst>
              <a:ext uri="{FF2B5EF4-FFF2-40B4-BE49-F238E27FC236}">
                <a16:creationId xmlns:a16="http://schemas.microsoft.com/office/drawing/2014/main" id="{6DABD60A-185B-2911-88F9-3F0916DC1DF8}"/>
              </a:ext>
            </a:extLst>
          </p:cNvPr>
          <p:cNvPicPr>
            <a:picLocks noChangeAspect="1"/>
          </p:cNvPicPr>
          <p:nvPr/>
        </p:nvPicPr>
        <p:blipFill>
          <a:blip r:embed="rId3"/>
          <a:stretch>
            <a:fillRect/>
          </a:stretch>
        </p:blipFill>
        <p:spPr>
          <a:xfrm>
            <a:off x="7483401" y="3429000"/>
            <a:ext cx="4561453" cy="2640841"/>
          </a:xfrm>
          <a:prstGeom prst="rect">
            <a:avLst/>
          </a:prstGeom>
        </p:spPr>
      </p:pic>
      <p:pic>
        <p:nvPicPr>
          <p:cNvPr id="8" name="Hình ảnh 7">
            <a:extLst>
              <a:ext uri="{FF2B5EF4-FFF2-40B4-BE49-F238E27FC236}">
                <a16:creationId xmlns:a16="http://schemas.microsoft.com/office/drawing/2014/main" id="{A1F4DF9D-40D2-7F26-97CD-024C698789B5}"/>
              </a:ext>
            </a:extLst>
          </p:cNvPr>
          <p:cNvPicPr>
            <a:picLocks noChangeAspect="1"/>
          </p:cNvPicPr>
          <p:nvPr/>
        </p:nvPicPr>
        <p:blipFill>
          <a:blip r:embed="rId4"/>
          <a:stretch>
            <a:fillRect/>
          </a:stretch>
        </p:blipFill>
        <p:spPr>
          <a:xfrm>
            <a:off x="6403981" y="4865406"/>
            <a:ext cx="981646" cy="1905547"/>
          </a:xfrm>
          <a:prstGeom prst="rect">
            <a:avLst/>
          </a:prstGeom>
        </p:spPr>
      </p:pic>
    </p:spTree>
    <p:extLst>
      <p:ext uri="{BB962C8B-B14F-4D97-AF65-F5344CB8AC3E}">
        <p14:creationId xmlns:p14="http://schemas.microsoft.com/office/powerpoint/2010/main" val="215591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checkerboard(across)">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heckerboard(across)">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checkerboard(across)">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checkerboard(across)">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checkerboard(across)">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27" y="89231"/>
            <a:ext cx="11599927" cy="643868"/>
          </a:xfrm>
          <a:solidFill>
            <a:schemeClr val="accent6">
              <a:lumMod val="40000"/>
              <a:lumOff val="60000"/>
            </a:schemeClr>
          </a:solidFill>
        </p:spPr>
        <p:txBody>
          <a:bodyPr>
            <a:noAutofit/>
          </a:body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4" name="Rectangle 3"/>
          <p:cNvSpPr txBox="1">
            <a:spLocks noChangeArrowheads="1"/>
          </p:cNvSpPr>
          <p:nvPr/>
        </p:nvSpPr>
        <p:spPr bwMode="auto">
          <a:xfrm>
            <a:off x="692727" y="1383422"/>
            <a:ext cx="7509164" cy="5474577"/>
          </a:xfrm>
          <a:prstGeom prst="rect">
            <a:avLst/>
          </a:prstGeom>
          <a:solidFill>
            <a:schemeClr val="accent2">
              <a:lumMod val="20000"/>
              <a:lumOff val="8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r>
              <a:rPr kumimoji="0" lang="vi-VN" altLang="en-US" b="1"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 Tiểu sử</a:t>
            </a:r>
          </a:p>
          <a:p>
            <a:pPr marL="0" indent="0" algn="just">
              <a:buNone/>
            </a:pPr>
            <a:r>
              <a:rPr lang="en-US" sz="2400" i="1" dirty="0">
                <a:effectLst/>
                <a:latin typeface="Time s New Roman"/>
              </a:rPr>
              <a:t>- </a:t>
            </a:r>
            <a:r>
              <a:rPr lang="en-US" sz="2400" i="1" dirty="0" err="1">
                <a:effectLst/>
                <a:latin typeface="Time s New Roman"/>
              </a:rPr>
              <a:t>Quê</a:t>
            </a:r>
            <a:r>
              <a:rPr lang="en-US" sz="2400" i="1" dirty="0">
                <a:effectLst/>
                <a:latin typeface="Time s New Roman"/>
              </a:rPr>
              <a:t> </a:t>
            </a:r>
            <a:r>
              <a:rPr lang="en-US" sz="2400" i="1" dirty="0" err="1">
                <a:effectLst/>
                <a:latin typeface="Time s New Roman"/>
              </a:rPr>
              <a:t>quán</a:t>
            </a:r>
            <a:r>
              <a:rPr lang="en-US" sz="2400" i="1" dirty="0">
                <a:effectLst/>
                <a:latin typeface="Time s New Roman"/>
              </a:rPr>
              <a:t>: </a:t>
            </a:r>
            <a:r>
              <a:rPr lang="en-US" sz="2400" dirty="0" err="1">
                <a:effectLst/>
                <a:latin typeface="Time s New Roman"/>
              </a:rPr>
              <a:t>làng</a:t>
            </a:r>
            <a:r>
              <a:rPr lang="en-US" sz="2400" dirty="0">
                <a:effectLst/>
                <a:latin typeface="Time s New Roman"/>
              </a:rPr>
              <a:t> Kim </a:t>
            </a:r>
            <a:r>
              <a:rPr lang="en-US" sz="2400" dirty="0" err="1">
                <a:effectLst/>
                <a:latin typeface="Time s New Roman"/>
              </a:rPr>
              <a:t>Liên</a:t>
            </a:r>
            <a:r>
              <a:rPr lang="en-US" sz="2400" dirty="0">
                <a:effectLst/>
                <a:latin typeface="Time s New Roman"/>
              </a:rPr>
              <a:t>, </a:t>
            </a:r>
            <a:r>
              <a:rPr lang="en-US" sz="2400" dirty="0" err="1">
                <a:effectLst/>
                <a:latin typeface="Time s New Roman"/>
              </a:rPr>
              <a:t>xã</a:t>
            </a:r>
            <a:r>
              <a:rPr lang="en-US" sz="2400" dirty="0">
                <a:effectLst/>
                <a:latin typeface="Time s New Roman"/>
              </a:rPr>
              <a:t> Kim </a:t>
            </a:r>
            <a:r>
              <a:rPr lang="en-US" sz="2400" dirty="0" err="1">
                <a:effectLst/>
                <a:latin typeface="Time s New Roman"/>
              </a:rPr>
              <a:t>Liên</a:t>
            </a:r>
            <a:r>
              <a:rPr lang="en-US" sz="2400" dirty="0">
                <a:effectLst/>
                <a:latin typeface="Time s New Roman"/>
              </a:rPr>
              <a:t>, </a:t>
            </a:r>
            <a:r>
              <a:rPr lang="en-US" sz="2400" dirty="0" err="1">
                <a:effectLst/>
                <a:latin typeface="Time s New Roman"/>
              </a:rPr>
              <a:t>huyện</a:t>
            </a:r>
            <a:r>
              <a:rPr lang="en-US" sz="2400" dirty="0">
                <a:effectLst/>
                <a:latin typeface="Time s New Roman"/>
              </a:rPr>
              <a:t> Nam </a:t>
            </a:r>
            <a:r>
              <a:rPr lang="en-US" sz="2400" dirty="0" err="1">
                <a:effectLst/>
                <a:latin typeface="Time s New Roman"/>
              </a:rPr>
              <a:t>Đàn</a:t>
            </a:r>
            <a:r>
              <a:rPr lang="en-US" sz="2400" dirty="0">
                <a:effectLst/>
                <a:latin typeface="Time s New Roman"/>
              </a:rPr>
              <a:t>, </a:t>
            </a:r>
            <a:r>
              <a:rPr lang="en-US" sz="2400" dirty="0" err="1">
                <a:effectLst/>
                <a:latin typeface="Time s New Roman"/>
              </a:rPr>
              <a:t>tỉnh</a:t>
            </a:r>
            <a:r>
              <a:rPr lang="en-US" sz="2400" dirty="0">
                <a:effectLst/>
                <a:latin typeface="Time s New Roman"/>
              </a:rPr>
              <a:t> </a:t>
            </a:r>
            <a:r>
              <a:rPr lang="en-US" sz="2400" dirty="0" err="1">
                <a:effectLst/>
                <a:latin typeface="Time s New Roman"/>
              </a:rPr>
              <a:t>Nghệ</a:t>
            </a:r>
            <a:r>
              <a:rPr lang="en-US" sz="2400" dirty="0">
                <a:effectLst/>
                <a:latin typeface="Time s New Roman"/>
              </a:rPr>
              <a:t> An</a:t>
            </a:r>
            <a:endParaRPr lang="vi-VN" sz="2400" dirty="0">
              <a:effectLst/>
              <a:latin typeface="Time s New Roman"/>
            </a:endParaRPr>
          </a:p>
          <a:p>
            <a:pPr marL="0" indent="0" algn="just">
              <a:buNone/>
            </a:pPr>
            <a:r>
              <a:rPr lang="en-US" sz="2400" i="1" dirty="0">
                <a:effectLst/>
                <a:latin typeface="Time s New Roman"/>
              </a:rPr>
              <a:t>- Gia </a:t>
            </a:r>
            <a:r>
              <a:rPr lang="en-US" sz="2400" i="1" dirty="0" err="1">
                <a:effectLst/>
                <a:latin typeface="Time s New Roman"/>
              </a:rPr>
              <a:t>đình</a:t>
            </a:r>
            <a:r>
              <a:rPr lang="en-US" sz="2400" i="1" dirty="0">
                <a:effectLst/>
                <a:latin typeface="Time s New Roman"/>
              </a:rPr>
              <a:t>: </a:t>
            </a:r>
            <a:r>
              <a:rPr lang="en-US" sz="2400" dirty="0" err="1">
                <a:effectLst/>
                <a:latin typeface="Time s New Roman"/>
              </a:rPr>
              <a:t>Sinh</a:t>
            </a:r>
            <a:r>
              <a:rPr lang="en-US" sz="2400" dirty="0">
                <a:effectLst/>
                <a:latin typeface="Time s New Roman"/>
              </a:rPr>
              <a:t> </a:t>
            </a:r>
            <a:r>
              <a:rPr lang="en-US" sz="2400" dirty="0" err="1">
                <a:effectLst/>
                <a:latin typeface="Time s New Roman"/>
              </a:rPr>
              <a:t>trưởng</a:t>
            </a:r>
            <a:r>
              <a:rPr lang="en-US" sz="2400" dirty="0">
                <a:effectLst/>
                <a:latin typeface="Time s New Roman"/>
              </a:rPr>
              <a:t> </a:t>
            </a:r>
            <a:r>
              <a:rPr lang="en-US" sz="2400" dirty="0" err="1">
                <a:effectLst/>
                <a:latin typeface="Time s New Roman"/>
              </a:rPr>
              <a:t>trong</a:t>
            </a:r>
            <a:r>
              <a:rPr lang="en-US" sz="2400" dirty="0">
                <a:effectLst/>
                <a:latin typeface="Time s New Roman"/>
              </a:rPr>
              <a:t> </a:t>
            </a:r>
            <a:r>
              <a:rPr lang="en-US" sz="2400" dirty="0" err="1">
                <a:effectLst/>
                <a:latin typeface="Time s New Roman"/>
              </a:rPr>
              <a:t>gia</a:t>
            </a:r>
            <a:r>
              <a:rPr lang="en-US" sz="2400" dirty="0">
                <a:effectLst/>
                <a:latin typeface="Time s New Roman"/>
              </a:rPr>
              <a:t> </a:t>
            </a:r>
            <a:r>
              <a:rPr lang="en-US" sz="2400" dirty="0" err="1">
                <a:effectLst/>
                <a:latin typeface="Time s New Roman"/>
              </a:rPr>
              <a:t>đình</a:t>
            </a:r>
            <a:r>
              <a:rPr lang="en-US" sz="2400" dirty="0">
                <a:effectLst/>
                <a:latin typeface="Time s New Roman"/>
              </a:rPr>
              <a:t> </a:t>
            </a:r>
            <a:r>
              <a:rPr lang="en-US" sz="2400" dirty="0" err="1">
                <a:effectLst/>
                <a:latin typeface="Time s New Roman"/>
              </a:rPr>
              <a:t>nhà</a:t>
            </a:r>
            <a:r>
              <a:rPr lang="en-US" sz="2400" dirty="0">
                <a:effectLst/>
                <a:latin typeface="Time s New Roman"/>
              </a:rPr>
              <a:t> </a:t>
            </a:r>
            <a:r>
              <a:rPr lang="en-US" sz="2400" dirty="0" err="1">
                <a:effectLst/>
                <a:latin typeface="Time s New Roman"/>
              </a:rPr>
              <a:t>nho</a:t>
            </a:r>
            <a:r>
              <a:rPr lang="en-US" sz="2400" dirty="0">
                <a:effectLst/>
                <a:latin typeface="Time s New Roman"/>
              </a:rPr>
              <a:t> </a:t>
            </a:r>
            <a:r>
              <a:rPr lang="en-US" sz="2400" dirty="0" err="1">
                <a:effectLst/>
                <a:latin typeface="Time s New Roman"/>
              </a:rPr>
              <a:t>yêu</a:t>
            </a:r>
            <a:r>
              <a:rPr lang="en-US" sz="2400" dirty="0">
                <a:effectLst/>
                <a:latin typeface="Time s New Roman"/>
              </a:rPr>
              <a:t> </a:t>
            </a:r>
            <a:r>
              <a:rPr lang="en-US" sz="2400" dirty="0" err="1">
                <a:effectLst/>
                <a:latin typeface="Time s New Roman"/>
              </a:rPr>
              <a:t>nước</a:t>
            </a:r>
            <a:endParaRPr lang="vi-VN" sz="2400" dirty="0">
              <a:effectLst/>
              <a:latin typeface="Time s New Roman"/>
            </a:endParaRPr>
          </a:p>
          <a:p>
            <a:pPr marL="0" indent="0" algn="just">
              <a:buNone/>
            </a:pPr>
            <a:r>
              <a:rPr lang="en-US" sz="2400" dirty="0">
                <a:effectLst/>
                <a:latin typeface="Time s New Roman"/>
              </a:rPr>
              <a:t>+ Cha </a:t>
            </a:r>
            <a:r>
              <a:rPr lang="en-US" sz="2400" dirty="0" err="1">
                <a:effectLst/>
                <a:latin typeface="Time s New Roman"/>
              </a:rPr>
              <a:t>là</a:t>
            </a:r>
            <a:r>
              <a:rPr lang="en-US" sz="2400" dirty="0">
                <a:effectLst/>
                <a:latin typeface="Time s New Roman"/>
              </a:rPr>
              <a:t> </a:t>
            </a:r>
            <a:r>
              <a:rPr lang="en-US" sz="2400" dirty="0" err="1">
                <a:effectLst/>
                <a:latin typeface="Time s New Roman"/>
              </a:rPr>
              <a:t>cụ</a:t>
            </a:r>
            <a:r>
              <a:rPr lang="en-US" sz="2400" dirty="0">
                <a:effectLst/>
                <a:latin typeface="Time s New Roman"/>
              </a:rPr>
              <a:t> </a:t>
            </a:r>
            <a:r>
              <a:rPr lang="en-US" sz="2400" dirty="0" err="1">
                <a:effectLst/>
                <a:latin typeface="Time s New Roman"/>
              </a:rPr>
              <a:t>Phó</a:t>
            </a:r>
            <a:r>
              <a:rPr lang="en-US" sz="2400" dirty="0">
                <a:effectLst/>
                <a:latin typeface="Time s New Roman"/>
              </a:rPr>
              <a:t> </a:t>
            </a:r>
            <a:r>
              <a:rPr lang="en-US" sz="2400" dirty="0" err="1">
                <a:effectLst/>
                <a:latin typeface="Time s New Roman"/>
              </a:rPr>
              <a:t>bảng</a:t>
            </a:r>
            <a:r>
              <a:rPr lang="en-US" sz="2400" dirty="0">
                <a:effectLst/>
                <a:latin typeface="Time s New Roman"/>
              </a:rPr>
              <a:t> Nguyễn </a:t>
            </a:r>
            <a:r>
              <a:rPr lang="en-US" sz="2400" dirty="0" err="1">
                <a:effectLst/>
                <a:latin typeface="Time s New Roman"/>
              </a:rPr>
              <a:t>Sinh</a:t>
            </a:r>
            <a:r>
              <a:rPr lang="en-US" sz="2400" dirty="0">
                <a:effectLst/>
                <a:latin typeface="Time s New Roman"/>
              </a:rPr>
              <a:t> </a:t>
            </a:r>
            <a:r>
              <a:rPr lang="en-US" sz="2400" dirty="0" err="1">
                <a:effectLst/>
                <a:latin typeface="Time s New Roman"/>
              </a:rPr>
              <a:t>Sắc</a:t>
            </a:r>
            <a:endParaRPr lang="vi-VN" sz="2400" dirty="0">
              <a:effectLst/>
              <a:latin typeface="Time s New Roman"/>
            </a:endParaRPr>
          </a:p>
          <a:p>
            <a:pPr marL="0" indent="0" algn="just">
              <a:buNone/>
            </a:pPr>
            <a:r>
              <a:rPr lang="en-US" sz="2400" dirty="0">
                <a:effectLst/>
                <a:latin typeface="Time s New Roman"/>
              </a:rPr>
              <a:t>+ </a:t>
            </a:r>
            <a:r>
              <a:rPr lang="en-US" sz="2400" dirty="0" err="1">
                <a:effectLst/>
                <a:latin typeface="Time s New Roman"/>
              </a:rPr>
              <a:t>Mẹ</a:t>
            </a:r>
            <a:r>
              <a:rPr lang="en-US" sz="2400" dirty="0">
                <a:effectLst/>
                <a:latin typeface="Time s New Roman"/>
              </a:rPr>
              <a:t> </a:t>
            </a:r>
            <a:r>
              <a:rPr lang="en-US" sz="2400" dirty="0" err="1">
                <a:effectLst/>
                <a:latin typeface="Time s New Roman"/>
              </a:rPr>
              <a:t>là</a:t>
            </a:r>
            <a:r>
              <a:rPr lang="en-US" sz="2400" dirty="0">
                <a:effectLst/>
                <a:latin typeface="Time s New Roman"/>
              </a:rPr>
              <a:t> </a:t>
            </a:r>
            <a:r>
              <a:rPr lang="en-US" sz="2400" dirty="0" err="1">
                <a:effectLst/>
                <a:latin typeface="Time s New Roman"/>
              </a:rPr>
              <a:t>cụ</a:t>
            </a:r>
            <a:r>
              <a:rPr lang="en-US" sz="2400" dirty="0">
                <a:effectLst/>
                <a:latin typeface="Time s New Roman"/>
              </a:rPr>
              <a:t> </a:t>
            </a:r>
            <a:r>
              <a:rPr lang="en-US" sz="2400" dirty="0" err="1">
                <a:effectLst/>
                <a:latin typeface="Time s New Roman"/>
              </a:rPr>
              <a:t>bà</a:t>
            </a:r>
            <a:r>
              <a:rPr lang="en-US" sz="2400" dirty="0">
                <a:effectLst/>
                <a:latin typeface="Time s New Roman"/>
              </a:rPr>
              <a:t> </a:t>
            </a:r>
            <a:r>
              <a:rPr lang="en-US" sz="2400" dirty="0" err="1">
                <a:effectLst/>
                <a:latin typeface="Time s New Roman"/>
              </a:rPr>
              <a:t>Hoàng</a:t>
            </a:r>
            <a:r>
              <a:rPr lang="en-US" sz="2400" dirty="0">
                <a:effectLst/>
                <a:latin typeface="Time s New Roman"/>
              </a:rPr>
              <a:t> </a:t>
            </a:r>
            <a:r>
              <a:rPr lang="en-US" sz="2400" dirty="0" err="1">
                <a:effectLst/>
                <a:latin typeface="Time s New Roman"/>
              </a:rPr>
              <a:t>Thị</a:t>
            </a:r>
            <a:r>
              <a:rPr lang="en-US" sz="2400" dirty="0">
                <a:effectLst/>
                <a:latin typeface="Time s New Roman"/>
              </a:rPr>
              <a:t> Loan</a:t>
            </a:r>
            <a:endParaRPr lang="vi-VN" sz="2400" dirty="0">
              <a:effectLst/>
              <a:latin typeface="Time s New Roman"/>
            </a:endParaRPr>
          </a:p>
          <a:p>
            <a:pPr marL="0" indent="0" algn="just">
              <a:buNone/>
            </a:pPr>
            <a:r>
              <a:rPr lang="en-US" sz="2400" i="1" dirty="0">
                <a:effectLst/>
                <a:latin typeface="Time s New Roman"/>
              </a:rPr>
              <a:t>- </a:t>
            </a:r>
            <a:r>
              <a:rPr lang="en-US" sz="2400" i="1" dirty="0" err="1">
                <a:effectLst/>
                <a:latin typeface="Time s New Roman"/>
              </a:rPr>
              <a:t>Học</a:t>
            </a:r>
            <a:r>
              <a:rPr lang="en-US" sz="2400" i="1" dirty="0">
                <a:effectLst/>
                <a:latin typeface="Time s New Roman"/>
              </a:rPr>
              <a:t> </a:t>
            </a:r>
            <a:r>
              <a:rPr lang="en-US" sz="2400" i="1" dirty="0" err="1">
                <a:effectLst/>
                <a:latin typeface="Time s New Roman"/>
              </a:rPr>
              <a:t>vấn</a:t>
            </a:r>
            <a:r>
              <a:rPr lang="en-US" sz="2400" i="1" dirty="0">
                <a:effectLst/>
                <a:latin typeface="Time s New Roman"/>
              </a:rPr>
              <a:t>:</a:t>
            </a:r>
            <a:endParaRPr lang="vi-VN" sz="2400" i="1" dirty="0">
              <a:effectLst/>
              <a:latin typeface="Time s New Roman"/>
            </a:endParaRPr>
          </a:p>
          <a:p>
            <a:pPr marL="0" indent="0" algn="just">
              <a:buNone/>
            </a:pPr>
            <a:r>
              <a:rPr lang="en-US" sz="2400" dirty="0">
                <a:effectLst/>
                <a:latin typeface="Time s New Roman"/>
              </a:rPr>
              <a:t>+ </a:t>
            </a:r>
            <a:r>
              <a:rPr lang="en-US" sz="2400" dirty="0" err="1">
                <a:effectLst/>
                <a:latin typeface="Time s New Roman"/>
              </a:rPr>
              <a:t>Thời</a:t>
            </a:r>
            <a:r>
              <a:rPr lang="en-US" sz="2400" dirty="0">
                <a:effectLst/>
                <a:latin typeface="Time s New Roman"/>
              </a:rPr>
              <a:t> </a:t>
            </a:r>
            <a:r>
              <a:rPr lang="en-US" sz="2400" dirty="0" err="1">
                <a:effectLst/>
                <a:latin typeface="Time s New Roman"/>
              </a:rPr>
              <a:t>trẻ</a:t>
            </a:r>
            <a:r>
              <a:rPr lang="en-US" sz="2400" dirty="0">
                <a:effectLst/>
                <a:latin typeface="Time s New Roman"/>
              </a:rPr>
              <a:t>, </a:t>
            </a:r>
            <a:r>
              <a:rPr lang="en-US" sz="2400" dirty="0" err="1">
                <a:effectLst/>
                <a:latin typeface="Time s New Roman"/>
              </a:rPr>
              <a:t>học</a:t>
            </a:r>
            <a:r>
              <a:rPr lang="en-US" sz="2400" dirty="0">
                <a:effectLst/>
                <a:latin typeface="Time s New Roman"/>
              </a:rPr>
              <a:t> </a:t>
            </a:r>
            <a:r>
              <a:rPr lang="en-US" sz="2400" dirty="0" err="1">
                <a:effectLst/>
                <a:latin typeface="Time s New Roman"/>
              </a:rPr>
              <a:t>chữ</a:t>
            </a:r>
            <a:r>
              <a:rPr lang="en-US" sz="2400" dirty="0">
                <a:effectLst/>
                <a:latin typeface="Time s New Roman"/>
              </a:rPr>
              <a:t> </a:t>
            </a:r>
            <a:r>
              <a:rPr lang="en-US" sz="2400" dirty="0" err="1">
                <a:effectLst/>
                <a:latin typeface="Time s New Roman"/>
              </a:rPr>
              <a:t>Hán</a:t>
            </a:r>
            <a:r>
              <a:rPr lang="en-US" sz="2400" dirty="0">
                <a:effectLst/>
                <a:latin typeface="Time s New Roman"/>
              </a:rPr>
              <a:t> ở </a:t>
            </a:r>
            <a:r>
              <a:rPr lang="en-US" sz="2400" dirty="0" err="1">
                <a:effectLst/>
                <a:latin typeface="Time s New Roman"/>
              </a:rPr>
              <a:t>nhà</a:t>
            </a:r>
            <a:endParaRPr lang="vi-VN" sz="2400" dirty="0">
              <a:effectLst/>
              <a:latin typeface="Time s New Roman"/>
            </a:endParaRPr>
          </a:p>
          <a:p>
            <a:pPr marL="0" indent="0" algn="just">
              <a:buNone/>
            </a:pPr>
            <a:r>
              <a:rPr lang="en-US" sz="2400" dirty="0">
                <a:effectLst/>
                <a:latin typeface="Time s New Roman"/>
              </a:rPr>
              <a:t>+ </a:t>
            </a:r>
            <a:r>
              <a:rPr lang="en-US" sz="2400" dirty="0" err="1">
                <a:effectLst/>
                <a:latin typeface="Time s New Roman"/>
              </a:rPr>
              <a:t>Học</a:t>
            </a:r>
            <a:r>
              <a:rPr lang="en-US" sz="2400" dirty="0">
                <a:effectLst/>
                <a:latin typeface="Time s New Roman"/>
              </a:rPr>
              <a:t> </a:t>
            </a:r>
            <a:r>
              <a:rPr lang="en-US" sz="2400" dirty="0" err="1">
                <a:effectLst/>
                <a:latin typeface="Time s New Roman"/>
              </a:rPr>
              <a:t>chữ</a:t>
            </a:r>
            <a:r>
              <a:rPr lang="en-US" sz="2400" dirty="0">
                <a:effectLst/>
                <a:latin typeface="Time s New Roman"/>
              </a:rPr>
              <a:t> </a:t>
            </a:r>
            <a:r>
              <a:rPr lang="en-US" sz="2400" dirty="0" err="1">
                <a:effectLst/>
                <a:latin typeface="Time s New Roman"/>
              </a:rPr>
              <a:t>Quốc</a:t>
            </a:r>
            <a:r>
              <a:rPr lang="en-US" sz="2400" dirty="0">
                <a:effectLst/>
                <a:latin typeface="Time s New Roman"/>
              </a:rPr>
              <a:t> </a:t>
            </a:r>
            <a:r>
              <a:rPr lang="en-US" sz="2400" dirty="0" err="1">
                <a:effectLst/>
                <a:latin typeface="Time s New Roman"/>
              </a:rPr>
              <a:t>ngữ</a:t>
            </a:r>
            <a:r>
              <a:rPr lang="en-US" sz="2400" dirty="0">
                <a:effectLst/>
                <a:latin typeface="Time s New Roman"/>
              </a:rPr>
              <a:t> </a:t>
            </a:r>
            <a:r>
              <a:rPr lang="en-US" sz="2400" dirty="0" err="1">
                <a:effectLst/>
                <a:latin typeface="Time s New Roman"/>
              </a:rPr>
              <a:t>và</a:t>
            </a:r>
            <a:r>
              <a:rPr lang="en-US" sz="2400" dirty="0">
                <a:effectLst/>
                <a:latin typeface="Time s New Roman"/>
              </a:rPr>
              <a:t> </a:t>
            </a:r>
            <a:r>
              <a:rPr lang="en-US" sz="2400" dirty="0" err="1">
                <a:effectLst/>
                <a:latin typeface="Time s New Roman"/>
              </a:rPr>
              <a:t>tiếng</a:t>
            </a:r>
            <a:r>
              <a:rPr lang="en-US" sz="2400" dirty="0">
                <a:effectLst/>
                <a:latin typeface="Time s New Roman"/>
              </a:rPr>
              <a:t> </a:t>
            </a:r>
            <a:r>
              <a:rPr lang="en-US" sz="2400" dirty="0" err="1">
                <a:effectLst/>
                <a:latin typeface="Time s New Roman"/>
              </a:rPr>
              <a:t>Pháp</a:t>
            </a:r>
            <a:r>
              <a:rPr lang="en-US" sz="2400" dirty="0">
                <a:effectLst/>
                <a:latin typeface="Time s New Roman"/>
              </a:rPr>
              <a:t> </a:t>
            </a:r>
            <a:r>
              <a:rPr lang="en-US" sz="2400" dirty="0" err="1">
                <a:effectLst/>
                <a:latin typeface="Time s New Roman"/>
              </a:rPr>
              <a:t>tại</a:t>
            </a:r>
            <a:r>
              <a:rPr lang="en-US" sz="2400" dirty="0">
                <a:effectLst/>
                <a:latin typeface="Time s New Roman"/>
              </a:rPr>
              <a:t> </a:t>
            </a:r>
            <a:r>
              <a:rPr lang="en-US" sz="2400" dirty="0" err="1">
                <a:effectLst/>
                <a:latin typeface="Time s New Roman"/>
              </a:rPr>
              <a:t>trường</a:t>
            </a:r>
            <a:r>
              <a:rPr lang="en-US" sz="2400" dirty="0">
                <a:effectLst/>
                <a:latin typeface="Time s New Roman"/>
              </a:rPr>
              <a:t> </a:t>
            </a:r>
            <a:r>
              <a:rPr lang="en-US" sz="2400" dirty="0" err="1">
                <a:effectLst/>
                <a:latin typeface="Time s New Roman"/>
              </a:rPr>
              <a:t>Quốc</a:t>
            </a:r>
            <a:r>
              <a:rPr lang="en-US" sz="2400" dirty="0">
                <a:effectLst/>
                <a:latin typeface="Time s New Roman"/>
              </a:rPr>
              <a:t> </a:t>
            </a:r>
            <a:r>
              <a:rPr lang="en-US" sz="2400" dirty="0" err="1">
                <a:effectLst/>
                <a:latin typeface="Time s New Roman"/>
              </a:rPr>
              <a:t>học</a:t>
            </a:r>
            <a:r>
              <a:rPr lang="en-US" sz="2400" dirty="0">
                <a:effectLst/>
                <a:latin typeface="Time s New Roman"/>
              </a:rPr>
              <a:t> </a:t>
            </a:r>
            <a:r>
              <a:rPr lang="en-US" sz="2400" dirty="0" err="1">
                <a:effectLst/>
                <a:latin typeface="Time s New Roman"/>
              </a:rPr>
              <a:t>Huế</a:t>
            </a:r>
            <a:r>
              <a:rPr lang="en-US" sz="2400" dirty="0">
                <a:effectLst/>
                <a:latin typeface="Time s New Roman"/>
              </a:rPr>
              <a:t>.</a:t>
            </a:r>
            <a:endParaRPr lang="vi-VN" sz="2400" dirty="0">
              <a:effectLst/>
              <a:latin typeface="Time s New Roman"/>
            </a:endParaRPr>
          </a:p>
          <a:p>
            <a:pPr marL="0" indent="0" algn="just">
              <a:buNone/>
            </a:pPr>
            <a:r>
              <a:rPr lang="en-US" sz="2400" dirty="0">
                <a:effectLst/>
                <a:latin typeface="Time s New Roman"/>
              </a:rPr>
              <a:t>+1910 </a:t>
            </a:r>
            <a:r>
              <a:rPr lang="en-US" sz="2400" dirty="0" err="1">
                <a:effectLst/>
                <a:latin typeface="Time s New Roman"/>
              </a:rPr>
              <a:t>dạy</a:t>
            </a:r>
            <a:r>
              <a:rPr lang="en-US" sz="2400" dirty="0">
                <a:effectLst/>
                <a:latin typeface="Time s New Roman"/>
              </a:rPr>
              <a:t> </a:t>
            </a:r>
            <a:r>
              <a:rPr lang="en-US" sz="2400" dirty="0" err="1">
                <a:effectLst/>
                <a:latin typeface="Time s New Roman"/>
              </a:rPr>
              <a:t>học</a:t>
            </a:r>
            <a:r>
              <a:rPr lang="en-US" sz="2400" dirty="0">
                <a:effectLst/>
                <a:latin typeface="Time s New Roman"/>
              </a:rPr>
              <a:t> ở </a:t>
            </a:r>
            <a:r>
              <a:rPr lang="en-US" sz="2400" dirty="0" err="1">
                <a:effectLst/>
                <a:latin typeface="Time s New Roman"/>
              </a:rPr>
              <a:t>trường</a:t>
            </a:r>
            <a:r>
              <a:rPr lang="en-US" sz="2400" dirty="0">
                <a:effectLst/>
                <a:latin typeface="Time s New Roman"/>
              </a:rPr>
              <a:t> </a:t>
            </a:r>
            <a:r>
              <a:rPr lang="en-US" sz="2400" dirty="0" err="1">
                <a:effectLst/>
                <a:latin typeface="Time s New Roman"/>
              </a:rPr>
              <a:t>Dục</a:t>
            </a:r>
            <a:r>
              <a:rPr lang="en-US" sz="2400" dirty="0">
                <a:effectLst/>
                <a:latin typeface="Time s New Roman"/>
              </a:rPr>
              <a:t> Thanh (Phan </a:t>
            </a:r>
            <a:r>
              <a:rPr lang="en-US" sz="2400" dirty="0" err="1">
                <a:effectLst/>
                <a:latin typeface="Time s New Roman"/>
              </a:rPr>
              <a:t>Thiết</a:t>
            </a:r>
            <a:r>
              <a:rPr lang="en-US" sz="2400" dirty="0" smtClean="0">
                <a:effectLst/>
                <a:latin typeface="Time s New Roman"/>
              </a:rPr>
              <a:t>)</a:t>
            </a:r>
            <a:endParaRPr lang="vi-VN" sz="2400" dirty="0">
              <a:effectLst/>
              <a:latin typeface="Time s New Roman"/>
            </a:endParaRPr>
          </a:p>
        </p:txBody>
      </p:sp>
      <p:pic>
        <p:nvPicPr>
          <p:cNvPr id="40962" name="Picture 2" descr="Thân thế và sự nghiệp của Chủ tịch Hồ Chí Minh - 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783" y="2033749"/>
            <a:ext cx="3484184" cy="4091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56838" y="798648"/>
            <a:ext cx="3762568" cy="584775"/>
          </a:xfrm>
          <a:prstGeom prst="rect">
            <a:avLst/>
          </a:prstGeom>
        </p:spPr>
        <p:txBody>
          <a:bodyPr wrap="none">
            <a:spAutoFit/>
          </a:bodyPr>
          <a:lstStyle/>
          <a:p>
            <a:r>
              <a:rPr lang="en-US" altLang="en-US" sz="3200" b="1" kern="0" dirty="0">
                <a:solidFill>
                  <a:srgbClr val="002060"/>
                </a:solidFill>
                <a:effectLst>
                  <a:outerShdw blurRad="38100" dist="38100" dir="2700000" algn="tl">
                    <a:srgbClr val="FFFFFF"/>
                  </a:outerShdw>
                </a:effectLst>
                <a:latin typeface="Times New Roman" pitchFamily="18" charset="0"/>
                <a:cs typeface="Times New Roman" pitchFamily="18" charset="0"/>
              </a:rPr>
              <a:t>1. Anh </a:t>
            </a:r>
            <a:r>
              <a:rPr lang="vi-VN" altLang="en-US" sz="3200" b="1" kern="0" dirty="0">
                <a:solidFill>
                  <a:srgbClr val="002060"/>
                </a:solidFill>
                <a:effectLst>
                  <a:outerShdw blurRad="38100" dist="38100" dir="2700000" algn="tl">
                    <a:srgbClr val="FFFFFF"/>
                  </a:outerShdw>
                </a:effectLst>
                <a:latin typeface="Times New Roman" pitchFamily="18" charset="0"/>
                <a:cs typeface="Times New Roman" pitchFamily="18" charset="0"/>
              </a:rPr>
              <a:t>hùng dân tộc</a:t>
            </a:r>
            <a:endParaRPr lang="en-US" b="1" dirty="0">
              <a:solidFill>
                <a:srgbClr val="002060"/>
              </a:solidFill>
            </a:endParaRPr>
          </a:p>
        </p:txBody>
      </p:sp>
    </p:spTree>
    <p:extLst>
      <p:ext uri="{BB962C8B-B14F-4D97-AF65-F5344CB8AC3E}">
        <p14:creationId xmlns:p14="http://schemas.microsoft.com/office/powerpoint/2010/main" val="84179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circle(in)">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checkerboard(across)">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27" y="89231"/>
            <a:ext cx="11599927" cy="643868"/>
          </a:xfrm>
          <a:solidFill>
            <a:schemeClr val="accent6">
              <a:lumMod val="40000"/>
              <a:lumOff val="60000"/>
            </a:schemeClr>
          </a:solidFill>
        </p:spPr>
        <p:txBody>
          <a:bodyPr>
            <a:noAutofit/>
          </a:body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pic>
        <p:nvPicPr>
          <p:cNvPr id="40962" name="Picture 2" descr="Thân thế và sự nghiệp của Chủ tịch Hồ Chí Minh - Báo Quảng Ni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783" y="2033749"/>
            <a:ext cx="3484184" cy="4091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70692" y="733099"/>
            <a:ext cx="3762568" cy="584775"/>
          </a:xfrm>
          <a:prstGeom prst="rect">
            <a:avLst/>
          </a:prstGeom>
        </p:spPr>
        <p:txBody>
          <a:bodyPr wrap="none">
            <a:spAutoFit/>
          </a:bodyPr>
          <a:lstStyle/>
          <a:p>
            <a:r>
              <a:rPr lang="en-US" altLang="en-US" sz="3200" b="1" kern="0" dirty="0">
                <a:solidFill>
                  <a:srgbClr val="002060"/>
                </a:solidFill>
                <a:effectLst>
                  <a:outerShdw blurRad="38100" dist="38100" dir="2700000" algn="tl">
                    <a:srgbClr val="FFFFFF"/>
                  </a:outerShdw>
                </a:effectLst>
                <a:latin typeface="Times New Roman" pitchFamily="18" charset="0"/>
                <a:cs typeface="Times New Roman" pitchFamily="18" charset="0"/>
              </a:rPr>
              <a:t>1. Anh </a:t>
            </a:r>
            <a:r>
              <a:rPr lang="vi-VN" altLang="en-US" sz="3200" b="1" kern="0" dirty="0">
                <a:solidFill>
                  <a:srgbClr val="002060"/>
                </a:solidFill>
                <a:effectLst>
                  <a:outerShdw blurRad="38100" dist="38100" dir="2700000" algn="tl">
                    <a:srgbClr val="FFFFFF"/>
                  </a:outerShdw>
                </a:effectLst>
                <a:latin typeface="Times New Roman" pitchFamily="18" charset="0"/>
                <a:cs typeface="Times New Roman" pitchFamily="18" charset="0"/>
              </a:rPr>
              <a:t>hùng dân tộc</a:t>
            </a:r>
            <a:endParaRPr lang="en-US" b="1" dirty="0">
              <a:solidFill>
                <a:srgbClr val="002060"/>
              </a:solidFill>
            </a:endParaRPr>
          </a:p>
        </p:txBody>
      </p:sp>
      <p:sp>
        <p:nvSpPr>
          <p:cNvPr id="3" name="Rectangle 3">
            <a:extLst>
              <a:ext uri="{FF2B5EF4-FFF2-40B4-BE49-F238E27FC236}">
                <a16:creationId xmlns:a16="http://schemas.microsoft.com/office/drawing/2014/main" id="{4659245C-7CDE-0D37-CD51-048AF6F3EBD8}"/>
              </a:ext>
            </a:extLst>
          </p:cNvPr>
          <p:cNvSpPr txBox="1">
            <a:spLocks noChangeArrowheads="1"/>
          </p:cNvSpPr>
          <p:nvPr/>
        </p:nvSpPr>
        <p:spPr bwMode="auto">
          <a:xfrm>
            <a:off x="455427" y="1947040"/>
            <a:ext cx="6749414" cy="4642943"/>
          </a:xfrm>
          <a:prstGeom prst="rect">
            <a:avLst/>
          </a:prstGeom>
          <a:solidFill>
            <a:schemeClr val="accent1">
              <a:lumMod val="20000"/>
              <a:lumOff val="8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r>
              <a:rPr kumimoji="0" lang="en-US" altLang="en-US" sz="2800" b="1"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b. </a:t>
            </a:r>
            <a:r>
              <a:rPr kumimoji="0" lang="vi-VN" altLang="en-US" sz="2800" b="1"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Quá trình hoạt động cách mạng</a:t>
            </a:r>
          </a:p>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r>
              <a:rPr lang="vi-VN" altLang="en-US" sz="2800" kern="0" dirty="0">
                <a:solidFill>
                  <a:srgbClr val="000000"/>
                </a:solidFill>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Năm</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1911,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Bác</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ra</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tìm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đường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cứu</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nước</a:t>
            </a:r>
            <a:r>
              <a:rPr lang="en-US" altLang="en-US" sz="2800" kern="0" dirty="0">
                <a:solidFill>
                  <a:srgbClr val="000000"/>
                </a:solidFill>
                <a:latin typeface="Times New Roman" pitchFamily="18" charset="0"/>
                <a:cs typeface="Times New Roman" pitchFamily="18" charset="0"/>
              </a:rPr>
              <a:t>.</a:t>
            </a:r>
          </a:p>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r>
              <a:rPr lang="en-US" altLang="en-US" sz="2800" kern="0" dirty="0" smtClean="0">
                <a:solidFill>
                  <a:srgbClr val="000000"/>
                </a:solidFill>
                <a:latin typeface="Times New Roman" pitchFamily="18" charset="0"/>
                <a:cs typeface="Times New Roman" pitchFamily="18" charset="0"/>
              </a:rPr>
              <a:t>- </a:t>
            </a:r>
            <a:r>
              <a:rPr lang="en-US" altLang="en-US" sz="2800" kern="0" dirty="0" err="1" smtClean="0">
                <a:solidFill>
                  <a:srgbClr val="000000"/>
                </a:solidFill>
                <a:latin typeface="Times New Roman" pitchFamily="18" charset="0"/>
                <a:cs typeface="Times New Roman" pitchFamily="18" charset="0"/>
              </a:rPr>
              <a:t>Năm</a:t>
            </a:r>
            <a:r>
              <a:rPr lang="en-US" altLang="en-US" sz="2800" kern="0" dirty="0" smtClean="0">
                <a:solidFill>
                  <a:srgbClr val="000000"/>
                </a:solidFill>
                <a:latin typeface="Times New Roman" pitchFamily="18" charset="0"/>
                <a:cs typeface="Times New Roman" pitchFamily="18" charset="0"/>
              </a:rPr>
              <a:t> </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1919,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Người</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gửi</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bản</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t>
            </a:r>
            <a:r>
              <a:rPr kumimoji="0" lang="en-US" altLang="en-US" sz="2800" b="0" i="1"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Yêu</a:t>
            </a:r>
            <a:r>
              <a:rPr kumimoji="0" lang="en-US" altLang="en-US" sz="2800" b="0" i="1"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sách</a:t>
            </a:r>
            <a:r>
              <a:rPr kumimoji="0" lang="en-US" altLang="en-US" sz="2800" b="0" i="1"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noProof="0" dirty="0" err="1" smtClean="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của</a:t>
            </a:r>
            <a:r>
              <a:rPr kumimoji="0" lang="en-US" altLang="en-US" sz="2800" b="0" i="1" u="none" strike="noStrike" kern="0" cap="none" spc="0" normalizeH="0" noProof="0" dirty="0" smtClean="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nhân</a:t>
            </a:r>
            <a:r>
              <a:rPr kumimoji="0" lang="en-US" altLang="en-US" sz="2800" b="0" i="1"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dân</a:t>
            </a:r>
            <a:r>
              <a:rPr kumimoji="0" lang="en-US" altLang="en-US" sz="2800" b="0" i="1"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An Nam” </a:t>
            </a:r>
            <a:r>
              <a:rPr kumimoji="0" lang="en-US" altLang="en-US" sz="2800" b="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tới</a:t>
            </a:r>
            <a:r>
              <a:rPr kumimoji="0" lang="en-US" altLang="en-US" sz="2800" b="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Hội</a:t>
            </a:r>
            <a:r>
              <a:rPr kumimoji="0" lang="en-US" altLang="en-US" sz="2800" b="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nghị</a:t>
            </a:r>
            <a:r>
              <a:rPr kumimoji="0" lang="en-US" altLang="en-US" sz="2800" b="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hòa</a:t>
            </a:r>
            <a:r>
              <a:rPr kumimoji="0" lang="en-US" altLang="en-US" sz="2800" b="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bình</a:t>
            </a:r>
            <a:r>
              <a:rPr kumimoji="0" lang="en-US" altLang="en-US" sz="2800" b="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t>
            </a:r>
          </a:p>
          <a:p>
            <a:pPr marR="0" lvl="0" algn="just" defTabSz="914400" rtl="0" eaLnBrk="1" fontAlgn="base" latinLnBrk="0" hangingPunct="1">
              <a:lnSpc>
                <a:spcPct val="150000"/>
              </a:lnSpc>
              <a:spcBef>
                <a:spcPct val="20000"/>
              </a:spcBef>
              <a:spcAft>
                <a:spcPct val="0"/>
              </a:spcAft>
              <a:buClr>
                <a:schemeClr val="tx1"/>
              </a:buClr>
              <a:buSzPct val="80000"/>
              <a:buFont typeface="Times New Roman" pitchFamily="18" charset="0"/>
              <a:buChar char="-"/>
              <a:tabLst/>
              <a:defRPr/>
            </a:pP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Năm</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1920,</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thành</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viên</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sáng</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lập</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Đảng</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ộng</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sản</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Pháp</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29546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17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1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3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23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2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16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27" y="89231"/>
            <a:ext cx="11599927" cy="643868"/>
          </a:xfrm>
          <a:solidFill>
            <a:schemeClr val="accent6">
              <a:lumMod val="40000"/>
              <a:lumOff val="60000"/>
            </a:schemeClr>
          </a:solidFill>
        </p:spPr>
        <p:txBody>
          <a:bodyPr>
            <a:noAutofit/>
          </a:body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5" name="Rectangle 4"/>
          <p:cNvSpPr/>
          <p:nvPr/>
        </p:nvSpPr>
        <p:spPr>
          <a:xfrm>
            <a:off x="791820" y="1259057"/>
            <a:ext cx="3762568" cy="584775"/>
          </a:xfrm>
          <a:prstGeom prst="rect">
            <a:avLst/>
          </a:prstGeom>
        </p:spPr>
        <p:txBody>
          <a:bodyPr wrap="none">
            <a:spAutoFit/>
          </a:bodyPr>
          <a:lstStyle/>
          <a:p>
            <a:r>
              <a:rPr lang="en-US"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Anh </a:t>
            </a:r>
            <a:r>
              <a:rPr lang="vi-VN"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hùng dân tộc</a:t>
            </a:r>
            <a:endParaRPr lang="en-US" b="1" i="1" dirty="0">
              <a:solidFill>
                <a:srgbClr val="002060"/>
              </a:solidFill>
            </a:endParaRPr>
          </a:p>
        </p:txBody>
      </p:sp>
      <p:sp>
        <p:nvSpPr>
          <p:cNvPr id="3" name="Rectangle 3">
            <a:extLst>
              <a:ext uri="{FF2B5EF4-FFF2-40B4-BE49-F238E27FC236}">
                <a16:creationId xmlns:a16="http://schemas.microsoft.com/office/drawing/2014/main" id="{5368B3BE-19A3-230B-8A12-511743FC2926}"/>
              </a:ext>
            </a:extLst>
          </p:cNvPr>
          <p:cNvSpPr txBox="1">
            <a:spLocks noChangeArrowheads="1"/>
          </p:cNvSpPr>
          <p:nvPr/>
        </p:nvSpPr>
        <p:spPr bwMode="auto">
          <a:xfrm>
            <a:off x="455427" y="1947040"/>
            <a:ext cx="6733649" cy="4674477"/>
          </a:xfrm>
          <a:prstGeom prst="rect">
            <a:avLst/>
          </a:prstGeom>
          <a:solidFill>
            <a:schemeClr val="accent1">
              <a:lumMod val="20000"/>
              <a:lumOff val="8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lnSpc>
                <a:spcPct val="150000"/>
              </a:lnSpc>
              <a:buClr>
                <a:prstClr val="black"/>
              </a:buClr>
              <a:buFont typeface="Times New Roman" pitchFamily="18" charset="0"/>
              <a:buChar char="-"/>
              <a:defRPr/>
            </a:pPr>
            <a:r>
              <a:rPr lang="en-US" altLang="en-US" sz="2800" kern="0" dirty="0" err="1">
                <a:solidFill>
                  <a:srgbClr val="000000"/>
                </a:solidFill>
                <a:latin typeface="Times New Roman" pitchFamily="18" charset="0"/>
                <a:cs typeface="Times New Roman" pitchFamily="18" charset="0"/>
              </a:rPr>
              <a:t>Năm</a:t>
            </a:r>
            <a:r>
              <a:rPr lang="en-US" altLang="en-US" sz="2800" kern="0" dirty="0">
                <a:solidFill>
                  <a:srgbClr val="000000"/>
                </a:solidFill>
                <a:latin typeface="Times New Roman" pitchFamily="18" charset="0"/>
                <a:cs typeface="Times New Roman" pitchFamily="18" charset="0"/>
              </a:rPr>
              <a:t> 1925, </a:t>
            </a:r>
            <a:r>
              <a:rPr lang="en-US" altLang="en-US" sz="2800" kern="0" dirty="0" err="1">
                <a:solidFill>
                  <a:srgbClr val="000000"/>
                </a:solidFill>
                <a:latin typeface="Times New Roman" pitchFamily="18" charset="0"/>
                <a:cs typeface="Times New Roman" pitchFamily="18" charset="0"/>
              </a:rPr>
              <a:t>tham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gia</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thành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lập</a:t>
            </a:r>
            <a:r>
              <a:rPr lang="en-US" altLang="en-US" sz="2800"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Việt</a:t>
            </a:r>
            <a:r>
              <a:rPr lang="en-US" altLang="en-US" sz="2800" i="1" kern="0" dirty="0">
                <a:solidFill>
                  <a:srgbClr val="000000"/>
                </a:solidFill>
                <a:latin typeface="Times New Roman" pitchFamily="18" charset="0"/>
                <a:cs typeface="Times New Roman" pitchFamily="18" charset="0"/>
              </a:rPr>
              <a:t> Nam </a:t>
            </a:r>
            <a:r>
              <a:rPr lang="en-US" altLang="en-US" sz="2800" i="1" kern="0" dirty="0" err="1">
                <a:solidFill>
                  <a:srgbClr val="000000"/>
                </a:solidFill>
                <a:latin typeface="Times New Roman" pitchFamily="18" charset="0"/>
                <a:cs typeface="Times New Roman" pitchFamily="18" charset="0"/>
              </a:rPr>
              <a:t>thanh</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niên</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cách</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mạng</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đồng</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chí</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hội</a:t>
            </a:r>
            <a:r>
              <a:rPr lang="en-US" altLang="en-US" sz="2800" i="1" kern="0" dirty="0">
                <a:solidFill>
                  <a:srgbClr val="000000"/>
                </a:solidFill>
                <a:latin typeface="Times New Roman" pitchFamily="18" charset="0"/>
                <a:cs typeface="Times New Roman" pitchFamily="18" charset="0"/>
              </a:rPr>
              <a:t>”.</a:t>
            </a:r>
          </a:p>
          <a:p>
            <a:pPr algn="just" eaLnBrk="1" hangingPunct="1">
              <a:lnSpc>
                <a:spcPct val="150000"/>
              </a:lnSpc>
              <a:buClr>
                <a:prstClr val="black"/>
              </a:buClr>
              <a:buFont typeface="Times New Roman" pitchFamily="18" charset="0"/>
              <a:buChar char="-"/>
              <a:defRPr/>
            </a:pPr>
            <a:r>
              <a:rPr lang="en-US" altLang="en-US" sz="2800" kern="0" dirty="0" err="1">
                <a:solidFill>
                  <a:srgbClr val="000000"/>
                </a:solidFill>
                <a:latin typeface="Times New Roman" pitchFamily="18" charset="0"/>
                <a:cs typeface="Times New Roman" pitchFamily="18" charset="0"/>
              </a:rPr>
              <a:t>Năm</a:t>
            </a:r>
            <a:r>
              <a:rPr lang="en-US" altLang="en-US" sz="2800" kern="0" dirty="0">
                <a:solidFill>
                  <a:srgbClr val="000000"/>
                </a:solidFill>
                <a:latin typeface="Times New Roman" pitchFamily="18" charset="0"/>
                <a:cs typeface="Times New Roman" pitchFamily="18" charset="0"/>
              </a:rPr>
              <a:t> 1930, </a:t>
            </a:r>
            <a:r>
              <a:rPr lang="en-US" altLang="en-US" sz="2800" kern="0" dirty="0" err="1">
                <a:solidFill>
                  <a:srgbClr val="000000"/>
                </a:solidFill>
                <a:latin typeface="Times New Roman" pitchFamily="18" charset="0"/>
                <a:cs typeface="Times New Roman" pitchFamily="18" charset="0"/>
              </a:rPr>
              <a:t>chủ</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trì</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thống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nhất</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các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Đảng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cộng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sản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trong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nước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tại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Hương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Cảng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thành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lập</a:t>
            </a:r>
            <a:r>
              <a:rPr lang="en-US" altLang="en-US" sz="2800" kern="0" dirty="0">
                <a:solidFill>
                  <a:srgbClr val="000000"/>
                </a:solidFill>
                <a:latin typeface="Times New Roman" pitchFamily="18" charset="0"/>
                <a:cs typeface="Times New Roman" pitchFamily="18" charset="0"/>
              </a:rPr>
              <a:t> </a:t>
            </a:r>
            <a:r>
              <a:rPr lang="en-US" altLang="en-US" sz="2800" i="1" kern="0" dirty="0">
                <a:solidFill>
                  <a:srgbClr val="000000"/>
                </a:solidFill>
                <a:latin typeface="Times New Roman" pitchFamily="18" charset="0"/>
                <a:cs typeface="Times New Roman" pitchFamily="18" charset="0"/>
              </a:rPr>
              <a:t>“</a:t>
            </a:r>
            <a:r>
              <a:rPr lang="en-US" altLang="en-US" sz="2800" i="1" kern="0" dirty="0" err="1">
                <a:solidFill>
                  <a:srgbClr val="000000"/>
                </a:solidFill>
                <a:latin typeface="Times New Roman" pitchFamily="18" charset="0"/>
                <a:cs typeface="Times New Roman" pitchFamily="18" charset="0"/>
              </a:rPr>
              <a:t>Đảng</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Cộng</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sản</a:t>
            </a:r>
            <a:r>
              <a:rPr lang="en-US" altLang="en-US" sz="2800" i="1" kern="0" dirty="0">
                <a:solidFill>
                  <a:srgbClr val="000000"/>
                </a:solidFill>
                <a:latin typeface="Times New Roman" pitchFamily="18" charset="0"/>
                <a:cs typeface="Times New Roman" pitchFamily="18" charset="0"/>
              </a:rPr>
              <a:t> </a:t>
            </a:r>
            <a:r>
              <a:rPr lang="en-US" altLang="en-US" sz="2800" i="1" kern="0" dirty="0" err="1">
                <a:solidFill>
                  <a:srgbClr val="000000"/>
                </a:solidFill>
                <a:latin typeface="Times New Roman" pitchFamily="18" charset="0"/>
                <a:cs typeface="Times New Roman" pitchFamily="18" charset="0"/>
              </a:rPr>
              <a:t>Việt</a:t>
            </a:r>
            <a:r>
              <a:rPr lang="en-US" altLang="en-US" sz="2800" i="1" kern="0" dirty="0">
                <a:solidFill>
                  <a:srgbClr val="000000"/>
                </a:solidFill>
                <a:latin typeface="Times New Roman" pitchFamily="18" charset="0"/>
                <a:cs typeface="Times New Roman" pitchFamily="18" charset="0"/>
              </a:rPr>
              <a:t> Nam”.</a:t>
            </a:r>
          </a:p>
        </p:txBody>
      </p:sp>
      <p:pic>
        <p:nvPicPr>
          <p:cNvPr id="6" name="Hình ảnh 5">
            <a:extLst>
              <a:ext uri="{FF2B5EF4-FFF2-40B4-BE49-F238E27FC236}">
                <a16:creationId xmlns:a16="http://schemas.microsoft.com/office/drawing/2014/main" id="{567CFD7F-8193-BBA8-D46F-34D08766251C}"/>
              </a:ext>
            </a:extLst>
          </p:cNvPr>
          <p:cNvPicPr>
            <a:picLocks noChangeAspect="1"/>
          </p:cNvPicPr>
          <p:nvPr/>
        </p:nvPicPr>
        <p:blipFill>
          <a:blip r:embed="rId2"/>
          <a:stretch>
            <a:fillRect/>
          </a:stretch>
        </p:blipFill>
        <p:spPr>
          <a:xfrm>
            <a:off x="7458997" y="1259057"/>
            <a:ext cx="4669941" cy="6187976"/>
          </a:xfrm>
          <a:prstGeom prst="rect">
            <a:avLst/>
          </a:prstGeom>
        </p:spPr>
      </p:pic>
    </p:spTree>
    <p:extLst>
      <p:ext uri="{BB962C8B-B14F-4D97-AF65-F5344CB8AC3E}">
        <p14:creationId xmlns:p14="http://schemas.microsoft.com/office/powerpoint/2010/main" val="8226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27" y="89231"/>
            <a:ext cx="11599927" cy="643868"/>
          </a:xfrm>
          <a:solidFill>
            <a:schemeClr val="accent6">
              <a:lumMod val="40000"/>
              <a:lumOff val="60000"/>
            </a:schemeClr>
          </a:solidFill>
        </p:spPr>
        <p:txBody>
          <a:bodyPr>
            <a:noAutofit/>
          </a:body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5" name="Rectangle 4"/>
          <p:cNvSpPr/>
          <p:nvPr/>
        </p:nvSpPr>
        <p:spPr>
          <a:xfrm>
            <a:off x="791820" y="1259057"/>
            <a:ext cx="3762568" cy="584775"/>
          </a:xfrm>
          <a:prstGeom prst="rect">
            <a:avLst/>
          </a:prstGeom>
        </p:spPr>
        <p:txBody>
          <a:bodyPr wrap="none">
            <a:spAutoFit/>
          </a:bodyPr>
          <a:lstStyle/>
          <a:p>
            <a:r>
              <a:rPr lang="en-US"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Anh </a:t>
            </a:r>
            <a:r>
              <a:rPr lang="vi-VN" alt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hùng dân tộc</a:t>
            </a:r>
            <a:endParaRPr lang="en-US" b="1" i="1" dirty="0">
              <a:solidFill>
                <a:srgbClr val="002060"/>
              </a:solidFill>
            </a:endParaRPr>
          </a:p>
        </p:txBody>
      </p:sp>
      <p:sp>
        <p:nvSpPr>
          <p:cNvPr id="3" name="Rectangle 3">
            <a:extLst>
              <a:ext uri="{FF2B5EF4-FFF2-40B4-BE49-F238E27FC236}">
                <a16:creationId xmlns:a16="http://schemas.microsoft.com/office/drawing/2014/main" id="{3FAD2981-2BC2-FC56-78D4-A8A5AC470627}"/>
              </a:ext>
            </a:extLst>
          </p:cNvPr>
          <p:cNvSpPr txBox="1">
            <a:spLocks noChangeArrowheads="1"/>
          </p:cNvSpPr>
          <p:nvPr/>
        </p:nvSpPr>
        <p:spPr bwMode="auto">
          <a:xfrm>
            <a:off x="472966" y="1923328"/>
            <a:ext cx="6132786" cy="4740708"/>
          </a:xfrm>
          <a:prstGeom prst="rect">
            <a:avLst/>
          </a:prstGeom>
          <a:solidFill>
            <a:schemeClr val="accent1">
              <a:lumMod val="20000"/>
              <a:lumOff val="8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lnSpc>
                <a:spcPct val="150000"/>
              </a:lnSpc>
              <a:buClr>
                <a:srgbClr val="3333CC"/>
              </a:buClr>
              <a:buFontTx/>
              <a:buChar char="-"/>
              <a:defRPr/>
            </a:pPr>
            <a:r>
              <a:rPr lang="en-US" altLang="en-US" sz="2800" kern="0" dirty="0" err="1">
                <a:solidFill>
                  <a:srgbClr val="000000"/>
                </a:solidFill>
                <a:latin typeface="Times New Roman" pitchFamily="18" charset="0"/>
                <a:cs typeface="Times New Roman" pitchFamily="18" charset="0"/>
              </a:rPr>
              <a:t>Năm</a:t>
            </a:r>
            <a:r>
              <a:rPr lang="en-US" altLang="en-US" sz="2800" kern="0" dirty="0">
                <a:solidFill>
                  <a:srgbClr val="000000"/>
                </a:solidFill>
                <a:latin typeface="Times New Roman" pitchFamily="18" charset="0"/>
                <a:cs typeface="Times New Roman" pitchFamily="18" charset="0"/>
              </a:rPr>
              <a:t> 1941, </a:t>
            </a:r>
            <a:r>
              <a:rPr lang="en-US" altLang="en-US" sz="2800" kern="0" dirty="0" err="1">
                <a:solidFill>
                  <a:srgbClr val="000000"/>
                </a:solidFill>
                <a:latin typeface="Times New Roman" pitchFamily="18" charset="0"/>
                <a:cs typeface="Times New Roman" pitchFamily="18" charset="0"/>
              </a:rPr>
              <a:t>người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về</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nước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trực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tiếp</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lãnh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đạo</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phong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trào</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cách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mạng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trong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nước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giành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thắng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lợi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trong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cuộc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Tổng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khởi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nghĩa</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tháng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Tám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năm</a:t>
            </a:r>
            <a:r>
              <a:rPr lang="en-US" altLang="en-US" sz="2800" kern="0" dirty="0">
                <a:solidFill>
                  <a:srgbClr val="000000"/>
                </a:solidFill>
                <a:latin typeface="Times New Roman" pitchFamily="18" charset="0"/>
                <a:cs typeface="Times New Roman" pitchFamily="18" charset="0"/>
              </a:rPr>
              <a:t> 1945.</a:t>
            </a:r>
          </a:p>
          <a:p>
            <a:pPr algn="just" eaLnBrk="1" hangingPunct="1">
              <a:lnSpc>
                <a:spcPct val="150000"/>
              </a:lnSpc>
              <a:buClr>
                <a:srgbClr val="3333CC"/>
              </a:buClr>
              <a:buFontTx/>
              <a:buChar char="-"/>
              <a:defRPr/>
            </a:pPr>
            <a:r>
              <a:rPr lang="en-US" altLang="en-US" sz="2800" kern="0" dirty="0" err="1">
                <a:solidFill>
                  <a:srgbClr val="000000"/>
                </a:solidFill>
                <a:latin typeface="Times New Roman" pitchFamily="18" charset="0"/>
                <a:cs typeface="Times New Roman" pitchFamily="18" charset="0"/>
              </a:rPr>
              <a:t>Ngày</a:t>
            </a:r>
            <a:r>
              <a:rPr lang="en-US" altLang="en-US" sz="2800" kern="0" dirty="0">
                <a:solidFill>
                  <a:srgbClr val="000000"/>
                </a:solidFill>
                <a:latin typeface="Times New Roman" pitchFamily="18" charset="0"/>
                <a:cs typeface="Times New Roman" pitchFamily="18" charset="0"/>
              </a:rPr>
              <a:t> 2-9-1945, </a:t>
            </a:r>
            <a:r>
              <a:rPr lang="en-US" altLang="en-US" sz="2800" kern="0" dirty="0" err="1">
                <a:solidFill>
                  <a:srgbClr val="000000"/>
                </a:solidFill>
                <a:latin typeface="Times New Roman" pitchFamily="18" charset="0"/>
                <a:cs typeface="Times New Roman" pitchFamily="18" charset="0"/>
              </a:rPr>
              <a:t>Hồ</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Chí</a:t>
            </a:r>
            <a:r>
              <a:rPr lang="en-US" altLang="en-US" sz="2800" kern="0" dirty="0">
                <a:solidFill>
                  <a:srgbClr val="000000"/>
                </a:solidFill>
                <a:latin typeface="Times New Roman" pitchFamily="18" charset="0"/>
                <a:cs typeface="Times New Roman" pitchFamily="18" charset="0"/>
              </a:rPr>
              <a:t> Minh </a:t>
            </a:r>
            <a:r>
              <a:rPr lang="en-US" altLang="en-US" sz="2800" kern="0" dirty="0" err="1">
                <a:solidFill>
                  <a:srgbClr val="000000"/>
                </a:solidFill>
                <a:latin typeface="Times New Roman" pitchFamily="18" charset="0"/>
                <a:cs typeface="Times New Roman" pitchFamily="18" charset="0"/>
              </a:rPr>
              <a:t>đọc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tuyên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ngôn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độc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lập</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tại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quảng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trường</a:t>
            </a:r>
            <a:r>
              <a:rPr lang="en-US" altLang="en-US" sz="2800" kern="0" dirty="0">
                <a:solidFill>
                  <a:srgbClr val="000000"/>
                </a:solidFill>
                <a:latin typeface="Times New Roman" pitchFamily="18" charset="0"/>
                <a:cs typeface="Times New Roman" pitchFamily="18" charset="0"/>
              </a:rPr>
              <a:t> Ba </a:t>
            </a:r>
            <a:r>
              <a:rPr lang="en-US" altLang="en-US" sz="2800" kern="0" dirty="0" err="1">
                <a:solidFill>
                  <a:srgbClr val="000000"/>
                </a:solidFill>
                <a:latin typeface="Times New Roman" pitchFamily="18" charset="0"/>
                <a:cs typeface="Times New Roman" pitchFamily="18" charset="0"/>
              </a:rPr>
              <a:t>Đình</a:t>
            </a:r>
            <a:r>
              <a:rPr lang="en-US" altLang="en-US" sz="2800" kern="0" dirty="0">
                <a:solidFill>
                  <a:srgbClr val="000000"/>
                </a:solidFill>
                <a:latin typeface="Times New Roman" pitchFamily="18" charset="0"/>
                <a:cs typeface="Times New Roman" pitchFamily="18" charset="0"/>
              </a:rPr>
              <a:t>.</a:t>
            </a:r>
          </a:p>
          <a:p>
            <a:pPr algn="just" eaLnBrk="1" hangingPunct="1">
              <a:lnSpc>
                <a:spcPct val="150000"/>
              </a:lnSpc>
              <a:buClr>
                <a:srgbClr val="3333CC"/>
              </a:buClr>
              <a:buFontTx/>
              <a:buChar char="-"/>
              <a:defRPr/>
            </a:pPr>
            <a:endParaRPr lang="en-US" altLang="en-US" sz="2800" kern="0" dirty="0">
              <a:solidFill>
                <a:srgbClr val="000000"/>
              </a:solidFill>
              <a:latin typeface="Times New Roman" pitchFamily="18" charset="0"/>
              <a:cs typeface="Times New Roman" pitchFamily="18" charset="0"/>
            </a:endParaRPr>
          </a:p>
        </p:txBody>
      </p:sp>
      <p:pic>
        <p:nvPicPr>
          <p:cNvPr id="7" name="Picture 4" descr="choang14">
            <a:extLst>
              <a:ext uri="{FF2B5EF4-FFF2-40B4-BE49-F238E27FC236}">
                <a16:creationId xmlns:a16="http://schemas.microsoft.com/office/drawing/2014/main" id="{4F0A138F-F1D3-9880-8253-E79DB256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592" y="2446732"/>
            <a:ext cx="4857531" cy="3197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descr="Tiểu sử Chủ tịch Hồ Chí Minh (1890 - 1969) | Hồ Chí Minh">
            <a:extLst>
              <a:ext uri="{FF2B5EF4-FFF2-40B4-BE49-F238E27FC236}">
                <a16:creationId xmlns:a16="http://schemas.microsoft.com/office/drawing/2014/main" id="{C801392D-E487-940D-F9F3-FFDC445E9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92" y="2209803"/>
            <a:ext cx="4857531" cy="3197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07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93818" y="1262855"/>
            <a:ext cx="1632178" cy="584775"/>
          </a:xfrm>
          <a:prstGeom prst="rect">
            <a:avLst/>
          </a:prstGeom>
        </p:spPr>
        <p:txBody>
          <a:bodyPr wrap="none">
            <a:spAutoFit/>
          </a:bodyPr>
          <a:lstStyle/>
          <a:p>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Kết luận</a:t>
            </a:r>
            <a:endParaRPr lang="en-US" b="1" i="1" dirty="0">
              <a:solidFill>
                <a:srgbClr val="002060"/>
              </a:solidFill>
            </a:endParaRPr>
          </a:p>
        </p:txBody>
      </p:sp>
      <p:sp>
        <p:nvSpPr>
          <p:cNvPr id="6" name="Rectangle 3"/>
          <p:cNvSpPr txBox="1">
            <a:spLocks noChangeArrowheads="1"/>
          </p:cNvSpPr>
          <p:nvPr/>
        </p:nvSpPr>
        <p:spPr bwMode="auto">
          <a:xfrm>
            <a:off x="713734" y="2092122"/>
            <a:ext cx="6192346" cy="267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Chủ</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tịch</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Hồ</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Chí Minh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là</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nhà</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yêu</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nước</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nhà</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cách</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mạng</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vĩ</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đại</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của</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dân</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tộc</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nhà</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hoạt</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động</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lỗi</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lạc</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của</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phong</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trào</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Quốc</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tế</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cộng</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0"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sản</a:t>
            </a:r>
            <a:r>
              <a:rPr kumimoji="0" lang="en-US" altLang="en-US" sz="2800" b="0" i="0"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t>
            </a:r>
            <a:r>
              <a:rPr kumimoji="0" lang="en-US" altLang="en-US" sz="2800" b="0" i="0" u="none" strike="noStrike" kern="0" cap="none" spc="0" normalizeH="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p>
        </p:txBody>
      </p:sp>
      <p:pic>
        <p:nvPicPr>
          <p:cNvPr id="41988" name="Picture 4" descr="Phong cách sống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68" y="1409408"/>
            <a:ext cx="4866738" cy="3654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4F4238CE-42E3-8AD5-D6FF-B1A9ABC80DF0}"/>
              </a:ext>
            </a:extLst>
          </p:cNvPr>
          <p:cNvSpPr txBox="1">
            <a:spLocks/>
          </p:cNvSpPr>
          <p:nvPr/>
        </p:nvSpPr>
        <p:spPr>
          <a:xfrm>
            <a:off x="444927" y="89231"/>
            <a:ext cx="11599927" cy="643868"/>
          </a:xfrm>
          <a:prstGeom prst="rect">
            <a:avLst/>
          </a:prstGeom>
          <a:solidFill>
            <a:schemeClr val="accent6">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7" name="Rectangle 3">
            <a:extLst>
              <a:ext uri="{FF2B5EF4-FFF2-40B4-BE49-F238E27FC236}">
                <a16:creationId xmlns:a16="http://schemas.microsoft.com/office/drawing/2014/main" id="{D196CF71-057D-B6A6-2C06-AD3242BEEAB7}"/>
              </a:ext>
            </a:extLst>
          </p:cNvPr>
          <p:cNvSpPr txBox="1">
            <a:spLocks noChangeArrowheads="1"/>
          </p:cNvSpPr>
          <p:nvPr/>
        </p:nvSpPr>
        <p:spPr bwMode="auto">
          <a:xfrm>
            <a:off x="444927" y="5188090"/>
            <a:ext cx="11599927" cy="1471862"/>
          </a:xfrm>
          <a:prstGeom prst="rect">
            <a:avLst/>
          </a:prstGeom>
          <a:solidFill>
            <a:schemeClr val="accent5">
              <a:lumMod val="60000"/>
              <a:lumOff val="4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indent="0" algn="just" defTabSz="914400" eaLnBrk="1" hangingPunct="1">
              <a:lnSpc>
                <a:spcPct val="150000"/>
              </a:lnSpc>
              <a:buClr>
                <a:schemeClr val="tx1"/>
              </a:buClr>
              <a:buNone/>
              <a:defRPr/>
            </a:pPr>
            <a:r>
              <a:rPr lang="en-US" sz="3000" b="1" dirty="0" err="1">
                <a:solidFill>
                  <a:srgbClr val="C00000"/>
                </a:solidFill>
                <a:effectLst/>
                <a:latin typeface="Times New Roman" panose="02020603050405020304" pitchFamily="18" charset="0"/>
                <a:cs typeface="Times New Roman" panose="02020603050405020304" pitchFamily="18" charset="0"/>
              </a:rPr>
              <a:t>Người</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biểu</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tượng</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cao</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đẹp</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của</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chủ</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nghĩa</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yêu</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nước</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chân</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chính</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kết</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nhuần</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nhuyễn</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với</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chủ</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nghĩa</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quốc</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tế</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vô</a:t>
            </a:r>
            <a:r>
              <a:rPr lang="en-US" sz="3000" b="1" dirty="0">
                <a:solidFill>
                  <a:srgbClr val="C00000"/>
                </a:solidFill>
                <a:effectLst/>
                <a:latin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cs typeface="Times New Roman" panose="02020603050405020304" pitchFamily="18" charset="0"/>
              </a:rPr>
              <a:t>sản</a:t>
            </a:r>
            <a:r>
              <a:rPr lang="en-US" sz="3000" b="1" dirty="0">
                <a:solidFill>
                  <a:srgbClr val="C00000"/>
                </a:solidFill>
                <a:effectLst/>
                <a:latin typeface="Times New Roman" panose="02020603050405020304" pitchFamily="18" charset="0"/>
                <a:cs typeface="Times New Roman" panose="02020603050405020304" pitchFamily="18" charset="0"/>
              </a:rPr>
              <a:t>.</a:t>
            </a:r>
            <a:endParaRPr lang="vi-VN" sz="3000" dirty="0">
              <a:solidFill>
                <a:srgbClr val="C00000"/>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50000"/>
              </a:lnSpc>
              <a:spcBef>
                <a:spcPct val="20000"/>
              </a:spcBef>
              <a:spcAft>
                <a:spcPct val="0"/>
              </a:spcAft>
              <a:buClr>
                <a:schemeClr val="tx1"/>
              </a:buClr>
              <a:buSzPct val="80000"/>
              <a:buNone/>
              <a:tabLst/>
              <a:defRPr/>
            </a:pPr>
            <a:endParaRPr kumimoji="0" lang="en-US" altLang="en-US" sz="2800" b="0" i="0" u="none" strike="noStrike" kern="0" cap="none" spc="0" normalizeH="0" noProof="0" dirty="0">
              <a:ln>
                <a:noFill/>
              </a:ln>
              <a:solidFill>
                <a:srgbClr val="C00000"/>
              </a:solidFill>
              <a:effectLst>
                <a:outerShdw blurRad="38100" dist="38100" dir="2700000" algn="tl">
                  <a:srgbClr val="FFFFFF"/>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6529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circle(in)">
                                      <p:cBhvr>
                                        <p:cTn id="12" dur="2000"/>
                                        <p:tgtEl>
                                          <p:spTgt spid="4198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checkerboard(across)">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build="p"/>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8B6C4B-A867-4D7E-9851-29BB2D603B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511387E9-5077-12A0-1B03-D7422D2C94AA}"/>
              </a:ext>
            </a:extLst>
          </p:cNvPr>
          <p:cNvSpPr>
            <a:spLocks noGrp="1"/>
          </p:cNvSpPr>
          <p:nvPr>
            <p:ph type="title"/>
          </p:nvPr>
        </p:nvSpPr>
        <p:spPr>
          <a:xfrm>
            <a:off x="649224" y="645106"/>
            <a:ext cx="3650279" cy="1259894"/>
          </a:xfrm>
        </p:spPr>
        <p:txBody>
          <a:bodyPr>
            <a:normAutofit/>
          </a:bodyPr>
          <a:lstStyle/>
          <a:p>
            <a:endParaRPr lang="vi-VN"/>
          </a:p>
        </p:txBody>
      </p:sp>
      <p:sp>
        <p:nvSpPr>
          <p:cNvPr id="12" name="Rectangle 11">
            <a:extLst>
              <a:ext uri="{FF2B5EF4-FFF2-40B4-BE49-F238E27FC236}">
                <a16:creationId xmlns:a16="http://schemas.microsoft.com/office/drawing/2014/main" id="{470BD5D9-CDC5-465C-9E25-2EB0249FE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a:p>
        </p:txBody>
      </p:sp>
      <p:sp>
        <p:nvSpPr>
          <p:cNvPr id="3" name="Chỗ dành sẵn cho Nội dung 2">
            <a:extLst>
              <a:ext uri="{FF2B5EF4-FFF2-40B4-BE49-F238E27FC236}">
                <a16:creationId xmlns:a16="http://schemas.microsoft.com/office/drawing/2014/main" id="{90A8E96C-4818-932D-AA4E-DA126E117118}"/>
              </a:ext>
            </a:extLst>
          </p:cNvPr>
          <p:cNvSpPr>
            <a:spLocks noGrp="1"/>
          </p:cNvSpPr>
          <p:nvPr>
            <p:ph idx="1"/>
          </p:nvPr>
        </p:nvSpPr>
        <p:spPr>
          <a:xfrm>
            <a:off x="649225" y="2133600"/>
            <a:ext cx="3650278" cy="3774537"/>
          </a:xfrm>
        </p:spPr>
        <p:txBody>
          <a:bodyPr>
            <a:normAutofit/>
          </a:bodyPr>
          <a:lstStyle/>
          <a:p>
            <a:endParaRPr lang="vi-VN"/>
          </a:p>
        </p:txBody>
      </p:sp>
      <p:pic>
        <p:nvPicPr>
          <p:cNvPr id="5" name="Hình ảnh 4" descr="Ảnh có chứa văn bản, ảnh chụp màn hình, Tờ rơi, Sách nhỏ&#10;&#10;Mô tả được tạo tự động">
            <a:extLst>
              <a:ext uri="{FF2B5EF4-FFF2-40B4-BE49-F238E27FC236}">
                <a16:creationId xmlns:a16="http://schemas.microsoft.com/office/drawing/2014/main" id="{415BE5FC-EDB1-5124-BE5B-17BD663BB57D}"/>
              </a:ext>
            </a:extLst>
          </p:cNvPr>
          <p:cNvPicPr>
            <a:picLocks noChangeAspect="1"/>
          </p:cNvPicPr>
          <p:nvPr/>
        </p:nvPicPr>
        <p:blipFill>
          <a:blip r:embed="rId2"/>
          <a:srcRect l="3571" r="1" b="1"/>
          <a:stretch/>
        </p:blipFill>
        <p:spPr>
          <a:xfrm>
            <a:off x="-2" y="-35652"/>
            <a:ext cx="4283598" cy="6680043"/>
          </a:xfrm>
          <a:prstGeom prst="rect">
            <a:avLst/>
          </a:prstGeom>
        </p:spPr>
      </p:pic>
      <p:pic>
        <p:nvPicPr>
          <p:cNvPr id="4" name="Hình ảnh 3" descr="Ảnh có chứa văn bản, ảnh chụp màn hình, Sách nhỏ, cây cối&#10;&#10;Mô tả được tạo tự động">
            <a:extLst>
              <a:ext uri="{FF2B5EF4-FFF2-40B4-BE49-F238E27FC236}">
                <a16:creationId xmlns:a16="http://schemas.microsoft.com/office/drawing/2014/main" id="{CEA00CF3-5582-8D22-6B90-3593240B1FD9}"/>
              </a:ext>
            </a:extLst>
          </p:cNvPr>
          <p:cNvPicPr>
            <a:picLocks noChangeAspect="1"/>
          </p:cNvPicPr>
          <p:nvPr/>
        </p:nvPicPr>
        <p:blipFill>
          <a:blip r:embed="rId3"/>
          <a:srcRect t="73" r="-2" b="2118"/>
          <a:stretch/>
        </p:blipFill>
        <p:spPr>
          <a:xfrm>
            <a:off x="1400849" y="-23717"/>
            <a:ext cx="4440374" cy="6893652"/>
          </a:xfrm>
          <a:prstGeom prst="rect">
            <a:avLst/>
          </a:prstGeom>
        </p:spPr>
      </p:pic>
      <p:sp>
        <p:nvSpPr>
          <p:cNvPr id="14"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05D6F2DB-E89D-AE2E-5CD9-5F522586598C}"/>
              </a:ext>
            </a:extLst>
          </p:cNvPr>
          <p:cNvPicPr>
            <a:picLocks noChangeAspect="1"/>
          </p:cNvPicPr>
          <p:nvPr/>
        </p:nvPicPr>
        <p:blipFill>
          <a:blip r:embed="rId4"/>
          <a:stretch>
            <a:fillRect/>
          </a:stretch>
        </p:blipFill>
        <p:spPr>
          <a:xfrm>
            <a:off x="2566127" y="20398"/>
            <a:ext cx="4160566" cy="6858000"/>
          </a:xfrm>
          <a:prstGeom prst="rect">
            <a:avLst/>
          </a:prstGeom>
        </p:spPr>
      </p:pic>
      <p:pic>
        <p:nvPicPr>
          <p:cNvPr id="7" name="Hình ảnh 6">
            <a:extLst>
              <a:ext uri="{FF2B5EF4-FFF2-40B4-BE49-F238E27FC236}">
                <a16:creationId xmlns:a16="http://schemas.microsoft.com/office/drawing/2014/main" id="{5A7CBA81-9AC1-698D-56EA-32E8E258D061}"/>
              </a:ext>
            </a:extLst>
          </p:cNvPr>
          <p:cNvPicPr>
            <a:picLocks noChangeAspect="1"/>
          </p:cNvPicPr>
          <p:nvPr/>
        </p:nvPicPr>
        <p:blipFill>
          <a:blip r:embed="rId5"/>
          <a:stretch>
            <a:fillRect/>
          </a:stretch>
        </p:blipFill>
        <p:spPr>
          <a:xfrm>
            <a:off x="4291375" y="45543"/>
            <a:ext cx="4082143" cy="6858000"/>
          </a:xfrm>
          <a:prstGeom prst="rect">
            <a:avLst/>
          </a:prstGeom>
        </p:spPr>
      </p:pic>
      <p:pic>
        <p:nvPicPr>
          <p:cNvPr id="8" name="Hình ảnh 7">
            <a:extLst>
              <a:ext uri="{FF2B5EF4-FFF2-40B4-BE49-F238E27FC236}">
                <a16:creationId xmlns:a16="http://schemas.microsoft.com/office/drawing/2014/main" id="{6F97990B-6A87-87F3-1228-AC02CA35DCD5}"/>
              </a:ext>
            </a:extLst>
          </p:cNvPr>
          <p:cNvPicPr>
            <a:picLocks noChangeAspect="1"/>
          </p:cNvPicPr>
          <p:nvPr/>
        </p:nvPicPr>
        <p:blipFill>
          <a:blip r:embed="rId6"/>
          <a:stretch>
            <a:fillRect/>
          </a:stretch>
        </p:blipFill>
        <p:spPr>
          <a:xfrm>
            <a:off x="6134826" y="98514"/>
            <a:ext cx="4123046" cy="6858000"/>
          </a:xfrm>
          <a:prstGeom prst="rect">
            <a:avLst/>
          </a:prstGeom>
        </p:spPr>
      </p:pic>
      <p:pic>
        <p:nvPicPr>
          <p:cNvPr id="9" name="Hình ảnh 8">
            <a:extLst>
              <a:ext uri="{FF2B5EF4-FFF2-40B4-BE49-F238E27FC236}">
                <a16:creationId xmlns:a16="http://schemas.microsoft.com/office/drawing/2014/main" id="{5CE1F633-AD2C-F1AA-3DF2-75E45B5DE2E5}"/>
              </a:ext>
            </a:extLst>
          </p:cNvPr>
          <p:cNvPicPr>
            <a:picLocks noChangeAspect="1"/>
          </p:cNvPicPr>
          <p:nvPr/>
        </p:nvPicPr>
        <p:blipFill>
          <a:blip r:embed="rId7"/>
          <a:stretch>
            <a:fillRect/>
          </a:stretch>
        </p:blipFill>
        <p:spPr>
          <a:xfrm>
            <a:off x="7900626" y="32822"/>
            <a:ext cx="4233333" cy="6858000"/>
          </a:xfrm>
          <a:prstGeom prst="rect">
            <a:avLst/>
          </a:prstGeom>
        </p:spPr>
      </p:pic>
    </p:spTree>
    <p:extLst>
      <p:ext uri="{BB962C8B-B14F-4D97-AF65-F5344CB8AC3E}">
        <p14:creationId xmlns:p14="http://schemas.microsoft.com/office/powerpoint/2010/main" val="21628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30239" y="886587"/>
            <a:ext cx="7427033" cy="646331"/>
          </a:xfrm>
          <a:prstGeom prst="rect">
            <a:avLst/>
          </a:prstGeom>
        </p:spPr>
        <p:txBody>
          <a:bodyPr wrap="none">
            <a:spAutoFit/>
          </a:bodyPr>
          <a:lstStyle/>
          <a:p>
            <a:r>
              <a:rPr lang="vi-VN" sz="3600" b="1" dirty="0">
                <a:solidFill>
                  <a:srgbClr val="002060"/>
                </a:solidFill>
              </a:rPr>
              <a:t>2. Danh nhân văn hóa kiệt xuất</a:t>
            </a:r>
            <a:endParaRPr lang="en-US" sz="3600" b="1" dirty="0">
              <a:solidFill>
                <a:srgbClr val="002060"/>
              </a:solidFill>
            </a:endParaRPr>
          </a:p>
        </p:txBody>
      </p:sp>
      <p:pic>
        <p:nvPicPr>
          <p:cNvPr id="41988" name="Picture 4" descr="Phong cách sống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68" y="1409408"/>
            <a:ext cx="4866738" cy="3654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4F4238CE-42E3-8AD5-D6FF-B1A9ABC80DF0}"/>
              </a:ext>
            </a:extLst>
          </p:cNvPr>
          <p:cNvSpPr txBox="1">
            <a:spLocks/>
          </p:cNvSpPr>
          <p:nvPr/>
        </p:nvSpPr>
        <p:spPr>
          <a:xfrm>
            <a:off x="444927" y="89231"/>
            <a:ext cx="11599927" cy="643868"/>
          </a:xfrm>
          <a:prstGeom prst="rect">
            <a:avLst/>
          </a:prstGeom>
          <a:solidFill>
            <a:schemeClr val="accent6">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CEB1CE48-B0F2-66A4-7C81-F1D33509E2B5}"/>
              </a:ext>
            </a:extLst>
          </p:cNvPr>
          <p:cNvSpPr txBox="1"/>
          <p:nvPr/>
        </p:nvSpPr>
        <p:spPr>
          <a:xfrm>
            <a:off x="276494" y="2335930"/>
            <a:ext cx="6144126" cy="2468946"/>
          </a:xfrm>
          <a:prstGeom prst="rect">
            <a:avLst/>
          </a:prstGeom>
          <a:solidFill>
            <a:schemeClr val="accent5">
              <a:lumMod val="60000"/>
              <a:lumOff val="40000"/>
            </a:schemeClr>
          </a:solidFill>
        </p:spPr>
        <p:txBody>
          <a:bodyPr wrap="square">
            <a:spAutoFit/>
          </a:bodyPr>
          <a:lstStyle/>
          <a:p>
            <a:pPr algn="just">
              <a:lnSpc>
                <a:spcPct val="107000"/>
              </a:lnSpc>
              <a:spcAft>
                <a:spcPts val="800"/>
              </a:spcAf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Nguyễn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lĩnh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Quan điểm sáng tác văn chương của Hồ Chí Minh có gì đặc sắc?</a:t>
            </a:r>
            <a:endParaRPr lang="vi-VN" sz="28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9B92B26C-D11F-D8EE-0F7B-8F45D2F57DAF}"/>
              </a:ext>
            </a:extLst>
          </p:cNvPr>
          <p:cNvPicPr>
            <a:picLocks noChangeAspect="1"/>
          </p:cNvPicPr>
          <p:nvPr/>
        </p:nvPicPr>
        <p:blipFill>
          <a:blip r:embed="rId3"/>
          <a:stretch>
            <a:fillRect/>
          </a:stretch>
        </p:blipFill>
        <p:spPr>
          <a:xfrm>
            <a:off x="5743747" y="4874266"/>
            <a:ext cx="1353745" cy="1985266"/>
          </a:xfrm>
          <a:prstGeom prst="rect">
            <a:avLst/>
          </a:prstGeom>
        </p:spPr>
      </p:pic>
    </p:spTree>
    <p:extLst>
      <p:ext uri="{BB962C8B-B14F-4D97-AF65-F5344CB8AC3E}">
        <p14:creationId xmlns:p14="http://schemas.microsoft.com/office/powerpoint/2010/main" val="270387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circle(in)">
                                      <p:cBhvr>
                                        <p:cTn id="12"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5565" y="1496291"/>
            <a:ext cx="10044544" cy="1954959"/>
          </a:xfrm>
          <a:prstGeom prst="rect">
            <a:avLst/>
          </a:prstGeom>
        </p:spPr>
        <p:txBody>
          <a:bodyPr wrap="square">
            <a:spAutoFit/>
          </a:bodyPr>
          <a:lstStyle/>
          <a:p>
            <a:pPr algn="just">
              <a:lnSpc>
                <a:spcPct val="107000"/>
              </a:lnSpc>
              <a:spcAft>
                <a:spcPts val="800"/>
              </a:spcAft>
            </a:pPr>
            <a:r>
              <a:rPr lang="en-US" sz="2400" b="1">
                <a:latin typeface="Times New Roman" panose="02020603050405020304" pitchFamily="18" charset="0"/>
                <a:ea typeface="Calibri" panose="020F0502020204030204" pitchFamily="34" charset="0"/>
              </a:rPr>
              <a:t>Giáo viên soạn: </a:t>
            </a:r>
            <a:endParaRPr lang="en-GB" sz="2400">
              <a:latin typeface="Times New Roman" panose="02020603050405020304" pitchFamily="18" charset="0"/>
              <a:ea typeface="Calibri" panose="020F0502020204030204" pitchFamily="34" charset="0"/>
            </a:endParaRPr>
          </a:p>
          <a:p>
            <a:pPr algn="just">
              <a:lnSpc>
                <a:spcPct val="107000"/>
              </a:lnSpc>
              <a:spcAft>
                <a:spcPts val="800"/>
              </a:spcAft>
            </a:pPr>
            <a:r>
              <a:rPr lang="en-US" sz="2400" b="1">
                <a:latin typeface="Times New Roman" panose="02020603050405020304" pitchFamily="18" charset="0"/>
                <a:ea typeface="Calibri" panose="020F0502020204030204" pitchFamily="34" charset="0"/>
              </a:rPr>
              <a:t>+ Nguyễn Thị Lan  trường THPT Gia Bình 1 Bắc Ninh</a:t>
            </a:r>
            <a:endParaRPr lang="en-GB" sz="2400">
              <a:latin typeface="Times New Roman" panose="02020603050405020304" pitchFamily="18" charset="0"/>
              <a:ea typeface="Calibri" panose="020F0502020204030204" pitchFamily="34" charset="0"/>
            </a:endParaRPr>
          </a:p>
          <a:p>
            <a:pPr algn="just">
              <a:lnSpc>
                <a:spcPct val="107000"/>
              </a:lnSpc>
              <a:spcAft>
                <a:spcPts val="800"/>
              </a:spcAft>
            </a:pPr>
            <a:r>
              <a:rPr lang="en-US" sz="2400" b="1">
                <a:latin typeface="Times New Roman" panose="02020603050405020304" pitchFamily="18" charset="0"/>
                <a:ea typeface="Calibri" panose="020F0502020204030204" pitchFamily="34" charset="0"/>
              </a:rPr>
              <a:t>+ Nguyễn Thị Thu Cúc - THPT Hoàng Văn Thụ - Uông Bí - Quảng Ninh</a:t>
            </a:r>
            <a:endParaRPr lang="en-GB" sz="2400">
              <a:latin typeface="Times New Roman" panose="02020603050405020304" pitchFamily="18" charset="0"/>
              <a:ea typeface="Calibri" panose="020F0502020204030204" pitchFamily="34" charset="0"/>
            </a:endParaRPr>
          </a:p>
          <a:p>
            <a:r>
              <a:rPr lang="en-US" sz="2400" b="1">
                <a:latin typeface="Times New Roman" panose="02020603050405020304" pitchFamily="18" charset="0"/>
                <a:ea typeface="Calibri" panose="020F0502020204030204" pitchFamily="34" charset="0"/>
              </a:rPr>
              <a:t>+ Trần Thị Cúc, THPT Khương Đình, Hà Nội</a:t>
            </a:r>
            <a:endParaRPr lang="en-GB" sz="2400"/>
          </a:p>
        </p:txBody>
      </p:sp>
    </p:spTree>
    <p:extLst>
      <p:ext uri="{BB962C8B-B14F-4D97-AF65-F5344CB8AC3E}">
        <p14:creationId xmlns:p14="http://schemas.microsoft.com/office/powerpoint/2010/main" val="1527906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30239" y="886587"/>
            <a:ext cx="5663730" cy="584775"/>
          </a:xfrm>
          <a:prstGeom prst="rect">
            <a:avLst/>
          </a:prstGeom>
        </p:spPr>
        <p:txBody>
          <a:bodyPr wrap="none">
            <a:spAutoFit/>
          </a:bodyPr>
          <a:lstStyle/>
          <a:p>
            <a:r>
              <a:rPr lang="vi-VN" sz="3200" b="1" dirty="0">
                <a:solidFill>
                  <a:srgbClr val="002060"/>
                </a:solidFill>
                <a:latin typeface="Times New Roman" panose="02020603050405020304" pitchFamily="18" charset="0"/>
                <a:cs typeface="Times New Roman" panose="02020603050405020304" pitchFamily="18" charset="0"/>
              </a:rPr>
              <a:t>2. Danh nhân văn hóa kiệt xuất</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1988" name="Picture 4" descr="Phong cách sống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68" y="1409408"/>
            <a:ext cx="4866738" cy="3654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4F4238CE-42E3-8AD5-D6FF-B1A9ABC80DF0}"/>
              </a:ext>
            </a:extLst>
          </p:cNvPr>
          <p:cNvSpPr txBox="1">
            <a:spLocks/>
          </p:cNvSpPr>
          <p:nvPr/>
        </p:nvSpPr>
        <p:spPr>
          <a:xfrm>
            <a:off x="444927" y="89231"/>
            <a:ext cx="11599927" cy="643868"/>
          </a:xfrm>
          <a:prstGeom prst="rect">
            <a:avLst/>
          </a:prstGeom>
          <a:solidFill>
            <a:schemeClr val="accent6">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sp>
        <p:nvSpPr>
          <p:cNvPr id="3" name="Hộp Văn bản 2">
            <a:extLst>
              <a:ext uri="{FF2B5EF4-FFF2-40B4-BE49-F238E27FC236}">
                <a16:creationId xmlns:a16="http://schemas.microsoft.com/office/drawing/2014/main" id="{CEB1CE48-B0F2-66A4-7C81-F1D33509E2B5}"/>
              </a:ext>
            </a:extLst>
          </p:cNvPr>
          <p:cNvSpPr txBox="1"/>
          <p:nvPr/>
        </p:nvSpPr>
        <p:spPr>
          <a:xfrm>
            <a:off x="276495" y="1687035"/>
            <a:ext cx="6772274" cy="4580100"/>
          </a:xfrm>
          <a:prstGeom prst="rect">
            <a:avLst/>
          </a:prstGeom>
          <a:solidFill>
            <a:schemeClr val="bg2">
              <a:lumMod val="90000"/>
            </a:schemeClr>
          </a:solidFill>
        </p:spPr>
        <p:txBody>
          <a:bodyPr wrap="square">
            <a:spAutoFit/>
          </a:bodyPr>
          <a:lstStyle/>
          <a:p>
            <a:pPr marL="285750" indent="-285750" algn="just">
              <a:lnSpc>
                <a:spcPct val="107000"/>
              </a:lnSpc>
              <a:spcAft>
                <a:spcPts val="800"/>
              </a:spcAft>
              <a:buFont typeface="Arial" panose="020B0604020202020204" pitchFamily="34" charset="0"/>
              <a:buChar char="•"/>
            </a:pP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lõi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 typeface="Arial" panose="020B0604020202020204" pitchFamily="34" charset="0"/>
              <a:buChar char="•"/>
            </a:pPr>
            <a:r>
              <a:rPr lang="vi-VN" sz="3200" b="1" i="1" dirty="0">
                <a:effectLst/>
                <a:latin typeface="Times New Roman" panose="02020603050405020304" pitchFamily="18" charset="0"/>
                <a:ea typeface="Calibri" panose="020F0502020204030204" pitchFamily="34" charset="0"/>
                <a:cs typeface="Times New Roman" panose="02020603050405020304" pitchFamily="18" charset="0"/>
              </a:rPr>
              <a:t>Đóng góp trên nhiều lĩnh vực:</a:t>
            </a:r>
          </a:p>
          <a:p>
            <a:pPr algn="just">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 Sáng tác văn học, báo chí, tuyên truyền</a:t>
            </a:r>
          </a:p>
          <a:p>
            <a:pPr algn="just">
              <a:lnSpc>
                <a:spcPct val="107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Lý luận đi liền thực tiễn, việc làm</a:t>
            </a:r>
          </a:p>
        </p:txBody>
      </p:sp>
    </p:spTree>
    <p:extLst>
      <p:ext uri="{BB962C8B-B14F-4D97-AF65-F5344CB8AC3E}">
        <p14:creationId xmlns:p14="http://schemas.microsoft.com/office/powerpoint/2010/main" val="9314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circle(in)">
                                      <p:cBhvr>
                                        <p:cTn id="7" dur="2000"/>
                                        <p:tgtEl>
                                          <p:spTgt spid="419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hủ tịch Hồ Chí Minh qua con mắt của học sinh Việt Nam và Ukra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5731" y="1178974"/>
            <a:ext cx="1900989" cy="2791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3"/>
          <p:cNvSpPr txBox="1">
            <a:spLocks noChangeArrowheads="1"/>
          </p:cNvSpPr>
          <p:nvPr/>
        </p:nvSpPr>
        <p:spPr bwMode="auto">
          <a:xfrm>
            <a:off x="218163" y="1444486"/>
            <a:ext cx="8161783" cy="4828324"/>
          </a:xfrm>
          <a:prstGeom prst="rect">
            <a:avLst/>
          </a:prstGeom>
          <a:solidFill>
            <a:schemeClr val="bg2">
              <a:lumMod val="9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lnSpc>
                <a:spcPct val="150000"/>
              </a:lnSpc>
              <a:buClr>
                <a:srgbClr val="3333CC"/>
              </a:buClr>
              <a:buFont typeface="Arial" panose="020B0604020202020204" pitchFamily="34" charset="0"/>
              <a:buChar char="•"/>
            </a:pPr>
            <a:r>
              <a:rPr lang="en-US" altLang="en-US" sz="2800" b="1" i="1" kern="0" dirty="0">
                <a:solidFill>
                  <a:srgbClr val="002060"/>
                </a:solidFill>
                <a:latin typeface="Times New Roman" pitchFamily="18" charset="0"/>
                <a:cs typeface="Times New Roman" pitchFamily="18" charset="0"/>
              </a:rPr>
              <a:t>Quan </a:t>
            </a:r>
            <a:r>
              <a:rPr lang="en-US" altLang="en-US" sz="2800" b="1" i="1" kern="0" dirty="0" err="1">
                <a:solidFill>
                  <a:srgbClr val="002060"/>
                </a:solidFill>
                <a:latin typeface="Times New Roman" pitchFamily="18" charset="0"/>
                <a:cs typeface="Times New Roman" pitchFamily="18" charset="0"/>
              </a:rPr>
              <a:t>điểm</a:t>
            </a:r>
            <a:r>
              <a:rPr lang="en-US" altLang="en-US" sz="2800" b="1" i="1" kern="0" dirty="0">
                <a:solidFill>
                  <a:srgbClr val="002060"/>
                </a:solidFill>
                <a:latin typeface="Times New Roman" pitchFamily="18" charset="0"/>
                <a:cs typeface="Times New Roman" pitchFamily="18" charset="0"/>
              </a:rPr>
              <a:t> </a:t>
            </a:r>
            <a:r>
              <a:rPr lang="en-US" altLang="en-US" sz="2800" b="1" i="1" kern="0" dirty="0" err="1">
                <a:solidFill>
                  <a:srgbClr val="002060"/>
                </a:solidFill>
                <a:latin typeface="Times New Roman" pitchFamily="18" charset="0"/>
                <a:cs typeface="Times New Roman" pitchFamily="18" charset="0"/>
              </a:rPr>
              <a:t>sáng</a:t>
            </a:r>
            <a:r>
              <a:rPr lang="en-US" altLang="en-US" sz="2800" b="1" i="1" kern="0" dirty="0">
                <a:solidFill>
                  <a:srgbClr val="002060"/>
                </a:solidFill>
                <a:latin typeface="Times New Roman" pitchFamily="18" charset="0"/>
                <a:cs typeface="Times New Roman" pitchFamily="18" charset="0"/>
              </a:rPr>
              <a:t> </a:t>
            </a:r>
            <a:r>
              <a:rPr lang="en-US" altLang="en-US" sz="2800" b="1" i="1" kern="0" dirty="0" err="1">
                <a:solidFill>
                  <a:srgbClr val="002060"/>
                </a:solidFill>
                <a:latin typeface="Times New Roman" pitchFamily="18" charset="0"/>
                <a:cs typeface="Times New Roman" pitchFamily="18" charset="0"/>
              </a:rPr>
              <a:t>tác</a:t>
            </a:r>
            <a:r>
              <a:rPr lang="en-US" altLang="en-US" sz="2800" b="1" i="1" kern="0" dirty="0">
                <a:solidFill>
                  <a:srgbClr val="002060"/>
                </a:solidFill>
                <a:latin typeface="Times New Roman" pitchFamily="18" charset="0"/>
                <a:cs typeface="Times New Roman" pitchFamily="18" charset="0"/>
              </a:rPr>
              <a:t> </a:t>
            </a:r>
          </a:p>
          <a:p>
            <a:pPr algn="just" eaLnBrk="1" hangingPunct="1">
              <a:lnSpc>
                <a:spcPct val="150000"/>
              </a:lnSpc>
              <a:buClr>
                <a:srgbClr val="3333CC"/>
              </a:buClr>
              <a:buFontTx/>
              <a:buChar char="-"/>
            </a:pPr>
            <a:r>
              <a:rPr lang="en-US" altLang="en-US" sz="2800" kern="0" dirty="0" err="1">
                <a:solidFill>
                  <a:srgbClr val="000000"/>
                </a:solidFill>
                <a:effectLst/>
                <a:latin typeface="Times New Roman" pitchFamily="18" charset="0"/>
                <a:cs typeface="Times New Roman" pitchFamily="18" charset="0"/>
              </a:rPr>
              <a:t>Coi</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văn</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học</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là</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vũ</a:t>
            </a:r>
            <a:r>
              <a:rPr lang="en-US" altLang="en-US" sz="2800" kern="0" dirty="0">
                <a:solidFill>
                  <a:srgbClr val="000099"/>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khí</a:t>
            </a:r>
            <a:r>
              <a:rPr lang="en-US" altLang="en-US" sz="2800" kern="0" dirty="0">
                <a:solidFill>
                  <a:srgbClr val="000099"/>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chiến</a:t>
            </a:r>
            <a:r>
              <a:rPr lang="en-US" altLang="en-US" sz="2800" kern="0" dirty="0">
                <a:solidFill>
                  <a:srgbClr val="000099"/>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đấu</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nhà</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văn</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là</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chiến</a:t>
            </a:r>
            <a:r>
              <a:rPr lang="en-US" altLang="en-US" sz="2800" kern="0" dirty="0">
                <a:solidFill>
                  <a:srgbClr val="000099"/>
                </a:solidFill>
                <a:effectLst/>
                <a:latin typeface="Times New Roman" pitchFamily="18" charset="0"/>
                <a:cs typeface="Times New Roman" pitchFamily="18" charset="0"/>
              </a:rPr>
              <a:t> </a:t>
            </a:r>
            <a:r>
              <a:rPr lang="en-US" altLang="en-US" sz="2800" kern="0" dirty="0" err="1">
                <a:solidFill>
                  <a:srgbClr val="000099"/>
                </a:solidFill>
                <a:effectLst/>
                <a:latin typeface="Times New Roman" pitchFamily="18" charset="0"/>
                <a:cs typeface="Times New Roman" pitchFamily="18" charset="0"/>
              </a:rPr>
              <a:t>sĩ</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trên</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mặt</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trận</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văn</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hóa</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tư</a:t>
            </a:r>
            <a:r>
              <a:rPr lang="en-US" altLang="en-US" sz="2800" kern="0" dirty="0">
                <a:solidFill>
                  <a:srgbClr val="000000"/>
                </a:solidFill>
                <a:effectLst/>
                <a:latin typeface="Times New Roman" pitchFamily="18" charset="0"/>
                <a:cs typeface="Times New Roman" pitchFamily="18" charset="0"/>
              </a:rPr>
              <a:t> </a:t>
            </a:r>
            <a:r>
              <a:rPr lang="en-US" altLang="en-US" sz="2800" kern="0" dirty="0" err="1">
                <a:solidFill>
                  <a:srgbClr val="000000"/>
                </a:solidFill>
                <a:effectLst/>
                <a:latin typeface="Times New Roman" pitchFamily="18" charset="0"/>
                <a:cs typeface="Times New Roman" pitchFamily="18" charset="0"/>
              </a:rPr>
              <a:t>tưởng</a:t>
            </a:r>
            <a:r>
              <a:rPr lang="en-US" altLang="en-US" sz="2800" kern="0" dirty="0">
                <a:solidFill>
                  <a:srgbClr val="000000"/>
                </a:solidFill>
                <a:effectLst/>
                <a:latin typeface="Times New Roman" pitchFamily="18" charset="0"/>
                <a:cs typeface="Times New Roman" pitchFamily="18" charset="0"/>
              </a:rPr>
              <a:t>.</a:t>
            </a:r>
          </a:p>
          <a:p>
            <a:pPr algn="just" eaLnBrk="1" hangingPunct="1">
              <a:lnSpc>
                <a:spcPct val="150000"/>
              </a:lnSpc>
              <a:buClr>
                <a:srgbClr val="3333CC"/>
              </a:buClr>
              <a:buFontTx/>
              <a:buChar char="-"/>
            </a:pPr>
            <a:r>
              <a:rPr lang="vi-VN" altLang="en-US" sz="2800" kern="0" dirty="0">
                <a:solidFill>
                  <a:srgbClr val="000000"/>
                </a:solidFill>
                <a:effectLst/>
                <a:latin typeface="Times New Roman" pitchFamily="18" charset="0"/>
                <a:cs typeface="Times New Roman" pitchFamily="18" charset="0"/>
              </a:rPr>
              <a:t>Luôn chí trọng </a:t>
            </a:r>
            <a:r>
              <a:rPr lang="vi-VN" altLang="en-US" sz="2800" kern="0" dirty="0">
                <a:solidFill>
                  <a:srgbClr val="002060"/>
                </a:solidFill>
                <a:effectLst/>
                <a:latin typeface="Times New Roman" pitchFamily="18" charset="0"/>
                <a:cs typeface="Times New Roman" pitchFamily="18" charset="0"/>
              </a:rPr>
              <a:t>tính chân thật </a:t>
            </a:r>
            <a:r>
              <a:rPr lang="vi-VN" altLang="en-US" sz="2800" kern="0" dirty="0">
                <a:solidFill>
                  <a:srgbClr val="000000"/>
                </a:solidFill>
                <a:effectLst/>
                <a:latin typeface="Times New Roman" pitchFamily="18" charset="0"/>
                <a:cs typeface="Times New Roman" pitchFamily="18" charset="0"/>
              </a:rPr>
              <a:t>và </a:t>
            </a:r>
            <a:r>
              <a:rPr lang="vi-VN" altLang="en-US" sz="2800" kern="0" dirty="0">
                <a:solidFill>
                  <a:srgbClr val="002060"/>
                </a:solidFill>
                <a:effectLst/>
                <a:latin typeface="Times New Roman" pitchFamily="18" charset="0"/>
                <a:cs typeface="Times New Roman" pitchFamily="18" charset="0"/>
              </a:rPr>
              <a:t>tính dân tộc</a:t>
            </a:r>
            <a:r>
              <a:rPr lang="vi-VN" altLang="en-US" sz="2800" kern="0" dirty="0">
                <a:solidFill>
                  <a:srgbClr val="000000"/>
                </a:solidFill>
                <a:effectLst/>
                <a:latin typeface="Times New Roman" pitchFamily="18" charset="0"/>
                <a:cs typeface="Times New Roman" pitchFamily="18" charset="0"/>
              </a:rPr>
              <a:t> của tác phẩm văn học.</a:t>
            </a:r>
          </a:p>
          <a:p>
            <a:pPr algn="just" eaLnBrk="1" hangingPunct="1">
              <a:lnSpc>
                <a:spcPct val="150000"/>
              </a:lnSpc>
              <a:buClr>
                <a:srgbClr val="3333CC"/>
              </a:buClr>
              <a:buFontTx/>
              <a:buChar char="-"/>
            </a:pP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xuất</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phát</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mục</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đích</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đối</a:t>
            </a:r>
            <a:r>
              <a:rPr lang="en-US" sz="2800" i="1"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tượng</a:t>
            </a:r>
            <a:r>
              <a:rPr lang="en-US" sz="2800" i="1"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quyết</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định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cs typeface="Times New Roman" panose="02020603050405020304" pitchFamily="18" charset="0"/>
              </a:rPr>
              <a:t> dung </a:t>
            </a:r>
            <a:r>
              <a:rPr lang="en-US" sz="2800" dirty="0" err="1">
                <a:solidFill>
                  <a:srgbClr val="002060"/>
                </a:solidFill>
                <a:effectLst/>
                <a:latin typeface="Times New Roman" panose="02020603050405020304" pitchFamily="18" charset="0"/>
                <a:cs typeface="Times New Roman" panose="02020603050405020304" pitchFamily="18" charset="0"/>
              </a:rPr>
              <a:t>và</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hình</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cs typeface="Times New Roman" panose="02020603050405020304" pitchFamily="18" charset="0"/>
              </a:rPr>
              <a:t>thức</a:t>
            </a:r>
            <a:r>
              <a:rPr lang="en-US" sz="2800" dirty="0">
                <a:solidFill>
                  <a:srgbClr val="002060"/>
                </a:solidFill>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altLang="en-US" sz="2800" kern="0" dirty="0">
              <a:solidFill>
                <a:srgbClr val="000000"/>
              </a:solidFill>
              <a:effectLst/>
              <a:latin typeface="Times New Roman" pitchFamily="18" charset="0"/>
              <a:cs typeface="Times New Roman" pitchFamily="18" charset="0"/>
            </a:endParaRPr>
          </a:p>
        </p:txBody>
      </p:sp>
      <p:pic>
        <p:nvPicPr>
          <p:cNvPr id="4" name="Hình ảnh 3">
            <a:extLst>
              <a:ext uri="{FF2B5EF4-FFF2-40B4-BE49-F238E27FC236}">
                <a16:creationId xmlns:a16="http://schemas.microsoft.com/office/drawing/2014/main" id="{C007B94A-6D65-08BB-8AAD-CF04C1B18DC4}"/>
              </a:ext>
            </a:extLst>
          </p:cNvPr>
          <p:cNvPicPr>
            <a:picLocks noChangeAspect="1"/>
          </p:cNvPicPr>
          <p:nvPr/>
        </p:nvPicPr>
        <p:blipFill>
          <a:blip r:embed="rId3"/>
          <a:stretch>
            <a:fillRect/>
          </a:stretch>
        </p:blipFill>
        <p:spPr>
          <a:xfrm>
            <a:off x="8764476" y="3357876"/>
            <a:ext cx="2737714" cy="3533045"/>
          </a:xfrm>
          <a:prstGeom prst="rect">
            <a:avLst/>
          </a:prstGeom>
        </p:spPr>
      </p:pic>
      <p:sp>
        <p:nvSpPr>
          <p:cNvPr id="9" name="Rectangle 7">
            <a:extLst>
              <a:ext uri="{FF2B5EF4-FFF2-40B4-BE49-F238E27FC236}">
                <a16:creationId xmlns:a16="http://schemas.microsoft.com/office/drawing/2014/main" id="{725D1846-A196-9E5C-DED1-FCB4FF81A6C7}"/>
              </a:ext>
            </a:extLst>
          </p:cNvPr>
          <p:cNvSpPr/>
          <p:nvPr/>
        </p:nvSpPr>
        <p:spPr>
          <a:xfrm>
            <a:off x="1630239" y="886587"/>
            <a:ext cx="5663730" cy="584775"/>
          </a:xfrm>
          <a:prstGeom prst="rect">
            <a:avLst/>
          </a:prstGeom>
        </p:spPr>
        <p:txBody>
          <a:bodyPr wrap="none">
            <a:spAutoFit/>
          </a:bodyPr>
          <a:lstStyle/>
          <a:p>
            <a:r>
              <a:rPr lang="vi-VN" sz="3200" b="1" dirty="0">
                <a:solidFill>
                  <a:srgbClr val="002060"/>
                </a:solidFill>
                <a:latin typeface="Times New Roman" panose="02020603050405020304" pitchFamily="18" charset="0"/>
                <a:cs typeface="Times New Roman" panose="02020603050405020304" pitchFamily="18" charset="0"/>
              </a:rPr>
              <a:t>2. Danh nhân văn hóa kiệt xuất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3BE032B-51C9-36FC-37B7-AB2D49C44180}"/>
              </a:ext>
            </a:extLst>
          </p:cNvPr>
          <p:cNvSpPr txBox="1">
            <a:spLocks/>
          </p:cNvSpPr>
          <p:nvPr/>
        </p:nvSpPr>
        <p:spPr>
          <a:xfrm>
            <a:off x="444927" y="89231"/>
            <a:ext cx="11599927" cy="643868"/>
          </a:xfrm>
          <a:prstGeom prst="rect">
            <a:avLst/>
          </a:prstGeom>
          <a:solidFill>
            <a:schemeClr val="accent6">
              <a:lumMod val="40000"/>
              <a:lumOff val="60000"/>
            </a:schemeClr>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200" b="1" dirty="0">
                <a:solidFill>
                  <a:srgbClr val="C00000"/>
                </a:solidFill>
                <a:latin typeface="Times New Roman" pitchFamily="18" charset="0"/>
                <a:cs typeface="Times New Roman" pitchFamily="18" charset="0"/>
              </a:rPr>
              <a:t>I. </a:t>
            </a:r>
            <a:r>
              <a:rPr lang="vi-VN" sz="3200" b="1" dirty="0">
                <a:solidFill>
                  <a:srgbClr val="C00000"/>
                </a:solidFill>
                <a:latin typeface="Times New Roman" pitchFamily="18" charset="0"/>
                <a:cs typeface="Times New Roman" pitchFamily="18" charset="0"/>
              </a:rPr>
              <a:t>Hồ Chí Minh – Anh hùng dân tộc, Danh nhân văn hóa kiệt xuất</a:t>
            </a:r>
            <a:endParaRPr lang="en-US" sz="3200" b="1" dirty="0">
              <a:solidFill>
                <a:srgbClr val="C00000"/>
              </a:solidFill>
              <a:latin typeface="Times New Roman" pitchFamily="18" charset="0"/>
              <a:cs typeface="Times New Roman" pitchFamily="18" charset="0"/>
            </a:endParaRPr>
          </a:p>
        </p:txBody>
      </p:sp>
      <p:pic>
        <p:nvPicPr>
          <p:cNvPr id="12" name="Hình ảnh 11">
            <a:extLst>
              <a:ext uri="{FF2B5EF4-FFF2-40B4-BE49-F238E27FC236}">
                <a16:creationId xmlns:a16="http://schemas.microsoft.com/office/drawing/2014/main" id="{53872D02-79EC-D04E-81A1-EE6F2FCDE2CD}"/>
              </a:ext>
            </a:extLst>
          </p:cNvPr>
          <p:cNvPicPr>
            <a:picLocks noChangeAspect="1"/>
          </p:cNvPicPr>
          <p:nvPr/>
        </p:nvPicPr>
        <p:blipFill>
          <a:blip r:embed="rId4"/>
          <a:stretch>
            <a:fillRect/>
          </a:stretch>
        </p:blipFill>
        <p:spPr>
          <a:xfrm>
            <a:off x="8552705" y="886587"/>
            <a:ext cx="3639295" cy="4828324"/>
          </a:xfrm>
          <a:prstGeom prst="rect">
            <a:avLst/>
          </a:prstGeom>
        </p:spPr>
      </p:pic>
    </p:spTree>
    <p:extLst>
      <p:ext uri="{BB962C8B-B14F-4D97-AF65-F5344CB8AC3E}">
        <p14:creationId xmlns:p14="http://schemas.microsoft.com/office/powerpoint/2010/main" val="8915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circle(in)">
                                      <p:cBhvr>
                                        <p:cTn id="7" dur="20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811" y="15262"/>
            <a:ext cx="10515600" cy="643868"/>
          </a:xfrm>
          <a:solidFill>
            <a:schemeClr val="accent1">
              <a:lumMod val="20000"/>
              <a:lumOff val="80000"/>
            </a:schemeClr>
          </a:solidFill>
        </p:spPr>
        <p:txBody>
          <a:bodyPr>
            <a:normAutofit fontScale="90000"/>
          </a:body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8" name="Rectangle 7"/>
          <p:cNvSpPr/>
          <p:nvPr/>
        </p:nvSpPr>
        <p:spPr>
          <a:xfrm>
            <a:off x="1587220" y="674828"/>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sp>
        <p:nvSpPr>
          <p:cNvPr id="4" name="Đám mây 3">
            <a:extLst>
              <a:ext uri="{FF2B5EF4-FFF2-40B4-BE49-F238E27FC236}">
                <a16:creationId xmlns:a16="http://schemas.microsoft.com/office/drawing/2014/main" id="{4A20C861-50FE-ACA7-8CB2-7C7784C43A22}"/>
              </a:ext>
            </a:extLst>
          </p:cNvPr>
          <p:cNvSpPr/>
          <p:nvPr/>
        </p:nvSpPr>
        <p:spPr>
          <a:xfrm>
            <a:off x="849812" y="1427748"/>
            <a:ext cx="4588462" cy="4957010"/>
          </a:xfrm>
          <a:prstGeom prst="cloud">
            <a:avLst/>
          </a:prstGeom>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i="1" dirty="0">
                <a:latin typeface="Tahoma" panose="020B0604030504040204" pitchFamily="34" charset="0"/>
                <a:ea typeface="Tahoma" panose="020B0604030504040204" pitchFamily="34" charset="0"/>
                <a:cs typeface="Tahoma" panose="020B0604030504040204" pitchFamily="34" charset="0"/>
              </a:rPr>
              <a:t>? </a:t>
            </a:r>
            <a:r>
              <a:rPr lang="vi-VN" sz="3200" i="1" dirty="0">
                <a:latin typeface="Tahoma" panose="020B0604030504040204" pitchFamily="34" charset="0"/>
                <a:ea typeface="Tahoma" panose="020B0604030504040204" pitchFamily="34" charset="0"/>
                <a:cs typeface="Tahoma" panose="020B0604030504040204" pitchFamily="34" charset="0"/>
              </a:rPr>
              <a:t>Những biểu hiện phong phú trong sáng tác của Hồ Chí Minh?</a:t>
            </a:r>
          </a:p>
        </p:txBody>
      </p:sp>
      <p:sp>
        <p:nvSpPr>
          <p:cNvPr id="5" name="Rectangle 3">
            <a:extLst>
              <a:ext uri="{FF2B5EF4-FFF2-40B4-BE49-F238E27FC236}">
                <a16:creationId xmlns:a16="http://schemas.microsoft.com/office/drawing/2014/main" id="{FCC24256-D153-EEB4-A64E-481D658F0256}"/>
              </a:ext>
            </a:extLst>
          </p:cNvPr>
          <p:cNvSpPr txBox="1">
            <a:spLocks noChangeArrowheads="1"/>
          </p:cNvSpPr>
          <p:nvPr/>
        </p:nvSpPr>
        <p:spPr bwMode="auto">
          <a:xfrm>
            <a:off x="6096000" y="1732546"/>
            <a:ext cx="6390725" cy="4523525"/>
          </a:xfrm>
          <a:prstGeom prst="rect">
            <a:avLst/>
          </a:prstGeom>
          <a:solidFill>
            <a:schemeClr val="accent3">
              <a:lumMod val="40000"/>
              <a:lumOff val="60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lnSpc>
                <a:spcPct val="150000"/>
              </a:lnSpc>
              <a:buClr>
                <a:srgbClr val="3333CC"/>
              </a:buClr>
              <a:buFontTx/>
              <a:buChar char="-"/>
            </a:pPr>
            <a:r>
              <a:rPr lang="vi-VN" altLang="en-US" sz="4000" kern="0" dirty="0">
                <a:effectLst/>
                <a:latin typeface="Times New Roman" pitchFamily="18" charset="0"/>
                <a:cs typeface="Times New Roman" pitchFamily="18" charset="0"/>
              </a:rPr>
              <a:t>Viết bằng nhiều thể loại với nhiều bút pháp, phong cách.</a:t>
            </a:r>
          </a:p>
          <a:p>
            <a:pPr algn="just" eaLnBrk="1" hangingPunct="1">
              <a:lnSpc>
                <a:spcPct val="150000"/>
              </a:lnSpc>
              <a:buClr>
                <a:srgbClr val="3333CC"/>
              </a:buClr>
              <a:buFontTx/>
              <a:buChar char="-"/>
            </a:pPr>
            <a:r>
              <a:rPr lang="vi-VN" sz="4000" dirty="0">
                <a:effectLst/>
                <a:latin typeface="Times New Roman" panose="02020603050405020304" pitchFamily="18" charset="0"/>
                <a:cs typeface="Times New Roman" panose="02020603050405020304" pitchFamily="18" charset="0"/>
              </a:rPr>
              <a:t>Viết bằng nhiều ngôn ngữ.</a:t>
            </a:r>
          </a:p>
        </p:txBody>
      </p:sp>
      <p:pic>
        <p:nvPicPr>
          <p:cNvPr id="9" name="Hình ảnh 8">
            <a:extLst>
              <a:ext uri="{FF2B5EF4-FFF2-40B4-BE49-F238E27FC236}">
                <a16:creationId xmlns:a16="http://schemas.microsoft.com/office/drawing/2014/main" id="{E9177468-1C8E-5ED7-BDCA-88642066C211}"/>
              </a:ext>
            </a:extLst>
          </p:cNvPr>
          <p:cNvPicPr>
            <a:picLocks noChangeAspect="1"/>
          </p:cNvPicPr>
          <p:nvPr/>
        </p:nvPicPr>
        <p:blipFill>
          <a:blip r:embed="rId2"/>
          <a:stretch>
            <a:fillRect/>
          </a:stretch>
        </p:blipFill>
        <p:spPr>
          <a:xfrm>
            <a:off x="4812632" y="4305736"/>
            <a:ext cx="1314803" cy="2552264"/>
          </a:xfrm>
          <a:prstGeom prst="rect">
            <a:avLst/>
          </a:prstGeom>
        </p:spPr>
      </p:pic>
    </p:spTree>
    <p:extLst>
      <p:ext uri="{BB962C8B-B14F-4D97-AF65-F5344CB8AC3E}">
        <p14:creationId xmlns:p14="http://schemas.microsoft.com/office/powerpoint/2010/main" val="42039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xit" presetSubtype="4" fill="hold" grpId="1" nodeType="clickEffect">
                                  <p:stCondLst>
                                    <p:cond delay="0"/>
                                  </p:stCondLst>
                                  <p:childTnLst>
                                    <p:anim calcmode="lin" valueType="num">
                                      <p:cBhvr additive="base">
                                        <p:cTn id="23" dur="500"/>
                                        <p:tgtEl>
                                          <p:spTgt spid="4"/>
                                        </p:tgtEl>
                                        <p:attrNameLst>
                                          <p:attrName>ppt_y</p:attrName>
                                        </p:attrNameLst>
                                      </p:cBhvr>
                                      <p:tavLst>
                                        <p:tav tm="0">
                                          <p:val>
                                            <p:strVal val="#ppt_y"/>
                                          </p:val>
                                        </p:tav>
                                        <p:tav tm="100000">
                                          <p:val>
                                            <p:strVal val="#ppt_y+#ppt_h*1.125000"/>
                                          </p:val>
                                        </p:tav>
                                      </p:tavLst>
                                    </p:anim>
                                    <p:animEffect transition="out" filter="wipe(down)">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4" grpId="0" animBg="1"/>
      <p:bldP spid="4" grpId="1"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0"/>
            <a:ext cx="8521975" cy="643868"/>
          </a:xfrm>
          <a:solidFill>
            <a:schemeClr val="accent1">
              <a:lumMod val="20000"/>
              <a:lumOff val="80000"/>
            </a:schemeClr>
          </a:solidFill>
        </p:spPr>
        <p:txBody>
          <a:bodyPr>
            <a:normAutofit fontScale="90000"/>
          </a:body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8" name="Rectangle 7"/>
          <p:cNvSpPr/>
          <p:nvPr/>
        </p:nvSpPr>
        <p:spPr>
          <a:xfrm>
            <a:off x="496356" y="642931"/>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sp>
        <p:nvSpPr>
          <p:cNvPr id="4" name="Đám mây 3">
            <a:extLst>
              <a:ext uri="{FF2B5EF4-FFF2-40B4-BE49-F238E27FC236}">
                <a16:creationId xmlns:a16="http://schemas.microsoft.com/office/drawing/2014/main" id="{4A20C861-50FE-ACA7-8CB2-7C7784C43A22}"/>
              </a:ext>
            </a:extLst>
          </p:cNvPr>
          <p:cNvSpPr/>
          <p:nvPr/>
        </p:nvSpPr>
        <p:spPr>
          <a:xfrm>
            <a:off x="849811" y="1427748"/>
            <a:ext cx="5679325" cy="4957010"/>
          </a:xfrm>
          <a:prstGeom prst="cloud">
            <a:avLst/>
          </a:prstGeom>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i="1" dirty="0">
                <a:latin typeface="Tahoma" panose="020B0604030504040204" pitchFamily="34" charset="0"/>
                <a:ea typeface="Tahoma" panose="020B0604030504040204" pitchFamily="34" charset="0"/>
                <a:cs typeface="Tahoma" panose="020B0604030504040204" pitchFamily="34" charset="0"/>
              </a:rPr>
              <a:t>?</a:t>
            </a:r>
            <a:r>
              <a:rPr lang="vi-VN" sz="3200" i="1" dirty="0">
                <a:latin typeface="Tahoma" panose="020B0604030504040204" pitchFamily="34" charset="0"/>
                <a:ea typeface="Tahoma" panose="020B0604030504040204" pitchFamily="34" charset="0"/>
                <a:cs typeface="Tahoma" panose="020B0604030504040204" pitchFamily="34" charset="0"/>
              </a:rPr>
              <a:t> Sự nghiệp sáng tác của Hồ Chí Minh thể hiện qua những di sản văn học nào?</a:t>
            </a:r>
          </a:p>
        </p:txBody>
      </p:sp>
      <p:pic>
        <p:nvPicPr>
          <p:cNvPr id="3" name="Hình ảnh 2">
            <a:extLst>
              <a:ext uri="{FF2B5EF4-FFF2-40B4-BE49-F238E27FC236}">
                <a16:creationId xmlns:a16="http://schemas.microsoft.com/office/drawing/2014/main" id="{6B6973EF-46B0-DEAF-0311-620A60A90F33}"/>
              </a:ext>
            </a:extLst>
          </p:cNvPr>
          <p:cNvPicPr>
            <a:picLocks noChangeAspect="1"/>
          </p:cNvPicPr>
          <p:nvPr/>
        </p:nvPicPr>
        <p:blipFill>
          <a:blip r:embed="rId2"/>
          <a:stretch>
            <a:fillRect/>
          </a:stretch>
        </p:blipFill>
        <p:spPr>
          <a:xfrm>
            <a:off x="7620000" y="1286799"/>
            <a:ext cx="4251157" cy="5630294"/>
          </a:xfrm>
          <a:prstGeom prst="rect">
            <a:avLst/>
          </a:prstGeom>
        </p:spPr>
      </p:pic>
      <p:pic>
        <p:nvPicPr>
          <p:cNvPr id="6" name="Hình ảnh 5">
            <a:extLst>
              <a:ext uri="{FF2B5EF4-FFF2-40B4-BE49-F238E27FC236}">
                <a16:creationId xmlns:a16="http://schemas.microsoft.com/office/drawing/2014/main" id="{987FC5CF-F1F8-100E-46D1-12421C43043E}"/>
              </a:ext>
            </a:extLst>
          </p:cNvPr>
          <p:cNvPicPr>
            <a:picLocks noChangeAspect="1"/>
          </p:cNvPicPr>
          <p:nvPr/>
        </p:nvPicPr>
        <p:blipFill>
          <a:blip r:embed="rId3"/>
          <a:stretch>
            <a:fillRect/>
          </a:stretch>
        </p:blipFill>
        <p:spPr>
          <a:xfrm>
            <a:off x="80211" y="4362648"/>
            <a:ext cx="1316850" cy="2554445"/>
          </a:xfrm>
          <a:prstGeom prst="rect">
            <a:avLst/>
          </a:prstGeom>
        </p:spPr>
      </p:pic>
    </p:spTree>
    <p:extLst>
      <p:ext uri="{BB962C8B-B14F-4D97-AF65-F5344CB8AC3E}">
        <p14:creationId xmlns:p14="http://schemas.microsoft.com/office/powerpoint/2010/main" val="140093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811" y="15262"/>
            <a:ext cx="10515600" cy="643868"/>
          </a:xfrm>
          <a:solidFill>
            <a:schemeClr val="accent1">
              <a:lumMod val="20000"/>
              <a:lumOff val="80000"/>
            </a:schemeClr>
          </a:solidFill>
        </p:spPr>
        <p:txBody>
          <a:bodyPr>
            <a:normAutofit fontScale="90000"/>
          </a:body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8" name="Rectangle 7"/>
          <p:cNvSpPr/>
          <p:nvPr/>
        </p:nvSpPr>
        <p:spPr>
          <a:xfrm>
            <a:off x="1587220" y="674828"/>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sp>
        <p:nvSpPr>
          <p:cNvPr id="6" name="Rectangle 5"/>
          <p:cNvSpPr/>
          <p:nvPr/>
        </p:nvSpPr>
        <p:spPr>
          <a:xfrm>
            <a:off x="849811" y="1405761"/>
            <a:ext cx="3283271" cy="584775"/>
          </a:xfrm>
          <a:prstGeom prst="rect">
            <a:avLst/>
          </a:prstGeom>
        </p:spPr>
        <p:txBody>
          <a:bodyPr wrap="none">
            <a:spAutoFit/>
          </a:bodyPr>
          <a:lstStyle/>
          <a:p>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a.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Văn</a:t>
            </a:r>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chính</a:t>
            </a:r>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luận</a:t>
            </a:r>
            <a:endParaRPr lang="en-US" b="1" i="1" dirty="0">
              <a:solidFill>
                <a:schemeClr val="accent2">
                  <a:lumMod val="50000"/>
                </a:schemeClr>
              </a:solidFill>
            </a:endParaRPr>
          </a:p>
        </p:txBody>
      </p:sp>
      <p:grpSp>
        <p:nvGrpSpPr>
          <p:cNvPr id="7" name="Group 6"/>
          <p:cNvGrpSpPr>
            <a:grpSpLocks/>
          </p:cNvGrpSpPr>
          <p:nvPr/>
        </p:nvGrpSpPr>
        <p:grpSpPr bwMode="auto">
          <a:xfrm>
            <a:off x="577240" y="1990536"/>
            <a:ext cx="6473176" cy="1570038"/>
            <a:chOff x="1869959" y="4012479"/>
            <a:chExt cx="11833672" cy="3139320"/>
          </a:xfrm>
        </p:grpSpPr>
        <p:sp>
          <p:nvSpPr>
            <p:cNvPr id="10" name="Rectangle 1"/>
            <p:cNvSpPr>
              <a:spLocks noChangeArrowheads="1"/>
            </p:cNvSpPr>
            <p:nvPr/>
          </p:nvSpPr>
          <p:spPr bwMode="auto">
            <a:xfrm>
              <a:off x="2578432" y="4012479"/>
              <a:ext cx="11125199" cy="3139320"/>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Nội</a:t>
              </a:r>
              <a:r>
                <a:rPr lang="en-US" altLang="en-US" sz="2400" b="1" dirty="0">
                  <a:solidFill>
                    <a:srgbClr val="002060"/>
                  </a:solidFill>
                  <a:latin typeface="Times New Roman" panose="02020603050405020304" pitchFamily="18" charset="0"/>
                  <a:cs typeface="Times New Roman" panose="02020603050405020304" pitchFamily="18" charset="0"/>
                </a:rPr>
                <a:t> dung, </a:t>
              </a:r>
              <a:r>
                <a:rPr lang="en-US" altLang="en-US" sz="2400" b="1" dirty="0" err="1">
                  <a:solidFill>
                    <a:srgbClr val="002060"/>
                  </a:solidFill>
                  <a:latin typeface="Times New Roman" panose="02020603050405020304" pitchFamily="18" charset="0"/>
                  <a:cs typeface="Times New Roman" panose="02020603050405020304" pitchFamily="18" charset="0"/>
                </a:rPr>
                <a:t>mục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đích</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tiếp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tội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kẻ</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thù</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nhiệm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vụ</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mạng</a:t>
              </a:r>
              <a:r>
                <a:rPr lang="en-US" altLang="en-US" sz="2400" b="1" dirty="0">
                  <a:latin typeface="Times New Roman" panose="02020603050405020304" pitchFamily="18" charset="0"/>
                  <a:cs typeface="Times New Roman" panose="02020603050405020304" pitchFamily="18" charset="0"/>
                </a:rPr>
                <a:t> qua </a:t>
              </a:r>
              <a:r>
                <a:rPr lang="en-US" altLang="en-US" sz="2400" b="1" dirty="0" err="1">
                  <a:latin typeface="Times New Roman" panose="02020603050405020304" pitchFamily="18" charset="0"/>
                  <a:cs typeface="Times New Roman" panose="02020603050405020304" pitchFamily="18" charset="0"/>
                </a:rPr>
                <a:t>từng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chặng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a:t>
              </a:r>
            </a:p>
          </p:txBody>
        </p:sp>
        <p:sp>
          <p:nvSpPr>
            <p:cNvPr id="11" name="Oval 10"/>
            <p:cNvSpPr/>
            <p:nvPr/>
          </p:nvSpPr>
          <p:spPr>
            <a:xfrm>
              <a:off x="1869959" y="4635571"/>
              <a:ext cx="295318" cy="301553"/>
            </a:xfrm>
            <a:prstGeom prst="ellipse">
              <a:avLst/>
            </a:prstGeom>
            <a:solidFill>
              <a:srgbClr val="00666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a:latin typeface="Times New Roman" panose="02020603050405020304" pitchFamily="18" charset="0"/>
                <a:cs typeface="Times New Roman" panose="02020603050405020304" pitchFamily="18" charset="0"/>
              </a:endParaRPr>
            </a:p>
          </p:txBody>
        </p:sp>
      </p:grpSp>
      <p:grpSp>
        <p:nvGrpSpPr>
          <p:cNvPr id="12" name="Group 11"/>
          <p:cNvGrpSpPr>
            <a:grpSpLocks/>
          </p:cNvGrpSpPr>
          <p:nvPr/>
        </p:nvGrpSpPr>
        <p:grpSpPr bwMode="auto">
          <a:xfrm>
            <a:off x="577240" y="3462549"/>
            <a:ext cx="6906879" cy="1938337"/>
            <a:chOff x="1634015" y="6340200"/>
            <a:chExt cx="11702807" cy="3877984"/>
          </a:xfrm>
        </p:grpSpPr>
        <p:sp>
          <p:nvSpPr>
            <p:cNvPr id="13" name="Rectangle 1"/>
            <p:cNvSpPr>
              <a:spLocks noChangeArrowheads="1"/>
            </p:cNvSpPr>
            <p:nvPr/>
          </p:nvSpPr>
          <p:spPr bwMode="auto">
            <a:xfrm>
              <a:off x="2211622" y="6340200"/>
              <a:ext cx="11125200" cy="38779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Nghệ</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thuật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viết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bằng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suốt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tuệ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sảo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bằng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tấm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lòng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ghét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bằng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súc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tích</a:t>
              </a:r>
              <a:r>
                <a:rPr lang="en-US" altLang="en-US" sz="2400" b="1" dirty="0">
                  <a:latin typeface="Times New Roman" panose="02020603050405020304" pitchFamily="18" charset="0"/>
                  <a:cs typeface="Times New Roman" panose="02020603050405020304" pitchFamily="18" charset="0"/>
                </a:rPr>
                <a:t>.</a:t>
              </a:r>
            </a:p>
          </p:txBody>
        </p:sp>
        <p:sp>
          <p:nvSpPr>
            <p:cNvPr id="14" name="Oval 13"/>
            <p:cNvSpPr/>
            <p:nvPr/>
          </p:nvSpPr>
          <p:spPr>
            <a:xfrm>
              <a:off x="1634015" y="7348098"/>
              <a:ext cx="295335" cy="301728"/>
            </a:xfrm>
            <a:prstGeom prst="ellipse">
              <a:avLst/>
            </a:prstGeom>
            <a:solidFill>
              <a:srgbClr val="00666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a:latin typeface="Times New Roman" panose="02020603050405020304" pitchFamily="18" charset="0"/>
                <a:cs typeface="Times New Roman" panose="02020603050405020304" pitchFamily="18" charset="0"/>
              </a:endParaRPr>
            </a:p>
          </p:txBody>
        </p:sp>
      </p:grpSp>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5913" y="1531937"/>
            <a:ext cx="411480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
          <p:cNvSpPr>
            <a:spLocks noChangeArrowheads="1"/>
          </p:cNvSpPr>
          <p:nvPr/>
        </p:nvSpPr>
        <p:spPr bwMode="auto">
          <a:xfrm>
            <a:off x="918138" y="5395583"/>
            <a:ext cx="5884862" cy="1200150"/>
          </a:xfrm>
          <a:prstGeom prst="rect">
            <a:avLst/>
          </a:prstGeom>
          <a:solidFill>
            <a:schemeClr val="accent6">
              <a:lumMod val="40000"/>
              <a:lumOff val="60000"/>
            </a:schemeClr>
          </a:solidFill>
          <a:ln>
            <a:noFill/>
          </a:ln>
          <a:extLst/>
        </p:spPr>
        <p:txBody>
          <a:bodyPr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Tác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phẩm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tiêu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biểu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Bản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án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chế</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thực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Pháp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Tuyên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ngôn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gọi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toàn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quốc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chiến</a:t>
            </a:r>
            <a:r>
              <a:rPr lang="en-US" altLang="en-US" sz="2400" b="1" i="1" dirty="0">
                <a:latin typeface="Times New Roman" panose="02020603050405020304" pitchFamily="18" charset="0"/>
                <a:cs typeface="Times New Roman" panose="02020603050405020304" pitchFamily="18" charset="0"/>
              </a:rPr>
              <a:t>... </a:t>
            </a:r>
          </a:p>
        </p:txBody>
      </p:sp>
      <p:sp>
        <p:nvSpPr>
          <p:cNvPr id="4" name="Oval 10">
            <a:extLst>
              <a:ext uri="{FF2B5EF4-FFF2-40B4-BE49-F238E27FC236}">
                <a16:creationId xmlns:a16="http://schemas.microsoft.com/office/drawing/2014/main" id="{3EEF163A-B7A1-2CDF-2642-B4AC42B76E92}"/>
              </a:ext>
            </a:extLst>
          </p:cNvPr>
          <p:cNvSpPr/>
          <p:nvPr/>
        </p:nvSpPr>
        <p:spPr bwMode="auto">
          <a:xfrm>
            <a:off x="627191" y="5630499"/>
            <a:ext cx="161543" cy="150813"/>
          </a:xfrm>
          <a:prstGeom prst="ellipse">
            <a:avLst/>
          </a:prstGeom>
          <a:solidFill>
            <a:srgbClr val="00666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0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441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9946029255_cd235c7b0d_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0500" y="4668838"/>
            <a:ext cx="43815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20127201401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646613"/>
            <a:ext cx="35814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images52027_6-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descr="nguoi_cung_kh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30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descr="5069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68788" y="0"/>
            <a:ext cx="3541712"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27112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676275"/>
            <a:ext cx="56769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6275"/>
            <a:ext cx="649605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72676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Uncle Ho going abroad to find the key to Vietnam liberation problem 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341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0"/>
            <a:ext cx="60579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64152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66950" y="857250"/>
            <a:ext cx="1011555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400" b="1" dirty="0">
                <a:solidFill>
                  <a:schemeClr val="tx1"/>
                </a:solidFill>
                <a:latin typeface="+mj-lt"/>
              </a:rPr>
              <a:t>Tàu Amiral Latouche Tréville, con tàu đã đưa người thanh niên</a:t>
            </a:r>
            <a:r>
              <a:rPr lang="en-US" sz="2400" b="1" dirty="0">
                <a:solidFill>
                  <a:schemeClr val="tx1"/>
                </a:solidFill>
                <a:latin typeface="+mj-lt"/>
              </a:rPr>
              <a:t> </a:t>
            </a:r>
            <a:r>
              <a:rPr lang="vi-VN" sz="2400" b="1" dirty="0">
                <a:solidFill>
                  <a:schemeClr val="tx1"/>
                </a:solidFill>
                <a:latin typeface="+mj-lt"/>
              </a:rPr>
              <a:t>yêu nước Nguyễn Tất Thành ra đi tìm đường cứu nước từ cảng Sài Gòn</a:t>
            </a:r>
            <a:endParaRPr lang="en-US" sz="2400" dirty="0">
              <a:solidFill>
                <a:schemeClr val="tx1"/>
              </a:solidFill>
              <a:latin typeface="+mj-lt"/>
            </a:endParaRPr>
          </a:p>
        </p:txBody>
      </p:sp>
    </p:spTree>
    <p:extLst>
      <p:ext uri="{BB962C8B-B14F-4D97-AF65-F5344CB8AC3E}">
        <p14:creationId xmlns:p14="http://schemas.microsoft.com/office/powerpoint/2010/main" val="378849622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5013"/>
            <a:ext cx="1219200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3133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9839" y="2746157"/>
            <a:ext cx="6204857"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HOẠT ĐỘNG MỞ ĐẦU </a:t>
            </a:r>
          </a:p>
        </p:txBody>
      </p:sp>
    </p:spTree>
    <p:extLst>
      <p:ext uri="{BB962C8B-B14F-4D97-AF65-F5344CB8AC3E}">
        <p14:creationId xmlns:p14="http://schemas.microsoft.com/office/powerpoint/2010/main" val="9213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5325"/>
            <a:ext cx="12192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99134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9811" y="1275301"/>
            <a:ext cx="2738250" cy="584775"/>
          </a:xfrm>
          <a:prstGeom prst="rect">
            <a:avLst/>
          </a:prstGeom>
        </p:spPr>
        <p:txBody>
          <a:bodyPr wrap="none">
            <a:spAutoFit/>
          </a:bodyPr>
          <a:lstStyle/>
          <a:p>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b.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Truyện</a:t>
            </a:r>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và</a:t>
            </a:r>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kí</a:t>
            </a:r>
            <a:endParaRPr lang="en-US" b="1" i="1" dirty="0">
              <a:solidFill>
                <a:schemeClr val="accent2">
                  <a:lumMod val="50000"/>
                </a:schemeClr>
              </a:solidFill>
            </a:endParaRPr>
          </a:p>
        </p:txBody>
      </p:sp>
      <p:grpSp>
        <p:nvGrpSpPr>
          <p:cNvPr id="9" name="Group 12"/>
          <p:cNvGrpSpPr>
            <a:grpSpLocks/>
          </p:cNvGrpSpPr>
          <p:nvPr/>
        </p:nvGrpSpPr>
        <p:grpSpPr bwMode="auto">
          <a:xfrm>
            <a:off x="441960" y="2028202"/>
            <a:ext cx="11515805" cy="1384995"/>
            <a:chOff x="2238210" y="3926313"/>
            <a:chExt cx="22327522" cy="1967568"/>
          </a:xfrm>
        </p:grpSpPr>
        <p:sp>
          <p:nvSpPr>
            <p:cNvPr id="10" name="Rectangle 1"/>
            <p:cNvSpPr>
              <a:spLocks noChangeArrowheads="1"/>
            </p:cNvSpPr>
            <p:nvPr/>
          </p:nvSpPr>
          <p:spPr bwMode="auto">
            <a:xfrm>
              <a:off x="2887063" y="3926313"/>
              <a:ext cx="21678669" cy="1967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dirty="0" err="1">
                  <a:latin typeface="Times New Roman" panose="02020603050405020304" pitchFamily="18" charset="0"/>
                  <a:cs typeface="Times New Roman" panose="02020603050405020304" pitchFamily="18" charset="0"/>
                </a:rPr>
                <a:t>Truyện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ngắn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viết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bằng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tiếng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Pháp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tại</a:t>
              </a:r>
              <a:r>
                <a:rPr lang="en-US" altLang="en-US" b="1" dirty="0">
                  <a:latin typeface="Times New Roman" panose="02020603050405020304" pitchFamily="18" charset="0"/>
                  <a:cs typeface="Times New Roman" panose="02020603050405020304" pitchFamily="18" charset="0"/>
                </a:rPr>
                <a:t> Paris: </a:t>
              </a:r>
              <a:r>
                <a:rPr lang="en-US" altLang="en-US" b="1" i="1" dirty="0">
                  <a:latin typeface="Times New Roman" panose="02020603050405020304" pitchFamily="18" charset="0"/>
                  <a:cs typeface="Times New Roman" panose="02020603050405020304" pitchFamily="18" charset="0"/>
                </a:rPr>
                <a:t>Pari</a:t>
              </a:r>
              <a:r>
                <a:rPr lang="en-US" altLang="en-US" b="1" dirty="0">
                  <a:latin typeface="Times New Roman" panose="02020603050405020304" pitchFamily="18" charset="0"/>
                  <a:cs typeface="Times New Roman" panose="02020603050405020304" pitchFamily="18" charset="0"/>
                </a:rPr>
                <a:t> (1922), </a:t>
              </a:r>
              <a:r>
                <a:rPr lang="en-US" altLang="en-US" b="1" i="1" dirty="0" err="1">
                  <a:latin typeface="Times New Roman" panose="02020603050405020304" pitchFamily="18" charset="0"/>
                  <a:cs typeface="Times New Roman" panose="02020603050405020304" pitchFamily="18" charset="0"/>
                </a:rPr>
                <a:t>Lời</a:t>
              </a:r>
              <a:r>
                <a:rPr lang="en-US" altLang="en-US" b="1" i="1" dirty="0">
                  <a:latin typeface="Times New Roman" panose="02020603050405020304" pitchFamily="18" charset="0"/>
                  <a:cs typeface="Times New Roman" panose="02020603050405020304" pitchFamily="18" charset="0"/>
                </a:rPr>
                <a:t> than </a:t>
              </a:r>
              <a:r>
                <a:rPr lang="en-US" altLang="en-US" b="1" i="1" dirty="0" err="1">
                  <a:latin typeface="Times New Roman" panose="02020603050405020304" pitchFamily="18" charset="0"/>
                  <a:cs typeface="Times New Roman" panose="02020603050405020304" pitchFamily="18" charset="0"/>
                </a:rPr>
                <a:t>vãn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của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Trưng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Trắc</a:t>
              </a:r>
              <a:r>
                <a:rPr lang="en-US" altLang="en-US" b="1" i="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(1922), </a:t>
              </a:r>
              <a:r>
                <a:rPr lang="en-US" altLang="en-US" b="1" i="1" dirty="0">
                  <a:latin typeface="Times New Roman" panose="02020603050405020304" pitchFamily="18" charset="0"/>
                  <a:cs typeface="Times New Roman" panose="02020603050405020304" pitchFamily="18" charset="0"/>
                </a:rPr>
                <a:t>Con </a:t>
              </a:r>
              <a:r>
                <a:rPr lang="en-US" altLang="en-US" b="1" i="1" dirty="0" err="1">
                  <a:latin typeface="Times New Roman" panose="02020603050405020304" pitchFamily="18" charset="0"/>
                  <a:cs typeface="Times New Roman" panose="02020603050405020304" pitchFamily="18" charset="0"/>
                </a:rPr>
                <a:t>người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biết</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mùi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hun</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khói</a:t>
              </a:r>
              <a:r>
                <a:rPr lang="en-US" altLang="en-US" b="1" i="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(1922), </a:t>
              </a:r>
              <a:r>
                <a:rPr lang="en-US" altLang="en-US" b="1" i="1" dirty="0">
                  <a:latin typeface="Times New Roman" panose="02020603050405020304" pitchFamily="18" charset="0"/>
                  <a:cs typeface="Times New Roman" panose="02020603050405020304" pitchFamily="18" charset="0"/>
                </a:rPr>
                <a:t>Vi </a:t>
              </a:r>
              <a:r>
                <a:rPr lang="en-US" altLang="en-US" b="1" i="1" dirty="0" err="1">
                  <a:latin typeface="Times New Roman" panose="02020603050405020304" pitchFamily="18" charset="0"/>
                  <a:cs typeface="Times New Roman" panose="02020603050405020304" pitchFamily="18" charset="0"/>
                </a:rPr>
                <a:t>hành</a:t>
              </a:r>
              <a:r>
                <a:rPr lang="en-US" altLang="en-US" b="1" i="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(1923), </a:t>
              </a:r>
              <a:r>
                <a:rPr lang="en-US" altLang="en-US" b="1" i="1" dirty="0" err="1">
                  <a:latin typeface="Times New Roman" panose="02020603050405020304" pitchFamily="18" charset="0"/>
                  <a:cs typeface="Times New Roman" panose="02020603050405020304" pitchFamily="18" charset="0"/>
                </a:rPr>
                <a:t>Những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trò</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lố</a:t>
              </a:r>
              <a:r>
                <a:rPr lang="en-US" altLang="en-US" b="1" i="1" dirty="0">
                  <a:latin typeface="Times New Roman" panose="02020603050405020304" pitchFamily="18" charset="0"/>
                  <a:cs typeface="Times New Roman" panose="02020603050405020304" pitchFamily="18" charset="0"/>
                </a:rPr>
                <a:t> hay </a:t>
              </a:r>
              <a:r>
                <a:rPr lang="en-US" altLang="en-US" b="1" i="1" dirty="0" err="1">
                  <a:latin typeface="Times New Roman" panose="02020603050405020304" pitchFamily="18" charset="0"/>
                  <a:cs typeface="Times New Roman" panose="02020603050405020304" pitchFamily="18" charset="0"/>
                </a:rPr>
                <a:t>là</a:t>
              </a:r>
              <a:r>
                <a:rPr lang="en-US" altLang="en-US" b="1" i="1" dirty="0">
                  <a:latin typeface="Times New Roman" panose="02020603050405020304" pitchFamily="18" charset="0"/>
                  <a:cs typeface="Times New Roman" panose="02020603050405020304" pitchFamily="18" charset="0"/>
                </a:rPr>
                <a:t> Va-ren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Phan </a:t>
              </a:r>
              <a:r>
                <a:rPr lang="en-US" altLang="en-US" b="1" i="1" dirty="0" err="1">
                  <a:latin typeface="Times New Roman" panose="02020603050405020304" pitchFamily="18" charset="0"/>
                  <a:cs typeface="Times New Roman" panose="02020603050405020304" pitchFamily="18" charset="0"/>
                </a:rPr>
                <a:t>Bội</a:t>
              </a:r>
              <a:r>
                <a:rPr lang="en-US" altLang="en-US" b="1" i="1" dirty="0">
                  <a:latin typeface="Times New Roman" panose="02020603050405020304" pitchFamily="18" charset="0"/>
                  <a:cs typeface="Times New Roman" panose="02020603050405020304" pitchFamily="18" charset="0"/>
                </a:rPr>
                <a:t> Châu </a:t>
              </a:r>
              <a:r>
                <a:rPr lang="en-US" altLang="en-US" b="1" dirty="0">
                  <a:latin typeface="Times New Roman" panose="02020603050405020304" pitchFamily="18" charset="0"/>
                  <a:cs typeface="Times New Roman" panose="02020603050405020304" pitchFamily="18" charset="0"/>
                </a:rPr>
                <a:t>(1925)...</a:t>
              </a:r>
            </a:p>
          </p:txBody>
        </p:sp>
        <p:sp>
          <p:nvSpPr>
            <p:cNvPr id="11" name="Oval 10"/>
            <p:cNvSpPr/>
            <p:nvPr/>
          </p:nvSpPr>
          <p:spPr>
            <a:xfrm>
              <a:off x="2238210" y="4314145"/>
              <a:ext cx="296756" cy="301669"/>
            </a:xfrm>
            <a:prstGeom prst="ellipse">
              <a:avLst/>
            </a:prstGeom>
            <a:solidFill>
              <a:srgbClr val="00666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fontAlgn="auto" hangingPunct="1">
                <a:spcBef>
                  <a:spcPts val="0"/>
                </a:spcBef>
                <a:spcAft>
                  <a:spcPts val="0"/>
                </a:spcAft>
                <a:buFont typeface="Wingdings" panose="05000000000000000000" pitchFamily="2" charset="2"/>
                <a:buChar char="v"/>
                <a:defRPr/>
              </a:pPr>
              <a:endParaRPr lang="en-US" sz="2400" dirty="0">
                <a:latin typeface="Times New Roman" panose="02020603050405020304" pitchFamily="18" charset="0"/>
                <a:cs typeface="Times New Roman" panose="02020603050405020304" pitchFamily="18" charset="0"/>
              </a:endParaRPr>
            </a:p>
          </p:txBody>
        </p:sp>
      </p:grpSp>
      <p:grpSp>
        <p:nvGrpSpPr>
          <p:cNvPr id="12" name="Group 11"/>
          <p:cNvGrpSpPr>
            <a:grpSpLocks/>
          </p:cNvGrpSpPr>
          <p:nvPr/>
        </p:nvGrpSpPr>
        <p:grpSpPr bwMode="auto">
          <a:xfrm>
            <a:off x="441960" y="3914726"/>
            <a:ext cx="11354054" cy="954107"/>
            <a:chOff x="2135187" y="7531709"/>
            <a:chExt cx="20726400" cy="1320830"/>
          </a:xfrm>
        </p:grpSpPr>
        <p:sp>
          <p:nvSpPr>
            <p:cNvPr id="13" name="Rectangle 2"/>
            <p:cNvSpPr>
              <a:spLocks noChangeArrowheads="1"/>
            </p:cNvSpPr>
            <p:nvPr/>
          </p:nvSpPr>
          <p:spPr bwMode="auto">
            <a:xfrm>
              <a:off x="2744786" y="7531709"/>
              <a:ext cx="20116801" cy="1320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dirty="0" err="1">
                  <a:latin typeface="Times New Roman" panose="02020603050405020304" pitchFamily="18" charset="0"/>
                  <a:cs typeface="Times New Roman" panose="02020603050405020304" pitchFamily="18" charset="0"/>
                </a:rPr>
                <a:t>Nội</a:t>
              </a:r>
              <a:r>
                <a:rPr lang="en-US" altLang="en-US" b="1" dirty="0">
                  <a:latin typeface="Times New Roman" panose="02020603050405020304" pitchFamily="18" charset="0"/>
                  <a:cs typeface="Times New Roman" panose="02020603050405020304" pitchFamily="18" charset="0"/>
                </a:rPr>
                <a:t> dung: </a:t>
              </a:r>
              <a:r>
                <a:rPr lang="en-US" altLang="en-US" b="1" dirty="0" err="1">
                  <a:latin typeface="Times New Roman" panose="02020603050405020304" pitchFamily="18" charset="0"/>
                  <a:cs typeface="Times New Roman" panose="02020603050405020304" pitchFamily="18" charset="0"/>
                </a:rPr>
                <a:t>tố</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tội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dã</a:t>
              </a:r>
              <a:r>
                <a:rPr lang="en-US" altLang="en-US" b="1" dirty="0">
                  <a:latin typeface="Times New Roman" panose="02020603050405020304" pitchFamily="18" charset="0"/>
                  <a:cs typeface="Times New Roman" panose="02020603050405020304" pitchFamily="18" charset="0"/>
                </a:rPr>
                <a:t> man, </a:t>
              </a:r>
              <a:r>
                <a:rPr lang="en-US" altLang="en-US" b="1" dirty="0" err="1">
                  <a:latin typeface="Times New Roman" panose="02020603050405020304" pitchFamily="18" charset="0"/>
                  <a:cs typeface="Times New Roman" panose="02020603050405020304" pitchFamily="18" charset="0"/>
                </a:rPr>
                <a:t>bản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trá</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bọn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thực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phong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đề</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cao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những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tấm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lòng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yêu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cách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mạng</a:t>
              </a:r>
              <a:r>
                <a:rPr lang="en-US" altLang="en-US" dirty="0">
                  <a:latin typeface="Times New Roman" panose="02020603050405020304" pitchFamily="18" charset="0"/>
                  <a:cs typeface="Times New Roman" panose="02020603050405020304" pitchFamily="18" charset="0"/>
                </a:rPr>
                <a:t>..</a:t>
              </a:r>
            </a:p>
          </p:txBody>
        </p:sp>
        <p:sp>
          <p:nvSpPr>
            <p:cNvPr id="14" name="Oval 13"/>
            <p:cNvSpPr/>
            <p:nvPr/>
          </p:nvSpPr>
          <p:spPr>
            <a:xfrm>
              <a:off x="2135187" y="7694160"/>
              <a:ext cx="279400" cy="298144"/>
            </a:xfrm>
            <a:prstGeom prst="ellipse">
              <a:avLst/>
            </a:prstGeom>
            <a:solidFill>
              <a:srgbClr val="00666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a:latin typeface="Times New Roman" panose="02020603050405020304" pitchFamily="18" charset="0"/>
                <a:cs typeface="Times New Roman" panose="02020603050405020304" pitchFamily="18" charset="0"/>
              </a:endParaRPr>
            </a:p>
          </p:txBody>
        </p:sp>
      </p:grpSp>
      <p:sp>
        <p:nvSpPr>
          <p:cNvPr id="15" name="Rectangle 2"/>
          <p:cNvSpPr>
            <a:spLocks noChangeArrowheads="1"/>
          </p:cNvSpPr>
          <p:nvPr/>
        </p:nvSpPr>
        <p:spPr bwMode="auto">
          <a:xfrm>
            <a:off x="835660" y="5159981"/>
            <a:ext cx="11018373" cy="1384995"/>
          </a:xfrm>
          <a:prstGeom prst="rect">
            <a:avLst/>
          </a:prstGeom>
          <a:solidFill>
            <a:schemeClr val="accent5">
              <a:lumMod val="60000"/>
              <a:lumOff val="40000"/>
            </a:schemeClr>
          </a:solidFill>
          <a:ln>
            <a:noFill/>
          </a:ln>
        </p:spPr>
        <p:txBody>
          <a:bodyPr wrap="square" anchor="ct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dirty="0" err="1">
                <a:latin typeface="Times New Roman" panose="02020603050405020304" pitchFamily="18" charset="0"/>
                <a:cs typeface="Times New Roman" panose="02020603050405020304" pitchFamily="18" charset="0"/>
              </a:rPr>
              <a:t>Nghệ</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thuật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những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huống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tượng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sảo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chứng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tỏ</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bút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xuôi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tài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tuệ</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sắc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sảo</a:t>
            </a:r>
            <a:r>
              <a:rPr lang="en-US" altLang="en-US" b="1" dirty="0">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24FFFD96-51EC-4208-3ED5-060C353C5A18}"/>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7" name="Rectangle 7">
            <a:extLst>
              <a:ext uri="{FF2B5EF4-FFF2-40B4-BE49-F238E27FC236}">
                <a16:creationId xmlns:a16="http://schemas.microsoft.com/office/drawing/2014/main" id="{2F3058C7-4DF3-466F-2035-6D510366D354}"/>
              </a:ext>
            </a:extLst>
          </p:cNvPr>
          <p:cNvSpPr/>
          <p:nvPr/>
        </p:nvSpPr>
        <p:spPr>
          <a:xfrm>
            <a:off x="1587220" y="674828"/>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spTree>
    <p:extLst>
      <p:ext uri="{BB962C8B-B14F-4D97-AF65-F5344CB8AC3E}">
        <p14:creationId xmlns:p14="http://schemas.microsoft.com/office/powerpoint/2010/main" val="11137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4911_357e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oup 5"/>
          <p:cNvGrpSpPr>
            <a:grpSpLocks/>
          </p:cNvGrpSpPr>
          <p:nvPr/>
        </p:nvGrpSpPr>
        <p:grpSpPr bwMode="auto">
          <a:xfrm>
            <a:off x="228600" y="5524500"/>
            <a:ext cx="4800600" cy="1158875"/>
            <a:chOff x="6373183" y="9111664"/>
            <a:chExt cx="11078204" cy="4111083"/>
          </a:xfrm>
        </p:grpSpPr>
        <p:sp>
          <p:nvSpPr>
            <p:cNvPr id="7" name="Rounded Rectangle 6"/>
            <p:cNvSpPr/>
            <p:nvPr/>
          </p:nvSpPr>
          <p:spPr>
            <a:xfrm>
              <a:off x="6373183" y="9111664"/>
              <a:ext cx="11078204" cy="4111083"/>
            </a:xfrm>
            <a:prstGeom prst="roundRect">
              <a:avLst>
                <a:gd name="adj" fmla="val 5568"/>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ounded Rectangle 7"/>
            <p:cNvSpPr/>
            <p:nvPr/>
          </p:nvSpPr>
          <p:spPr>
            <a:xfrm>
              <a:off x="6461105" y="9246823"/>
              <a:ext cx="10902359" cy="3840765"/>
            </a:xfrm>
            <a:prstGeom prst="roundRect">
              <a:avLst>
                <a:gd name="adj" fmla="val 371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5844" name="Rectangle 8"/>
          <p:cNvSpPr>
            <a:spLocks noChangeArrowheads="1"/>
          </p:cNvSpPr>
          <p:nvPr/>
        </p:nvSpPr>
        <p:spPr bwMode="auto">
          <a:xfrm>
            <a:off x="419100" y="5665788"/>
            <a:ext cx="4381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i="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Những trò lố hay là Va-ren và Phan Bội Châu</a:t>
            </a:r>
          </a:p>
        </p:txBody>
      </p:sp>
    </p:spTree>
    <p:extLst>
      <p:ext uri="{BB962C8B-B14F-4D97-AF65-F5344CB8AC3E}">
        <p14:creationId xmlns:p14="http://schemas.microsoft.com/office/powerpoint/2010/main" val="296871348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7D4892D-90D4-809A-4F67-DA2906E0A204}"/>
              </a:ext>
            </a:extLst>
          </p:cNvPr>
          <p:cNvPicPr>
            <a:picLocks noChangeAspect="1"/>
          </p:cNvPicPr>
          <p:nvPr/>
        </p:nvPicPr>
        <p:blipFill>
          <a:blip r:embed="rId2"/>
          <a:stretch>
            <a:fillRect/>
          </a:stretch>
        </p:blipFill>
        <p:spPr>
          <a:xfrm>
            <a:off x="185736" y="0"/>
            <a:ext cx="12006263" cy="6951034"/>
          </a:xfrm>
          <a:prstGeom prst="rect">
            <a:avLst/>
          </a:prstGeom>
        </p:spPr>
      </p:pic>
    </p:spTree>
    <p:extLst>
      <p:ext uri="{BB962C8B-B14F-4D97-AF65-F5344CB8AC3E}">
        <p14:creationId xmlns:p14="http://schemas.microsoft.com/office/powerpoint/2010/main" val="2998059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8863" y="1275301"/>
            <a:ext cx="1792478" cy="584775"/>
          </a:xfrm>
          <a:prstGeom prst="rect">
            <a:avLst/>
          </a:prstGeom>
        </p:spPr>
        <p:txBody>
          <a:bodyPr wrap="none">
            <a:spAutoFit/>
          </a:bodyPr>
          <a:lstStyle/>
          <a:p>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c.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Thơ</a:t>
            </a:r>
            <a:r>
              <a:rPr lang="en-US" sz="3200" b="1" i="1" kern="0" dirty="0">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chemeClr val="accent2">
                    <a:lumMod val="50000"/>
                  </a:schemeClr>
                </a:solidFill>
                <a:effectLst>
                  <a:outerShdw blurRad="38100" dist="38100" dir="2700000" algn="tl">
                    <a:srgbClr val="FFFFFF"/>
                  </a:outerShdw>
                </a:effectLst>
                <a:latin typeface="Times New Roman" pitchFamily="18" charset="0"/>
                <a:cs typeface="Times New Roman" pitchFamily="18" charset="0"/>
              </a:rPr>
              <a:t>ca</a:t>
            </a:r>
            <a:endParaRPr lang="en-US" b="1" i="1" dirty="0">
              <a:solidFill>
                <a:schemeClr val="accent2">
                  <a:lumMod val="50000"/>
                </a:schemeClr>
              </a:solidFill>
            </a:endParaRPr>
          </a:p>
        </p:txBody>
      </p:sp>
      <p:sp>
        <p:nvSpPr>
          <p:cNvPr id="9" name="Rectangle 3"/>
          <p:cNvSpPr txBox="1">
            <a:spLocks noChangeArrowheads="1"/>
          </p:cNvSpPr>
          <p:nvPr/>
        </p:nvSpPr>
        <p:spPr bwMode="auto">
          <a:xfrm>
            <a:off x="330200" y="3392488"/>
            <a:ext cx="11531600" cy="37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spcBef>
                <a:spcPts val="0"/>
              </a:spcBef>
              <a:buClr>
                <a:srgbClr val="3333CC"/>
              </a:buClr>
              <a:buFontTx/>
              <a:buChar char="-"/>
              <a:defRPr/>
            </a:pPr>
            <a:endParaRPr lang="en-US" altLang="en-US" sz="2400" kern="0" dirty="0">
              <a:solidFill>
                <a:srgbClr val="000000"/>
              </a:solidFill>
              <a:latin typeface="Times New Roman" pitchFamily="18" charset="0"/>
              <a:cs typeface="Times New Roman" pitchFamily="18" charset="0"/>
            </a:endParaRPr>
          </a:p>
        </p:txBody>
      </p:sp>
      <p:sp>
        <p:nvSpPr>
          <p:cNvPr id="7" name="Rectangle 1"/>
          <p:cNvSpPr>
            <a:spLocks noChangeArrowheads="1"/>
          </p:cNvSpPr>
          <p:nvPr/>
        </p:nvSpPr>
        <p:spPr bwMode="auto">
          <a:xfrm>
            <a:off x="706583" y="2107758"/>
            <a:ext cx="5581264" cy="3785652"/>
          </a:xfrm>
          <a:prstGeom prst="rect">
            <a:avLst/>
          </a:prstGeom>
          <a:solidFill>
            <a:schemeClr val="accent4">
              <a:lumMod val="40000"/>
              <a:lumOff val="60000"/>
            </a:schemeClr>
          </a:solidFill>
          <a:ln w="9525">
            <a:noFill/>
            <a:miter lim="800000"/>
            <a:headEnd/>
            <a:tailEnd/>
          </a:ln>
          <a:effectLst/>
        </p:spPr>
        <p:txBody>
          <a:bodyPr wrap="square" anchor="ctr">
            <a:spAutoFit/>
          </a:bodyPr>
          <a:lstStyle/>
          <a:p>
            <a:pPr marL="342900" indent="-342900" algn="just" defTabSz="457109" eaLnBrk="1" hangingPunct="1">
              <a:buFont typeface="Wingdings" panose="05000000000000000000" pitchFamily="2" charset="2"/>
              <a:buChar char="v"/>
              <a:defRPr/>
            </a:pPr>
            <a:r>
              <a:rPr lang="en-SG" sz="2400" b="1" dirty="0" err="1">
                <a:solidFill>
                  <a:srgbClr val="006666"/>
                </a:solidFill>
                <a:latin typeface="Times New Roman" panose="02020603050405020304" pitchFamily="18" charset="0"/>
                <a:cs typeface="Times New Roman" panose="02020603050405020304" pitchFamily="18" charset="0"/>
              </a:rPr>
              <a:t>Chữ</a:t>
            </a:r>
            <a:r>
              <a:rPr lang="en-SG" sz="2400" b="1" dirty="0">
                <a:solidFill>
                  <a:srgbClr val="006666"/>
                </a:solidFill>
                <a:latin typeface="Times New Roman" panose="02020603050405020304" pitchFamily="18" charset="0"/>
                <a:cs typeface="Times New Roman" panose="02020603050405020304" pitchFamily="18" charset="0"/>
              </a:rPr>
              <a:t> </a:t>
            </a:r>
            <a:r>
              <a:rPr lang="en-SG" sz="2400" b="1" dirty="0" err="1">
                <a:solidFill>
                  <a:srgbClr val="006666"/>
                </a:solidFill>
                <a:latin typeface="Times New Roman" panose="02020603050405020304" pitchFamily="18" charset="0"/>
                <a:cs typeface="Times New Roman" panose="02020603050405020304" pitchFamily="18" charset="0"/>
              </a:rPr>
              <a:t>Hán</a:t>
            </a:r>
            <a:r>
              <a:rPr lang="en-SG" sz="2400" b="1" dirty="0">
                <a:solidFill>
                  <a:srgbClr val="006666"/>
                </a:solidFill>
                <a:latin typeface="Times New Roman" panose="02020603050405020304" pitchFamily="18" charset="0"/>
                <a:cs typeface="Times New Roman" panose="02020603050405020304" pitchFamily="18" charset="0"/>
              </a:rPr>
              <a:t>:</a:t>
            </a:r>
          </a:p>
          <a:p>
            <a:pPr marL="342900" indent="-342900" algn="just" defTabSz="457109" eaLnBrk="1" hangingPunct="1">
              <a:buFontTx/>
              <a:buChar char="-"/>
              <a:defRPr/>
            </a:pPr>
            <a:r>
              <a:rPr lang="en-US" sz="2400" i="1" dirty="0" err="1">
                <a:latin typeface="Times New Roman" panose="02020603050405020304" pitchFamily="18" charset="0"/>
                <a:cs typeface="Times New Roman" panose="02020603050405020304" pitchFamily="18" charset="0"/>
              </a:rPr>
              <a:t>Ngục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1942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1943).</a:t>
            </a:r>
          </a:p>
          <a:p>
            <a:pPr algn="just">
              <a:buClr>
                <a:srgbClr val="3333CC"/>
              </a:buClr>
              <a:buFontTx/>
              <a:buChar char="-"/>
              <a:defRPr/>
            </a:pPr>
            <a:r>
              <a:rPr lang="en-US" altLang="en-US" sz="2400" kern="0" dirty="0">
                <a:solidFill>
                  <a:srgbClr val="000000"/>
                </a:solidFill>
                <a:latin typeface="Times New Roman" pitchFamily="18" charset="0"/>
                <a:cs typeface="Times New Roman" pitchFamily="18" charset="0"/>
              </a:rPr>
              <a:t> </a:t>
            </a:r>
            <a:r>
              <a:rPr lang="vi-VN" altLang="en-US" sz="2400" kern="0" dirty="0" err="1">
                <a:solidFill>
                  <a:srgbClr val="000000"/>
                </a:solidFill>
                <a:latin typeface="Times New Roman" pitchFamily="18" charset="0"/>
                <a:cs typeface="Times New Roman" pitchFamily="18" charset="0"/>
              </a:rPr>
              <a:t>Tâ</a:t>
            </a:r>
            <a:r>
              <a:rPr lang="en-US" altLang="en-US" sz="2400" kern="0" dirty="0">
                <a:solidFill>
                  <a:srgbClr val="000000"/>
                </a:solidFill>
                <a:latin typeface="Times New Roman" pitchFamily="18" charset="0"/>
                <a:cs typeface="Times New Roman" pitchFamily="18" charset="0"/>
              </a:rPr>
              <a:t>m </a:t>
            </a:r>
            <a:r>
              <a:rPr lang="en-US" altLang="en-US" sz="2400" kern="0" dirty="0" err="1">
                <a:solidFill>
                  <a:srgbClr val="000000"/>
                </a:solidFill>
                <a:latin typeface="Times New Roman" pitchFamily="18" charset="0"/>
                <a:cs typeface="Times New Roman" pitchFamily="18" charset="0"/>
              </a:rPr>
              <a:t>hồn</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và</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nhân</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cách</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cao</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đẹp</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của</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người</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chiến</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sĩ</a:t>
            </a:r>
            <a:r>
              <a:rPr lang="en-US" altLang="en-US" sz="2400" kern="0" dirty="0">
                <a:solidFill>
                  <a:srgbClr val="000000"/>
                </a:solidFill>
                <a:latin typeface="Times New Roman" pitchFamily="18" charset="0"/>
                <a:cs typeface="Times New Roman" pitchFamily="18" charset="0"/>
              </a:rPr>
              <a:t> CM</a:t>
            </a:r>
          </a:p>
          <a:p>
            <a:pPr algn="just">
              <a:buClr>
                <a:srgbClr val="3333CC"/>
              </a:buClr>
              <a:buFontTx/>
              <a:buChar char="-"/>
              <a:defRPr/>
            </a:pP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Giàu</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giá</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trị</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nghệ</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thuật</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vừa</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mang</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phong</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vị</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cổ</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điển</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vừa</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mang</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tính</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chất</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hiện</a:t>
            </a:r>
            <a:r>
              <a:rPr lang="en-US" altLang="en-US" sz="2400" kern="0" dirty="0">
                <a:solidFill>
                  <a:srgbClr val="000000"/>
                </a:solidFill>
                <a:latin typeface="Times New Roman" pitchFamily="18" charset="0"/>
                <a:cs typeface="Times New Roman" pitchFamily="18" charset="0"/>
              </a:rPr>
              <a:t> </a:t>
            </a:r>
            <a:r>
              <a:rPr lang="en-US" altLang="en-US" sz="2400" kern="0" dirty="0" err="1">
                <a:solidFill>
                  <a:srgbClr val="000000"/>
                </a:solidFill>
                <a:latin typeface="Times New Roman" pitchFamily="18" charset="0"/>
                <a:cs typeface="Times New Roman" pitchFamily="18" charset="0"/>
              </a:rPr>
              <a:t>đại</a:t>
            </a:r>
            <a:r>
              <a:rPr lang="en-US" altLang="en-US" sz="2400" kern="0" dirty="0">
                <a:solidFill>
                  <a:srgbClr val="000000"/>
                </a:solidFill>
                <a:latin typeface="Times New Roman" pitchFamily="18" charset="0"/>
                <a:cs typeface="Times New Roman" pitchFamily="18" charset="0"/>
              </a:rPr>
              <a:t>.</a:t>
            </a:r>
          </a:p>
          <a:p>
            <a:pPr marL="342900" indent="-342900" algn="just" defTabSz="457109" eaLnBrk="1" hangingPunct="1">
              <a:buFontTx/>
              <a:buChar char="-"/>
              <a:defRPr/>
            </a:pPr>
            <a:endParaRPr lang="en-US" sz="24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004E94E1-3288-62FC-528B-6E2D10C870F3}"/>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10" name="Rectangle 7">
            <a:extLst>
              <a:ext uri="{FF2B5EF4-FFF2-40B4-BE49-F238E27FC236}">
                <a16:creationId xmlns:a16="http://schemas.microsoft.com/office/drawing/2014/main" id="{FBBE6707-CA1C-D5DC-832D-7C0816571228}"/>
              </a:ext>
            </a:extLst>
          </p:cNvPr>
          <p:cNvSpPr/>
          <p:nvPr/>
        </p:nvSpPr>
        <p:spPr>
          <a:xfrm>
            <a:off x="1587220" y="674828"/>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pic>
        <p:nvPicPr>
          <p:cNvPr id="11" name="Hình ảnh 10">
            <a:extLst>
              <a:ext uri="{FF2B5EF4-FFF2-40B4-BE49-F238E27FC236}">
                <a16:creationId xmlns:a16="http://schemas.microsoft.com/office/drawing/2014/main" id="{3F7ACF4F-9B5A-FD99-B0D0-432475916E3C}"/>
              </a:ext>
            </a:extLst>
          </p:cNvPr>
          <p:cNvPicPr>
            <a:picLocks noChangeAspect="1"/>
          </p:cNvPicPr>
          <p:nvPr/>
        </p:nvPicPr>
        <p:blipFill>
          <a:blip r:embed="rId2"/>
          <a:stretch>
            <a:fillRect/>
          </a:stretch>
        </p:blipFill>
        <p:spPr>
          <a:xfrm>
            <a:off x="6552287" y="1223508"/>
            <a:ext cx="4813124" cy="3872720"/>
          </a:xfrm>
          <a:prstGeom prst="rect">
            <a:avLst/>
          </a:prstGeom>
        </p:spPr>
      </p:pic>
      <p:pic>
        <p:nvPicPr>
          <p:cNvPr id="12" name="Hình ảnh 11">
            <a:extLst>
              <a:ext uri="{FF2B5EF4-FFF2-40B4-BE49-F238E27FC236}">
                <a16:creationId xmlns:a16="http://schemas.microsoft.com/office/drawing/2014/main" id="{1A3D3DFD-B390-446C-88A5-B409DF88E07D}"/>
              </a:ext>
            </a:extLst>
          </p:cNvPr>
          <p:cNvPicPr>
            <a:picLocks noChangeAspect="1"/>
          </p:cNvPicPr>
          <p:nvPr/>
        </p:nvPicPr>
        <p:blipFill>
          <a:blip r:embed="rId3"/>
          <a:stretch>
            <a:fillRect/>
          </a:stretch>
        </p:blipFill>
        <p:spPr>
          <a:xfrm>
            <a:off x="8865505" y="3137874"/>
            <a:ext cx="3260736" cy="3704864"/>
          </a:xfrm>
          <a:prstGeom prst="rect">
            <a:avLst/>
          </a:prstGeom>
        </p:spPr>
      </p:pic>
    </p:spTree>
    <p:extLst>
      <p:ext uri="{BB962C8B-B14F-4D97-AF65-F5344CB8AC3E}">
        <p14:creationId xmlns:p14="http://schemas.microsoft.com/office/powerpoint/2010/main" val="41773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2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1275301"/>
            <a:ext cx="1792478" cy="584775"/>
          </a:xfrm>
          <a:prstGeom prst="rect">
            <a:avLst/>
          </a:prstGeom>
        </p:spPr>
        <p:txBody>
          <a:bodyPr wrap="none">
            <a:spAutoFit/>
          </a:bodyPr>
          <a:lstStyle/>
          <a:p>
            <a:r>
              <a:rPr lang="en-US" sz="3200" b="1" i="1" kern="0" dirty="0">
                <a:solidFill>
                  <a:srgbClr val="ED7D31">
                    <a:lumMod val="50000"/>
                  </a:srgbClr>
                </a:solidFill>
                <a:effectLst>
                  <a:outerShdw blurRad="38100" dist="38100" dir="2700000" algn="tl">
                    <a:srgbClr val="FFFFFF"/>
                  </a:outerShdw>
                </a:effectLst>
                <a:latin typeface="Times New Roman" pitchFamily="18" charset="0"/>
                <a:cs typeface="Times New Roman" pitchFamily="18" charset="0"/>
              </a:rPr>
              <a:t>c. </a:t>
            </a:r>
            <a:r>
              <a:rPr lang="en-US" sz="3200" b="1" i="1" kern="0" dirty="0" err="1">
                <a:solidFill>
                  <a:srgbClr val="ED7D31">
                    <a:lumMod val="50000"/>
                  </a:srgbClr>
                </a:solidFill>
                <a:effectLst>
                  <a:outerShdw blurRad="38100" dist="38100" dir="2700000" algn="tl">
                    <a:srgbClr val="FFFFFF"/>
                  </a:outerShdw>
                </a:effectLst>
                <a:latin typeface="Times New Roman" pitchFamily="18" charset="0"/>
                <a:cs typeface="Times New Roman" pitchFamily="18" charset="0"/>
              </a:rPr>
              <a:t>Thơ</a:t>
            </a:r>
            <a:r>
              <a:rPr lang="en-US" sz="3200" b="1" i="1" kern="0" dirty="0">
                <a:solidFill>
                  <a:srgbClr val="ED7D31">
                    <a:lumMod val="50000"/>
                  </a:srgbClr>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ED7D31">
                    <a:lumMod val="50000"/>
                  </a:srgbClr>
                </a:solidFill>
                <a:effectLst>
                  <a:outerShdw blurRad="38100" dist="38100" dir="2700000" algn="tl">
                    <a:srgbClr val="FFFFFF"/>
                  </a:outerShdw>
                </a:effectLst>
                <a:latin typeface="Times New Roman" pitchFamily="18" charset="0"/>
                <a:cs typeface="Times New Roman" pitchFamily="18" charset="0"/>
              </a:rPr>
              <a:t>ca</a:t>
            </a:r>
            <a:endParaRPr lang="en-US" b="1" i="1" dirty="0">
              <a:solidFill>
                <a:srgbClr val="ED7D31">
                  <a:lumMod val="50000"/>
                </a:srgbClr>
              </a:solidFill>
            </a:endParaRPr>
          </a:p>
        </p:txBody>
      </p:sp>
      <p:sp>
        <p:nvSpPr>
          <p:cNvPr id="7" name="Rectangle 1"/>
          <p:cNvSpPr>
            <a:spLocks noChangeArrowheads="1"/>
          </p:cNvSpPr>
          <p:nvPr/>
        </p:nvSpPr>
        <p:spPr bwMode="auto">
          <a:xfrm>
            <a:off x="838200" y="1875774"/>
            <a:ext cx="10731500" cy="3416300"/>
          </a:xfrm>
          <a:prstGeom prst="rect">
            <a:avLst/>
          </a:prstGeom>
          <a:solidFill>
            <a:schemeClr val="accent5">
              <a:lumMod val="40000"/>
              <a:lumOff val="60000"/>
            </a:schemeClr>
          </a:solidFill>
          <a:ln w="9525">
            <a:noFill/>
            <a:miter lim="800000"/>
            <a:headEnd/>
            <a:tailEnd/>
          </a:ln>
          <a:effectLst/>
        </p:spPr>
        <p:txBody>
          <a:bodyPr anchor="ctr">
            <a:spAutoFit/>
          </a:bodyPr>
          <a:lstStyle/>
          <a:p>
            <a:pPr marL="342900" indent="-342900" algn="just" defTabSz="457109" eaLnBrk="1" hangingPunct="1">
              <a:buFont typeface="Wingdings" panose="05000000000000000000" pitchFamily="2" charset="2"/>
              <a:buChar char="v"/>
              <a:defRPr/>
            </a:pPr>
            <a:r>
              <a:rPr lang="en-SG" sz="2400" b="1" dirty="0" err="1">
                <a:solidFill>
                  <a:srgbClr val="006666"/>
                </a:solidFill>
                <a:latin typeface="Times New Roman" panose="02020603050405020304" pitchFamily="18" charset="0"/>
                <a:cs typeface="Times New Roman" panose="02020603050405020304" pitchFamily="18" charset="0"/>
              </a:rPr>
              <a:t>Tiếng</a:t>
            </a:r>
            <a:r>
              <a:rPr lang="en-SG" sz="2400" b="1" dirty="0">
                <a:solidFill>
                  <a:srgbClr val="006666"/>
                </a:solidFill>
                <a:latin typeface="Times New Roman" panose="02020603050405020304" pitchFamily="18" charset="0"/>
                <a:cs typeface="Times New Roman" panose="02020603050405020304" pitchFamily="18" charset="0"/>
              </a:rPr>
              <a:t> </a:t>
            </a:r>
            <a:r>
              <a:rPr lang="en-SG" sz="2400" b="1" dirty="0" err="1">
                <a:solidFill>
                  <a:srgbClr val="006666"/>
                </a:solidFill>
                <a:latin typeface="Times New Roman" panose="02020603050405020304" pitchFamily="18" charset="0"/>
                <a:cs typeface="Times New Roman" panose="02020603050405020304" pitchFamily="18" charset="0"/>
              </a:rPr>
              <a:t>Việt</a:t>
            </a:r>
            <a:r>
              <a:rPr lang="en-SG" sz="2400" b="1" dirty="0">
                <a:solidFill>
                  <a:srgbClr val="006666"/>
                </a:solidFill>
                <a:latin typeface="Times New Roman" panose="02020603050405020304" pitchFamily="18" charset="0"/>
                <a:cs typeface="Times New Roman" panose="02020603050405020304" pitchFamily="18" charset="0"/>
              </a:rPr>
              <a:t>:</a:t>
            </a:r>
          </a:p>
          <a:p>
            <a:pPr algn="just" eaLnBrk="1" fontAlgn="auto" hangingPunct="1">
              <a:spcBef>
                <a:spcPts val="0"/>
              </a:spcBef>
              <a:spcAft>
                <a:spcPts val="0"/>
              </a:spcAft>
              <a:defRPr/>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Ca </a:t>
            </a:r>
            <a:r>
              <a:rPr lang="en-US" sz="2400" i="1" dirty="0" err="1">
                <a:latin typeface="Times New Roman" panose="02020603050405020304" pitchFamily="18" charset="0"/>
                <a:cs typeface="Times New Roman" panose="02020603050405020304" pitchFamily="18" charset="0"/>
              </a:rPr>
              <a:t>binh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lính</a:t>
            </a:r>
            <a:r>
              <a:rPr lang="en-US" sz="2400" i="1" dirty="0">
                <a:latin typeface="Times New Roman" panose="02020603050405020304" pitchFamily="18" charset="0"/>
                <a:cs typeface="Times New Roman" panose="02020603050405020304" pitchFamily="18" charset="0"/>
              </a:rPr>
              <a:t>, Ca </a:t>
            </a:r>
            <a:r>
              <a:rPr lang="en-US" sz="2400" i="1" dirty="0" err="1">
                <a:latin typeface="Times New Roman" panose="02020603050405020304" pitchFamily="18" charset="0"/>
                <a:cs typeface="Times New Roman" panose="02020603050405020304" pitchFamily="18" charset="0"/>
              </a:rPr>
              <a:t>sợi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a:t>
            </a:r>
          </a:p>
          <a:p>
            <a:pPr algn="just" eaLnBrk="1" fontAlgn="auto" hangingPunct="1">
              <a:spcBef>
                <a:spcPts val="0"/>
              </a:spcBef>
              <a:spcAft>
                <a:spcPts val="0"/>
              </a:spcAft>
              <a:defRPr/>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khuya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Bắc</a:t>
            </a:r>
            <a:r>
              <a:rPr lang="en-US" sz="2400" i="1"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endParaRPr lang="en-US" sz="2400" dirty="0">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defRPr/>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ung</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93A45E61-E3D1-5BB3-61A9-7D7C654132F7}"/>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9" name="Rectangle 7">
            <a:extLst>
              <a:ext uri="{FF2B5EF4-FFF2-40B4-BE49-F238E27FC236}">
                <a16:creationId xmlns:a16="http://schemas.microsoft.com/office/drawing/2014/main" id="{BFC3B6A5-3CE9-86EE-D3B2-B3AB814D420F}"/>
              </a:ext>
            </a:extLst>
          </p:cNvPr>
          <p:cNvSpPr/>
          <p:nvPr/>
        </p:nvSpPr>
        <p:spPr>
          <a:xfrm>
            <a:off x="1587220" y="674828"/>
            <a:ext cx="8206093"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1.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Một sự nghiệp văn học lớn lao và phong phú</a:t>
            </a:r>
            <a:endParaRPr lang="en-US" b="1" i="1" dirty="0">
              <a:solidFill>
                <a:srgbClr val="002060"/>
              </a:solidFill>
            </a:endParaRPr>
          </a:p>
        </p:txBody>
      </p:sp>
    </p:spTree>
    <p:extLst>
      <p:ext uri="{BB962C8B-B14F-4D97-AF65-F5344CB8AC3E}">
        <p14:creationId xmlns:p14="http://schemas.microsoft.com/office/powerpoint/2010/main" val="10208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12192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708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9811" y="1128406"/>
            <a:ext cx="8592417"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2. Phong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cách</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nghệ</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thuật</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đa dạng mà thống nhất</a:t>
            </a:r>
            <a:endParaRPr lang="en-US" b="1" i="1" dirty="0">
              <a:solidFill>
                <a:srgbClr val="002060"/>
              </a:solidFill>
            </a:endParaRPr>
          </a:p>
        </p:txBody>
      </p:sp>
      <p:pic>
        <p:nvPicPr>
          <p:cNvPr id="52226" name="Picture 2" descr="Thực hiện Di chúc Chủ tịch Hồ Chí Minh, mỗi cán bộ, đảng viên phải ra sức  phát huy vai trò tiền phong gương mẫu, nâng cao đạo đức cách mạng, k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089" y="2182457"/>
            <a:ext cx="6036306" cy="4165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a:extLst>
              <a:ext uri="{FF2B5EF4-FFF2-40B4-BE49-F238E27FC236}">
                <a16:creationId xmlns:a16="http://schemas.microsoft.com/office/drawing/2014/main" id="{0E4AA155-6C5C-1810-EACB-7782C371F8F6}"/>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62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animEffect transition="in" filter="circle(in)">
                                      <p:cBhvr>
                                        <p:cTn id="12" dur="2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1077" y="2538277"/>
            <a:ext cx="3657603" cy="282201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163" indent="-284163" algn="just">
              <a:spcBef>
                <a:spcPct val="30000"/>
              </a:spcBef>
              <a:spcAft>
                <a:spcPct val="5000"/>
              </a:spcAft>
              <a:buClr>
                <a:prstClr val="black"/>
              </a:buClr>
              <a:buFontTx/>
              <a:buChar char="-"/>
              <a:defRPr/>
            </a:pPr>
            <a:endParaRPr lang="en-US" altLang="en-US" sz="2800" kern="0" dirty="0">
              <a:solidFill>
                <a:srgbClr val="000000"/>
              </a:solidFill>
              <a:latin typeface="Times New Roman" pitchFamily="18" charset="0"/>
              <a:cs typeface="Times New Roman" pitchFamily="18" charset="0"/>
            </a:endParaRPr>
          </a:p>
          <a:p>
            <a:pPr marL="284163" indent="-284163" algn="just">
              <a:spcBef>
                <a:spcPct val="30000"/>
              </a:spcBef>
              <a:spcAft>
                <a:spcPct val="5000"/>
              </a:spcAft>
              <a:buClr>
                <a:prstClr val="black"/>
              </a:buClr>
              <a:buFontTx/>
              <a:buChar char="-"/>
              <a:defRPr/>
            </a:pPr>
            <a:endParaRPr lang="en-US" altLang="en-US" sz="2800" kern="0" dirty="0">
              <a:solidFill>
                <a:srgbClr val="000000"/>
              </a:solidFill>
              <a:latin typeface="Times New Roman" pitchFamily="18" charset="0"/>
              <a:cs typeface="Times New Roman" pitchFamily="18" charset="0"/>
            </a:endParaRPr>
          </a:p>
          <a:p>
            <a:pPr algn="just">
              <a:spcBef>
                <a:spcPct val="30000"/>
              </a:spcBef>
              <a:spcAft>
                <a:spcPct val="5000"/>
              </a:spcAft>
              <a:buClr>
                <a:prstClr val="black"/>
              </a:buClr>
              <a:defRPr/>
            </a:pPr>
            <a:endParaRPr lang="en-US" altLang="en-US" sz="2800" kern="0" dirty="0">
              <a:solidFill>
                <a:srgbClr val="000000"/>
              </a:solidFill>
              <a:latin typeface="Times New Roman" pitchFamily="18" charset="0"/>
              <a:cs typeface="Times New Roman" pitchFamily="18" charset="0"/>
            </a:endParaRPr>
          </a:p>
        </p:txBody>
      </p:sp>
      <p:sp>
        <p:nvSpPr>
          <p:cNvPr id="5" name="Rounded Rectangle 4"/>
          <p:cNvSpPr/>
          <p:nvPr/>
        </p:nvSpPr>
        <p:spPr>
          <a:xfrm>
            <a:off x="4177863" y="2554042"/>
            <a:ext cx="3736425" cy="280624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indent="-457200" algn="just">
              <a:lnSpc>
                <a:spcPct val="150000"/>
              </a:lnSpc>
              <a:spcBef>
                <a:spcPct val="30000"/>
              </a:spcBef>
              <a:spcAft>
                <a:spcPct val="5000"/>
              </a:spcAft>
              <a:buClr>
                <a:prstClr val="black"/>
              </a:buClr>
              <a:buFontTx/>
              <a:buChar char="-"/>
              <a:defRPr/>
            </a:pPr>
            <a:endParaRPr lang="en-US" altLang="en-US" sz="2000" kern="0" dirty="0">
              <a:solidFill>
                <a:srgbClr val="000000"/>
              </a:solidFill>
              <a:latin typeface="Times New Roman" pitchFamily="18" charset="0"/>
              <a:cs typeface="Times New Roman" pitchFamily="18" charset="0"/>
            </a:endParaRPr>
          </a:p>
        </p:txBody>
      </p:sp>
      <p:sp>
        <p:nvSpPr>
          <p:cNvPr id="6" name="Rounded Rectangle 5"/>
          <p:cNvSpPr/>
          <p:nvPr/>
        </p:nvSpPr>
        <p:spPr>
          <a:xfrm>
            <a:off x="8103477" y="2538277"/>
            <a:ext cx="3720662" cy="282201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7" name="Rounded Rectangle 6"/>
          <p:cNvSpPr/>
          <p:nvPr/>
        </p:nvSpPr>
        <p:spPr>
          <a:xfrm>
            <a:off x="725218" y="1844580"/>
            <a:ext cx="2869323" cy="7094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solidFill>
                  <a:prstClr val="white"/>
                </a:solidFill>
                <a:latin typeface="Times New Roman" pitchFamily="18" charset="0"/>
                <a:cs typeface="Times New Roman" pitchFamily="18" charset="0"/>
              </a:rPr>
              <a:t>Văn</a:t>
            </a:r>
            <a:r>
              <a:rPr lang="en-US" sz="3100" b="1" dirty="0">
                <a:solidFill>
                  <a:prstClr val="white"/>
                </a:solidFill>
                <a:latin typeface="Times New Roman" pitchFamily="18" charset="0"/>
                <a:cs typeface="Times New Roman" pitchFamily="18" charset="0"/>
              </a:rPr>
              <a:t> </a:t>
            </a:r>
            <a:r>
              <a:rPr lang="en-US" sz="3100" b="1" dirty="0" err="1">
                <a:solidFill>
                  <a:prstClr val="white"/>
                </a:solidFill>
                <a:latin typeface="Times New Roman" pitchFamily="18" charset="0"/>
                <a:cs typeface="Times New Roman" pitchFamily="18" charset="0"/>
              </a:rPr>
              <a:t>chính</a:t>
            </a:r>
            <a:r>
              <a:rPr lang="en-US" sz="3100" b="1" dirty="0">
                <a:solidFill>
                  <a:prstClr val="white"/>
                </a:solidFill>
                <a:latin typeface="Times New Roman" pitchFamily="18" charset="0"/>
                <a:cs typeface="Times New Roman" pitchFamily="18" charset="0"/>
              </a:rPr>
              <a:t> </a:t>
            </a:r>
            <a:r>
              <a:rPr lang="en-US" sz="3100" b="1" dirty="0" err="1">
                <a:solidFill>
                  <a:prstClr val="white"/>
                </a:solidFill>
                <a:latin typeface="Times New Roman" pitchFamily="18" charset="0"/>
                <a:cs typeface="Times New Roman" pitchFamily="18" charset="0"/>
              </a:rPr>
              <a:t>luận</a:t>
            </a:r>
            <a:endParaRPr lang="en-US" sz="3100" b="1" dirty="0">
              <a:solidFill>
                <a:prstClr val="white"/>
              </a:solidFill>
              <a:latin typeface="Times New Roman" pitchFamily="18" charset="0"/>
              <a:cs typeface="Times New Roman" pitchFamily="18" charset="0"/>
            </a:endParaRPr>
          </a:p>
        </p:txBody>
      </p:sp>
      <p:sp>
        <p:nvSpPr>
          <p:cNvPr id="8" name="Rounded Rectangle 7"/>
          <p:cNvSpPr/>
          <p:nvPr/>
        </p:nvSpPr>
        <p:spPr>
          <a:xfrm>
            <a:off x="4540469" y="1844580"/>
            <a:ext cx="2908737" cy="7094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Truyện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và</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kí</a:t>
            </a:r>
            <a:endParaRPr lang="en-US" sz="3200" b="1" dirty="0">
              <a:solidFill>
                <a:prstClr val="white"/>
              </a:solidFill>
              <a:latin typeface="Times New Roman" pitchFamily="18" charset="0"/>
              <a:cs typeface="Times New Roman" pitchFamily="18" charset="0"/>
            </a:endParaRPr>
          </a:p>
        </p:txBody>
      </p:sp>
      <p:sp>
        <p:nvSpPr>
          <p:cNvPr id="9" name="Rounded Rectangle 8"/>
          <p:cNvSpPr/>
          <p:nvPr/>
        </p:nvSpPr>
        <p:spPr>
          <a:xfrm>
            <a:off x="8371490" y="1844579"/>
            <a:ext cx="3074276" cy="7094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Thơ</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ca</a:t>
            </a:r>
            <a:endParaRPr lang="en-US" sz="3200" b="1" dirty="0">
              <a:solidFill>
                <a:prstClr val="white"/>
              </a:solidFill>
              <a:latin typeface="Times New Roman" pitchFamily="18" charset="0"/>
              <a:cs typeface="Times New Roman" pitchFamily="18" charset="0"/>
            </a:endParaRPr>
          </a:p>
        </p:txBody>
      </p:sp>
      <p:sp>
        <p:nvSpPr>
          <p:cNvPr id="10" name="Rectangle 9"/>
          <p:cNvSpPr/>
          <p:nvPr/>
        </p:nvSpPr>
        <p:spPr>
          <a:xfrm>
            <a:off x="2940116" y="915093"/>
            <a:ext cx="6505307" cy="738664"/>
          </a:xfrm>
          <a:prstGeom prst="rect">
            <a:avLst/>
          </a:prstGeom>
        </p:spPr>
        <p:txBody>
          <a:bodyPr wrap="none">
            <a:spAutoFit/>
          </a:bodyPr>
          <a:lstStyle/>
          <a:p>
            <a:pPr algn="just">
              <a:lnSpc>
                <a:spcPct val="150000"/>
              </a:lnSpc>
              <a:spcBef>
                <a:spcPct val="30000"/>
              </a:spcBef>
              <a:spcAft>
                <a:spcPct val="5000"/>
              </a:spcAft>
              <a:buClr>
                <a:prstClr val="black"/>
              </a:buClr>
              <a:defRPr/>
            </a:pPr>
            <a:r>
              <a:rPr lang="en-US" altLang="en-US" sz="2800" b="1" i="1" kern="0" dirty="0" err="1">
                <a:solidFill>
                  <a:srgbClr val="000000"/>
                </a:solidFill>
                <a:latin typeface="Times New Roman" pitchFamily="18" charset="0"/>
                <a:cs typeface="Times New Roman" pitchFamily="18" charset="0"/>
              </a:rPr>
              <a:t>Phong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cách</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sáng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tác</a:t>
            </a:r>
            <a:r>
              <a:rPr lang="en-US" altLang="en-US" sz="2800" b="1" i="1" kern="0" dirty="0">
                <a:solidFill>
                  <a:srgbClr val="000000"/>
                </a:solidFill>
                <a:latin typeface="Times New Roman" pitchFamily="18" charset="0"/>
                <a:cs typeface="Times New Roman" pitchFamily="18" charset="0"/>
              </a:rPr>
              <a:t> HCM </a:t>
            </a:r>
            <a:r>
              <a:rPr lang="en-US" altLang="en-US" sz="2800" b="1" i="1" kern="0" dirty="0" err="1">
                <a:solidFill>
                  <a:srgbClr val="000000"/>
                </a:solidFill>
                <a:latin typeface="Times New Roman" pitchFamily="18" charset="0"/>
                <a:cs typeface="Times New Roman" pitchFamily="18" charset="0"/>
              </a:rPr>
              <a:t>được</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thể</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hiện</a:t>
            </a:r>
            <a:r>
              <a:rPr lang="en-US" altLang="en-US" sz="2800" b="1" i="1" kern="0" dirty="0">
                <a:solidFill>
                  <a:srgbClr val="000000"/>
                </a:solidFill>
                <a:latin typeface="Times New Roman" pitchFamily="18" charset="0"/>
                <a:cs typeface="Times New Roman" pitchFamily="18" charset="0"/>
              </a:rPr>
              <a:t>?</a:t>
            </a:r>
          </a:p>
        </p:txBody>
      </p:sp>
      <p:sp>
        <p:nvSpPr>
          <p:cNvPr id="3" name="Rectangle 2"/>
          <p:cNvSpPr/>
          <p:nvPr/>
        </p:nvSpPr>
        <p:spPr>
          <a:xfrm>
            <a:off x="4552662" y="295798"/>
            <a:ext cx="2856872" cy="523220"/>
          </a:xfrm>
          <a:prstGeom prst="rect">
            <a:avLst/>
          </a:prstGeom>
        </p:spPr>
        <p:txBody>
          <a:bodyPr wrap="none">
            <a:spAutoFit/>
          </a:bodyPr>
          <a:lstStyle/>
          <a:p>
            <a:r>
              <a:rPr lang="en-US" sz="2800" b="1" kern="0" dirty="0">
                <a:solidFill>
                  <a:srgbClr val="002060"/>
                </a:solidFill>
                <a:latin typeface="Times New Roman" pitchFamily="18" charset="0"/>
                <a:cs typeface="Times New Roman" pitchFamily="18" charset="0"/>
              </a:rPr>
              <a:t>PHIẾU BÀI TẬP</a:t>
            </a:r>
            <a:endParaRPr lang="en-US" dirty="0">
              <a:solidFill>
                <a:srgbClr val="002060"/>
              </a:solidFill>
            </a:endParaRPr>
          </a:p>
        </p:txBody>
      </p:sp>
      <p:sp>
        <p:nvSpPr>
          <p:cNvPr id="11" name="Rounded Rectangle 10"/>
          <p:cNvSpPr/>
          <p:nvPr/>
        </p:nvSpPr>
        <p:spPr>
          <a:xfrm>
            <a:off x="725218" y="5502176"/>
            <a:ext cx="10720548" cy="11824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itchFamily="2" charset="2"/>
              <a:buChar char="Ø"/>
            </a:pPr>
            <a:r>
              <a:rPr lang="en-US" sz="2800" b="1" i="1" dirty="0" err="1">
                <a:solidFill>
                  <a:srgbClr val="002060"/>
                </a:solidFill>
                <a:latin typeface="Times New Roman" pitchFamily="18" charset="0"/>
                <a:cs typeface="Times New Roman" pitchFamily="18" charset="0"/>
              </a:rPr>
              <a:t>Nhận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định</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chung</a:t>
            </a:r>
            <a:r>
              <a:rPr lang="en-US" sz="2800" b="1" i="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61283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124" y="2490754"/>
            <a:ext cx="3657603" cy="435198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163" lvl="0" indent="-284163" algn="just">
              <a:spcBef>
                <a:spcPct val="30000"/>
              </a:spcBef>
              <a:spcAft>
                <a:spcPct val="5000"/>
              </a:spcAft>
              <a:buClr>
                <a:prstClr val="black"/>
              </a:buClr>
              <a:buFontTx/>
              <a:buChar char="-"/>
              <a:defRPr/>
            </a:pPr>
            <a:endParaRPr lang="en-US" altLang="en-US" sz="2800" kern="0" dirty="0">
              <a:solidFill>
                <a:srgbClr val="000000"/>
              </a:solidFill>
              <a:latin typeface="Times New Roman" pitchFamily="18" charset="0"/>
              <a:cs typeface="Times New Roman" pitchFamily="18" charset="0"/>
            </a:endParaRPr>
          </a:p>
          <a:p>
            <a:pPr marL="284163" lvl="0" indent="-284163" algn="just">
              <a:spcBef>
                <a:spcPct val="30000"/>
              </a:spcBef>
              <a:spcAft>
                <a:spcPct val="5000"/>
              </a:spcAft>
              <a:buClr>
                <a:prstClr val="black"/>
              </a:buClr>
              <a:buFontTx/>
              <a:buChar char="-"/>
              <a:defRPr/>
            </a:pPr>
            <a:r>
              <a:rPr lang="en-US" altLang="en-US" sz="2800" kern="0" dirty="0" err="1">
                <a:solidFill>
                  <a:srgbClr val="000000"/>
                </a:solidFill>
                <a:latin typeface="Times New Roman" pitchFamily="18" charset="0"/>
                <a:cs typeface="Times New Roman" pitchFamily="18" charset="0"/>
              </a:rPr>
              <a:t>Ngắn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gọn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chặt</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chẽ</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lí</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lẽ</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đanh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thép</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giàu</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tính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luận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chiến</a:t>
            </a:r>
            <a:r>
              <a:rPr lang="en-US" altLang="en-US" sz="2800" kern="0" dirty="0">
                <a:solidFill>
                  <a:srgbClr val="000000"/>
                </a:solidFill>
                <a:latin typeface="Times New Roman" pitchFamily="18" charset="0"/>
                <a:cs typeface="Times New Roman" pitchFamily="18" charset="0"/>
              </a:rPr>
              <a:t>.</a:t>
            </a:r>
          </a:p>
          <a:p>
            <a:pPr marL="284163" lvl="0" indent="-284163" algn="just">
              <a:spcBef>
                <a:spcPct val="30000"/>
              </a:spcBef>
              <a:spcAft>
                <a:spcPct val="5000"/>
              </a:spcAft>
              <a:buClr>
                <a:prstClr val="black"/>
              </a:buClr>
              <a:buFontTx/>
              <a:buChar char="-"/>
              <a:defRPr/>
            </a:pPr>
            <a:r>
              <a:rPr lang="en-US" altLang="en-US" sz="2800" kern="0" dirty="0" err="1">
                <a:solidFill>
                  <a:srgbClr val="000000"/>
                </a:solidFill>
                <a:latin typeface="Times New Roman" pitchFamily="18" charset="0"/>
                <a:cs typeface="Times New Roman" pitchFamily="18" charset="0"/>
              </a:rPr>
              <a:t>Thấm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đượm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tình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cảm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giàu</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hình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ảnh</a:t>
            </a:r>
            <a:r>
              <a:rPr lang="en-US" altLang="en-US" sz="2800" kern="0" dirty="0">
                <a:solidFill>
                  <a:srgbClr val="000000"/>
                </a:solidFill>
                <a:latin typeface="Times New Roman" pitchFamily="18" charset="0"/>
                <a:cs typeface="Times New Roman" pitchFamily="18" charset="0"/>
              </a:rPr>
              <a:t>.</a:t>
            </a:r>
          </a:p>
          <a:p>
            <a:pPr marL="284163" lvl="0" indent="-284163" algn="just">
              <a:spcBef>
                <a:spcPct val="30000"/>
              </a:spcBef>
              <a:spcAft>
                <a:spcPct val="5000"/>
              </a:spcAft>
              <a:buClr>
                <a:prstClr val="black"/>
              </a:buClr>
              <a:buFontTx/>
              <a:buChar char="-"/>
              <a:defRPr/>
            </a:pPr>
            <a:r>
              <a:rPr lang="en-US" altLang="en-US" sz="2800" kern="0" dirty="0" err="1">
                <a:solidFill>
                  <a:srgbClr val="000000"/>
                </a:solidFill>
                <a:latin typeface="Times New Roman" pitchFamily="18" charset="0"/>
                <a:cs typeface="Times New Roman" pitchFamily="18" charset="0"/>
              </a:rPr>
              <a:t>Giọng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văn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thấu</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tình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đạt</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lí</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đanh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thép</a:t>
            </a:r>
            <a:r>
              <a:rPr lang="en-US" altLang="en-US" sz="2800" kern="0" dirty="0">
                <a:solidFill>
                  <a:srgbClr val="000000"/>
                </a:solidFill>
                <a:latin typeface="Times New Roman" pitchFamily="18" charset="0"/>
                <a:cs typeface="Times New Roman" pitchFamily="18" charset="0"/>
              </a:rPr>
              <a:t>…</a:t>
            </a:r>
          </a:p>
          <a:p>
            <a:pPr marL="284163" lvl="0" indent="-284163" algn="just">
              <a:spcBef>
                <a:spcPct val="30000"/>
              </a:spcBef>
              <a:spcAft>
                <a:spcPct val="5000"/>
              </a:spcAft>
              <a:buClr>
                <a:prstClr val="black"/>
              </a:buClr>
              <a:buFontTx/>
              <a:buChar char="-"/>
              <a:defRPr/>
            </a:pPr>
            <a:endParaRPr lang="en-US" altLang="en-US" sz="2800" kern="0" dirty="0">
              <a:solidFill>
                <a:srgbClr val="000000"/>
              </a:solidFill>
              <a:latin typeface="Times New Roman" pitchFamily="18" charset="0"/>
              <a:cs typeface="Times New Roman" pitchFamily="18" charset="0"/>
            </a:endParaRPr>
          </a:p>
          <a:p>
            <a:pPr lvl="0" algn="just">
              <a:spcBef>
                <a:spcPct val="30000"/>
              </a:spcBef>
              <a:spcAft>
                <a:spcPct val="5000"/>
              </a:spcAft>
              <a:buClr>
                <a:prstClr val="black"/>
              </a:buClr>
              <a:defRPr/>
            </a:pPr>
            <a:endParaRPr lang="en-US" altLang="en-US" sz="2800" kern="0" dirty="0">
              <a:solidFill>
                <a:srgbClr val="000000"/>
              </a:solidFill>
              <a:latin typeface="Times New Roman" pitchFamily="18" charset="0"/>
              <a:cs typeface="Times New Roman" pitchFamily="18" charset="0"/>
            </a:endParaRPr>
          </a:p>
        </p:txBody>
      </p:sp>
      <p:sp>
        <p:nvSpPr>
          <p:cNvPr id="5" name="Rounded Rectangle 4"/>
          <p:cNvSpPr/>
          <p:nvPr/>
        </p:nvSpPr>
        <p:spPr>
          <a:xfrm>
            <a:off x="4126624" y="2313904"/>
            <a:ext cx="3736425" cy="452469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fontAlgn="base">
              <a:spcBef>
                <a:spcPct val="20000"/>
              </a:spcBef>
              <a:spcAft>
                <a:spcPct val="0"/>
              </a:spcAft>
              <a:buClr>
                <a:srgbClr val="3333CC"/>
              </a:buClr>
              <a:buSzPct val="80000"/>
              <a:buFontTx/>
              <a:buChar char="-"/>
              <a:defRPr/>
            </a:pPr>
            <a:r>
              <a:rPr lang="en-US" altLang="en-US" sz="2800" kern="0" dirty="0" err="1">
                <a:solidFill>
                  <a:schemeClr val="tx1"/>
                </a:solidFill>
                <a:latin typeface="Times New Roman" pitchFamily="18" charset="0"/>
                <a:cs typeface="Times New Roman" pitchFamily="18" charset="0"/>
              </a:rPr>
              <a:t>Đ</a:t>
            </a:r>
            <a:r>
              <a:rPr lang="en-US" altLang="en-US" sz="2800" kern="0" dirty="0" err="1">
                <a:solidFill>
                  <a:srgbClr val="000000"/>
                </a:solidFill>
                <a:latin typeface="Times New Roman" pitchFamily="18" charset="0"/>
                <a:cs typeface="Times New Roman" pitchFamily="18" charset="0"/>
              </a:rPr>
              <a:t>ậm</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chất</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hiện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đại</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thể</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hiện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tính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chiến</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đấu</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mạnh</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mẽ</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và</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nghệ</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thuật</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trào</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phúng</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sắc</a:t>
            </a:r>
            <a:r>
              <a:rPr lang="en-US" altLang="en-US" sz="2800" kern="0" dirty="0">
                <a:solidFill>
                  <a:srgbClr val="000000"/>
                </a:solidFill>
                <a:latin typeface="Times New Roman" pitchFamily="18" charset="0"/>
                <a:cs typeface="Times New Roman" pitchFamily="18" charset="0"/>
              </a:rPr>
              <a:t> </a:t>
            </a:r>
            <a:r>
              <a:rPr lang="en-US" altLang="en-US" sz="2800" kern="0" dirty="0" err="1">
                <a:solidFill>
                  <a:srgbClr val="000000"/>
                </a:solidFill>
                <a:latin typeface="Times New Roman" pitchFamily="18" charset="0"/>
                <a:cs typeface="Times New Roman" pitchFamily="18" charset="0"/>
              </a:rPr>
              <a:t>bén</a:t>
            </a:r>
            <a:r>
              <a:rPr lang="en-US" altLang="en-US" sz="2800" kern="0" dirty="0">
                <a:solidFill>
                  <a:srgbClr val="000000"/>
                </a:solidFill>
                <a:latin typeface="Times New Roman" pitchFamily="18" charset="0"/>
                <a:cs typeface="Times New Roman" pitchFamily="18" charset="0"/>
              </a:rPr>
              <a:t>. </a:t>
            </a:r>
          </a:p>
          <a:p>
            <a:pPr marL="457200" lvl="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lvl="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lvl="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latin typeface="Times New Roman" pitchFamily="18" charset="0"/>
              <a:cs typeface="Times New Roman" pitchFamily="18" charset="0"/>
            </a:endParaRPr>
          </a:p>
          <a:p>
            <a:pPr marL="457200" lvl="0" indent="-457200" algn="just">
              <a:lnSpc>
                <a:spcPct val="150000"/>
              </a:lnSpc>
              <a:spcBef>
                <a:spcPct val="30000"/>
              </a:spcBef>
              <a:spcAft>
                <a:spcPct val="5000"/>
              </a:spcAft>
              <a:buClr>
                <a:prstClr val="black"/>
              </a:buClr>
              <a:buFontTx/>
              <a:buChar char="-"/>
              <a:defRPr/>
            </a:pPr>
            <a:endParaRPr lang="en-US" altLang="en-US" sz="2000" kern="0" dirty="0">
              <a:solidFill>
                <a:srgbClr val="000000"/>
              </a:solidFill>
              <a:latin typeface="Times New Roman" pitchFamily="18" charset="0"/>
              <a:cs typeface="Times New Roman" pitchFamily="18" charset="0"/>
            </a:endParaRPr>
          </a:p>
        </p:txBody>
      </p:sp>
      <p:sp>
        <p:nvSpPr>
          <p:cNvPr id="6" name="Rounded Rectangle 5"/>
          <p:cNvSpPr/>
          <p:nvPr/>
        </p:nvSpPr>
        <p:spPr>
          <a:xfrm>
            <a:off x="8138946" y="2328889"/>
            <a:ext cx="3720662" cy="452469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fontAlgn="base">
              <a:spcBef>
                <a:spcPct val="20000"/>
              </a:spcBef>
              <a:spcAft>
                <a:spcPct val="0"/>
              </a:spcAft>
              <a:buClr>
                <a:srgbClr val="3333CC"/>
              </a:buClr>
              <a:buSzPct val="80000"/>
              <a:buFontTx/>
              <a:buChar char="-"/>
              <a:defRPr/>
            </a:pP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Thơ</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cách</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mạng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lời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lẽ</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giản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dị</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mang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màu</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sắc</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dân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gian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hiện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đại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p>
          <a:p>
            <a:pPr marL="457200" lvl="0" indent="-457200" algn="just" fontAlgn="base">
              <a:spcBef>
                <a:spcPct val="20000"/>
              </a:spcBef>
              <a:spcAft>
                <a:spcPct val="0"/>
              </a:spcAft>
              <a:buClr>
                <a:srgbClr val="3333CC"/>
              </a:buClr>
              <a:buSzPct val="80000"/>
              <a:buFontTx/>
              <a:buChar char="-"/>
              <a:defRPr/>
            </a:pP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Thơ</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chữ</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Hán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đậm</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chất</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phương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Đông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kết</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hợp</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hài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hòa</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giữa</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cổ</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điển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và</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hiện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đại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a:t>
            </a:r>
          </a:p>
          <a:p>
            <a:pPr marL="457200" lvl="0" indent="-457200" algn="just" fontAlgn="base">
              <a:spcBef>
                <a:spcPct val="20000"/>
              </a:spcBef>
              <a:spcAft>
                <a:spcPct val="0"/>
              </a:spcAft>
              <a:buClr>
                <a:srgbClr val="3333CC"/>
              </a:buClr>
              <a:buSzPct val="80000"/>
              <a:buFontTx/>
              <a:buChar char="-"/>
              <a:defRPr/>
            </a:pPr>
            <a:endPar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7" name="Rounded Rectangle 6"/>
          <p:cNvSpPr/>
          <p:nvPr/>
        </p:nvSpPr>
        <p:spPr>
          <a:xfrm>
            <a:off x="682951" y="1702266"/>
            <a:ext cx="2869323" cy="7094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a:latin typeface="Times New Roman" pitchFamily="18" charset="0"/>
                <a:cs typeface="Times New Roman" pitchFamily="18" charset="0"/>
              </a:rPr>
              <a:t>Văn</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chính</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luận</a:t>
            </a:r>
            <a:endParaRPr lang="en-US" sz="3100" b="1" dirty="0">
              <a:latin typeface="Times New Roman" pitchFamily="18" charset="0"/>
              <a:cs typeface="Times New Roman" pitchFamily="18" charset="0"/>
            </a:endParaRPr>
          </a:p>
        </p:txBody>
      </p:sp>
      <p:sp>
        <p:nvSpPr>
          <p:cNvPr id="8" name="Rounded Rectangle 7"/>
          <p:cNvSpPr/>
          <p:nvPr/>
        </p:nvSpPr>
        <p:spPr>
          <a:xfrm>
            <a:off x="4507513" y="1726330"/>
            <a:ext cx="2908737" cy="7094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kí</a:t>
            </a:r>
            <a:endParaRPr lang="en-US" sz="3200" b="1" dirty="0">
              <a:latin typeface="Times New Roman" pitchFamily="18" charset="0"/>
              <a:cs typeface="Times New Roman" pitchFamily="18" charset="0"/>
            </a:endParaRPr>
          </a:p>
        </p:txBody>
      </p:sp>
      <p:sp>
        <p:nvSpPr>
          <p:cNvPr id="9" name="Rounded Rectangle 8"/>
          <p:cNvSpPr/>
          <p:nvPr/>
        </p:nvSpPr>
        <p:spPr>
          <a:xfrm>
            <a:off x="8371489" y="1604441"/>
            <a:ext cx="3074276" cy="70946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ca</a:t>
            </a:r>
            <a:endParaRPr lang="en-US" sz="3200" b="1" dirty="0">
              <a:latin typeface="Times New Roman" pitchFamily="18" charset="0"/>
              <a:cs typeface="Times New Roman" pitchFamily="18" charset="0"/>
            </a:endParaRPr>
          </a:p>
        </p:txBody>
      </p:sp>
      <p:sp>
        <p:nvSpPr>
          <p:cNvPr id="10" name="Rectangle 9"/>
          <p:cNvSpPr/>
          <p:nvPr/>
        </p:nvSpPr>
        <p:spPr>
          <a:xfrm>
            <a:off x="1656618" y="850094"/>
            <a:ext cx="6069290" cy="661207"/>
          </a:xfrm>
          <a:prstGeom prst="rect">
            <a:avLst/>
          </a:prstGeom>
        </p:spPr>
        <p:txBody>
          <a:bodyPr wrap="none">
            <a:spAutoFit/>
          </a:bodyPr>
          <a:lstStyle/>
          <a:p>
            <a:pPr lvl="0" algn="just">
              <a:lnSpc>
                <a:spcPct val="150000"/>
              </a:lnSpc>
              <a:spcBef>
                <a:spcPct val="30000"/>
              </a:spcBef>
              <a:spcAft>
                <a:spcPct val="5000"/>
              </a:spcAft>
              <a:buClr>
                <a:prstClr val="black"/>
              </a:buClr>
              <a:buFont typeface="Times New Roman" pitchFamily="18" charset="0"/>
              <a:buChar char="-"/>
              <a:defRPr/>
            </a:pP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Phong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cách</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riêng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độc</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đáo</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có</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giá</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trị</a:t>
            </a:r>
            <a:r>
              <a:rPr lang="en-US" altLang="en-US" sz="2800" b="1" i="1" kern="0" dirty="0">
                <a:solidFill>
                  <a:srgbClr val="000000"/>
                </a:solidFill>
                <a:latin typeface="Times New Roman" pitchFamily="18" charset="0"/>
                <a:cs typeface="Times New Roman" pitchFamily="18" charset="0"/>
              </a:rPr>
              <a:t>:</a:t>
            </a:r>
          </a:p>
        </p:txBody>
      </p:sp>
      <p:sp>
        <p:nvSpPr>
          <p:cNvPr id="2" name="Title 1">
            <a:extLst>
              <a:ext uri="{FF2B5EF4-FFF2-40B4-BE49-F238E27FC236}">
                <a16:creationId xmlns:a16="http://schemas.microsoft.com/office/drawing/2014/main" id="{AAD42B75-BEA7-DC67-A58F-8B8E5620F6A4}"/>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325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9621" y="5256693"/>
            <a:ext cx="7492757"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5400" b="1" kern="0" dirty="0" err="1">
                <a:solidFill>
                  <a:schemeClr val="tx2"/>
                </a:solidFill>
                <a:latin typeface="Amazone" pitchFamily="66" charset="0"/>
                <a:cs typeface="Times New Roman" pitchFamily="18" charset="0"/>
              </a:rPr>
              <a:t>Bác</a:t>
            </a:r>
            <a:r>
              <a:rPr lang="en-US" sz="5400" b="1" kern="0" dirty="0">
                <a:solidFill>
                  <a:schemeClr val="tx2"/>
                </a:solidFill>
                <a:latin typeface="Amazone" pitchFamily="66" charset="0"/>
                <a:cs typeface="Times New Roman" pitchFamily="18" charset="0"/>
              </a:rPr>
              <a:t> </a:t>
            </a:r>
            <a:r>
              <a:rPr lang="en-US" sz="5400" b="1" kern="0" dirty="0" err="1">
                <a:solidFill>
                  <a:schemeClr val="tx2"/>
                </a:solidFill>
                <a:latin typeface="Amazone" pitchFamily="66" charset="0"/>
                <a:cs typeface="Times New Roman" pitchFamily="18" charset="0"/>
              </a:rPr>
              <a:t>Hồ</a:t>
            </a:r>
            <a:r>
              <a:rPr lang="en-US" sz="5400" b="1" kern="0" dirty="0">
                <a:solidFill>
                  <a:schemeClr val="tx2"/>
                </a:solidFill>
                <a:latin typeface="Amazone" pitchFamily="66" charset="0"/>
                <a:cs typeface="Times New Roman" pitchFamily="18" charset="0"/>
              </a:rPr>
              <a:t> </a:t>
            </a:r>
            <a:r>
              <a:rPr lang="en-US" sz="5400" b="1" kern="0" dirty="0" err="1">
                <a:solidFill>
                  <a:schemeClr val="tx2"/>
                </a:solidFill>
                <a:latin typeface="Amazone" pitchFamily="66" charset="0"/>
                <a:cs typeface="Times New Roman" pitchFamily="18" charset="0"/>
              </a:rPr>
              <a:t>một</a:t>
            </a:r>
            <a:r>
              <a:rPr lang="en-US" sz="5400" b="1" kern="0" dirty="0">
                <a:solidFill>
                  <a:schemeClr val="tx2"/>
                </a:solidFill>
                <a:latin typeface="Amazone" pitchFamily="66" charset="0"/>
                <a:cs typeface="Times New Roman" pitchFamily="18" charset="0"/>
              </a:rPr>
              <a:t> </a:t>
            </a:r>
            <a:r>
              <a:rPr lang="en-US" sz="5400" b="1" kern="0" dirty="0" err="1">
                <a:solidFill>
                  <a:schemeClr val="tx2"/>
                </a:solidFill>
                <a:latin typeface="Amazone" pitchFamily="66" charset="0"/>
                <a:cs typeface="Times New Roman" pitchFamily="18" charset="0"/>
              </a:rPr>
              <a:t>tình</a:t>
            </a:r>
            <a:r>
              <a:rPr lang="en-US" sz="5400" b="1" kern="0" dirty="0">
                <a:solidFill>
                  <a:schemeClr val="tx2"/>
                </a:solidFill>
                <a:latin typeface="Amazone" pitchFamily="66" charset="0"/>
                <a:cs typeface="Times New Roman" pitchFamily="18" charset="0"/>
              </a:rPr>
              <a:t> </a:t>
            </a:r>
            <a:r>
              <a:rPr lang="en-US" sz="5400" b="1" kern="0" dirty="0" err="1">
                <a:solidFill>
                  <a:schemeClr val="tx2"/>
                </a:solidFill>
                <a:latin typeface="Amazone" pitchFamily="66" charset="0"/>
                <a:cs typeface="Times New Roman" pitchFamily="18" charset="0"/>
              </a:rPr>
              <a:t>yêu</a:t>
            </a:r>
            <a:r>
              <a:rPr lang="en-US" sz="5400" b="1" kern="0" dirty="0">
                <a:solidFill>
                  <a:schemeClr val="tx2"/>
                </a:solidFill>
                <a:latin typeface="Amazone" pitchFamily="66" charset="0"/>
                <a:cs typeface="Times New Roman" pitchFamily="18" charset="0"/>
              </a:rPr>
              <a:t> </a:t>
            </a:r>
            <a:r>
              <a:rPr lang="en-US" sz="5400" b="1" kern="0" dirty="0" err="1">
                <a:solidFill>
                  <a:schemeClr val="tx2"/>
                </a:solidFill>
                <a:latin typeface="Amazone" pitchFamily="66" charset="0"/>
                <a:cs typeface="Times New Roman" pitchFamily="18" charset="0"/>
              </a:rPr>
              <a:t>bao</a:t>
            </a:r>
            <a:r>
              <a:rPr lang="en-US" sz="5400" b="1" kern="0" dirty="0">
                <a:solidFill>
                  <a:schemeClr val="tx2"/>
                </a:solidFill>
                <a:latin typeface="Amazone" pitchFamily="66" charset="0"/>
                <a:cs typeface="Times New Roman" pitchFamily="18" charset="0"/>
              </a:rPr>
              <a:t> la</a:t>
            </a:r>
            <a:r>
              <a:rPr kumimoji="0" lang="en-US" sz="5400" b="1" i="0" u="none" strike="noStrike" kern="0" cap="none" spc="0" normalizeH="0" baseline="0" noProof="0" dirty="0">
                <a:ln>
                  <a:noFill/>
                </a:ln>
                <a:solidFill>
                  <a:schemeClr val="tx2"/>
                </a:solidFill>
                <a:effectLst/>
                <a:uLnTx/>
                <a:uFillTx/>
                <a:latin typeface="Amazone" pitchFamily="66" charset="0"/>
                <a:cs typeface="Times New Roman" pitchFamily="18" charset="0"/>
              </a:rPr>
              <a:t> </a:t>
            </a:r>
            <a:endParaRPr kumimoji="0" lang="en-US" sz="1200" b="0" i="0" u="none" strike="noStrike" kern="0" cap="none" spc="0" normalizeH="0" baseline="0" noProof="0" dirty="0">
              <a:ln>
                <a:noFill/>
              </a:ln>
              <a:solidFill>
                <a:schemeClr val="tx2"/>
              </a:solidFill>
              <a:effectLst/>
              <a:uLnTx/>
              <a:uFillTx/>
            </a:endParaRPr>
          </a:p>
        </p:txBody>
      </p:sp>
      <p:pic>
        <p:nvPicPr>
          <p:cNvPr id="3" name="Bác Hồ - Người là tình yêu thiết th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3750" y="99179"/>
            <a:ext cx="8704499" cy="5157514"/>
          </a:xfrm>
          <a:prstGeom prst="rect">
            <a:avLst/>
          </a:prstGeom>
        </p:spPr>
      </p:pic>
    </p:spTree>
    <p:extLst>
      <p:ext uri="{BB962C8B-B14F-4D97-AF65-F5344CB8AC3E}">
        <p14:creationId xmlns:p14="http://schemas.microsoft.com/office/powerpoint/2010/main" val="1766883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37998C69-9AF0-919F-BED1-F3B13CC15A94}"/>
              </a:ext>
            </a:extLst>
          </p:cNvPr>
          <p:cNvSpPr>
            <a:spLocks noGrp="1"/>
          </p:cNvSpPr>
          <p:nvPr>
            <p:ph idx="1"/>
          </p:nvPr>
        </p:nvSpPr>
        <p:spPr>
          <a:xfrm>
            <a:off x="519782" y="1905000"/>
            <a:ext cx="3715334" cy="3777622"/>
          </a:xfrm>
        </p:spPr>
        <p:txBody>
          <a:bodyPr>
            <a:normAutofit/>
          </a:bodyPr>
          <a:lstStyle/>
          <a:p>
            <a:pPr marL="0" indent="0">
              <a:buNone/>
            </a:pPr>
            <a:r>
              <a:rPr lang="en-US" sz="4000" i="1" dirty="0">
                <a:solidFill>
                  <a:schemeClr val="tx1"/>
                </a:solidFill>
                <a:latin typeface="Times New Roman" panose="02020603050405020304" pitchFamily="18" charset="0"/>
                <a:cs typeface="Times New Roman" panose="02020603050405020304" pitchFamily="18" charset="0"/>
              </a:rPr>
              <a:t>? </a:t>
            </a:r>
            <a:r>
              <a:rPr lang="vi-VN" sz="4000" i="1" dirty="0">
                <a:solidFill>
                  <a:schemeClr val="tx1"/>
                </a:solidFill>
                <a:latin typeface="Times New Roman" panose="02020603050405020304" pitchFamily="18" charset="0"/>
                <a:cs typeface="Times New Roman" panose="02020603050405020304" pitchFamily="18" charset="0"/>
              </a:rPr>
              <a:t>Phong cách nghệ thuật trong sáng tác của NAQ-HCM?</a:t>
            </a:r>
          </a:p>
        </p:txBody>
      </p:sp>
      <p:pic>
        <p:nvPicPr>
          <p:cNvPr id="6" name="Hình ảnh 5">
            <a:extLst>
              <a:ext uri="{FF2B5EF4-FFF2-40B4-BE49-F238E27FC236}">
                <a16:creationId xmlns:a16="http://schemas.microsoft.com/office/drawing/2014/main" id="{EA209F0B-09CB-54D9-2F60-7E8A5711B603}"/>
              </a:ext>
            </a:extLst>
          </p:cNvPr>
          <p:cNvPicPr>
            <a:picLocks noChangeAspect="1"/>
          </p:cNvPicPr>
          <p:nvPr/>
        </p:nvPicPr>
        <p:blipFill>
          <a:blip r:embed="rId2"/>
          <a:stretch>
            <a:fillRect/>
          </a:stretch>
        </p:blipFill>
        <p:spPr>
          <a:xfrm>
            <a:off x="6096000" y="2186050"/>
            <a:ext cx="6096000" cy="4719782"/>
          </a:xfrm>
          <a:prstGeom prst="rect">
            <a:avLst/>
          </a:prstGeom>
        </p:spPr>
      </p:pic>
      <p:sp>
        <p:nvSpPr>
          <p:cNvPr id="7" name="Title 1">
            <a:extLst>
              <a:ext uri="{FF2B5EF4-FFF2-40B4-BE49-F238E27FC236}">
                <a16:creationId xmlns:a16="http://schemas.microsoft.com/office/drawing/2014/main" id="{5D03C776-7973-7993-304D-8E19909CF2E9}"/>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ECD7E2A0-48C3-9D7D-4E4E-F08F514AFB5C}"/>
              </a:ext>
            </a:extLst>
          </p:cNvPr>
          <p:cNvSpPr/>
          <p:nvPr/>
        </p:nvSpPr>
        <p:spPr>
          <a:xfrm>
            <a:off x="1138569" y="837814"/>
            <a:ext cx="8592417"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2. Phong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cách</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nghệ</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thuật</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đa dạng mà thống nhất</a:t>
            </a:r>
            <a:endParaRPr lang="en-US" b="1" i="1" dirty="0">
              <a:solidFill>
                <a:srgbClr val="002060"/>
              </a:solidFill>
            </a:endParaRPr>
          </a:p>
        </p:txBody>
      </p:sp>
    </p:spTree>
    <p:extLst>
      <p:ext uri="{BB962C8B-B14F-4D97-AF65-F5344CB8AC3E}">
        <p14:creationId xmlns:p14="http://schemas.microsoft.com/office/powerpoint/2010/main" val="243313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37998C69-9AF0-919F-BED1-F3B13CC15A94}"/>
              </a:ext>
            </a:extLst>
          </p:cNvPr>
          <p:cNvSpPr>
            <a:spLocks noGrp="1"/>
          </p:cNvSpPr>
          <p:nvPr>
            <p:ph idx="1"/>
          </p:nvPr>
        </p:nvSpPr>
        <p:spPr>
          <a:xfrm>
            <a:off x="599991" y="1422589"/>
            <a:ext cx="8752556" cy="2202072"/>
          </a:xfrm>
        </p:spPr>
        <p:txBody>
          <a:bodyPr>
            <a:normAutofit/>
          </a:bodyPr>
          <a:lstStyle/>
          <a:p>
            <a:pPr>
              <a:buFontTx/>
              <a:buChar char="-"/>
            </a:pPr>
            <a:r>
              <a:rPr lang="vi-VN" sz="3600" b="1" i="1" dirty="0">
                <a:solidFill>
                  <a:schemeClr val="tx1"/>
                </a:solidFill>
                <a:latin typeface="Times New Roman" panose="02020603050405020304" pitchFamily="18" charset="0"/>
                <a:cs typeface="Times New Roman" panose="02020603050405020304" pitchFamily="18" charset="0"/>
              </a:rPr>
              <a:t>Phong cách thống nhất:</a:t>
            </a:r>
          </a:p>
          <a:p>
            <a:pPr marL="0" indent="0">
              <a:buNone/>
            </a:pPr>
            <a:r>
              <a:rPr lang="vi-VN" sz="3600" dirty="0">
                <a:solidFill>
                  <a:schemeClr val="tx1"/>
                </a:solidFill>
                <a:latin typeface="Times New Roman" panose="02020603050405020304" pitchFamily="18" charset="0"/>
                <a:cs typeface="Times New Roman" panose="02020603050405020304" pitchFamily="18" charset="0"/>
              </a:rPr>
              <a:t>+ Mục đích, quan điểm, nguyên tắc sáng tác.</a:t>
            </a:r>
          </a:p>
          <a:p>
            <a:pPr marL="0" indent="0">
              <a:buNone/>
            </a:pPr>
            <a:r>
              <a:rPr lang="vi-VN" sz="3600" dirty="0">
                <a:solidFill>
                  <a:schemeClr val="tx1"/>
                </a:solidFill>
                <a:latin typeface="Times New Roman" panose="02020603050405020304" pitchFamily="18" charset="0"/>
                <a:cs typeface="Times New Roman" panose="02020603050405020304" pitchFamily="18" charset="0"/>
              </a:rPr>
              <a:t>+ Cách viết ngắn gọn.</a:t>
            </a:r>
          </a:p>
        </p:txBody>
      </p:sp>
      <p:sp>
        <p:nvSpPr>
          <p:cNvPr id="7" name="Title 1">
            <a:extLst>
              <a:ext uri="{FF2B5EF4-FFF2-40B4-BE49-F238E27FC236}">
                <a16:creationId xmlns:a16="http://schemas.microsoft.com/office/drawing/2014/main" id="{5D03C776-7973-7993-304D-8E19909CF2E9}"/>
              </a:ext>
            </a:extLst>
          </p:cNvPr>
          <p:cNvSpPr txBox="1">
            <a:spLocks/>
          </p:cNvSpPr>
          <p:nvPr/>
        </p:nvSpPr>
        <p:spPr>
          <a:xfrm>
            <a:off x="849811" y="15262"/>
            <a:ext cx="10515600" cy="643868"/>
          </a:xfrm>
          <a:prstGeom prst="rect">
            <a:avLst/>
          </a:prstGeom>
          <a:solidFill>
            <a:schemeClr val="accent1">
              <a:lumMod val="20000"/>
              <a:lumOff val="80000"/>
            </a:schemeClr>
          </a:solidFill>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000" b="1" dirty="0">
                <a:solidFill>
                  <a:srgbClr val="C00000"/>
                </a:solidFill>
                <a:latin typeface="Times New Roman" pitchFamily="18" charset="0"/>
                <a:cs typeface="Times New Roman" pitchFamily="18" charset="0"/>
              </a:rPr>
              <a:t>II. </a:t>
            </a:r>
            <a:r>
              <a:rPr lang="vi-VN" sz="4000" b="1" dirty="0">
                <a:solidFill>
                  <a:srgbClr val="C00000"/>
                </a:solidFill>
                <a:latin typeface="Times New Roman" pitchFamily="18" charset="0"/>
                <a:cs typeface="Times New Roman" pitchFamily="18" charset="0"/>
              </a:rPr>
              <a:t>Hồ Chí Minh – Nhà văn, nhà thơ lớn</a:t>
            </a:r>
            <a:endParaRPr lang="en-US" sz="4000" b="1" dirty="0">
              <a:solidFill>
                <a:srgbClr val="C0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ECD7E2A0-48C3-9D7D-4E4E-F08F514AFB5C}"/>
              </a:ext>
            </a:extLst>
          </p:cNvPr>
          <p:cNvSpPr/>
          <p:nvPr/>
        </p:nvSpPr>
        <p:spPr>
          <a:xfrm>
            <a:off x="1138569" y="837814"/>
            <a:ext cx="8592417"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2. Phong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cách</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nghệ</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thuật</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đa dạng mà thống nhất</a:t>
            </a:r>
            <a:endParaRPr lang="en-US" b="1" i="1" dirty="0">
              <a:solidFill>
                <a:srgbClr val="002060"/>
              </a:solidFill>
            </a:endParaRPr>
          </a:p>
        </p:txBody>
      </p:sp>
      <p:pic>
        <p:nvPicPr>
          <p:cNvPr id="2" name="Hình ảnh 1">
            <a:extLst>
              <a:ext uri="{FF2B5EF4-FFF2-40B4-BE49-F238E27FC236}">
                <a16:creationId xmlns:a16="http://schemas.microsoft.com/office/drawing/2014/main" id="{BB24E586-F389-3959-0E8F-2792724E83C0}"/>
              </a:ext>
            </a:extLst>
          </p:cNvPr>
          <p:cNvPicPr>
            <a:picLocks noChangeAspect="1"/>
          </p:cNvPicPr>
          <p:nvPr/>
        </p:nvPicPr>
        <p:blipFill>
          <a:blip r:embed="rId2"/>
          <a:stretch>
            <a:fillRect/>
          </a:stretch>
        </p:blipFill>
        <p:spPr>
          <a:xfrm>
            <a:off x="9730986" y="837814"/>
            <a:ext cx="2283117" cy="2495328"/>
          </a:xfrm>
          <a:prstGeom prst="rect">
            <a:avLst/>
          </a:prstGeom>
        </p:spPr>
      </p:pic>
      <p:pic>
        <p:nvPicPr>
          <p:cNvPr id="4" name="Hình ảnh 3">
            <a:extLst>
              <a:ext uri="{FF2B5EF4-FFF2-40B4-BE49-F238E27FC236}">
                <a16:creationId xmlns:a16="http://schemas.microsoft.com/office/drawing/2014/main" id="{4CC81378-A180-C4FC-B05B-01A51A89579D}"/>
              </a:ext>
            </a:extLst>
          </p:cNvPr>
          <p:cNvPicPr>
            <a:picLocks noChangeAspect="1"/>
          </p:cNvPicPr>
          <p:nvPr/>
        </p:nvPicPr>
        <p:blipFill>
          <a:blip r:embed="rId3"/>
          <a:stretch>
            <a:fillRect/>
          </a:stretch>
        </p:blipFill>
        <p:spPr>
          <a:xfrm>
            <a:off x="281883" y="3866147"/>
            <a:ext cx="5814118" cy="2991853"/>
          </a:xfrm>
          <a:prstGeom prst="rect">
            <a:avLst/>
          </a:prstGeom>
        </p:spPr>
      </p:pic>
      <p:pic>
        <p:nvPicPr>
          <p:cNvPr id="5" name="Hình ảnh 4">
            <a:extLst>
              <a:ext uri="{FF2B5EF4-FFF2-40B4-BE49-F238E27FC236}">
                <a16:creationId xmlns:a16="http://schemas.microsoft.com/office/drawing/2014/main" id="{85A09F63-68F3-47BC-EA62-00C9C8524030}"/>
              </a:ext>
            </a:extLst>
          </p:cNvPr>
          <p:cNvPicPr>
            <a:picLocks noChangeAspect="1"/>
          </p:cNvPicPr>
          <p:nvPr/>
        </p:nvPicPr>
        <p:blipFill>
          <a:blip r:embed="rId4"/>
          <a:stretch>
            <a:fillRect/>
          </a:stretch>
        </p:blipFill>
        <p:spPr>
          <a:xfrm>
            <a:off x="6272463" y="3803772"/>
            <a:ext cx="6116804" cy="2984653"/>
          </a:xfrm>
          <a:prstGeom prst="rect">
            <a:avLst/>
          </a:prstGeom>
        </p:spPr>
      </p:pic>
    </p:spTree>
    <p:extLst>
      <p:ext uri="{BB962C8B-B14F-4D97-AF65-F5344CB8AC3E}">
        <p14:creationId xmlns:p14="http://schemas.microsoft.com/office/powerpoint/2010/main" val="5129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3868"/>
          </a:xfrm>
          <a:solidFill>
            <a:schemeClr val="accent1">
              <a:lumMod val="20000"/>
              <a:lumOff val="80000"/>
            </a:schemeClr>
          </a:solidFill>
        </p:spPr>
        <p:txBody>
          <a:bodyPr>
            <a:normAutofit fontScale="90000"/>
          </a:bodyPr>
          <a:lstStyle/>
          <a:p>
            <a:pPr algn="ctr"/>
            <a:r>
              <a:rPr lang="en-US" sz="4000" b="1" i="1" dirty="0">
                <a:solidFill>
                  <a:srgbClr val="C00000"/>
                </a:solidFill>
                <a:latin typeface="Times New Roman" pitchFamily="18" charset="0"/>
                <a:cs typeface="Times New Roman" pitchFamily="18" charset="0"/>
              </a:rPr>
              <a:t>II. </a:t>
            </a:r>
            <a:r>
              <a:rPr lang="en-US" sz="4000" b="1" i="1" dirty="0" err="1">
                <a:solidFill>
                  <a:srgbClr val="C00000"/>
                </a:solidFill>
                <a:latin typeface="Times New Roman" pitchFamily="18" charset="0"/>
                <a:cs typeface="Times New Roman" pitchFamily="18" charset="0"/>
              </a:rPr>
              <a:t>Sự</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nghiệp</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văn</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học</a:t>
            </a:r>
            <a:endParaRPr lang="en-US" sz="4000" b="1" i="1" dirty="0">
              <a:solidFill>
                <a:srgbClr val="C00000"/>
              </a:solidFill>
              <a:latin typeface="Times New Roman" pitchFamily="18" charset="0"/>
              <a:cs typeface="Times New Roman" pitchFamily="18" charset="0"/>
            </a:endParaRPr>
          </a:p>
        </p:txBody>
      </p:sp>
      <p:sp>
        <p:nvSpPr>
          <p:cNvPr id="7" name="Rectangle 3"/>
          <p:cNvSpPr txBox="1">
            <a:spLocks noChangeArrowheads="1"/>
          </p:cNvSpPr>
          <p:nvPr/>
        </p:nvSpPr>
        <p:spPr bwMode="auto">
          <a:xfrm>
            <a:off x="483472" y="2343846"/>
            <a:ext cx="6059218" cy="155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algn="just" eaLnBrk="1" hangingPunct="1">
              <a:lnSpc>
                <a:spcPct val="150000"/>
              </a:lnSpc>
              <a:spcBef>
                <a:spcPct val="30000"/>
              </a:spcBef>
              <a:spcAft>
                <a:spcPct val="5000"/>
              </a:spcAft>
              <a:buClr>
                <a:prstClr val="black"/>
              </a:buClr>
              <a:buFont typeface="Wingdings" pitchFamily="2" charset="2"/>
              <a:buChar char="Ø"/>
              <a:defRPr/>
            </a:pPr>
            <a:r>
              <a:rPr lang="en-US" altLang="en-US" sz="2800" b="1" i="1" kern="0" dirty="0" err="1">
                <a:solidFill>
                  <a:srgbClr val="000000"/>
                </a:solidFill>
                <a:latin typeface="Times New Roman" pitchFamily="18" charset="0"/>
                <a:cs typeface="Times New Roman" pitchFamily="18" charset="0"/>
              </a:rPr>
              <a:t>Đa</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dạng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mà</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thống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nhất</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kết</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hợp</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sâu</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sắc</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nhuần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nhuyễn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quan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hệ</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giữa</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chính</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trị</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và</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văn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học</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giữa</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tư</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tưởng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và</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nghệ</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thuật</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giữa</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truyền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thống</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và</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hiện</a:t>
            </a:r>
            <a:r>
              <a:rPr lang="en-US" altLang="en-US" sz="2800" b="1" i="1" kern="0" dirty="0">
                <a:solidFill>
                  <a:srgbClr val="000000"/>
                </a:solidFill>
                <a:latin typeface="Times New Roman" pitchFamily="18" charset="0"/>
                <a:cs typeface="Times New Roman" pitchFamily="18" charset="0"/>
              </a:rPr>
              <a:t> </a:t>
            </a:r>
            <a:r>
              <a:rPr lang="en-US" altLang="en-US" sz="2800" b="1" i="1" kern="0" dirty="0" err="1">
                <a:solidFill>
                  <a:srgbClr val="000000"/>
                </a:solidFill>
                <a:latin typeface="Times New Roman" pitchFamily="18" charset="0"/>
                <a:cs typeface="Times New Roman" pitchFamily="18" charset="0"/>
              </a:rPr>
              <a:t>đại</a:t>
            </a:r>
            <a:r>
              <a:rPr lang="en-US" altLang="en-US" sz="2800" b="1" i="1" kern="0" dirty="0">
                <a:solidFill>
                  <a:srgbClr val="000000"/>
                </a:solidFill>
                <a:latin typeface="Times New Roman" pitchFamily="18" charset="0"/>
                <a:cs typeface="Times New Roman" pitchFamily="18" charset="0"/>
              </a:rPr>
              <a:t>.</a:t>
            </a:r>
          </a:p>
        </p:txBody>
      </p:sp>
      <p:pic>
        <p:nvPicPr>
          <p:cNvPr id="52226" name="Picture 2" descr="Thực hiện Di chúc Chủ tịch Hồ Chí Minh, mỗi cán bộ, đảng viên phải ra sức  phát huy vai trò tiền phong gương mẫu, nâng cao đạo đức cách mạng, k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715" y="2138856"/>
            <a:ext cx="5056956" cy="3236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7">
            <a:extLst>
              <a:ext uri="{FF2B5EF4-FFF2-40B4-BE49-F238E27FC236}">
                <a16:creationId xmlns:a16="http://schemas.microsoft.com/office/drawing/2014/main" id="{9D297C95-F5A6-71E0-AAEE-2E77150BA3CD}"/>
              </a:ext>
            </a:extLst>
          </p:cNvPr>
          <p:cNvSpPr/>
          <p:nvPr/>
        </p:nvSpPr>
        <p:spPr>
          <a:xfrm>
            <a:off x="791820" y="1259057"/>
            <a:ext cx="8592417" cy="584775"/>
          </a:xfrm>
          <a:prstGeom prst="rect">
            <a:avLst/>
          </a:prstGeom>
        </p:spPr>
        <p:txBody>
          <a:bodyPr wrap="none">
            <a:spAutoFit/>
          </a:bodyPr>
          <a:lstStyle/>
          <a:p>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2. Phong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cách</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nghệ</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en-US" sz="3200" b="1" i="1" kern="0" dirty="0" err="1">
                <a:solidFill>
                  <a:srgbClr val="002060"/>
                </a:solidFill>
                <a:effectLst>
                  <a:outerShdw blurRad="38100" dist="38100" dir="2700000" algn="tl">
                    <a:srgbClr val="FFFFFF"/>
                  </a:outerShdw>
                </a:effectLst>
                <a:latin typeface="Times New Roman" pitchFamily="18" charset="0"/>
                <a:cs typeface="Times New Roman" pitchFamily="18" charset="0"/>
              </a:rPr>
              <a:t>thuật</a:t>
            </a:r>
            <a:r>
              <a:rPr lang="en-US"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 </a:t>
            </a:r>
            <a:r>
              <a:rPr lang="vi-VN" sz="3200" b="1" i="1" kern="0" dirty="0">
                <a:solidFill>
                  <a:srgbClr val="002060"/>
                </a:solidFill>
                <a:effectLst>
                  <a:outerShdw blurRad="38100" dist="38100" dir="2700000" algn="tl">
                    <a:srgbClr val="FFFFFF"/>
                  </a:outerShdw>
                </a:effectLst>
                <a:latin typeface="Times New Roman" pitchFamily="18" charset="0"/>
                <a:cs typeface="Times New Roman" pitchFamily="18" charset="0"/>
              </a:rPr>
              <a:t>đa dạng mà thống nhất</a:t>
            </a:r>
            <a:endParaRPr lang="en-US" b="1" i="1" dirty="0">
              <a:solidFill>
                <a:srgbClr val="002060"/>
              </a:solidFill>
            </a:endParaRPr>
          </a:p>
        </p:txBody>
      </p:sp>
    </p:spTree>
    <p:extLst>
      <p:ext uri="{BB962C8B-B14F-4D97-AF65-F5344CB8AC3E}">
        <p14:creationId xmlns:p14="http://schemas.microsoft.com/office/powerpoint/2010/main" val="8910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ircle(in)">
                                      <p:cBhvr>
                                        <p:cTn id="7" dur="20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Horizontal)">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3868"/>
          </a:xfrm>
          <a:solidFill>
            <a:schemeClr val="accent1">
              <a:lumMod val="20000"/>
              <a:lumOff val="80000"/>
            </a:schemeClr>
          </a:solidFill>
        </p:spPr>
        <p:txBody>
          <a:bodyPr>
            <a:normAutofit fontScale="90000"/>
          </a:bodyPr>
          <a:lstStyle/>
          <a:p>
            <a:pPr algn="ctr"/>
            <a:r>
              <a:rPr lang="en-US" sz="4000" b="1" i="1" dirty="0">
                <a:solidFill>
                  <a:srgbClr val="C00000"/>
                </a:solidFill>
                <a:latin typeface="Times New Roman" pitchFamily="18" charset="0"/>
                <a:cs typeface="Times New Roman" pitchFamily="18" charset="0"/>
              </a:rPr>
              <a:t>III. </a:t>
            </a:r>
            <a:r>
              <a:rPr lang="en-US" sz="4000" b="1" i="1" dirty="0" err="1">
                <a:solidFill>
                  <a:srgbClr val="C00000"/>
                </a:solidFill>
                <a:latin typeface="Times New Roman" pitchFamily="18" charset="0"/>
                <a:cs typeface="Times New Roman" pitchFamily="18" charset="0"/>
              </a:rPr>
              <a:t>Tổng</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kết</a:t>
            </a:r>
            <a:endParaRPr lang="en-US" sz="4000" b="1" i="1" dirty="0">
              <a:solidFill>
                <a:srgbClr val="C00000"/>
              </a:solidFill>
              <a:latin typeface="Times New Roman" pitchFamily="18" charset="0"/>
              <a:cs typeface="Times New Roman" pitchFamily="18" charset="0"/>
            </a:endParaRPr>
          </a:p>
        </p:txBody>
      </p:sp>
      <p:sp>
        <p:nvSpPr>
          <p:cNvPr id="3" name="Rectangle 2"/>
          <p:cNvSpPr/>
          <p:nvPr/>
        </p:nvSpPr>
        <p:spPr>
          <a:xfrm>
            <a:off x="394142" y="1732770"/>
            <a:ext cx="7204837" cy="4056495"/>
          </a:xfrm>
          <a:prstGeom prst="rect">
            <a:avLst/>
          </a:prstGeom>
        </p:spPr>
        <p:txBody>
          <a:bodyPr wrap="square">
            <a:spAutoFit/>
          </a:bodyPr>
          <a:lstStyle/>
          <a:p>
            <a:pPr marL="457200" lvl="0" indent="-457200" algn="just" fontAlgn="base">
              <a:lnSpc>
                <a:spcPct val="150000"/>
              </a:lnSpc>
              <a:spcBef>
                <a:spcPct val="20000"/>
              </a:spcBef>
              <a:spcAft>
                <a:spcPct val="0"/>
              </a:spcAft>
              <a:buClr>
                <a:schemeClr val="tx1"/>
              </a:buClr>
              <a:buSzPct val="80000"/>
              <a:buFont typeface="Times New Roman" pitchFamily="18" charset="0"/>
              <a:buChar char="-"/>
              <a:defRPr/>
            </a:pP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Văn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thơ</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Hồ</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Chí</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Minh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là</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một</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bộ</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phận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gắn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bó</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chặt</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chẽ</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với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sự</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nghiệp</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cách</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mạng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vĩ</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đại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của</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Người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a:t>
            </a:r>
          </a:p>
          <a:p>
            <a:pPr marL="457200" lvl="0" indent="-457200" algn="just" fontAlgn="base">
              <a:lnSpc>
                <a:spcPct val="150000"/>
              </a:lnSpc>
              <a:spcBef>
                <a:spcPct val="20000"/>
              </a:spcBef>
              <a:spcAft>
                <a:spcPct val="0"/>
              </a:spcAft>
              <a:buClr>
                <a:schemeClr val="tx1"/>
              </a:buClr>
              <a:buSzPct val="80000"/>
              <a:buFont typeface="Times New Roman" pitchFamily="18" charset="0"/>
              <a:buChar char="-"/>
              <a:defRPr/>
            </a:pP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Tác</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phẩm</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văn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học</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của</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Hồ</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Chí</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Minh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thể</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hiện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chân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thật</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và</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sâu</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sắc</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tư</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tưởng</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tình</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cảm</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và</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tâm</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hồn</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cao</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cả</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của</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kern="0" dirty="0" err="1">
                <a:solidFill>
                  <a:srgbClr val="000000"/>
                </a:solidFill>
                <a:effectLst>
                  <a:outerShdw blurRad="38100" dist="38100" dir="2700000" algn="tl">
                    <a:srgbClr val="FFFFFF"/>
                  </a:outerShdw>
                </a:effectLst>
                <a:latin typeface="Times New Roman" pitchFamily="18" charset="0"/>
                <a:cs typeface="Times New Roman" pitchFamily="18" charset="0"/>
              </a:rPr>
              <a:t>Người</a:t>
            </a: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a:t>
            </a:r>
          </a:p>
        </p:txBody>
      </p:sp>
      <p:pic>
        <p:nvPicPr>
          <p:cNvPr id="57346" name="Picture 2" descr="Một số tấm hình quý về cuộc đời cách mạng của Chủ tịch Hồ Chí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759" y="1573923"/>
            <a:ext cx="3736427" cy="476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circle(in)">
                                      <p:cBhvr>
                                        <p:cTn id="12" dur="2000"/>
                                        <p:tgtEl>
                                          <p:spTgt spid="573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2108" y="532346"/>
            <a:ext cx="760235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HOẠT ĐỘNG </a:t>
            </a:r>
            <a:r>
              <a:rPr lang="vi-VN" sz="3600" b="1" dirty="0">
                <a:solidFill>
                  <a:srgbClr val="FF0000"/>
                </a:solidFill>
                <a:latin typeface="Times New Roman" panose="02020603050405020304" pitchFamily="18" charset="0"/>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64CCB5E6-2C8C-D2D3-7C46-254F6591B1FD}"/>
              </a:ext>
            </a:extLst>
          </p:cNvPr>
          <p:cNvPicPr>
            <a:picLocks noChangeAspect="1"/>
          </p:cNvPicPr>
          <p:nvPr/>
        </p:nvPicPr>
        <p:blipFill>
          <a:blip r:embed="rId2"/>
          <a:stretch>
            <a:fillRect/>
          </a:stretch>
        </p:blipFill>
        <p:spPr>
          <a:xfrm>
            <a:off x="3042262" y="1796716"/>
            <a:ext cx="4805602" cy="4795267"/>
          </a:xfrm>
          <a:prstGeom prst="rect">
            <a:avLst/>
          </a:prstGeom>
        </p:spPr>
      </p:pic>
    </p:spTree>
    <p:extLst>
      <p:ext uri="{BB962C8B-B14F-4D97-AF65-F5344CB8AC3E}">
        <p14:creationId xmlns:p14="http://schemas.microsoft.com/office/powerpoint/2010/main" val="2891776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63188" y="1466210"/>
            <a:ext cx="11119069" cy="436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609600" marR="0" lvl="0" indent="-609600" algn="just" defTabSz="914400" rtl="0" eaLnBrk="1" fontAlgn="base" latinLnBrk="0" hangingPunct="1">
              <a:lnSpc>
                <a:spcPct val="150000"/>
              </a:lnSpc>
              <a:spcBef>
                <a:spcPct val="20000"/>
              </a:spcBef>
              <a:spcAft>
                <a:spcPct val="0"/>
              </a:spcAft>
              <a:buClr>
                <a:schemeClr val="tx1"/>
              </a:buClr>
              <a:buSzPct val="80000"/>
              <a:buFont typeface="Wingdings" pitchFamily="2" charset="2"/>
              <a:buAutoNum type="arabicPeriod"/>
              <a:tabLst/>
              <a:defRPr/>
            </a:pP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Chứng</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minh NAQ – HCM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là</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một</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tác</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giả</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đa</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phong</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cách</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a:t>
            </a:r>
          </a:p>
          <a:p>
            <a:pPr marL="609600" marR="0" lvl="0" indent="-609600" algn="just" defTabSz="914400" rtl="0" eaLnBrk="1" fontAlgn="base" latinLnBrk="0" hangingPunct="1">
              <a:lnSpc>
                <a:spcPct val="150000"/>
              </a:lnSpc>
              <a:spcBef>
                <a:spcPct val="20000"/>
              </a:spcBef>
              <a:spcAft>
                <a:spcPct val="0"/>
              </a:spcAft>
              <a:buClr>
                <a:schemeClr val="tx1"/>
              </a:buClr>
              <a:buSzPct val="80000"/>
              <a:buFont typeface="Wingdings" pitchFamily="2" charset="2"/>
              <a:buAutoNum type="arabicPeriod"/>
              <a:tabLst/>
              <a:defRPr/>
            </a:pP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Em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hiểu</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thế</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nào</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về</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tính</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thống</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nhất</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giữa</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sự</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nghiệp</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cách</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mạng</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và</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sự</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nghiệp</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văn</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học</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a:t>
            </a:r>
            <a:r>
              <a:rPr kumimoji="0" lang="en-US" altLang="en-US" sz="2800" b="0" i="1" u="none" strike="noStrike" kern="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của</a:t>
            </a:r>
            <a:r>
              <a:rPr kumimoji="0" lang="en-US" altLang="en-US" sz="2800" b="0" i="1" u="none" strike="noStrike" kern="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cs typeface="Times New Roman" pitchFamily="18" charset="0"/>
              </a:rPr>
              <a:t> HCM?</a:t>
            </a:r>
          </a:p>
        </p:txBody>
      </p:sp>
    </p:spTree>
    <p:extLst>
      <p:ext uri="{BB962C8B-B14F-4D97-AF65-F5344CB8AC3E}">
        <p14:creationId xmlns:p14="http://schemas.microsoft.com/office/powerpoint/2010/main" val="205415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4993" y="548389"/>
            <a:ext cx="9117874"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HOẠT ĐỘNG </a:t>
            </a:r>
            <a:r>
              <a:rPr lang="vi-VN" sz="3600" b="1" dirty="0">
                <a:solidFill>
                  <a:srgbClr val="FF0000"/>
                </a:solidFill>
                <a:latin typeface="Times New Roman" panose="02020603050405020304" pitchFamily="18" charset="0"/>
                <a:cs typeface="Times New Roman" panose="02020603050405020304" pitchFamily="18" charset="0"/>
              </a:rPr>
              <a:t>VẬN DỤNG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10F1C6FA-7C22-7778-29E3-6D695CDB243A}"/>
              </a:ext>
            </a:extLst>
          </p:cNvPr>
          <p:cNvPicPr>
            <a:picLocks noChangeAspect="1"/>
          </p:cNvPicPr>
          <p:nvPr/>
        </p:nvPicPr>
        <p:blipFill>
          <a:blip r:embed="rId2"/>
          <a:stretch>
            <a:fillRect/>
          </a:stretch>
        </p:blipFill>
        <p:spPr>
          <a:xfrm>
            <a:off x="7010400" y="1485697"/>
            <a:ext cx="5181600" cy="5170456"/>
          </a:xfrm>
          <a:prstGeom prst="rect">
            <a:avLst/>
          </a:prstGeom>
        </p:spPr>
      </p:pic>
    </p:spTree>
    <p:extLst>
      <p:ext uri="{BB962C8B-B14F-4D97-AF65-F5344CB8AC3E}">
        <p14:creationId xmlns:p14="http://schemas.microsoft.com/office/powerpoint/2010/main" val="110199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5421" y="1937676"/>
            <a:ext cx="10152326" cy="2677656"/>
          </a:xfrm>
          <a:prstGeom prst="rect">
            <a:avLst/>
          </a:prstGeom>
        </p:spPr>
        <p:txBody>
          <a:bodyPr wrap="square">
            <a:spAutoFit/>
          </a:bodyPr>
          <a:lstStyle/>
          <a:p>
            <a:pPr algn="ctr">
              <a:lnSpc>
                <a:spcPct val="150000"/>
              </a:lnSpc>
            </a:pP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kern="0" dirty="0">
                <a:solidFill>
                  <a:srgbClr val="0070C0"/>
                </a:solidFill>
                <a:effectLst>
                  <a:outerShdw blurRad="38100" dist="38100" dir="2700000" algn="tl">
                    <a:srgbClr val="FFFFFF"/>
                  </a:outerShdw>
                </a:effectLst>
                <a:latin typeface="Times New Roman" pitchFamily="18" charset="0"/>
                <a:cs typeface="Times New Roman" pitchFamily="18" charset="0"/>
              </a:rPr>
              <a:t>BÀI TẬP VỀ NHÀ</a:t>
            </a:r>
          </a:p>
          <a:p>
            <a:pPr algn="just">
              <a:lnSpc>
                <a:spcPct val="150000"/>
              </a:lnSpc>
            </a:pPr>
            <a:r>
              <a:rPr lang="en-US" altLang="en-US" sz="2800"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Bác</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Hồ</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là</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vị</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lãnh</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tụ</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vĩ</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đại</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của</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nhân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dân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Việt</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Nam,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anh</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hùng</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giải</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phóng</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dân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tộc</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danh</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nhân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văn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hóa</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thế</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giới</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Hãy</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viết</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một</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bài</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văn</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nêu</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suy</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nghĩ</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của</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em</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về</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 </a:t>
            </a:r>
            <a:r>
              <a:rPr lang="en-US" altLang="en-US" sz="2800" b="1" i="1" kern="0" dirty="0" err="1">
                <a:solidFill>
                  <a:srgbClr val="000000"/>
                </a:solidFill>
                <a:effectLst>
                  <a:outerShdw blurRad="38100" dist="38100" dir="2700000" algn="tl">
                    <a:srgbClr val="FFFFFF"/>
                  </a:outerShdw>
                </a:effectLst>
                <a:latin typeface="Times New Roman" pitchFamily="18" charset="0"/>
                <a:cs typeface="Times New Roman" pitchFamily="18" charset="0"/>
              </a:rPr>
              <a:t>Người</a:t>
            </a:r>
            <a:r>
              <a:rPr lang="en-US" altLang="en-US" sz="2800" b="1" i="1" kern="0" dirty="0">
                <a:solidFill>
                  <a:srgbClr val="000000"/>
                </a:solidFill>
                <a:effectLst>
                  <a:outerShdw blurRad="38100" dist="38100" dir="2700000" algn="tl">
                    <a:srgbClr val="FFFFFF"/>
                  </a:outerShdw>
                </a:effectLst>
                <a:latin typeface="Times New Roman" pitchFamily="18" charset="0"/>
                <a:cs typeface="Times New Roman" pitchFamily="18" charset="0"/>
              </a:rPr>
              <a:t>?</a:t>
            </a:r>
            <a:endParaRPr lang="en-US" b="1" i="1" dirty="0">
              <a:solidFill>
                <a:prstClr val="black"/>
              </a:solidFill>
            </a:endParaRPr>
          </a:p>
        </p:txBody>
      </p:sp>
    </p:spTree>
    <p:extLst>
      <p:ext uri="{BB962C8B-B14F-4D97-AF65-F5344CB8AC3E}">
        <p14:creationId xmlns:p14="http://schemas.microsoft.com/office/powerpoint/2010/main" val="4794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ình nền PowerPoint cảm ơn đẹp nhất - Slide cảm ơn, slide kết thúc  đẹp và chuyên nghiệp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15765"/>
            <a:ext cx="1216815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437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7512DF52-F37C-5696-36DF-0F9B25A825F7}"/>
              </a:ext>
            </a:extLst>
          </p:cNvPr>
          <p:cNvSpPr>
            <a:spLocks noGrp="1"/>
          </p:cNvSpPr>
          <p:nvPr>
            <p:ph idx="1"/>
          </p:nvPr>
        </p:nvSpPr>
        <p:spPr>
          <a:xfrm>
            <a:off x="1368781" y="1056709"/>
            <a:ext cx="7277914" cy="3450613"/>
          </a:xfrm>
        </p:spPr>
        <p:txBody>
          <a:bodyPr/>
          <a:lstStyle/>
          <a:p>
            <a:pPr marL="0" indent="0" algn="just">
              <a:buNone/>
            </a:pPr>
            <a:r>
              <a:rPr lang="vi-VN" sz="3600" i="1" dirty="0"/>
              <a:t>? </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Nguyễn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Liên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(UNESCO) 1990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vinh</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kiệt</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VN?</a:t>
            </a:r>
            <a:endParaRPr lang="vi-VN" sz="3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vi-VN" dirty="0"/>
          </a:p>
        </p:txBody>
      </p:sp>
      <p:pic>
        <p:nvPicPr>
          <p:cNvPr id="2" name="Hình ảnh 1">
            <a:extLst>
              <a:ext uri="{FF2B5EF4-FFF2-40B4-BE49-F238E27FC236}">
                <a16:creationId xmlns:a16="http://schemas.microsoft.com/office/drawing/2014/main" id="{CD6FC29B-A1C5-721C-A84D-C8D2B30D0367}"/>
              </a:ext>
            </a:extLst>
          </p:cNvPr>
          <p:cNvPicPr>
            <a:picLocks noChangeAspect="1"/>
          </p:cNvPicPr>
          <p:nvPr/>
        </p:nvPicPr>
        <p:blipFill>
          <a:blip r:embed="rId2"/>
          <a:stretch>
            <a:fillRect/>
          </a:stretch>
        </p:blipFill>
        <p:spPr>
          <a:xfrm>
            <a:off x="9497334" y="1760073"/>
            <a:ext cx="2694666" cy="5230821"/>
          </a:xfrm>
          <a:prstGeom prst="rect">
            <a:avLst/>
          </a:prstGeom>
        </p:spPr>
      </p:pic>
    </p:spTree>
    <p:extLst>
      <p:ext uri="{BB962C8B-B14F-4D97-AF65-F5344CB8AC3E}">
        <p14:creationId xmlns:p14="http://schemas.microsoft.com/office/powerpoint/2010/main" val="916076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6656" y="2746157"/>
            <a:ext cx="9117874"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HOẠT ĐỘNG HÌNH THÀNH KIẾN THỨC</a:t>
            </a:r>
          </a:p>
        </p:txBody>
      </p:sp>
    </p:spTree>
    <p:extLst>
      <p:ext uri="{BB962C8B-B14F-4D97-AF65-F5344CB8AC3E}">
        <p14:creationId xmlns:p14="http://schemas.microsoft.com/office/powerpoint/2010/main" val="1737208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hủ tịch Hồ Chí Minh với Quốc khánh nước ta - Đoàn thanh niên Tỉnh Hà Tĩ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98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4465" y="176981"/>
            <a:ext cx="11641563" cy="1607574"/>
          </a:xfrm>
          <a:prstGeom prst="roundRect">
            <a:avLst/>
          </a:prstGeom>
          <a:solidFill>
            <a:schemeClr val="bg1"/>
          </a:solidFill>
          <a:ln w="285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smtClean="0">
                <a:solidFill>
                  <a:srgbClr val="C00000"/>
                </a:solidFill>
                <a:latin typeface="Times New Roman" pitchFamily="18" charset="0"/>
                <a:cs typeface="Times New Roman" pitchFamily="18" charset="0"/>
              </a:rPr>
              <a:t>BÀI 6. </a:t>
            </a:r>
          </a:p>
          <a:p>
            <a:pPr algn="ctr">
              <a:lnSpc>
                <a:spcPct val="150000"/>
              </a:lnSpc>
            </a:pPr>
            <a:r>
              <a:rPr lang="vi-VN" sz="3600" b="1" dirty="0" smtClean="0">
                <a:solidFill>
                  <a:srgbClr val="C00000"/>
                </a:solidFill>
                <a:latin typeface="Times New Roman" pitchFamily="18" charset="0"/>
                <a:cs typeface="Times New Roman" pitchFamily="18" charset="0"/>
              </a:rPr>
              <a:t>THƠ </a:t>
            </a:r>
            <a:r>
              <a:rPr lang="vi-VN" sz="3600" b="1" dirty="0">
                <a:solidFill>
                  <a:srgbClr val="C00000"/>
                </a:solidFill>
                <a:latin typeface="Times New Roman" pitchFamily="18" charset="0"/>
                <a:cs typeface="Times New Roman" pitchFamily="18" charset="0"/>
              </a:rPr>
              <a:t>VĂN NGUYỄN ÁI QUỐC - HỒ CHÍ MINH</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17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C8F952-31C1-0CC3-7EC5-F70E20C2455B}"/>
              </a:ext>
            </a:extLst>
          </p:cNvPr>
          <p:cNvSpPr>
            <a:spLocks noGrp="1"/>
          </p:cNvSpPr>
          <p:nvPr>
            <p:ph type="title"/>
          </p:nvPr>
        </p:nvSpPr>
        <p:spPr>
          <a:xfrm>
            <a:off x="918190" y="126502"/>
            <a:ext cx="6432884" cy="575950"/>
          </a:xfrm>
        </p:spPr>
        <p:txBody>
          <a:bodyPr>
            <a:noAutofit/>
          </a:bodyPr>
          <a:lstStyle/>
          <a:p>
            <a:r>
              <a:rPr lang="vi-VN" sz="3200" b="1" dirty="0">
                <a:solidFill>
                  <a:srgbClr val="FF0000"/>
                </a:solidFill>
                <a:latin typeface="Time s New Roman"/>
              </a:rPr>
              <a:t>I. KIẾN THỨC NGỮ VĂN</a:t>
            </a:r>
          </a:p>
        </p:txBody>
      </p:sp>
      <p:sp>
        <p:nvSpPr>
          <p:cNvPr id="3" name="Chỗ dành sẵn cho Nội dung 2">
            <a:extLst>
              <a:ext uri="{FF2B5EF4-FFF2-40B4-BE49-F238E27FC236}">
                <a16:creationId xmlns:a16="http://schemas.microsoft.com/office/drawing/2014/main" id="{B99B8DAA-7F69-D33A-1349-A582F784D691}"/>
              </a:ext>
            </a:extLst>
          </p:cNvPr>
          <p:cNvSpPr>
            <a:spLocks noGrp="1"/>
          </p:cNvSpPr>
          <p:nvPr>
            <p:ph idx="1"/>
          </p:nvPr>
        </p:nvSpPr>
        <p:spPr>
          <a:xfrm>
            <a:off x="4134632" y="967466"/>
            <a:ext cx="7697150" cy="5796116"/>
          </a:xfr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Phong cách nghệ thuật</a:t>
            </a:r>
          </a:p>
          <a:p>
            <a:pPr>
              <a:buFontTx/>
              <a:buChar char="-"/>
            </a:pPr>
            <a:r>
              <a:rPr lang="vi-VN" sz="2400" dirty="0" smtClean="0">
                <a:solidFill>
                  <a:schemeClr val="tx1"/>
                </a:solidFill>
                <a:latin typeface="Tahoma" panose="020B0604030504040204" pitchFamily="34" charset="0"/>
                <a:ea typeface="Tahoma" panose="020B0604030504040204" pitchFamily="34" charset="0"/>
                <a:cs typeface="Tahoma" panose="020B0604030504040204" pitchFamily="34" charset="0"/>
              </a:rPr>
              <a:t>N</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ét</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độc</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đáo</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về</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hình</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thức</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nghệ</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thuật</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được</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thể</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hiện</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thống</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nhất</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trong</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tác</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phẩm</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của</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một</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nhà</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2400" kern="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văn</a:t>
            </a:r>
            <a:r>
              <a:rPr lang="en-US" sz="2400" kern="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r>
              <a:rPr lang="vi-VN" sz="2400" b="1" dirty="0" smtClean="0">
                <a:latin typeface="Tahoma" panose="020B0604030504040204" pitchFamily="34" charset="0"/>
                <a:ea typeface="Tahoma" panose="020B0604030504040204" pitchFamily="34" charset="0"/>
                <a:cs typeface="Tahoma" panose="020B0604030504040204" pitchFamily="34" charset="0"/>
              </a:rPr>
              <a:t>2</a:t>
            </a:r>
            <a:r>
              <a:rPr lang="vi-VN" sz="2400" b="1" dirty="0">
                <a:latin typeface="Tahoma" panose="020B0604030504040204" pitchFamily="34" charset="0"/>
                <a:ea typeface="Tahoma" panose="020B0604030504040204" pitchFamily="34" charset="0"/>
                <a:cs typeface="Tahoma" panose="020B0604030504040204" pitchFamily="34" charset="0"/>
              </a:rPr>
              <a:t>. Sức thuyết phục của văn nghị luận</a:t>
            </a:r>
          </a:p>
          <a:p>
            <a:pPr>
              <a:buFontTx/>
              <a:buChar char="-"/>
            </a:pPr>
            <a:r>
              <a:rPr lang="vi-VN" sz="2400" dirty="0">
                <a:latin typeface="Tahoma" panose="020B0604030504040204" pitchFamily="34" charset="0"/>
                <a:ea typeface="Tahoma" panose="020B0604030504040204" pitchFamily="34" charset="0"/>
                <a:cs typeface="Tahoma" panose="020B0604030504040204" pitchFamily="34" charset="0"/>
              </a:rPr>
              <a:t>Trình bày tư tưởng và thuyết phục người đọc bằng lý lẽ, lập luận.</a:t>
            </a:r>
          </a:p>
          <a:p>
            <a:pPr marL="0" indent="0">
              <a:buNone/>
            </a:pPr>
            <a:r>
              <a:rPr lang="vi-VN" sz="2400" kern="0" dirty="0">
                <a:effectLst/>
                <a:latin typeface="Tahoma" panose="020B0604030504040204" pitchFamily="34" charset="0"/>
                <a:ea typeface="Tahoma" panose="020B0604030504040204" pitchFamily="34" charset="0"/>
                <a:cs typeface="Tahoma" panose="020B0604030504040204" pitchFamily="34" charset="0"/>
              </a:rPr>
              <a:t>3. </a:t>
            </a:r>
            <a:r>
              <a:rPr lang="vi-VN" sz="2400" b="1" kern="0" dirty="0">
                <a:effectLst/>
                <a:latin typeface="Tahoma" panose="020B0604030504040204" pitchFamily="34" charset="0"/>
                <a:ea typeface="Tahoma" panose="020B0604030504040204" pitchFamily="34" charset="0"/>
                <a:cs typeface="Tahoma" panose="020B0604030504040204" pitchFamily="34" charset="0"/>
              </a:rPr>
              <a:t>Văn chính luận</a:t>
            </a:r>
          </a:p>
          <a:p>
            <a:pPr>
              <a:buFontTx/>
              <a:buChar char="-"/>
            </a:pPr>
            <a:r>
              <a:rPr lang="vi-VN" sz="2400" kern="0" dirty="0">
                <a:latin typeface="Tahoma" panose="020B0604030504040204" pitchFamily="34" charset="0"/>
                <a:ea typeface="Tahoma" panose="020B0604030504040204" pitchFamily="34" charset="0"/>
                <a:cs typeface="Tahoma" panose="020B0604030504040204" pitchFamily="34" charset="0"/>
              </a:rPr>
              <a:t>Bàn về những vấn đề cấp thiết, mang tính thời sự</a:t>
            </a:r>
          </a:p>
          <a:p>
            <a:pPr marL="0" indent="0">
              <a:buNone/>
            </a:pPr>
            <a:r>
              <a:rPr lang="vi-VN" sz="2400" b="1" kern="0" dirty="0">
                <a:effectLst/>
                <a:latin typeface="Tahoma" panose="020B0604030504040204" pitchFamily="34" charset="0"/>
                <a:ea typeface="Tahoma" panose="020B0604030504040204" pitchFamily="34" charset="0"/>
                <a:cs typeface="Tahoma" panose="020B0604030504040204" pitchFamily="34" charset="0"/>
              </a:rPr>
              <a:t>4. Biện pháp tu từ nói mỉa</a:t>
            </a:r>
          </a:p>
          <a:p>
            <a:pPr marL="0" indent="0">
              <a:buNone/>
            </a:pPr>
            <a:r>
              <a:rPr lang="vi-VN" sz="2400" kern="0" dirty="0">
                <a:latin typeface="Tahoma" panose="020B0604030504040204" pitchFamily="34" charset="0"/>
                <a:ea typeface="Tahoma" panose="020B0604030504040204" pitchFamily="34" charset="0"/>
                <a:cs typeface="Tahoma" panose="020B0604030504040204" pitchFamily="34" charset="0"/>
              </a:rPr>
              <a:t>- Là biện pháp tu từ, dùng từ ngữ tích cực với ngụ ý đánh giá ngược lại -&gt; châm biếm đả kích đối </a:t>
            </a:r>
            <a:r>
              <a:rPr lang="vi-VN" sz="2400" kern="0" dirty="0" smtClean="0">
                <a:latin typeface="Tahoma" panose="020B0604030504040204" pitchFamily="34" charset="0"/>
                <a:ea typeface="Tahoma" panose="020B0604030504040204" pitchFamily="34" charset="0"/>
                <a:cs typeface="Tahoma" panose="020B0604030504040204" pitchFamily="34" charset="0"/>
              </a:rPr>
              <a:t>tượng</a:t>
            </a:r>
            <a:endParaRPr lang="vi-VN" sz="2400" kern="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Chỗ dành sẵn cho Văn bản 3">
            <a:extLst>
              <a:ext uri="{FF2B5EF4-FFF2-40B4-BE49-F238E27FC236}">
                <a16:creationId xmlns:a16="http://schemas.microsoft.com/office/drawing/2014/main" id="{6FE459BE-984B-E5E9-9481-581F75F99A50}"/>
              </a:ext>
            </a:extLst>
          </p:cNvPr>
          <p:cNvSpPr>
            <a:spLocks noGrp="1"/>
          </p:cNvSpPr>
          <p:nvPr>
            <p:ph type="body" sz="half" idx="2"/>
          </p:nvPr>
        </p:nvSpPr>
        <p:spPr>
          <a:xfrm>
            <a:off x="373291" y="811808"/>
            <a:ext cx="3406876" cy="5263695"/>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lnSpc>
                <a:spcPct val="107000"/>
              </a:lnSpc>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Dựa</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vào</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SGK,Em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hiểu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phong</a:t>
            </a:r>
            <a:r>
              <a:rPr lang="en-US" sz="2800" b="1"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800" b="1"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Nghệ thuật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28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 NL thuyết phục </a:t>
            </a:r>
            <a:r>
              <a:rPr lang="vi-VN"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 bằng hình thức nào</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p>
          <a:p>
            <a:pPr algn="just"/>
            <a:r>
              <a:rPr lang="en-US" sz="2800"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Thể loại văn </a:t>
            </a:r>
            <a:r>
              <a:rPr lang="vi-VN" sz="2800" b="1"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Chính luận </a:t>
            </a:r>
            <a:r>
              <a:rPr lang="vi-VN" sz="2800"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đề cập đến những vấn đề nào?</a:t>
            </a:r>
          </a:p>
          <a:p>
            <a:pPr algn="just"/>
            <a:r>
              <a:rPr lang="vi-VN" sz="2800"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 Thế nào là </a:t>
            </a:r>
            <a:r>
              <a:rPr lang="vi-VN" sz="2800" b="1" i="1" dirty="0">
                <a:solidFill>
                  <a:srgbClr val="0D0D0D"/>
                </a:solidFill>
                <a:latin typeface="Times New Roman" panose="02020603050405020304" pitchFamily="18" charset="0"/>
                <a:ea typeface="MS Mincho" panose="02020609040205080304" pitchFamily="49" charset="-128"/>
                <a:cs typeface="Times New Roman" panose="02020603050405020304" pitchFamily="18" charset="0"/>
              </a:rPr>
              <a:t>Tu từ nói mỉa?</a:t>
            </a:r>
          </a:p>
          <a:p>
            <a:endParaRPr lang="vi-VN" sz="2800" i="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vi-VN" dirty="0"/>
          </a:p>
        </p:txBody>
      </p:sp>
      <p:pic>
        <p:nvPicPr>
          <p:cNvPr id="5" name="Hình ảnh 4">
            <a:extLst>
              <a:ext uri="{FF2B5EF4-FFF2-40B4-BE49-F238E27FC236}">
                <a16:creationId xmlns:a16="http://schemas.microsoft.com/office/drawing/2014/main" id="{1FA35F10-7BA3-E558-6B38-F3FFD1E79EA6}"/>
              </a:ext>
            </a:extLst>
          </p:cNvPr>
          <p:cNvPicPr>
            <a:picLocks noChangeAspect="1"/>
          </p:cNvPicPr>
          <p:nvPr/>
        </p:nvPicPr>
        <p:blipFill>
          <a:blip r:embed="rId2"/>
          <a:stretch>
            <a:fillRect/>
          </a:stretch>
        </p:blipFill>
        <p:spPr>
          <a:xfrm flipH="1">
            <a:off x="3425702" y="5652438"/>
            <a:ext cx="708930" cy="1376157"/>
          </a:xfrm>
          <a:prstGeom prst="rect">
            <a:avLst/>
          </a:prstGeom>
        </p:spPr>
      </p:pic>
    </p:spTree>
    <p:extLst>
      <p:ext uri="{BB962C8B-B14F-4D97-AF65-F5344CB8AC3E}">
        <p14:creationId xmlns:p14="http://schemas.microsoft.com/office/powerpoint/2010/main" val="38904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anim calcmode="lin" valueType="num">
                                      <p:cBhvr additive="base">
                                        <p:cTn id="3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 calcmode="lin" valueType="num">
                                      <p:cBhvr additive="base">
                                        <p:cTn id="6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 calcmode="lin" valueType="num">
                                      <p:cBhvr additive="base">
                                        <p:cTn id="7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 calcmode="lin" valueType="num">
                                      <p:cBhvr additive="base">
                                        <p:cTn id="7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7" end="7"/>
                                            </p:txEl>
                                          </p:spTgt>
                                        </p:tgtEl>
                                        <p:attrNameLst>
                                          <p:attrName>style.visibility</p:attrName>
                                        </p:attrNameLst>
                                      </p:cBhvr>
                                      <p:to>
                                        <p:strVal val="visible"/>
                                      </p:to>
                                    </p:set>
                                    <p:anim calcmode="lin" valueType="num">
                                      <p:cBhvr additive="base">
                                        <p:cTn id="8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 tưởng của Bác về công bộc của dân - Báo Khánh Hòa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79" y="627463"/>
            <a:ext cx="4650828"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5460122" y="1280944"/>
            <a:ext cx="6731878" cy="1020762"/>
          </a:xfrm>
          <a:prstGeom prst="rect">
            <a:avLst/>
          </a:prstGeom>
        </p:spPr>
        <p:txBody>
          <a:bodyPr>
            <a:normAutofit fontScale="9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en-US" sz="3100" b="1" kern="0" noProof="0" dirty="0">
                <a:solidFill>
                  <a:srgbClr val="C00000"/>
                </a:solidFill>
                <a:latin typeface="Times New Roman" pitchFamily="18" charset="0"/>
                <a:cs typeface="Times New Roman" pitchFamily="18" charset="0"/>
              </a:rPr>
              <a:t>NGUYỄN ÁI QUỐC – HỒ CHÍ MINH</a:t>
            </a:r>
            <a:r>
              <a:rPr lang="vi-VN" altLang="en-US" sz="4800" b="1" kern="0" noProof="0" dirty="0">
                <a:solidFill>
                  <a:srgbClr val="C00000"/>
                </a:solidFill>
                <a:latin typeface="Times New Roman" pitchFamily="18" charset="0"/>
                <a:cs typeface="Times New Roman" pitchFamily="18" charset="0"/>
              </a:rPr>
              <a:t/>
            </a:r>
            <a:br>
              <a:rPr lang="vi-VN" altLang="en-US" sz="4800" b="1" kern="0" noProof="0" dirty="0">
                <a:solidFill>
                  <a:srgbClr val="C00000"/>
                </a:solidFill>
                <a:latin typeface="Times New Roman" pitchFamily="18" charset="0"/>
                <a:cs typeface="Times New Roman" pitchFamily="18" charset="0"/>
              </a:rPr>
            </a:br>
            <a:r>
              <a:rPr lang="vi-VN" altLang="en-US" sz="4400" b="1" kern="0" dirty="0">
                <a:solidFill>
                  <a:srgbClr val="C00000"/>
                </a:solidFill>
                <a:latin typeface="Times New Roman" pitchFamily="18" charset="0"/>
                <a:cs typeface="Times New Roman" pitchFamily="18" charset="0"/>
              </a:rPr>
              <a:t>CUỘC ĐỜI VÀ SỰ NGHIỆP</a:t>
            </a:r>
            <a:endParaRPr kumimoji="0" lang="en-US" altLang="en-US" sz="4400"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2" name="Rectangle 2">
            <a:extLst>
              <a:ext uri="{FF2B5EF4-FFF2-40B4-BE49-F238E27FC236}">
                <a16:creationId xmlns:a16="http://schemas.microsoft.com/office/drawing/2014/main" id="{40A946D0-3557-990B-8D12-1FE5476B41A8}"/>
              </a:ext>
            </a:extLst>
          </p:cNvPr>
          <p:cNvSpPr txBox="1">
            <a:spLocks noChangeArrowheads="1"/>
          </p:cNvSpPr>
          <p:nvPr/>
        </p:nvSpPr>
        <p:spPr>
          <a:xfrm>
            <a:off x="6248400" y="213039"/>
            <a:ext cx="5604641" cy="70136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spcBef>
                <a:spcPts val="0"/>
              </a:spcBef>
              <a:defRPr/>
            </a:pPr>
            <a:r>
              <a:rPr lang="vi-VN" altLang="en-US" sz="2700" b="1" kern="0" dirty="0">
                <a:solidFill>
                  <a:schemeClr val="tx1"/>
                </a:solidFill>
                <a:latin typeface="Times New Roman" pitchFamily="18" charset="0"/>
                <a:cs typeface="Times New Roman" pitchFamily="18" charset="0"/>
              </a:rPr>
              <a:t>II. ĐỌC HIỂU VĂN BẢN</a:t>
            </a:r>
            <a:endParaRPr lang="en-US" altLang="en-US" sz="4800" b="1" kern="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25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80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Bó sợi">
  <a:themeElements>
    <a:clrScheme name="Bó sợi">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ó sợi">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ó sợi">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636</TotalTime>
  <Words>2141</Words>
  <Application>Microsoft Office PowerPoint</Application>
  <PresentationFormat>Widescreen</PresentationFormat>
  <Paragraphs>175</Paragraphs>
  <Slides>48</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Amazone</vt:lpstr>
      <vt:lpstr>Aptos</vt:lpstr>
      <vt:lpstr>Arial</vt:lpstr>
      <vt:lpstr>Calibri</vt:lpstr>
      <vt:lpstr>Century Gothic</vt:lpstr>
      <vt:lpstr>MS Mincho</vt:lpstr>
      <vt:lpstr>Serpentine</vt:lpstr>
      <vt:lpstr>Tahoma</vt:lpstr>
      <vt:lpstr>Time s New Roman</vt:lpstr>
      <vt:lpstr>Times New Roman</vt:lpstr>
      <vt:lpstr>Wingdings</vt:lpstr>
      <vt:lpstr>Wingdings 3</vt:lpstr>
      <vt:lpstr>Bó sợi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KIẾN THỨC NGỮ VĂN</vt:lpstr>
      <vt:lpstr>NGUYỄN ÁI QUỐC – HỒ CHÍ MINH CUỘC ĐỜI VÀ SỰ NGHIỆP</vt:lpstr>
      <vt:lpstr>PowerPoint Presentation</vt:lpstr>
      <vt:lpstr>NỘI DUNG BÀI HỌC</vt:lpstr>
      <vt:lpstr>I. Hồ Chí Minh – Anh hùng dân tộc, Danh nhân văn hóa kiệt xuất</vt:lpstr>
      <vt:lpstr>I. Hồ Chí Minh – Anh hùng dân tộc, Danh nhân văn hóa kiệt xuất</vt:lpstr>
      <vt:lpstr>I. Hồ Chí Minh – Anh hùng dân tộc, Danh nhân văn hóa kiệt xuất</vt:lpstr>
      <vt:lpstr>I. Hồ Chí Minh – Anh hùng dân tộc, Danh nhân văn hóa kiệt xuất</vt:lpstr>
      <vt:lpstr>I. Hồ Chí Minh – Anh hùng dân tộc, Danh nhân văn hóa kiệt xuất</vt:lpstr>
      <vt:lpstr>PowerPoint Presentation</vt:lpstr>
      <vt:lpstr>PowerPoint Presentation</vt:lpstr>
      <vt:lpstr>PowerPoint Presentation</vt:lpstr>
      <vt:lpstr>PowerPoint Presentation</vt:lpstr>
      <vt:lpstr>PowerPoint Presentation</vt:lpstr>
      <vt:lpstr>II. Hồ Chí Minh – Nhà văn, nhà thơ lớn</vt:lpstr>
      <vt:lpstr>II. Hồ Chí Minh – Nhà văn, nhà thơ lớn</vt:lpstr>
      <vt:lpstr>II. Hồ Chí Minh – Nhà văn, nhà thơ lớn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Sự nghiệp văn học</vt:lpstr>
      <vt:lpstr>III. Tổng kết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Cúc Nguyễn</dc:creator>
  <cp:lastModifiedBy>HONGVAN</cp:lastModifiedBy>
  <cp:revision>10</cp:revision>
  <dcterms:created xsi:type="dcterms:W3CDTF">2024-07-19T08:15:33Z</dcterms:created>
  <dcterms:modified xsi:type="dcterms:W3CDTF">2024-07-29T15:44:19Z</dcterms:modified>
</cp:coreProperties>
</file>