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527" r:id="rId3"/>
    <p:sldId id="268" r:id="rId4"/>
    <p:sldId id="3528" r:id="rId5"/>
    <p:sldId id="3521" r:id="rId6"/>
    <p:sldId id="3517" r:id="rId7"/>
    <p:sldId id="264" r:id="rId8"/>
    <p:sldId id="313" r:id="rId9"/>
    <p:sldId id="314" r:id="rId10"/>
    <p:sldId id="3529" r:id="rId11"/>
    <p:sldId id="312" r:id="rId12"/>
    <p:sldId id="3522" r:id="rId13"/>
    <p:sldId id="316" r:id="rId14"/>
    <p:sldId id="3523" r:id="rId15"/>
    <p:sldId id="269" r:id="rId16"/>
    <p:sldId id="3530" r:id="rId17"/>
    <p:sldId id="317" r:id="rId18"/>
    <p:sldId id="321" r:id="rId19"/>
    <p:sldId id="3531" r:id="rId20"/>
    <p:sldId id="322" r:id="rId21"/>
    <p:sldId id="323" r:id="rId22"/>
    <p:sldId id="35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1515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3" d="100"/>
          <a:sy n="73" d="100"/>
        </p:scale>
        <p:origin x="618" y="7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506DC-95B8-4BF2-BFE7-76F2838A3F7A}"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5C5C7-27E0-40BD-A898-3B33CD811291}" type="slidenum">
              <a:rPr lang="en-US" smtClean="0"/>
              <a:t>‹#›</a:t>
            </a:fld>
            <a:endParaRPr lang="en-US"/>
          </a:p>
        </p:txBody>
      </p:sp>
    </p:spTree>
    <p:extLst>
      <p:ext uri="{BB962C8B-B14F-4D97-AF65-F5344CB8AC3E}">
        <p14:creationId xmlns:p14="http://schemas.microsoft.com/office/powerpoint/2010/main" val="307609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87059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10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4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66D923-36F5-E5BD-7BC8-EB50D56323A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C235D24-D089-0776-B22D-29ECC26B4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9912C99-E7C0-25C3-B8ED-3A3267218924}"/>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8F7F5DDE-8151-1E98-B77F-73A30AEB6F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024CB16-65F2-AFA9-7733-238BE5F7C1EA}"/>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334430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7F7AFD-EEDB-3BCB-92BA-521B8D0044D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4AD6943-3B50-9E10-1A42-60730BBBA70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1D4D1C7-7D7D-FBC2-0EA4-BBCC67C42190}"/>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B770EEB1-A6E9-F19F-41A2-6CB525A7721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9E5BD8A-CB3A-8B8F-A1C9-6DBF7CC724D3}"/>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65267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EF98221-6D34-7699-0D54-14AE7BC7E59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ED1ECAB-3EA2-BDDC-8F23-976FD024DE7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EC1D865-7C0F-7B71-9011-6C041630311B}"/>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074C2333-DF0C-607D-D3F6-941C9D346B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F82CAB5-C739-E2EA-2303-E905F4EFBC05}"/>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233204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121886" tIns="121886" rIns="121886" bIns="121886" anchor="t" anchorCtr="0">
            <a:noAutofit/>
          </a:bodyPr>
          <a:lstStyle>
            <a:lvl1pPr lvl="0" algn="ctr" rtl="0">
              <a:spcBef>
                <a:spcPts val="0"/>
              </a:spcBef>
              <a:spcAft>
                <a:spcPts val="0"/>
              </a:spcAft>
              <a:buSzPts val="2200"/>
              <a:buNone/>
              <a:defRPr sz="27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2500"/>
              <a:buNone/>
              <a:defRPr sz="2900"/>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399"/>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dirty="0">
                <a:solidFill>
                  <a:srgbClr val="000000"/>
                </a:solidFill>
                <a:cs typeface="Arial"/>
                <a:sym typeface="Arial"/>
              </a:endParaRPr>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dirty="0">
                <a:solidFill>
                  <a:srgbClr val="000000"/>
                </a:solidFill>
                <a:cs typeface="Arial"/>
                <a:sym typeface="Arial"/>
              </a:endParaRPr>
            </a:p>
          </p:txBody>
        </p:sp>
      </p:grpSp>
      <p:grpSp>
        <p:nvGrpSpPr>
          <p:cNvPr id="136" name="Google Shape;136;p14"/>
          <p:cNvGrpSpPr/>
          <p:nvPr/>
        </p:nvGrpSpPr>
        <p:grpSpPr>
          <a:xfrm rot="-506915">
            <a:off x="11318917" y="203194"/>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dirty="0">
                <a:solidFill>
                  <a:srgbClr val="000000"/>
                </a:solidFill>
                <a:cs typeface="Arial"/>
                <a:sym typeface="Arial"/>
              </a:endParaRPr>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900" kern="0" dirty="0">
                <a:solidFill>
                  <a:srgbClr val="000000"/>
                </a:solidFill>
                <a:cs typeface="Arial"/>
                <a:sym typeface="Arial"/>
              </a:endParaRPr>
            </a:p>
          </p:txBody>
        </p:sp>
      </p:grpSp>
    </p:spTree>
    <p:extLst>
      <p:ext uri="{BB962C8B-B14F-4D97-AF65-F5344CB8AC3E}">
        <p14:creationId xmlns:p14="http://schemas.microsoft.com/office/powerpoint/2010/main" val="3869214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pic>
        <p:nvPicPr>
          <p:cNvPr id="66" name="Picture 4" descr="F:\0PPT素材\背景及图片\白麻子.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bwMode="auto">
          <a:xfrm>
            <a:off x="2" y="2"/>
            <a:ext cx="12191999" cy="6857999"/>
          </a:xfrm>
          <a:prstGeom prst="rect">
            <a:avLst/>
          </a:prstGeom>
          <a:noFill/>
          <a:ln>
            <a:solidFill>
              <a:srgbClr val="1F497D"/>
            </a:solidFill>
          </a:ln>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8505738"/>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3"/>
        <p:cNvGrpSpPr/>
        <p:nvPr/>
      </p:nvGrpSpPr>
      <p:grpSpPr>
        <a:xfrm>
          <a:off x="0" y="0"/>
          <a:ext cx="0" cy="0"/>
          <a:chOff x="0" y="0"/>
          <a:chExt cx="0" cy="0"/>
        </a:xfrm>
      </p:grpSpPr>
      <p:sp>
        <p:nvSpPr>
          <p:cNvPr id="494" name="Google Shape;494;p25"/>
          <p:cNvSpPr txBox="1">
            <a:spLocks noGrp="1"/>
          </p:cNvSpPr>
          <p:nvPr>
            <p:ph type="title"/>
          </p:nvPr>
        </p:nvSpPr>
        <p:spPr>
          <a:xfrm>
            <a:off x="3100000" y="2034267"/>
            <a:ext cx="5992000" cy="1494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sz="181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5" name="Google Shape;495;p25"/>
          <p:cNvSpPr txBox="1">
            <a:spLocks noGrp="1"/>
          </p:cNvSpPr>
          <p:nvPr>
            <p:ph type="subTitle" idx="1"/>
          </p:nvPr>
        </p:nvSpPr>
        <p:spPr>
          <a:xfrm>
            <a:off x="3011200" y="3789133"/>
            <a:ext cx="6169600" cy="9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96" name="Google Shape;496;p25"/>
          <p:cNvPicPr preferRelativeResize="0"/>
          <p:nvPr/>
        </p:nvPicPr>
        <p:blipFill>
          <a:blip r:embed="rId2">
            <a:alphaModFix/>
          </a:blip>
          <a:stretch>
            <a:fillRect/>
          </a:stretch>
        </p:blipFill>
        <p:spPr>
          <a:xfrm>
            <a:off x="9877069" y="4568927"/>
            <a:ext cx="1910633" cy="2491475"/>
          </a:xfrm>
          <a:prstGeom prst="rect">
            <a:avLst/>
          </a:prstGeom>
          <a:noFill/>
          <a:ln>
            <a:noFill/>
          </a:ln>
        </p:spPr>
      </p:pic>
      <p:pic>
        <p:nvPicPr>
          <p:cNvPr id="497" name="Google Shape;497;p25"/>
          <p:cNvPicPr preferRelativeResize="0"/>
          <p:nvPr/>
        </p:nvPicPr>
        <p:blipFill>
          <a:blip r:embed="rId3">
            <a:alphaModFix/>
          </a:blip>
          <a:stretch>
            <a:fillRect/>
          </a:stretch>
        </p:blipFill>
        <p:spPr>
          <a:xfrm flipH="1">
            <a:off x="9843067" y="627299"/>
            <a:ext cx="1020420" cy="1084767"/>
          </a:xfrm>
          <a:prstGeom prst="rect">
            <a:avLst/>
          </a:prstGeom>
          <a:noFill/>
          <a:ln>
            <a:noFill/>
          </a:ln>
        </p:spPr>
      </p:pic>
      <p:pic>
        <p:nvPicPr>
          <p:cNvPr id="498" name="Google Shape;498;p25"/>
          <p:cNvPicPr preferRelativeResize="0"/>
          <p:nvPr/>
        </p:nvPicPr>
        <p:blipFill>
          <a:blip r:embed="rId4">
            <a:alphaModFix/>
          </a:blip>
          <a:stretch>
            <a:fillRect/>
          </a:stretch>
        </p:blipFill>
        <p:spPr>
          <a:xfrm rot="5700273">
            <a:off x="63830" y="4789515"/>
            <a:ext cx="1341969" cy="1732508"/>
          </a:xfrm>
          <a:prstGeom prst="rect">
            <a:avLst/>
          </a:prstGeom>
          <a:noFill/>
          <a:ln>
            <a:noFill/>
          </a:ln>
        </p:spPr>
      </p:pic>
      <p:pic>
        <p:nvPicPr>
          <p:cNvPr id="499" name="Google Shape;499;p25"/>
          <p:cNvPicPr preferRelativeResize="0"/>
          <p:nvPr/>
        </p:nvPicPr>
        <p:blipFill>
          <a:blip r:embed="rId5">
            <a:alphaModFix/>
          </a:blip>
          <a:stretch>
            <a:fillRect/>
          </a:stretch>
        </p:blipFill>
        <p:spPr>
          <a:xfrm rot="10800000">
            <a:off x="5183283" y="5313134"/>
            <a:ext cx="1993335" cy="1747265"/>
          </a:xfrm>
          <a:prstGeom prst="rect">
            <a:avLst/>
          </a:prstGeom>
          <a:noFill/>
          <a:ln>
            <a:noFill/>
          </a:ln>
        </p:spPr>
      </p:pic>
      <p:pic>
        <p:nvPicPr>
          <p:cNvPr id="500" name="Google Shape;500;p25"/>
          <p:cNvPicPr preferRelativeResize="0"/>
          <p:nvPr/>
        </p:nvPicPr>
        <p:blipFill>
          <a:blip r:embed="rId6">
            <a:alphaModFix/>
          </a:blip>
          <a:stretch>
            <a:fillRect/>
          </a:stretch>
        </p:blipFill>
        <p:spPr>
          <a:xfrm rot="4784838">
            <a:off x="124501" y="-34819"/>
            <a:ext cx="2364065" cy="2832177"/>
          </a:xfrm>
          <a:prstGeom prst="rect">
            <a:avLst/>
          </a:prstGeom>
          <a:noFill/>
          <a:ln>
            <a:noFill/>
          </a:ln>
        </p:spPr>
      </p:pic>
      <p:pic>
        <p:nvPicPr>
          <p:cNvPr id="501" name="Google Shape;501;p25"/>
          <p:cNvPicPr preferRelativeResize="0"/>
          <p:nvPr/>
        </p:nvPicPr>
        <p:blipFill>
          <a:blip r:embed="rId7">
            <a:alphaModFix amt="25000"/>
          </a:blip>
          <a:stretch>
            <a:fillRect/>
          </a:stretch>
        </p:blipFill>
        <p:spPr>
          <a:xfrm>
            <a:off x="1476534" y="4627117"/>
            <a:ext cx="306701" cy="357600"/>
          </a:xfrm>
          <a:prstGeom prst="rect">
            <a:avLst/>
          </a:prstGeom>
          <a:noFill/>
          <a:ln>
            <a:noFill/>
          </a:ln>
        </p:spPr>
      </p:pic>
      <p:pic>
        <p:nvPicPr>
          <p:cNvPr id="502" name="Google Shape;502;p25"/>
          <p:cNvPicPr preferRelativeResize="0"/>
          <p:nvPr/>
        </p:nvPicPr>
        <p:blipFill>
          <a:blip r:embed="rId7">
            <a:alphaModFix amt="25000"/>
          </a:blip>
          <a:stretch>
            <a:fillRect/>
          </a:stretch>
        </p:blipFill>
        <p:spPr>
          <a:xfrm>
            <a:off x="3182151" y="858303"/>
            <a:ext cx="231967" cy="270464"/>
          </a:xfrm>
          <a:prstGeom prst="rect">
            <a:avLst/>
          </a:prstGeom>
          <a:noFill/>
          <a:ln>
            <a:noFill/>
          </a:ln>
        </p:spPr>
      </p:pic>
      <p:pic>
        <p:nvPicPr>
          <p:cNvPr id="503" name="Google Shape;503;p25"/>
          <p:cNvPicPr preferRelativeResize="0"/>
          <p:nvPr/>
        </p:nvPicPr>
        <p:blipFill>
          <a:blip r:embed="rId7">
            <a:alphaModFix amt="25000"/>
          </a:blip>
          <a:stretch>
            <a:fillRect/>
          </a:stretch>
        </p:blipFill>
        <p:spPr>
          <a:xfrm>
            <a:off x="11431467" y="4356669"/>
            <a:ext cx="231967" cy="270464"/>
          </a:xfrm>
          <a:prstGeom prst="rect">
            <a:avLst/>
          </a:prstGeom>
          <a:noFill/>
          <a:ln>
            <a:noFill/>
          </a:ln>
        </p:spPr>
      </p:pic>
      <p:pic>
        <p:nvPicPr>
          <p:cNvPr id="504" name="Google Shape;504;p25"/>
          <p:cNvPicPr preferRelativeResize="0"/>
          <p:nvPr/>
        </p:nvPicPr>
        <p:blipFill>
          <a:blip r:embed="rId7">
            <a:alphaModFix amt="25000"/>
          </a:blip>
          <a:stretch>
            <a:fillRect/>
          </a:stretch>
        </p:blipFill>
        <p:spPr>
          <a:xfrm>
            <a:off x="9707984" y="4627134"/>
            <a:ext cx="169067" cy="197133"/>
          </a:xfrm>
          <a:prstGeom prst="rect">
            <a:avLst/>
          </a:prstGeom>
          <a:noFill/>
          <a:ln>
            <a:noFill/>
          </a:ln>
        </p:spPr>
      </p:pic>
      <p:pic>
        <p:nvPicPr>
          <p:cNvPr id="505" name="Google Shape;505;p25"/>
          <p:cNvPicPr preferRelativeResize="0"/>
          <p:nvPr/>
        </p:nvPicPr>
        <p:blipFill>
          <a:blip r:embed="rId7">
            <a:alphaModFix amt="25000"/>
          </a:blip>
          <a:stretch>
            <a:fillRect/>
          </a:stretch>
        </p:blipFill>
        <p:spPr>
          <a:xfrm>
            <a:off x="2115300" y="4984734"/>
            <a:ext cx="169067" cy="197133"/>
          </a:xfrm>
          <a:prstGeom prst="rect">
            <a:avLst/>
          </a:prstGeom>
          <a:noFill/>
          <a:ln>
            <a:noFill/>
          </a:ln>
        </p:spPr>
      </p:pic>
      <p:pic>
        <p:nvPicPr>
          <p:cNvPr id="506" name="Google Shape;506;p25"/>
          <p:cNvPicPr preferRelativeResize="0"/>
          <p:nvPr/>
        </p:nvPicPr>
        <p:blipFill>
          <a:blip r:embed="rId7">
            <a:alphaModFix amt="25000"/>
          </a:blip>
          <a:stretch>
            <a:fillRect/>
          </a:stretch>
        </p:blipFill>
        <p:spPr>
          <a:xfrm>
            <a:off x="1994967" y="5642767"/>
            <a:ext cx="169067" cy="197133"/>
          </a:xfrm>
          <a:prstGeom prst="rect">
            <a:avLst/>
          </a:prstGeom>
          <a:noFill/>
          <a:ln>
            <a:noFill/>
          </a:ln>
        </p:spPr>
      </p:pic>
      <p:pic>
        <p:nvPicPr>
          <p:cNvPr id="507" name="Google Shape;507;p25"/>
          <p:cNvPicPr preferRelativeResize="0"/>
          <p:nvPr/>
        </p:nvPicPr>
        <p:blipFill>
          <a:blip r:embed="rId7">
            <a:alphaModFix amt="25000"/>
          </a:blip>
          <a:stretch>
            <a:fillRect/>
          </a:stretch>
        </p:blipFill>
        <p:spPr>
          <a:xfrm>
            <a:off x="11431451" y="1915716"/>
            <a:ext cx="120333" cy="140301"/>
          </a:xfrm>
          <a:prstGeom prst="rect">
            <a:avLst/>
          </a:prstGeom>
          <a:noFill/>
          <a:ln>
            <a:noFill/>
          </a:ln>
        </p:spPr>
      </p:pic>
      <p:pic>
        <p:nvPicPr>
          <p:cNvPr id="508" name="Google Shape;508;p25"/>
          <p:cNvPicPr preferRelativeResize="0"/>
          <p:nvPr/>
        </p:nvPicPr>
        <p:blipFill>
          <a:blip r:embed="rId7">
            <a:alphaModFix amt="25000"/>
          </a:blip>
          <a:stretch>
            <a:fillRect/>
          </a:stretch>
        </p:blipFill>
        <p:spPr>
          <a:xfrm>
            <a:off x="2164018" y="1084816"/>
            <a:ext cx="120333" cy="140301"/>
          </a:xfrm>
          <a:prstGeom prst="rect">
            <a:avLst/>
          </a:prstGeom>
          <a:noFill/>
          <a:ln>
            <a:noFill/>
          </a:ln>
        </p:spPr>
      </p:pic>
      <p:pic>
        <p:nvPicPr>
          <p:cNvPr id="509" name="Google Shape;509;p25"/>
          <p:cNvPicPr preferRelativeResize="0"/>
          <p:nvPr/>
        </p:nvPicPr>
        <p:blipFill>
          <a:blip r:embed="rId7">
            <a:alphaModFix amt="25000"/>
          </a:blip>
          <a:stretch>
            <a:fillRect/>
          </a:stretch>
        </p:blipFill>
        <p:spPr>
          <a:xfrm>
            <a:off x="9647134" y="5585616"/>
            <a:ext cx="120333" cy="140301"/>
          </a:xfrm>
          <a:prstGeom prst="rect">
            <a:avLst/>
          </a:prstGeom>
          <a:noFill/>
          <a:ln>
            <a:noFill/>
          </a:ln>
        </p:spPr>
      </p:pic>
      <p:pic>
        <p:nvPicPr>
          <p:cNvPr id="510" name="Google Shape;510;p25"/>
          <p:cNvPicPr preferRelativeResize="0"/>
          <p:nvPr/>
        </p:nvPicPr>
        <p:blipFill>
          <a:blip r:embed="rId7">
            <a:alphaModFix amt="25000"/>
          </a:blip>
          <a:stretch>
            <a:fillRect/>
          </a:stretch>
        </p:blipFill>
        <p:spPr>
          <a:xfrm>
            <a:off x="10494234" y="2034267"/>
            <a:ext cx="120333" cy="140301"/>
          </a:xfrm>
          <a:prstGeom prst="rect">
            <a:avLst/>
          </a:prstGeom>
          <a:noFill/>
          <a:ln>
            <a:noFill/>
          </a:ln>
        </p:spPr>
      </p:pic>
      <p:pic>
        <p:nvPicPr>
          <p:cNvPr id="511" name="Google Shape;511;p25"/>
          <p:cNvPicPr preferRelativeResize="0"/>
          <p:nvPr/>
        </p:nvPicPr>
        <p:blipFill>
          <a:blip r:embed="rId7">
            <a:alphaModFix amt="25000"/>
          </a:blip>
          <a:stretch>
            <a:fillRect/>
          </a:stretch>
        </p:blipFill>
        <p:spPr>
          <a:xfrm>
            <a:off x="10373884" y="4316416"/>
            <a:ext cx="120333" cy="140301"/>
          </a:xfrm>
          <a:prstGeom prst="rect">
            <a:avLst/>
          </a:prstGeom>
          <a:noFill/>
          <a:ln>
            <a:noFill/>
          </a:ln>
        </p:spPr>
      </p:pic>
    </p:spTree>
    <p:extLst>
      <p:ext uri="{BB962C8B-B14F-4D97-AF65-F5344CB8AC3E}">
        <p14:creationId xmlns:p14="http://schemas.microsoft.com/office/powerpoint/2010/main" val="46417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D8F90E-D247-7ED6-AB6D-25ED1843587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8096D2B-08B7-18CD-6C78-278EB1DD209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79FBABC-E834-5323-F66D-C9AB59D72C10}"/>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DD7F39E0-B827-E9B8-EDBA-1EDDE4847D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86D620-E76E-1E6C-136B-A27244A28D36}"/>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178861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0040E08-ACC9-432B-6048-2D8EF2D8E90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C305E1F-D038-1CA5-97F7-C6C6271C2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825E3E4-CAE2-351C-B44B-11113D0B9203}"/>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AFAAF1F7-B41E-825A-E9A9-EB0C9ABE97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5CD7081-1F27-305F-0E57-CB140AD8016D}"/>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273727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6F8E77-409B-1284-9170-23AE296D345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157EA52-B0F2-F8A3-35F8-034097061D7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2188B7C-FD05-4055-7337-4BBDA1E1E80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3713191-EB36-B78F-A586-7F8EF1EFCC69}"/>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6" name="Chỗ dành sẵn cho Chân trang 5">
            <a:extLst>
              <a:ext uri="{FF2B5EF4-FFF2-40B4-BE49-F238E27FC236}">
                <a16:creationId xmlns:a16="http://schemas.microsoft.com/office/drawing/2014/main" id="{6AECE44C-3F0E-A65D-2D90-2BA22B31D1A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6CBD40-6C72-EE6F-B991-471B6CFC0FDE}"/>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165716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57592D-FA6B-8959-A982-5CFD148B707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CCE601-A643-28DF-13C8-F3FDE3D1E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F398ABE-BD7C-55EF-ABED-D682921BBE5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B81E73A-742C-FF7A-9CF7-B74ACCAF0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A68AE04-C63C-8F6D-11C4-C6F6E4ADA05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ED9F9B3-7C2A-5C50-A088-3090CA436FA1}"/>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8" name="Chỗ dành sẵn cho Chân trang 7">
            <a:extLst>
              <a:ext uri="{FF2B5EF4-FFF2-40B4-BE49-F238E27FC236}">
                <a16:creationId xmlns:a16="http://schemas.microsoft.com/office/drawing/2014/main" id="{BEAB0C34-E4ED-987C-510A-DA7FE892F7AD}"/>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BD3E5AE-FE7C-1265-7869-5CE86A3329E8}"/>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308946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5B18C2-8538-DDE6-149C-DC65C6EFE66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D203075-D56A-1FCE-8976-0F954C33975B}"/>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4" name="Chỗ dành sẵn cho Chân trang 3">
            <a:extLst>
              <a:ext uri="{FF2B5EF4-FFF2-40B4-BE49-F238E27FC236}">
                <a16:creationId xmlns:a16="http://schemas.microsoft.com/office/drawing/2014/main" id="{F10DFD62-1BD2-3166-895C-4667CDD92778}"/>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1E46491-EC26-C5D8-1A03-BD151503B010}"/>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106639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B19DBAE-6437-BE0C-92F6-735209299659}"/>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3" name="Chỗ dành sẵn cho Chân trang 2">
            <a:extLst>
              <a:ext uri="{FF2B5EF4-FFF2-40B4-BE49-F238E27FC236}">
                <a16:creationId xmlns:a16="http://schemas.microsoft.com/office/drawing/2014/main" id="{27C80EA3-1421-259E-24F4-D2A343FCB18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59728D0-BE54-EABC-0A9E-8C8665E368C1}"/>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384284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FA6AF1-4BA6-5656-C827-61909FDE9E4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9F056F-9998-25A1-9F8A-0C1023B353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44EE6EF-13AA-ED83-97E6-65600D88E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E911881-6165-EBBD-E24E-FF5FBDB61925}"/>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6" name="Chỗ dành sẵn cho Chân trang 5">
            <a:extLst>
              <a:ext uri="{FF2B5EF4-FFF2-40B4-BE49-F238E27FC236}">
                <a16:creationId xmlns:a16="http://schemas.microsoft.com/office/drawing/2014/main" id="{14260C41-17B2-E2E6-6AA2-A5D741D95D2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0181D48-DDDE-812C-409C-434D189A7AB6}"/>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183838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8012BB-F84D-68EF-1C05-840537998EA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4149614-A853-945B-2076-F0E5563304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2C63B6D-EB34-1B88-CC84-D3C2B3774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274A610-4DA9-22F6-F42A-F5B6D42DE96B}"/>
              </a:ext>
            </a:extLst>
          </p:cNvPr>
          <p:cNvSpPr>
            <a:spLocks noGrp="1"/>
          </p:cNvSpPr>
          <p:nvPr>
            <p:ph type="dt" sz="half" idx="10"/>
          </p:nvPr>
        </p:nvSpPr>
        <p:spPr/>
        <p:txBody>
          <a:bodyPr/>
          <a:lstStyle/>
          <a:p>
            <a:fld id="{D374FF50-765F-4DC6-A793-9C89CCE4FDDC}" type="datetimeFigureOut">
              <a:rPr lang="en-US" smtClean="0"/>
              <a:t>7/29/2024</a:t>
            </a:fld>
            <a:endParaRPr lang="en-US"/>
          </a:p>
        </p:txBody>
      </p:sp>
      <p:sp>
        <p:nvSpPr>
          <p:cNvPr id="6" name="Chỗ dành sẵn cho Chân trang 5">
            <a:extLst>
              <a:ext uri="{FF2B5EF4-FFF2-40B4-BE49-F238E27FC236}">
                <a16:creationId xmlns:a16="http://schemas.microsoft.com/office/drawing/2014/main" id="{9768B964-BA4C-5566-ACE0-5CDF53EBEC3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CE52D10-D1FC-C97B-9139-F4B94FB06171}"/>
              </a:ext>
            </a:extLst>
          </p:cNvPr>
          <p:cNvSpPr>
            <a:spLocks noGrp="1"/>
          </p:cNvSpPr>
          <p:nvPr>
            <p:ph type="sldNum" sz="quarter" idx="12"/>
          </p:nvPr>
        </p:nvSpPr>
        <p:spPr/>
        <p:txBody>
          <a:bodyPr/>
          <a:lstStyle/>
          <a:p>
            <a:fld id="{B030C68E-E3EC-4C6C-AB00-8803BA6F3631}" type="slidenum">
              <a:rPr lang="en-US" smtClean="0"/>
              <a:t>‹#›</a:t>
            </a:fld>
            <a:endParaRPr lang="en-US"/>
          </a:p>
        </p:txBody>
      </p:sp>
    </p:spTree>
    <p:extLst>
      <p:ext uri="{BB962C8B-B14F-4D97-AF65-F5344CB8AC3E}">
        <p14:creationId xmlns:p14="http://schemas.microsoft.com/office/powerpoint/2010/main" val="373548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0FD76CC-FA3B-A11E-CE26-E7FEDFDE9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8E22E40-48F1-961E-C7EE-A6242D567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3B0DF1A-924E-F4B1-B80A-B6DBDCA49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4FF50-765F-4DC6-A793-9C89CCE4FDDC}" type="datetimeFigureOut">
              <a:rPr lang="en-US" smtClean="0"/>
              <a:t>7/29/2024</a:t>
            </a:fld>
            <a:endParaRPr lang="en-US"/>
          </a:p>
        </p:txBody>
      </p:sp>
      <p:sp>
        <p:nvSpPr>
          <p:cNvPr id="5" name="Chỗ dành sẵn cho Chân trang 4">
            <a:extLst>
              <a:ext uri="{FF2B5EF4-FFF2-40B4-BE49-F238E27FC236}">
                <a16:creationId xmlns:a16="http://schemas.microsoft.com/office/drawing/2014/main" id="{E8D08727-38DB-3265-3848-4FFED86326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5DD77FB-3F40-6EE8-62E4-81446A24A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0C68E-E3EC-4C6C-AB00-8803BA6F3631}" type="slidenum">
              <a:rPr lang="en-US" smtClean="0"/>
              <a:t>‹#›</a:t>
            </a:fld>
            <a:endParaRPr lang="en-US"/>
          </a:p>
        </p:txBody>
      </p:sp>
    </p:spTree>
    <p:extLst>
      <p:ext uri="{BB962C8B-B14F-4D97-AF65-F5344CB8AC3E}">
        <p14:creationId xmlns:p14="http://schemas.microsoft.com/office/powerpoint/2010/main" val="3491401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ình ảnh 19">
            <a:extLst>
              <a:ext uri="{FF2B5EF4-FFF2-40B4-BE49-F238E27FC236}">
                <a16:creationId xmlns:a16="http://schemas.microsoft.com/office/drawing/2014/main" id="{7711AA35-4831-FA51-B3DF-DD3B65722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648" y="258971"/>
            <a:ext cx="9761473" cy="5227429"/>
          </a:xfrm>
          <a:prstGeom prst="rect">
            <a:avLst/>
          </a:prstGeom>
        </p:spPr>
      </p:pic>
      <p:sp>
        <p:nvSpPr>
          <p:cNvPr id="5" name="Hộp Văn bản 4">
            <a:extLst>
              <a:ext uri="{FF2B5EF4-FFF2-40B4-BE49-F238E27FC236}">
                <a16:creationId xmlns:a16="http://schemas.microsoft.com/office/drawing/2014/main" id="{A4AA1C0B-7F18-1A8F-349C-8E8B0EE092C1}"/>
              </a:ext>
            </a:extLst>
          </p:cNvPr>
          <p:cNvSpPr txBox="1"/>
          <p:nvPr/>
        </p:nvSpPr>
        <p:spPr>
          <a:xfrm>
            <a:off x="4139473" y="2828835"/>
            <a:ext cx="7199395" cy="1354217"/>
          </a:xfrm>
          <a:prstGeom prst="rect">
            <a:avLst/>
          </a:prstGeom>
          <a:noFill/>
        </p:spPr>
        <p:txBody>
          <a:bodyPr wrap="square">
            <a:spAutoFit/>
          </a:bodyPr>
          <a:lstStyle/>
          <a:p>
            <a:pPr algn="ctr">
              <a:spcBef>
                <a:spcPts val="600"/>
              </a:spcBef>
              <a:spcAft>
                <a:spcPts val="600"/>
              </a:spcAft>
            </a:pP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 THUYẾT TRÌNH VỀ </a:t>
            </a:r>
          </a:p>
          <a:p>
            <a:pPr algn="ctr">
              <a:spcBef>
                <a:spcPts val="600"/>
              </a:spcBef>
              <a:spcAft>
                <a:spcPts val="600"/>
              </a:spcAft>
            </a:pP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 VẤN ĐỀ </a:t>
            </a: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 </a:t>
            </a:r>
            <a:r>
              <a:rPr lang="en-US" sz="36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65476E84-0200-51DB-0BCF-E908E1880154}"/>
              </a:ext>
            </a:extLst>
          </p:cNvPr>
          <p:cNvSpPr txBox="1"/>
          <p:nvPr/>
        </p:nvSpPr>
        <p:spPr>
          <a:xfrm>
            <a:off x="1343607" y="575400"/>
            <a:ext cx="4613055" cy="584775"/>
          </a:xfrm>
          <a:prstGeom prst="rect">
            <a:avLst/>
          </a:prstGeom>
          <a:noFill/>
        </p:spPr>
        <p:txBody>
          <a:bodyPr wrap="square">
            <a:spAutoFit/>
          </a:bodyPr>
          <a:lstStyle/>
          <a:p>
            <a:pPr marL="0" marR="0" algn="ctr">
              <a:spcBef>
                <a:spcPts val="0"/>
              </a:spcBef>
              <a:spcAft>
                <a:spcPts val="0"/>
              </a:spcAft>
            </a:pPr>
            <a:r>
              <a:rPr lang="en-US" sz="3200" b="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a:t>
            </a:r>
            <a:r>
              <a:rPr lang="en-US" sz="3200" b="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NÓI </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 NGHE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05AF60A7-3808-42A7-9CA5-8399A1EE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12" y="2027464"/>
            <a:ext cx="4762500" cy="4762500"/>
          </a:xfrm>
          <a:prstGeom prst="rect">
            <a:avLst/>
          </a:prstGeom>
        </p:spPr>
      </p:pic>
      <p:sp>
        <p:nvSpPr>
          <p:cNvPr id="2" name="TextBox 1"/>
          <p:cNvSpPr txBox="1"/>
          <p:nvPr/>
        </p:nvSpPr>
        <p:spPr>
          <a:xfrm>
            <a:off x="3749040" y="4984423"/>
            <a:ext cx="7067005" cy="1211614"/>
          </a:xfrm>
          <a:prstGeom prst="rect">
            <a:avLst/>
          </a:prstGeom>
          <a:noFill/>
        </p:spPr>
        <p:txBody>
          <a:bodyPr wrap="square" rtlCol="0">
            <a:spAutoFit/>
          </a:bodyPr>
          <a:lstStyle/>
          <a:p>
            <a:pPr algn="just">
              <a:lnSpc>
                <a:spcPct val="115000"/>
              </a:lnSpc>
              <a:spcAft>
                <a:spcPts val="800"/>
              </a:spcAft>
            </a:pPr>
            <a:r>
              <a:rPr lang="en-US" b="1">
                <a:solidFill>
                  <a:srgbClr val="000000"/>
                </a:solidFill>
                <a:latin typeface="Times New Roman" panose="02020603050405020304" pitchFamily="18" charset="0"/>
                <a:ea typeface="Calibri" panose="020F0502020204030204" pitchFamily="34" charset="0"/>
              </a:rPr>
              <a:t>Giáo viên soạn:</a:t>
            </a:r>
            <a:endParaRPr lang="en-GB">
              <a:latin typeface="Times New Roman" panose="02020603050405020304" pitchFamily="18" charset="0"/>
              <a:ea typeface="Calibri" panose="020F0502020204030204" pitchFamily="34" charset="0"/>
            </a:endParaRPr>
          </a:p>
          <a:p>
            <a:pPr algn="just">
              <a:lnSpc>
                <a:spcPct val="115000"/>
              </a:lnSpc>
              <a:spcAft>
                <a:spcPts val="800"/>
              </a:spcAft>
            </a:pPr>
            <a:r>
              <a:rPr lang="en-US" b="1">
                <a:solidFill>
                  <a:srgbClr val="000000"/>
                </a:solidFill>
                <a:latin typeface="Times New Roman" panose="02020603050405020304" pitchFamily="18" charset="0"/>
                <a:ea typeface="Calibri" panose="020F0502020204030204" pitchFamily="34" charset="0"/>
              </a:rPr>
              <a:t>-</a:t>
            </a:r>
            <a:r>
              <a:rPr lang="en-US">
                <a:latin typeface="Times New Roman" panose="02020603050405020304" pitchFamily="18" charset="0"/>
                <a:ea typeface="Calibri" panose="020F0502020204030204" pitchFamily="34" charset="0"/>
              </a:rPr>
              <a:t> </a:t>
            </a:r>
            <a:r>
              <a:rPr lang="en-GB" b="1">
                <a:solidFill>
                  <a:srgbClr val="000000"/>
                </a:solidFill>
                <a:latin typeface="Times New Roman" panose="02020603050405020304" pitchFamily="18" charset="0"/>
                <a:ea typeface="Calibri" panose="020F0502020204030204" pitchFamily="34" charset="0"/>
              </a:rPr>
              <a:t>Trần Hữu Quang trường THPT Trần Phú-  Chí Linh - Hải Dương</a:t>
            </a:r>
            <a:endParaRPr lang="en-GB">
              <a:latin typeface="Times New Roman" panose="02020603050405020304" pitchFamily="18" charset="0"/>
              <a:ea typeface="Calibri" panose="020F0502020204030204" pitchFamily="34" charset="0"/>
            </a:endParaRPr>
          </a:p>
          <a:p>
            <a:r>
              <a:rPr lang="en-GB" b="1">
                <a:solidFill>
                  <a:srgbClr val="000000"/>
                </a:solidFill>
                <a:latin typeface="Times New Roman" panose="02020603050405020304" pitchFamily="18" charset="0"/>
                <a:ea typeface="Calibri" panose="020F0502020204030204" pitchFamily="34" charset="0"/>
              </a:rPr>
              <a:t>- Tạ Thị Hồng Vân, trường THPT Đồng Đậu – Yên Lạc- Vĩnh Phúc</a:t>
            </a:r>
            <a:endParaRPr lang="en-GB"/>
          </a:p>
        </p:txBody>
      </p:sp>
    </p:spTree>
    <p:extLst>
      <p:ext uri="{BB962C8B-B14F-4D97-AF65-F5344CB8AC3E}">
        <p14:creationId xmlns:p14="http://schemas.microsoft.com/office/powerpoint/2010/main" val="150394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6891"/>
            <a:ext cx="10160000" cy="6400800"/>
          </a:xfrm>
          <a:prstGeom prst="rect">
            <a:avLst/>
          </a:prstGeom>
        </p:spPr>
      </p:pic>
      <p:sp>
        <p:nvSpPr>
          <p:cNvPr id="11" name="TextBox 5"/>
          <p:cNvSpPr txBox="1"/>
          <p:nvPr/>
        </p:nvSpPr>
        <p:spPr>
          <a:xfrm>
            <a:off x="2082800" y="2965549"/>
            <a:ext cx="7670800" cy="859210"/>
          </a:xfrm>
          <a:prstGeom prst="rect">
            <a:avLst/>
          </a:prstGeom>
        </p:spPr>
        <p:txBody>
          <a:bodyPr wrap="square" lIns="0" tIns="0" rIns="0" bIns="0" rtlCol="0" anchor="t">
            <a:spAutoFit/>
          </a:bodyPr>
          <a:lstStyle/>
          <a:p>
            <a:pPr algn="ctr">
              <a:lnSpc>
                <a:spcPts val="6720"/>
              </a:lnSpc>
            </a:pPr>
            <a:r>
              <a:rPr lang="en-US" sz="4867" b="1">
                <a:solidFill>
                  <a:schemeClr val="accent5">
                    <a:lumMod val="50000"/>
                  </a:schemeClr>
                </a:solidFill>
                <a:latin typeface="Times New Roman" panose="02020603050405020304" pitchFamily="18" charset="0"/>
                <a:cs typeface="Times New Roman" panose="02020603050405020304" pitchFamily="18" charset="0"/>
              </a:rPr>
              <a:t>2</a:t>
            </a:r>
            <a:r>
              <a:rPr lang="en-US" sz="4867" b="1" smtClean="0">
                <a:solidFill>
                  <a:schemeClr val="accent5">
                    <a:lumMod val="50000"/>
                  </a:schemeClr>
                </a:solidFill>
                <a:latin typeface="Times New Roman" panose="02020603050405020304" pitchFamily="18" charset="0"/>
                <a:cs typeface="Times New Roman" panose="02020603050405020304" pitchFamily="18" charset="0"/>
              </a:rPr>
              <a:t>. </a:t>
            </a:r>
            <a:r>
              <a:rPr lang="en-US" sz="4867" b="1">
                <a:solidFill>
                  <a:schemeClr val="accent5">
                    <a:lumMod val="50000"/>
                  </a:schemeClr>
                </a:solidFill>
                <a:latin typeface="Times New Roman" panose="02020603050405020304" pitchFamily="18" charset="0"/>
                <a:cs typeface="Times New Roman" panose="02020603050405020304" pitchFamily="18" charset="0"/>
              </a:rPr>
              <a:t>THỰC </a:t>
            </a:r>
            <a:r>
              <a:rPr lang="en-US" sz="4867" b="1" smtClean="0">
                <a:solidFill>
                  <a:schemeClr val="accent5">
                    <a:lumMod val="50000"/>
                  </a:schemeClr>
                </a:solidFill>
                <a:latin typeface="Times New Roman" panose="02020603050405020304" pitchFamily="18" charset="0"/>
                <a:cs typeface="Times New Roman" panose="02020603050405020304" pitchFamily="18" charset="0"/>
              </a:rPr>
              <a:t>HÀNH NGHE</a:t>
            </a:r>
            <a:endParaRPr lang="en-US" sz="4867"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6" name="Picture 2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09600" y="3895688"/>
            <a:ext cx="2474022" cy="3078097"/>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638">
            <a:off x="8330268" y="467043"/>
            <a:ext cx="2207510" cy="1063619"/>
          </a:xfrm>
          <a:prstGeom prst="rect">
            <a:avLst/>
          </a:prstGeom>
        </p:spPr>
      </p:pic>
    </p:spTree>
    <p:extLst>
      <p:ext uri="{BB962C8B-B14F-4D97-AF65-F5344CB8AC3E}">
        <p14:creationId xmlns:p14="http://schemas.microsoft.com/office/powerpoint/2010/main" val="404199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2B407BD-A3D4-41B1-4756-C22036D23B39}"/>
              </a:ext>
            </a:extLst>
          </p:cNvPr>
          <p:cNvSpPr txBox="1"/>
          <p:nvPr/>
        </p:nvSpPr>
        <p:spPr>
          <a:xfrm>
            <a:off x="757646" y="444137"/>
            <a:ext cx="8365460" cy="729430"/>
          </a:xfrm>
          <a:prstGeom prst="rect">
            <a:avLst/>
          </a:prstGeom>
          <a:solidFill>
            <a:srgbClr val="0000FF"/>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0" marR="57150">
              <a:lnSpc>
                <a:spcPct val="115000"/>
              </a:lnSpc>
              <a:spcBef>
                <a:spcPts val="600"/>
              </a:spcBef>
              <a:spcAft>
                <a:spcPts val="600"/>
              </a:spcAft>
              <a:tabLst>
                <a:tab pos="0" algn="l"/>
                <a:tab pos="57150" algn="l"/>
                <a:tab pos="152400" algn="l"/>
              </a:tabLs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36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 nghe</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50864" y="5495778"/>
            <a:ext cx="1047846" cy="1214959"/>
          </a:xfrm>
          <a:prstGeom prst="rect">
            <a:avLst/>
          </a:prstGeom>
        </p:spPr>
      </p:pic>
      <p:sp>
        <p:nvSpPr>
          <p:cNvPr id="5" name="Hộp Văn bản 4">
            <a:extLst>
              <a:ext uri="{FF2B5EF4-FFF2-40B4-BE49-F238E27FC236}">
                <a16:creationId xmlns:a16="http://schemas.microsoft.com/office/drawing/2014/main" id="{E0AE6CC5-BF02-1CDE-1EF4-377FDA745301}"/>
              </a:ext>
            </a:extLst>
          </p:cNvPr>
          <p:cNvSpPr txBox="1"/>
          <p:nvPr/>
        </p:nvSpPr>
        <p:spPr>
          <a:xfrm>
            <a:off x="901337" y="1541417"/>
            <a:ext cx="11025052" cy="1569660"/>
          </a:xfrm>
          <a:prstGeom prst="rect">
            <a:avLst/>
          </a:prstGeom>
          <a:noFill/>
        </p:spPr>
        <p:txBody>
          <a:bodyPr wrap="square">
            <a:spAutoFit/>
          </a:bodyPr>
          <a:lstStyle/>
          <a:p>
            <a:pPr marL="0" marR="57150">
              <a:spcBef>
                <a:spcPts val="600"/>
              </a:spcBef>
              <a:spcAft>
                <a:spcPts val="600"/>
              </a:spcAft>
              <a:tabLst>
                <a:tab pos="0" algn="l"/>
                <a:tab pos="57150" algn="l"/>
                <a:tab pos="152400" algn="l"/>
              </a:tabLst>
            </a:pP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ài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26">
            <a:extLst>
              <a:ext uri="{FF2B5EF4-FFF2-40B4-BE49-F238E27FC236}">
                <a16:creationId xmlns:a16="http://schemas.microsoft.com/office/drawing/2014/main" id="{C69EEFCE-4BAD-2329-4FF1-76CA16D7C4A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3823" y="3879272"/>
            <a:ext cx="2474022" cy="2795503"/>
          </a:xfrm>
          <a:prstGeom prst="rect">
            <a:avLst/>
          </a:prstGeom>
        </p:spPr>
      </p:pic>
    </p:spTree>
    <p:extLst>
      <p:ext uri="{BB962C8B-B14F-4D97-AF65-F5344CB8AC3E}">
        <p14:creationId xmlns:p14="http://schemas.microsoft.com/office/powerpoint/2010/main" val="40133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50864" y="5495778"/>
            <a:ext cx="1047846" cy="1214959"/>
          </a:xfrm>
          <a:prstGeom prst="rect">
            <a:avLst/>
          </a:prstGeom>
        </p:spPr>
      </p:pic>
      <p:sp>
        <p:nvSpPr>
          <p:cNvPr id="16" name="Hộp Văn bản 15">
            <a:extLst>
              <a:ext uri="{FF2B5EF4-FFF2-40B4-BE49-F238E27FC236}">
                <a16:creationId xmlns:a16="http://schemas.microsoft.com/office/drawing/2014/main" id="{5D5DBC1D-1A0C-4A9E-7692-BEB6B57DD4FD}"/>
              </a:ext>
            </a:extLst>
          </p:cNvPr>
          <p:cNvSpPr txBox="1"/>
          <p:nvPr/>
        </p:nvSpPr>
        <p:spPr>
          <a:xfrm>
            <a:off x="1054100" y="839102"/>
            <a:ext cx="6096000" cy="613245"/>
          </a:xfrm>
          <a:prstGeom prst="rect">
            <a:avLst/>
          </a:prstGeom>
          <a:noFill/>
        </p:spPr>
        <p:txBody>
          <a:bodyPr wrap="square">
            <a:spAutoFit/>
          </a:bodyPr>
          <a:lstStyle/>
          <a:p>
            <a:pPr marL="0" marR="57150">
              <a:lnSpc>
                <a:spcPct val="115000"/>
              </a:lnSpc>
              <a:spcBef>
                <a:spcPts val="600"/>
              </a:spcBef>
              <a:spcAft>
                <a:spcPts val="600"/>
              </a:spcAft>
              <a:tabLst>
                <a:tab pos="0" algn="l"/>
                <a:tab pos="57150" algn="l"/>
                <a:tab pos="152400" algn="l"/>
              </a:tabLs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bị</a:t>
            </a:r>
            <a:endParaRPr lang="en-US"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D0FB00F6-DEA0-CED2-29BE-B985D9022202}"/>
              </a:ext>
            </a:extLst>
          </p:cNvPr>
          <p:cNvSpPr txBox="1"/>
          <p:nvPr/>
        </p:nvSpPr>
        <p:spPr>
          <a:xfrm>
            <a:off x="1214846" y="1763486"/>
            <a:ext cx="10293607" cy="1198626"/>
          </a:xfrm>
          <a:prstGeom prst="roundRect">
            <a:avLst/>
          </a:prstGeom>
          <a:noFill/>
          <a:ln w="38100">
            <a:solidFill>
              <a:srgbClr val="00CCFF"/>
            </a:solidFill>
          </a:ln>
        </p:spPr>
        <p:txBody>
          <a:bodyPr wrap="square">
            <a:spAutoFit/>
          </a:bodyPr>
          <a:lstStyle/>
          <a:p>
            <a:pPr marR="54610" algn="just">
              <a:lnSpc>
                <a:spcPct val="115000"/>
              </a:lnSpc>
              <a:spcAft>
                <a:spcPts val="0"/>
              </a:spcAft>
              <a:tabLst>
                <a:tab pos="57150" algn="l"/>
                <a:tab pos="152400" algn="l"/>
              </a:tabLst>
            </a:pPr>
            <a:r>
              <a:rPr lang="en-US" sz="2800">
                <a:solidFill>
                  <a:srgbClr val="000000"/>
                </a:solidFill>
                <a:effectLst/>
                <a:latin typeface="Times New Roman" panose="02020603050405020304" pitchFamily="18" charset="0"/>
                <a:ea typeface="Times New Roman" panose="02020603050405020304" pitchFamily="18" charset="0"/>
              </a:rPr>
              <a:t>- </a:t>
            </a:r>
            <a:r>
              <a:rPr lang="en-GB" sz="2800">
                <a:latin typeface="Times New Roman" panose="02020603050405020304" pitchFamily="18" charset="0"/>
                <a:ea typeface="Times New Roman" panose="02020603050405020304" pitchFamily="18" charset="0"/>
              </a:rPr>
              <a:t>xem lại dàn ý đã làm ở phần Viết và các yêu cầu khi nghe ở phần trên</a:t>
            </a:r>
            <a:r>
              <a:rPr lang="en-GB" sz="2800" smtClean="0">
                <a:latin typeface="Times New Roman" panose="02020603050405020304" pitchFamily="18" charset="0"/>
                <a:ea typeface="Times New Roman" panose="02020603050405020304" pitchFamily="18" charset="0"/>
              </a:rPr>
              <a:t>.</a:t>
            </a:r>
            <a:endParaRPr lang="en-GB" sz="2800">
              <a:latin typeface="Times New Roman" panose="02020603050405020304" pitchFamily="18" charset="0"/>
              <a:ea typeface="Calibri" panose="020F0502020204030204" pitchFamily="34" charset="0"/>
            </a:endParaRPr>
          </a:p>
        </p:txBody>
      </p:sp>
      <p:pic>
        <p:nvPicPr>
          <p:cNvPr id="3" name="Picture 26">
            <a:extLst>
              <a:ext uri="{FF2B5EF4-FFF2-40B4-BE49-F238E27FC236}">
                <a16:creationId xmlns:a16="http://schemas.microsoft.com/office/drawing/2014/main" id="{2BD193A0-280B-CB99-1207-305FE1B36CB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3823" y="3879272"/>
            <a:ext cx="2474022" cy="2795503"/>
          </a:xfrm>
          <a:prstGeom prst="rect">
            <a:avLst/>
          </a:prstGeom>
        </p:spPr>
      </p:pic>
    </p:spTree>
    <p:extLst>
      <p:ext uri="{BB962C8B-B14F-4D97-AF65-F5344CB8AC3E}">
        <p14:creationId xmlns:p14="http://schemas.microsoft.com/office/powerpoint/2010/main" val="213156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2B407BD-A3D4-41B1-4756-C22036D23B39}"/>
              </a:ext>
            </a:extLst>
          </p:cNvPr>
          <p:cNvSpPr txBox="1"/>
          <p:nvPr/>
        </p:nvSpPr>
        <p:spPr>
          <a:xfrm>
            <a:off x="546100" y="215568"/>
            <a:ext cx="8069006" cy="729430"/>
          </a:xfrm>
          <a:prstGeom prst="rect">
            <a:avLst/>
          </a:prstGeom>
          <a:solidFill>
            <a:srgbClr val="0000FF"/>
          </a:solidFill>
        </p:spPr>
        <p:txBody>
          <a:bodyPr wrap="square">
            <a:spAutoFit/>
          </a:bodyPr>
          <a:lstStyle/>
          <a:p>
            <a:pPr marL="0" marR="57150" algn="just">
              <a:lnSpc>
                <a:spcPct val="115000"/>
              </a:lnSpc>
              <a:spcBef>
                <a:spcPts val="600"/>
              </a:spcBef>
              <a:spcAft>
                <a:spcPts val="600"/>
              </a:spcAft>
              <a:tabLst>
                <a:tab pos="0" algn="l"/>
                <a:tab pos="57150" algn="l"/>
                <a:tab pos="152400" algn="l"/>
              </a:tabLs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36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 nghe</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896" y="2039447"/>
            <a:ext cx="1249740" cy="1701280"/>
          </a:xfrm>
          <a:prstGeom prst="rect">
            <a:avLst/>
          </a:prstGeom>
        </p:spPr>
      </p:pic>
      <p:sp>
        <p:nvSpPr>
          <p:cNvPr id="16" name="Hộp Văn bản 15">
            <a:extLst>
              <a:ext uri="{FF2B5EF4-FFF2-40B4-BE49-F238E27FC236}">
                <a16:creationId xmlns:a16="http://schemas.microsoft.com/office/drawing/2014/main" id="{5D5DBC1D-1A0C-4A9E-7692-BEB6B57DD4FD}"/>
              </a:ext>
            </a:extLst>
          </p:cNvPr>
          <p:cNvSpPr txBox="1"/>
          <p:nvPr/>
        </p:nvSpPr>
        <p:spPr>
          <a:xfrm>
            <a:off x="818180" y="1122908"/>
            <a:ext cx="5823919" cy="658642"/>
          </a:xfrm>
          <a:prstGeom prst="rect">
            <a:avLst/>
          </a:prstGeom>
          <a:noFill/>
        </p:spPr>
        <p:txBody>
          <a:bodyPr wrap="square">
            <a:spAutoFit/>
          </a:bodyPr>
          <a:lstStyle/>
          <a:p>
            <a:pPr marL="30480" marR="30480" algn="just">
              <a:lnSpc>
                <a:spcPct val="115000"/>
              </a:lnSpc>
              <a:spcBef>
                <a:spcPts val="600"/>
              </a:spcBef>
              <a:spcAft>
                <a:spcPts val="600"/>
              </a:spcAft>
            </a:pPr>
            <a:r>
              <a:rPr lang="vi-VN" sz="3200" b="1" dirty="0">
                <a:solidFill>
                  <a:srgbClr val="0000FF"/>
                </a:solidFill>
                <a:effectLst/>
                <a:latin typeface="Times New Roman" panose="02020603050405020304" pitchFamily="18" charset="0"/>
                <a:ea typeface="Times New Roman" panose="02020603050405020304" pitchFamily="18" charset="0"/>
              </a:rPr>
              <a:t>b) </a:t>
            </a:r>
            <a:r>
              <a:rPr lang="vi-VN" sz="3200" b="1" dirty="0" err="1">
                <a:solidFill>
                  <a:srgbClr val="0000FF"/>
                </a:solidFill>
                <a:effectLst/>
                <a:latin typeface="Times New Roman" panose="02020603050405020304" pitchFamily="18" charset="0"/>
                <a:ea typeface="Times New Roman" panose="02020603050405020304" pitchFamily="18" charset="0"/>
              </a:rPr>
              <a:t>Tìm</a:t>
            </a:r>
            <a:r>
              <a:rPr lang="vi-VN" sz="3200" b="1" dirty="0">
                <a:solidFill>
                  <a:srgbClr val="0000FF"/>
                </a:solidFill>
                <a:effectLst/>
                <a:latin typeface="Times New Roman" panose="02020603050405020304" pitchFamily="18" charset="0"/>
                <a:ea typeface="Times New Roman" panose="02020603050405020304" pitchFamily="18" charset="0"/>
              </a:rPr>
              <a:t> ý </a:t>
            </a:r>
            <a:r>
              <a:rPr lang="vi-VN" sz="3200" b="1" dirty="0" err="1">
                <a:solidFill>
                  <a:srgbClr val="0000FF"/>
                </a:solidFill>
                <a:effectLst/>
                <a:latin typeface="Times New Roman" panose="02020603050405020304" pitchFamily="18" charset="0"/>
                <a:ea typeface="Times New Roman" panose="02020603050405020304" pitchFamily="18" charset="0"/>
              </a:rPr>
              <a:t>và</a:t>
            </a:r>
            <a:r>
              <a:rPr lang="vi-VN" sz="3200" b="1" dirty="0">
                <a:solidFill>
                  <a:srgbClr val="0000FF"/>
                </a:solidFill>
                <a:effectLst/>
                <a:latin typeface="Times New Roman" panose="02020603050405020304" pitchFamily="18" charset="0"/>
                <a:ea typeface="Times New Roman" panose="02020603050405020304" pitchFamily="18" charset="0"/>
              </a:rPr>
              <a:t> </a:t>
            </a:r>
            <a:r>
              <a:rPr lang="vi-VN" sz="3200" b="1" dirty="0" err="1">
                <a:solidFill>
                  <a:srgbClr val="0000FF"/>
                </a:solidFill>
                <a:effectLst/>
                <a:latin typeface="Times New Roman" panose="02020603050405020304" pitchFamily="18" charset="0"/>
                <a:ea typeface="Times New Roman" panose="02020603050405020304" pitchFamily="18" charset="0"/>
              </a:rPr>
              <a:t>lập</a:t>
            </a:r>
            <a:r>
              <a:rPr lang="vi-VN" sz="3200" b="1" dirty="0">
                <a:solidFill>
                  <a:srgbClr val="0000FF"/>
                </a:solidFill>
                <a:effectLst/>
                <a:latin typeface="Times New Roman" panose="02020603050405020304" pitchFamily="18" charset="0"/>
                <a:ea typeface="Times New Roman" panose="02020603050405020304" pitchFamily="18" charset="0"/>
              </a:rPr>
              <a:t> </a:t>
            </a:r>
            <a:r>
              <a:rPr lang="vi-VN" sz="3200" b="1" dirty="0" err="1">
                <a:solidFill>
                  <a:srgbClr val="0000FF"/>
                </a:solidFill>
                <a:effectLst/>
                <a:latin typeface="Times New Roman" panose="02020603050405020304" pitchFamily="18" charset="0"/>
                <a:ea typeface="Times New Roman" panose="02020603050405020304" pitchFamily="18" charset="0"/>
              </a:rPr>
              <a:t>dàn</a:t>
            </a:r>
            <a:r>
              <a:rPr lang="vi-VN" sz="3200" b="1" dirty="0">
                <a:solidFill>
                  <a:srgbClr val="0000FF"/>
                </a:solidFill>
                <a:effectLst/>
                <a:latin typeface="Times New Roman" panose="02020603050405020304" pitchFamily="18" charset="0"/>
                <a:ea typeface="Times New Roman" panose="02020603050405020304" pitchFamily="18" charset="0"/>
              </a:rPr>
              <a:t> ý</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D0FB00F6-DEA0-CED2-29BE-B985D9022202}"/>
              </a:ext>
            </a:extLst>
          </p:cNvPr>
          <p:cNvSpPr txBox="1"/>
          <p:nvPr/>
        </p:nvSpPr>
        <p:spPr>
          <a:xfrm>
            <a:off x="953589" y="2233749"/>
            <a:ext cx="9813198" cy="1532334"/>
          </a:xfrm>
          <a:prstGeom prst="roundRect">
            <a:avLst/>
          </a:prstGeom>
          <a:noFill/>
          <a:ln w="38100">
            <a:solidFill>
              <a:srgbClr val="00CCFF"/>
            </a:solidFill>
          </a:ln>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Người thuyết trình xem lại dàn ý đã làm ở phần viết cân nhắc yêu cầu của bài nói để bổ sung</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sắp xếp lại các ý trong mạch lạc phù hợp với nội dung trình bày</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2" name="Hộp Văn bản 17">
            <a:extLst>
              <a:ext uri="{FF2B5EF4-FFF2-40B4-BE49-F238E27FC236}">
                <a16:creationId xmlns:a16="http://schemas.microsoft.com/office/drawing/2014/main" id="{20E5BD68-9A0A-C574-26A6-5E743C3337BA}"/>
              </a:ext>
            </a:extLst>
          </p:cNvPr>
          <p:cNvSpPr txBox="1"/>
          <p:nvPr/>
        </p:nvSpPr>
        <p:spPr>
          <a:xfrm>
            <a:off x="818181" y="4757321"/>
            <a:ext cx="9948606" cy="1532334"/>
          </a:xfrm>
          <a:prstGeom prst="roundRect">
            <a:avLst/>
          </a:prstGeom>
          <a:noFill/>
          <a:ln w="38100">
            <a:solidFill>
              <a:srgbClr val="00CCFF"/>
            </a:solidFill>
          </a:ln>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Người nghe tìm hiểu đề tài</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chủ đề và nội dung của bài thuyết trình</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hình dung về cách thức thuyết trình</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dự kiến những vấn đề cần làm rõ và các câu hỏi cụ thể</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23743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50864" y="5495778"/>
            <a:ext cx="1047846" cy="1214959"/>
          </a:xfrm>
          <a:prstGeom prst="rect">
            <a:avLst/>
          </a:prstGeom>
        </p:spPr>
      </p:pic>
      <p:sp>
        <p:nvSpPr>
          <p:cNvPr id="2" name="Hộp Văn bản 1">
            <a:extLst>
              <a:ext uri="{FF2B5EF4-FFF2-40B4-BE49-F238E27FC236}">
                <a16:creationId xmlns:a16="http://schemas.microsoft.com/office/drawing/2014/main" id="{9E04A259-B4C6-173B-DAEF-654A675E1AD3}"/>
              </a:ext>
            </a:extLst>
          </p:cNvPr>
          <p:cNvSpPr txBox="1"/>
          <p:nvPr/>
        </p:nvSpPr>
        <p:spPr>
          <a:xfrm>
            <a:off x="1669732" y="1121471"/>
            <a:ext cx="6096000" cy="613245"/>
          </a:xfrm>
          <a:prstGeom prst="rect">
            <a:avLst/>
          </a:prstGeom>
          <a:noFill/>
        </p:spPr>
        <p:txBody>
          <a:bodyPr wrap="square">
            <a:spAutoFit/>
          </a:bodyPr>
          <a:lstStyle/>
          <a:p>
            <a:pPr marL="30480" marR="30480" algn="just">
              <a:lnSpc>
                <a:spcPct val="115000"/>
              </a:lnSpc>
              <a:spcBef>
                <a:spcPts val="600"/>
              </a:spcBef>
              <a:spcAft>
                <a:spcPts val="600"/>
              </a:spcAft>
            </a:pPr>
            <a:r>
              <a:rPr lang="en-US" sz="3200" b="1" dirty="0">
                <a:solidFill>
                  <a:srgbClr val="0000FF"/>
                </a:solidFill>
                <a:effectLst/>
                <a:latin typeface="Times New Roman" panose="02020603050405020304" pitchFamily="18" charset="0"/>
                <a:ea typeface="Times New Roman" panose="02020603050405020304" pitchFamily="18" charset="0"/>
              </a:rPr>
              <a:t>c) </a:t>
            </a:r>
            <a:r>
              <a:rPr lang="en-US" sz="3200" b="1" dirty="0" err="1">
                <a:solidFill>
                  <a:srgbClr val="0000FF"/>
                </a:solidFill>
                <a:effectLst/>
                <a:latin typeface="Times New Roman" panose="02020603050405020304" pitchFamily="18" charset="0"/>
                <a:ea typeface="Times New Roman" panose="02020603050405020304" pitchFamily="18" charset="0"/>
              </a:rPr>
              <a:t>Nói</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và</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nghe</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9460B49E-CD23-EEA1-3335-781AC657F38B}"/>
              </a:ext>
            </a:extLst>
          </p:cNvPr>
          <p:cNvSpPr txBox="1"/>
          <p:nvPr/>
        </p:nvSpPr>
        <p:spPr>
          <a:xfrm>
            <a:off x="2157007" y="3032856"/>
            <a:ext cx="8658775" cy="1702878"/>
          </a:xfrm>
          <a:prstGeom prst="roundRect">
            <a:avLst/>
          </a:prstGeom>
          <a:noFill/>
          <a:ln w="38100">
            <a:solidFill>
              <a:srgbClr val="00CCFF"/>
            </a:solidFill>
          </a:ln>
        </p:spPr>
        <p:txBody>
          <a:bodyPr wrap="square">
            <a:spAutoFit/>
          </a:bodyPr>
          <a:lstStyle/>
          <a:p>
            <a:pPr marR="30480" lvl="0" algn="just">
              <a:lnSpc>
                <a:spcPct val="115000"/>
              </a:lnSpc>
              <a:spcBef>
                <a:spcPts val="600"/>
              </a:spcBef>
              <a:spcAft>
                <a:spcPts val="600"/>
              </a:spcAft>
              <a:buSzPts val="1400"/>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Nghe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trẻ</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nay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9D77353A-977A-D77D-66FC-73A6B72C979F}"/>
              </a:ext>
            </a:extLst>
          </p:cNvPr>
          <p:cNvSpPr txBox="1"/>
          <p:nvPr/>
        </p:nvSpPr>
        <p:spPr>
          <a:xfrm>
            <a:off x="2166338" y="5026574"/>
            <a:ext cx="7266653" cy="606407"/>
          </a:xfrm>
          <a:prstGeom prst="roundRect">
            <a:avLst/>
          </a:prstGeom>
          <a:noFill/>
          <a:ln w="38100">
            <a:solidFill>
              <a:srgbClr val="00CCFF"/>
            </a:solidFill>
          </a:ln>
        </p:spPr>
        <p:txBody>
          <a:bodyPr wrap="square">
            <a:spAutoFit/>
          </a:bodyPr>
          <a:lstStyle/>
          <a:p>
            <a:pPr marR="30480" lvl="0" algn="just">
              <a:lnSpc>
                <a:spcPct val="115000"/>
              </a:lnSpc>
              <a:spcBef>
                <a:spcPts val="600"/>
              </a:spcBef>
              <a:spcAft>
                <a:spcPts val="600"/>
              </a:spcAft>
              <a:buSzPts val="1400"/>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endParaRPr lang="en-US" sz="2400" dirty="0">
              <a:effectLst/>
              <a:latin typeface="Times New Roman" panose="02020603050405020304" pitchFamily="18" charset="0"/>
              <a:ea typeface="Times New Roman" panose="02020603050405020304" pitchFamily="18" charset="0"/>
            </a:endParaRPr>
          </a:p>
        </p:txBody>
      </p:sp>
      <p:sp>
        <p:nvSpPr>
          <p:cNvPr id="6" name="Hộp Văn bản 2">
            <a:extLst>
              <a:ext uri="{FF2B5EF4-FFF2-40B4-BE49-F238E27FC236}">
                <a16:creationId xmlns:a16="http://schemas.microsoft.com/office/drawing/2014/main" id="{A94213C4-3222-1060-DD42-ED07B3C4A85B}"/>
              </a:ext>
            </a:extLst>
          </p:cNvPr>
          <p:cNvSpPr txBox="1"/>
          <p:nvPr/>
        </p:nvSpPr>
        <p:spPr>
          <a:xfrm>
            <a:off x="1970395" y="2214963"/>
            <a:ext cx="5983953" cy="606407"/>
          </a:xfrm>
          <a:prstGeom prst="roundRect">
            <a:avLst/>
          </a:prstGeom>
          <a:noFill/>
          <a:ln w="38100">
            <a:solidFill>
              <a:srgbClr val="00CCFF"/>
            </a:solidFill>
          </a:ln>
        </p:spPr>
        <p:txBody>
          <a:bodyPr wrap="square">
            <a:spAutoFit/>
          </a:bodyPr>
          <a:lstStyle/>
          <a:p>
            <a:pPr marR="30480" lvl="0" algn="just">
              <a:lnSpc>
                <a:spcPct val="115000"/>
              </a:lnSpc>
              <a:spcBef>
                <a:spcPts val="600"/>
              </a:spcBef>
              <a:spcAft>
                <a:spcPts val="600"/>
              </a:spcAft>
              <a:buSzPts val="1400"/>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cầu</a:t>
            </a:r>
            <a:endParaRPr lang="en-US" sz="2400" dirty="0">
              <a:effectLst/>
              <a:latin typeface="Times New Roman" panose="02020603050405020304" pitchFamily="18" charset="0"/>
              <a:ea typeface="Times New Roman" panose="02020603050405020304" pitchFamily="18" charset="0"/>
            </a:endParaRPr>
          </a:p>
        </p:txBody>
      </p:sp>
      <p:sp>
        <p:nvSpPr>
          <p:cNvPr id="8" name="Hộp Văn bản 3">
            <a:extLst>
              <a:ext uri="{FF2B5EF4-FFF2-40B4-BE49-F238E27FC236}">
                <a16:creationId xmlns:a16="http://schemas.microsoft.com/office/drawing/2014/main" id="{E30DA95E-BC59-8E5A-3761-B641DAD543E7}"/>
              </a:ext>
            </a:extLst>
          </p:cNvPr>
          <p:cNvSpPr txBox="1"/>
          <p:nvPr/>
        </p:nvSpPr>
        <p:spPr>
          <a:xfrm>
            <a:off x="2157007" y="5934051"/>
            <a:ext cx="7266653" cy="606407"/>
          </a:xfrm>
          <a:prstGeom prst="roundRect">
            <a:avLst/>
          </a:prstGeom>
          <a:noFill/>
          <a:ln w="38100">
            <a:solidFill>
              <a:srgbClr val="00CCFF"/>
            </a:solidFill>
          </a:ln>
        </p:spPr>
        <p:txBody>
          <a:bodyPr wrap="square">
            <a:spAutoFit/>
          </a:bodyPr>
          <a:lstStyle/>
          <a:p>
            <a:pPr marR="30480" lvl="0" algn="just">
              <a:lnSpc>
                <a:spcPct val="115000"/>
              </a:lnSpc>
              <a:spcBef>
                <a:spcPts val="600"/>
              </a:spcBef>
              <a:spcAft>
                <a:spcPts val="600"/>
              </a:spcAft>
              <a:buSzPts val="1400"/>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endParaRPr lang="en-US" sz="2400" dirty="0">
              <a:effectLst/>
              <a:latin typeface="Times New Roman" panose="02020603050405020304" pitchFamily="18" charset="0"/>
              <a:ea typeface="Times New Roman" panose="02020603050405020304" pitchFamily="18" charset="0"/>
            </a:endParaRPr>
          </a:p>
        </p:txBody>
      </p:sp>
      <p:pic>
        <p:nvPicPr>
          <p:cNvPr id="5" name="Picture 26">
            <a:extLst>
              <a:ext uri="{FF2B5EF4-FFF2-40B4-BE49-F238E27FC236}">
                <a16:creationId xmlns:a16="http://schemas.microsoft.com/office/drawing/2014/main" id="{F05FF312-9D43-122A-4053-28053DDA068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3823" y="3879272"/>
            <a:ext cx="2474022" cy="2795503"/>
          </a:xfrm>
          <a:prstGeom prst="rect">
            <a:avLst/>
          </a:prstGeom>
        </p:spPr>
      </p:pic>
    </p:spTree>
    <p:extLst>
      <p:ext uri="{BB962C8B-B14F-4D97-AF65-F5344CB8AC3E}">
        <p14:creationId xmlns:p14="http://schemas.microsoft.com/office/powerpoint/2010/main" val="25345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13045" y="92365"/>
            <a:ext cx="11778610" cy="6643548"/>
          </a:xfrm>
          <a:prstGeom prst="frame">
            <a:avLst>
              <a:gd name="adj1" fmla="val 1948"/>
            </a:avLst>
          </a:prstGeom>
          <a:noFill/>
          <a:ln w="28575">
            <a:solidFill>
              <a:srgbClr val="0A0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p:nvPr/>
        </p:nvSpPr>
        <p:spPr>
          <a:xfrm>
            <a:off x="3121860" y="6496037"/>
            <a:ext cx="17315" cy="881"/>
          </a:xfrm>
          <a:custGeom>
            <a:avLst/>
            <a:gdLst>
              <a:gd name="connsiteX0" fmla="*/ 17315 w 17315"/>
              <a:gd name="connsiteY0" fmla="*/ 0 h 881"/>
              <a:gd name="connsiteX1" fmla="*/ 17315 w 17315"/>
              <a:gd name="connsiteY1" fmla="*/ 881 h 881"/>
              <a:gd name="connsiteX2" fmla="*/ 0 w 17315"/>
              <a:gd name="connsiteY2" fmla="*/ 881 h 881"/>
              <a:gd name="connsiteX3" fmla="*/ 17315 w 17315"/>
              <a:gd name="connsiteY3" fmla="*/ 0 h 881"/>
            </a:gdLst>
            <a:ahLst/>
            <a:cxnLst>
              <a:cxn ang="0">
                <a:pos x="connsiteX0" y="connsiteY0"/>
              </a:cxn>
              <a:cxn ang="0">
                <a:pos x="connsiteX1" y="connsiteY1"/>
              </a:cxn>
              <a:cxn ang="0">
                <a:pos x="connsiteX2" y="connsiteY2"/>
              </a:cxn>
              <a:cxn ang="0">
                <a:pos x="connsiteX3" y="connsiteY3"/>
              </a:cxn>
            </a:cxnLst>
            <a:rect l="l" t="t" r="r" b="b"/>
            <a:pathLst>
              <a:path w="17315" h="881">
                <a:moveTo>
                  <a:pt x="17315" y="0"/>
                </a:moveTo>
                <a:lnTo>
                  <a:pt x="17315" y="881"/>
                </a:lnTo>
                <a:lnTo>
                  <a:pt x="0" y="881"/>
                </a:lnTo>
                <a:lnTo>
                  <a:pt x="1731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20537" y="1456447"/>
            <a:ext cx="11358418" cy="2530180"/>
          </a:xfrm>
          <a:prstGeom prst="rect">
            <a:avLst/>
          </a:prstGeom>
        </p:spPr>
        <p:txBody>
          <a:bodyPr wrap="square">
            <a:spAutoFit/>
          </a:bodyPr>
          <a:lstStyle/>
          <a:p>
            <a:pPr algn="just">
              <a:lnSpc>
                <a:spcPct val="115000"/>
              </a:lnSpc>
            </a:pPr>
            <a:r>
              <a:rPr lang="en-US" sz="2800" b="1" dirty="0">
                <a:solidFill>
                  <a:srgbClr val="0070C0"/>
                </a:solidFill>
                <a:latin typeface="Times New Roman" panose="02020603050405020304" pitchFamily="18" charset="0"/>
                <a:ea typeface="MS Mincho"/>
                <a:cs typeface="Times New Roman" panose="02020603050405020304" pitchFamily="18" charset="0"/>
              </a:rPr>
              <a:t>c. </a:t>
            </a:r>
            <a:r>
              <a:rPr lang="en-US" sz="2800" b="1" dirty="0" err="1">
                <a:solidFill>
                  <a:srgbClr val="0070C0"/>
                </a:solidFill>
                <a:latin typeface="Times New Roman" panose="02020603050405020304" pitchFamily="18" charset="0"/>
                <a:ea typeface="MS Mincho"/>
                <a:cs typeface="Times New Roman" panose="02020603050405020304" pitchFamily="18" charset="0"/>
              </a:rPr>
              <a:t>Nói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và</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pPr algn="just">
              <a:lnSpc>
                <a:spcPct val="115000"/>
              </a:lnSpc>
            </a:pP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Yêu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cầu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chung</a:t>
            </a:r>
            <a:r>
              <a:rPr lang="en-US" sz="2800" b="1" dirty="0">
                <a:solidFill>
                  <a:srgbClr val="0D0D0D"/>
                </a:solidFill>
                <a:latin typeface="Times New Roman" panose="02020603050405020304" pitchFamily="18" charset="0"/>
                <a:ea typeface="MS Mincho"/>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Người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nói</a:t>
            </a:r>
            <a:r>
              <a:rPr lang="en-US" sz="2800" b="1" dirty="0">
                <a:solidFill>
                  <a:srgbClr val="0070C0"/>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15000"/>
              </a:lnSpc>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vi-VN" sz="2800" dirty="0">
                <a:solidFill>
                  <a:srgbClr val="0D0D0D"/>
                </a:solidFill>
                <a:latin typeface="Times New Roman" panose="02020603050405020304" pitchFamily="18" charset="0"/>
                <a:ea typeface="MS Mincho"/>
                <a:cs typeface="Times New Roman" panose="02020603050405020304" pitchFamily="18" charset="0"/>
              </a:rPr>
              <a:t>Nội dung trình bày vấn đề rõ rang</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cụ thể theo dàn ý đã chuẩn bị</a:t>
            </a:r>
            <a:r>
              <a:rPr lang="en-US" sz="2800" dirty="0">
                <a:solidFill>
                  <a:srgbClr val="0D0D0D"/>
                </a:solidFill>
                <a:latin typeface="Times New Roman" panose="02020603050405020304" pitchFamily="18" charset="0"/>
                <a:ea typeface="MS Mincho"/>
                <a:cs typeface="Times New Roman" panose="02020603050405020304" pitchFamily="18" charset="0"/>
              </a:rPr>
              <a:t>.</a:t>
            </a:r>
          </a:p>
          <a:p>
            <a:pPr algn="just">
              <a:lnSpc>
                <a:spcPct val="115000"/>
              </a:lnSpc>
            </a:pP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a:solidFill>
                  <a:srgbClr val="0D0D0D"/>
                </a:solidFill>
                <a:latin typeface="Times New Roman" panose="02020603050405020304" pitchFamily="18" charset="0"/>
                <a:ea typeface="MS Mincho"/>
                <a:cs typeface="Times New Roman" panose="02020603050405020304" pitchFamily="18" charset="0"/>
              </a:rPr>
              <a:t>H</a:t>
            </a:r>
            <a:r>
              <a:rPr lang="vi-VN" sz="2800" dirty="0">
                <a:solidFill>
                  <a:srgbClr val="0D0D0D"/>
                </a:solidFill>
                <a:latin typeface="Times New Roman" panose="02020603050405020304" pitchFamily="18" charset="0"/>
                <a:ea typeface="MS Mincho"/>
                <a:cs typeface="Times New Roman" panose="02020603050405020304" pitchFamily="18" charset="0"/>
              </a:rPr>
              <a:t>ình thức trình bày</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sáng tạo</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vận dụng các thiết bị hỗ trợ phù hợp</a:t>
            </a:r>
            <a:r>
              <a:rPr lang="en-US" sz="2800" dirty="0">
                <a:solidFill>
                  <a:srgbClr val="0D0D0D"/>
                </a:solidFill>
                <a:latin typeface="Times New Roman" panose="02020603050405020304" pitchFamily="18" charset="0"/>
                <a:ea typeface="MS Mincho"/>
                <a:cs typeface="Times New Roman" panose="02020603050405020304" pitchFamily="18" charset="0"/>
              </a:rPr>
              <a:t>.</a:t>
            </a:r>
          </a:p>
          <a:p>
            <a:pPr algn="just">
              <a:lnSpc>
                <a:spcPct val="115000"/>
              </a:lnSpc>
            </a:pPr>
            <a:r>
              <a:rPr lang="en-US" sz="2800" dirty="0">
                <a:solidFill>
                  <a:srgbClr val="0D0D0D"/>
                </a:solidFill>
                <a:latin typeface="Times New Roman" panose="02020603050405020304" pitchFamily="18" charset="0"/>
                <a:ea typeface="MS Mincho"/>
                <a:cs typeface="Times New Roman" panose="02020603050405020304" pitchFamily="18" charset="0"/>
              </a:rPr>
              <a:t>- T</a:t>
            </a:r>
            <a:r>
              <a:rPr lang="vi-VN" sz="2800" dirty="0">
                <a:solidFill>
                  <a:srgbClr val="0D0D0D"/>
                </a:solidFill>
                <a:latin typeface="Times New Roman" panose="02020603050405020304" pitchFamily="18" charset="0"/>
                <a:ea typeface="MS Mincho"/>
                <a:cs typeface="Times New Roman" panose="02020603050405020304" pitchFamily="18" charset="0"/>
              </a:rPr>
              <a:t>ác phong</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trình độ trình bày</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tự tin thân thiện tôn trọng người nghe</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9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down)">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13045" y="92365"/>
            <a:ext cx="11778610" cy="6643548"/>
          </a:xfrm>
          <a:prstGeom prst="frame">
            <a:avLst>
              <a:gd name="adj1" fmla="val 1948"/>
            </a:avLst>
          </a:prstGeom>
          <a:noFill/>
          <a:ln w="28575">
            <a:solidFill>
              <a:srgbClr val="0A0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p:nvPr/>
        </p:nvSpPr>
        <p:spPr>
          <a:xfrm>
            <a:off x="3121860" y="6496037"/>
            <a:ext cx="17315" cy="881"/>
          </a:xfrm>
          <a:custGeom>
            <a:avLst/>
            <a:gdLst>
              <a:gd name="connsiteX0" fmla="*/ 17315 w 17315"/>
              <a:gd name="connsiteY0" fmla="*/ 0 h 881"/>
              <a:gd name="connsiteX1" fmla="*/ 17315 w 17315"/>
              <a:gd name="connsiteY1" fmla="*/ 881 h 881"/>
              <a:gd name="connsiteX2" fmla="*/ 0 w 17315"/>
              <a:gd name="connsiteY2" fmla="*/ 881 h 881"/>
              <a:gd name="connsiteX3" fmla="*/ 17315 w 17315"/>
              <a:gd name="connsiteY3" fmla="*/ 0 h 881"/>
            </a:gdLst>
            <a:ahLst/>
            <a:cxnLst>
              <a:cxn ang="0">
                <a:pos x="connsiteX0" y="connsiteY0"/>
              </a:cxn>
              <a:cxn ang="0">
                <a:pos x="connsiteX1" y="connsiteY1"/>
              </a:cxn>
              <a:cxn ang="0">
                <a:pos x="connsiteX2" y="connsiteY2"/>
              </a:cxn>
              <a:cxn ang="0">
                <a:pos x="connsiteX3" y="connsiteY3"/>
              </a:cxn>
            </a:cxnLst>
            <a:rect l="l" t="t" r="r" b="b"/>
            <a:pathLst>
              <a:path w="17315" h="881">
                <a:moveTo>
                  <a:pt x="17315" y="0"/>
                </a:moveTo>
                <a:lnTo>
                  <a:pt x="17315" y="881"/>
                </a:lnTo>
                <a:lnTo>
                  <a:pt x="0" y="881"/>
                </a:lnTo>
                <a:lnTo>
                  <a:pt x="1731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31074" y="444137"/>
            <a:ext cx="11194869" cy="5543056"/>
          </a:xfrm>
          <a:prstGeom prst="rect">
            <a:avLst/>
          </a:prstGeom>
        </p:spPr>
        <p:txBody>
          <a:bodyPr wrap="square">
            <a:spAutoFit/>
          </a:bodyPr>
          <a:lstStyle/>
          <a:p>
            <a:pPr algn="just">
              <a:lnSpc>
                <a:spcPct val="115000"/>
              </a:lnSpc>
            </a:pPr>
            <a:r>
              <a:rPr lang="en-US" sz="2800" b="1" dirty="0">
                <a:solidFill>
                  <a:srgbClr val="0070C0"/>
                </a:solidFill>
                <a:latin typeface="Times New Roman" panose="02020603050405020304" pitchFamily="18" charset="0"/>
                <a:ea typeface="MS Mincho"/>
                <a:cs typeface="Times New Roman" panose="02020603050405020304" pitchFamily="18" charset="0"/>
              </a:rPr>
              <a:t>c. </a:t>
            </a:r>
            <a:r>
              <a:rPr lang="en-US" sz="2800" b="1" dirty="0" err="1">
                <a:solidFill>
                  <a:srgbClr val="0070C0"/>
                </a:solidFill>
                <a:latin typeface="Times New Roman" panose="02020603050405020304" pitchFamily="18" charset="0"/>
                <a:ea typeface="MS Mincho"/>
                <a:cs typeface="Times New Roman" panose="02020603050405020304" pitchFamily="18" charset="0"/>
              </a:rPr>
              <a:t>Nói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và</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pPr algn="just">
              <a:lnSpc>
                <a:spcPct val="115000"/>
              </a:lnSpc>
            </a:pP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Yêu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cầu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chung</a:t>
            </a:r>
            <a:r>
              <a:rPr lang="en-US" sz="2800" b="1" dirty="0">
                <a:solidFill>
                  <a:srgbClr val="0D0D0D"/>
                </a:solidFill>
                <a:latin typeface="Times New Roman" panose="02020603050405020304" pitchFamily="18" charset="0"/>
                <a:ea typeface="MS Mincho"/>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Người</a:t>
            </a:r>
            <a:r>
              <a:rPr lang="en-US" sz="2800" b="1" dirty="0">
                <a:solidFill>
                  <a:srgbClr val="0070C0"/>
                </a:solidFill>
                <a:latin typeface="Times New Roman" panose="02020603050405020304" pitchFamily="18" charset="0"/>
                <a:ea typeface="MS Mincho"/>
                <a:cs typeface="Times New Roman" panose="02020603050405020304" pitchFamily="18" charset="0"/>
              </a:rPr>
              <a:t> </a:t>
            </a:r>
            <a:r>
              <a:rPr lang="en-US" sz="2800" b="1" dirty="0" err="1">
                <a:solidFill>
                  <a:srgbClr val="0070C0"/>
                </a:solidFill>
                <a:latin typeface="Times New Roman" panose="02020603050405020304" pitchFamily="18" charset="0"/>
                <a:ea typeface="MS Mincho"/>
                <a:cs typeface="Times New Roman" panose="02020603050405020304" pitchFamily="18" charset="0"/>
              </a:rPr>
              <a:t>nghe</a:t>
            </a:r>
            <a:r>
              <a:rPr lang="en-US" sz="2800" b="1" dirty="0">
                <a:solidFill>
                  <a:srgbClr val="0070C0"/>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lnSpc>
                <a:spcPct val="115000"/>
              </a:lnSpc>
              <a:buFontTx/>
              <a:buChar char="-"/>
            </a:pPr>
            <a:r>
              <a:rPr lang="vi-VN" sz="2800" smtClean="0">
                <a:solidFill>
                  <a:srgbClr val="0D0D0D"/>
                </a:solidFill>
                <a:latin typeface="Times New Roman" panose="02020603050405020304" pitchFamily="18" charset="0"/>
                <a:ea typeface="MS Mincho"/>
                <a:cs typeface="Times New Roman" panose="02020603050405020304" pitchFamily="18" charset="0"/>
              </a:rPr>
              <a:t>Tập </a:t>
            </a:r>
            <a:r>
              <a:rPr lang="vi-VN" sz="2800" dirty="0">
                <a:solidFill>
                  <a:srgbClr val="0D0D0D"/>
                </a:solidFill>
                <a:latin typeface="Times New Roman" panose="02020603050405020304" pitchFamily="18" charset="0"/>
                <a:ea typeface="MS Mincho"/>
                <a:cs typeface="Times New Roman" panose="02020603050405020304" pitchFamily="18" charset="0"/>
              </a:rPr>
              <a:t>trung lắng nghe hiểu những nội dung chính và quan điểm của người </a:t>
            </a:r>
            <a:r>
              <a:rPr lang="vi-VN" sz="2800">
                <a:solidFill>
                  <a:srgbClr val="0D0D0D"/>
                </a:solidFill>
                <a:latin typeface="Times New Roman" panose="02020603050405020304" pitchFamily="18" charset="0"/>
                <a:ea typeface="MS Mincho"/>
                <a:cs typeface="Times New Roman" panose="02020603050405020304" pitchFamily="18" charset="0"/>
              </a:rPr>
              <a:t>nói </a:t>
            </a:r>
            <a:endParaRPr lang="en-US" sz="2800" smtClean="0">
              <a:solidFill>
                <a:srgbClr val="0D0D0D"/>
              </a:solidFill>
              <a:latin typeface="Times New Roman" panose="02020603050405020304" pitchFamily="18" charset="0"/>
              <a:ea typeface="MS Mincho"/>
              <a:cs typeface="Times New Roman" panose="02020603050405020304" pitchFamily="18" charset="0"/>
            </a:endParaRPr>
          </a:p>
          <a:p>
            <a:pPr algn="just">
              <a:lnSpc>
                <a:spcPct val="115000"/>
              </a:lnSpc>
            </a:pPr>
            <a:r>
              <a:rPr lang="en-US" sz="2800" smtClean="0">
                <a:solidFill>
                  <a:srgbClr val="0D0D0D"/>
                </a:solidFill>
                <a:latin typeface="Times New Roman" panose="02020603050405020304" pitchFamily="18" charset="0"/>
                <a:ea typeface="MS Mincho"/>
                <a:cs typeface="Times New Roman" panose="02020603050405020304" pitchFamily="18" charset="0"/>
              </a:rPr>
              <a:t>- </a:t>
            </a:r>
            <a:r>
              <a:rPr lang="en-US" sz="2800" dirty="0">
                <a:solidFill>
                  <a:srgbClr val="0D0D0D"/>
                </a:solidFill>
                <a:latin typeface="Times New Roman" panose="02020603050405020304" pitchFamily="18" charset="0"/>
                <a:ea typeface="MS Mincho"/>
                <a:cs typeface="Times New Roman" panose="02020603050405020304" pitchFamily="18" charset="0"/>
              </a:rPr>
              <a:t>G</a:t>
            </a:r>
            <a:r>
              <a:rPr lang="vi-VN" sz="2800" dirty="0">
                <a:solidFill>
                  <a:srgbClr val="0D0D0D"/>
                </a:solidFill>
                <a:latin typeface="Times New Roman" panose="02020603050405020304" pitchFamily="18" charset="0"/>
                <a:ea typeface="MS Mincho"/>
                <a:cs typeface="Times New Roman" panose="02020603050405020304" pitchFamily="18" charset="0"/>
              </a:rPr>
              <a:t>hi lại các thông tin chính của bài trình bày những nội dung cần hỏi lại cần nhận xét đánh giá về nội dung cách thức trình bày tình cảm thái độ của người thuyết trình</a:t>
            </a:r>
            <a:r>
              <a:rPr lang="en-US" sz="2800" dirty="0">
                <a:solidFill>
                  <a:srgbClr val="0D0D0D"/>
                </a:solidFill>
                <a:latin typeface="Times New Roman" panose="02020603050405020304" pitchFamily="18" charset="0"/>
                <a:ea typeface="MS Mincho"/>
                <a:cs typeface="Times New Roman" panose="02020603050405020304" pitchFamily="18" charset="0"/>
              </a:rPr>
              <a:t>.</a:t>
            </a:r>
          </a:p>
          <a:p>
            <a:pPr algn="just">
              <a:lnSpc>
                <a:spcPct val="115000"/>
              </a:lnSpc>
            </a:pP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Nêu các vấn đề cần hỏi các ý kiến cần trao đổi về nội dung bài nói một cách ngắn gọn rõ rang</a:t>
            </a:r>
            <a:r>
              <a:rPr lang="en-US" sz="2800" dirty="0">
                <a:solidFill>
                  <a:srgbClr val="0D0D0D"/>
                </a:solidFill>
                <a:latin typeface="Times New Roman" panose="02020603050405020304" pitchFamily="18" charset="0"/>
                <a:ea typeface="MS Mincho"/>
                <a:cs typeface="Times New Roman" panose="02020603050405020304" pitchFamily="18" charset="0"/>
              </a:rPr>
              <a:t>…;</a:t>
            </a:r>
            <a:r>
              <a:rPr lang="vi-VN" sz="2800" dirty="0">
                <a:solidFill>
                  <a:srgbClr val="0D0D0D"/>
                </a:solidFill>
                <a:latin typeface="Times New Roman" panose="02020603050405020304" pitchFamily="18" charset="0"/>
                <a:ea typeface="MS Mincho"/>
                <a:cs typeface="Times New Roman" panose="02020603050405020304" pitchFamily="18" charset="0"/>
              </a:rPr>
              <a:t> có thể trao đổi thêm quan điểm cá nhân về nội dung của bài trình bày</a:t>
            </a:r>
            <a:r>
              <a:rPr lang="en-US" sz="2800" dirty="0">
                <a:solidFill>
                  <a:srgbClr val="0D0D0D"/>
                </a:solidFill>
                <a:latin typeface="Times New Roman" panose="02020603050405020304" pitchFamily="18" charset="0"/>
                <a:ea typeface="MS Mincho"/>
                <a:cs typeface="Times New Roman" panose="02020603050405020304" pitchFamily="18" charset="0"/>
              </a:rPr>
              <a:t>.</a:t>
            </a:r>
          </a:p>
          <a:p>
            <a:pPr algn="just">
              <a:lnSpc>
                <a:spcPct val="115000"/>
              </a:lnSpc>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Chú</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lắn</a:t>
            </a:r>
            <a:r>
              <a:rPr lang="vi-VN" sz="2800" dirty="0">
                <a:solidFill>
                  <a:srgbClr val="0D0D0D"/>
                </a:solidFill>
                <a:latin typeface="Times New Roman" panose="02020603050405020304" pitchFamily="18" charset="0"/>
                <a:ea typeface="MS Mincho"/>
                <a:cs typeface="Times New Roman" panose="02020603050405020304" pitchFamily="18" charset="0"/>
              </a:rPr>
              <a:t>g nghe sử dụng cử chỉ nét mặt ánh mắt để khích lệ người nói</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15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EC72942D-284E-E9AF-9F0A-48A1A76A103C}"/>
              </a:ext>
            </a:extLst>
          </p:cNvPr>
          <p:cNvPicPr>
            <a:picLocks noChangeAspect="1" noChangeArrowheads="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2241"/>
          <a:stretch/>
        </p:blipFill>
        <p:spPr bwMode="auto">
          <a:xfrm>
            <a:off x="0" y="0"/>
            <a:ext cx="12192000" cy="6858000"/>
          </a:xfrm>
          <a:prstGeom prst="rect">
            <a:avLst/>
          </a:prstGeom>
        </p:spPr>
      </p:pic>
      <p:sp>
        <p:nvSpPr>
          <p:cNvPr id="7" name="Hộp Văn bản 6">
            <a:extLst>
              <a:ext uri="{FF2B5EF4-FFF2-40B4-BE49-F238E27FC236}">
                <a16:creationId xmlns:a16="http://schemas.microsoft.com/office/drawing/2014/main" id="{82B407BD-A3D4-41B1-4756-C22036D23B39}"/>
              </a:ext>
            </a:extLst>
          </p:cNvPr>
          <p:cNvSpPr txBox="1"/>
          <p:nvPr/>
        </p:nvSpPr>
        <p:spPr>
          <a:xfrm>
            <a:off x="1054100" y="187858"/>
            <a:ext cx="4118791" cy="729430"/>
          </a:xfrm>
          <a:prstGeom prst="rect">
            <a:avLst/>
          </a:prstGeom>
          <a:solidFill>
            <a:srgbClr val="0000FF"/>
          </a:solidFill>
        </p:spPr>
        <p:txBody>
          <a:bodyPr wrap="square">
            <a:spAutoFit/>
          </a:bodyPr>
          <a:lstStyle/>
          <a:p>
            <a:pPr marL="0" marR="57150">
              <a:lnSpc>
                <a:spcPct val="115000"/>
              </a:lnSpc>
              <a:spcBef>
                <a:spcPts val="600"/>
              </a:spcBef>
              <a:spcAft>
                <a:spcPts val="600"/>
              </a:spcAft>
              <a:tabLst>
                <a:tab pos="0" algn="l"/>
                <a:tab pos="57150" algn="l"/>
                <a:tab pos="152400" algn="l"/>
              </a:tabLs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36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 nghe</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50864" y="5495778"/>
            <a:ext cx="1047846" cy="1214959"/>
          </a:xfrm>
          <a:prstGeom prst="rect">
            <a:avLst/>
          </a:prstGeom>
        </p:spPr>
      </p:pic>
      <p:sp>
        <p:nvSpPr>
          <p:cNvPr id="2" name="Hộp Văn bản 1">
            <a:extLst>
              <a:ext uri="{FF2B5EF4-FFF2-40B4-BE49-F238E27FC236}">
                <a16:creationId xmlns:a16="http://schemas.microsoft.com/office/drawing/2014/main" id="{624CF670-B6C9-158E-B4EF-3D6DA46677E2}"/>
              </a:ext>
            </a:extLst>
          </p:cNvPr>
          <p:cNvSpPr txBox="1"/>
          <p:nvPr/>
        </p:nvSpPr>
        <p:spPr>
          <a:xfrm>
            <a:off x="1054100" y="1637056"/>
            <a:ext cx="6190211" cy="587853"/>
          </a:xfrm>
          <a:prstGeom prst="rect">
            <a:avLst/>
          </a:prstGeom>
          <a:noFill/>
        </p:spPr>
        <p:txBody>
          <a:bodyPr wrap="square">
            <a:spAutoFit/>
          </a:bodyPr>
          <a:lstStyle/>
          <a:p>
            <a:pPr marL="0" marR="57150">
              <a:lnSpc>
                <a:spcPct val="115000"/>
              </a:lnSpc>
              <a:spcBef>
                <a:spcPts val="600"/>
              </a:spcBef>
              <a:spcAft>
                <a:spcPts val="600"/>
              </a:spcAft>
              <a:tabLst>
                <a:tab pos="0" algn="l"/>
                <a:tab pos="57150" algn="l"/>
                <a:tab pos="152400" algn="l"/>
              </a:tabLst>
            </a:pP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CA58A6EC-F0AF-11D4-E983-7A8E2F75C66C}"/>
              </a:ext>
            </a:extLst>
          </p:cNvPr>
          <p:cNvSpPr txBox="1"/>
          <p:nvPr/>
        </p:nvSpPr>
        <p:spPr>
          <a:xfrm>
            <a:off x="3352230" y="3958087"/>
            <a:ext cx="6949759" cy="578882"/>
          </a:xfrm>
          <a:prstGeom prst="roundRect">
            <a:avLst/>
          </a:prstGeom>
          <a:noFill/>
          <a:ln w="38100">
            <a:solidFill>
              <a:srgbClr val="00CC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7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77085"/>
            <a:ext cx="1047846" cy="1214959"/>
          </a:xfrm>
          <a:prstGeom prst="rect">
            <a:avLst/>
          </a:prstGeom>
        </p:spPr>
      </p:pic>
      <p:graphicFrame>
        <p:nvGraphicFramePr>
          <p:cNvPr id="10" name="Bảng 9">
            <a:extLst>
              <a:ext uri="{FF2B5EF4-FFF2-40B4-BE49-F238E27FC236}">
                <a16:creationId xmlns:a16="http://schemas.microsoft.com/office/drawing/2014/main" id="{1CF12770-0A8E-EABF-1480-52517BE484F6}"/>
              </a:ext>
            </a:extLst>
          </p:cNvPr>
          <p:cNvGraphicFramePr>
            <a:graphicFrameLocks noGrp="1"/>
          </p:cNvGraphicFramePr>
          <p:nvPr>
            <p:extLst>
              <p:ext uri="{D42A27DB-BD31-4B8C-83A1-F6EECF244321}">
                <p14:modId xmlns:p14="http://schemas.microsoft.com/office/powerpoint/2010/main" val="2224059098"/>
              </p:ext>
            </p:extLst>
          </p:nvPr>
        </p:nvGraphicFramePr>
        <p:xfrm>
          <a:off x="291106" y="1292044"/>
          <a:ext cx="11609788" cy="5464476"/>
        </p:xfrm>
        <a:graphic>
          <a:graphicData uri="http://schemas.openxmlformats.org/drawingml/2006/table">
            <a:tbl>
              <a:tblPr firstRow="1" firstCol="1" bandRow="1">
                <a:tableStyleId>{5C22544A-7EE6-4342-B048-85BDC9FD1C3A}</a:tableStyleId>
              </a:tblPr>
              <a:tblGrid>
                <a:gridCol w="9674734">
                  <a:extLst>
                    <a:ext uri="{9D8B030D-6E8A-4147-A177-3AD203B41FA5}">
                      <a16:colId xmlns:a16="http://schemas.microsoft.com/office/drawing/2014/main" val="906789509"/>
                    </a:ext>
                  </a:extLst>
                </a:gridCol>
                <a:gridCol w="1935054">
                  <a:extLst>
                    <a:ext uri="{9D8B030D-6E8A-4147-A177-3AD203B41FA5}">
                      <a16:colId xmlns:a16="http://schemas.microsoft.com/office/drawing/2014/main" val="3463077888"/>
                    </a:ext>
                  </a:extLst>
                </a:gridCol>
              </a:tblGrid>
              <a:tr h="840187">
                <a:tc>
                  <a:txBody>
                    <a:bodyPr/>
                    <a:lstStyle/>
                    <a:p>
                      <a:pPr marL="0" marR="0">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err="1">
                          <a:solidFill>
                            <a:schemeClr val="tx1"/>
                          </a:solidFill>
                          <a:effectLst/>
                          <a:latin typeface="Times New Roman" panose="02020603050405020304" pitchFamily="18" charset="0"/>
                          <a:cs typeface="Times New Roman" panose="02020603050405020304" pitchFamily="18" charset="0"/>
                        </a:rPr>
                        <a:t>Đạt</a:t>
                      </a:r>
                      <a:r>
                        <a:rPr lang="en-US" sz="280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600"/>
                        </a:spcBef>
                        <a:spcAft>
                          <a:spcPts val="600"/>
                        </a:spcAft>
                      </a:pPr>
                      <a:r>
                        <a:rPr lang="en-US" sz="2800" dirty="0" err="1">
                          <a:solidFill>
                            <a:schemeClr val="tx1"/>
                          </a:solidFill>
                          <a:effectLst/>
                          <a:latin typeface="Times New Roman" panose="02020603050405020304" pitchFamily="18" charset="0"/>
                          <a:cs typeface="Times New Roman" panose="02020603050405020304" pitchFamily="18" charset="0"/>
                        </a:rPr>
                        <a:t>chưa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đạt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377955"/>
                  </a:ext>
                </a:extLst>
              </a:tr>
              <a:tr h="346487">
                <a:tc gridSpan="2">
                  <a:txBody>
                    <a:bodyPr/>
                    <a:lstStyle/>
                    <a:p>
                      <a:pPr marL="0" marR="0" lvl="0" indent="0">
                        <a:lnSpc>
                          <a:spcPct val="115000"/>
                        </a:lnSpc>
                        <a:spcBef>
                          <a:spcPts val="600"/>
                        </a:spcBef>
                        <a:spcAft>
                          <a:spcPts val="600"/>
                        </a:spcAft>
                        <a:buSzPts val="1400"/>
                        <a:buFont typeface="Times New Roman" panose="02020603050405020304" pitchFamily="18" charset="0"/>
                        <a:buNone/>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Rút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nghiệm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thuyết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marR="0" lvl="0" indent="-342900">
                        <a:lnSpc>
                          <a:spcPct val="115000"/>
                        </a:lnSpc>
                        <a:spcBef>
                          <a:spcPts val="600"/>
                        </a:spcBef>
                        <a:spcAft>
                          <a:spcPts val="600"/>
                        </a:spcAft>
                        <a:buSzPts val="1400"/>
                        <a:buFont typeface="Times New Roman" panose="02020603050405020304" pitchFamily="18" charset="0"/>
                        <a:buChar char="-"/>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9519519"/>
                  </a:ext>
                </a:extLst>
              </a:tr>
              <a:tr h="723197">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chuẩn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18389"/>
                  </a:ext>
                </a:extLst>
              </a:tr>
              <a:tr h="723197">
                <a:tc>
                  <a:txBody>
                    <a:bodyPr/>
                    <a:lstStyle/>
                    <a:p>
                      <a:pPr rtl="0"/>
                      <a:r>
                        <a:rPr lang="en-US" sz="2800" dirty="0">
                          <a:effectLst/>
                          <a:latin typeface="Times New Roman" panose="02020603050405020304" pitchFamily="18" charset="0"/>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Hình</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thức</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trình</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bày</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có</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sáng</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tạo</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phù</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hợp</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không</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981406"/>
                  </a:ext>
                </a:extLst>
              </a:tr>
              <a:tr h="346487">
                <a:tc>
                  <a:txBody>
                    <a:bodyPr/>
                    <a:lstStyle/>
                    <a:p>
                      <a:pPr marL="0" marR="0">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vi-VN"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Tác phong, thái độ trình bày như thế nào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977649"/>
                  </a:ext>
                </a:extLst>
              </a:tr>
              <a:tr h="346487">
                <a:tc gridSpan="2">
                  <a:txBody>
                    <a:bodyPr/>
                    <a:lstStyle/>
                    <a:p>
                      <a:pPr marL="0" marR="0" lvl="0" indent="0">
                        <a:lnSpc>
                          <a:spcPct val="115000"/>
                        </a:lnSpc>
                        <a:spcBef>
                          <a:spcPts val="600"/>
                        </a:spcBef>
                        <a:spcAft>
                          <a:spcPts val="600"/>
                        </a:spcAft>
                        <a:buSzPts val="1400"/>
                        <a:buFont typeface="Times New Roman" panose="02020603050405020304" pitchFamily="18" charset="0"/>
                        <a:buNone/>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marR="0" lvl="0" indent="-342900">
                        <a:lnSpc>
                          <a:spcPct val="115000"/>
                        </a:lnSpc>
                        <a:spcBef>
                          <a:spcPts val="600"/>
                        </a:spcBef>
                        <a:spcAft>
                          <a:spcPts val="600"/>
                        </a:spcAft>
                        <a:buSzPts val="1400"/>
                        <a:buFont typeface="Times New Roman" panose="02020603050405020304" pitchFamily="18" charset="0"/>
                        <a:buChar char="-"/>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0562271"/>
                  </a:ext>
                </a:extLst>
              </a:tr>
              <a:tr h="346487">
                <a:tc>
                  <a:txBody>
                    <a:bodyPr/>
                    <a:lstStyle/>
                    <a:p>
                      <a:pPr rtl="0"/>
                      <a:r>
                        <a:rPr lang="vi-VN"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Ưu điểm của bài trình bày là gì?</a:t>
                      </a:r>
                      <a:endParaRPr lang="vi-VN" sz="2800" b="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1257229"/>
                  </a:ext>
                </a:extLst>
              </a:tr>
              <a:tr h="663055">
                <a:tc>
                  <a:txBody>
                    <a:bodyPr/>
                    <a:lstStyle/>
                    <a:p>
                      <a:pPr rtl="0"/>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Cần</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khắc</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phục</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những</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hạn</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chế</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0" i="0" u="none" strike="noStrike" kern="1200" dirty="0" err="1">
                          <a:solidFill>
                            <a:schemeClr val="lt1"/>
                          </a:solidFill>
                          <a:effectLst/>
                          <a:latin typeface="Times New Roman" panose="02020603050405020304" pitchFamily="18" charset="0"/>
                          <a:ea typeface="+mn-ea"/>
                          <a:cs typeface="Times New Roman" panose="02020603050405020304" pitchFamily="18" charset="0"/>
                        </a:rPr>
                        <a:t>nào</a:t>
                      </a:r>
                      <a:r>
                        <a:rPr lang="en-US" sz="2800" b="0" i="0" u="none" strike="noStrike"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3080800"/>
                  </a:ext>
                </a:extLst>
              </a:tr>
            </a:tbl>
          </a:graphicData>
        </a:graphic>
      </p:graphicFrame>
      <p:sp>
        <p:nvSpPr>
          <p:cNvPr id="11" name="Hộp Văn bản 10">
            <a:extLst>
              <a:ext uri="{FF2B5EF4-FFF2-40B4-BE49-F238E27FC236}">
                <a16:creationId xmlns:a16="http://schemas.microsoft.com/office/drawing/2014/main" id="{F05AA7A0-A87C-C70D-CDDA-987084365509}"/>
              </a:ext>
            </a:extLst>
          </p:cNvPr>
          <p:cNvSpPr txBox="1"/>
          <p:nvPr/>
        </p:nvSpPr>
        <p:spPr>
          <a:xfrm>
            <a:off x="3141436" y="308883"/>
            <a:ext cx="6949759" cy="578882"/>
          </a:xfrm>
          <a:prstGeom prst="roundRect">
            <a:avLst/>
          </a:prstGeom>
          <a:noFill/>
          <a:ln w="38100">
            <a:solidFill>
              <a:srgbClr val="00CC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kĩ</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năng nghe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77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13045" y="92365"/>
            <a:ext cx="11778610" cy="6643548"/>
          </a:xfrm>
          <a:prstGeom prst="frame">
            <a:avLst>
              <a:gd name="adj1" fmla="val 1948"/>
            </a:avLst>
          </a:prstGeom>
          <a:noFill/>
          <a:ln w="28575">
            <a:solidFill>
              <a:srgbClr val="0A0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p:nvPr/>
        </p:nvSpPr>
        <p:spPr>
          <a:xfrm>
            <a:off x="3121860" y="6496037"/>
            <a:ext cx="17315" cy="881"/>
          </a:xfrm>
          <a:custGeom>
            <a:avLst/>
            <a:gdLst>
              <a:gd name="connsiteX0" fmla="*/ 17315 w 17315"/>
              <a:gd name="connsiteY0" fmla="*/ 0 h 881"/>
              <a:gd name="connsiteX1" fmla="*/ 17315 w 17315"/>
              <a:gd name="connsiteY1" fmla="*/ 881 h 881"/>
              <a:gd name="connsiteX2" fmla="*/ 0 w 17315"/>
              <a:gd name="connsiteY2" fmla="*/ 881 h 881"/>
              <a:gd name="connsiteX3" fmla="*/ 17315 w 17315"/>
              <a:gd name="connsiteY3" fmla="*/ 0 h 881"/>
            </a:gdLst>
            <a:ahLst/>
            <a:cxnLst>
              <a:cxn ang="0">
                <a:pos x="connsiteX0" y="connsiteY0"/>
              </a:cxn>
              <a:cxn ang="0">
                <a:pos x="connsiteX1" y="connsiteY1"/>
              </a:cxn>
              <a:cxn ang="0">
                <a:pos x="connsiteX2" y="connsiteY2"/>
              </a:cxn>
              <a:cxn ang="0">
                <a:pos x="connsiteX3" y="connsiteY3"/>
              </a:cxn>
            </a:cxnLst>
            <a:rect l="l" t="t" r="r" b="b"/>
            <a:pathLst>
              <a:path w="17315" h="881">
                <a:moveTo>
                  <a:pt x="17315" y="0"/>
                </a:moveTo>
                <a:lnTo>
                  <a:pt x="17315" y="881"/>
                </a:lnTo>
                <a:lnTo>
                  <a:pt x="0" y="881"/>
                </a:lnTo>
                <a:lnTo>
                  <a:pt x="1731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20537" y="1456447"/>
            <a:ext cx="11358418" cy="4672048"/>
          </a:xfrm>
          <a:prstGeom prst="rect">
            <a:avLst/>
          </a:prstGeom>
        </p:spPr>
        <p:txBody>
          <a:bodyPr wrap="square">
            <a:spAutoFit/>
          </a:bodyPr>
          <a:lstStyle/>
          <a:p>
            <a:pPr algn="just">
              <a:lnSpc>
                <a:spcPct val="115000"/>
              </a:lnSpc>
            </a:pPr>
            <a:r>
              <a:rPr lang="en-US" sz="3200" b="1" dirty="0">
                <a:solidFill>
                  <a:srgbClr val="0070C0"/>
                </a:solidFill>
                <a:latin typeface="Times New Roman" panose="02020603050405020304" pitchFamily="18" charset="0"/>
                <a:ea typeface="MS Mincho"/>
                <a:cs typeface="Times New Roman" panose="02020603050405020304" pitchFamily="18" charset="0"/>
              </a:rPr>
              <a:t>d. </a:t>
            </a:r>
            <a:r>
              <a:rPr lang="en-US" sz="3200" b="1" dirty="0" err="1">
                <a:solidFill>
                  <a:srgbClr val="0070C0"/>
                </a:solidFill>
                <a:latin typeface="Times New Roman" panose="02020603050405020304" pitchFamily="18" charset="0"/>
                <a:ea typeface="MS Mincho"/>
                <a:cs typeface="Times New Roman" panose="02020603050405020304" pitchFamily="18" charset="0"/>
              </a:rPr>
              <a:t>Kiểm</a:t>
            </a:r>
            <a:r>
              <a:rPr lang="en-US" sz="3200" b="1" dirty="0">
                <a:solidFill>
                  <a:srgbClr val="0070C0"/>
                </a:solidFill>
                <a:latin typeface="Times New Roman" panose="02020603050405020304" pitchFamily="18" charset="0"/>
                <a:ea typeface="MS Mincho"/>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tra</a:t>
            </a:r>
            <a:r>
              <a:rPr lang="en-US" sz="3200" b="1" dirty="0">
                <a:solidFill>
                  <a:srgbClr val="0070C0"/>
                </a:solidFill>
                <a:latin typeface="Times New Roman" panose="02020603050405020304" pitchFamily="18" charset="0"/>
                <a:ea typeface="MS Mincho"/>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và</a:t>
            </a:r>
            <a:r>
              <a:rPr lang="en-US" sz="3200" b="1" dirty="0">
                <a:solidFill>
                  <a:srgbClr val="0070C0"/>
                </a:solidFill>
                <a:latin typeface="Times New Roman" panose="02020603050405020304" pitchFamily="18" charset="0"/>
                <a:ea typeface="MS Mincho"/>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chỉnh</a:t>
            </a:r>
            <a:r>
              <a:rPr lang="en-US" sz="3200" b="1" dirty="0">
                <a:solidFill>
                  <a:srgbClr val="0070C0"/>
                </a:solidFill>
                <a:latin typeface="Times New Roman" panose="02020603050405020304" pitchFamily="18" charset="0"/>
                <a:ea typeface="MS Mincho"/>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sửa</a:t>
            </a:r>
            <a:endParaRPr lang="en-US" sz="3200" dirty="0">
              <a:latin typeface="Times New Roman" panose="02020603050405020304" pitchFamily="18" charset="0"/>
              <a:cs typeface="Times New Roman" panose="02020603050405020304" pitchFamily="18" charset="0"/>
            </a:endParaRPr>
          </a:p>
          <a:p>
            <a:pPr algn="just">
              <a:lnSpc>
                <a:spcPct val="115000"/>
              </a:lnSpc>
            </a:pP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Yêu</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cầu</a:t>
            </a: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3200" b="1" dirty="0" err="1">
                <a:solidFill>
                  <a:srgbClr val="0D0D0D"/>
                </a:solidFill>
                <a:latin typeface="Times New Roman" panose="02020603050405020304" pitchFamily="18" charset="0"/>
                <a:ea typeface="MS Mincho"/>
                <a:cs typeface="Times New Roman" panose="02020603050405020304" pitchFamily="18" charset="0"/>
              </a:rPr>
              <a:t>chung</a:t>
            </a:r>
            <a:r>
              <a:rPr lang="en-US" sz="3200" b="1" dirty="0">
                <a:solidFill>
                  <a:srgbClr val="0D0D0D"/>
                </a:solidFill>
                <a:latin typeface="Times New Roman" panose="02020603050405020304" pitchFamily="18" charset="0"/>
                <a:ea typeface="MS Mincho"/>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Người</a:t>
            </a:r>
            <a:r>
              <a:rPr lang="en-US" sz="3200" b="1" dirty="0">
                <a:solidFill>
                  <a:srgbClr val="0070C0"/>
                </a:solidFill>
                <a:latin typeface="Times New Roman" panose="02020603050405020304" pitchFamily="18" charset="0"/>
                <a:ea typeface="MS Mincho"/>
                <a:cs typeface="Times New Roman" panose="02020603050405020304" pitchFamily="18" charset="0"/>
              </a:rPr>
              <a:t> </a:t>
            </a:r>
            <a:r>
              <a:rPr lang="en-US" sz="3200" b="1" dirty="0" err="1">
                <a:solidFill>
                  <a:srgbClr val="0070C0"/>
                </a:solidFill>
                <a:latin typeface="Times New Roman" panose="02020603050405020304" pitchFamily="18" charset="0"/>
                <a:ea typeface="MS Mincho"/>
                <a:cs typeface="Times New Roman" panose="02020603050405020304" pitchFamily="18" charset="0"/>
              </a:rPr>
              <a:t>nghe</a:t>
            </a:r>
            <a:r>
              <a:rPr lang="en-US" sz="3200" b="1" dirty="0">
                <a:solidFill>
                  <a:srgbClr val="0070C0"/>
                </a:solidFill>
                <a:latin typeface="Times New Roman" panose="02020603050405020304" pitchFamily="18" charset="0"/>
                <a:ea typeface="MS Mincho"/>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Kiểm tra kết quả nghe và ghi chép các nội dung thông tin đã chính xác chưa, ghi chép được những nội dung gì,...?</a:t>
            </a:r>
          </a:p>
          <a:p>
            <a:pPr algn="just"/>
            <a:r>
              <a:rPr lang="vi-VN" sz="3200" dirty="0">
                <a:latin typeface="Times New Roman" panose="02020603050405020304" pitchFamily="18" charset="0"/>
                <a:cs typeface="Times New Roman" panose="02020603050405020304" pitchFamily="18" charset="0"/>
              </a:rPr>
              <a:t>– Có nêu được câu hỏi và ý kiến thảo luận, trao đổi với người trình bày?</a:t>
            </a:r>
          </a:p>
          <a:p>
            <a:pPr algn="just"/>
            <a:r>
              <a:rPr lang="vi-VN" sz="3200" dirty="0">
                <a:latin typeface="Times New Roman" panose="02020603050405020304" pitchFamily="18" charset="0"/>
                <a:cs typeface="Times New Roman" panose="02020603050405020304" pitchFamily="18" charset="0"/>
              </a:rPr>
              <a:t>– Nhận xét về nội dung, hình thức bài trình bày. — Đánh giá:</a:t>
            </a:r>
          </a:p>
          <a:p>
            <a:pPr algn="just"/>
            <a:r>
              <a:rPr lang="vi-VN" sz="3200" dirty="0">
                <a:latin typeface="Times New Roman" panose="02020603050405020304" pitchFamily="18" charset="0"/>
                <a:cs typeface="Times New Roman" panose="02020603050405020304" pitchFamily="18" charset="0"/>
              </a:rPr>
              <a:t>+ Bài trình bày của người nói có ưu điểm và hạn chế nào?</a:t>
            </a:r>
          </a:p>
          <a:p>
            <a:pPr algn="just"/>
            <a:r>
              <a:rPr lang="vi-VN" sz="3200" dirty="0">
                <a:latin typeface="Times New Roman" panose="02020603050405020304" pitchFamily="18" charset="0"/>
                <a:cs typeface="Times New Roman" panose="02020603050405020304" pitchFamily="18" charset="0"/>
              </a:rPr>
              <a:t>+ Em sẽ điều chỉnh như thế nào nếu mình trình bày?</a:t>
            </a:r>
          </a:p>
        </p:txBody>
      </p:sp>
    </p:spTree>
    <p:extLst>
      <p:ext uri="{BB962C8B-B14F-4D97-AF65-F5344CB8AC3E}">
        <p14:creationId xmlns:p14="http://schemas.microsoft.com/office/powerpoint/2010/main" val="87716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3293" y="703385"/>
            <a:ext cx="8757138" cy="4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81409" y="3613052"/>
            <a:ext cx="8015111"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KHỞI ĐỘNG</a:t>
            </a:r>
          </a:p>
        </p:txBody>
      </p:sp>
      <p:pic>
        <p:nvPicPr>
          <p:cNvPr id="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5950" y="5376486"/>
            <a:ext cx="26860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41236"/>
            <a:ext cx="1775520" cy="1577437"/>
          </a:xfrm>
          <a:prstGeom prst="rect">
            <a:avLst/>
          </a:prstGeom>
        </p:spPr>
      </p:pic>
      <p:sp>
        <p:nvSpPr>
          <p:cNvPr id="8" name="Slide Number Placeholder 7"/>
          <p:cNvSpPr>
            <a:spLocks noGrp="1"/>
          </p:cNvSpPr>
          <p:nvPr>
            <p:ph type="sldNum" sz="quarter" idx="12"/>
          </p:nvPr>
        </p:nvSpPr>
        <p:spPr/>
        <p:txBody>
          <a:bodyPr/>
          <a:lstStyle/>
          <a:p>
            <a:fld id="{90AD7E5E-D802-43A1-91A1-0681FFF0755B}" type="slidenum">
              <a:rPr lang="en-US" smtClean="0"/>
              <a:t>2</a:t>
            </a:fld>
            <a:endParaRPr lang="en-US"/>
          </a:p>
        </p:txBody>
      </p:sp>
      <p:sp>
        <p:nvSpPr>
          <p:cNvPr id="10" name="TextBox 9"/>
          <p:cNvSpPr txBox="1"/>
          <p:nvPr/>
        </p:nvSpPr>
        <p:spPr>
          <a:xfrm>
            <a:off x="3775166" y="5721531"/>
            <a:ext cx="5413790" cy="369332"/>
          </a:xfrm>
          <a:prstGeom prst="rect">
            <a:avLst/>
          </a:prstGeom>
          <a:noFill/>
        </p:spPr>
        <p:txBody>
          <a:bodyPr wrap="none" rtlCol="0">
            <a:spAutoFit/>
          </a:bodyPr>
          <a:lstStyle/>
          <a:p>
            <a:r>
              <a:rPr lang="en-GB"/>
              <a:t>https://youtu.be/hgL_U6KiOgM?si=IlZhpzgxDqjMwWE0</a:t>
            </a:r>
          </a:p>
        </p:txBody>
      </p:sp>
    </p:spTree>
    <p:extLst>
      <p:ext uri="{BB962C8B-B14F-4D97-AF65-F5344CB8AC3E}">
        <p14:creationId xmlns:p14="http://schemas.microsoft.com/office/powerpoint/2010/main" val="138151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50+ Hình Nền Slide PowerPoint Thuyết Trình Đẹp Nhất">
            <a:extLst>
              <a:ext uri="{FF2B5EF4-FFF2-40B4-BE49-F238E27FC236}">
                <a16:creationId xmlns:a16="http://schemas.microsoft.com/office/drawing/2014/main" id="{EC72942D-284E-E9AF-9F0A-48A1A76A103C}"/>
              </a:ext>
            </a:extLst>
          </p:cNvPr>
          <p:cNvPicPr>
            <a:picLocks noChangeAspect="1" noChangeArrowheads="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2241"/>
          <a:stretch/>
        </p:blipFill>
        <p:spPr bwMode="auto">
          <a:xfrm>
            <a:off x="0" y="32558"/>
            <a:ext cx="12192000" cy="6858000"/>
          </a:xfrm>
          <a:prstGeom prst="rect">
            <a:avLst/>
          </a:prstGeom>
        </p:spPr>
      </p:pic>
      <p:sp>
        <p:nvSpPr>
          <p:cNvPr id="7" name="Hộp Văn bản 6">
            <a:extLst>
              <a:ext uri="{FF2B5EF4-FFF2-40B4-BE49-F238E27FC236}">
                <a16:creationId xmlns:a16="http://schemas.microsoft.com/office/drawing/2014/main" id="{82B407BD-A3D4-41B1-4756-C22036D23B39}"/>
              </a:ext>
            </a:extLst>
          </p:cNvPr>
          <p:cNvSpPr txBox="1"/>
          <p:nvPr/>
        </p:nvSpPr>
        <p:spPr>
          <a:xfrm>
            <a:off x="1054100" y="187858"/>
            <a:ext cx="8069006" cy="678327"/>
          </a:xfrm>
          <a:prstGeom prst="rect">
            <a:avLst/>
          </a:prstGeom>
          <a:solidFill>
            <a:srgbClr val="0000FF"/>
          </a:solidFill>
        </p:spPr>
        <p:txBody>
          <a:bodyPr wrap="square">
            <a:spAutoFit/>
          </a:bodyPr>
          <a:lstStyle/>
          <a:p>
            <a:pPr marL="0" marR="57150">
              <a:lnSpc>
                <a:spcPct val="115000"/>
              </a:lnSpc>
              <a:spcBef>
                <a:spcPts val="600"/>
              </a:spcBef>
              <a:spcAft>
                <a:spcPts val="600"/>
              </a:spcAft>
              <a:tabLst>
                <a:tab pos="0" algn="l"/>
                <a:tab pos="57150" algn="l"/>
                <a:tab pos="152400" algn="l"/>
              </a:tabLs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50864" y="5495778"/>
            <a:ext cx="1047846" cy="1214959"/>
          </a:xfrm>
          <a:prstGeom prst="rect">
            <a:avLst/>
          </a:prstGeom>
        </p:spPr>
      </p:pic>
      <p:sp>
        <p:nvSpPr>
          <p:cNvPr id="5" name="Hộp Văn bản 4">
            <a:extLst>
              <a:ext uri="{FF2B5EF4-FFF2-40B4-BE49-F238E27FC236}">
                <a16:creationId xmlns:a16="http://schemas.microsoft.com/office/drawing/2014/main" id="{E0AE6CC5-BF02-1CDE-1EF4-377FDA745301}"/>
              </a:ext>
            </a:extLst>
          </p:cNvPr>
          <p:cNvSpPr txBox="1"/>
          <p:nvPr/>
        </p:nvSpPr>
        <p:spPr>
          <a:xfrm>
            <a:off x="1054100" y="1053986"/>
            <a:ext cx="10960100" cy="584775"/>
          </a:xfrm>
          <a:prstGeom prst="rect">
            <a:avLst/>
          </a:prstGeom>
          <a:noFill/>
        </p:spPr>
        <p:txBody>
          <a:bodyPr wrap="square">
            <a:spAutoFit/>
          </a:bodyPr>
          <a:lstStyle/>
          <a:p>
            <a:pPr marL="0" marR="57150">
              <a:spcBef>
                <a:spcPts val="600"/>
              </a:spcBef>
              <a:spcAft>
                <a:spcPts val="600"/>
              </a:spcAft>
              <a:tabLst>
                <a:tab pos="0" algn="l"/>
                <a:tab pos="57150" algn="l"/>
                <a:tab pos="152400" algn="l"/>
              </a:tabLs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624CF670-B6C9-158E-B4EF-3D6DA46677E2}"/>
              </a:ext>
            </a:extLst>
          </p:cNvPr>
          <p:cNvSpPr txBox="1"/>
          <p:nvPr/>
        </p:nvSpPr>
        <p:spPr>
          <a:xfrm>
            <a:off x="1148311" y="1964919"/>
            <a:ext cx="6096000" cy="548099"/>
          </a:xfrm>
          <a:prstGeom prst="rect">
            <a:avLst/>
          </a:prstGeom>
          <a:noFill/>
        </p:spPr>
        <p:txBody>
          <a:bodyPr wrap="square">
            <a:spAutoFit/>
          </a:bodyPr>
          <a:lstStyle/>
          <a:p>
            <a:pPr marL="0" marR="57150">
              <a:lnSpc>
                <a:spcPct val="115000"/>
              </a:lnSpc>
              <a:spcBef>
                <a:spcPts val="600"/>
              </a:spcBef>
              <a:spcAft>
                <a:spcPts val="600"/>
              </a:spcAft>
              <a:tabLst>
                <a:tab pos="0" algn="l"/>
                <a:tab pos="57150" algn="l"/>
                <a:tab pos="152400" algn="l"/>
              </a:tabLst>
            </a:pP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CA58A6EC-F0AF-11D4-E983-7A8E2F75C66C}"/>
              </a:ext>
            </a:extLst>
          </p:cNvPr>
          <p:cNvSpPr txBox="1"/>
          <p:nvPr/>
        </p:nvSpPr>
        <p:spPr>
          <a:xfrm>
            <a:off x="3352231" y="3099106"/>
            <a:ext cx="5193254" cy="578882"/>
          </a:xfrm>
          <a:prstGeom prst="roundRect">
            <a:avLst/>
          </a:prstGeom>
          <a:noFill/>
          <a:ln w="38100">
            <a:solidFill>
              <a:srgbClr val="00CC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7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ỗ dành sẵn cho Nội dung 4">
            <a:extLst>
              <a:ext uri="{FF2B5EF4-FFF2-40B4-BE49-F238E27FC236}">
                <a16:creationId xmlns:a16="http://schemas.microsoft.com/office/drawing/2014/main" id="{8178126D-11A2-AACE-CDEA-24F412870C1F}"/>
              </a:ext>
            </a:extLst>
          </p:cNvPr>
          <p:cNvGraphicFramePr>
            <a:graphicFrameLocks noGrp="1"/>
          </p:cNvGraphicFramePr>
          <p:nvPr>
            <p:ph idx="1"/>
            <p:extLst>
              <p:ext uri="{D42A27DB-BD31-4B8C-83A1-F6EECF244321}">
                <p14:modId xmlns:p14="http://schemas.microsoft.com/office/powerpoint/2010/main" val="1221517167"/>
              </p:ext>
            </p:extLst>
          </p:nvPr>
        </p:nvGraphicFramePr>
        <p:xfrm>
          <a:off x="239005" y="1228985"/>
          <a:ext cx="11713990" cy="5276318"/>
        </p:xfrm>
        <a:graphic>
          <a:graphicData uri="http://schemas.openxmlformats.org/drawingml/2006/table">
            <a:tbl>
              <a:tblPr firstRow="1" firstCol="1" bandRow="1">
                <a:tableStyleId>{5C22544A-7EE6-4342-B048-85BDC9FD1C3A}</a:tableStyleId>
              </a:tblPr>
              <a:tblGrid>
                <a:gridCol w="9192378">
                  <a:extLst>
                    <a:ext uri="{9D8B030D-6E8A-4147-A177-3AD203B41FA5}">
                      <a16:colId xmlns:a16="http://schemas.microsoft.com/office/drawing/2014/main" val="3473129935"/>
                    </a:ext>
                  </a:extLst>
                </a:gridCol>
                <a:gridCol w="2521612">
                  <a:extLst>
                    <a:ext uri="{9D8B030D-6E8A-4147-A177-3AD203B41FA5}">
                      <a16:colId xmlns:a16="http://schemas.microsoft.com/office/drawing/2014/main" val="2926401808"/>
                    </a:ext>
                  </a:extLst>
                </a:gridCol>
              </a:tblGrid>
              <a:tr h="540526">
                <a:tc>
                  <a:txBody>
                    <a:bodyPr/>
                    <a:lstStyle/>
                    <a:p>
                      <a:pPr marL="0" marR="0" algn="ctr">
                        <a:lnSpc>
                          <a:spcPct val="115000"/>
                        </a:lnSpc>
                        <a:spcBef>
                          <a:spcPts val="600"/>
                        </a:spcBef>
                        <a:spcAft>
                          <a:spcPts val="600"/>
                        </a:spcAft>
                      </a:pPr>
                      <a:r>
                        <a:rPr lang="en-US" sz="2800" dirty="0" err="1">
                          <a:solidFill>
                            <a:schemeClr val="bg1"/>
                          </a:solidFill>
                          <a:effectLst/>
                          <a:latin typeface="Times New Roman" panose="02020603050405020304" pitchFamily="18" charset="0"/>
                          <a:cs typeface="Times New Roman" panose="02020603050405020304" pitchFamily="18" charset="0"/>
                        </a:rPr>
                        <a:t>Nội</a:t>
                      </a:r>
                      <a:r>
                        <a:rPr lang="en-US" sz="2800" dirty="0">
                          <a:solidFill>
                            <a:schemeClr val="bg1"/>
                          </a:solidFill>
                          <a:effectLst/>
                          <a:latin typeface="Times New Roman" panose="02020603050405020304" pitchFamily="18" charset="0"/>
                          <a:cs typeface="Times New Roman" panose="02020603050405020304" pitchFamily="18" charset="0"/>
                        </a:rPr>
                        <a:t> dung </a:t>
                      </a:r>
                      <a:r>
                        <a:rPr lang="en-US" sz="2800" dirty="0" err="1">
                          <a:solidFill>
                            <a:schemeClr val="bg1"/>
                          </a:solidFill>
                          <a:effectLst/>
                          <a:latin typeface="Times New Roman" panose="02020603050405020304" pitchFamily="18" charset="0"/>
                          <a:cs typeface="Times New Roman" panose="02020603050405020304" pitchFamily="18" charset="0"/>
                        </a:rPr>
                        <a:t>tự</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kiểm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tra</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kĩ</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năng</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nghe</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15000"/>
                        </a:lnSpc>
                        <a:spcBef>
                          <a:spcPts val="600"/>
                        </a:spcBef>
                        <a:spcAft>
                          <a:spcPts val="600"/>
                        </a:spcAft>
                      </a:pPr>
                      <a:r>
                        <a:rPr lang="en-US" sz="2800" smtClean="0">
                          <a:solidFill>
                            <a:schemeClr val="bg1"/>
                          </a:solidFill>
                          <a:effectLst/>
                          <a:latin typeface="Times New Roman" panose="02020603050405020304" pitchFamily="18" charset="0"/>
                          <a:cs typeface="Times New Roman" panose="02020603050405020304" pitchFamily="18" charset="0"/>
                        </a:rPr>
                        <a:t>Đạt/chưa </a:t>
                      </a:r>
                      <a:r>
                        <a:rPr lang="en-US" sz="2800" dirty="0" err="1">
                          <a:solidFill>
                            <a:schemeClr val="bg1"/>
                          </a:solidFill>
                          <a:effectLst/>
                          <a:latin typeface="Times New Roman" panose="02020603050405020304" pitchFamily="18" charset="0"/>
                          <a:cs typeface="Times New Roman" panose="02020603050405020304" pitchFamily="18" charset="0"/>
                        </a:rPr>
                        <a:t>đạt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03796164"/>
                  </a:ext>
                </a:extLst>
              </a:tr>
              <a:tr h="463341">
                <a:tc gridSpan="2">
                  <a:txBody>
                    <a:bodyPr/>
                    <a:lstStyle/>
                    <a:p>
                      <a:pPr marL="342900" marR="0" lvl="0" indent="-342900">
                        <a:lnSpc>
                          <a:spcPct val="115000"/>
                        </a:lnSpc>
                        <a:spcBef>
                          <a:spcPts val="600"/>
                        </a:spcBef>
                        <a:spcAft>
                          <a:spcPts val="600"/>
                        </a:spcAft>
                        <a:buSzPts val="1400"/>
                        <a:buFont typeface="Times New Roman" panose="02020603050405020304" pitchFamily="18" charset="0"/>
                        <a:buChar char="-"/>
                      </a:pPr>
                      <a:r>
                        <a:rPr lang="en-US" sz="2400" dirty="0" err="1">
                          <a:solidFill>
                            <a:schemeClr val="tx1"/>
                          </a:solidFill>
                          <a:effectLst/>
                          <a:latin typeface="Times New Roman" panose="02020603050405020304" pitchFamily="18" charset="0"/>
                          <a:cs typeface="Times New Roman" panose="02020603050405020304" pitchFamily="18" charset="0"/>
                        </a:rPr>
                        <a:t>Kiểm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kết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quả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nghe</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625621527"/>
                  </a:ext>
                </a:extLst>
              </a:tr>
              <a:tr h="967061">
                <a:tc>
                  <a:txBody>
                    <a:bodyPr/>
                    <a:lstStyle/>
                    <a:p>
                      <a:pPr algn="just">
                        <a:lnSpc>
                          <a:spcPct val="115000"/>
                        </a:lnSpc>
                        <a:spcAft>
                          <a:spcPts val="0"/>
                        </a:spcAft>
                      </a:pPr>
                      <a:r>
                        <a:rPr lang="en-US" sz="2400">
                          <a:solidFill>
                            <a:schemeClr val="bg1"/>
                          </a:solidFill>
                          <a:effectLst/>
                          <a:latin typeface="Times New Roman" panose="02020603050405020304" pitchFamily="18" charset="0"/>
                          <a:cs typeface="Times New Roman" panose="02020603050405020304" pitchFamily="18" charset="0"/>
                        </a:rPr>
                        <a:t>+ </a:t>
                      </a:r>
                      <a:r>
                        <a:rPr lang="vi-VN" sz="2400" kern="1200" smtClean="0">
                          <a:solidFill>
                            <a:schemeClr val="bg1"/>
                          </a:solidFill>
                          <a:effectLst/>
                          <a:latin typeface="Times New Roman" panose="02020603050405020304" pitchFamily="18" charset="0"/>
                          <a:ea typeface="+mn-ea"/>
                        </a:rPr>
                        <a:t>Kiểm tra kết quả nghe và ghi chép các nội dung thông tin đã chính xác chưa, ghi chép được những nội dung gì,...?</a:t>
                      </a:r>
                      <a:endParaRPr lang="en-GB" sz="2400" smtClean="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919774"/>
                  </a:ext>
                </a:extLst>
              </a:tr>
              <a:tr h="1470782">
                <a:tc>
                  <a:txBody>
                    <a:bodyPr/>
                    <a:lstStyle/>
                    <a:p>
                      <a:pPr algn="just">
                        <a:lnSpc>
                          <a:spcPct val="115000"/>
                        </a:lnSpc>
                        <a:spcAft>
                          <a:spcPts val="0"/>
                        </a:spcAft>
                      </a:pPr>
                      <a:r>
                        <a:rPr lang="en-US" sz="2400" smtClean="0">
                          <a:solidFill>
                            <a:schemeClr val="bg1"/>
                          </a:solidFill>
                          <a:effectLst/>
                          <a:latin typeface="Times New Roman" panose="02020603050405020304" pitchFamily="18" charset="0"/>
                          <a:cs typeface="Times New Roman" panose="02020603050405020304" pitchFamily="18" charset="0"/>
                        </a:rPr>
                        <a:t>+</a:t>
                      </a:r>
                      <a:r>
                        <a:rPr lang="vi-VN" sz="2400" kern="1200" smtClean="0">
                          <a:solidFill>
                            <a:schemeClr val="bg1"/>
                          </a:solidFill>
                          <a:effectLst/>
                          <a:latin typeface="Times New Roman" panose="02020603050405020304" pitchFamily="18" charset="0"/>
                          <a:ea typeface="+mn-ea"/>
                        </a:rPr>
                        <a:t>Có nêu được câu hỏi và ý kiến thảo luận, trao đổi với người trình bày?</a:t>
                      </a:r>
                      <a:endParaRPr lang="en-US" sz="2400" kern="1200" smtClean="0">
                        <a:solidFill>
                          <a:schemeClr val="bg1"/>
                        </a:solidFill>
                        <a:effectLst/>
                        <a:latin typeface="Times New Roman" panose="02020603050405020304" pitchFamily="18" charset="0"/>
                        <a:ea typeface="+mn-ea"/>
                      </a:endParaRPr>
                    </a:p>
                    <a:p>
                      <a:pPr algn="just">
                        <a:lnSpc>
                          <a:spcPct val="115000"/>
                        </a:lnSpc>
                        <a:spcAft>
                          <a:spcPts val="0"/>
                        </a:spcAft>
                      </a:pPr>
                      <a:r>
                        <a:rPr lang="en-US" sz="2400" kern="1200" smtClean="0">
                          <a:solidFill>
                            <a:schemeClr val="bg1"/>
                          </a:solidFill>
                          <a:effectLst/>
                          <a:latin typeface="Times New Roman" panose="02020603050405020304" pitchFamily="18" charset="0"/>
                          <a:ea typeface="+mn-ea"/>
                        </a:rPr>
                        <a:t>+ </a:t>
                      </a:r>
                      <a:r>
                        <a:rPr lang="vi-VN" sz="2400" kern="1200" smtClean="0">
                          <a:solidFill>
                            <a:schemeClr val="bg1"/>
                          </a:solidFill>
                          <a:effectLst/>
                          <a:latin typeface="Times New Roman" panose="02020603050405020304" pitchFamily="18" charset="0"/>
                          <a:ea typeface="+mn-ea"/>
                        </a:rPr>
                        <a:t>Nhận xét về nội dung, hình thức bài trình bày</a:t>
                      </a:r>
                      <a:r>
                        <a:rPr lang="en-US" sz="2400" kern="1200" smtClean="0">
                          <a:solidFill>
                            <a:schemeClr val="bg1"/>
                          </a:solidFill>
                          <a:effectLst/>
                          <a:latin typeface="Times New Roman" panose="02020603050405020304" pitchFamily="18" charset="0"/>
                          <a:ea typeface="+mn-ea"/>
                        </a:rPr>
                        <a:t> của bài nói. </a:t>
                      </a:r>
                      <a:endParaRPr lang="en-GB" sz="2400" smtClean="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613227"/>
                  </a:ext>
                </a:extLst>
              </a:tr>
              <a:tr h="463341">
                <a:tc gridSpan="2">
                  <a:txBody>
                    <a:bodyPr/>
                    <a:lstStyle/>
                    <a:p>
                      <a:pPr marL="342900" marR="0" lvl="0" indent="-342900">
                        <a:lnSpc>
                          <a:spcPct val="115000"/>
                        </a:lnSpc>
                        <a:spcBef>
                          <a:spcPts val="600"/>
                        </a:spcBef>
                        <a:spcAft>
                          <a:spcPts val="600"/>
                        </a:spcAft>
                        <a:buSzPts val="1400"/>
                        <a:buFont typeface="Times New Roman" panose="02020603050405020304" pitchFamily="18" charset="0"/>
                        <a:buChar char="-"/>
                      </a:pPr>
                      <a:r>
                        <a:rPr lang="vi-VN" sz="2400" kern="1200" smtClean="0">
                          <a:solidFill>
                            <a:srgbClr val="000000"/>
                          </a:solidFill>
                          <a:effectLst/>
                          <a:latin typeface="Times New Roman" panose="02020603050405020304" pitchFamily="18" charset="0"/>
                          <a:ea typeface="+mn-ea"/>
                        </a:rPr>
                        <a:t>Đánh giá</a:t>
                      </a:r>
                      <a:r>
                        <a:rPr lang="en-US" sz="2400" kern="1200" baseline="0" smtClean="0">
                          <a:solidFill>
                            <a:srgbClr val="000000"/>
                          </a:solidFill>
                          <a:effectLst/>
                          <a:latin typeface="Times New Roman" panose="02020603050405020304" pitchFamily="18" charset="0"/>
                          <a:ea typeface="+mn-ea"/>
                        </a:rPr>
                        <a:t> r</a:t>
                      </a:r>
                      <a:r>
                        <a:rPr lang="en-US" sz="2400" smtClean="0">
                          <a:solidFill>
                            <a:schemeClr val="tx1"/>
                          </a:solidFill>
                          <a:effectLst/>
                          <a:latin typeface="Times New Roman" panose="02020603050405020304" pitchFamily="18" charset="0"/>
                          <a:cs typeface="Times New Roman" panose="02020603050405020304" pitchFamily="18" charset="0"/>
                        </a:rPr>
                        <a:t>út </a:t>
                      </a:r>
                      <a:r>
                        <a:rPr lang="en-US" sz="2400">
                          <a:solidFill>
                            <a:schemeClr val="tx1"/>
                          </a:solidFill>
                          <a:effectLst/>
                          <a:latin typeface="Times New Roman" panose="02020603050405020304" pitchFamily="18" charset="0"/>
                          <a:cs typeface="Times New Roman" panose="02020603050405020304" pitchFamily="18" charset="0"/>
                        </a:rPr>
                        <a:t>kinh </a:t>
                      </a:r>
                      <a:r>
                        <a:rPr lang="en-US" sz="2400" smtClean="0">
                          <a:solidFill>
                            <a:schemeClr val="tx1"/>
                          </a:solidFill>
                          <a:effectLst/>
                          <a:latin typeface="Times New Roman" panose="02020603050405020304" pitchFamily="18" charset="0"/>
                          <a:cs typeface="Times New Roman" panose="02020603050405020304" pitchFamily="18" charset="0"/>
                        </a:rPr>
                        <a:t>nghiệm:</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3861979197"/>
                  </a:ext>
                </a:extLst>
              </a:tr>
              <a:tr h="540526">
                <a:tc>
                  <a:txBody>
                    <a:bodyPr/>
                    <a:lstStyle/>
                    <a:p>
                      <a:pPr marL="0" marR="0">
                        <a:lnSpc>
                          <a:spcPct val="115000"/>
                        </a:lnSpc>
                        <a:spcBef>
                          <a:spcPts val="600"/>
                        </a:spcBef>
                        <a:spcAft>
                          <a:spcPts val="600"/>
                        </a:spcAft>
                      </a:pPr>
                      <a:r>
                        <a:rPr lang="en-US" sz="2400" smtClean="0">
                          <a:solidFill>
                            <a:schemeClr val="bg1"/>
                          </a:solidFill>
                          <a:effectLst/>
                          <a:latin typeface="Times New Roman" panose="02020603050405020304" pitchFamily="18" charset="0"/>
                          <a:cs typeface="Times New Roman" panose="02020603050405020304" pitchFamily="18" charset="0"/>
                        </a:rPr>
                        <a:t>+ </a:t>
                      </a:r>
                      <a:r>
                        <a:rPr lang="vi-VN" sz="2400" kern="1200" smtClean="0">
                          <a:solidFill>
                            <a:schemeClr val="bg1"/>
                          </a:solidFill>
                          <a:effectLst/>
                          <a:latin typeface="Times New Roman" panose="02020603050405020304" pitchFamily="18" charset="0"/>
                          <a:ea typeface="+mn-ea"/>
                        </a:rPr>
                        <a:t>Bài trình bày của người nói có ưu điểm và hạn chế nào</a:t>
                      </a:r>
                      <a:r>
                        <a:rPr lang="en-US" sz="2400" kern="1200" smtClean="0">
                          <a:solidFill>
                            <a:schemeClr val="bg1"/>
                          </a:solidFill>
                          <a:effectLst/>
                          <a:latin typeface="Times New Roman" panose="02020603050405020304" pitchFamily="18" charset="0"/>
                          <a:ea typeface="+mn-ea"/>
                        </a:rPr>
                        <a:t> </a:t>
                      </a:r>
                      <a:r>
                        <a:rPr lang="en-US" sz="2400" smtClean="0">
                          <a:solidFill>
                            <a:schemeClr val="bg1"/>
                          </a:solidFill>
                          <a:effectLst/>
                          <a:latin typeface="Times New Roman" panose="02020603050405020304" pitchFamily="18" charset="0"/>
                          <a:cs typeface="Times New Roman" panose="02020603050405020304" pitchFamily="18" charset="0"/>
                        </a:rPr>
                        <a:t>?</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13541"/>
                  </a:ext>
                </a:extLst>
              </a:tr>
              <a:tr h="830741">
                <a:tc>
                  <a:txBody>
                    <a:bodyPr/>
                    <a:lstStyle/>
                    <a:p>
                      <a:pPr marL="0" marR="0">
                        <a:lnSpc>
                          <a:spcPct val="115000"/>
                        </a:lnSpc>
                        <a:spcBef>
                          <a:spcPts val="600"/>
                        </a:spcBef>
                        <a:spcAft>
                          <a:spcPts val="600"/>
                        </a:spcAft>
                      </a:pPr>
                      <a:r>
                        <a:rPr lang="en-US" sz="2400" smtClean="0">
                          <a:solidFill>
                            <a:schemeClr val="bg1"/>
                          </a:solidFill>
                          <a:effectLst/>
                          <a:latin typeface="Times New Roman" panose="02020603050405020304" pitchFamily="18" charset="0"/>
                          <a:cs typeface="Times New Roman" panose="02020603050405020304" pitchFamily="18" charset="0"/>
                        </a:rPr>
                        <a:t>+</a:t>
                      </a:r>
                      <a:r>
                        <a:rPr lang="en-US" sz="2400" baseline="0" smtClean="0">
                          <a:solidFill>
                            <a:schemeClr val="bg1"/>
                          </a:solidFill>
                          <a:effectLst/>
                          <a:latin typeface="Times New Roman" panose="02020603050405020304" pitchFamily="18" charset="0"/>
                          <a:cs typeface="Times New Roman" panose="02020603050405020304" pitchFamily="18" charset="0"/>
                        </a:rPr>
                        <a:t> </a:t>
                      </a:r>
                      <a:r>
                        <a:rPr lang="vi-VN" sz="2400" kern="1200" smtClean="0">
                          <a:solidFill>
                            <a:schemeClr val="bg1"/>
                          </a:solidFill>
                          <a:effectLst/>
                          <a:latin typeface="Times New Roman" panose="02020603050405020304" pitchFamily="18" charset="0"/>
                          <a:ea typeface="+mn-ea"/>
                        </a:rPr>
                        <a:t>Em sẽ điều chỉnh như thế nào nếu mình trình bày</a:t>
                      </a:r>
                      <a:r>
                        <a:rPr lang="en-US" sz="2400" smtClean="0">
                          <a:solidFill>
                            <a:schemeClr val="bg1"/>
                          </a:solidFill>
                          <a:effectLst/>
                          <a:latin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9908227"/>
                  </a:ext>
                </a:extLst>
              </a:tr>
            </a:tbl>
          </a:graphicData>
        </a:graphic>
      </p:graphicFrame>
      <p:sp>
        <p:nvSpPr>
          <p:cNvPr id="6" name="Hộp Văn bản 5">
            <a:extLst>
              <a:ext uri="{FF2B5EF4-FFF2-40B4-BE49-F238E27FC236}">
                <a16:creationId xmlns:a16="http://schemas.microsoft.com/office/drawing/2014/main" id="{A7A29814-3A39-4B2F-F59C-FA97EE65EA52}"/>
              </a:ext>
            </a:extLst>
          </p:cNvPr>
          <p:cNvSpPr txBox="1"/>
          <p:nvPr/>
        </p:nvSpPr>
        <p:spPr>
          <a:xfrm>
            <a:off x="3898835" y="320102"/>
            <a:ext cx="5193254" cy="578882"/>
          </a:xfrm>
          <a:prstGeom prst="roundRect">
            <a:avLst/>
          </a:prstGeom>
          <a:noFill/>
          <a:ln w="38100">
            <a:solidFill>
              <a:srgbClr val="00CC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3BF85921-AE4F-883A-8076-BB13BA5290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9005" y="60827"/>
            <a:ext cx="1047846" cy="1101767"/>
          </a:xfrm>
          <a:prstGeom prst="rect">
            <a:avLst/>
          </a:prstGeom>
        </p:spPr>
      </p:pic>
      <p:pic>
        <p:nvPicPr>
          <p:cNvPr id="3" name="Hình ảnh 1">
            <a:extLst>
              <a:ext uri="{FF2B5EF4-FFF2-40B4-BE49-F238E27FC236}">
                <a16:creationId xmlns:a16="http://schemas.microsoft.com/office/drawing/2014/main" id="{4F02D0FF-E97B-EC3D-F11E-E577A8BF1CB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13965" y="60827"/>
            <a:ext cx="1047846" cy="1101767"/>
          </a:xfrm>
          <a:prstGeom prst="rect">
            <a:avLst/>
          </a:prstGeom>
        </p:spPr>
      </p:pic>
    </p:spTree>
    <p:extLst>
      <p:ext uri="{BB962C8B-B14F-4D97-AF65-F5344CB8AC3E}">
        <p14:creationId xmlns:p14="http://schemas.microsoft.com/office/powerpoint/2010/main" val="386376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7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234" y="0"/>
            <a:ext cx="8259166" cy="702365"/>
          </a:xfrm>
        </p:spPr>
        <p:txBody>
          <a:bodyPr/>
          <a:lstStyle/>
          <a:p>
            <a:r>
              <a:rPr lang="en-US" sz="3600" b="1" dirty="0">
                <a:latin typeface="+mj-lt"/>
              </a:rPr>
              <a:t>Mời các con xem video sau:</a:t>
            </a:r>
            <a:endParaRPr lang="en-US" b="1" dirty="0"/>
          </a:p>
        </p:txBody>
      </p:sp>
      <p:pic>
        <p:nvPicPr>
          <p:cNvPr id="4" name="vid.mp4">
            <a:hlinkClick r:id="" action="ppaction://media"/>
            <a:extLst>
              <a:ext uri="{FF2B5EF4-FFF2-40B4-BE49-F238E27FC236}">
                <a16:creationId xmlns:a16="http://schemas.microsoft.com/office/drawing/2014/main" id="{393140EF-9E43-989A-D03D-FD81CC4F80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1635" y="702365"/>
            <a:ext cx="10760765" cy="6019801"/>
          </a:xfrm>
          <a:prstGeom prst="rect">
            <a:avLst/>
          </a:prstGeom>
        </p:spPr>
      </p:pic>
    </p:spTree>
    <p:extLst>
      <p:ext uri="{BB962C8B-B14F-4D97-AF65-F5344CB8AC3E}">
        <p14:creationId xmlns:p14="http://schemas.microsoft.com/office/powerpoint/2010/main" val="123300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053584"/>
            <a:ext cx="12192000" cy="1804416"/>
          </a:xfrm>
          <a:prstGeom prst="rect">
            <a:avLst/>
          </a:prstGeom>
        </p:spPr>
      </p:pic>
      <p:pic>
        <p:nvPicPr>
          <p:cNvPr id="22" name="图片 21"/>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37" y="4162681"/>
            <a:ext cx="3916785" cy="2222547"/>
          </a:xfrm>
          <a:prstGeom prst="rect">
            <a:avLst/>
          </a:prstGeom>
        </p:spPr>
      </p:pic>
      <p:sp>
        <p:nvSpPr>
          <p:cNvPr id="23" name="Freeform 9">
            <a:extLst>
              <a:ext uri="{FF2B5EF4-FFF2-40B4-BE49-F238E27FC236}">
                <a16:creationId xmlns:a16="http://schemas.microsoft.com/office/drawing/2014/main" id="{C8B4F286-C409-48C4-AB61-85D16F94D7AC}"/>
              </a:ext>
            </a:extLst>
          </p:cNvPr>
          <p:cNvSpPr>
            <a:spLocks noEditPoints="1"/>
          </p:cNvSpPr>
          <p:nvPr/>
        </p:nvSpPr>
        <p:spPr bwMode="auto">
          <a:xfrm>
            <a:off x="37075" y="2091448"/>
            <a:ext cx="12191999" cy="2624889"/>
          </a:xfrm>
          <a:custGeom>
            <a:avLst/>
            <a:gdLst>
              <a:gd name="T0" fmla="*/ 1761 w 1926"/>
              <a:gd name="T1" fmla="*/ 1038 h 1038"/>
              <a:gd name="T2" fmla="*/ 1761 w 1926"/>
              <a:gd name="T3" fmla="*/ 1038 h 1038"/>
              <a:gd name="T4" fmla="*/ 1761 w 1926"/>
              <a:gd name="T5" fmla="*/ 1038 h 1038"/>
              <a:gd name="T6" fmla="*/ 1761 w 1926"/>
              <a:gd name="T7" fmla="*/ 1038 h 1038"/>
              <a:gd name="T8" fmla="*/ 1926 w 1926"/>
              <a:gd name="T9" fmla="*/ 1029 h 1038"/>
              <a:gd name="T10" fmla="*/ 1761 w 1926"/>
              <a:gd name="T11" fmla="*/ 1038 h 1038"/>
              <a:gd name="T12" fmla="*/ 1926 w 1926"/>
              <a:gd name="T13" fmla="*/ 1029 h 1038"/>
              <a:gd name="T14" fmla="*/ 3 w 1926"/>
              <a:gd name="T15" fmla="*/ 4 h 1038"/>
              <a:gd name="T16" fmla="*/ 4 w 1926"/>
              <a:gd name="T17" fmla="*/ 5 h 1038"/>
              <a:gd name="T18" fmla="*/ 3 w 1926"/>
              <a:gd name="T19" fmla="*/ 4 h 1038"/>
              <a:gd name="T20" fmla="*/ 3 w 1926"/>
              <a:gd name="T21" fmla="*/ 3 h 1038"/>
              <a:gd name="T22" fmla="*/ 3 w 1926"/>
              <a:gd name="T23" fmla="*/ 4 h 1038"/>
              <a:gd name="T24" fmla="*/ 3 w 1926"/>
              <a:gd name="T25" fmla="*/ 3 h 1038"/>
              <a:gd name="T26" fmla="*/ 2 w 1926"/>
              <a:gd name="T27" fmla="*/ 2 h 1038"/>
              <a:gd name="T28" fmla="*/ 2 w 1926"/>
              <a:gd name="T29" fmla="*/ 3 h 1038"/>
              <a:gd name="T30" fmla="*/ 2 w 1926"/>
              <a:gd name="T31" fmla="*/ 2 h 1038"/>
              <a:gd name="T32" fmla="*/ 1 w 1926"/>
              <a:gd name="T33" fmla="*/ 1 h 1038"/>
              <a:gd name="T34" fmla="*/ 2 w 1926"/>
              <a:gd name="T35" fmla="*/ 2 h 1038"/>
              <a:gd name="T36" fmla="*/ 1 w 1926"/>
              <a:gd name="T37" fmla="*/ 1 h 1038"/>
              <a:gd name="T38" fmla="*/ 0 w 1926"/>
              <a:gd name="T39" fmla="*/ 0 h 1038"/>
              <a:gd name="T40" fmla="*/ 1 w 1926"/>
              <a:gd name="T41" fmla="*/ 1 h 1038"/>
              <a:gd name="T42" fmla="*/ 0 w 1926"/>
              <a:gd name="T43"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6" h="1038">
                <a:moveTo>
                  <a:pt x="1761" y="1038"/>
                </a:moveTo>
                <a:cubicBezTo>
                  <a:pt x="1761" y="1038"/>
                  <a:pt x="1761" y="1038"/>
                  <a:pt x="1761" y="1038"/>
                </a:cubicBezTo>
                <a:cubicBezTo>
                  <a:pt x="1761" y="1038"/>
                  <a:pt x="1761" y="1038"/>
                  <a:pt x="1761" y="1038"/>
                </a:cubicBezTo>
                <a:cubicBezTo>
                  <a:pt x="1761" y="1038"/>
                  <a:pt x="1761" y="1038"/>
                  <a:pt x="1761" y="1038"/>
                </a:cubicBezTo>
                <a:moveTo>
                  <a:pt x="1926" y="1029"/>
                </a:moveTo>
                <a:cubicBezTo>
                  <a:pt x="1871" y="1035"/>
                  <a:pt x="1816" y="1038"/>
                  <a:pt x="1761" y="1038"/>
                </a:cubicBezTo>
                <a:cubicBezTo>
                  <a:pt x="1816" y="1038"/>
                  <a:pt x="1871" y="1035"/>
                  <a:pt x="1926" y="1029"/>
                </a:cubicBezTo>
                <a:moveTo>
                  <a:pt x="3" y="4"/>
                </a:moveTo>
                <a:cubicBezTo>
                  <a:pt x="4" y="4"/>
                  <a:pt x="4" y="4"/>
                  <a:pt x="4" y="5"/>
                </a:cubicBezTo>
                <a:cubicBezTo>
                  <a:pt x="4" y="4"/>
                  <a:pt x="4" y="4"/>
                  <a:pt x="3" y="4"/>
                </a:cubicBezTo>
                <a:moveTo>
                  <a:pt x="3" y="3"/>
                </a:moveTo>
                <a:cubicBezTo>
                  <a:pt x="3" y="3"/>
                  <a:pt x="3" y="4"/>
                  <a:pt x="3" y="4"/>
                </a:cubicBezTo>
                <a:cubicBezTo>
                  <a:pt x="3" y="4"/>
                  <a:pt x="3" y="3"/>
                  <a:pt x="3" y="3"/>
                </a:cubicBezTo>
                <a:moveTo>
                  <a:pt x="2" y="2"/>
                </a:moveTo>
                <a:cubicBezTo>
                  <a:pt x="2" y="2"/>
                  <a:pt x="2" y="3"/>
                  <a:pt x="2" y="3"/>
                </a:cubicBezTo>
                <a:cubicBezTo>
                  <a:pt x="2" y="3"/>
                  <a:pt x="2" y="2"/>
                  <a:pt x="2" y="2"/>
                </a:cubicBezTo>
                <a:moveTo>
                  <a:pt x="1" y="1"/>
                </a:moveTo>
                <a:cubicBezTo>
                  <a:pt x="1" y="1"/>
                  <a:pt x="2" y="2"/>
                  <a:pt x="2" y="2"/>
                </a:cubicBezTo>
                <a:cubicBezTo>
                  <a:pt x="2" y="2"/>
                  <a:pt x="1" y="1"/>
                  <a:pt x="1" y="1"/>
                </a:cubicBezTo>
                <a:moveTo>
                  <a:pt x="0" y="0"/>
                </a:moveTo>
                <a:cubicBezTo>
                  <a:pt x="1" y="0"/>
                  <a:pt x="1" y="0"/>
                  <a:pt x="1" y="1"/>
                </a:cubicBezTo>
                <a:cubicBezTo>
                  <a:pt x="1" y="0"/>
                  <a:pt x="1" y="0"/>
                  <a:pt x="0" y="0"/>
                </a:cubicBezTo>
              </a:path>
            </a:pathLst>
          </a:custGeom>
          <a:solidFill>
            <a:srgbClr val="677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cs typeface="+mn-ea"/>
              <a:sym typeface="+mn-lt"/>
            </a:endParaRPr>
          </a:p>
        </p:txBody>
      </p:sp>
      <p:sp>
        <p:nvSpPr>
          <p:cNvPr id="26" name="任意多边形 25"/>
          <p:cNvSpPr/>
          <p:nvPr/>
        </p:nvSpPr>
        <p:spPr>
          <a:xfrm>
            <a:off x="1583499" y="1743781"/>
            <a:ext cx="9793088" cy="2261283"/>
          </a:xfrm>
          <a:custGeom>
            <a:avLst/>
            <a:gdLst>
              <a:gd name="connsiteX0" fmla="*/ 0 w 4142407"/>
              <a:gd name="connsiteY0" fmla="*/ 0 h 514869"/>
              <a:gd name="connsiteX1" fmla="*/ 4142407 w 4142407"/>
              <a:gd name="connsiteY1" fmla="*/ 0 h 514869"/>
              <a:gd name="connsiteX2" fmla="*/ 4142407 w 4142407"/>
              <a:gd name="connsiteY2" fmla="*/ 1466 h 514869"/>
              <a:gd name="connsiteX3" fmla="*/ 3880111 w 4142407"/>
              <a:gd name="connsiteY3" fmla="*/ 263762 h 514869"/>
              <a:gd name="connsiteX4" fmla="*/ 4131218 w 4142407"/>
              <a:gd name="connsiteY4" fmla="*/ 514869 h 514869"/>
              <a:gd name="connsiteX5" fmla="*/ 0 w 4142407"/>
              <a:gd name="connsiteY5" fmla="*/ 514869 h 514869"/>
              <a:gd name="connsiteX6" fmla="*/ 257434 w 4142407"/>
              <a:gd name="connsiteY6" fmla="*/ 257435 h 5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407" h="514869">
                <a:moveTo>
                  <a:pt x="0" y="0"/>
                </a:moveTo>
                <a:lnTo>
                  <a:pt x="4142407" y="0"/>
                </a:lnTo>
                <a:lnTo>
                  <a:pt x="4142407" y="1466"/>
                </a:lnTo>
                <a:lnTo>
                  <a:pt x="3880111" y="263762"/>
                </a:lnTo>
                <a:lnTo>
                  <a:pt x="4131218" y="514869"/>
                </a:lnTo>
                <a:lnTo>
                  <a:pt x="0" y="514869"/>
                </a:lnTo>
                <a:lnTo>
                  <a:pt x="257434" y="257435"/>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a:cs typeface="+mn-ea"/>
              <a:sym typeface="+mn-lt"/>
            </a:endParaRPr>
          </a:p>
        </p:txBody>
      </p:sp>
      <p:sp>
        <p:nvSpPr>
          <p:cNvPr id="28" name="Rectangle 4"/>
          <p:cNvSpPr txBox="1">
            <a:spLocks noChangeArrowheads="1"/>
          </p:cNvSpPr>
          <p:nvPr/>
        </p:nvSpPr>
        <p:spPr bwMode="auto">
          <a:xfrm>
            <a:off x="2185046" y="1625815"/>
            <a:ext cx="8561724" cy="2256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699" rIns="91400" bIns="45699"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mn-lt"/>
              </a:rPr>
              <a:t>Hình thành kiến thức</a:t>
            </a:r>
            <a:endParaRPr kumimoji="0" lang="en-US" altLang="zh-CN"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8" name="Picture 7"/>
          <p:cNvPicPr>
            <a:picLocks noChangeAspect="1"/>
          </p:cNvPicPr>
          <p:nvPr/>
        </p:nvPicPr>
        <p:blipFill>
          <a:blip r:embed="rId5"/>
          <a:stretch>
            <a:fillRect/>
          </a:stretch>
        </p:blipFill>
        <p:spPr>
          <a:xfrm>
            <a:off x="0" y="41236"/>
            <a:ext cx="1775520" cy="1577437"/>
          </a:xfrm>
          <a:prstGeom prst="rect">
            <a:avLst/>
          </a:prstGeom>
        </p:spPr>
      </p:pic>
    </p:spTree>
    <p:extLst>
      <p:ext uri="{BB962C8B-B14F-4D97-AF65-F5344CB8AC3E}">
        <p14:creationId xmlns:p14="http://schemas.microsoft.com/office/powerpoint/2010/main" val="4092241428"/>
      </p:ext>
    </p:extLst>
  </p:cSld>
  <p:clrMapOvr>
    <a:masterClrMapping/>
  </p:clrMapOvr>
  <p:transition spd="slow" advClick="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72;p30"/>
          <p:cNvSpPr/>
          <p:nvPr/>
        </p:nvSpPr>
        <p:spPr>
          <a:xfrm>
            <a:off x="1272307" y="2285999"/>
            <a:ext cx="9423402" cy="1143001"/>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91425" tIns="91425" rIns="91425" bIns="91425" anchor="ctr" anchorCtr="0">
            <a:noAutofit/>
          </a:bodyPr>
          <a:lstStyle/>
          <a:p>
            <a:pPr algn="ctr"/>
            <a:r>
              <a:rPr lang="vi-VN" sz="2800" b="1" dirty="0">
                <a:solidFill>
                  <a:srgbClr val="FFFF00"/>
                </a:solidFill>
                <a:latin typeface="Times New Roman" panose="02020603050405020304" pitchFamily="18" charset="0"/>
                <a:ea typeface="Tahoma" pitchFamily="34" charset="0"/>
                <a:cs typeface="Times New Roman" panose="02020603050405020304" pitchFamily="18" charset="0"/>
                <a:sym typeface="Fira Sans Extra Condensed Medium"/>
              </a:rPr>
              <a:t>Nghe và nhận xét đánh giá được nội dung và cách thức thuyết trình một vấn đề xã hội</a:t>
            </a:r>
            <a:endParaRPr sz="2800" b="1" dirty="0">
              <a:solidFill>
                <a:srgbClr val="FFFF00"/>
              </a:solidFill>
              <a:latin typeface="Times New Roman" panose="02020603050405020304" pitchFamily="18" charset="0"/>
              <a:ea typeface="Tahoma"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BD3B264-C2F7-409A-D023-0582028BFC1C}"/>
              </a:ext>
            </a:extLst>
          </p:cNvPr>
          <p:cNvSpPr txBox="1"/>
          <p:nvPr/>
        </p:nvSpPr>
        <p:spPr>
          <a:xfrm>
            <a:off x="544326" y="276661"/>
            <a:ext cx="6173208" cy="661207"/>
          </a:xfrm>
          <a:prstGeom prst="rect">
            <a:avLst/>
          </a:prstGeom>
          <a:noFill/>
        </p:spPr>
        <p:txBody>
          <a:bodyPr wrap="square">
            <a:spAutoFit/>
          </a:bodyPr>
          <a:lstStyle/>
          <a:p>
            <a:pPr marL="0" marR="0" algn="just">
              <a:lnSpc>
                <a:spcPct val="150000"/>
              </a:lnSpc>
              <a:spcBef>
                <a:spcPts val="0"/>
              </a:spcBef>
              <a:spcAft>
                <a:spcPts val="800"/>
              </a:spcAft>
            </a:pPr>
            <a:r>
              <a:rPr lang="en-US" alt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YÊU CẦU CẦN ĐẠT</a:t>
            </a:r>
            <a:endParaRPr lang="vi-VN" alt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052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6891"/>
            <a:ext cx="10160000" cy="6400800"/>
          </a:xfrm>
          <a:prstGeom prst="rect">
            <a:avLst/>
          </a:prstGeom>
        </p:spPr>
      </p:pic>
      <p:sp>
        <p:nvSpPr>
          <p:cNvPr id="11" name="TextBox 5"/>
          <p:cNvSpPr txBox="1"/>
          <p:nvPr/>
        </p:nvSpPr>
        <p:spPr>
          <a:xfrm>
            <a:off x="2082800" y="2965549"/>
            <a:ext cx="7670800" cy="859210"/>
          </a:xfrm>
          <a:prstGeom prst="rect">
            <a:avLst/>
          </a:prstGeom>
        </p:spPr>
        <p:txBody>
          <a:bodyPr wrap="square" lIns="0" tIns="0" rIns="0" bIns="0" rtlCol="0" anchor="t">
            <a:spAutoFit/>
          </a:bodyPr>
          <a:lstStyle/>
          <a:p>
            <a:pPr algn="ctr">
              <a:lnSpc>
                <a:spcPts val="6720"/>
              </a:lnSpc>
            </a:pPr>
            <a:r>
              <a:rPr lang="en-US" sz="4867" b="1" dirty="0">
                <a:solidFill>
                  <a:schemeClr val="accent5">
                    <a:lumMod val="50000"/>
                  </a:schemeClr>
                </a:solidFill>
                <a:latin typeface="Times New Roman" panose="02020603050405020304" pitchFamily="18" charset="0"/>
                <a:cs typeface="Times New Roman" panose="02020603050405020304" pitchFamily="18" charset="0"/>
              </a:rPr>
              <a:t>1</a:t>
            </a:r>
            <a:r>
              <a:rPr lang="en-US" sz="4867" b="1" smtClean="0">
                <a:solidFill>
                  <a:schemeClr val="accent5">
                    <a:lumMod val="50000"/>
                  </a:schemeClr>
                </a:solidFill>
                <a:latin typeface="Times New Roman" panose="02020603050405020304" pitchFamily="18" charset="0"/>
                <a:cs typeface="Times New Roman" panose="02020603050405020304" pitchFamily="18" charset="0"/>
              </a:rPr>
              <a:t>. </a:t>
            </a:r>
            <a:r>
              <a:rPr lang="en-US" sz="4867" b="1">
                <a:solidFill>
                  <a:schemeClr val="accent5">
                    <a:lumMod val="50000"/>
                  </a:schemeClr>
                </a:solidFill>
                <a:latin typeface="Times New Roman" panose="02020603050405020304" pitchFamily="18" charset="0"/>
                <a:cs typeface="Times New Roman" panose="02020603050405020304" pitchFamily="18" charset="0"/>
              </a:rPr>
              <a:t>ĐỊNH HƯỚNG</a:t>
            </a:r>
            <a:endParaRPr lang="en-US" sz="4867"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6" name="Picture 2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09600" y="3895688"/>
            <a:ext cx="2474022" cy="3078097"/>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638">
            <a:off x="8330268" y="467043"/>
            <a:ext cx="2207510" cy="1063619"/>
          </a:xfrm>
          <a:prstGeom prst="rect">
            <a:avLst/>
          </a:prstGeom>
        </p:spPr>
      </p:pic>
    </p:spTree>
    <p:extLst>
      <p:ext uri="{BB962C8B-B14F-4D97-AF65-F5344CB8AC3E}">
        <p14:creationId xmlns:p14="http://schemas.microsoft.com/office/powerpoint/2010/main" val="1833054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04C8FB8-565E-691E-BD15-A422F8531116}"/>
              </a:ext>
            </a:extLst>
          </p:cNvPr>
          <p:cNvSpPr txBox="1"/>
          <p:nvPr/>
        </p:nvSpPr>
        <p:spPr>
          <a:xfrm>
            <a:off x="3574472" y="2464714"/>
            <a:ext cx="7749309" cy="2031325"/>
          </a:xfrm>
          <a:prstGeom prst="rect">
            <a:avLst/>
          </a:prstGeom>
          <a:noFill/>
        </p:spPr>
        <p:txBody>
          <a:bodyPr wrap="square">
            <a:spAutoFit/>
          </a:bodyPr>
          <a:lstStyle/>
          <a:p>
            <a:pPr algn="just">
              <a:lnSpc>
                <a:spcPct val="150000"/>
              </a:lnSpc>
            </a:pP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N</a:t>
            </a:r>
            <a:r>
              <a:rPr lang="en-US" sz="2800" i="1" smtClean="0">
                <a:latin typeface="Times New Roman" panose="02020603050405020304" pitchFamily="18" charset="0"/>
                <a:cs typeface="Times New Roman" panose="02020603050405020304" pitchFamily="18" charset="0"/>
              </a:rPr>
              <a:t>ghe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err="1">
                <a:latin typeface="Times New Roman" panose="02020603050405020304" pitchFamily="18" charset="0"/>
                <a:cs typeface="Times New Roman" panose="02020603050405020304" pitchFamily="18" charset="0"/>
              </a:rPr>
              <a:t>xã</a:t>
            </a:r>
            <a:r>
              <a:rPr lang="en-US" sz="2800" i="1">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hội là gì?</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 Khi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err="1">
                <a:latin typeface="Times New Roman" panose="02020603050405020304" pitchFamily="18" charset="0"/>
                <a:cs typeface="Times New Roman" panose="02020603050405020304" pitchFamily="18" charset="0"/>
              </a:rPr>
              <a:t>thuyết</a:t>
            </a:r>
            <a:r>
              <a:rPr lang="en-US" sz="2800" i="1">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trình một </a:t>
            </a:r>
            <a:r>
              <a:rPr lang="en-US" sz="2800" i="1" err="1">
                <a:latin typeface="Times New Roman" panose="02020603050405020304" pitchFamily="18" charset="0"/>
                <a:cs typeface="Times New Roman" panose="02020603050405020304" pitchFamily="18" charset="0"/>
              </a:rPr>
              <a:t>vấn</a:t>
            </a:r>
            <a:r>
              <a:rPr lang="en-US" sz="2800" i="1">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đề xã hội, </a:t>
            </a:r>
            <a:r>
              <a:rPr lang="en-US" sz="2800" i="1" dirty="0">
                <a:latin typeface="Times New Roman" panose="02020603050405020304" pitchFamily="18" charset="0"/>
                <a:cs typeface="Times New Roman" panose="02020603050405020304" pitchFamily="18" charset="0"/>
              </a:rPr>
              <a:t>ta </a:t>
            </a:r>
            <a:r>
              <a:rPr lang="en-US" sz="2800" i="1" dirty="0" err="1">
                <a:latin typeface="Times New Roman" panose="02020603050405020304" pitchFamily="18" charset="0"/>
                <a:cs typeface="Times New Roman" panose="02020603050405020304" pitchFamily="18" charset="0"/>
              </a:rPr>
              <a:t>cần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26">
            <a:extLst>
              <a:ext uri="{FF2B5EF4-FFF2-40B4-BE49-F238E27FC236}">
                <a16:creationId xmlns:a16="http://schemas.microsoft.com/office/drawing/2014/main" id="{E95DAAD4-5961-7465-161E-D72F21FB2B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766915" y="3368853"/>
            <a:ext cx="2474022" cy="3078097"/>
          </a:xfrm>
          <a:prstGeom prst="rect">
            <a:avLst/>
          </a:prstGeom>
        </p:spPr>
      </p:pic>
    </p:spTree>
    <p:extLst>
      <p:ext uri="{BB962C8B-B14F-4D97-AF65-F5344CB8AC3E}">
        <p14:creationId xmlns:p14="http://schemas.microsoft.com/office/powerpoint/2010/main" val="244602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2B407BD-A3D4-41B1-4756-C22036D23B39}"/>
              </a:ext>
            </a:extLst>
          </p:cNvPr>
          <p:cNvSpPr txBox="1"/>
          <p:nvPr/>
        </p:nvSpPr>
        <p:spPr>
          <a:xfrm>
            <a:off x="1278194" y="334052"/>
            <a:ext cx="10333703" cy="646331"/>
          </a:xfrm>
          <a:prstGeom prst="rect">
            <a:avLst/>
          </a:prstGeom>
          <a:solidFill>
            <a:srgbClr val="0000FF"/>
          </a:solidFill>
        </p:spPr>
        <p:txBody>
          <a:bodyPr wrap="square">
            <a:spAutoFit/>
          </a:bodyPr>
          <a:lstStyle/>
          <a:p>
            <a:pPr marL="0" marR="0">
              <a:spcBef>
                <a:spcPts val="600"/>
              </a:spcBef>
              <a:spcAft>
                <a:spcPts val="600"/>
              </a:spcAft>
            </a:pP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a:t>
            </a:r>
            <a:r>
              <a:rPr lang="en-US" sz="3600" b="1" smtClean="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Định</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hướng</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Hình ảnh 14">
            <a:extLst>
              <a:ext uri="{FF2B5EF4-FFF2-40B4-BE49-F238E27FC236}">
                <a16:creationId xmlns:a16="http://schemas.microsoft.com/office/drawing/2014/main" id="{1B153475-D4A6-2E2E-5255-02DE1E310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012" y="4187418"/>
            <a:ext cx="1813698" cy="2523320"/>
          </a:xfrm>
          <a:prstGeom prst="rect">
            <a:avLst/>
          </a:prstGeom>
        </p:spPr>
      </p:pic>
      <p:sp>
        <p:nvSpPr>
          <p:cNvPr id="2" name="Hộp Văn bản 1">
            <a:extLst>
              <a:ext uri="{FF2B5EF4-FFF2-40B4-BE49-F238E27FC236}">
                <a16:creationId xmlns:a16="http://schemas.microsoft.com/office/drawing/2014/main" id="{F03DE1FF-13C1-4FBF-AE54-DFB460626634}"/>
              </a:ext>
            </a:extLst>
          </p:cNvPr>
          <p:cNvSpPr txBox="1"/>
          <p:nvPr/>
        </p:nvSpPr>
        <p:spPr>
          <a:xfrm>
            <a:off x="1481394" y="2178356"/>
            <a:ext cx="9948606" cy="1474234"/>
          </a:xfrm>
          <a:prstGeom prst="roundRect">
            <a:avLst/>
          </a:prstGeom>
          <a:noFill/>
          <a:ln w="38100">
            <a:solidFill>
              <a:srgbClr val="00CCFF"/>
            </a:solidFill>
          </a:ln>
        </p:spPr>
        <p:txBody>
          <a:bodyPr wrap="square">
            <a:spAutoFit/>
          </a:bodyPr>
          <a:lstStyle/>
          <a:p>
            <a:pPr algn="just">
              <a:lnSpc>
                <a:spcPct val="115000"/>
              </a:lnSpc>
              <a:spcAft>
                <a:spcPts val="0"/>
              </a:spcAft>
            </a:pPr>
            <a:r>
              <a:rPr lang="en-US" sz="2400">
                <a:solidFill>
                  <a:srgbClr val="0D0D0D"/>
                </a:solidFill>
                <a:latin typeface="Times New Roman" panose="02020603050405020304" pitchFamily="18" charset="0"/>
                <a:ea typeface="Times New Roman" panose="02020603050405020304" pitchFamily="18" charset="0"/>
              </a:rPr>
              <a:t>- </a:t>
            </a:r>
            <a:r>
              <a:rPr lang="vi-VN" sz="2400">
                <a:solidFill>
                  <a:srgbClr val="0D0D0D"/>
                </a:solidFill>
                <a:latin typeface="Times New Roman" panose="02020603050405020304" pitchFamily="18" charset="0"/>
                <a:ea typeface="Times New Roman" panose="02020603050405020304" pitchFamily="18" charset="0"/>
              </a:rPr>
              <a:t>Nghe thuyết trình một vấn đề xã hội</a:t>
            </a:r>
            <a:r>
              <a:rPr lang="en-US" sz="2400">
                <a:solidFill>
                  <a:srgbClr val="0D0D0D"/>
                </a:solidFill>
                <a:latin typeface="Times New Roman" panose="02020603050405020304" pitchFamily="18" charset="0"/>
                <a:ea typeface="Times New Roman" panose="02020603050405020304" pitchFamily="18" charset="0"/>
              </a:rPr>
              <a:t> là: tập trung lắng nghe  và nêu ra những nhận xét, đánh giá về nội dung và cách thức trình bày của người nói về một vấn đề xã hội.</a:t>
            </a:r>
            <a:endParaRPr lang="en-GB" sz="2400">
              <a:effectLst/>
              <a:latin typeface="Times New Roman" panose="02020603050405020304" pitchFamily="18" charset="0"/>
              <a:ea typeface="Calibri" panose="020F0502020204030204" pitchFamily="34" charset="0"/>
            </a:endParaRPr>
          </a:p>
        </p:txBody>
      </p:sp>
      <p:sp>
        <p:nvSpPr>
          <p:cNvPr id="8" name="Hộp Văn bản 7">
            <a:extLst>
              <a:ext uri="{FF2B5EF4-FFF2-40B4-BE49-F238E27FC236}">
                <a16:creationId xmlns:a16="http://schemas.microsoft.com/office/drawing/2014/main" id="{32148AD1-8F3F-C2D2-95EA-1BF46422AC95}"/>
              </a:ext>
            </a:extLst>
          </p:cNvPr>
          <p:cNvSpPr txBox="1"/>
          <p:nvPr/>
        </p:nvSpPr>
        <p:spPr>
          <a:xfrm>
            <a:off x="1278194" y="1576045"/>
            <a:ext cx="4364960" cy="584775"/>
          </a:xfrm>
          <a:prstGeom prst="rect">
            <a:avLst/>
          </a:prstGeom>
          <a:noFill/>
        </p:spPr>
        <p:txBody>
          <a:bodyPr wrap="square">
            <a:spAutoFit/>
          </a:bodyPr>
          <a:lstStyle/>
          <a:p>
            <a:r>
              <a:rPr lang="en-US" sz="3200" b="1" dirty="0">
                <a:solidFill>
                  <a:srgbClr val="0000FF"/>
                </a:solidFill>
                <a:latin typeface="Times New Roman" panose="02020603050405020304" pitchFamily="18" charset="0"/>
                <a:ea typeface="Times New Roman" panose="02020603050405020304" pitchFamily="18" charset="0"/>
              </a:rPr>
              <a:t>a</a:t>
            </a:r>
            <a:r>
              <a:rPr lang="vi-VN" sz="3200" b="1" smtClean="0">
                <a:solidFill>
                  <a:srgbClr val="0000FF"/>
                </a:solidFill>
                <a:effectLst/>
                <a:latin typeface="Times New Roman" panose="02020603050405020304" pitchFamily="18" charset="0"/>
                <a:ea typeface="Times New Roman" panose="02020603050405020304" pitchFamily="18" charset="0"/>
              </a:rPr>
              <a:t>. </a:t>
            </a:r>
            <a:r>
              <a:rPr lang="en-US" sz="3200" b="1" smtClean="0">
                <a:solidFill>
                  <a:srgbClr val="0000FF"/>
                </a:solidFill>
                <a:latin typeface="Times New Roman" panose="02020603050405020304" pitchFamily="18" charset="0"/>
                <a:ea typeface="Times New Roman" panose="02020603050405020304" pitchFamily="18" charset="0"/>
              </a:rPr>
              <a:t>Khái niệm</a:t>
            </a:r>
            <a:r>
              <a:rPr lang="vi-VN" sz="3200" smtClean="0">
                <a:solidFill>
                  <a:srgbClr val="0000FF"/>
                </a:solidFill>
                <a:effectLst/>
                <a:latin typeface="Times New Roman" panose="02020603050405020304" pitchFamily="18" charset="0"/>
                <a:ea typeface="Times New Roman" panose="02020603050405020304" pitchFamily="18" charset="0"/>
              </a:rPr>
              <a:t>: </a:t>
            </a:r>
            <a:endParaRPr lang="en-US" sz="3200" dirty="0">
              <a:solidFill>
                <a:srgbClr val="0000FF"/>
              </a:solidFill>
            </a:endParaRPr>
          </a:p>
        </p:txBody>
      </p:sp>
      <p:pic>
        <p:nvPicPr>
          <p:cNvPr id="3" name="Picture 26">
            <a:extLst>
              <a:ext uri="{FF2B5EF4-FFF2-40B4-BE49-F238E27FC236}">
                <a16:creationId xmlns:a16="http://schemas.microsoft.com/office/drawing/2014/main" id="{EF6CC880-326B-FE8C-9118-010BB446739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3823" y="3879272"/>
            <a:ext cx="2152440" cy="2795503"/>
          </a:xfrm>
          <a:prstGeom prst="rect">
            <a:avLst/>
          </a:prstGeom>
        </p:spPr>
      </p:pic>
      <p:sp>
        <p:nvSpPr>
          <p:cNvPr id="4" name="TextBox 3"/>
          <p:cNvSpPr txBox="1"/>
          <p:nvPr/>
        </p:nvSpPr>
        <p:spPr>
          <a:xfrm>
            <a:off x="2442754" y="4187418"/>
            <a:ext cx="741970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mtClean="0"/>
              <a:t>-  </a:t>
            </a:r>
            <a:r>
              <a:rPr lang="en-US" sz="2400">
                <a:latin typeface="Times New Roman" panose="02020603050405020304" pitchFamily="18" charset="0"/>
                <a:cs typeface="Times New Roman" panose="02020603050405020304" pitchFamily="18" charset="0"/>
              </a:rPr>
              <a:t>Y</a:t>
            </a:r>
            <a:r>
              <a:rPr lang="en-US" sz="2400" smtClean="0">
                <a:latin typeface="Times New Roman" panose="02020603050405020304" pitchFamily="18" charset="0"/>
                <a:cs typeface="Times New Roman" panose="02020603050405020304" pitchFamily="18" charset="0"/>
              </a:rPr>
              <a:t>êu </a:t>
            </a:r>
            <a:r>
              <a:rPr lang="en-US" sz="2400">
                <a:latin typeface="Times New Roman" panose="02020603050405020304" pitchFamily="18" charset="0"/>
                <a:cs typeface="Times New Roman" panose="02020603050405020304" pitchFamily="18" charset="0"/>
              </a:rPr>
              <a:t>cầu: tập trung chủ yếu vào kĩ năng nghe và nhận xét, đánh giá.</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2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2B407BD-A3D4-41B1-4756-C22036D23B39}"/>
              </a:ext>
            </a:extLst>
          </p:cNvPr>
          <p:cNvSpPr txBox="1"/>
          <p:nvPr/>
        </p:nvSpPr>
        <p:spPr>
          <a:xfrm>
            <a:off x="1278194" y="334052"/>
            <a:ext cx="10333703" cy="646331"/>
          </a:xfrm>
          <a:prstGeom prst="rect">
            <a:avLst/>
          </a:prstGeom>
          <a:solidFill>
            <a:srgbClr val="0000FF"/>
          </a:solidFill>
        </p:spPr>
        <p:txBody>
          <a:bodyPr wrap="square">
            <a:spAutoFit/>
          </a:bodyPr>
          <a:lstStyle/>
          <a:p>
            <a:pPr marL="0" marR="0">
              <a:spcBef>
                <a:spcPts val="600"/>
              </a:spcBef>
              <a:spcAft>
                <a:spcPts val="600"/>
              </a:spcAft>
            </a:pP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1</a:t>
            </a:r>
            <a:r>
              <a:rPr lang="en-US" sz="3600" b="1" smtClean="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Định</a:t>
            </a:r>
            <a:r>
              <a:rPr lang="en-US" sz="36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hướng</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F03DE1FF-13C1-4FBF-AE54-DFB460626634}"/>
              </a:ext>
            </a:extLst>
          </p:cNvPr>
          <p:cNvSpPr txBox="1"/>
          <p:nvPr/>
        </p:nvSpPr>
        <p:spPr>
          <a:xfrm>
            <a:off x="1470742" y="1699914"/>
            <a:ext cx="9948606" cy="1055608"/>
          </a:xfrm>
          <a:prstGeom prst="roundRect">
            <a:avLst/>
          </a:prstGeom>
          <a:noFill/>
          <a:ln w="38100">
            <a:noFill/>
          </a:ln>
        </p:spPr>
        <p:txBody>
          <a:bodyPr wrap="square">
            <a:spAutoFit/>
          </a:bodyPr>
          <a:lstStyle/>
          <a:p>
            <a:pPr algn="just">
              <a:spcBef>
                <a:spcPts val="600"/>
              </a:spcBef>
              <a:spcAft>
                <a:spcPts val="600"/>
              </a:spcAft>
            </a:pPr>
            <a:r>
              <a:rPr lang="vi-VN" sz="2800" b="1" dirty="0">
                <a:solidFill>
                  <a:srgbClr val="0D0D0D"/>
                </a:solidFill>
                <a:effectLst/>
                <a:latin typeface="Times New Roman" panose="02020603050405020304" pitchFamily="18" charset="0"/>
                <a:ea typeface="Times New Roman" panose="02020603050405020304" pitchFamily="18" charset="0"/>
              </a:rPr>
              <a:t>Để </a:t>
            </a:r>
            <a:r>
              <a:rPr lang="en-US" sz="2800" b="1" dirty="0" err="1">
                <a:solidFill>
                  <a:srgbClr val="0D0D0D"/>
                </a:solidFill>
                <a:effectLst/>
                <a:latin typeface="Times New Roman" panose="02020603050405020304" pitchFamily="18" charset="0"/>
                <a:ea typeface="Times New Roman" panose="02020603050405020304" pitchFamily="18" charset="0"/>
              </a:rPr>
              <a:t>nghe</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thuyết</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trình</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thảo</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luận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vấn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xã</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hội</a:t>
            </a:r>
            <a:r>
              <a:rPr lang="vi-VN" sz="2800" b="1" dirty="0">
                <a:solidFill>
                  <a:srgbClr val="0D0D0D"/>
                </a:solidFill>
                <a:effectLst/>
                <a:latin typeface="Times New Roman" panose="02020603050405020304" pitchFamily="18" charset="0"/>
                <a:ea typeface="Times New Roman" panose="02020603050405020304" pitchFamily="18" charset="0"/>
              </a:rPr>
              <a:t>, các em cần</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rPr>
              <a:t>chú</a:t>
            </a:r>
            <a:r>
              <a:rPr lang="en-US" sz="2800" b="1" dirty="0">
                <a:solidFill>
                  <a:srgbClr val="0D0D0D"/>
                </a:solidFill>
                <a:effectLst/>
                <a:latin typeface="Times New Roman" panose="02020603050405020304" pitchFamily="18" charset="0"/>
                <a:ea typeface="Times New Roman" panose="02020603050405020304" pitchFamily="18" charset="0"/>
              </a:rPr>
              <a:t> ý</a:t>
            </a:r>
            <a:r>
              <a:rPr lang="vi-VN" sz="2800" b="1" dirty="0">
                <a:solidFill>
                  <a:srgbClr val="0D0D0D"/>
                </a:solidFill>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32148AD1-8F3F-C2D2-95EA-1BF46422AC95}"/>
              </a:ext>
            </a:extLst>
          </p:cNvPr>
          <p:cNvSpPr txBox="1"/>
          <p:nvPr/>
        </p:nvSpPr>
        <p:spPr>
          <a:xfrm>
            <a:off x="1278194" y="1137498"/>
            <a:ext cx="6096000" cy="584775"/>
          </a:xfrm>
          <a:prstGeom prst="rect">
            <a:avLst/>
          </a:prstGeom>
          <a:noFill/>
        </p:spPr>
        <p:txBody>
          <a:bodyPr wrap="square">
            <a:spAutoFit/>
          </a:bodyPr>
          <a:lstStyle/>
          <a:p>
            <a:r>
              <a:rPr lang="en-US" sz="3200" b="1" dirty="0">
                <a:solidFill>
                  <a:srgbClr val="0000FF"/>
                </a:solidFill>
                <a:latin typeface="Times New Roman" panose="02020603050405020304" pitchFamily="18" charset="0"/>
                <a:ea typeface="Times New Roman" panose="02020603050405020304" pitchFamily="18" charset="0"/>
              </a:rPr>
              <a:t>b</a:t>
            </a:r>
            <a:r>
              <a:rPr lang="en-US" sz="3200" b="1" smtClean="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Chú</a:t>
            </a:r>
            <a:r>
              <a:rPr lang="en-US" sz="3200" b="1" dirty="0">
                <a:solidFill>
                  <a:srgbClr val="0000FF"/>
                </a:solidFill>
                <a:effectLst/>
                <a:latin typeface="Times New Roman" panose="02020603050405020304" pitchFamily="18" charset="0"/>
                <a:ea typeface="Times New Roman" panose="02020603050405020304" pitchFamily="18" charset="0"/>
              </a:rPr>
              <a:t> ý</a:t>
            </a:r>
            <a:endParaRPr lang="en-US" sz="3200" dirty="0">
              <a:solidFill>
                <a:srgbClr val="0000FF"/>
              </a:solidFill>
            </a:endParaRPr>
          </a:p>
        </p:txBody>
      </p:sp>
      <p:sp>
        <p:nvSpPr>
          <p:cNvPr id="3" name="Hộp Văn bản 2">
            <a:extLst>
              <a:ext uri="{FF2B5EF4-FFF2-40B4-BE49-F238E27FC236}">
                <a16:creationId xmlns:a16="http://schemas.microsoft.com/office/drawing/2014/main" id="{AAD6320C-D0AC-BF83-060D-EF33E5068FC0}"/>
              </a:ext>
            </a:extLst>
          </p:cNvPr>
          <p:cNvSpPr txBox="1"/>
          <p:nvPr/>
        </p:nvSpPr>
        <p:spPr>
          <a:xfrm>
            <a:off x="2476091" y="2859585"/>
            <a:ext cx="9272563" cy="2485787"/>
          </a:xfrm>
          <a:prstGeom prst="roundRect">
            <a:avLst/>
          </a:prstGeom>
          <a:noFill/>
          <a:ln w="38100">
            <a:solidFill>
              <a:srgbClr val="00CCFF"/>
            </a:solidFill>
          </a:ln>
        </p:spPr>
        <p:txBody>
          <a:bodyPr wrap="square">
            <a:spAutoFit/>
          </a:bodyPr>
          <a:lstStyle/>
          <a:p>
            <a:pPr algn="just"/>
            <a:r>
              <a:rPr lang="vi-VN" sz="2800" dirty="0">
                <a:latin typeface="+mj-lt"/>
              </a:rPr>
              <a:t>- Nắm được nội dung (thông tin) cơ bản của bài thuyết trình.</a:t>
            </a:r>
          </a:p>
          <a:p>
            <a:pPr algn="just"/>
            <a:r>
              <a:rPr lang="vi-VN" sz="2800" dirty="0">
                <a:latin typeface="+mj-lt"/>
              </a:rPr>
              <a:t>- Đặt được câu hỏi về những điều mình chưa hiểu, chưa rõ.</a:t>
            </a:r>
          </a:p>
          <a:p>
            <a:pPr algn="just"/>
            <a:r>
              <a:rPr lang="vi-VN" sz="2800" dirty="0">
                <a:latin typeface="+mj-lt"/>
              </a:rPr>
              <a:t>- Trao đổi với người trình bày về những ý kiến khác biệt (nếu có).</a:t>
            </a:r>
          </a:p>
          <a:p>
            <a:pPr algn="just"/>
            <a:r>
              <a:rPr lang="vi-VN" sz="2800" dirty="0">
                <a:latin typeface="+mj-lt"/>
              </a:rPr>
              <a:t>- Có thái độ thân thiện, tôn trọng người nói.</a:t>
            </a:r>
          </a:p>
        </p:txBody>
      </p:sp>
      <p:pic>
        <p:nvPicPr>
          <p:cNvPr id="5" name="Picture 26">
            <a:extLst>
              <a:ext uri="{FF2B5EF4-FFF2-40B4-BE49-F238E27FC236}">
                <a16:creationId xmlns:a16="http://schemas.microsoft.com/office/drawing/2014/main" id="{56945BA4-5D5B-FBB6-F73F-BC78EC8D9CC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3823" y="3879272"/>
            <a:ext cx="2474022" cy="2795503"/>
          </a:xfrm>
          <a:prstGeom prst="rect">
            <a:avLst/>
          </a:prstGeom>
        </p:spPr>
      </p:pic>
    </p:spTree>
    <p:extLst>
      <p:ext uri="{BB962C8B-B14F-4D97-AF65-F5344CB8AC3E}">
        <p14:creationId xmlns:p14="http://schemas.microsoft.com/office/powerpoint/2010/main" val="3729513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1089</Words>
  <Application>Microsoft Office PowerPoint</Application>
  <PresentationFormat>Widescreen</PresentationFormat>
  <Paragraphs>100</Paragraphs>
  <Slides>22</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等线</vt:lpstr>
      <vt:lpstr>Fira Sans Extra Condensed Medium</vt:lpstr>
      <vt:lpstr>MS Mincho</vt:lpstr>
      <vt:lpstr>Tahoma</vt:lpstr>
      <vt:lpstr>Times New Roman</vt:lpstr>
      <vt:lpstr>Chủ đề Office</vt:lpstr>
      <vt:lpstr>PowerPoint Presentation</vt:lpstr>
      <vt:lpstr>PowerPoint Presentation</vt:lpstr>
      <vt:lpstr>Mời các con xem video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HONGVAN</cp:lastModifiedBy>
  <cp:revision>142</cp:revision>
  <dcterms:created xsi:type="dcterms:W3CDTF">2022-10-15T12:46:09Z</dcterms:created>
  <dcterms:modified xsi:type="dcterms:W3CDTF">2024-07-29T16:35:57Z</dcterms:modified>
</cp:coreProperties>
</file>