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56" r:id="rId2"/>
    <p:sldId id="266" r:id="rId3"/>
    <p:sldId id="283" r:id="rId4"/>
    <p:sldId id="268" r:id="rId5"/>
    <p:sldId id="257" r:id="rId6"/>
    <p:sldId id="269" r:id="rId7"/>
    <p:sldId id="270" r:id="rId8"/>
    <p:sldId id="258" r:id="rId9"/>
    <p:sldId id="271" r:id="rId10"/>
    <p:sldId id="284" r:id="rId11"/>
    <p:sldId id="272" r:id="rId12"/>
    <p:sldId id="290" r:id="rId13"/>
    <p:sldId id="285" r:id="rId14"/>
    <p:sldId id="291" r:id="rId15"/>
    <p:sldId id="286" r:id="rId16"/>
    <p:sldId id="259" r:id="rId17"/>
    <p:sldId id="276" r:id="rId18"/>
    <p:sldId id="287" r:id="rId19"/>
    <p:sldId id="288" r:id="rId20"/>
    <p:sldId id="289" r:id="rId21"/>
    <p:sldId id="262" r:id="rId22"/>
    <p:sldId id="265" r:id="rId23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50" d="100"/>
          <a:sy n="50" d="100"/>
        </p:scale>
        <p:origin x="30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3.svg"/><Relationship Id="rId4" Type="http://schemas.openxmlformats.org/officeDocument/2006/relationships/image" Target="../media/image2.svg"/><Relationship Id="rId9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1134893" y="1028700"/>
            <a:ext cx="16018215" cy="8229600"/>
            <a:chOff x="0" y="0"/>
            <a:chExt cx="4218789" cy="2167467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6" name="TextBox 6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/>
            </a:p>
          </p:txBody>
        </p:sp>
      </p:grpSp>
      <p:sp>
        <p:nvSpPr>
          <p:cNvPr id="9" name="Freeform 9"/>
          <p:cNvSpPr/>
          <p:nvPr/>
        </p:nvSpPr>
        <p:spPr>
          <a:xfrm rot="285056">
            <a:off x="1738826" y="7657162"/>
            <a:ext cx="809927" cy="799618"/>
          </a:xfrm>
          <a:custGeom>
            <a:avLst/>
            <a:gdLst/>
            <a:ahLst/>
            <a:cxnLst/>
            <a:rect l="l" t="t" r="r" b="b"/>
            <a:pathLst>
              <a:path w="809927" h="799618">
                <a:moveTo>
                  <a:pt x="0" y="0"/>
                </a:moveTo>
                <a:lnTo>
                  <a:pt x="809926" y="0"/>
                </a:lnTo>
                <a:lnTo>
                  <a:pt x="809926" y="799618"/>
                </a:lnTo>
                <a:lnTo>
                  <a:pt x="0" y="79961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0" name="Freeform 10"/>
          <p:cNvSpPr/>
          <p:nvPr/>
        </p:nvSpPr>
        <p:spPr>
          <a:xfrm>
            <a:off x="7751159" y="3805844"/>
            <a:ext cx="743061" cy="733604"/>
          </a:xfrm>
          <a:custGeom>
            <a:avLst/>
            <a:gdLst/>
            <a:ahLst/>
            <a:cxnLst/>
            <a:rect l="l" t="t" r="r" b="b"/>
            <a:pathLst>
              <a:path w="743061" h="733604">
                <a:moveTo>
                  <a:pt x="0" y="0"/>
                </a:moveTo>
                <a:lnTo>
                  <a:pt x="743061" y="0"/>
                </a:lnTo>
                <a:lnTo>
                  <a:pt x="743061" y="733604"/>
                </a:lnTo>
                <a:lnTo>
                  <a:pt x="0" y="73360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12" name="TextBox 12"/>
          <p:cNvSpPr txBox="1"/>
          <p:nvPr/>
        </p:nvSpPr>
        <p:spPr>
          <a:xfrm>
            <a:off x="1949066" y="1714500"/>
            <a:ext cx="13519534" cy="523220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/>
            <a:r>
              <a:rPr lang="en-A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A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algn="ctr"/>
            <a:r>
              <a:rPr lang="en-A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A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A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S" sz="6000" b="1" dirty="0" err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AS" sz="6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en-AS" sz="6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S" sz="80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NGHE THUYẾT TRÌNH MỘT VẤN ĐỀ VĂN HỌC</a:t>
            </a:r>
            <a:endParaRPr lang="en-GB" sz="80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CD2308-F083-7C59-33F2-C6FFED1BAA0C}"/>
              </a:ext>
            </a:extLst>
          </p:cNvPr>
          <p:cNvSpPr txBox="1"/>
          <p:nvPr/>
        </p:nvSpPr>
        <p:spPr>
          <a:xfrm>
            <a:off x="2819400" y="7834225"/>
            <a:ext cx="9144000" cy="683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492760" algn="l"/>
              </a:tabLst>
            </a:pPr>
            <a:r>
              <a:rPr lang="pt-BR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GV soạn: Lê Thị Bích Liên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492760" algn="l"/>
              </a:tabLst>
            </a:pPr>
            <a:r>
              <a:rPr lang="pt-BR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Trường: THPT Lý Thường Kiệt, TP Yên Bái, tỉnh Yên Bái                 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2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134893" y="2108659"/>
            <a:ext cx="16018215" cy="71496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marL="0" marR="0" lvl="0" indent="0" algn="ctr" defTabSz="914400" rtl="0" eaLnBrk="1" fontAlgn="auto" latinLnBrk="0" hangingPunct="1">
              <a:lnSpc>
                <a:spcPts val="28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Freeform 16"/>
          <p:cNvSpPr/>
          <p:nvPr/>
        </p:nvSpPr>
        <p:spPr>
          <a:xfrm rot="285056">
            <a:off x="2496098" y="8023493"/>
            <a:ext cx="706034" cy="697048"/>
          </a:xfrm>
          <a:custGeom>
            <a:avLst/>
            <a:gdLst/>
            <a:ahLst/>
            <a:cxnLst/>
            <a:rect l="l" t="t" r="r" b="b"/>
            <a:pathLst>
              <a:path w="706034" h="697048">
                <a:moveTo>
                  <a:pt x="0" y="0"/>
                </a:moveTo>
                <a:lnTo>
                  <a:pt x="706034" y="0"/>
                </a:lnTo>
                <a:lnTo>
                  <a:pt x="706034" y="697048"/>
                </a:lnTo>
                <a:lnTo>
                  <a:pt x="0" y="6970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7" name="Freeform 17"/>
          <p:cNvSpPr/>
          <p:nvPr/>
        </p:nvSpPr>
        <p:spPr>
          <a:xfrm>
            <a:off x="12623144" y="1486437"/>
            <a:ext cx="743061" cy="733604"/>
          </a:xfrm>
          <a:custGeom>
            <a:avLst/>
            <a:gdLst/>
            <a:ahLst/>
            <a:cxnLst/>
            <a:rect l="l" t="t" r="r" b="b"/>
            <a:pathLst>
              <a:path w="743061" h="733604">
                <a:moveTo>
                  <a:pt x="0" y="0"/>
                </a:moveTo>
                <a:lnTo>
                  <a:pt x="743062" y="0"/>
                </a:lnTo>
                <a:lnTo>
                  <a:pt x="743062" y="733605"/>
                </a:lnTo>
                <a:lnTo>
                  <a:pt x="0" y="7336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7655DB-41EE-AAD6-083D-7389623BD757}"/>
              </a:ext>
            </a:extLst>
          </p:cNvPr>
          <p:cNvSpPr txBox="1"/>
          <p:nvPr/>
        </p:nvSpPr>
        <p:spPr>
          <a:xfrm>
            <a:off x="1447800" y="1513018"/>
            <a:ext cx="9144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2.</a:t>
            </a:r>
            <a:r>
              <a:rPr kumimoji="0" 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</a:t>
            </a:r>
            <a:r>
              <a:rPr kumimoji="0" lang="en-US" sz="7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hành</a:t>
            </a:r>
            <a:endParaRPr kumimoji="0" lang="en-GB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85BBFC8F-5F3A-1C2D-CA58-78CE3291ED8F}"/>
              </a:ext>
            </a:extLst>
          </p:cNvPr>
          <p:cNvSpPr txBox="1"/>
          <p:nvPr/>
        </p:nvSpPr>
        <p:spPr>
          <a:xfrm>
            <a:off x="7863356" y="3726888"/>
            <a:ext cx="8475356" cy="24929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just">
              <a:spcBef>
                <a:spcPct val="0"/>
              </a:spcBef>
            </a:pP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thuyết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vai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5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vi-VN" sz="5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5400" dirty="0">
              <a:solidFill>
                <a:srgbClr val="1B1B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0331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606433" flipH="1">
            <a:off x="14987417" y="88989"/>
            <a:ext cx="3040241" cy="1879422"/>
          </a:xfrm>
          <a:custGeom>
            <a:avLst/>
            <a:gdLst/>
            <a:ahLst/>
            <a:cxnLst/>
            <a:rect l="l" t="t" r="r" b="b"/>
            <a:pathLst>
              <a:path w="3040241" h="1879422">
                <a:moveTo>
                  <a:pt x="3040241" y="0"/>
                </a:moveTo>
                <a:lnTo>
                  <a:pt x="0" y="0"/>
                </a:lnTo>
                <a:lnTo>
                  <a:pt x="0" y="1879422"/>
                </a:lnTo>
                <a:lnTo>
                  <a:pt x="3040241" y="1879422"/>
                </a:lnTo>
                <a:lnTo>
                  <a:pt x="304024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120855" y="953862"/>
            <a:ext cx="16018215" cy="8229600"/>
            <a:chOff x="0" y="0"/>
            <a:chExt cx="4218789" cy="21674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10" name="Freeform 10"/>
          <p:cNvSpPr/>
          <p:nvPr/>
        </p:nvSpPr>
        <p:spPr>
          <a:xfrm rot="285056">
            <a:off x="17102298" y="4833671"/>
            <a:ext cx="1141012" cy="1126490"/>
          </a:xfrm>
          <a:custGeom>
            <a:avLst/>
            <a:gdLst/>
            <a:ahLst/>
            <a:cxnLst/>
            <a:rect l="l" t="t" r="r" b="b"/>
            <a:pathLst>
              <a:path w="1141012" h="1126490">
                <a:moveTo>
                  <a:pt x="0" y="0"/>
                </a:moveTo>
                <a:lnTo>
                  <a:pt x="1141012" y="0"/>
                </a:lnTo>
                <a:lnTo>
                  <a:pt x="1141012" y="1126490"/>
                </a:lnTo>
                <a:lnTo>
                  <a:pt x="0" y="11264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>
            <a:off x="-295138" y="571500"/>
            <a:ext cx="1404631" cy="1386754"/>
          </a:xfrm>
          <a:custGeom>
            <a:avLst/>
            <a:gdLst/>
            <a:ahLst/>
            <a:cxnLst/>
            <a:rect l="l" t="t" r="r" b="b"/>
            <a:pathLst>
              <a:path w="1404631" h="1386754">
                <a:moveTo>
                  <a:pt x="0" y="0"/>
                </a:moveTo>
                <a:lnTo>
                  <a:pt x="1404631" y="0"/>
                </a:lnTo>
                <a:lnTo>
                  <a:pt x="1404631" y="1386755"/>
                </a:lnTo>
                <a:lnTo>
                  <a:pt x="0" y="13867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Rectangle 14"/>
          <p:cNvSpPr/>
          <p:nvPr/>
        </p:nvSpPr>
        <p:spPr>
          <a:xfrm>
            <a:off x="6497463" y="2695025"/>
            <a:ext cx="51835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80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 HT 1</a:t>
            </a:r>
            <a:endParaRPr lang="en-GB" sz="8000">
              <a:solidFill>
                <a:schemeClr val="tx1">
                  <a:lumMod val="95000"/>
                  <a:lumOff val="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160445"/>
              </p:ext>
            </p:extLst>
          </p:nvPr>
        </p:nvGraphicFramePr>
        <p:xfrm>
          <a:off x="3336131" y="4626007"/>
          <a:ext cx="11506200" cy="292608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85231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định đề tài</a:t>
                      </a:r>
                      <a:endParaRPr lang="en-GB" sz="4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đích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GB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GB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3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48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8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GB" sz="4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6217042" y="1264877"/>
            <a:ext cx="537358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a) Chuẩn bị</a:t>
            </a:r>
            <a:endParaRPr lang="en-GB" sz="800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5549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606433" flipH="1">
            <a:off x="14987417" y="88989"/>
            <a:ext cx="3040241" cy="1879422"/>
          </a:xfrm>
          <a:custGeom>
            <a:avLst/>
            <a:gdLst/>
            <a:ahLst/>
            <a:cxnLst/>
            <a:rect l="l" t="t" r="r" b="b"/>
            <a:pathLst>
              <a:path w="3040241" h="1879422">
                <a:moveTo>
                  <a:pt x="3040241" y="0"/>
                </a:moveTo>
                <a:lnTo>
                  <a:pt x="0" y="0"/>
                </a:lnTo>
                <a:lnTo>
                  <a:pt x="0" y="1879422"/>
                </a:lnTo>
                <a:lnTo>
                  <a:pt x="3040241" y="1879422"/>
                </a:lnTo>
                <a:lnTo>
                  <a:pt x="304024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120855" y="953862"/>
            <a:ext cx="16018215" cy="8229600"/>
            <a:chOff x="0" y="0"/>
            <a:chExt cx="4218789" cy="21674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Freeform 10"/>
          <p:cNvSpPr/>
          <p:nvPr/>
        </p:nvSpPr>
        <p:spPr>
          <a:xfrm rot="285056">
            <a:off x="17102298" y="4833671"/>
            <a:ext cx="1141012" cy="1126490"/>
          </a:xfrm>
          <a:custGeom>
            <a:avLst/>
            <a:gdLst/>
            <a:ahLst/>
            <a:cxnLst/>
            <a:rect l="l" t="t" r="r" b="b"/>
            <a:pathLst>
              <a:path w="1141012" h="1126490">
                <a:moveTo>
                  <a:pt x="0" y="0"/>
                </a:moveTo>
                <a:lnTo>
                  <a:pt x="1141012" y="0"/>
                </a:lnTo>
                <a:lnTo>
                  <a:pt x="1141012" y="1126490"/>
                </a:lnTo>
                <a:lnTo>
                  <a:pt x="0" y="11264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>
            <a:off x="-295138" y="571500"/>
            <a:ext cx="1404631" cy="1386754"/>
          </a:xfrm>
          <a:custGeom>
            <a:avLst/>
            <a:gdLst/>
            <a:ahLst/>
            <a:cxnLst/>
            <a:rect l="l" t="t" r="r" b="b"/>
            <a:pathLst>
              <a:path w="1404631" h="1386754">
                <a:moveTo>
                  <a:pt x="0" y="0"/>
                </a:moveTo>
                <a:lnTo>
                  <a:pt x="1404631" y="0"/>
                </a:lnTo>
                <a:lnTo>
                  <a:pt x="1404631" y="1386755"/>
                </a:lnTo>
                <a:lnTo>
                  <a:pt x="0" y="13867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Rectangle 14"/>
          <p:cNvSpPr/>
          <p:nvPr/>
        </p:nvSpPr>
        <p:spPr>
          <a:xfrm>
            <a:off x="6497463" y="2695025"/>
            <a:ext cx="51835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HT </a:t>
            </a:r>
            <a:r>
              <a:rPr kumimoji="0" lang="en-A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9181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F866EE-C3F1-FC2C-3008-173761CB9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1485900"/>
            <a:ext cx="11811000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488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606433" flipH="1">
            <a:off x="14987417" y="88989"/>
            <a:ext cx="3040241" cy="1879422"/>
          </a:xfrm>
          <a:custGeom>
            <a:avLst/>
            <a:gdLst/>
            <a:ahLst/>
            <a:cxnLst/>
            <a:rect l="l" t="t" r="r" b="b"/>
            <a:pathLst>
              <a:path w="3040241" h="1879422">
                <a:moveTo>
                  <a:pt x="3040241" y="0"/>
                </a:moveTo>
                <a:lnTo>
                  <a:pt x="0" y="0"/>
                </a:lnTo>
                <a:lnTo>
                  <a:pt x="0" y="1879422"/>
                </a:lnTo>
                <a:lnTo>
                  <a:pt x="3040241" y="1879422"/>
                </a:lnTo>
                <a:lnTo>
                  <a:pt x="304024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120855" y="953862"/>
            <a:ext cx="16018215" cy="8229600"/>
            <a:chOff x="0" y="0"/>
            <a:chExt cx="4218789" cy="21674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Freeform 10"/>
          <p:cNvSpPr/>
          <p:nvPr/>
        </p:nvSpPr>
        <p:spPr>
          <a:xfrm rot="285056">
            <a:off x="17102298" y="4833671"/>
            <a:ext cx="1141012" cy="1126490"/>
          </a:xfrm>
          <a:custGeom>
            <a:avLst/>
            <a:gdLst/>
            <a:ahLst/>
            <a:cxnLst/>
            <a:rect l="l" t="t" r="r" b="b"/>
            <a:pathLst>
              <a:path w="1141012" h="1126490">
                <a:moveTo>
                  <a:pt x="0" y="0"/>
                </a:moveTo>
                <a:lnTo>
                  <a:pt x="1141012" y="0"/>
                </a:lnTo>
                <a:lnTo>
                  <a:pt x="1141012" y="1126490"/>
                </a:lnTo>
                <a:lnTo>
                  <a:pt x="0" y="11264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>
            <a:off x="-295138" y="571500"/>
            <a:ext cx="1404631" cy="1386754"/>
          </a:xfrm>
          <a:custGeom>
            <a:avLst/>
            <a:gdLst/>
            <a:ahLst/>
            <a:cxnLst/>
            <a:rect l="l" t="t" r="r" b="b"/>
            <a:pathLst>
              <a:path w="1404631" h="1386754">
                <a:moveTo>
                  <a:pt x="0" y="0"/>
                </a:moveTo>
                <a:lnTo>
                  <a:pt x="1404631" y="0"/>
                </a:lnTo>
                <a:lnTo>
                  <a:pt x="1404631" y="1386755"/>
                </a:lnTo>
                <a:lnTo>
                  <a:pt x="0" y="13867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5" name="Rectangle 14"/>
          <p:cNvSpPr/>
          <p:nvPr/>
        </p:nvSpPr>
        <p:spPr>
          <a:xfrm>
            <a:off x="7700066" y="2695025"/>
            <a:ext cx="277832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AS" sz="8000" b="1" dirty="0" err="1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àn</a:t>
            </a:r>
            <a:r>
              <a:rPr lang="en-AS" sz="8000" b="1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</a:t>
            </a:r>
            <a:endParaRPr kumimoji="0" lang="en-GB" sz="8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28008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384DFF-C184-0D50-5695-EF52A6DB4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409700"/>
            <a:ext cx="12877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828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2076136" y="1570117"/>
            <a:ext cx="5848664" cy="1077085"/>
            <a:chOff x="0" y="0"/>
            <a:chExt cx="1641852" cy="46086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F1C27B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/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2513907" y="1582613"/>
            <a:ext cx="5761156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r>
              <a:rPr lang="en-US" sz="6600" b="1">
                <a:latin typeface="Times New Roman" panose="02020603050405020304" pitchFamily="18" charset="0"/>
                <a:cs typeface="Times New Roman" panose="02020603050405020304" pitchFamily="18" charset="0"/>
              </a:rPr>
              <a:t>b) Nói và nghe</a:t>
            </a:r>
            <a:r>
              <a:rPr lang="en-US" sz="66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6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134893" y="495301"/>
            <a:ext cx="16018215" cy="8763000"/>
            <a:chOff x="0" y="0"/>
            <a:chExt cx="4218789" cy="1883033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4218789" cy="1883033"/>
            </a:xfrm>
            <a:custGeom>
              <a:avLst/>
              <a:gdLst/>
              <a:ahLst/>
              <a:cxnLst/>
              <a:rect l="l" t="t" r="r" b="b"/>
              <a:pathLst>
                <a:path w="4218789" h="1883033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1858384"/>
                  </a:lnTo>
                  <a:cubicBezTo>
                    <a:pt x="4218789" y="1864921"/>
                    <a:pt x="4216192" y="1871191"/>
                    <a:pt x="4211569" y="1875813"/>
                  </a:cubicBezTo>
                  <a:cubicBezTo>
                    <a:pt x="4206947" y="1880436"/>
                    <a:pt x="4200677" y="1883033"/>
                    <a:pt x="4194140" y="1883033"/>
                  </a:cubicBezTo>
                  <a:lnTo>
                    <a:pt x="24649" y="1883033"/>
                  </a:lnTo>
                  <a:cubicBezTo>
                    <a:pt x="18112" y="1883033"/>
                    <a:pt x="11842" y="1880436"/>
                    <a:pt x="7220" y="1875813"/>
                  </a:cubicBezTo>
                  <a:cubicBezTo>
                    <a:pt x="2597" y="1871191"/>
                    <a:pt x="0" y="1864921"/>
                    <a:pt x="0" y="1858384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C8E4B2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0"/>
              <a:ext cx="4218789" cy="1883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oup 13"/>
          <p:cNvGrpSpPr/>
          <p:nvPr/>
        </p:nvGrpSpPr>
        <p:grpSpPr>
          <a:xfrm>
            <a:off x="5192874" y="853140"/>
            <a:ext cx="4190523" cy="1169834"/>
            <a:chOff x="0" y="0"/>
            <a:chExt cx="861781" cy="193200"/>
          </a:xfrm>
        </p:grpSpPr>
        <p:sp>
          <p:nvSpPr>
            <p:cNvPr id="14" name="Freeform 14"/>
            <p:cNvSpPr/>
            <p:nvPr/>
          </p:nvSpPr>
          <p:spPr>
            <a:xfrm>
              <a:off x="0" y="0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CF9DA"/>
            </a:solidFill>
          </p:spPr>
        </p:sp>
        <p:sp>
          <p:nvSpPr>
            <p:cNvPr id="15" name="TextBox 15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oup 16"/>
          <p:cNvGrpSpPr/>
          <p:nvPr/>
        </p:nvGrpSpPr>
        <p:grpSpPr>
          <a:xfrm>
            <a:off x="11370678" y="853140"/>
            <a:ext cx="4031109" cy="1167856"/>
            <a:chOff x="0" y="0"/>
            <a:chExt cx="861781" cy="193200"/>
          </a:xfrm>
        </p:grpSpPr>
        <p:sp>
          <p:nvSpPr>
            <p:cNvPr id="17" name="Freeform 17"/>
            <p:cNvSpPr/>
            <p:nvPr/>
          </p:nvSpPr>
          <p:spPr>
            <a:xfrm>
              <a:off x="0" y="0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CF9DA"/>
            </a:solidFill>
          </p:spPr>
        </p:sp>
        <p:sp>
          <p:nvSpPr>
            <p:cNvPr id="18" name="TextBox 18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7" name="TextBox 37"/>
          <p:cNvSpPr txBox="1"/>
          <p:nvPr/>
        </p:nvSpPr>
        <p:spPr>
          <a:xfrm>
            <a:off x="5511268" y="1169891"/>
            <a:ext cx="2953683" cy="69249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419"/>
              </a:lnSpc>
              <a:spcBef>
                <a:spcPct val="0"/>
              </a:spcBef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Người nói</a:t>
            </a:r>
            <a:endParaRPr lang="en-US" sz="4800" spc="669">
              <a:solidFill>
                <a:srgbClr val="1B1B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8"/>
          <p:cNvSpPr txBox="1"/>
          <p:nvPr/>
        </p:nvSpPr>
        <p:spPr>
          <a:xfrm>
            <a:off x="11758646" y="1167913"/>
            <a:ext cx="3643142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5419"/>
              </a:lnSpc>
              <a:spcBef>
                <a:spcPct val="0"/>
              </a:spcBef>
            </a:pPr>
            <a:r>
              <a:rPr lang="en-U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Người nghe</a:t>
            </a:r>
            <a:endParaRPr lang="en-US" sz="4800" spc="669">
              <a:solidFill>
                <a:srgbClr val="1B1B1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Freeform 47"/>
          <p:cNvSpPr/>
          <p:nvPr/>
        </p:nvSpPr>
        <p:spPr>
          <a:xfrm rot="285056">
            <a:off x="16926225" y="8686043"/>
            <a:ext cx="1310448" cy="1293770"/>
          </a:xfrm>
          <a:custGeom>
            <a:avLst/>
            <a:gdLst/>
            <a:ahLst/>
            <a:cxnLst/>
            <a:rect l="l" t="t" r="r" b="b"/>
            <a:pathLst>
              <a:path w="1310448" h="1293770">
                <a:moveTo>
                  <a:pt x="0" y="0"/>
                </a:moveTo>
                <a:lnTo>
                  <a:pt x="1310448" y="0"/>
                </a:lnTo>
                <a:lnTo>
                  <a:pt x="1310448" y="1293769"/>
                </a:lnTo>
                <a:lnTo>
                  <a:pt x="0" y="12937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48" name="Freeform 48"/>
          <p:cNvSpPr/>
          <p:nvPr/>
        </p:nvSpPr>
        <p:spPr>
          <a:xfrm>
            <a:off x="375860" y="2548469"/>
            <a:ext cx="1518065" cy="1498744"/>
          </a:xfrm>
          <a:custGeom>
            <a:avLst/>
            <a:gdLst/>
            <a:ahLst/>
            <a:cxnLst/>
            <a:rect l="l" t="t" r="r" b="b"/>
            <a:pathLst>
              <a:path w="1518065" h="1498744">
                <a:moveTo>
                  <a:pt x="0" y="0"/>
                </a:moveTo>
                <a:lnTo>
                  <a:pt x="1518065" y="0"/>
                </a:lnTo>
                <a:lnTo>
                  <a:pt x="1518065" y="1498744"/>
                </a:lnTo>
                <a:lnTo>
                  <a:pt x="0" y="14987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53" name="Rectangle 52"/>
          <p:cNvSpPr/>
          <p:nvPr/>
        </p:nvSpPr>
        <p:spPr>
          <a:xfrm>
            <a:off x="4887500" y="2406213"/>
            <a:ext cx="46360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Dựa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vào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phần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tóm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tắt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đã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trước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có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thể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sử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dụng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thêm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giấy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nhớ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để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ghi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chú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ngắn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gọn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nội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dung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bày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dưới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dạng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từ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cụm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từ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Trình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bày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ngắn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gọn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trong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5 </a:t>
            </a:r>
            <a:r>
              <a:rPr lang="en-US" sz="40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phút</a:t>
            </a:r>
            <a:r>
              <a:rPr lang="en-US" sz="40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GB" sz="40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9753600" y="2262096"/>
            <a:ext cx="729300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Chú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ý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lắng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nghe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bài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nói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bạn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Nghe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trên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tinh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thần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chuẩn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bị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đưa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ra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quan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điểm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của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mình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để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đối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thoại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với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người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nói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.</a:t>
            </a:r>
            <a:endParaRPr lang="en-GB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Đặt câu hỏi để người nói trình bày, giải thích về những nội dung còn chưa rõ. </a:t>
            </a:r>
            <a:endParaRPr lang="en-GB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vi-VN" sz="40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+ Trao đổi với người nói về những điểm mà mình chưa đồng tình.</a:t>
            </a:r>
            <a:endParaRPr lang="en-GB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0361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53" grpId="0"/>
      <p:bldP spid="5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2076136" y="1570117"/>
            <a:ext cx="9811064" cy="1077085"/>
            <a:chOff x="0" y="0"/>
            <a:chExt cx="1641852" cy="46086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F1C27B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2513906" y="1582613"/>
            <a:ext cx="11125893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S" sz="6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0" 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0" lang="en-AS" sz="6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Kiểm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AS" sz="6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AS" sz="6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AS" sz="6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chỉnh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AS" sz="6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sửa</a:t>
            </a:r>
            <a:endParaRPr kumimoji="0" lang="en-GB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682873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2076136" y="1570117"/>
            <a:ext cx="9811064" cy="1077085"/>
            <a:chOff x="0" y="0"/>
            <a:chExt cx="1641852" cy="46086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F1C27B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2513906" y="1582613"/>
            <a:ext cx="11125893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S" sz="6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Phiếu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AS" sz="6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</a:t>
            </a:r>
            <a:endParaRPr kumimoji="0" lang="en-GB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0B0C0FA-FC5A-0EA7-2CDE-9931F3BB26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6136" y="3314700"/>
            <a:ext cx="14840264" cy="556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1308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1606433" flipH="1">
            <a:off x="14987417" y="88989"/>
            <a:ext cx="3040241" cy="1879422"/>
          </a:xfrm>
          <a:custGeom>
            <a:avLst/>
            <a:gdLst/>
            <a:ahLst/>
            <a:cxnLst/>
            <a:rect l="l" t="t" r="r" b="b"/>
            <a:pathLst>
              <a:path w="3040241" h="1879422">
                <a:moveTo>
                  <a:pt x="3040241" y="0"/>
                </a:moveTo>
                <a:lnTo>
                  <a:pt x="0" y="0"/>
                </a:lnTo>
                <a:lnTo>
                  <a:pt x="0" y="1879422"/>
                </a:lnTo>
                <a:lnTo>
                  <a:pt x="3040241" y="1879422"/>
                </a:lnTo>
                <a:lnTo>
                  <a:pt x="304024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134893" y="1028700"/>
            <a:ext cx="16018215" cy="8229600"/>
            <a:chOff x="0" y="0"/>
            <a:chExt cx="4218789" cy="21674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3431495" y="3440597"/>
            <a:ext cx="11425009" cy="29546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de-DE" sz="9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</a:t>
            </a:r>
            <a:endParaRPr lang="vi-VN" sz="96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de-DE" sz="9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KHỞI ĐỘNG</a:t>
            </a:r>
            <a:endParaRPr lang="en-GB" sz="9600" b="1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0"/>
          <p:cNvSpPr/>
          <p:nvPr/>
        </p:nvSpPr>
        <p:spPr>
          <a:xfrm rot="285056">
            <a:off x="13098092" y="6418525"/>
            <a:ext cx="1141012" cy="1126490"/>
          </a:xfrm>
          <a:custGeom>
            <a:avLst/>
            <a:gdLst/>
            <a:ahLst/>
            <a:cxnLst/>
            <a:rect l="l" t="t" r="r" b="b"/>
            <a:pathLst>
              <a:path w="1141012" h="1126490">
                <a:moveTo>
                  <a:pt x="0" y="0"/>
                </a:moveTo>
                <a:lnTo>
                  <a:pt x="1141012" y="0"/>
                </a:lnTo>
                <a:lnTo>
                  <a:pt x="1141012" y="1126490"/>
                </a:lnTo>
                <a:lnTo>
                  <a:pt x="0" y="112649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>
            <a:off x="2026864" y="2182519"/>
            <a:ext cx="1404631" cy="1386754"/>
          </a:xfrm>
          <a:custGeom>
            <a:avLst/>
            <a:gdLst/>
            <a:ahLst/>
            <a:cxnLst/>
            <a:rect l="l" t="t" r="r" b="b"/>
            <a:pathLst>
              <a:path w="1404631" h="1386754">
                <a:moveTo>
                  <a:pt x="0" y="0"/>
                </a:moveTo>
                <a:lnTo>
                  <a:pt x="1404631" y="0"/>
                </a:lnTo>
                <a:lnTo>
                  <a:pt x="1404631" y="1386755"/>
                </a:lnTo>
                <a:lnTo>
                  <a:pt x="0" y="1386755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4330111" y="8211647"/>
            <a:ext cx="1897816" cy="1625221"/>
          </a:xfrm>
          <a:custGeom>
            <a:avLst/>
            <a:gdLst/>
            <a:ahLst/>
            <a:cxnLst/>
            <a:rect l="l" t="t" r="r" b="b"/>
            <a:pathLst>
              <a:path w="1897816" h="1625221">
                <a:moveTo>
                  <a:pt x="0" y="0"/>
                </a:moveTo>
                <a:lnTo>
                  <a:pt x="1897817" y="0"/>
                </a:lnTo>
                <a:lnTo>
                  <a:pt x="1897817" y="1625220"/>
                </a:lnTo>
                <a:lnTo>
                  <a:pt x="0" y="162522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</p:spTree>
    <p:extLst>
      <p:ext uri="{BB962C8B-B14F-4D97-AF65-F5344CB8AC3E}">
        <p14:creationId xmlns:p14="http://schemas.microsoft.com/office/powerpoint/2010/main" val="226414287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2076136" y="1570117"/>
            <a:ext cx="9811064" cy="1077085"/>
            <a:chOff x="0" y="0"/>
            <a:chExt cx="1641852" cy="460864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F1C27B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2851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4" name="TextBox 24"/>
          <p:cNvSpPr txBox="1"/>
          <p:nvPr/>
        </p:nvSpPr>
        <p:spPr>
          <a:xfrm>
            <a:off x="2513906" y="1582613"/>
            <a:ext cx="11125893" cy="10156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S" sz="6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Phiếu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AS" sz="6600" b="1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số</a:t>
            </a:r>
            <a:r>
              <a:rPr kumimoji="0" lang="en-AS" sz="66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</a:t>
            </a:r>
            <a:endParaRPr kumimoji="0" lang="en-GB" sz="6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EB11C33-4D58-BBFF-23F8-7DBB372FFF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3543300"/>
            <a:ext cx="13639800" cy="708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97605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134893" y="723900"/>
            <a:ext cx="16018215" cy="8991599"/>
            <a:chOff x="0" y="0"/>
            <a:chExt cx="4218789" cy="18830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1883033"/>
            </a:xfrm>
            <a:custGeom>
              <a:avLst/>
              <a:gdLst/>
              <a:ahLst/>
              <a:cxnLst/>
              <a:rect l="l" t="t" r="r" b="b"/>
              <a:pathLst>
                <a:path w="4218789" h="1883033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1858384"/>
                  </a:lnTo>
                  <a:cubicBezTo>
                    <a:pt x="4218789" y="1864921"/>
                    <a:pt x="4216192" y="1871191"/>
                    <a:pt x="4211569" y="1875813"/>
                  </a:cubicBezTo>
                  <a:cubicBezTo>
                    <a:pt x="4206947" y="1880436"/>
                    <a:pt x="4200677" y="1883033"/>
                    <a:pt x="4194140" y="1883033"/>
                  </a:cubicBezTo>
                  <a:lnTo>
                    <a:pt x="24649" y="1883033"/>
                  </a:lnTo>
                  <a:cubicBezTo>
                    <a:pt x="18112" y="1883033"/>
                    <a:pt x="11842" y="1880436"/>
                    <a:pt x="7220" y="1875813"/>
                  </a:cubicBezTo>
                  <a:cubicBezTo>
                    <a:pt x="2597" y="1871191"/>
                    <a:pt x="0" y="1864921"/>
                    <a:pt x="0" y="1858384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1883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/>
            </a:p>
          </p:txBody>
        </p:sp>
      </p:grpSp>
      <p:sp>
        <p:nvSpPr>
          <p:cNvPr id="54" name="Rectangle 53"/>
          <p:cNvSpPr/>
          <p:nvPr/>
        </p:nvSpPr>
        <p:spPr>
          <a:xfrm>
            <a:off x="5638800" y="994707"/>
            <a:ext cx="821891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>
                <a:latin typeface="Times New Roman" panose="02020603050405020304" pitchFamily="18" charset="0"/>
                <a:ea typeface="MS Mincho"/>
              </a:rPr>
              <a:t>Bảng tự kiểm tra kĩ năng nghe</a:t>
            </a:r>
            <a:endParaRPr lang="en-GB" sz="4800"/>
          </a:p>
        </p:txBody>
      </p:sp>
      <p:graphicFrame>
        <p:nvGraphicFramePr>
          <p:cNvPr id="55" name="Table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780156"/>
              </p:ext>
            </p:extLst>
          </p:nvPr>
        </p:nvGraphicFramePr>
        <p:xfrm>
          <a:off x="1295400" y="2596618"/>
          <a:ext cx="15697200" cy="536448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822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4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226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Nội dung tự kiểm tra kĩ năng nghe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Kết quả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89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Có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Không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1. Độ chính xác của nội dung nghe và ghi chép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5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Thu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hoạch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vai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A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A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GB" sz="4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đối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4400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4400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4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2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Nêu được câu hỏi và tham gia ý kiến trong quá trình thảo luận 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44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GB" sz="4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134893" y="1028700"/>
            <a:ext cx="16018215" cy="8229600"/>
            <a:chOff x="0" y="0"/>
            <a:chExt cx="4218789" cy="21674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/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3431495" y="3440597"/>
            <a:ext cx="11425009" cy="14319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719"/>
              </a:lnSpc>
            </a:pPr>
            <a:r>
              <a:rPr lang="vi-VN" sz="13400" b="1">
                <a:solidFill>
                  <a:srgbClr val="889D7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you!!!</a:t>
            </a:r>
            <a:endParaRPr lang="en-US" sz="13400" b="1">
              <a:solidFill>
                <a:srgbClr val="889D7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0"/>
          <p:cNvSpPr/>
          <p:nvPr/>
        </p:nvSpPr>
        <p:spPr>
          <a:xfrm rot="285056">
            <a:off x="13098092" y="6418525"/>
            <a:ext cx="1141012" cy="1126490"/>
          </a:xfrm>
          <a:custGeom>
            <a:avLst/>
            <a:gdLst/>
            <a:ahLst/>
            <a:cxnLst/>
            <a:rect l="l" t="t" r="r" b="b"/>
            <a:pathLst>
              <a:path w="1141012" h="1126490">
                <a:moveTo>
                  <a:pt x="0" y="0"/>
                </a:moveTo>
                <a:lnTo>
                  <a:pt x="1141012" y="0"/>
                </a:lnTo>
                <a:lnTo>
                  <a:pt x="1141012" y="1126490"/>
                </a:lnTo>
                <a:lnTo>
                  <a:pt x="0" y="11264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>
            <a:off x="2026864" y="2182519"/>
            <a:ext cx="1404631" cy="1386754"/>
          </a:xfrm>
          <a:custGeom>
            <a:avLst/>
            <a:gdLst/>
            <a:ahLst/>
            <a:cxnLst/>
            <a:rect l="l" t="t" r="r" b="b"/>
            <a:pathLst>
              <a:path w="1404631" h="1386754">
                <a:moveTo>
                  <a:pt x="0" y="0"/>
                </a:moveTo>
                <a:lnTo>
                  <a:pt x="1404631" y="0"/>
                </a:lnTo>
                <a:lnTo>
                  <a:pt x="1404631" y="1386755"/>
                </a:lnTo>
                <a:lnTo>
                  <a:pt x="0" y="13867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77FB496-01F8-DC9D-5B3E-98EA253A9171}"/>
              </a:ext>
            </a:extLst>
          </p:cNvPr>
          <p:cNvSpPr txBox="1"/>
          <p:nvPr/>
        </p:nvSpPr>
        <p:spPr>
          <a:xfrm>
            <a:off x="990600" y="2247900"/>
            <a:ext cx="16535400" cy="397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1371600" algn="l"/>
              </a:tabLst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https://www.youtube.com/watch?v=8PulDj5TPys </a:t>
            </a:r>
          </a:p>
        </p:txBody>
      </p:sp>
    </p:spTree>
    <p:extLst>
      <p:ext uri="{BB962C8B-B14F-4D97-AF65-F5344CB8AC3E}">
        <p14:creationId xmlns:p14="http://schemas.microsoft.com/office/powerpoint/2010/main" val="266510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6"/>
          <p:cNvSpPr/>
          <p:nvPr/>
        </p:nvSpPr>
        <p:spPr>
          <a:xfrm rot="285056">
            <a:off x="6656557" y="4851694"/>
            <a:ext cx="809927" cy="799618"/>
          </a:xfrm>
          <a:custGeom>
            <a:avLst/>
            <a:gdLst/>
            <a:ahLst/>
            <a:cxnLst/>
            <a:rect l="l" t="t" r="r" b="b"/>
            <a:pathLst>
              <a:path w="809927" h="799618">
                <a:moveTo>
                  <a:pt x="0" y="0"/>
                </a:moveTo>
                <a:lnTo>
                  <a:pt x="809927" y="0"/>
                </a:lnTo>
                <a:lnTo>
                  <a:pt x="809927" y="799619"/>
                </a:lnTo>
                <a:lnTo>
                  <a:pt x="0" y="79961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98C08C4-BC31-64DA-29D1-1E3680374D60}"/>
              </a:ext>
            </a:extLst>
          </p:cNvPr>
          <p:cNvSpPr txBox="1"/>
          <p:nvPr/>
        </p:nvSpPr>
        <p:spPr>
          <a:xfrm>
            <a:off x="228600" y="4542646"/>
            <a:ext cx="16763999" cy="1385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1371600" algn="l"/>
              </a:tabLst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khó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khăn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thách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nhà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A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1371600" algn="l"/>
              </a:tabLst>
            </a:pPr>
            <a:endParaRPr lang="en-AS" sz="4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1371600" algn="l"/>
              </a:tabLst>
            </a:pP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  <a:tabLst>
                <a:tab pos="1371600" algn="l"/>
              </a:tabLst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thử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đoán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tác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văn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cs </a:t>
            </a:r>
            <a:r>
              <a:rPr lang="en-AS" sz="4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A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nay?</a:t>
            </a:r>
            <a:endParaRPr lang="en-US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575314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9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2005903" y="1468210"/>
            <a:ext cx="6353175" cy="1280898"/>
            <a:chOff x="0" y="0"/>
            <a:chExt cx="1673264" cy="337356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1673264" cy="337356"/>
            </a:xfrm>
            <a:custGeom>
              <a:avLst/>
              <a:gdLst/>
              <a:ahLst/>
              <a:cxnLst/>
              <a:rect l="l" t="t" r="r" b="b"/>
              <a:pathLst>
                <a:path w="1673264" h="337356">
                  <a:moveTo>
                    <a:pt x="31683" y="0"/>
                  </a:moveTo>
                  <a:lnTo>
                    <a:pt x="1641581" y="0"/>
                  </a:lnTo>
                  <a:cubicBezTo>
                    <a:pt x="1659079" y="0"/>
                    <a:pt x="1673264" y="14185"/>
                    <a:pt x="1673264" y="31683"/>
                  </a:cubicBezTo>
                  <a:lnTo>
                    <a:pt x="1673264" y="305673"/>
                  </a:lnTo>
                  <a:cubicBezTo>
                    <a:pt x="1673264" y="323171"/>
                    <a:pt x="1659079" y="337356"/>
                    <a:pt x="1641581" y="337356"/>
                  </a:cubicBezTo>
                  <a:lnTo>
                    <a:pt x="31683" y="337356"/>
                  </a:lnTo>
                  <a:cubicBezTo>
                    <a:pt x="14185" y="337356"/>
                    <a:pt x="0" y="323171"/>
                    <a:pt x="0" y="305673"/>
                  </a:cubicBezTo>
                  <a:lnTo>
                    <a:pt x="0" y="31683"/>
                  </a:lnTo>
                  <a:cubicBezTo>
                    <a:pt x="0" y="14185"/>
                    <a:pt x="14185" y="0"/>
                    <a:pt x="31683" y="0"/>
                  </a:cubicBezTo>
                  <a:close/>
                </a:path>
              </a:pathLst>
            </a:custGeom>
            <a:solidFill>
              <a:srgbClr val="F1C27B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1673264" cy="3373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/>
            </a:p>
          </p:txBody>
        </p:sp>
      </p:grpSp>
      <p:sp>
        <p:nvSpPr>
          <p:cNvPr id="12" name="Freeform 12"/>
          <p:cNvSpPr/>
          <p:nvPr/>
        </p:nvSpPr>
        <p:spPr>
          <a:xfrm rot="285056">
            <a:off x="14242405" y="7090279"/>
            <a:ext cx="1312182" cy="1295481"/>
          </a:xfrm>
          <a:custGeom>
            <a:avLst/>
            <a:gdLst/>
            <a:ahLst/>
            <a:cxnLst/>
            <a:rect l="l" t="t" r="r" b="b"/>
            <a:pathLst>
              <a:path w="1312182" h="1295481">
                <a:moveTo>
                  <a:pt x="0" y="0"/>
                </a:moveTo>
                <a:lnTo>
                  <a:pt x="1312181" y="0"/>
                </a:lnTo>
                <a:lnTo>
                  <a:pt x="1312181" y="1295481"/>
                </a:lnTo>
                <a:lnTo>
                  <a:pt x="0" y="12954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3" name="Freeform 13"/>
          <p:cNvSpPr/>
          <p:nvPr/>
        </p:nvSpPr>
        <p:spPr>
          <a:xfrm>
            <a:off x="15670509" y="3633850"/>
            <a:ext cx="1082008" cy="1068237"/>
          </a:xfrm>
          <a:custGeom>
            <a:avLst/>
            <a:gdLst/>
            <a:ahLst/>
            <a:cxnLst/>
            <a:rect l="l" t="t" r="r" b="b"/>
            <a:pathLst>
              <a:path w="1082008" h="1068237">
                <a:moveTo>
                  <a:pt x="0" y="0"/>
                </a:moveTo>
                <a:lnTo>
                  <a:pt x="1082008" y="0"/>
                </a:lnTo>
                <a:lnTo>
                  <a:pt x="1082008" y="1068237"/>
                </a:lnTo>
                <a:lnTo>
                  <a:pt x="0" y="106823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3" name="TextBox 23"/>
          <p:cNvSpPr txBox="1"/>
          <p:nvPr/>
        </p:nvSpPr>
        <p:spPr>
          <a:xfrm>
            <a:off x="2500962" y="1530387"/>
            <a:ext cx="6172753" cy="10156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r>
              <a:rPr lang="en-US" sz="6600" b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Định hướng</a:t>
            </a:r>
            <a:endParaRPr lang="en-GB" sz="6600" b="1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EB15435-98F0-184D-35C6-F3BAE8AF9367}"/>
              </a:ext>
            </a:extLst>
          </p:cNvPr>
          <p:cNvSpPr txBox="1"/>
          <p:nvPr/>
        </p:nvSpPr>
        <p:spPr>
          <a:xfrm>
            <a:off x="990600" y="4207324"/>
            <a:ext cx="16306799" cy="43627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5930" indent="-457200" algn="just">
              <a:lnSpc>
                <a:spcPts val="1800"/>
              </a:lnSpc>
              <a:spcAft>
                <a:spcPts val="800"/>
              </a:spcAft>
              <a:buAutoNum type="alphaLcParenR"/>
            </a:pP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lưu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S" sz="3200" b="1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lnSpc>
                <a:spcPts val="1800"/>
              </a:lnSpc>
              <a:spcAft>
                <a:spcPts val="800"/>
              </a:spcAft>
            </a:pPr>
            <a:r>
              <a:rPr lang="en-A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nắm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endParaRPr lang="en-A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lnSpc>
                <a:spcPts val="1800"/>
              </a:lnSpc>
              <a:spcAft>
                <a:spcPts val="800"/>
              </a:spcAft>
            </a:pPr>
            <a:endParaRPr lang="en-A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lnSpc>
                <a:spcPts val="18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khẳng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ưu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hạn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chế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cả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A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lnSpc>
                <a:spcPts val="1800"/>
              </a:lnSpc>
              <a:spcAft>
                <a:spcPts val="800"/>
              </a:spcAft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4480" indent="-285750" algn="just">
              <a:lnSpc>
                <a:spcPts val="1800"/>
              </a:lnSpc>
              <a:spcAft>
                <a:spcPts val="800"/>
              </a:spcAft>
              <a:buFontTx/>
              <a:buChar char="-"/>
            </a:pP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cơ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endParaRPr lang="en-A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4480" indent="-285750" algn="just">
              <a:lnSpc>
                <a:spcPts val="1800"/>
              </a:lnSpc>
              <a:spcAft>
                <a:spcPts val="800"/>
              </a:spcAft>
              <a:buFontTx/>
              <a:buChar char="-"/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4480" indent="-285750" algn="just">
              <a:lnSpc>
                <a:spcPts val="1800"/>
              </a:lnSpc>
              <a:spcAft>
                <a:spcPts val="800"/>
              </a:spcAft>
              <a:buFontTx/>
              <a:buChar char="-"/>
            </a:pP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tưởng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nhìn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Đặt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A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4480" indent="-285750" algn="just">
              <a:lnSpc>
                <a:spcPts val="1800"/>
              </a:lnSpc>
              <a:spcAft>
                <a:spcPts val="800"/>
              </a:spcAft>
              <a:buFontTx/>
              <a:buChar char="-"/>
            </a:pPr>
            <a:endParaRPr lang="en-AS" sz="3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800"/>
              </a:lnSpc>
              <a:spcAft>
                <a:spcPts val="800"/>
              </a:spcAft>
            </a:pP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endParaRPr lang="en-AS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4480" indent="-285750" algn="just">
              <a:lnSpc>
                <a:spcPts val="1800"/>
              </a:lnSpc>
              <a:spcAft>
                <a:spcPts val="800"/>
              </a:spcAft>
              <a:buFontTx/>
              <a:buChar char="-"/>
            </a:pP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lnSpc>
                <a:spcPts val="1800"/>
              </a:lnSpc>
              <a:spcAft>
                <a:spcPts val="80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Trao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biệt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nếu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-1911359" y="-2022904"/>
            <a:ext cx="8778240" cy="8229600"/>
          </a:xfrm>
          <a:custGeom>
            <a:avLst/>
            <a:gdLst/>
            <a:ahLst/>
            <a:cxnLst/>
            <a:rect l="l" t="t" r="r" b="b"/>
            <a:pathLst>
              <a:path w="8778240" h="8229600">
                <a:moveTo>
                  <a:pt x="0" y="0"/>
                </a:moveTo>
                <a:lnTo>
                  <a:pt x="8778240" y="0"/>
                </a:lnTo>
                <a:lnTo>
                  <a:pt x="877824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grpSp>
        <p:nvGrpSpPr>
          <p:cNvPr id="3" name="Group 3"/>
          <p:cNvGrpSpPr/>
          <p:nvPr/>
        </p:nvGrpSpPr>
        <p:grpSpPr>
          <a:xfrm>
            <a:off x="1134893" y="2108659"/>
            <a:ext cx="16018215" cy="7149641"/>
            <a:chOff x="0" y="0"/>
            <a:chExt cx="4218789" cy="1883033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1883033"/>
            </a:xfrm>
            <a:custGeom>
              <a:avLst/>
              <a:gdLst/>
              <a:ahLst/>
              <a:cxnLst/>
              <a:rect l="l" t="t" r="r" b="b"/>
              <a:pathLst>
                <a:path w="4218789" h="1883033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1858384"/>
                  </a:lnTo>
                  <a:cubicBezTo>
                    <a:pt x="4218789" y="1864921"/>
                    <a:pt x="4216192" y="1871191"/>
                    <a:pt x="4211569" y="1875813"/>
                  </a:cubicBezTo>
                  <a:cubicBezTo>
                    <a:pt x="4206947" y="1880436"/>
                    <a:pt x="4200677" y="1883033"/>
                    <a:pt x="4194140" y="1883033"/>
                  </a:cubicBezTo>
                  <a:lnTo>
                    <a:pt x="24649" y="1883033"/>
                  </a:lnTo>
                  <a:cubicBezTo>
                    <a:pt x="18112" y="1883033"/>
                    <a:pt x="11842" y="1880436"/>
                    <a:pt x="7220" y="1875813"/>
                  </a:cubicBezTo>
                  <a:cubicBezTo>
                    <a:pt x="2597" y="1871191"/>
                    <a:pt x="0" y="1864921"/>
                    <a:pt x="0" y="1858384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1883033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/>
              <a:endParaRPr sz="3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1475764" y="3184444"/>
            <a:ext cx="492769" cy="368532"/>
            <a:chOff x="0" y="0"/>
            <a:chExt cx="861781" cy="1932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EC572"/>
            </a:solidFill>
          </p:spPr>
        </p:sp>
        <p:sp>
          <p:nvSpPr>
            <p:cNvPr id="8" name="TextBox 8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2076136" y="660183"/>
            <a:ext cx="9277664" cy="1987019"/>
            <a:chOff x="0" y="0"/>
            <a:chExt cx="1641852" cy="460864"/>
          </a:xfrm>
        </p:grpSpPr>
        <p:sp>
          <p:nvSpPr>
            <p:cNvPr id="31" name="Freeform 31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F1C27B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32" name="TextBox 32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48" name="Freeform 48"/>
          <p:cNvSpPr/>
          <p:nvPr/>
        </p:nvSpPr>
        <p:spPr>
          <a:xfrm rot="-202677">
            <a:off x="728198" y="8906706"/>
            <a:ext cx="1028063" cy="1014978"/>
          </a:xfrm>
          <a:custGeom>
            <a:avLst/>
            <a:gdLst/>
            <a:ahLst/>
            <a:cxnLst/>
            <a:rect l="l" t="t" r="r" b="b"/>
            <a:pathLst>
              <a:path w="1028063" h="1014978">
                <a:moveTo>
                  <a:pt x="0" y="0"/>
                </a:moveTo>
                <a:lnTo>
                  <a:pt x="1028063" y="0"/>
                </a:lnTo>
                <a:lnTo>
                  <a:pt x="1028063" y="1014978"/>
                </a:lnTo>
                <a:lnTo>
                  <a:pt x="0" y="1014978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49" name="Freeform 49"/>
          <p:cNvSpPr/>
          <p:nvPr/>
        </p:nvSpPr>
        <p:spPr>
          <a:xfrm>
            <a:off x="14070852" y="-46086"/>
            <a:ext cx="1430746" cy="1412537"/>
          </a:xfrm>
          <a:custGeom>
            <a:avLst/>
            <a:gdLst/>
            <a:ahLst/>
            <a:cxnLst/>
            <a:rect l="l" t="t" r="r" b="b"/>
            <a:pathLst>
              <a:path w="1430746" h="1412537">
                <a:moveTo>
                  <a:pt x="0" y="0"/>
                </a:moveTo>
                <a:lnTo>
                  <a:pt x="1430746" y="0"/>
                </a:lnTo>
                <a:lnTo>
                  <a:pt x="1430746" y="1412537"/>
                </a:lnTo>
                <a:lnTo>
                  <a:pt x="0" y="1412537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</p:sp>
      <p:sp>
        <p:nvSpPr>
          <p:cNvPr id="50" name="Freeform 50"/>
          <p:cNvSpPr/>
          <p:nvPr/>
        </p:nvSpPr>
        <p:spPr>
          <a:xfrm>
            <a:off x="11879054" y="612716"/>
            <a:ext cx="1897816" cy="1625221"/>
          </a:xfrm>
          <a:custGeom>
            <a:avLst/>
            <a:gdLst/>
            <a:ahLst/>
            <a:cxnLst/>
            <a:rect l="l" t="t" r="r" b="b"/>
            <a:pathLst>
              <a:path w="1897816" h="1625221">
                <a:moveTo>
                  <a:pt x="0" y="0"/>
                </a:moveTo>
                <a:lnTo>
                  <a:pt x="1897816" y="0"/>
                </a:lnTo>
                <a:lnTo>
                  <a:pt x="1897816" y="1625221"/>
                </a:lnTo>
                <a:lnTo>
                  <a:pt x="0" y="1625221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51" name="Freeform 51"/>
          <p:cNvSpPr/>
          <p:nvPr/>
        </p:nvSpPr>
        <p:spPr>
          <a:xfrm rot="1938397">
            <a:off x="6331681" y="8897357"/>
            <a:ext cx="1897816" cy="1625221"/>
          </a:xfrm>
          <a:custGeom>
            <a:avLst/>
            <a:gdLst/>
            <a:ahLst/>
            <a:cxnLst/>
            <a:rect l="l" t="t" r="r" b="b"/>
            <a:pathLst>
              <a:path w="1897816" h="1625221">
                <a:moveTo>
                  <a:pt x="0" y="0"/>
                </a:moveTo>
                <a:lnTo>
                  <a:pt x="1897816" y="0"/>
                </a:lnTo>
                <a:lnTo>
                  <a:pt x="1897816" y="1625221"/>
                </a:lnTo>
                <a:lnTo>
                  <a:pt x="0" y="1625221"/>
                </a:lnTo>
                <a:lnTo>
                  <a:pt x="0" y="0"/>
                </a:lnTo>
                <a:close/>
              </a:path>
            </a:pathLst>
          </a:custGeom>
          <a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52" name="Freeform 52"/>
          <p:cNvSpPr/>
          <p:nvPr/>
        </p:nvSpPr>
        <p:spPr>
          <a:xfrm rot="-5894438">
            <a:off x="-200297" y="695711"/>
            <a:ext cx="1506617" cy="2588976"/>
          </a:xfrm>
          <a:custGeom>
            <a:avLst/>
            <a:gdLst/>
            <a:ahLst/>
            <a:cxnLst/>
            <a:rect l="l" t="t" r="r" b="b"/>
            <a:pathLst>
              <a:path w="1506617" h="2588976">
                <a:moveTo>
                  <a:pt x="0" y="0"/>
                </a:moveTo>
                <a:lnTo>
                  <a:pt x="1506616" y="0"/>
                </a:lnTo>
                <a:lnTo>
                  <a:pt x="1506616" y="2588975"/>
                </a:lnTo>
                <a:lnTo>
                  <a:pt x="0" y="2588975"/>
                </a:lnTo>
                <a:lnTo>
                  <a:pt x="0" y="0"/>
                </a:lnTo>
                <a:close/>
              </a:path>
            </a:pathLst>
          </a:custGeom>
          <a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a:blipFill>
        </p:spPr>
      </p:sp>
      <p:sp>
        <p:nvSpPr>
          <p:cNvPr id="54" name="Rectangle 53"/>
          <p:cNvSpPr/>
          <p:nvPr/>
        </p:nvSpPr>
        <p:spPr>
          <a:xfrm>
            <a:off x="2309187" y="820729"/>
            <a:ext cx="87373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b)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điều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cần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lưu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ý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nghe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nêu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nhận</a:t>
            </a:r>
            <a:r>
              <a:rPr lang="en-AS" sz="4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AS" sz="4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xét</a:t>
            </a:r>
            <a:endParaRPr lang="en-GB" sz="6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55" name="Group 6"/>
          <p:cNvGrpSpPr/>
          <p:nvPr/>
        </p:nvGrpSpPr>
        <p:grpSpPr>
          <a:xfrm>
            <a:off x="1475763" y="4471134"/>
            <a:ext cx="492769" cy="368532"/>
            <a:chOff x="0" y="0"/>
            <a:chExt cx="861781" cy="193200"/>
          </a:xfrm>
        </p:grpSpPr>
        <p:sp>
          <p:nvSpPr>
            <p:cNvPr id="56" name="Freeform 7"/>
            <p:cNvSpPr/>
            <p:nvPr/>
          </p:nvSpPr>
          <p:spPr>
            <a:xfrm>
              <a:off x="0" y="0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EC572"/>
            </a:solidFill>
          </p:spPr>
        </p:sp>
        <p:sp>
          <p:nvSpPr>
            <p:cNvPr id="57" name="TextBox 8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oup 6"/>
          <p:cNvGrpSpPr/>
          <p:nvPr/>
        </p:nvGrpSpPr>
        <p:grpSpPr>
          <a:xfrm>
            <a:off x="1496841" y="5435661"/>
            <a:ext cx="492769" cy="368532"/>
            <a:chOff x="0" y="0"/>
            <a:chExt cx="861781" cy="193200"/>
          </a:xfrm>
        </p:grpSpPr>
        <p:sp>
          <p:nvSpPr>
            <p:cNvPr id="59" name="Freeform 7"/>
            <p:cNvSpPr/>
            <p:nvPr/>
          </p:nvSpPr>
          <p:spPr>
            <a:xfrm>
              <a:off x="0" y="0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EC572"/>
            </a:solidFill>
          </p:spPr>
        </p:sp>
        <p:sp>
          <p:nvSpPr>
            <p:cNvPr id="60" name="TextBox 8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oup 6"/>
          <p:cNvGrpSpPr/>
          <p:nvPr/>
        </p:nvGrpSpPr>
        <p:grpSpPr>
          <a:xfrm>
            <a:off x="1497186" y="6469870"/>
            <a:ext cx="492769" cy="368532"/>
            <a:chOff x="0" y="0"/>
            <a:chExt cx="861781" cy="193200"/>
          </a:xfrm>
        </p:grpSpPr>
        <p:sp>
          <p:nvSpPr>
            <p:cNvPr id="62" name="Freeform 7"/>
            <p:cNvSpPr/>
            <p:nvPr/>
          </p:nvSpPr>
          <p:spPr>
            <a:xfrm>
              <a:off x="0" y="0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EC572"/>
            </a:solidFill>
          </p:spPr>
        </p:sp>
        <p:sp>
          <p:nvSpPr>
            <p:cNvPr id="63" name="TextBox 8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64" name="Rectangle 63"/>
          <p:cNvSpPr/>
          <p:nvPr/>
        </p:nvSpPr>
        <p:spPr>
          <a:xfrm>
            <a:off x="1972162" y="2947402"/>
            <a:ext cx="108321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indent="-1905" algn="just">
              <a:spcAft>
                <a:spcPts val="0"/>
              </a:spcAft>
            </a:pP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lắng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endParaRPr lang="en-GB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102092" y="4383060"/>
            <a:ext cx="98219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" indent="-1905" algn="just">
              <a:spcAft>
                <a:spcPts val="0"/>
              </a:spcAft>
            </a:pP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đối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234826" y="5414415"/>
            <a:ext cx="11469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ND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thức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TT</a:t>
            </a:r>
            <a:r>
              <a:rPr lang="en-U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7" name="Group 6"/>
          <p:cNvGrpSpPr/>
          <p:nvPr/>
        </p:nvGrpSpPr>
        <p:grpSpPr>
          <a:xfrm>
            <a:off x="1525868" y="7060045"/>
            <a:ext cx="708959" cy="973827"/>
            <a:chOff x="-378085" y="0"/>
            <a:chExt cx="1239866" cy="510521"/>
          </a:xfrm>
        </p:grpSpPr>
        <p:sp>
          <p:nvSpPr>
            <p:cNvPr id="68" name="Freeform 7"/>
            <p:cNvSpPr/>
            <p:nvPr/>
          </p:nvSpPr>
          <p:spPr>
            <a:xfrm>
              <a:off x="-378085" y="317321"/>
              <a:ext cx="861781" cy="193200"/>
            </a:xfrm>
            <a:custGeom>
              <a:avLst/>
              <a:gdLst/>
              <a:ahLst/>
              <a:cxnLst/>
              <a:rect l="l" t="t" r="r" b="b"/>
              <a:pathLst>
                <a:path w="861781" h="193200">
                  <a:moveTo>
                    <a:pt x="56785" y="0"/>
                  </a:moveTo>
                  <a:lnTo>
                    <a:pt x="804996" y="0"/>
                  </a:lnTo>
                  <a:cubicBezTo>
                    <a:pt x="820056" y="0"/>
                    <a:pt x="834500" y="5983"/>
                    <a:pt x="845149" y="16632"/>
                  </a:cubicBezTo>
                  <a:cubicBezTo>
                    <a:pt x="855798" y="27281"/>
                    <a:pt x="861781" y="41725"/>
                    <a:pt x="861781" y="56785"/>
                  </a:cubicBezTo>
                  <a:lnTo>
                    <a:pt x="861781" y="136414"/>
                  </a:lnTo>
                  <a:cubicBezTo>
                    <a:pt x="861781" y="151475"/>
                    <a:pt x="855798" y="165918"/>
                    <a:pt x="845149" y="176567"/>
                  </a:cubicBezTo>
                  <a:cubicBezTo>
                    <a:pt x="834500" y="187217"/>
                    <a:pt x="820056" y="193200"/>
                    <a:pt x="804996" y="193200"/>
                  </a:cubicBezTo>
                  <a:lnTo>
                    <a:pt x="56785" y="193200"/>
                  </a:lnTo>
                  <a:cubicBezTo>
                    <a:pt x="41725" y="193200"/>
                    <a:pt x="27281" y="187217"/>
                    <a:pt x="16632" y="176567"/>
                  </a:cubicBezTo>
                  <a:cubicBezTo>
                    <a:pt x="5983" y="165918"/>
                    <a:pt x="0" y="151475"/>
                    <a:pt x="0" y="136414"/>
                  </a:cubicBezTo>
                  <a:lnTo>
                    <a:pt x="0" y="56785"/>
                  </a:lnTo>
                  <a:cubicBezTo>
                    <a:pt x="0" y="41725"/>
                    <a:pt x="5983" y="27281"/>
                    <a:pt x="16632" y="16632"/>
                  </a:cubicBezTo>
                  <a:cubicBezTo>
                    <a:pt x="27281" y="5983"/>
                    <a:pt x="41725" y="0"/>
                    <a:pt x="56785" y="0"/>
                  </a:cubicBezTo>
                  <a:close/>
                </a:path>
              </a:pathLst>
            </a:custGeom>
            <a:solidFill>
              <a:srgbClr val="FEC572"/>
            </a:solidFill>
          </p:spPr>
        </p:sp>
        <p:sp>
          <p:nvSpPr>
            <p:cNvPr id="69" name="TextBox 8"/>
            <p:cNvSpPr txBox="1"/>
            <p:nvPr/>
          </p:nvSpPr>
          <p:spPr>
            <a:xfrm>
              <a:off x="0" y="0"/>
              <a:ext cx="861781" cy="1932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2352248" y="6293720"/>
            <a:ext cx="88565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Thái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thiện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tôn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trọng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2064051" y="7389417"/>
            <a:ext cx="107402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chưa</a:t>
            </a:r>
            <a:r>
              <a:rPr lang="en-AS" sz="3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AS" sz="36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endParaRPr lang="en-GB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37045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4" grpId="0"/>
      <p:bldP spid="65" grpId="0"/>
      <p:bldP spid="66" grpId="0"/>
      <p:bldP spid="70" grpId="0"/>
      <p:bldP spid="7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2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294258" y="1257300"/>
            <a:ext cx="15343390" cy="7414505"/>
            <a:chOff x="0" y="0"/>
            <a:chExt cx="3543343" cy="1519254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543343" cy="1519254"/>
            </a:xfrm>
            <a:custGeom>
              <a:avLst/>
              <a:gdLst/>
              <a:ahLst/>
              <a:cxnLst/>
              <a:rect l="l" t="t" r="r" b="b"/>
              <a:pathLst>
                <a:path w="3543343" h="1519254">
                  <a:moveTo>
                    <a:pt x="25733" y="0"/>
                  </a:moveTo>
                  <a:lnTo>
                    <a:pt x="3517610" y="0"/>
                  </a:lnTo>
                  <a:cubicBezTo>
                    <a:pt x="3531822" y="0"/>
                    <a:pt x="3543343" y="11521"/>
                    <a:pt x="3543343" y="25733"/>
                  </a:cubicBezTo>
                  <a:lnTo>
                    <a:pt x="3543343" y="1493520"/>
                  </a:lnTo>
                  <a:cubicBezTo>
                    <a:pt x="3543343" y="1507732"/>
                    <a:pt x="3531822" y="1519254"/>
                    <a:pt x="3517610" y="1519254"/>
                  </a:cubicBezTo>
                  <a:lnTo>
                    <a:pt x="25733" y="1519254"/>
                  </a:lnTo>
                  <a:cubicBezTo>
                    <a:pt x="11521" y="1519254"/>
                    <a:pt x="0" y="1507732"/>
                    <a:pt x="0" y="1493520"/>
                  </a:cubicBezTo>
                  <a:lnTo>
                    <a:pt x="0" y="25733"/>
                  </a:lnTo>
                  <a:cubicBezTo>
                    <a:pt x="0" y="11521"/>
                    <a:pt x="11521" y="0"/>
                    <a:pt x="25733" y="0"/>
                  </a:cubicBezTo>
                  <a:close/>
                </a:path>
              </a:pathLst>
            </a:custGeom>
            <a:solidFill>
              <a:srgbClr val="C8E4B2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4" name="TextBox 4"/>
            <p:cNvSpPr txBox="1"/>
            <p:nvPr/>
          </p:nvSpPr>
          <p:spPr>
            <a:xfrm>
              <a:off x="0" y="-85725"/>
              <a:ext cx="3543343" cy="160497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>
                <a:lnSpc>
                  <a:spcPts val="4609"/>
                </a:lnSpc>
                <a:spcBef>
                  <a:spcPct val="0"/>
                </a:spcBef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4" name="Freeform 34"/>
          <p:cNvSpPr/>
          <p:nvPr/>
        </p:nvSpPr>
        <p:spPr>
          <a:xfrm rot="285056">
            <a:off x="14840733" y="5456777"/>
            <a:ext cx="1333932" cy="1316954"/>
          </a:xfrm>
          <a:custGeom>
            <a:avLst/>
            <a:gdLst/>
            <a:ahLst/>
            <a:cxnLst/>
            <a:rect l="l" t="t" r="r" b="b"/>
            <a:pathLst>
              <a:path w="1333932" h="1316954">
                <a:moveTo>
                  <a:pt x="0" y="0"/>
                </a:moveTo>
                <a:lnTo>
                  <a:pt x="1333932" y="0"/>
                </a:lnTo>
                <a:lnTo>
                  <a:pt x="1333932" y="1316955"/>
                </a:lnTo>
                <a:lnTo>
                  <a:pt x="0" y="13169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35" name="Freeform 35"/>
          <p:cNvSpPr/>
          <p:nvPr/>
        </p:nvSpPr>
        <p:spPr>
          <a:xfrm>
            <a:off x="14160281" y="3387838"/>
            <a:ext cx="1607064" cy="1586611"/>
          </a:xfrm>
          <a:custGeom>
            <a:avLst/>
            <a:gdLst/>
            <a:ahLst/>
            <a:cxnLst/>
            <a:rect l="l" t="t" r="r" b="b"/>
            <a:pathLst>
              <a:path w="1607064" h="1586611">
                <a:moveTo>
                  <a:pt x="0" y="0"/>
                </a:moveTo>
                <a:lnTo>
                  <a:pt x="1607064" y="0"/>
                </a:lnTo>
                <a:lnTo>
                  <a:pt x="1607064" y="1586611"/>
                </a:lnTo>
                <a:lnTo>
                  <a:pt x="0" y="158661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9" name="Rectangle 38"/>
          <p:cNvSpPr/>
          <p:nvPr/>
        </p:nvSpPr>
        <p:spPr>
          <a:xfrm>
            <a:off x="1708140" y="2079874"/>
            <a:ext cx="128002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" indent="-1905" algn="just">
              <a:spcAft>
                <a:spcPts val="0"/>
              </a:spcAft>
            </a:pPr>
            <a:r>
              <a:rPr lang="en-A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Xây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dựng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cương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nói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phần</a:t>
            </a:r>
            <a:r>
              <a:rPr lang="en-US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chính</a:t>
            </a:r>
            <a:r>
              <a:rPr lang="en-US" sz="4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GB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818468" y="3349756"/>
            <a:ext cx="1064466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" indent="-1905" algn="just">
              <a:spcAft>
                <a:spcPts val="0"/>
              </a:spcAft>
            </a:pPr>
            <a:r>
              <a:rPr lang="en-US" sz="4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4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Mở đầu</a:t>
            </a:r>
            <a:r>
              <a:rPr lang="en-US" sz="4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nêu vấn đề sẽ trình bày</a:t>
            </a:r>
            <a:endParaRPr lang="en-GB" sz="4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spcAft>
                <a:spcPts val="0"/>
              </a:spcAft>
            </a:pPr>
            <a:r>
              <a:rPr lang="en-US" sz="4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4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 dung</a:t>
            </a:r>
            <a:r>
              <a:rPr lang="en-US" sz="4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Các ý sẽ trình bày theo một trình tự hợp lí.</a:t>
            </a:r>
            <a:endParaRPr lang="en-GB" sz="4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35" indent="-1905" algn="just">
              <a:spcAft>
                <a:spcPts val="0"/>
              </a:spcAft>
            </a:pPr>
            <a:r>
              <a:rPr lang="en-US" sz="4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4800" b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 thúc</a:t>
            </a:r>
            <a:r>
              <a:rPr lang="en-US" sz="48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Khẳng định ý nghĩa của vấn đề được trình bày; có thể nêu hướng triển khai tiếp.</a:t>
            </a:r>
            <a:endParaRPr lang="en-GB" sz="4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0700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C2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1134893" y="2108659"/>
            <a:ext cx="16018215" cy="71496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51"/>
              </a:lnSpc>
            </a:pPr>
            <a:endParaRPr/>
          </a:p>
        </p:txBody>
      </p:sp>
      <p:grpSp>
        <p:nvGrpSpPr>
          <p:cNvPr id="5" name="Group 5"/>
          <p:cNvGrpSpPr/>
          <p:nvPr/>
        </p:nvGrpSpPr>
        <p:grpSpPr>
          <a:xfrm>
            <a:off x="1339151" y="3507662"/>
            <a:ext cx="667064" cy="449183"/>
            <a:chOff x="0" y="0"/>
            <a:chExt cx="1641852" cy="460864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C8E4B2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7" name="TextBox 7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just">
                <a:lnSpc>
                  <a:spcPts val="2851"/>
                </a:lnSpc>
              </a:pPr>
              <a:endParaRPr/>
            </a:p>
          </p:txBody>
        </p:sp>
      </p:grpSp>
      <p:sp>
        <p:nvSpPr>
          <p:cNvPr id="16" name="Freeform 16"/>
          <p:cNvSpPr/>
          <p:nvPr/>
        </p:nvSpPr>
        <p:spPr>
          <a:xfrm rot="285056">
            <a:off x="2496098" y="8023493"/>
            <a:ext cx="706034" cy="697048"/>
          </a:xfrm>
          <a:custGeom>
            <a:avLst/>
            <a:gdLst/>
            <a:ahLst/>
            <a:cxnLst/>
            <a:rect l="l" t="t" r="r" b="b"/>
            <a:pathLst>
              <a:path w="706034" h="697048">
                <a:moveTo>
                  <a:pt x="0" y="0"/>
                </a:moveTo>
                <a:lnTo>
                  <a:pt x="706034" y="0"/>
                </a:lnTo>
                <a:lnTo>
                  <a:pt x="706034" y="697048"/>
                </a:lnTo>
                <a:lnTo>
                  <a:pt x="0" y="69704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7" name="Freeform 17"/>
          <p:cNvSpPr/>
          <p:nvPr/>
        </p:nvSpPr>
        <p:spPr>
          <a:xfrm>
            <a:off x="12623144" y="1486437"/>
            <a:ext cx="743061" cy="733604"/>
          </a:xfrm>
          <a:custGeom>
            <a:avLst/>
            <a:gdLst/>
            <a:ahLst/>
            <a:cxnLst/>
            <a:rect l="l" t="t" r="r" b="b"/>
            <a:pathLst>
              <a:path w="743061" h="733604">
                <a:moveTo>
                  <a:pt x="0" y="0"/>
                </a:moveTo>
                <a:lnTo>
                  <a:pt x="743062" y="0"/>
                </a:lnTo>
                <a:lnTo>
                  <a:pt x="743062" y="733605"/>
                </a:lnTo>
                <a:lnTo>
                  <a:pt x="0" y="73360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27" name="Rectangle 26"/>
          <p:cNvSpPr/>
          <p:nvPr/>
        </p:nvSpPr>
        <p:spPr>
          <a:xfrm>
            <a:off x="2036067" y="3213159"/>
            <a:ext cx="80985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Xây dựng nội dung chi tiết cho bài nói.</a:t>
            </a:r>
            <a:endParaRPr lang="en-GB" sz="5400"/>
          </a:p>
        </p:txBody>
      </p:sp>
      <p:grpSp>
        <p:nvGrpSpPr>
          <p:cNvPr id="28" name="Group 5"/>
          <p:cNvGrpSpPr/>
          <p:nvPr/>
        </p:nvGrpSpPr>
        <p:grpSpPr>
          <a:xfrm>
            <a:off x="1302271" y="5565689"/>
            <a:ext cx="667064" cy="449183"/>
            <a:chOff x="0" y="0"/>
            <a:chExt cx="1641852" cy="460864"/>
          </a:xfrm>
        </p:grpSpPr>
        <p:sp>
          <p:nvSpPr>
            <p:cNvPr id="29" name="Freeform 6"/>
            <p:cNvSpPr/>
            <p:nvPr/>
          </p:nvSpPr>
          <p:spPr>
            <a:xfrm>
              <a:off x="0" y="0"/>
              <a:ext cx="1641852" cy="460864"/>
            </a:xfrm>
            <a:custGeom>
              <a:avLst/>
              <a:gdLst/>
              <a:ahLst/>
              <a:cxnLst/>
              <a:rect l="l" t="t" r="r" b="b"/>
              <a:pathLst>
                <a:path w="1641852" h="460864">
                  <a:moveTo>
                    <a:pt x="46405" y="0"/>
                  </a:moveTo>
                  <a:lnTo>
                    <a:pt x="1595447" y="0"/>
                  </a:lnTo>
                  <a:cubicBezTo>
                    <a:pt x="1621076" y="0"/>
                    <a:pt x="1641852" y="20776"/>
                    <a:pt x="1641852" y="46405"/>
                  </a:cubicBezTo>
                  <a:lnTo>
                    <a:pt x="1641852" y="414459"/>
                  </a:lnTo>
                  <a:cubicBezTo>
                    <a:pt x="1641852" y="426766"/>
                    <a:pt x="1636963" y="438570"/>
                    <a:pt x="1628260" y="447272"/>
                  </a:cubicBezTo>
                  <a:cubicBezTo>
                    <a:pt x="1619558" y="455975"/>
                    <a:pt x="1607754" y="460864"/>
                    <a:pt x="1595447" y="460864"/>
                  </a:cubicBezTo>
                  <a:lnTo>
                    <a:pt x="46405" y="460864"/>
                  </a:lnTo>
                  <a:cubicBezTo>
                    <a:pt x="34098" y="460864"/>
                    <a:pt x="22294" y="455975"/>
                    <a:pt x="13592" y="447272"/>
                  </a:cubicBezTo>
                  <a:cubicBezTo>
                    <a:pt x="4889" y="438570"/>
                    <a:pt x="0" y="426766"/>
                    <a:pt x="0" y="414459"/>
                  </a:cubicBezTo>
                  <a:lnTo>
                    <a:pt x="0" y="46405"/>
                  </a:lnTo>
                  <a:cubicBezTo>
                    <a:pt x="0" y="34098"/>
                    <a:pt x="4889" y="22294"/>
                    <a:pt x="13592" y="13592"/>
                  </a:cubicBezTo>
                  <a:cubicBezTo>
                    <a:pt x="22294" y="4889"/>
                    <a:pt x="34098" y="0"/>
                    <a:pt x="46405" y="0"/>
                  </a:cubicBezTo>
                  <a:close/>
                </a:path>
              </a:pathLst>
            </a:custGeom>
            <a:solidFill>
              <a:srgbClr val="C8E4B2"/>
            </a:solidFill>
            <a:ln w="5715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30" name="TextBox 7"/>
            <p:cNvSpPr txBox="1"/>
            <p:nvPr/>
          </p:nvSpPr>
          <p:spPr>
            <a:xfrm>
              <a:off x="0" y="0"/>
              <a:ext cx="1641852" cy="46086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/>
            </a:p>
          </p:txBody>
        </p:sp>
      </p:grpSp>
      <p:sp>
        <p:nvSpPr>
          <p:cNvPr id="31" name="Rectangle 30"/>
          <p:cNvSpPr/>
          <p:nvPr/>
        </p:nvSpPr>
        <p:spPr>
          <a:xfrm>
            <a:off x="2071145" y="5276811"/>
            <a:ext cx="799672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4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Chuẩn bị các phương tiện tranh, ảnh, video,… và máy chiếu, màn hình (nếu có)</a:t>
            </a:r>
            <a:endParaRPr lang="en-GB" sz="540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8E4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3"/>
          <p:cNvGrpSpPr/>
          <p:nvPr/>
        </p:nvGrpSpPr>
        <p:grpSpPr>
          <a:xfrm>
            <a:off x="1134893" y="1028700"/>
            <a:ext cx="16018215" cy="8229600"/>
            <a:chOff x="0" y="0"/>
            <a:chExt cx="4218789" cy="2167467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18789" cy="2167467"/>
            </a:xfrm>
            <a:custGeom>
              <a:avLst/>
              <a:gdLst/>
              <a:ahLst/>
              <a:cxnLst/>
              <a:rect l="l" t="t" r="r" b="b"/>
              <a:pathLst>
                <a:path w="4218789" h="2167467">
                  <a:moveTo>
                    <a:pt x="24649" y="0"/>
                  </a:moveTo>
                  <a:lnTo>
                    <a:pt x="4194140" y="0"/>
                  </a:lnTo>
                  <a:cubicBezTo>
                    <a:pt x="4200677" y="0"/>
                    <a:pt x="4206947" y="2597"/>
                    <a:pt x="4211569" y="7220"/>
                  </a:cubicBezTo>
                  <a:cubicBezTo>
                    <a:pt x="4216192" y="11842"/>
                    <a:pt x="4218789" y="18112"/>
                    <a:pt x="4218789" y="24649"/>
                  </a:cubicBezTo>
                  <a:lnTo>
                    <a:pt x="4218789" y="2142817"/>
                  </a:lnTo>
                  <a:cubicBezTo>
                    <a:pt x="4218789" y="2149355"/>
                    <a:pt x="4216192" y="2155624"/>
                    <a:pt x="4211569" y="2160247"/>
                  </a:cubicBezTo>
                  <a:cubicBezTo>
                    <a:pt x="4206947" y="2164870"/>
                    <a:pt x="4200677" y="2167467"/>
                    <a:pt x="4194140" y="2167467"/>
                  </a:cubicBezTo>
                  <a:lnTo>
                    <a:pt x="24649" y="2167467"/>
                  </a:lnTo>
                  <a:cubicBezTo>
                    <a:pt x="18112" y="2167467"/>
                    <a:pt x="11842" y="2164870"/>
                    <a:pt x="7220" y="2160247"/>
                  </a:cubicBezTo>
                  <a:cubicBezTo>
                    <a:pt x="2597" y="2155624"/>
                    <a:pt x="0" y="2149355"/>
                    <a:pt x="0" y="2142817"/>
                  </a:cubicBezTo>
                  <a:lnTo>
                    <a:pt x="0" y="24649"/>
                  </a:lnTo>
                  <a:cubicBezTo>
                    <a:pt x="0" y="18112"/>
                    <a:pt x="2597" y="11842"/>
                    <a:pt x="7220" y="7220"/>
                  </a:cubicBezTo>
                  <a:cubicBezTo>
                    <a:pt x="11842" y="2597"/>
                    <a:pt x="18112" y="0"/>
                    <a:pt x="24649" y="0"/>
                  </a:cubicBezTo>
                  <a:close/>
                </a:path>
              </a:pathLst>
            </a:custGeom>
            <a:solidFill>
              <a:srgbClr val="FCF9DA"/>
            </a:solidFill>
            <a:ln w="76200" cap="rnd">
              <a:solidFill>
                <a:srgbClr val="462718"/>
              </a:solidFill>
              <a:prstDash val="solid"/>
              <a:round/>
            </a:ln>
          </p:spPr>
        </p:sp>
        <p:sp>
          <p:nvSpPr>
            <p:cNvPr id="5" name="TextBox 5"/>
            <p:cNvSpPr txBox="1"/>
            <p:nvPr/>
          </p:nvSpPr>
          <p:spPr>
            <a:xfrm>
              <a:off x="0" y="0"/>
              <a:ext cx="4218789" cy="216746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851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8" name="TextBox 8"/>
          <p:cNvSpPr txBox="1"/>
          <p:nvPr/>
        </p:nvSpPr>
        <p:spPr>
          <a:xfrm>
            <a:off x="3431495" y="3440597"/>
            <a:ext cx="11425009" cy="295465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en-US" sz="96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3</a:t>
            </a:r>
            <a:endParaRPr lang="vi-VN" sz="96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96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THỰC HÀNH </a:t>
            </a:r>
            <a:endParaRPr lang="en-GB" sz="9600" b="1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 10"/>
          <p:cNvSpPr/>
          <p:nvPr/>
        </p:nvSpPr>
        <p:spPr>
          <a:xfrm rot="285056">
            <a:off x="13098092" y="6418525"/>
            <a:ext cx="1141012" cy="1126490"/>
          </a:xfrm>
          <a:custGeom>
            <a:avLst/>
            <a:gdLst/>
            <a:ahLst/>
            <a:cxnLst/>
            <a:rect l="l" t="t" r="r" b="b"/>
            <a:pathLst>
              <a:path w="1141012" h="1126490">
                <a:moveTo>
                  <a:pt x="0" y="0"/>
                </a:moveTo>
                <a:lnTo>
                  <a:pt x="1141012" y="0"/>
                </a:lnTo>
                <a:lnTo>
                  <a:pt x="1141012" y="1126490"/>
                </a:lnTo>
                <a:lnTo>
                  <a:pt x="0" y="112649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 cap="sq">
            <a:noFill/>
            <a:prstDash val="solid"/>
            <a:miter/>
          </a:ln>
        </p:spPr>
      </p:sp>
      <p:sp>
        <p:nvSpPr>
          <p:cNvPr id="11" name="Freeform 11"/>
          <p:cNvSpPr/>
          <p:nvPr/>
        </p:nvSpPr>
        <p:spPr>
          <a:xfrm>
            <a:off x="2026864" y="2182519"/>
            <a:ext cx="1404631" cy="1386754"/>
          </a:xfrm>
          <a:custGeom>
            <a:avLst/>
            <a:gdLst/>
            <a:ahLst/>
            <a:cxnLst/>
            <a:rect l="l" t="t" r="r" b="b"/>
            <a:pathLst>
              <a:path w="1404631" h="1386754">
                <a:moveTo>
                  <a:pt x="0" y="0"/>
                </a:moveTo>
                <a:lnTo>
                  <a:pt x="1404631" y="0"/>
                </a:lnTo>
                <a:lnTo>
                  <a:pt x="1404631" y="1386755"/>
                </a:lnTo>
                <a:lnTo>
                  <a:pt x="0" y="13867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1515855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650</Words>
  <Application>Microsoft Office PowerPoint</Application>
  <PresentationFormat>Custom</PresentationFormat>
  <Paragraphs>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Yellow Red Welcome Back to School Educational Presentation</dc:title>
  <cp:lastModifiedBy>Liên Lê</cp:lastModifiedBy>
  <cp:revision>64</cp:revision>
  <dcterms:created xsi:type="dcterms:W3CDTF">2006-08-16T00:00:00Z</dcterms:created>
  <dcterms:modified xsi:type="dcterms:W3CDTF">2024-07-30T15:50:18Z</dcterms:modified>
  <dc:identifier>DAF9w3rCmWA</dc:identifier>
</cp:coreProperties>
</file>