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8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1" r:id="rId16"/>
    <p:sldId id="292" r:id="rId17"/>
    <p:sldId id="270" r:id="rId18"/>
    <p:sldId id="293" r:id="rId19"/>
    <p:sldId id="294" r:id="rId20"/>
    <p:sldId id="27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>
        <p:scale>
          <a:sx n="68" d="100"/>
          <a:sy n="68" d="100"/>
        </p:scale>
        <p:origin x="-612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54F254C-7398-C566-A832-9FDDEDAC3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823269BF-7B52-CEF9-8D3D-894327DFC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5A2545D-F95D-1C60-5D3D-8E8908A00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D4FF92B7-CA17-095B-620D-DDE68A39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DBCFDE57-4464-CAB2-6072-853F65D5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4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0DC15754-02D1-CC8B-6E90-CC968CBCE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A9FCFFB6-64E9-8AF9-DB61-065021801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C038FC7D-E245-0648-9237-3C315102F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B93F2198-BAE8-E606-A2E6-8FDA4CF2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93843739-E1A6-470A-C612-6FCADC4B0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3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EE311FB8-4857-7E6F-4BB1-5466117F70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22CEF98B-B018-2700-860E-5462C13C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5DBA2D57-EAFD-4AB9-7A39-F1C1D57DD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E328C9F-359A-6B30-0166-ED81E562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008B120-A034-5B2C-C873-8647892C1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4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BBC9277-000B-9742-474D-F31327050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7C04FE18-AE8F-60C1-1286-07961F851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175FAE3F-121D-9768-09B9-65DFACB1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7F4E743-536C-0A95-4550-D2585BA8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D67CA6AF-473D-78B8-FB98-D0076765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33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3D0CF098-4397-B89D-B8CF-4C89B8A0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52226087-F560-C199-3770-E574D4790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1C623216-1682-B081-7EF3-ABD934587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2B875499-B59A-A708-07CA-2D560C99F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FE0241D5-BFB3-6393-4BBD-1BEB2731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3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BE9A8DF9-E3AC-86C1-F96D-F44D1553A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F9987C4C-0B34-8FA2-834A-01098D5AC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00213B03-B6D2-7CFA-ECBE-EB4A92FCA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21E12B16-204F-2027-781F-B789BAF8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C857AD8D-8306-6A74-B10D-7B2EF5D20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D2CB3D3A-CB7F-8BCE-00CE-CC553B5D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4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FA5470D-E656-E51A-9433-870A946FD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576B0275-6E55-9E44-EF46-553DA956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86600264-48A0-ECF5-FB2F-CD2C7B6D0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76DE68FF-CF84-12B3-CF5C-6ED8A2B82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955E423E-2196-D6F4-F779-263659810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10065381-6A79-3898-C874-EBDF1B6C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BDEAB519-8DB0-3D25-D731-AE0F951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28137126-DD40-879B-143A-AE125B2D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791B377-DA1D-E7CF-7522-77EDF2F0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9986071E-58C5-C019-180C-3CD01DA4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D9EE476F-3DCC-E2AF-BF19-935749B3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CFA65591-9F02-4840-528F-D89F78FC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0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459135B3-E33C-D4BC-54F5-82C2E9E8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4C0287BE-BBAB-1226-1350-E975CCB4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B6FE3D09-BF31-92B1-1FAD-81DDE7D0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1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50DCEC8-E11B-E8FE-FDC6-9004DDD04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9EA09716-336A-1C06-E9ED-DFD775402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D98D04F7-2B2B-6C14-5292-59C631F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1C14FAA7-4FD3-CEAC-9ED0-B7112200F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7F96D01D-71E6-DD5C-ECE0-D586C50F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309D988B-454E-9DC2-15B6-589E1FF9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31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8026B28-D9CD-35CA-BDD7-78692BE6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435805F3-8767-44FB-7DFC-53FBF37D3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8EBDBF06-C486-73E4-CFEF-6EC03516DF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5A762679-BA95-A822-E968-510A80D17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8E996CDA-C89F-6CB0-8DCF-B0E682E9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9F647215-D819-81BC-7184-586C2A0D8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713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E1DB263F-785F-2E8F-38DB-85E09B50A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8E6D9AB1-3333-8EC8-1BF4-DB2BD5D9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AE9B78A8-C6D8-B694-33CA-EF8CB42A9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A3657-D2E6-4A9A-8E1B-74AC846C944D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C02DC161-09C6-1FDE-C73B-408493A931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C01295F-C651-4C95-0BBD-EACAB91CE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E70E-7E82-470F-98E1-6B27D8933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xmlns="" id="{3AC6D33E-0BDF-6270-2D76-9B145F390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" y="0"/>
            <a:ext cx="11910060" cy="6858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E80C4A14-2379-3A6F-20A7-9857AF813766}"/>
              </a:ext>
            </a:extLst>
          </p:cNvPr>
          <p:cNvSpPr txBox="1"/>
          <p:nvPr/>
        </p:nvSpPr>
        <p:spPr>
          <a:xfrm>
            <a:off x="4103370" y="605790"/>
            <a:ext cx="2960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 VÀ NGHE</a:t>
            </a:r>
            <a:endParaRPr lang="en-US" sz="32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855951F3-8D81-9953-9708-E763DC670DB7}"/>
              </a:ext>
            </a:extLst>
          </p:cNvPr>
          <p:cNvSpPr txBox="1"/>
          <p:nvPr/>
        </p:nvSpPr>
        <p:spPr>
          <a:xfrm>
            <a:off x="1325880" y="1657350"/>
            <a:ext cx="9864090" cy="2373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1770" algn="ctr">
              <a:lnSpc>
                <a:spcPct val="130000"/>
              </a:lnSpc>
              <a:spcAft>
                <a:spcPts val="1000"/>
              </a:spcAft>
            </a:pPr>
            <a:r>
              <a:rPr lang="en-US" sz="6000" b="1" dirty="0">
                <a:solidFill>
                  <a:srgbClr val="FF0000"/>
                </a:solidFill>
                <a:latin typeface="Times New Roman"/>
                <a:ea typeface="Calibri"/>
              </a:rPr>
              <a:t>NGHE THUYẾT TRÌNH MỘT VẤN ĐỀ VĂN HỌC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76141" y="4570185"/>
            <a:ext cx="6096000" cy="8125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pt-BR" b="1" dirty="0">
                <a:latin typeface="Times New Roman"/>
                <a:ea typeface="Calibri"/>
                <a:cs typeface="Times New Roman"/>
              </a:rPr>
              <a:t>GV soạn</a:t>
            </a:r>
            <a:r>
              <a:rPr lang="pt-BR" b="1" dirty="0" smtClean="0">
                <a:latin typeface="Times New Roman"/>
                <a:ea typeface="Calibri"/>
                <a:cs typeface="Times New Roman"/>
              </a:rPr>
              <a:t>: Phan </a:t>
            </a:r>
            <a:r>
              <a:rPr lang="pt-BR" b="1" dirty="0">
                <a:latin typeface="Times New Roman"/>
                <a:ea typeface="Calibri"/>
                <a:cs typeface="Times New Roman"/>
              </a:rPr>
              <a:t>Thị Mậu</a:t>
            </a:r>
            <a:endParaRPr lang="en-US" sz="14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</a:pPr>
            <a:r>
              <a:rPr lang="pt-BR" b="1" dirty="0">
                <a:latin typeface="Times New Roman"/>
                <a:ea typeface="Calibri"/>
                <a:cs typeface="Times New Roman"/>
              </a:rPr>
              <a:t>Trường THPT Hồng Đức, Buôn Ma Thuột, Đak Lak</a:t>
            </a:r>
            <a:endParaRPr lang="en-US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33917391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0C3CC551-F92F-22C3-8188-130C8373C7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9828" y="43682"/>
            <a:ext cx="11422966" cy="6814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Xác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mục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đích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yêu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cầu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endParaRPr lang="en-US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hiểu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lí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luận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học</a:t>
            </a:r>
            <a:endParaRPr lang="en-US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kiến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TPVH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tâm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đắc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yêu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thích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vận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vào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nói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endParaRPr lang="en-US" sz="2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Xây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dựng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cương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nói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phần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chính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Mở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đầu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vấn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sẽ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bày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Nội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dung: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ý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sẽ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theo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tự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lí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+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thúc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Khẳng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ý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nghĩa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vấn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thể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nêu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hướng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triển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khai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tiếp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Xây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dựng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nội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dung chi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tiết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nói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455930" lvl="0" indent="-457200" algn="just">
              <a:lnSpc>
                <a:spcPct val="130000"/>
              </a:lnSpc>
              <a:buFontTx/>
              <a:buChar char="-"/>
            </a:pPr>
            <a:r>
              <a:rPr lang="en-US" sz="28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Chuẩn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bị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phương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tiện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tranh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ảnh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video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,…</a:t>
            </a:r>
          </a:p>
          <a:p>
            <a:pPr lvl="0" algn="just">
              <a:lnSpc>
                <a:spcPct val="130000"/>
              </a:lnSpc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máy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chiếu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màn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hình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(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).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1904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3F9CB131-8416-B994-AA04-927C20AF1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020991"/>
            <a:ext cx="5421630" cy="3142961"/>
          </a:xfrm>
          <a:prstGeom prst="rect">
            <a:avLst/>
          </a:prstGeom>
          <a:scene3d>
            <a:camera prst="perspectiveHeroicExtremeLeftFacing"/>
            <a:lightRig rig="threePt" dir="t"/>
          </a:scene3d>
          <a:sp3d>
            <a:bevelT w="139700" h="139700" prst="divot"/>
          </a:sp3d>
        </p:spPr>
      </p:pic>
      <p:pic>
        <p:nvPicPr>
          <p:cNvPr id="7" name="Hình ảnh 6">
            <a:extLst>
              <a:ext uri="{FF2B5EF4-FFF2-40B4-BE49-F238E27FC236}">
                <a16:creationId xmlns:a16="http://schemas.microsoft.com/office/drawing/2014/main" xmlns="" id="{178D7F52-D0DD-ADC5-510B-0B7ED12814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9313"/>
            <a:ext cx="5562600" cy="2834640"/>
          </a:xfrm>
          <a:prstGeom prst="rect">
            <a:avLst/>
          </a:prstGeom>
          <a:scene3d>
            <a:camera prst="perspectiveContrastingRightFacing"/>
            <a:lightRig rig="threePt" dir="t"/>
          </a:scene3d>
          <a:sp3d>
            <a:bevelT w="139700" h="139700" prst="divot"/>
          </a:sp3d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ADA30D7D-10F4-C4D8-6D55-2EA380D1F2E0}"/>
              </a:ext>
            </a:extLst>
          </p:cNvPr>
          <p:cNvSpPr txBox="1"/>
          <p:nvPr/>
        </p:nvSpPr>
        <p:spPr>
          <a:xfrm>
            <a:off x="289367" y="347241"/>
            <a:ext cx="1138948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THỰC HÀNH </a:t>
            </a:r>
          </a:p>
          <a:p>
            <a:pPr algn="ctr"/>
            <a:r>
              <a:rPr lang="en-US" sz="8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 VÀ NGHE </a:t>
            </a:r>
            <a:endParaRPr lang="en-US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2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EE755B8B-02BC-94AF-FC31-320E8C111F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5C0A2E58-24E9-D1D3-C1BF-6E33FBA151DB}"/>
              </a:ext>
            </a:extLst>
          </p:cNvPr>
          <p:cNvSpPr txBox="1"/>
          <p:nvPr/>
        </p:nvSpPr>
        <p:spPr>
          <a:xfrm>
            <a:off x="763929" y="659757"/>
            <a:ext cx="10648709" cy="534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01: CHUẨN BỊ BÀI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 ( </a:t>
            </a: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1,2)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THUYẾT TRÌNH MỘT VẤN ĐỀ VĂN HỌC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0D0D0D"/>
                </a:solidFill>
                <a:latin typeface="Times New Roman"/>
                <a:ea typeface="Calibri"/>
              </a:rPr>
              <a:t>Đề</a:t>
            </a:r>
            <a:r>
              <a:rPr lang="en-US" sz="2800" b="1" dirty="0" smtClean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/>
                <a:ea typeface="Calibri"/>
              </a:rPr>
              <a:t>tài</a:t>
            </a:r>
            <a:r>
              <a:rPr lang="en-US" sz="2800" b="1" dirty="0" smtClean="0">
                <a:solidFill>
                  <a:srgbClr val="0D0D0D"/>
                </a:solidFill>
                <a:latin typeface="Times New Roman"/>
                <a:ea typeface="Calibri"/>
              </a:rPr>
              <a:t>: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/>
                <a:ea typeface="Calibri"/>
              </a:rPr>
              <a:t>Vai</a:t>
            </a:r>
            <a:r>
              <a:rPr lang="en-US" sz="2800" b="1" dirty="0" smtClean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trò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của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văn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học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đối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với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cá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</a:rPr>
              <a:t>nhân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/>
                <a:ea typeface="Calibri"/>
              </a:rPr>
              <a:t>em</a:t>
            </a:r>
            <a:endParaRPr lang="en-US" sz="2800" b="1" dirty="0" smtClean="0">
              <a:solidFill>
                <a:srgbClr val="0D0D0D"/>
              </a:solidFill>
              <a:latin typeface="Times New Roman"/>
              <a:ea typeface="Calibri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HS:……………………………………………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:…………………………………………………………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:………………………………………………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020421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B971C103-151C-ECF7-5336-E20439AEB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89317" y="243257"/>
            <a:ext cx="10663311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ý: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1.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?………………………………..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thế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nào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?:…………………</a:t>
            </a: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………………………………………………………………………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3.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sẽ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mang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giá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trị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 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………………………………………………………………………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Phân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tích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lí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giải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cụ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…………………………………………………………………………....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4.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hệ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thực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tế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…………………………..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en-US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090797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FAA86C00-FD27-85DA-A996-64A505B78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A94E662B-6AD8-6241-5DF7-B07B67899B9A}"/>
              </a:ext>
            </a:extLst>
          </p:cNvPr>
          <p:cNvSpPr txBox="1"/>
          <p:nvPr/>
        </p:nvSpPr>
        <p:spPr>
          <a:xfrm>
            <a:off x="895350" y="925830"/>
            <a:ext cx="10401300" cy="403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dàn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28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phương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tiện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hỗ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trợ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máy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chiếu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tranh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,..):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………………………….………………………………………………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09684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FAA86C00-FD27-85DA-A996-64A505B78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97"/>
            <a:ext cx="12192000" cy="676540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01861" y="534437"/>
            <a:ext cx="10860259" cy="556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PHIẾU HỌC TẬP 02: CHUẨN BỊ BÀI NÓI (TỔ 3,4)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THUYẾT TRÌNH MỘT VẤN ĐỀ VĂN HỌC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tài</a:t>
            </a:r>
            <a:r>
              <a:rPr lang="en-US" sz="2800" b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2800" b="1" dirty="0" err="1">
                <a:solidFill>
                  <a:srgbClr val="31849B"/>
                </a:solidFill>
                <a:latin typeface="Times New Roman"/>
                <a:ea typeface="Calibri"/>
                <a:cs typeface="Times New Roman"/>
              </a:rPr>
              <a:t>T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ừ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kinh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nghiệm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đọc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sách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bàn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trò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cá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nhân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28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Nhóm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gồm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HS:……………………………………………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Xác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định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mục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đích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nghe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không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gian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thời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gian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nói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Chúng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thực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hiện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này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nhằm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mục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đích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:……………………………………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:………………………………………………………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</a:rPr>
              <a:t>nói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</a:rPr>
              <a:t>:…………………………………………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10670125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FAA86C00-FD27-85DA-A996-64A505B78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" y="0"/>
            <a:ext cx="12192000" cy="676540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72197" y="1044922"/>
            <a:ext cx="10691445" cy="4973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*</a:t>
            </a:r>
            <a:r>
              <a:rPr lang="en-US" sz="28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Tìm</a:t>
            </a:r>
            <a:r>
              <a:rPr lang="en-US" sz="28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ý: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1.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?………………………………..</a:t>
            </a:r>
            <a:endParaRPr lang="en-US" sz="2000" dirty="0">
              <a:ea typeface="Calibri"/>
              <a:cs typeface="Times New Roman"/>
            </a:endParaRP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2.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trò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như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thế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nào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?:……………………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3.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sẽ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mang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giá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trị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? 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Phân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tích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lí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giải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qua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vài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cụ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…………………………………………………………………………......</a:t>
            </a:r>
          </a:p>
          <a:p>
            <a:pPr>
              <a:lnSpc>
                <a:spcPct val="130000"/>
              </a:lnSpc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4.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hệ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thực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tế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2800" dirty="0" smtClean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…………………………………</a:t>
            </a:r>
            <a:endParaRPr lang="en-US" sz="20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  <a:tabLst>
                <a:tab pos="1386840" algn="l"/>
              </a:tabLst>
            </a:pPr>
            <a:endParaRPr lang="en-US" sz="2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067012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xmlns="" id="{E51A31C9-FFCE-62BA-D25A-CC7504DEA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06DF5EDE-73F7-1CBE-5D62-F78D463864F3}"/>
              </a:ext>
            </a:extLst>
          </p:cNvPr>
          <p:cNvSpPr txBox="1"/>
          <p:nvPr/>
        </p:nvSpPr>
        <p:spPr>
          <a:xfrm>
            <a:off x="2124233" y="2129460"/>
            <a:ext cx="8568177" cy="1437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32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/>
                <a:ea typeface="Calibri"/>
              </a:rPr>
              <a:t>Vai</a:t>
            </a:r>
            <a:r>
              <a:rPr lang="en-US" sz="3200" b="1" dirty="0" smtClean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trò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của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học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đối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với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cá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nhân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</a:rPr>
              <a:t>em</a:t>
            </a:r>
            <a:endParaRPr lang="en-US" sz="3200" b="1" dirty="0">
              <a:solidFill>
                <a:srgbClr val="0070C0"/>
              </a:solidFill>
              <a:latin typeface="Times New Roman"/>
              <a:ea typeface="Calibri"/>
            </a:endParaRPr>
          </a:p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endParaRPr lang="en-US" sz="3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5DCDCC4D-20C0-3C50-EEA9-61C82A38BA39}"/>
              </a:ext>
            </a:extLst>
          </p:cNvPr>
          <p:cNvSpPr txBox="1"/>
          <p:nvPr/>
        </p:nvSpPr>
        <p:spPr>
          <a:xfrm>
            <a:off x="3939540" y="622056"/>
            <a:ext cx="3886200" cy="66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THỰC HÀNH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60A609F8-420F-A771-BAA9-7D792F792C13}"/>
              </a:ext>
            </a:extLst>
          </p:cNvPr>
          <p:cNvSpPr txBox="1"/>
          <p:nvPr/>
        </p:nvSpPr>
        <p:spPr>
          <a:xfrm>
            <a:off x="1777800" y="1304769"/>
            <a:ext cx="1457765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 1,2</a:t>
            </a:r>
            <a:endParaRPr lang="en-US" sz="2800" b="1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BE98A8E-3FA6-96D1-4CA5-F0D8BCBA41E9}"/>
              </a:ext>
            </a:extLst>
          </p:cNvPr>
          <p:cNvSpPr txBox="1"/>
          <p:nvPr/>
        </p:nvSpPr>
        <p:spPr>
          <a:xfrm>
            <a:off x="3156438" y="1305667"/>
            <a:ext cx="808101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Phiếu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01</a:t>
            </a:r>
            <a:endParaRPr lang="en-US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71705" y="4299039"/>
            <a:ext cx="8519750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tabLst>
                <a:tab pos="1386840" algn="l"/>
              </a:tabLst>
            </a:pP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Từ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kinh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nghiệm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đọc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sách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bàn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vai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trò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tác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cá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nhân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em</a:t>
            </a:r>
            <a:r>
              <a:rPr lang="en-US" sz="3200" b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400" dirty="0">
              <a:solidFill>
                <a:srgbClr val="0070C0"/>
              </a:solidFill>
              <a:ea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20004" y="3666811"/>
            <a:ext cx="1241045" cy="596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TỔ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3,4</a:t>
            </a:r>
            <a:endParaRPr lang="en-US" sz="2800" b="1" u="sng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24541" y="3638855"/>
            <a:ext cx="2730235" cy="5965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Phiếu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02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5154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xmlns="" id="{E51A31C9-FFCE-62BA-D25A-CC7504DEA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06765" y="580130"/>
            <a:ext cx="9439422" cy="5159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3200" dirty="0">
                <a:latin typeface="Times New Roman"/>
                <a:ea typeface="MS Mincho"/>
                <a:cs typeface="Times New Roman"/>
              </a:rPr>
              <a:t>* </a:t>
            </a:r>
            <a:r>
              <a:rPr lang="en-US" sz="3200" b="1" u="sng" dirty="0" err="1">
                <a:solidFill>
                  <a:schemeClr val="accent2"/>
                </a:solidFill>
                <a:latin typeface="Times New Roman"/>
                <a:ea typeface="MS Mincho"/>
                <a:cs typeface="Times New Roman"/>
              </a:rPr>
              <a:t>Gợi</a:t>
            </a:r>
            <a:r>
              <a:rPr lang="en-US" sz="3200" b="1" u="sng" dirty="0">
                <a:solidFill>
                  <a:schemeClr val="accent2"/>
                </a:solidFill>
                <a:latin typeface="Times New Roman"/>
                <a:ea typeface="MS Mincho"/>
                <a:cs typeface="Times New Roman"/>
              </a:rPr>
              <a:t> ý:</a:t>
            </a:r>
            <a:endParaRPr lang="en-US" sz="3200" b="1" u="sng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</a:pPr>
            <a:r>
              <a:rPr lang="en-US" sz="3200" dirty="0">
                <a:latin typeface="Times New Roman"/>
                <a:ea typeface="MS Mincho"/>
                <a:cs typeface="Times New Roman"/>
              </a:rPr>
              <a:t>- VH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là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một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thành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phần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không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thể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thiếu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của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cuộc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sống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.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Sức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ảnh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hưởng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của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đối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với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đời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sống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là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vô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cùng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to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lớn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</a:pPr>
            <a:r>
              <a:rPr lang="en-US" sz="3200" dirty="0">
                <a:latin typeface="Times New Roman"/>
                <a:ea typeface="MS Mincho"/>
                <a:cs typeface="Times New Roman"/>
              </a:rPr>
              <a:t>-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làm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cho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cuộc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sống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trở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nên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vị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hơn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ea typeface="Calibri"/>
              <a:cs typeface="Times New Roman"/>
            </a:endParaRPr>
          </a:p>
          <a:p>
            <a:pPr algn="just">
              <a:lnSpc>
                <a:spcPct val="130000"/>
              </a:lnSpc>
            </a:pPr>
            <a:r>
              <a:rPr lang="en-US" sz="3200" dirty="0">
                <a:latin typeface="Times New Roman"/>
                <a:ea typeface="MS Mincho"/>
                <a:cs typeface="Times New Roman"/>
              </a:rPr>
              <a:t>-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cung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cấp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những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tri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thức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cần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thiết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cho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và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cuộc</a:t>
            </a:r>
            <a:r>
              <a:rPr lang="en-US" sz="3200" dirty="0"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MS Mincho"/>
                <a:cs typeface="Times New Roman"/>
              </a:rPr>
              <a:t>sống</a:t>
            </a:r>
            <a:r>
              <a:rPr lang="en-US" sz="3200" dirty="0" smtClean="0"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9096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xmlns="" id="{E51A31C9-FFCE-62BA-D25A-CC7504DEA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434901" y="743171"/>
            <a:ext cx="9087729" cy="506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khơi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dậy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những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tâm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tư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tình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tốt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đẹp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nơi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lưu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giữ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giá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trị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hóa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dân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tộc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phẩm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là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công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trình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nghệ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thuật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nhà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nhà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thơ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thông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qua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phương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tiện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ngôn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ngữ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giả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nhằm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gửi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gắm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thông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điệp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về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con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cuộc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sống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/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Tác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phẩm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văn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học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cụ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thể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(HS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tự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do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sáng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MS Mincho"/>
              </a:rPr>
              <a:t>tạo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MS Mincho"/>
              </a:rPr>
              <a:t>)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096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B641AA21-3B3B-F73F-AC62-3D91F9AF2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010" y="0"/>
            <a:ext cx="1227201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2BF7E4FF-C022-CB7D-373E-5F7F5FBB5FC6}"/>
              </a:ext>
            </a:extLst>
          </p:cNvPr>
          <p:cNvSpPr txBox="1"/>
          <p:nvPr/>
        </p:nvSpPr>
        <p:spPr>
          <a:xfrm>
            <a:off x="1760220" y="2503170"/>
            <a:ext cx="9258300" cy="185166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pPr marR="91440">
              <a:lnSpc>
                <a:spcPct val="130000"/>
              </a:lnSpc>
              <a:spcAft>
                <a:spcPts val="1000"/>
              </a:spcAft>
            </a:pPr>
            <a:r>
              <a:rPr lang="en-US" sz="1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KHỞI ĐỘNG </a:t>
            </a:r>
            <a:endParaRPr lang="en-US" sz="180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8843"/>
      </p:ext>
    </p:extLst>
  </p:cSld>
  <p:clrMapOvr>
    <a:masterClrMapping/>
  </p:clrMapOvr>
  <p:transition spd="slow"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DD33BDA2-49C4-A119-05A3-953255E1C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0F9E590D-D5EA-E0EE-D6A9-CE41A87F9680}"/>
              </a:ext>
            </a:extLst>
          </p:cNvPr>
          <p:cNvSpPr txBox="1"/>
          <p:nvPr/>
        </p:nvSpPr>
        <p:spPr>
          <a:xfrm>
            <a:off x="1804035" y="707553"/>
            <a:ext cx="579501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1.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1: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11B2B65E-7721-F19B-941C-C43180555D10}"/>
              </a:ext>
            </a:extLst>
          </p:cNvPr>
          <p:cNvSpPr txBox="1"/>
          <p:nvPr/>
        </p:nvSpPr>
        <p:spPr>
          <a:xfrm>
            <a:off x="1804035" y="1399716"/>
            <a:ext cx="8583930" cy="1156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Xác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mục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đích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đối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59CFCDC2-86CB-A669-ECFA-49853FD11E6D}"/>
              </a:ext>
            </a:extLst>
          </p:cNvPr>
          <p:cNvSpPr txBox="1"/>
          <p:nvPr/>
        </p:nvSpPr>
        <p:spPr>
          <a:xfrm>
            <a:off x="1804035" y="2727348"/>
            <a:ext cx="5417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607083" y="3751148"/>
            <a:ext cx="4291965" cy="121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*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phẩm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6722" y="3692768"/>
            <a:ext cx="4206239" cy="1772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  <a:spcAft>
                <a:spcPts val="1000"/>
              </a:spcAft>
            </a:pP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* </a:t>
            </a:r>
            <a:r>
              <a:rPr lang="en-US" sz="28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nhóm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chép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3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1979F287-E845-CF8C-AE42-44AD5CDD6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" y="114300"/>
            <a:ext cx="11944350" cy="664083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C00DCA42-18C1-A8DB-D1D6-1DDFCB6B254F}"/>
              </a:ext>
            </a:extLst>
          </p:cNvPr>
          <p:cNvSpPr txBox="1"/>
          <p:nvPr/>
        </p:nvSpPr>
        <p:spPr>
          <a:xfrm>
            <a:off x="4366260" y="114300"/>
            <a:ext cx="4341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32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endParaRPr lang="en-US" sz="320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D037D045-B242-6716-2521-6069B460E065}"/>
              </a:ext>
            </a:extLst>
          </p:cNvPr>
          <p:cNvSpPr txBox="1"/>
          <p:nvPr/>
        </p:nvSpPr>
        <p:spPr>
          <a:xfrm>
            <a:off x="4543425" y="957383"/>
            <a:ext cx="2217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3200" dirty="0"/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F25CB1B9-7B86-A538-562B-EEA4D0DF7E1C}"/>
              </a:ext>
            </a:extLst>
          </p:cNvPr>
          <p:cNvSpPr txBox="1"/>
          <p:nvPr/>
        </p:nvSpPr>
        <p:spPr>
          <a:xfrm>
            <a:off x="502920" y="1657350"/>
            <a:ext cx="11018520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tóm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tắt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giấy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nhớ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ngắn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gọn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dưới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dạng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cụm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8EC9B8BD-B092-F965-CF21-FCA51AD4705A}"/>
              </a:ext>
            </a:extLst>
          </p:cNvPr>
          <p:cNvSpPr txBox="1"/>
          <p:nvPr/>
        </p:nvSpPr>
        <p:spPr>
          <a:xfrm>
            <a:off x="571500" y="3595055"/>
            <a:ext cx="10778490" cy="130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khái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quát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cụ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tóm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tắt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hệ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thống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rồi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xmlns="" id="{4644B0C6-5146-87FB-151E-731F727B9FBC}"/>
              </a:ext>
            </a:extLst>
          </p:cNvPr>
          <p:cNvSpPr txBox="1"/>
          <p:nvPr/>
        </p:nvSpPr>
        <p:spPr>
          <a:xfrm>
            <a:off x="571500" y="5040380"/>
            <a:ext cx="10778490" cy="1308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kết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nối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tiếp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phi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ngôn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ngữ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454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 descr="Ảnh có chứa văn bản&#10;&#10;Mô tả được tạo tự động">
            <a:extLst>
              <a:ext uri="{FF2B5EF4-FFF2-40B4-BE49-F238E27FC236}">
                <a16:creationId xmlns:a16="http://schemas.microsoft.com/office/drawing/2014/main" xmlns="" id="{C74CBA30-04DF-71F4-68ED-07D240BD0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" y="114300"/>
            <a:ext cx="11944350" cy="6640830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16419D2C-A52E-CE61-4F78-4F06F0D542DF}"/>
              </a:ext>
            </a:extLst>
          </p:cNvPr>
          <p:cNvSpPr txBox="1"/>
          <p:nvPr/>
        </p:nvSpPr>
        <p:spPr>
          <a:xfrm>
            <a:off x="4162425" y="299484"/>
            <a:ext cx="2449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endParaRPr lang="en-US" sz="3200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EA4CE9C2-A83D-DBFA-7B3D-FE13E77DAA36}"/>
              </a:ext>
            </a:extLst>
          </p:cNvPr>
          <p:cNvSpPr txBox="1"/>
          <p:nvPr/>
        </p:nvSpPr>
        <p:spPr>
          <a:xfrm>
            <a:off x="1737360" y="1030748"/>
            <a:ext cx="9749790" cy="66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84B8EFAA-8285-BC92-1274-C5DC6D5458BE}"/>
              </a:ext>
            </a:extLst>
          </p:cNvPr>
          <p:cNvSpPr txBox="1"/>
          <p:nvPr/>
        </p:nvSpPr>
        <p:spPr>
          <a:xfrm>
            <a:off x="1737360" y="1897214"/>
            <a:ext cx="832104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Nghe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trên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tinh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thần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đối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thoại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578D8042-53C9-B7DD-8492-10889FDE2B72}"/>
              </a:ext>
            </a:extLst>
          </p:cNvPr>
          <p:cNvSpPr txBox="1"/>
          <p:nvPr/>
        </p:nvSpPr>
        <p:spPr>
          <a:xfrm>
            <a:off x="1737359" y="3429000"/>
            <a:ext cx="8475785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Đặt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giải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thích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còn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chưa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B4E7D2DA-21FC-404E-285C-FE72A166C94E}"/>
              </a:ext>
            </a:extLst>
          </p:cNvPr>
          <p:cNvSpPr txBox="1"/>
          <p:nvPr/>
        </p:nvSpPr>
        <p:spPr>
          <a:xfrm>
            <a:off x="1805940" y="4959004"/>
            <a:ext cx="8252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chưa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tình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0641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E5944C7B-949C-C7D4-FE5A-97FA0C3411F6}"/>
              </a:ext>
            </a:extLst>
          </p:cNvPr>
          <p:cNvSpPr txBox="1"/>
          <p:nvPr/>
        </p:nvSpPr>
        <p:spPr>
          <a:xfrm>
            <a:off x="434340" y="125730"/>
            <a:ext cx="11407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kĩ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năng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endParaRPr lang="en-US" sz="3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009578"/>
              </p:ext>
            </p:extLst>
          </p:nvPr>
        </p:nvGraphicFramePr>
        <p:xfrm>
          <a:off x="551912" y="1871022"/>
          <a:ext cx="10856986" cy="3193808"/>
        </p:xfrm>
        <a:graphic>
          <a:graphicData uri="http://schemas.openxmlformats.org/drawingml/2006/table">
            <a:tbl>
              <a:tblPr firstRow="1" firstCol="1" bandRow="1"/>
              <a:tblGrid>
                <a:gridCol w="1516039"/>
                <a:gridCol w="5736931"/>
                <a:gridCol w="1200150"/>
                <a:gridCol w="2403866"/>
              </a:tblGrid>
              <a:tr h="1291856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dung </a:t>
                      </a:r>
                      <a:r>
                        <a:rPr lang="en-US" sz="32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kiểm</a:t>
                      </a:r>
                      <a:r>
                        <a:rPr lang="en-US" sz="32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3200" b="1" dirty="0" err="1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tra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Đạt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Chưa đạt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 i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Mở đầu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Giới thiệu </a:t>
                      </a:r>
                      <a:r>
                        <a:rPr lang="en-US" sz="32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được vấn đề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Nhận xét khái quát về </a:t>
                      </a:r>
                      <a:r>
                        <a:rPr lang="en-US" sz="3200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vai</a:t>
                      </a:r>
                      <a:r>
                        <a:rPr lang="en-US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trò</a:t>
                      </a:r>
                      <a:r>
                        <a:rPr lang="en-US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vi-VN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của </a:t>
                      </a:r>
                      <a:r>
                        <a:rPr lang="en-US" sz="3200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văn</a:t>
                      </a:r>
                      <a:r>
                        <a:rPr lang="en-US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học</a:t>
                      </a:r>
                      <a:r>
                        <a:rPr lang="en-US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/ </a:t>
                      </a:r>
                      <a:r>
                        <a:rPr lang="vi-VN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tác phẩm văn học</a:t>
                      </a:r>
                      <a:r>
                        <a:rPr lang="en-US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.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51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882529"/>
              </p:ext>
            </p:extLst>
          </p:nvPr>
        </p:nvGraphicFramePr>
        <p:xfrm>
          <a:off x="70339" y="42197"/>
          <a:ext cx="12070079" cy="6584643"/>
        </p:xfrm>
        <a:graphic>
          <a:graphicData uri="http://schemas.openxmlformats.org/drawingml/2006/table">
            <a:tbl>
              <a:tblPr firstRow="1" firstCol="1" bandRow="1"/>
              <a:tblGrid>
                <a:gridCol w="1041009"/>
                <a:gridCol w="8679767"/>
                <a:gridCol w="928468"/>
                <a:gridCol w="1420835"/>
              </a:tblGrid>
              <a:tr h="57678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Nội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dung </a:t>
                      </a:r>
                      <a:r>
                        <a:rPr lang="en-US" sz="28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kiểm</a:t>
                      </a:r>
                      <a:r>
                        <a:rPr lang="en-US" sz="2800" b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tra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Đạt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Ch</a:t>
                      </a:r>
                      <a:r>
                        <a:rPr lang="en-US" sz="2800" b="1" dirty="0" smtClean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đạt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9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 i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Nội dung chính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</a:t>
                      </a: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Giới thiệu được văn học/ tác phẩm văn học là gì?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Times New Roman"/>
                        <a:buNone/>
                        <a:tabLst>
                          <a:tab pos="90170" algn="l"/>
                        </a:tabLst>
                      </a:pPr>
                      <a:r>
                        <a:rPr lang="nl-NL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Giới </a:t>
                      </a:r>
                      <a:r>
                        <a:rPr lang="nl-NL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thiệu được một số chức năng cơ bản của văn học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5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Times New Roman"/>
                        <a:buNone/>
                        <a:tabLst>
                          <a:tab pos="90170" algn="l"/>
                        </a:tabLst>
                      </a:pPr>
                      <a:r>
                        <a:rPr lang="nl-NL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Trình </a:t>
                      </a:r>
                      <a:r>
                        <a:rPr lang="nl-NL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bày được vai trò của văn học đối với con người và cuộc sống thông qua tác phẩm văn học cụ thể.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Times New Roman"/>
                        <a:buNone/>
                        <a:tabLst>
                          <a:tab pos="90170" algn="l"/>
                        </a:tabLst>
                      </a:pPr>
                      <a:r>
                        <a:rPr lang="nl-NL" sz="2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 Phân </a:t>
                      </a:r>
                      <a:r>
                        <a:rPr lang="nl-NL" sz="2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tích được vai trò của TPVH thông qua một tác phẩm cụ thể.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5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</a:t>
                      </a: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Đánh giá chung, nêu ấn tượng sâu đậm và những nhận xét, đánh giá của người viết về vai trò của văn học/ TPVH đối với bản thân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Bố cục bài nói rõ ràng, các ý kiến được sắp xếp hợp lí.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Có lí lẽ xác đáng, bằng chứng tin cậy lấy từ </a:t>
                      </a: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tác phẩm.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99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26406"/>
              </p:ext>
            </p:extLst>
          </p:nvPr>
        </p:nvGraphicFramePr>
        <p:xfrm>
          <a:off x="365760" y="618979"/>
          <a:ext cx="11183815" cy="5611602"/>
        </p:xfrm>
        <a:graphic>
          <a:graphicData uri="http://schemas.openxmlformats.org/drawingml/2006/table">
            <a:tbl>
              <a:tblPr firstRow="1" firstCol="1" bandRow="1"/>
              <a:tblGrid>
                <a:gridCol w="4848666"/>
                <a:gridCol w="2663846"/>
                <a:gridCol w="1448608"/>
                <a:gridCol w="2222695"/>
              </a:tblGrid>
              <a:tr h="618978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Nội dung kiểm tra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Đạt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Chưa đạt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9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 i="1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Kết thúc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</a:t>
                      </a: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Tóm tắt được nội dung trình bày.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3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Nêu vấn đề thảo luận hoặc mời gọi sự phản hồi từ người nghe.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- Cảm ơn và chào kết thúc.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76" marR="503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15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A94CAF10-6622-38F4-83AA-CB72CA809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04370" cy="685800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012D5796-D7C1-E28D-D9B7-13F89132AEB0}"/>
              </a:ext>
            </a:extLst>
          </p:cNvPr>
          <p:cNvSpPr txBox="1"/>
          <p:nvPr/>
        </p:nvSpPr>
        <p:spPr>
          <a:xfrm>
            <a:off x="2960370" y="1680210"/>
            <a:ext cx="5680710" cy="668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3.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Bước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3: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chỉnh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sửa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0AC8D8AB-68BA-0289-3FA0-E9440ADD9830}"/>
              </a:ext>
            </a:extLst>
          </p:cNvPr>
          <p:cNvSpPr txBox="1"/>
          <p:nvPr/>
        </p:nvSpPr>
        <p:spPr>
          <a:xfrm>
            <a:off x="2689860" y="2654432"/>
            <a:ext cx="6446520" cy="1948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Aft>
                <a:spcPts val="1000"/>
              </a:spcAft>
              <a:tabLst>
                <a:tab pos="1386840" algn="l"/>
              </a:tabLst>
            </a:pP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kiểm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phần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góp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bạn</a:t>
            </a:r>
            <a:r>
              <a:rPr lang="en-US" sz="32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408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A2D1C5C7-696A-E189-AAC2-EA69F901206E}"/>
              </a:ext>
            </a:extLst>
          </p:cNvPr>
          <p:cNvSpPr txBox="1"/>
          <p:nvPr/>
        </p:nvSpPr>
        <p:spPr>
          <a:xfrm>
            <a:off x="2880360" y="91440"/>
            <a:ext cx="4709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 tự kiểm tra kĩ năng nói</a:t>
            </a:r>
            <a:endParaRPr lang="en-US" sz="2800" dirty="0"/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96E8A0BA-2AFB-7283-BA12-19C0CB7B3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434293"/>
              </p:ext>
            </p:extLst>
          </p:nvPr>
        </p:nvGraphicFramePr>
        <p:xfrm>
          <a:off x="203835" y="600228"/>
          <a:ext cx="11784329" cy="622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2828">
                  <a:extLst>
                    <a:ext uri="{9D8B030D-6E8A-4147-A177-3AD203B41FA5}">
                      <a16:colId xmlns:a16="http://schemas.microsoft.com/office/drawing/2014/main" xmlns="" val="257938097"/>
                    </a:ext>
                  </a:extLst>
                </a:gridCol>
                <a:gridCol w="3691501">
                  <a:extLst>
                    <a:ext uri="{9D8B030D-6E8A-4147-A177-3AD203B41FA5}">
                      <a16:colId xmlns:a16="http://schemas.microsoft.com/office/drawing/2014/main" xmlns="" val="13831964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Đạt/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48529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kinh nghiệm về bài thuyết trình: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70058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4634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6336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169577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 giá chung: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00252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85303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503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64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 Văn bản 1">
            <a:extLst>
              <a:ext uri="{FF2B5EF4-FFF2-40B4-BE49-F238E27FC236}">
                <a16:creationId xmlns:a16="http://schemas.microsoft.com/office/drawing/2014/main" xmlns="" id="{8CF3C7D4-E24F-2024-5E08-0EEB34411331}"/>
              </a:ext>
            </a:extLst>
          </p:cNvPr>
          <p:cNvSpPr txBox="1"/>
          <p:nvPr/>
        </p:nvSpPr>
        <p:spPr>
          <a:xfrm>
            <a:off x="2891790" y="137160"/>
            <a:ext cx="5394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 </a:t>
            </a:r>
            <a:r>
              <a:rPr lang="en-US" sz="2800" b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Bảng tự kiểm tra kĩ năng nghe</a:t>
            </a:r>
            <a:endParaRPr lang="en-US" sz="2800" dirty="0"/>
          </a:p>
        </p:txBody>
      </p:sp>
      <p:graphicFrame>
        <p:nvGraphicFramePr>
          <p:cNvPr id="5" name="Bảng 4">
            <a:extLst>
              <a:ext uri="{FF2B5EF4-FFF2-40B4-BE49-F238E27FC236}">
                <a16:creationId xmlns:a16="http://schemas.microsoft.com/office/drawing/2014/main" xmlns="" id="{EDE661B0-74A8-16E8-D315-7AE5952DD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53538"/>
              </p:ext>
            </p:extLst>
          </p:nvPr>
        </p:nvGraphicFramePr>
        <p:xfrm>
          <a:off x="186690" y="750441"/>
          <a:ext cx="11818620" cy="5618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23331">
                  <a:extLst>
                    <a:ext uri="{9D8B030D-6E8A-4147-A177-3AD203B41FA5}">
                      <a16:colId xmlns:a16="http://schemas.microsoft.com/office/drawing/2014/main" xmlns="" val="3503784418"/>
                    </a:ext>
                  </a:extLst>
                </a:gridCol>
                <a:gridCol w="3495289">
                  <a:extLst>
                    <a:ext uri="{9D8B030D-6E8A-4147-A177-3AD203B41FA5}">
                      <a16:colId xmlns:a16="http://schemas.microsoft.com/office/drawing/2014/main" xmlns="" val="1793771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Đạt/</a:t>
                      </a:r>
                    </a:p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769938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 tra kết quả nghe: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2377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9403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0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baseline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b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436740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30000"/>
                        </a:lnSpc>
                        <a:buSzPts val="1400"/>
                        <a:buFont typeface="Times New Roman" panose="02020603050405020304" pitchFamily="18" charset="0"/>
                        <a:buChar char="-"/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kinh nghiệm về thái độ nghe: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3952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64479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en-US" sz="28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5645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xmlns="" id="{69FB8578-369E-F071-C73E-217B6F7D90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" y="194310"/>
            <a:ext cx="11898630" cy="6526530"/>
          </a:xfrm>
          <a:prstGeom prst="rect">
            <a:avLst/>
          </a:prstGeom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xmlns="" id="{425270CF-57F7-6C75-4B2A-4DD9426B9536}"/>
              </a:ext>
            </a:extLst>
          </p:cNvPr>
          <p:cNvSpPr txBox="1"/>
          <p:nvPr/>
        </p:nvSpPr>
        <p:spPr>
          <a:xfrm>
            <a:off x="3223260" y="342900"/>
            <a:ext cx="517779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pt-BR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ƯỚNG DẪN TỰ HỌC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7E540185-A8CE-D2F9-0493-3E3C13A789B3}"/>
              </a:ext>
            </a:extLst>
          </p:cNvPr>
          <p:cNvSpPr txBox="1"/>
          <p:nvPr/>
        </p:nvSpPr>
        <p:spPr>
          <a:xfrm>
            <a:off x="1245870" y="1245870"/>
            <a:ext cx="102984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35" indent="-1905"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635" indent="-1905"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chia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....),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,...;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tin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cậy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6C1EA4E5-2B29-1BAF-5552-B0B52EE7CDCA}"/>
              </a:ext>
            </a:extLst>
          </p:cNvPr>
          <p:cNvSpPr txBox="1"/>
          <p:nvPr/>
        </p:nvSpPr>
        <p:spPr>
          <a:xfrm>
            <a:off x="1245870" y="546354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ập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gửi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tham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tường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tạp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437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E4CE041E-4F88-5CBD-4182-CC74FFC86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25730"/>
            <a:ext cx="11875770" cy="658368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25C432D1-3DCE-E867-F1E1-788B389F0EE4}"/>
              </a:ext>
            </a:extLst>
          </p:cNvPr>
          <p:cNvSpPr txBox="1"/>
          <p:nvPr/>
        </p:nvSpPr>
        <p:spPr>
          <a:xfrm>
            <a:off x="3646170" y="960962"/>
            <a:ext cx="446913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BB46BF47-5297-1006-1CEF-D79A45499937}"/>
              </a:ext>
            </a:extLst>
          </p:cNvPr>
          <p:cNvSpPr txBox="1"/>
          <p:nvPr/>
        </p:nvSpPr>
        <p:spPr>
          <a:xfrm>
            <a:off x="805815" y="2274113"/>
            <a:ext cx="104927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cử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01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diện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r>
              <a:rPr lang="en-US" sz="2800" dirty="0" smtClean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tin ở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cột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B, C,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gồm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chức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75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3A09C64E-D8FB-0A58-B56C-E547D8DC2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125730"/>
            <a:ext cx="11875770" cy="658368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45429"/>
              </p:ext>
            </p:extLst>
          </p:nvPr>
        </p:nvGraphicFramePr>
        <p:xfrm>
          <a:off x="1062681" y="741403"/>
          <a:ext cx="10256108" cy="5841615"/>
        </p:xfrm>
        <a:graphic>
          <a:graphicData uri="http://schemas.openxmlformats.org/drawingml/2006/table">
            <a:tbl>
              <a:tblPr firstRow="1" firstCol="1" bandRow="1"/>
              <a:tblGrid>
                <a:gridCol w="2179619"/>
                <a:gridCol w="2590089"/>
                <a:gridCol w="5486400"/>
              </a:tblGrid>
              <a:tr h="5807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C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4865"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Chức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năng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cơ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bản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của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văn</a:t>
                      </a:r>
                      <a:r>
                        <a:rPr lang="en-US" sz="3200" b="1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 b="1" i="1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học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800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Nhận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thức</a:t>
                      </a:r>
                      <a:endParaRPr lang="en-US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2800" i="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Giải</a:t>
                      </a: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trí</a:t>
                      </a:r>
                      <a:endParaRPr lang="en-US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Giáo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dục</a:t>
                      </a:r>
                      <a:endParaRPr lang="en-US" sz="2800" i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800" i="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Luyện</a:t>
                      </a: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đọc</a:t>
                      </a:r>
                      <a:endParaRPr lang="en-US" sz="2800" i="0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800" i="0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Thẩm</a:t>
                      </a:r>
                      <a:r>
                        <a:rPr lang="en-US" sz="2800" i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800" i="0" dirty="0" err="1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mĩ</a:t>
                      </a:r>
                      <a:endParaRPr lang="en-US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a. M</a:t>
                      </a:r>
                      <a:r>
                        <a:rPr lang="vi-VN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ở rộng hiểu biết của người đọc về nhiều lĩnh vực khác nhau</a:t>
                      </a: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.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Arial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b. N</a:t>
                      </a:r>
                      <a:r>
                        <a:rPr lang="vi-VN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gười đọc biết rung động trước cái đẹp, biết phát hiện ra cái đẹp trong cuộc sống.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Arial"/>
                        <a:cs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 </a:t>
                      </a:r>
                      <a:r>
                        <a:rPr lang="en-US" sz="320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c. C</a:t>
                      </a:r>
                      <a:r>
                        <a:rPr lang="vi-VN" sz="3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Arial"/>
                          <a:cs typeface="Times New Roman"/>
                        </a:rPr>
                        <a:t>on người tự chuyển hoá, tự hoàn thiện bản thân.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Arial"/>
                        <a:cs typeface="Times New Roman"/>
                      </a:endParaRPr>
                    </a:p>
                    <a:p>
                      <a:pPr marL="0" marR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185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3A09C64E-D8FB-0A58-B56C-E547D8DC26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121" y="13927"/>
            <a:ext cx="11875770" cy="65836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36" y="2299338"/>
            <a:ext cx="2792591" cy="20128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Chức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năng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cơ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bản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b="1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i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học</a:t>
            </a:r>
            <a:endParaRPr lang="en-US" sz="28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04952" y="654733"/>
            <a:ext cx="6096000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/>
            <a:r>
              <a:rPr lang="en-US" sz="3200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Nhận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thức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M</a:t>
            </a:r>
            <a:r>
              <a:rPr lang="vi-VN" sz="3200" dirty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ở rộng hiểu biết của người đọc về nhiều lĩnh vực khác nhau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04952" y="2646433"/>
            <a:ext cx="6096000" cy="13183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Giáo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dục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C</a:t>
            </a:r>
            <a:r>
              <a:rPr lang="vi-VN" sz="3200" dirty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on người tự chuyển hoá, tự hoàn thiện bản thân.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91448" y="4344434"/>
            <a:ext cx="6096000" cy="195854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>
              <a:lnSpc>
                <a:spcPct val="130000"/>
              </a:lnSpc>
              <a:defRPr/>
            </a:pPr>
            <a:r>
              <a:rPr lang="en-US" sz="3200" dirty="0" err="1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Thẩm</a:t>
            </a:r>
            <a:r>
              <a:rPr lang="en-US" sz="3200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mĩ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en-US" sz="3200" dirty="0" smtClean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N</a:t>
            </a:r>
            <a:r>
              <a:rPr lang="vi-VN" sz="3200" dirty="0">
                <a:solidFill>
                  <a:srgbClr val="0070C0"/>
                </a:solidFill>
                <a:latin typeface="Times New Roman"/>
                <a:ea typeface="Arial"/>
                <a:cs typeface="Times New Roman"/>
              </a:rPr>
              <a:t>gười đọc biết rung động trước cái đẹp, biết phát hiện ra cái đẹp trong cuộc sống.</a:t>
            </a:r>
            <a:endParaRPr lang="en-US" sz="3200" dirty="0">
              <a:solidFill>
                <a:srgbClr val="0070C0"/>
              </a:solidFill>
              <a:ea typeface="Arial"/>
              <a:cs typeface="Times New Roman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402227" y="3305767"/>
            <a:ext cx="1202725" cy="1698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02227" y="3305767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402227" y="1556951"/>
            <a:ext cx="1107989" cy="17488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19055" y="1073309"/>
            <a:ext cx="1663404" cy="678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30000"/>
              </a:lnSpc>
            </a:pPr>
            <a:r>
              <a:rPr lang="en-US" sz="3200" b="1" i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ĐÁP ÁN</a:t>
            </a:r>
            <a:endParaRPr lang="en-US" sz="28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145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Hình ảnh 2">
            <a:extLst>
              <a:ext uri="{FF2B5EF4-FFF2-40B4-BE49-F238E27FC236}">
                <a16:creationId xmlns:a16="http://schemas.microsoft.com/office/drawing/2014/main" xmlns="" id="{109D100D-8331-598E-646F-53ACC3EF38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" y="0"/>
            <a:ext cx="11910060" cy="6858000"/>
          </a:xfrm>
          <a:prstGeom prst="rect">
            <a:avLst/>
          </a:prstGeom>
        </p:spPr>
      </p:pic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D65043DD-2A5E-5C0A-96A8-6B81E9CC948E}"/>
              </a:ext>
            </a:extLst>
          </p:cNvPr>
          <p:cNvSpPr txBox="1"/>
          <p:nvPr/>
        </p:nvSpPr>
        <p:spPr>
          <a:xfrm>
            <a:off x="2125980" y="1543050"/>
            <a:ext cx="7772400" cy="3920490"/>
          </a:xfrm>
          <a:prstGeom prst="rect">
            <a:avLst/>
          </a:prstGeom>
          <a:noFill/>
        </p:spPr>
        <p:txBody>
          <a:bodyPr wrap="square" rtlCol="0">
            <a:prstTxWarp prst="textCurveDown">
              <a:avLst/>
            </a:prstTxWarp>
            <a:spAutoFit/>
          </a:bodyPr>
          <a:lstStyle/>
          <a:p>
            <a:r>
              <a:rPr lang="en-US" sz="1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 THÀNH KIẾN THỨC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>
            <a:extLst>
              <a:ext uri="{FF2B5EF4-FFF2-40B4-BE49-F238E27FC236}">
                <a16:creationId xmlns:a16="http://schemas.microsoft.com/office/drawing/2014/main" xmlns="" id="{C07868EE-BE45-F17D-C4BB-AA861EC15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497"/>
            <a:ext cx="12192000" cy="6687503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xmlns="" id="{8DD2AC7B-1161-92F0-9633-C3D6F6A86AF8}"/>
              </a:ext>
            </a:extLst>
          </p:cNvPr>
          <p:cNvSpPr txBox="1"/>
          <p:nvPr/>
        </p:nvSpPr>
        <p:spPr>
          <a:xfrm>
            <a:off x="4867275" y="422910"/>
            <a:ext cx="245745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b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Định hướng</a:t>
            </a:r>
            <a:endParaRPr lang="en-US" sz="280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xmlns="" id="{E1AD34FC-0DE5-EFF0-8696-5B5D2FE9203C}"/>
              </a:ext>
            </a:extLst>
          </p:cNvPr>
          <p:cNvSpPr txBox="1"/>
          <p:nvPr/>
        </p:nvSpPr>
        <p:spPr>
          <a:xfrm>
            <a:off x="811530" y="1034081"/>
            <a:ext cx="8304335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rả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sp>
        <p:nvSpPr>
          <p:cNvPr id="9" name="Bong bóng Ý nghĩ: Hình đám mây 8">
            <a:extLst>
              <a:ext uri="{FF2B5EF4-FFF2-40B4-BE49-F238E27FC236}">
                <a16:creationId xmlns:a16="http://schemas.microsoft.com/office/drawing/2014/main" xmlns="" id="{9855A059-2283-F884-277C-1A2DF155C388}"/>
              </a:ext>
            </a:extLst>
          </p:cNvPr>
          <p:cNvSpPr/>
          <p:nvPr/>
        </p:nvSpPr>
        <p:spPr>
          <a:xfrm>
            <a:off x="579120" y="1907077"/>
            <a:ext cx="3931920" cy="387477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marR="0" indent="-1905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en-US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Thế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nào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là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vấn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?</a:t>
            </a:r>
            <a:endParaRPr lang="en-US" sz="2000" dirty="0">
              <a:ea typeface="Calibri"/>
              <a:cs typeface="Times New Roman"/>
            </a:endParaRPr>
          </a:p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Bong bóng Ý nghĩ: Hình đám mây 9">
            <a:extLst>
              <a:ext uri="{FF2B5EF4-FFF2-40B4-BE49-F238E27FC236}">
                <a16:creationId xmlns:a16="http://schemas.microsoft.com/office/drawing/2014/main" xmlns="" id="{5793E5F0-E4FC-CA5D-4FDF-E16CDB90F250}"/>
              </a:ext>
            </a:extLst>
          </p:cNvPr>
          <p:cNvSpPr/>
          <p:nvPr/>
        </p:nvSpPr>
        <p:spPr>
          <a:xfrm>
            <a:off x="4709160" y="1630655"/>
            <a:ext cx="5124450" cy="4288232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5" marR="0" indent="-1905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+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Khi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/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nghe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 smtClean="0">
                <a:latin typeface="Times New Roman"/>
                <a:ea typeface="Calibri"/>
                <a:cs typeface="Times New Roman"/>
              </a:rPr>
              <a:t>về</a:t>
            </a:r>
            <a:r>
              <a:rPr lang="en-US" sz="2800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một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vấn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đề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văn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học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cần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lưu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ý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những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điều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i="1" dirty="0" err="1">
                <a:latin typeface="Times New Roman"/>
                <a:ea typeface="Calibri"/>
                <a:cs typeface="Times New Roman"/>
              </a:rPr>
              <a:t>gì</a:t>
            </a:r>
            <a:r>
              <a:rPr lang="en-US" sz="2800" i="1" dirty="0">
                <a:latin typeface="Times New Roman"/>
                <a:ea typeface="Calibri"/>
                <a:cs typeface="Times New Roman"/>
              </a:rPr>
              <a:t>? </a:t>
            </a:r>
            <a:endParaRPr lang="en-US" sz="2000" dirty="0">
              <a:ea typeface="Calibri"/>
              <a:cs typeface="Times New Roman"/>
            </a:endParaRPr>
          </a:p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Hộp chú thích: Mũi tên Trái 11">
            <a:extLst>
              <a:ext uri="{FF2B5EF4-FFF2-40B4-BE49-F238E27FC236}">
                <a16:creationId xmlns:a16="http://schemas.microsoft.com/office/drawing/2014/main" xmlns="" id="{9474FC4F-4D54-D7FB-448A-8367E020B3A3}"/>
              </a:ext>
            </a:extLst>
          </p:cNvPr>
          <p:cNvSpPr/>
          <p:nvPr/>
        </p:nvSpPr>
        <p:spPr>
          <a:xfrm>
            <a:off x="9833610" y="2481268"/>
            <a:ext cx="1779270" cy="2382821"/>
          </a:xfrm>
          <a:prstGeom prst="lef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cặp đôi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75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9961ADA6-AB86-4CB0-F202-B41BE934A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497"/>
            <a:ext cx="12192000" cy="6687503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3DED00A1-96F6-18F0-D866-4084EAD314F1}"/>
              </a:ext>
            </a:extLst>
          </p:cNvPr>
          <p:cNvSpPr txBox="1"/>
          <p:nvPr/>
        </p:nvSpPr>
        <p:spPr>
          <a:xfrm>
            <a:off x="4171950" y="537210"/>
            <a:ext cx="305181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28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niệm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1B559B4-6578-C0A7-E031-D3BC994134E0}"/>
              </a:ext>
            </a:extLst>
          </p:cNvPr>
          <p:cNvSpPr txBox="1"/>
          <p:nvPr/>
        </p:nvSpPr>
        <p:spPr>
          <a:xfrm>
            <a:off x="605790" y="1531620"/>
            <a:ext cx="11029950" cy="387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marR="0" indent="-1905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vấn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i="1" dirty="0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là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sử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dụng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ngôn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ngữ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nói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các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phương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tiện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như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tranh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ảnh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, video,…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máy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chiếu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màn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hình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(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nếu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có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)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để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bày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và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phục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nghe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về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những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nét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đặc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sắc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độc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đáo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tác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phẩm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chương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hay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vai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trò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sức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mạnh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học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với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cuộc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sống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con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mà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cá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nhân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đã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tự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tìm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hiểu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chiêm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latin typeface="Times New Roman"/>
                <a:ea typeface="Calibri"/>
                <a:cs typeface="Times New Roman"/>
              </a:rPr>
              <a:t>nghiệm</a:t>
            </a:r>
            <a:r>
              <a:rPr lang="en-US" sz="3200" dirty="0">
                <a:latin typeface="Times New Roman"/>
                <a:ea typeface="Calibri"/>
                <a:cs typeface="Times New Roman"/>
              </a:rPr>
              <a:t>. </a:t>
            </a:r>
            <a:endParaRPr lang="en-US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49534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Hình ảnh 1">
            <a:extLst>
              <a:ext uri="{FF2B5EF4-FFF2-40B4-BE49-F238E27FC236}">
                <a16:creationId xmlns:a16="http://schemas.microsoft.com/office/drawing/2014/main" xmlns="" id="{12D82E6F-B810-52AE-911F-FEDDB6320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3" name="Hộp Văn bản 2">
            <a:extLst>
              <a:ext uri="{FF2B5EF4-FFF2-40B4-BE49-F238E27FC236}">
                <a16:creationId xmlns:a16="http://schemas.microsoft.com/office/drawing/2014/main" xmlns="" id="{09136C13-1248-0738-1E4C-BA02A15680BB}"/>
              </a:ext>
            </a:extLst>
          </p:cNvPr>
          <p:cNvSpPr txBox="1"/>
          <p:nvPr/>
        </p:nvSpPr>
        <p:spPr>
          <a:xfrm>
            <a:off x="704850" y="595196"/>
            <a:ext cx="10744200" cy="678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marR="0" indent="-1905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về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một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vấn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đề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văn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học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cần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lưu</a:t>
            </a:r>
            <a:r>
              <a:rPr lang="en-US" sz="3200" b="1" dirty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ý</a:t>
            </a:r>
            <a:r>
              <a:rPr lang="en-US" sz="3200" b="1" dirty="0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:</a:t>
            </a:r>
            <a:r>
              <a:rPr lang="en-US" sz="32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xmlns="" id="{23B949D5-B054-7D9F-36B6-D6A4356DC2C9}"/>
              </a:ext>
            </a:extLst>
          </p:cNvPr>
          <p:cNvSpPr txBox="1"/>
          <p:nvPr/>
        </p:nvSpPr>
        <p:spPr>
          <a:xfrm>
            <a:off x="704850" y="1543050"/>
            <a:ext cx="10744200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" indent="-1905" algn="just">
              <a:lnSpc>
                <a:spcPct val="130000"/>
              </a:lnSpc>
              <a:spcAft>
                <a:spcPts val="10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4850" y="1647385"/>
            <a:ext cx="10517332" cy="393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lvl="0" indent="-1905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*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Đối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với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nghe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Tập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trung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lắng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nghe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ghi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chép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Nắm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được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thông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tin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nội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dung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nhận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ra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ưu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khuyết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điểm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bài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thuyết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trình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để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trao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đổi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thảo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luận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32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635" lvl="0" indent="-1905" algn="just">
              <a:lnSpc>
                <a:spcPct val="130000"/>
              </a:lnSpc>
            </a:pP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Thái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độ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thân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thiện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tôn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trọng</a:t>
            </a:r>
            <a:r>
              <a:rPr lang="en-US" sz="3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22675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1945</Words>
  <Application>Microsoft Office PowerPoint</Application>
  <PresentationFormat>Custom</PresentationFormat>
  <Paragraphs>213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Chủ đề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Đỗ Xuân Trường</dc:creator>
  <cp:lastModifiedBy>SONY</cp:lastModifiedBy>
  <cp:revision>19</cp:revision>
  <dcterms:created xsi:type="dcterms:W3CDTF">2023-01-05T10:19:39Z</dcterms:created>
  <dcterms:modified xsi:type="dcterms:W3CDTF">2024-07-25T10:06:18Z</dcterms:modified>
</cp:coreProperties>
</file>