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81" r:id="rId16"/>
    <p:sldId id="274" r:id="rId17"/>
    <p:sldId id="275" r:id="rId18"/>
    <p:sldId id="276" r:id="rId19"/>
    <p:sldId id="277" r:id="rId20"/>
    <p:sldId id="278" r:id="rId21"/>
    <p:sldId id="279" r:id="rId22"/>
    <p:sldId id="280" r:id="rId23"/>
  </p:sldIdLst>
  <p:sldSz cx="18288000" cy="10287000"/>
  <p:notesSz cx="6858000" cy="9144000"/>
  <p:embeddedFontLst>
    <p:embeddedFont>
      <p:font typeface="#9Slide07 SVNUT Triumph Press" panose="00000500000000000000" charset="0"/>
      <p:boldItalic r:id="rId25"/>
    </p:embeddedFont>
    <p:embeddedFont>
      <p:font typeface="Fraunces Bold" panose="020B0604020202020204" charset="0"/>
      <p:regular r:id="rId26"/>
    </p:embeddedFont>
    <p:embeddedFont>
      <p:font typeface="Roboto Condensed Italics" panose="020B0604020202020204" charset="0"/>
      <p:regular r:id="rId27"/>
    </p:embeddedFont>
    <p:embeddedFont>
      <p:font typeface="Roboto Condensed" panose="020B0604020202020204" charset="0"/>
      <p:regular r:id="rId28"/>
      <p:bold r:id="rId29"/>
      <p:italic r:id="rId30"/>
      <p:boldItalic r:id="rId31"/>
    </p:embeddedFont>
    <p:embeddedFont>
      <p:font typeface="Roboto Condensed Bold Italics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#9Slide05 Aphrodite Pro" panose="020B0604020202020204" charset="0"/>
      <p:regular r:id="rId37"/>
    </p:embeddedFont>
    <p:embeddedFont>
      <p:font typeface="Roboto Condensed Bold" panose="020B0604020202020204" charset="0"/>
      <p:regular r:id="rId38"/>
    </p:embeddedFont>
    <p:embeddedFont>
      <p:font typeface="Fraunces" panose="020B0604020202020204" charset="0"/>
      <p:regular r:id="rId39"/>
    </p:embeddedFont>
    <p:embeddedFont>
      <p:font typeface="Roboto Bold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D424B-1BFE-45FC-86D5-DFA5048511CA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3BA51-41C8-4DB5-AF73-83A40ECDC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1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svg"/><Relationship Id="rId7" Type="http://schemas.openxmlformats.org/officeDocument/2006/relationships/image" Target="../media/image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1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1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1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053545"/>
            <a:ext cx="19403020" cy="2466909"/>
            <a:chOff x="0" y="0"/>
            <a:chExt cx="5110260" cy="649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649721"/>
            </a:xfrm>
            <a:custGeom>
              <a:avLst/>
              <a:gdLst/>
              <a:ahLst/>
              <a:cxnLst/>
              <a:rect l="l" t="t" r="r" b="b"/>
              <a:pathLst>
                <a:path w="5110261" h="649721">
                  <a:moveTo>
                    <a:pt x="0" y="0"/>
                  </a:moveTo>
                  <a:lnTo>
                    <a:pt x="5110261" y="0"/>
                  </a:lnTo>
                  <a:lnTo>
                    <a:pt x="5110261" y="649721"/>
                  </a:lnTo>
                  <a:lnTo>
                    <a:pt x="0" y="649721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697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9281937"/>
            <a:ext cx="2502845" cy="384215"/>
            <a:chOff x="0" y="0"/>
            <a:chExt cx="264736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47365" cy="406400"/>
            </a:xfrm>
            <a:custGeom>
              <a:avLst/>
              <a:gdLst/>
              <a:ahLst/>
              <a:cxnLst/>
              <a:rect l="l" t="t" r="r" b="b"/>
              <a:pathLst>
                <a:path w="2647365" h="406400">
                  <a:moveTo>
                    <a:pt x="2444165" y="0"/>
                  </a:moveTo>
                  <a:cubicBezTo>
                    <a:pt x="2556389" y="0"/>
                    <a:pt x="2647365" y="90976"/>
                    <a:pt x="2647365" y="203200"/>
                  </a:cubicBezTo>
                  <a:cubicBezTo>
                    <a:pt x="2647365" y="315424"/>
                    <a:pt x="2556389" y="406400"/>
                    <a:pt x="244416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64736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756455" y="9281937"/>
            <a:ext cx="2502845" cy="384215"/>
            <a:chOff x="0" y="0"/>
            <a:chExt cx="264736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7365" cy="406400"/>
            </a:xfrm>
            <a:custGeom>
              <a:avLst/>
              <a:gdLst/>
              <a:ahLst/>
              <a:cxnLst/>
              <a:rect l="l" t="t" r="r" b="b"/>
              <a:pathLst>
                <a:path w="2647365" h="406400">
                  <a:moveTo>
                    <a:pt x="2444165" y="0"/>
                  </a:moveTo>
                  <a:cubicBezTo>
                    <a:pt x="2556389" y="0"/>
                    <a:pt x="2647365" y="90976"/>
                    <a:pt x="2647365" y="203200"/>
                  </a:cubicBezTo>
                  <a:cubicBezTo>
                    <a:pt x="2647365" y="315424"/>
                    <a:pt x="2556389" y="406400"/>
                    <a:pt x="244416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64736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3863119" y="9510252"/>
            <a:ext cx="10561761" cy="0"/>
          </a:xfrm>
          <a:prstGeom prst="line">
            <a:avLst/>
          </a:prstGeom>
          <a:ln w="47625" cap="rnd">
            <a:solidFill>
              <a:srgbClr val="FFEFD4"/>
            </a:solidFill>
            <a:prstDash val="lgDash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2707858" y="5632624"/>
            <a:ext cx="3389171" cy="338917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AFA8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26826" y="4917505"/>
            <a:ext cx="3004720" cy="300472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75157" y="5333262"/>
            <a:ext cx="4852528" cy="3987896"/>
          </a:xfrm>
          <a:custGeom>
            <a:avLst/>
            <a:gdLst/>
            <a:ahLst/>
            <a:cxnLst/>
            <a:rect l="l" t="t" r="r" b="b"/>
            <a:pathLst>
              <a:path w="4852528" h="3987896">
                <a:moveTo>
                  <a:pt x="0" y="0"/>
                </a:moveTo>
                <a:lnTo>
                  <a:pt x="4852528" y="0"/>
                </a:lnTo>
                <a:lnTo>
                  <a:pt x="4852528" y="3987895"/>
                </a:lnTo>
                <a:lnTo>
                  <a:pt x="0" y="39878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6698292">
            <a:off x="-159277" y="6423215"/>
            <a:ext cx="1380740" cy="594973"/>
          </a:xfrm>
          <a:custGeom>
            <a:avLst/>
            <a:gdLst/>
            <a:ahLst/>
            <a:cxnLst/>
            <a:rect l="l" t="t" r="r" b="b"/>
            <a:pathLst>
              <a:path w="1380740" h="594973">
                <a:moveTo>
                  <a:pt x="0" y="0"/>
                </a:moveTo>
                <a:lnTo>
                  <a:pt x="1380740" y="0"/>
                </a:lnTo>
                <a:lnTo>
                  <a:pt x="1380740" y="594973"/>
                </a:lnTo>
                <a:lnTo>
                  <a:pt x="0" y="59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2811967">
            <a:off x="4873773" y="5418964"/>
            <a:ext cx="1380740" cy="594973"/>
          </a:xfrm>
          <a:custGeom>
            <a:avLst/>
            <a:gdLst/>
            <a:ahLst/>
            <a:cxnLst/>
            <a:rect l="l" t="t" r="r" b="b"/>
            <a:pathLst>
              <a:path w="1380740" h="594973">
                <a:moveTo>
                  <a:pt x="0" y="0"/>
                </a:moveTo>
                <a:lnTo>
                  <a:pt x="1380740" y="0"/>
                </a:lnTo>
                <a:lnTo>
                  <a:pt x="1380740" y="594974"/>
                </a:lnTo>
                <a:lnTo>
                  <a:pt x="0" y="594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462925" y="6419865"/>
            <a:ext cx="1320252" cy="1409978"/>
          </a:xfrm>
          <a:custGeom>
            <a:avLst/>
            <a:gdLst/>
            <a:ahLst/>
            <a:cxnLst/>
            <a:rect l="l" t="t" r="r" b="b"/>
            <a:pathLst>
              <a:path w="1320252" h="1409978">
                <a:moveTo>
                  <a:pt x="0" y="0"/>
                </a:moveTo>
                <a:lnTo>
                  <a:pt x="1320252" y="0"/>
                </a:lnTo>
                <a:lnTo>
                  <a:pt x="1320252" y="1409977"/>
                </a:lnTo>
                <a:lnTo>
                  <a:pt x="0" y="140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flipH="1">
            <a:off x="6253246" y="8124626"/>
            <a:ext cx="559764" cy="597806"/>
          </a:xfrm>
          <a:custGeom>
            <a:avLst/>
            <a:gdLst/>
            <a:ahLst/>
            <a:cxnLst/>
            <a:rect l="l" t="t" r="r" b="b"/>
            <a:pathLst>
              <a:path w="559764" h="597806">
                <a:moveTo>
                  <a:pt x="559764" y="0"/>
                </a:moveTo>
                <a:lnTo>
                  <a:pt x="0" y="0"/>
                </a:lnTo>
                <a:lnTo>
                  <a:pt x="0" y="597807"/>
                </a:lnTo>
                <a:lnTo>
                  <a:pt x="559764" y="597807"/>
                </a:lnTo>
                <a:lnTo>
                  <a:pt x="55976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295275" y="4654495"/>
            <a:ext cx="559764" cy="597806"/>
          </a:xfrm>
          <a:custGeom>
            <a:avLst/>
            <a:gdLst/>
            <a:ahLst/>
            <a:cxnLst/>
            <a:rect l="l" t="t" r="r" b="b"/>
            <a:pathLst>
              <a:path w="559764" h="597806">
                <a:moveTo>
                  <a:pt x="0" y="0"/>
                </a:moveTo>
                <a:lnTo>
                  <a:pt x="559764" y="0"/>
                </a:lnTo>
                <a:lnTo>
                  <a:pt x="559764" y="597807"/>
                </a:lnTo>
                <a:lnTo>
                  <a:pt x="0" y="5978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H="1">
            <a:off x="14158987" y="4830069"/>
            <a:ext cx="3897917" cy="4223477"/>
          </a:xfrm>
          <a:custGeom>
            <a:avLst/>
            <a:gdLst/>
            <a:ahLst/>
            <a:cxnLst/>
            <a:rect l="l" t="t" r="r" b="b"/>
            <a:pathLst>
              <a:path w="3897917" h="4223477">
                <a:moveTo>
                  <a:pt x="3897917" y="0"/>
                </a:moveTo>
                <a:lnTo>
                  <a:pt x="0" y="0"/>
                </a:lnTo>
                <a:lnTo>
                  <a:pt x="0" y="4223476"/>
                </a:lnTo>
                <a:lnTo>
                  <a:pt x="3897917" y="4223476"/>
                </a:lnTo>
                <a:lnTo>
                  <a:pt x="38979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3651109" y="533120"/>
            <a:ext cx="11506600" cy="796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88"/>
              </a:lnSpc>
            </a:pPr>
            <a:r>
              <a:rPr lang="en-US" sz="4777" b="1" dirty="0">
                <a:solidFill>
                  <a:srgbClr val="FF0000"/>
                </a:solidFill>
                <a:latin typeface="Fraunces"/>
              </a:rPr>
              <a:t>BÀI 3: NHẬT KÝ, HỒI KÝ, PHÓNG SỰ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731719" y="1479651"/>
            <a:ext cx="5003081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4"/>
              </a:lnSpc>
              <a:spcBef>
                <a:spcPct val="0"/>
              </a:spcBef>
            </a:pPr>
            <a:r>
              <a:rPr lang="en-US" sz="4045" b="1" dirty="0">
                <a:solidFill>
                  <a:srgbClr val="0070C0"/>
                </a:solidFill>
                <a:latin typeface="Roboto Condensed Bold"/>
              </a:rPr>
              <a:t>KĨ NĂNG NÓI VÀ NGHE: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84168" y="2728840"/>
            <a:ext cx="10572287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 dirty="0" err="1">
                <a:solidFill>
                  <a:srgbClr val="446988"/>
                </a:solidFill>
                <a:latin typeface="#9Slide05 Aphrodite Pro"/>
              </a:rPr>
              <a:t>Trình</a:t>
            </a:r>
            <a:r>
              <a:rPr lang="en-US" sz="6499" b="1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b="1" dirty="0" err="1">
                <a:solidFill>
                  <a:srgbClr val="446988"/>
                </a:solidFill>
                <a:latin typeface="#9Slide05 Aphrodite Pro"/>
              </a:rPr>
              <a:t>bày</a:t>
            </a:r>
            <a:r>
              <a:rPr lang="en-US" sz="6499" b="1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b="1" dirty="0" err="1">
                <a:solidFill>
                  <a:srgbClr val="446988"/>
                </a:solidFill>
                <a:latin typeface="#9Slide05 Aphrodite Pro"/>
              </a:rPr>
              <a:t>về</a:t>
            </a:r>
            <a:r>
              <a:rPr lang="en-US" sz="6499" b="1" dirty="0">
                <a:solidFill>
                  <a:srgbClr val="446988"/>
                </a:solidFill>
                <a:latin typeface="#9Slide05 Aphrodite Pro"/>
              </a:rPr>
              <a:t> so </a:t>
            </a:r>
            <a:r>
              <a:rPr lang="en-US" sz="6499" b="1" dirty="0" err="1">
                <a:solidFill>
                  <a:srgbClr val="446988"/>
                </a:solidFill>
                <a:latin typeface="#9Slide05 Aphrodite Pro"/>
              </a:rPr>
              <a:t>sánh</a:t>
            </a:r>
            <a:r>
              <a:rPr lang="en-US" sz="6499" b="1" dirty="0">
                <a:solidFill>
                  <a:srgbClr val="446988"/>
                </a:solidFill>
                <a:latin typeface="#9Slide05 Aphrodite Pro"/>
              </a:rPr>
              <a:t>, </a:t>
            </a:r>
            <a:r>
              <a:rPr lang="en-US" sz="6499" b="1" dirty="0" err="1">
                <a:solidFill>
                  <a:srgbClr val="446988"/>
                </a:solidFill>
                <a:latin typeface="#9Slide05 Aphrodite Pro"/>
              </a:rPr>
              <a:t>đánh</a:t>
            </a:r>
            <a:r>
              <a:rPr lang="en-US" sz="6499" b="1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b="1" dirty="0" err="1">
                <a:solidFill>
                  <a:srgbClr val="446988"/>
                </a:solidFill>
                <a:latin typeface="#9Slide05 Aphrodite Pro"/>
              </a:rPr>
              <a:t>giá</a:t>
            </a:r>
            <a:r>
              <a:rPr lang="en-US" sz="6499" b="1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b="1" dirty="0" err="1">
                <a:solidFill>
                  <a:srgbClr val="446988"/>
                </a:solidFill>
                <a:latin typeface="#9Slide05 Aphrodite Pro"/>
              </a:rPr>
              <a:t>hai</a:t>
            </a:r>
            <a:r>
              <a:rPr lang="en-US" sz="6499" b="1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b="1" dirty="0" err="1">
                <a:solidFill>
                  <a:srgbClr val="446988"/>
                </a:solidFill>
                <a:latin typeface="#9Slide05 Aphrodite Pro"/>
              </a:rPr>
              <a:t>tác</a:t>
            </a:r>
            <a:r>
              <a:rPr lang="en-US" sz="6499" b="1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b="1" err="1">
                <a:solidFill>
                  <a:srgbClr val="446988"/>
                </a:solidFill>
                <a:latin typeface="#9Slide05 Aphrodite Pro"/>
              </a:rPr>
              <a:t>phẩm</a:t>
            </a:r>
            <a:r>
              <a:rPr lang="en-US" sz="6499" b="1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6499" b="1" smtClean="0">
                <a:solidFill>
                  <a:srgbClr val="446988"/>
                </a:solidFill>
                <a:latin typeface="#9Slide05 Aphrodite Pro"/>
              </a:rPr>
              <a:t>kí </a:t>
            </a:r>
            <a:endParaRPr lang="en-US" sz="6499" b="1" dirty="0">
              <a:solidFill>
                <a:srgbClr val="446988"/>
              </a:solidFill>
              <a:latin typeface="#9Slide05 Aphrodite Pro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073357" y="7739398"/>
            <a:ext cx="795344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0"/>
              </a:lnSpc>
            </a:pP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(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Dự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án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cộng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407" dirty="0" err="1">
                <a:solidFill>
                  <a:srgbClr val="446988"/>
                </a:solidFill>
                <a:latin typeface="#9Slide05 Aphrodite Pro"/>
              </a:rPr>
              <a:t>đồng</a:t>
            </a:r>
            <a:r>
              <a:rPr lang="en-US" sz="3407" dirty="0">
                <a:solidFill>
                  <a:srgbClr val="446988"/>
                </a:solidFill>
                <a:latin typeface="#9Slide05 Aphrodite Pro"/>
              </a:rPr>
              <a:t> 2024)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6414" y="3375772"/>
            <a:ext cx="5570722" cy="6516017"/>
            <a:chOff x="0" y="0"/>
            <a:chExt cx="1986692" cy="23238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6692" cy="2323813"/>
            </a:xfrm>
            <a:custGeom>
              <a:avLst/>
              <a:gdLst/>
              <a:ahLst/>
              <a:cxnLst/>
              <a:rect l="l" t="t" r="r" b="b"/>
              <a:pathLst>
                <a:path w="1986692" h="2323813">
                  <a:moveTo>
                    <a:pt x="1783492" y="0"/>
                  </a:moveTo>
                  <a:cubicBezTo>
                    <a:pt x="1895716" y="0"/>
                    <a:pt x="1986692" y="520203"/>
                    <a:pt x="1986692" y="1161907"/>
                  </a:cubicBezTo>
                  <a:cubicBezTo>
                    <a:pt x="1986692" y="1803610"/>
                    <a:pt x="1895716" y="2323813"/>
                    <a:pt x="1783492" y="2323813"/>
                  </a:cubicBezTo>
                  <a:lnTo>
                    <a:pt x="203200" y="2323813"/>
                  </a:lnTo>
                  <a:cubicBezTo>
                    <a:pt x="90976" y="2323813"/>
                    <a:pt x="0" y="1803610"/>
                    <a:pt x="0" y="1161907"/>
                  </a:cubicBezTo>
                  <a:cubicBezTo>
                    <a:pt x="0" y="52020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DAFA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86692" cy="2371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737039"/>
            <a:ext cx="5469522" cy="1460818"/>
          </a:xfrm>
          <a:custGeom>
            <a:avLst/>
            <a:gdLst/>
            <a:ahLst/>
            <a:cxnLst/>
            <a:rect l="l" t="t" r="r" b="b"/>
            <a:pathLst>
              <a:path w="5469522" h="1460818">
                <a:moveTo>
                  <a:pt x="0" y="0"/>
                </a:moveTo>
                <a:lnTo>
                  <a:pt x="5469522" y="0"/>
                </a:lnTo>
                <a:lnTo>
                  <a:pt x="5469522" y="1460818"/>
                </a:lnTo>
                <a:lnTo>
                  <a:pt x="0" y="1460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48127" y="227718"/>
            <a:ext cx="4327436" cy="1162998"/>
          </a:xfrm>
          <a:custGeom>
            <a:avLst/>
            <a:gdLst/>
            <a:ahLst/>
            <a:cxnLst/>
            <a:rect l="l" t="t" r="r" b="b"/>
            <a:pathLst>
              <a:path w="4327436" h="1162998">
                <a:moveTo>
                  <a:pt x="0" y="0"/>
                </a:moveTo>
                <a:lnTo>
                  <a:pt x="4327436" y="0"/>
                </a:lnTo>
                <a:lnTo>
                  <a:pt x="4327436" y="1162998"/>
                </a:lnTo>
                <a:lnTo>
                  <a:pt x="0" y="1162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572149" y="425736"/>
            <a:ext cx="4000649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 Condensed Bold"/>
              </a:rPr>
              <a:t>Đối với người nghe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1587" y="2114656"/>
            <a:ext cx="2895832" cy="63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8"/>
              </a:lnSpc>
            </a:pPr>
            <a:r>
              <a:rPr lang="en-US" sz="3777">
                <a:solidFill>
                  <a:srgbClr val="568278"/>
                </a:solidFill>
                <a:latin typeface="Roboto Condensed Bold"/>
              </a:rPr>
              <a:t>Trước khi nghe</a:t>
            </a:r>
          </a:p>
        </p:txBody>
      </p:sp>
      <p:sp>
        <p:nvSpPr>
          <p:cNvPr id="9" name="Freeform 9"/>
          <p:cNvSpPr/>
          <p:nvPr/>
        </p:nvSpPr>
        <p:spPr>
          <a:xfrm>
            <a:off x="11971247" y="1779234"/>
            <a:ext cx="5469522" cy="1460818"/>
          </a:xfrm>
          <a:custGeom>
            <a:avLst/>
            <a:gdLst/>
            <a:ahLst/>
            <a:cxnLst/>
            <a:rect l="l" t="t" r="r" b="b"/>
            <a:pathLst>
              <a:path w="5469522" h="1460818">
                <a:moveTo>
                  <a:pt x="0" y="0"/>
                </a:moveTo>
                <a:lnTo>
                  <a:pt x="5469523" y="0"/>
                </a:lnTo>
                <a:lnTo>
                  <a:pt x="5469523" y="1460818"/>
                </a:lnTo>
                <a:lnTo>
                  <a:pt x="0" y="1460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988679" y="2156852"/>
            <a:ext cx="2567734" cy="638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88"/>
              </a:lnSpc>
            </a:pP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Sau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khi</a:t>
            </a: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nghe</a:t>
            </a:r>
            <a:endParaRPr lang="en-US" sz="3777" dirty="0">
              <a:solidFill>
                <a:srgbClr val="568278"/>
              </a:solidFill>
              <a:latin typeface="Roboto Condensed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77084" y="1737039"/>
            <a:ext cx="5469522" cy="1460818"/>
          </a:xfrm>
          <a:custGeom>
            <a:avLst/>
            <a:gdLst/>
            <a:ahLst/>
            <a:cxnLst/>
            <a:rect l="l" t="t" r="r" b="b"/>
            <a:pathLst>
              <a:path w="5469522" h="1460818">
                <a:moveTo>
                  <a:pt x="0" y="0"/>
                </a:moveTo>
                <a:lnTo>
                  <a:pt x="5469522" y="0"/>
                </a:lnTo>
                <a:lnTo>
                  <a:pt x="5469522" y="1460818"/>
                </a:lnTo>
                <a:lnTo>
                  <a:pt x="0" y="1460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004910" y="2043247"/>
            <a:ext cx="4124234" cy="638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88"/>
              </a:lnSpc>
            </a:pP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Trong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quá</a:t>
            </a: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trình</a:t>
            </a:r>
            <a:r>
              <a:rPr lang="en-US" sz="3777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3777" dirty="0" err="1">
                <a:solidFill>
                  <a:srgbClr val="568278"/>
                </a:solidFill>
                <a:latin typeface="Roboto Condensed Bold"/>
              </a:rPr>
              <a:t>nghe</a:t>
            </a:r>
            <a:endParaRPr lang="en-US" sz="3777" dirty="0">
              <a:solidFill>
                <a:srgbClr val="568278"/>
              </a:solidFill>
              <a:latin typeface="Roboto Condensed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6226754" y="3401362"/>
            <a:ext cx="5570722" cy="6516017"/>
            <a:chOff x="0" y="0"/>
            <a:chExt cx="1986692" cy="23238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86692" cy="2323813"/>
            </a:xfrm>
            <a:custGeom>
              <a:avLst/>
              <a:gdLst/>
              <a:ahLst/>
              <a:cxnLst/>
              <a:rect l="l" t="t" r="r" b="b"/>
              <a:pathLst>
                <a:path w="1986692" h="2323813">
                  <a:moveTo>
                    <a:pt x="1783492" y="0"/>
                  </a:moveTo>
                  <a:cubicBezTo>
                    <a:pt x="1895716" y="0"/>
                    <a:pt x="1986692" y="520203"/>
                    <a:pt x="1986692" y="1161907"/>
                  </a:cubicBezTo>
                  <a:cubicBezTo>
                    <a:pt x="1986692" y="1803610"/>
                    <a:pt x="1895716" y="2323813"/>
                    <a:pt x="1783492" y="2323813"/>
                  </a:cubicBezTo>
                  <a:lnTo>
                    <a:pt x="203200" y="2323813"/>
                  </a:lnTo>
                  <a:cubicBezTo>
                    <a:pt x="90976" y="2323813"/>
                    <a:pt x="0" y="1803610"/>
                    <a:pt x="0" y="1161907"/>
                  </a:cubicBezTo>
                  <a:cubicBezTo>
                    <a:pt x="0" y="52020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DAFA8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86692" cy="2371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07094" y="3401362"/>
            <a:ext cx="5570722" cy="6516017"/>
            <a:chOff x="0" y="0"/>
            <a:chExt cx="1986692" cy="232381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86692" cy="2323813"/>
            </a:xfrm>
            <a:custGeom>
              <a:avLst/>
              <a:gdLst/>
              <a:ahLst/>
              <a:cxnLst/>
              <a:rect l="l" t="t" r="r" b="b"/>
              <a:pathLst>
                <a:path w="1986692" h="2323813">
                  <a:moveTo>
                    <a:pt x="1783492" y="0"/>
                  </a:moveTo>
                  <a:cubicBezTo>
                    <a:pt x="1895716" y="0"/>
                    <a:pt x="1986692" y="520203"/>
                    <a:pt x="1986692" y="1161907"/>
                  </a:cubicBezTo>
                  <a:cubicBezTo>
                    <a:pt x="1986692" y="1803610"/>
                    <a:pt x="1895716" y="2323813"/>
                    <a:pt x="1783492" y="2323813"/>
                  </a:cubicBezTo>
                  <a:lnTo>
                    <a:pt x="203200" y="2323813"/>
                  </a:lnTo>
                  <a:cubicBezTo>
                    <a:pt x="90976" y="2323813"/>
                    <a:pt x="0" y="1803610"/>
                    <a:pt x="0" y="1161907"/>
                  </a:cubicBezTo>
                  <a:cubicBezTo>
                    <a:pt x="0" y="52020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DAFA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986692" cy="2371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27365" y="4367415"/>
            <a:ext cx="5242157" cy="372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Tìm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hiểu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nội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dung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sẽ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nghe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hai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tác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phẩm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kí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sẽ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được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nghe</a:t>
            </a:r>
            <a:endParaRPr lang="en-US" sz="3500" dirty="0">
              <a:solidFill>
                <a:srgbClr val="303D3A"/>
              </a:solidFill>
              <a:latin typeface="Roboto Condense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Ghi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chú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những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câu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hỏi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/ ý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kiến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về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so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sánh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đánh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giá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hai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tác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phẩm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kí</a:t>
            </a:r>
            <a:endParaRPr lang="en-US" sz="3500" dirty="0">
              <a:solidFill>
                <a:srgbClr val="303D3A"/>
              </a:solidFill>
              <a:latin typeface="Roboto Condense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212355" y="4367415"/>
            <a:ext cx="5344625" cy="371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Ghi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chép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tóm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tắt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nội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dung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bày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của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người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nói</a:t>
            </a:r>
            <a:endParaRPr lang="en-US" sz="3500" dirty="0">
              <a:solidFill>
                <a:srgbClr val="303D3A"/>
              </a:solidFill>
              <a:latin typeface="Roboto Condense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Ghi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chú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phần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thắc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mắc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/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cần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trao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đổi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/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câu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hỏi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đặt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ra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trong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quá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nghe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để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trao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đổi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sau</a:t>
            </a:r>
            <a:r>
              <a:rPr lang="en-US" sz="35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303D3A"/>
                </a:solidFill>
                <a:latin typeface="Roboto Condensed"/>
              </a:rPr>
              <a:t>đó</a:t>
            </a:r>
            <a:endParaRPr lang="en-US" sz="3500" dirty="0">
              <a:solidFill>
                <a:srgbClr val="303D3A"/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987380" y="3525151"/>
            <a:ext cx="5474445" cy="6444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Đánh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giá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về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việc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so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sánh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đánh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giá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2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tác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phẩm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kí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được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người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nói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đề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cập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(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chú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ý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mức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độ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phù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hợp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của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đề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tài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so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với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yêu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cầu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đặt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ra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)</a:t>
            </a:r>
          </a:p>
          <a:p>
            <a:pPr marL="755651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Thể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hiện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tán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thành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/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không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tán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thành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với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ý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kiến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của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người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nói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về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các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khía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cạnh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cụ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thể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</a:p>
          <a:p>
            <a:pPr marL="755651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Nhận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xét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nội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dung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và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cách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bày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của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người</a:t>
            </a:r>
            <a:r>
              <a:rPr lang="en-US" sz="32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303D3A"/>
                </a:solidFill>
                <a:latin typeface="Roboto Condensed"/>
              </a:rPr>
              <a:t>nói</a:t>
            </a:r>
            <a:endParaRPr lang="en-US" sz="3200" dirty="0">
              <a:solidFill>
                <a:srgbClr val="303D3A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228161"/>
              </p:ext>
            </p:extLst>
          </p:nvPr>
        </p:nvGraphicFramePr>
        <p:xfrm>
          <a:off x="1295400" y="2019300"/>
          <a:ext cx="16154399" cy="7080741"/>
        </p:xfrm>
        <a:graphic>
          <a:graphicData uri="http://schemas.openxmlformats.org/drawingml/2006/table">
            <a:tbl>
              <a:tblPr/>
              <a:tblGrid>
                <a:gridCol w="14983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015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23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20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98423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Phương diện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Tiêu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chí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đánh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giá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kĩ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năng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nghe</a:t>
                      </a:r>
                      <a:endParaRPr lang="en-US" sz="1100" dirty="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CĐ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8601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Trước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Xác định được nội dung trình bày của bài nói sẽ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4641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Trước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Tìm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hiểu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trước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thông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tin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hai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phẩm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kí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endParaRPr lang="en-US" sz="1100" dirty="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63991">
                <a:tc rowSpan="3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Trong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Ghi chép trong quá trình nghe: Nội dung bài nói của bạn, Quan điểm của người nói, Cách thức trình bày bài nói.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4641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Trong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Chú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ý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lắng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sử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dụng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ánh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mắt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cử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chỉ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điệu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bộ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cử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chỉ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phi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ngôn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ngữ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khích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lệ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nói</a:t>
                      </a:r>
                      <a:r>
                        <a:rPr lang="en-US" sz="2500" dirty="0">
                          <a:solidFill>
                            <a:srgbClr val="446988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58601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Trong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Phản hồi những điểm chưa rõ hoặc có ý kiến khác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94641">
                <a:tc rowSpan="3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Sau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Nhận xét, bình luận được bài nói của bạn theo tinh thần 3 khen – 2 góp ý – 1 đề xuất.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58601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Sau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Đưa ra một số đề xuất, kiến nghị (nếu có)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58601">
                <a:tc v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 Bold"/>
                        </a:rPr>
                        <a:t>Sau khi nghe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r>
                        <a:rPr lang="en-US" sz="2500">
                          <a:solidFill>
                            <a:srgbClr val="446988"/>
                          </a:solidFill>
                          <a:latin typeface="Roboto Condensed"/>
                        </a:rPr>
                        <a:t>Rút ra được bài học kinh nghiệm từ bài nói của bạn</a:t>
                      </a: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  <a:defRPr/>
                      </a:pPr>
                      <a:endParaRPr lang="en-US" sz="1100" dirty="0"/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469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70348" y="6398747"/>
            <a:ext cx="4017652" cy="3097245"/>
          </a:xfrm>
          <a:custGeom>
            <a:avLst/>
            <a:gdLst/>
            <a:ahLst/>
            <a:cxnLst/>
            <a:rect l="l" t="t" r="r" b="b"/>
            <a:pathLst>
              <a:path w="4017652" h="3097245">
                <a:moveTo>
                  <a:pt x="0" y="0"/>
                </a:moveTo>
                <a:lnTo>
                  <a:pt x="4017652" y="0"/>
                </a:lnTo>
                <a:lnTo>
                  <a:pt x="4017652" y="3097245"/>
                </a:lnTo>
                <a:lnTo>
                  <a:pt x="0" y="3097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442396" y="1072555"/>
            <a:ext cx="882795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446988"/>
                </a:solidFill>
                <a:latin typeface="#9Slide05 Aphrodite Pro"/>
              </a:rPr>
              <a:t>Bảng kiểm dành cho người nghe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3372" y="501427"/>
            <a:ext cx="5224028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 dirty="0">
                <a:solidFill>
                  <a:srgbClr val="446988"/>
                </a:solidFill>
                <a:latin typeface="Fraunces Bold"/>
              </a:rPr>
              <a:t>1. </a:t>
            </a:r>
            <a:r>
              <a:rPr lang="en-US" sz="3799" dirty="0" err="1">
                <a:solidFill>
                  <a:srgbClr val="446988"/>
                </a:solidFill>
                <a:latin typeface="Fraunces Bold"/>
              </a:rPr>
              <a:t>Định</a:t>
            </a:r>
            <a:r>
              <a:rPr lang="en-US" sz="3799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3799" dirty="0" err="1">
                <a:solidFill>
                  <a:srgbClr val="446988"/>
                </a:solidFill>
                <a:latin typeface="Fraunces Bold"/>
              </a:rPr>
              <a:t>hướng</a:t>
            </a:r>
            <a:endParaRPr lang="en-US" sz="3799" dirty="0">
              <a:solidFill>
                <a:srgbClr val="446988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999863"/>
              </p:ext>
            </p:extLst>
          </p:nvPr>
        </p:nvGraphicFramePr>
        <p:xfrm>
          <a:off x="1219200" y="1109456"/>
          <a:ext cx="16078199" cy="8606038"/>
        </p:xfrm>
        <a:graphic>
          <a:graphicData uri="http://schemas.openxmlformats.org/drawingml/2006/table">
            <a:tbl>
              <a:tblPr/>
              <a:tblGrid>
                <a:gridCol w="1375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63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97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98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14717">
                <a:tc gridSpan="2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BẢNG KIỂM KĨ NĂNG NÓITRÌNH BÀY Ý KIẾN VỀ MỘT VẤN ĐỀ CÓ TÍNH CHẤT THỜI SỰ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BẢNG KIỂM KĨ NĂNG NÓITRÌNH BÀY Ý KIẾN VỀ MỘT VẤN ĐỀ CÓ TÍNH CHẤT THỜI SỰ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CĐ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4717">
                <a:tc rowSpan="2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Chào hỏi người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4717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Giới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thiệu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nêu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tóm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tắt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hai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phẩm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so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sánh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đánh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giá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4717">
                <a:tc rowSpan="6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Thân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bài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tương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đồng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giữa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hai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phẩm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4717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biệt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giữa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hai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phẩm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4717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Dẫn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chứng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so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sánh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tương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đồng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4717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Dẫn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chứng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so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sánh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biệt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4717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Ý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nghĩa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so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sánh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đánh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giá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tương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đồng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biệt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14717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Nêu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rút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ra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so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sánh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đánh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giá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hai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phẩm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kí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14717">
                <a:tc rowSpan="2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Có kết thúc phù hợp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14717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Cảm ơn người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14717">
                <a:tc rowSpan="3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Cách 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Trình bày tự tin, nói to, lưu loát, truyền cảm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614717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Cách 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Sử dụng các yếu tố phi ngôn ngữ (điệu bộ, cử chỉ, nét mặt, ánh mắt…) phù hợp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614717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Cách 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Đảm bảo thời gian quy định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70348" y="7189755"/>
            <a:ext cx="4017652" cy="3097245"/>
          </a:xfrm>
          <a:custGeom>
            <a:avLst/>
            <a:gdLst/>
            <a:ahLst/>
            <a:cxnLst/>
            <a:rect l="l" t="t" r="r" b="b"/>
            <a:pathLst>
              <a:path w="4017652" h="3097245">
                <a:moveTo>
                  <a:pt x="0" y="0"/>
                </a:moveTo>
                <a:lnTo>
                  <a:pt x="4017652" y="0"/>
                </a:lnTo>
                <a:lnTo>
                  <a:pt x="4017652" y="3097245"/>
                </a:lnTo>
                <a:lnTo>
                  <a:pt x="0" y="3097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562600" y="387499"/>
            <a:ext cx="72390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4"/>
              </a:lnSpc>
            </a:pPr>
            <a:r>
              <a:rPr lang="en-US" sz="3596" b="1">
                <a:solidFill>
                  <a:srgbClr val="446988"/>
                </a:solidFill>
                <a:latin typeface="#9Slide05 Aphrodite Pro"/>
              </a:rPr>
              <a:t>Bảng kiểm dành cho người nói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4264126" y="4899729"/>
            <a:ext cx="4023874" cy="4435131"/>
          </a:xfrm>
          <a:custGeom>
            <a:avLst/>
            <a:gdLst/>
            <a:ahLst/>
            <a:cxnLst/>
            <a:rect l="l" t="t" r="r" b="b"/>
            <a:pathLst>
              <a:path w="4023874" h="4435131">
                <a:moveTo>
                  <a:pt x="0" y="0"/>
                </a:moveTo>
                <a:lnTo>
                  <a:pt x="4023874" y="0"/>
                </a:lnTo>
                <a:lnTo>
                  <a:pt x="4023874" y="4435131"/>
                </a:lnTo>
                <a:lnTo>
                  <a:pt x="0" y="4435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41016" y="2781300"/>
            <a:ext cx="13523111" cy="5529545"/>
            <a:chOff x="0" y="0"/>
            <a:chExt cx="198779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87792" cy="812800"/>
            </a:xfrm>
            <a:custGeom>
              <a:avLst/>
              <a:gdLst/>
              <a:ahLst/>
              <a:cxnLst/>
              <a:rect l="l" t="t" r="r" b="b"/>
              <a:pathLst>
                <a:path w="1987792" h="812800">
                  <a:moveTo>
                    <a:pt x="1987792" y="0"/>
                  </a:moveTo>
                  <a:lnTo>
                    <a:pt x="0" y="0"/>
                  </a:lnTo>
                  <a:lnTo>
                    <a:pt x="0" y="624840"/>
                  </a:lnTo>
                  <a:lnTo>
                    <a:pt x="157480" y="624840"/>
                  </a:lnTo>
                  <a:lnTo>
                    <a:pt x="157480" y="812800"/>
                  </a:lnTo>
                  <a:lnTo>
                    <a:pt x="463550" y="624840"/>
                  </a:lnTo>
                  <a:lnTo>
                    <a:pt x="1987792" y="624840"/>
                  </a:lnTo>
                  <a:lnTo>
                    <a:pt x="1987792" y="0"/>
                  </a:lnTo>
                  <a:close/>
                </a:path>
              </a:pathLst>
            </a:custGeom>
            <a:solidFill>
              <a:srgbClr val="D9EE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987792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28188" y="1257300"/>
            <a:ext cx="16805969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4" lvl="1" indent="-431802" algn="just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HS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theo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nhóm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marL="863604" lvl="1" indent="-431802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gian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trao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đổi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trong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nhóm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: 20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phút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8189" y="260542"/>
            <a:ext cx="16805969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9"/>
              </a:lnSpc>
              <a:spcBef>
                <a:spcPct val="0"/>
              </a:spcBef>
            </a:pPr>
            <a:r>
              <a:rPr lang="en-US" sz="4999" dirty="0">
                <a:solidFill>
                  <a:srgbClr val="446988"/>
                </a:solidFill>
                <a:latin typeface="Fraunces Bold"/>
              </a:rPr>
              <a:t>2. </a:t>
            </a:r>
            <a:r>
              <a:rPr lang="en-US" sz="4999" dirty="0" err="1">
                <a:solidFill>
                  <a:srgbClr val="446988"/>
                </a:solidFill>
                <a:latin typeface="Fraunces Bold"/>
              </a:rPr>
              <a:t>Chuẩn</a:t>
            </a:r>
            <a:r>
              <a:rPr lang="en-US" sz="4999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4999" dirty="0" err="1">
                <a:solidFill>
                  <a:srgbClr val="446988"/>
                </a:solidFill>
                <a:latin typeface="Fraunces Bold"/>
              </a:rPr>
              <a:t>bị</a:t>
            </a:r>
            <a:r>
              <a:rPr lang="en-US" sz="4999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4999" dirty="0" err="1">
                <a:solidFill>
                  <a:srgbClr val="446988"/>
                </a:solidFill>
                <a:latin typeface="Fraunces Bold"/>
              </a:rPr>
              <a:t>và</a:t>
            </a:r>
            <a:r>
              <a:rPr lang="en-US" sz="4999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4999" dirty="0" err="1">
                <a:solidFill>
                  <a:srgbClr val="446988"/>
                </a:solidFill>
                <a:latin typeface="Fraunces Bold"/>
              </a:rPr>
              <a:t>lập</a:t>
            </a:r>
            <a:r>
              <a:rPr lang="en-US" sz="4999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4999" dirty="0" err="1">
                <a:solidFill>
                  <a:srgbClr val="446988"/>
                </a:solidFill>
                <a:latin typeface="Fraunces Bold"/>
              </a:rPr>
              <a:t>dàn</a:t>
            </a:r>
            <a:r>
              <a:rPr lang="en-US" sz="4999" dirty="0">
                <a:solidFill>
                  <a:srgbClr val="446988"/>
                </a:solidFill>
                <a:latin typeface="Fraunces Bold"/>
              </a:rPr>
              <a:t> ý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1016" y="2907733"/>
            <a:ext cx="1330314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7826" lvl="1" algn="just"/>
            <a:r>
              <a:rPr lang="vi-VN" sz="6000" i="1" dirty="0">
                <a:solidFill>
                  <a:srgbClr val="446988"/>
                </a:solidFill>
                <a:latin typeface="Roboto Condensed"/>
              </a:rPr>
              <a:t>Hãy so sánh nghệ thuật trần thuật của các tác giả qua hai đoạn trích “Nhật kí Đặng Thùy Trâm” (Đặng Thùy Trâm) và “Một lít nước mắt” (Ki-tô A-ya).</a:t>
            </a:r>
            <a:endParaRPr lang="en-US" sz="6000" i="1" dirty="0">
              <a:solidFill>
                <a:srgbClr val="446988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58112" y="5238750"/>
            <a:ext cx="4560942" cy="5281090"/>
          </a:xfrm>
          <a:custGeom>
            <a:avLst/>
            <a:gdLst/>
            <a:ahLst/>
            <a:cxnLst/>
            <a:rect l="l" t="t" r="r" b="b"/>
            <a:pathLst>
              <a:path w="4560942" h="5281090">
                <a:moveTo>
                  <a:pt x="0" y="0"/>
                </a:moveTo>
                <a:lnTo>
                  <a:pt x="4560941" y="0"/>
                </a:lnTo>
                <a:lnTo>
                  <a:pt x="4560941" y="5281090"/>
                </a:lnTo>
                <a:lnTo>
                  <a:pt x="0" y="5281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9462" y="1938923"/>
            <a:ext cx="6296651" cy="4648073"/>
          </a:xfrm>
          <a:custGeom>
            <a:avLst/>
            <a:gdLst/>
            <a:ahLst/>
            <a:cxnLst/>
            <a:rect l="l" t="t" r="r" b="b"/>
            <a:pathLst>
              <a:path w="6296651" h="4648073">
                <a:moveTo>
                  <a:pt x="0" y="0"/>
                </a:moveTo>
                <a:lnTo>
                  <a:pt x="6296651" y="0"/>
                </a:lnTo>
                <a:lnTo>
                  <a:pt x="6296651" y="4648073"/>
                </a:lnTo>
                <a:lnTo>
                  <a:pt x="0" y="4648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53331" y="554036"/>
            <a:ext cx="16805969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446988"/>
                </a:solidFill>
                <a:latin typeface="Fraunces Bold"/>
              </a:rPr>
              <a:t>II. CHUẨN BỊ BÀI NÓI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7639784" y="495427"/>
            <a:ext cx="6296651" cy="4648073"/>
          </a:xfrm>
          <a:custGeom>
            <a:avLst/>
            <a:gdLst/>
            <a:ahLst/>
            <a:cxnLst/>
            <a:rect l="l" t="t" r="r" b="b"/>
            <a:pathLst>
              <a:path w="6296651" h="4648073">
                <a:moveTo>
                  <a:pt x="6296651" y="0"/>
                </a:moveTo>
                <a:lnTo>
                  <a:pt x="0" y="0"/>
                </a:lnTo>
                <a:lnTo>
                  <a:pt x="0" y="4648073"/>
                </a:lnTo>
                <a:lnTo>
                  <a:pt x="6296651" y="4648073"/>
                </a:lnTo>
                <a:lnTo>
                  <a:pt x="62966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1660364" y="4444326"/>
            <a:ext cx="6296651" cy="4648073"/>
          </a:xfrm>
          <a:custGeom>
            <a:avLst/>
            <a:gdLst/>
            <a:ahLst/>
            <a:cxnLst/>
            <a:rect l="l" t="t" r="r" b="b"/>
            <a:pathLst>
              <a:path w="6296651" h="4648073">
                <a:moveTo>
                  <a:pt x="6296651" y="0"/>
                </a:moveTo>
                <a:lnTo>
                  <a:pt x="0" y="0"/>
                </a:lnTo>
                <a:lnTo>
                  <a:pt x="0" y="4648074"/>
                </a:lnTo>
                <a:lnTo>
                  <a:pt x="6296651" y="4648074"/>
                </a:lnTo>
                <a:lnTo>
                  <a:pt x="62966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99462" y="3424760"/>
            <a:ext cx="629665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Yêu cầu của đề tài là gì?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Người nghe là ai?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9784" y="1843673"/>
            <a:ext cx="629665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Mục đích nói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của bài nói là gì?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60364" y="5748796"/>
            <a:ext cx="629665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446988"/>
                </a:solidFill>
                <a:latin typeface="Roboto Condensed"/>
              </a:rPr>
              <a:t>Dự định nói ở đâu và nói trong thời gian bao lâu?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382669"/>
              </p:ext>
            </p:extLst>
          </p:nvPr>
        </p:nvGraphicFramePr>
        <p:xfrm>
          <a:off x="762000" y="1151306"/>
          <a:ext cx="16840200" cy="8640394"/>
        </p:xfrm>
        <a:graphic>
          <a:graphicData uri="http://schemas.openxmlformats.org/drawingml/2006/table">
            <a:tbl>
              <a:tblPr/>
              <a:tblGrid>
                <a:gridCol w="14407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537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13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043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17171">
                <a:tc gridSpan="2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BẢNG KIỂM KĨ NĂNG </a:t>
                      </a:r>
                      <a:r>
                        <a:rPr lang="en-US" sz="2799" smtClean="0">
                          <a:solidFill>
                            <a:srgbClr val="446988"/>
                          </a:solidFill>
                          <a:latin typeface="Roboto Condensed Bold"/>
                        </a:rPr>
                        <a:t>NÓI TRÌNH </a:t>
                      </a: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BÀY Ý KIẾN VỀ MỘT VẤN ĐỀ CÓ TÍNH CHẤT THỜI SỰ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BẢNG KIỂM KĨ NĂNG NÓITRÌNH BÀY Ý KIẾN VỀ MỘT VẤN ĐỀ CÓ TÍNH CHẤT THỜI SỰ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CĐ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7171">
                <a:tc rowSpan="2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Chào hỏi người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7171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Mở đầu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Giới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thiệu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nêu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tóm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tắt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hai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phẩm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so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sánh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đánh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giá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7171">
                <a:tc rowSpan="6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Thân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bài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tương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đồng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giữa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hai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phẩm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7171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biệt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giữa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hai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phẩm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7171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Dẫn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chứng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so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sánh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tương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đồng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7171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Dẫn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chứng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so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sánh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biệt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7171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Ý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nghĩa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so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sánh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đánh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giá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tương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đồng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biệt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17171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Nêu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rút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ra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so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sánh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đánh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giá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hai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phẩm</a:t>
                      </a:r>
                      <a:r>
                        <a:rPr lang="en-US" sz="27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kí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17171">
                <a:tc rowSpan="2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Có kết thúc phù hợp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17171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Kết thúc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Cảm ơn người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17171">
                <a:tc rowSpan="3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Cách 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Trình bày tự tin, nói to, lưu loát, truyền cảm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617171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Cách 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Sử dụng các yếu tố phi ngôn ngữ (điệu bộ, cử chỉ, nét mặt, ánh mắt…) phù hợp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617171">
                <a:tc vMerge="1"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Cách 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2799">
                          <a:solidFill>
                            <a:srgbClr val="446988"/>
                          </a:solidFill>
                          <a:latin typeface="Roboto Condensed"/>
                        </a:rPr>
                        <a:t>Đảm bảo thời gian quy định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4270348" y="7189755"/>
            <a:ext cx="4017652" cy="3097245"/>
          </a:xfrm>
          <a:custGeom>
            <a:avLst/>
            <a:gdLst/>
            <a:ahLst/>
            <a:cxnLst/>
            <a:rect l="l" t="t" r="r" b="b"/>
            <a:pathLst>
              <a:path w="4017652" h="3097245">
                <a:moveTo>
                  <a:pt x="0" y="0"/>
                </a:moveTo>
                <a:lnTo>
                  <a:pt x="4017652" y="0"/>
                </a:lnTo>
                <a:lnTo>
                  <a:pt x="4017652" y="3097245"/>
                </a:lnTo>
                <a:lnTo>
                  <a:pt x="0" y="3097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562600" y="391098"/>
            <a:ext cx="6340705" cy="63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4"/>
              </a:lnSpc>
            </a:pPr>
            <a:r>
              <a:rPr lang="en-US" sz="3596" b="1" dirty="0" err="1">
                <a:solidFill>
                  <a:srgbClr val="446988"/>
                </a:solidFill>
                <a:latin typeface="#9Slide05 Aphrodite Pro"/>
              </a:rPr>
              <a:t>Dự</a:t>
            </a:r>
            <a:r>
              <a:rPr lang="en-US" sz="3596" b="1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596" b="1" dirty="0" err="1">
                <a:solidFill>
                  <a:srgbClr val="446988"/>
                </a:solidFill>
                <a:latin typeface="#9Slide05 Aphrodite Pro"/>
              </a:rPr>
              <a:t>định</a:t>
            </a:r>
            <a:r>
              <a:rPr lang="en-US" sz="3596" b="1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596" b="1" dirty="0" err="1">
                <a:solidFill>
                  <a:srgbClr val="446988"/>
                </a:solidFill>
                <a:latin typeface="#9Slide05 Aphrodite Pro"/>
              </a:rPr>
              <a:t>bản</a:t>
            </a:r>
            <a:r>
              <a:rPr lang="en-US" sz="3596" b="1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596" b="1" dirty="0" err="1">
                <a:solidFill>
                  <a:srgbClr val="446988"/>
                </a:solidFill>
                <a:latin typeface="#9Slide05 Aphrodite Pro"/>
              </a:rPr>
              <a:t>thảo</a:t>
            </a:r>
            <a:r>
              <a:rPr lang="en-US" sz="3596" b="1" dirty="0">
                <a:solidFill>
                  <a:srgbClr val="446988"/>
                </a:solidFill>
                <a:latin typeface="#9Slide05 Aphrodite Pro"/>
              </a:rPr>
              <a:t> </a:t>
            </a:r>
            <a:r>
              <a:rPr lang="en-US" sz="3596" b="1" dirty="0" err="1">
                <a:solidFill>
                  <a:srgbClr val="446988"/>
                </a:solidFill>
                <a:latin typeface="#9Slide05 Aphrodite Pro"/>
              </a:rPr>
              <a:t>nói</a:t>
            </a:r>
            <a:endParaRPr lang="en-US" sz="3596" b="1" dirty="0">
              <a:solidFill>
                <a:srgbClr val="446988"/>
              </a:solidFill>
              <a:latin typeface="#9Slide05 Aphrodite Pro"/>
            </a:endParaRPr>
          </a:p>
        </p:txBody>
      </p:sp>
    </p:spTree>
    <p:extLst>
      <p:ext uri="{BB962C8B-B14F-4D97-AF65-F5344CB8AC3E}">
        <p14:creationId xmlns:p14="http://schemas.microsoft.com/office/powerpoint/2010/main" val="3642145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73502" y="2610139"/>
            <a:ext cx="14729961" cy="6455130"/>
            <a:chOff x="0" y="0"/>
            <a:chExt cx="2414940" cy="1058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4940" cy="1058302"/>
            </a:xfrm>
            <a:custGeom>
              <a:avLst/>
              <a:gdLst/>
              <a:ahLst/>
              <a:cxnLst/>
              <a:rect l="l" t="t" r="r" b="b"/>
              <a:pathLst>
                <a:path w="2414940" h="1058302">
                  <a:moveTo>
                    <a:pt x="2414940" y="0"/>
                  </a:moveTo>
                  <a:lnTo>
                    <a:pt x="0" y="0"/>
                  </a:lnTo>
                  <a:lnTo>
                    <a:pt x="0" y="870343"/>
                  </a:lnTo>
                  <a:lnTo>
                    <a:pt x="157480" y="870343"/>
                  </a:lnTo>
                  <a:lnTo>
                    <a:pt x="157480" y="1058302"/>
                  </a:lnTo>
                  <a:lnTo>
                    <a:pt x="463550" y="870343"/>
                  </a:lnTo>
                  <a:lnTo>
                    <a:pt x="2414940" y="870343"/>
                  </a:lnTo>
                  <a:lnTo>
                    <a:pt x="2414940" y="0"/>
                  </a:lnTo>
                  <a:close/>
                </a:path>
              </a:pathLst>
            </a:custGeom>
            <a:solidFill>
              <a:srgbClr val="D9EE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414940" cy="915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875120" y="6749874"/>
            <a:ext cx="5752447" cy="3667185"/>
          </a:xfrm>
          <a:custGeom>
            <a:avLst/>
            <a:gdLst/>
            <a:ahLst/>
            <a:cxnLst/>
            <a:rect l="l" t="t" r="r" b="b"/>
            <a:pathLst>
              <a:path w="5752447" h="3667185">
                <a:moveTo>
                  <a:pt x="0" y="0"/>
                </a:moveTo>
                <a:lnTo>
                  <a:pt x="5752447" y="0"/>
                </a:lnTo>
                <a:lnTo>
                  <a:pt x="5752447" y="3667185"/>
                </a:lnTo>
                <a:lnTo>
                  <a:pt x="0" y="3667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72234" y="245399"/>
            <a:ext cx="16805969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0"/>
              </a:lnSpc>
              <a:spcBef>
                <a:spcPct val="0"/>
              </a:spcBef>
            </a:pPr>
            <a:r>
              <a:rPr lang="en-US" sz="6200" dirty="0">
                <a:solidFill>
                  <a:srgbClr val="446988"/>
                </a:solidFill>
                <a:latin typeface="Fraunces Bold"/>
              </a:rPr>
              <a:t>3. </a:t>
            </a:r>
            <a:r>
              <a:rPr lang="en-US" sz="6200" dirty="0" err="1">
                <a:solidFill>
                  <a:srgbClr val="446988"/>
                </a:solidFill>
                <a:latin typeface="Fraunces Bold"/>
              </a:rPr>
              <a:t>Thực</a:t>
            </a:r>
            <a:r>
              <a:rPr lang="en-US" sz="6200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6200" dirty="0" err="1">
                <a:solidFill>
                  <a:srgbClr val="446988"/>
                </a:solidFill>
                <a:latin typeface="Fraunces Bold"/>
              </a:rPr>
              <a:t>hành</a:t>
            </a:r>
            <a:r>
              <a:rPr lang="en-US" sz="6200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6200" dirty="0" err="1">
                <a:solidFill>
                  <a:srgbClr val="446988"/>
                </a:solidFill>
                <a:latin typeface="Fraunces Bold"/>
              </a:rPr>
              <a:t>nói</a:t>
            </a:r>
            <a:r>
              <a:rPr lang="en-US" sz="6200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6200" dirty="0" err="1">
                <a:solidFill>
                  <a:srgbClr val="446988"/>
                </a:solidFill>
                <a:latin typeface="Fraunces Bold"/>
              </a:rPr>
              <a:t>và</a:t>
            </a:r>
            <a:r>
              <a:rPr lang="en-US" sz="6200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6200" dirty="0" err="1">
                <a:solidFill>
                  <a:srgbClr val="446988"/>
                </a:solidFill>
                <a:latin typeface="Fraunces Bold"/>
              </a:rPr>
              <a:t>nghe</a:t>
            </a:r>
            <a:endParaRPr lang="en-US" sz="6200" dirty="0">
              <a:solidFill>
                <a:srgbClr val="446988"/>
              </a:solidFill>
              <a:latin typeface="Fraunce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948043" y="2784174"/>
            <a:ext cx="14391914" cy="5040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HS luyện tập nói nghe theo cặp đôi trong 15 phút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HS thực hành nói theo dàn ý đã chuẩn bị 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HS còn lại trong cặp nghe, ghi chép tóm tắt nội dung bài nói và trao đổi về bài nói, góp ý cho bạn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Luân phiên vai người nói và người nghe để đảm bảo thực hành cả vai nói và nghe</a:t>
            </a:r>
          </a:p>
          <a:p>
            <a:pPr algn="just">
              <a:lnSpc>
                <a:spcPts val="5759"/>
              </a:lnSpc>
            </a:pPr>
            <a:endParaRPr lang="en-US" sz="3999">
              <a:solidFill>
                <a:srgbClr val="446988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36978" y="1554769"/>
            <a:ext cx="7212222" cy="72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568278"/>
                </a:solidFill>
                <a:latin typeface="Roboto Bold"/>
              </a:rPr>
              <a:t>NHIỆM VỤ 1: LUYỆN TẬP NÓI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218748"/>
              </p:ext>
            </p:extLst>
          </p:nvPr>
        </p:nvGraphicFramePr>
        <p:xfrm>
          <a:off x="1447800" y="647699"/>
          <a:ext cx="15849600" cy="9067802"/>
        </p:xfrm>
        <a:graphic>
          <a:graphicData uri="http://schemas.openxmlformats.org/drawingml/2006/table">
            <a:tbl>
              <a:tblPr/>
              <a:tblGrid>
                <a:gridCol w="100840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55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04851">
                <a:tc gridSpan="2">
                  <a:txBody>
                    <a:bodyPr/>
                    <a:lstStyle/>
                    <a:p>
                      <a:pPr algn="ctr">
                        <a:lnSpc>
                          <a:spcPts val="3479"/>
                        </a:lnSpc>
                        <a:defRPr/>
                      </a:pPr>
                      <a:r>
                        <a:rPr lang="en-US" sz="2999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PHIẾU NHẬT KÍ GHI CHÉP BÀI NÓI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47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PHIẾU NHẬT KÍ GHI CHÉP TRÌNH BÀY Ý KIẾN VỀ MỘT SỰ VIỆC CÓ TÍNH THỜI SỰ</a:t>
                      </a:r>
                      <a:endParaRPr lang="en-US" sz="1100"/>
                    </a:p>
                    <a:p>
                      <a:pPr algn="ctr">
                        <a:lnSpc>
                          <a:spcPts val="3479"/>
                        </a:lnSpc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(CON NGƯỜI TRONG MỐI QUAN HỆ VỚI TỰ NHIÊN)</a:t>
                      </a: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8592">
                <a:tc gridSpan="2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Chuẩn bị trước khi nghe: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Chuẩn bị trước khi nghe: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8592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Sự việc có tính thời sự sẽ nghe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65623">
                <a:tc>
                  <a:txBody>
                    <a:bodyPr/>
                    <a:lstStyle/>
                    <a:p>
                      <a:pPr algn="just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Thông tin tìm hiểu trước khi nghe (thông tin chính về sự việc, dự kiến câu hỏi hoặc thông tin còn băn khoăn cần trao đổi)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8592">
                <a:tc gridSpan="2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Ghi chép nội dung chính của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Ghi chép nội dung chính của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88592">
                <a:tc gridSpan="2"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88592">
                <a:tc gridSpan="2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Phản hồi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 Bold"/>
                        </a:rPr>
                        <a:t>Phản hồi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88592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Quan điểm của người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88592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Cách thức trình bày bài nói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88592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Câu hỏi, ý kiến muốn trao đổi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788592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en-US" sz="2999">
                          <a:solidFill>
                            <a:srgbClr val="446988"/>
                          </a:solidFill>
                          <a:latin typeface="Roboto Condensed"/>
                        </a:rPr>
                        <a:t>Đánh giá bài nói (thang điểm 10)</a:t>
                      </a: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285470"/>
              </p:ext>
            </p:extLst>
          </p:nvPr>
        </p:nvGraphicFramePr>
        <p:xfrm>
          <a:off x="1295401" y="571497"/>
          <a:ext cx="16001999" cy="9171382"/>
        </p:xfrm>
        <a:graphic>
          <a:graphicData uri="http://schemas.openxmlformats.org/drawingml/2006/table">
            <a:tbl>
              <a:tblPr/>
              <a:tblGrid>
                <a:gridCol w="105837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36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36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48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01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59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024054">
                <a:tc rowSpan="2"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TIÊU CHÍ CHẤM ĐIỂM BÀI NÓI</a:t>
                      </a:r>
                      <a:endParaRPr lang="en-US" sz="1100"/>
                    </a:p>
                    <a:p>
                      <a:pPr algn="ctr">
                        <a:lnSpc>
                          <a:spcPts val="4339"/>
                        </a:lnSpc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 Ý KIẾN VỀ MỘT VẤN ĐỀ CÓ TÍNH CHẤT THỜI SỰ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Rất</a:t>
                      </a:r>
                      <a:r>
                        <a:rPr lang="en-US" sz="28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đồng</a:t>
                      </a:r>
                      <a:r>
                        <a:rPr lang="en-US" sz="2800" dirty="0">
                          <a:solidFill>
                            <a:srgbClr val="446988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46988"/>
                          </a:solidFill>
                          <a:latin typeface="Roboto Condensed Bold"/>
                        </a:rPr>
                        <a:t>tình</a:t>
                      </a:r>
                      <a:endParaRPr lang="en-US" sz="28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2800">
                          <a:solidFill>
                            <a:srgbClr val="446988"/>
                          </a:solidFill>
                          <a:latin typeface="Roboto Condensed Bold"/>
                        </a:rPr>
                        <a:t>Đồng tình</a:t>
                      </a:r>
                      <a:endParaRPr lang="en-US" sz="28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2800">
                          <a:solidFill>
                            <a:srgbClr val="446988"/>
                          </a:solidFill>
                          <a:latin typeface="Roboto Condensed Bold"/>
                        </a:rPr>
                        <a:t>Trung lập</a:t>
                      </a:r>
                      <a:endParaRPr lang="en-US" sz="28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2800">
                          <a:solidFill>
                            <a:srgbClr val="446988"/>
                          </a:solidFill>
                          <a:latin typeface="Roboto Condensed Bold"/>
                        </a:rPr>
                        <a:t>Không đồng tình</a:t>
                      </a:r>
                      <a:endParaRPr lang="en-US" sz="28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2800">
                          <a:solidFill>
                            <a:srgbClr val="446988"/>
                          </a:solidFill>
                          <a:latin typeface="Roboto Condensed Bold"/>
                        </a:rPr>
                        <a:t>Rất không đồng tình</a:t>
                      </a:r>
                      <a:endParaRPr lang="en-US" sz="28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4131">
                <a:tc vMerge="1"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TIÊU CHÍ CHẤM ĐIỂM BÀI NÓI</a:t>
                      </a:r>
                      <a:endParaRPr lang="en-US" sz="1100"/>
                    </a:p>
                    <a:p>
                      <a:pPr algn="ctr">
                        <a:lnSpc>
                          <a:spcPts val="4339"/>
                        </a:lnSpc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 Bold"/>
                        </a:rPr>
                        <a:t>TRÌNH BÀY Ý KIẾN VỀ MỘT VẤN ĐỀ CÓ TÍNH CHẤT THỜI SỰ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2800">
                          <a:solidFill>
                            <a:srgbClr val="446988"/>
                          </a:solidFill>
                          <a:latin typeface="Roboto Condensed Bold"/>
                        </a:rPr>
                        <a:t>1.0</a:t>
                      </a:r>
                      <a:endParaRPr lang="en-US" sz="28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2800">
                          <a:solidFill>
                            <a:srgbClr val="446988"/>
                          </a:solidFill>
                          <a:latin typeface="Roboto Condensed Bold"/>
                        </a:rPr>
                        <a:t>0.75</a:t>
                      </a:r>
                      <a:endParaRPr lang="en-US" sz="28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2800">
                          <a:solidFill>
                            <a:srgbClr val="446988"/>
                          </a:solidFill>
                          <a:latin typeface="Roboto Condensed Bold"/>
                        </a:rPr>
                        <a:t>0.5</a:t>
                      </a:r>
                      <a:endParaRPr lang="en-US" sz="28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2800">
                          <a:solidFill>
                            <a:srgbClr val="446988"/>
                          </a:solidFill>
                          <a:latin typeface="Roboto Condensed Bold"/>
                        </a:rPr>
                        <a:t>0.25</a:t>
                      </a:r>
                      <a:endParaRPr lang="en-US" sz="28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99"/>
                        </a:lnSpc>
                        <a:defRPr/>
                      </a:pPr>
                      <a:r>
                        <a:rPr lang="en-US" sz="2800">
                          <a:solidFill>
                            <a:srgbClr val="446988"/>
                          </a:solidFill>
                          <a:latin typeface="Roboto Condensed Bold"/>
                        </a:rPr>
                        <a:t>0</a:t>
                      </a:r>
                      <a:endParaRPr lang="en-US" sz="28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4131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1. Bài trình bày có đủ 3 phần: giới thiệu, nội dung và kết thúc.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4131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2. Mở đầu thu hút, kết thúc ấn tượng.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4131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3.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Chọn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hai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phẩm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kí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phù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hợp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so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sánh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4131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4.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Nêu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tương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đồng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biệt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24131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>
                          <a:solidFill>
                            <a:srgbClr val="446988"/>
                          </a:solidFill>
                          <a:latin typeface="Roboto Condensed"/>
                        </a:rPr>
                        <a:t>5. Đưa ra lí lẽ, bằng chứng phù hợp để làm sáng tỏ ý kiến.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4131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6.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Nêu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diễn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ra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so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sánh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đánh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giá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2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phẩm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kí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24131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7.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Kết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hợp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hiệu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quả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phương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tiện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phi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ngôn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ngữ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878642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8.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Trả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lịch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thảo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đáng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câu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hỏi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ý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kiến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phản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biện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24131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9.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Trình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bày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tự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tin,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nói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năng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lưu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loát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24131"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10.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Đảm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thời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quy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446988"/>
                          </a:solidFill>
                          <a:latin typeface="Roboto Condensed"/>
                        </a:rPr>
                        <a:t>định</a:t>
                      </a:r>
                      <a:r>
                        <a:rPr lang="en-US" sz="3099" dirty="0">
                          <a:solidFill>
                            <a:srgbClr val="446988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99"/>
                        </a:lnSpc>
                        <a:defRPr/>
                      </a:pPr>
                      <a:endParaRPr lang="en-US" sz="1100" dirty="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C8C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73502" y="2610139"/>
            <a:ext cx="14729961" cy="6455130"/>
            <a:chOff x="0" y="0"/>
            <a:chExt cx="2414940" cy="1058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4940" cy="1058302"/>
            </a:xfrm>
            <a:custGeom>
              <a:avLst/>
              <a:gdLst/>
              <a:ahLst/>
              <a:cxnLst/>
              <a:rect l="l" t="t" r="r" b="b"/>
              <a:pathLst>
                <a:path w="2414940" h="1058302">
                  <a:moveTo>
                    <a:pt x="2414940" y="0"/>
                  </a:moveTo>
                  <a:lnTo>
                    <a:pt x="0" y="0"/>
                  </a:lnTo>
                  <a:lnTo>
                    <a:pt x="0" y="870343"/>
                  </a:lnTo>
                  <a:lnTo>
                    <a:pt x="157480" y="870343"/>
                  </a:lnTo>
                  <a:lnTo>
                    <a:pt x="157480" y="1058302"/>
                  </a:lnTo>
                  <a:lnTo>
                    <a:pt x="463550" y="870343"/>
                  </a:lnTo>
                  <a:lnTo>
                    <a:pt x="2414940" y="870343"/>
                  </a:lnTo>
                  <a:lnTo>
                    <a:pt x="2414940" y="0"/>
                  </a:lnTo>
                  <a:close/>
                </a:path>
              </a:pathLst>
            </a:custGeom>
            <a:solidFill>
              <a:srgbClr val="D9EE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414940" cy="915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875120" y="6749874"/>
            <a:ext cx="5752447" cy="3667185"/>
          </a:xfrm>
          <a:custGeom>
            <a:avLst/>
            <a:gdLst/>
            <a:ahLst/>
            <a:cxnLst/>
            <a:rect l="l" t="t" r="r" b="b"/>
            <a:pathLst>
              <a:path w="5752447" h="3667185">
                <a:moveTo>
                  <a:pt x="0" y="0"/>
                </a:moveTo>
                <a:lnTo>
                  <a:pt x="5752447" y="0"/>
                </a:lnTo>
                <a:lnTo>
                  <a:pt x="5752447" y="3667185"/>
                </a:lnTo>
                <a:lnTo>
                  <a:pt x="0" y="3667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72234" y="245399"/>
            <a:ext cx="16805969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0"/>
              </a:lnSpc>
              <a:spcBef>
                <a:spcPct val="0"/>
              </a:spcBef>
            </a:pPr>
            <a:r>
              <a:rPr lang="en-US" sz="6200" dirty="0">
                <a:solidFill>
                  <a:srgbClr val="446988"/>
                </a:solidFill>
                <a:latin typeface="Fraunces Bold"/>
              </a:rPr>
              <a:t>3. </a:t>
            </a:r>
            <a:r>
              <a:rPr lang="en-US" sz="6200" dirty="0" err="1">
                <a:solidFill>
                  <a:srgbClr val="446988"/>
                </a:solidFill>
                <a:latin typeface="Fraunces Bold"/>
              </a:rPr>
              <a:t>Thực</a:t>
            </a:r>
            <a:r>
              <a:rPr lang="en-US" sz="6200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6200" dirty="0" err="1">
                <a:solidFill>
                  <a:srgbClr val="446988"/>
                </a:solidFill>
                <a:latin typeface="Fraunces Bold"/>
              </a:rPr>
              <a:t>hành</a:t>
            </a:r>
            <a:r>
              <a:rPr lang="en-US" sz="6200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6200" dirty="0" err="1">
                <a:solidFill>
                  <a:srgbClr val="446988"/>
                </a:solidFill>
                <a:latin typeface="Fraunces Bold"/>
              </a:rPr>
              <a:t>nói</a:t>
            </a:r>
            <a:r>
              <a:rPr lang="en-US" sz="6200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6200" dirty="0" err="1">
                <a:solidFill>
                  <a:srgbClr val="446988"/>
                </a:solidFill>
                <a:latin typeface="Fraunces Bold"/>
              </a:rPr>
              <a:t>và</a:t>
            </a:r>
            <a:r>
              <a:rPr lang="en-US" sz="6200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6200" dirty="0" err="1">
                <a:solidFill>
                  <a:srgbClr val="446988"/>
                </a:solidFill>
                <a:latin typeface="Fraunces Bold"/>
              </a:rPr>
              <a:t>nghe</a:t>
            </a:r>
            <a:endParaRPr lang="en-US" sz="6200" dirty="0">
              <a:solidFill>
                <a:srgbClr val="446988"/>
              </a:solidFill>
              <a:latin typeface="Fraunce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948043" y="3146124"/>
            <a:ext cx="14391914" cy="431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Có 2 nhóm được quay ngẫu nhiên lên trình bày bài nói (hoặc theo tinh thần xung phong): Quay ngẫu nhiên nhóm trình bày và thành viên trong nhóm trình bày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Thời gian nói: tối đa 5 phút</a:t>
            </a:r>
          </a:p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>
                <a:solidFill>
                  <a:srgbClr val="446988"/>
                </a:solidFill>
                <a:latin typeface="Roboto Condensed"/>
              </a:rPr>
              <a:t>HS phía dưới lắng nghe, ghi chép và phản hồi về bài nói sau khi bạn trình bày bài nói xong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55629" y="1554769"/>
            <a:ext cx="11174771" cy="72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568278"/>
                </a:solidFill>
                <a:latin typeface="Roboto Bold"/>
              </a:rPr>
              <a:t>NHIỆM VỤ 2: TRÌNH BÀY BÀI NÓI TRƯỚC LỚP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87305" y="5386117"/>
            <a:ext cx="1276972" cy="1363757"/>
          </a:xfrm>
          <a:custGeom>
            <a:avLst/>
            <a:gdLst/>
            <a:ahLst/>
            <a:cxnLst/>
            <a:rect l="l" t="t" r="r" b="b"/>
            <a:pathLst>
              <a:path w="1276972" h="1363757">
                <a:moveTo>
                  <a:pt x="0" y="0"/>
                </a:moveTo>
                <a:lnTo>
                  <a:pt x="1276973" y="0"/>
                </a:lnTo>
                <a:lnTo>
                  <a:pt x="1276973" y="1363757"/>
                </a:lnTo>
                <a:lnTo>
                  <a:pt x="0" y="1363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0264" y="3223200"/>
            <a:ext cx="8662124" cy="5218930"/>
          </a:xfrm>
          <a:custGeom>
            <a:avLst/>
            <a:gdLst/>
            <a:ahLst/>
            <a:cxnLst/>
            <a:rect l="l" t="t" r="r" b="b"/>
            <a:pathLst>
              <a:path w="8662124" h="5218930">
                <a:moveTo>
                  <a:pt x="0" y="0"/>
                </a:moveTo>
                <a:lnTo>
                  <a:pt x="8662124" y="0"/>
                </a:lnTo>
                <a:lnTo>
                  <a:pt x="8662124" y="5218930"/>
                </a:lnTo>
                <a:lnTo>
                  <a:pt x="0" y="5218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20255" y="5925375"/>
            <a:ext cx="4507466" cy="3851834"/>
          </a:xfrm>
          <a:custGeom>
            <a:avLst/>
            <a:gdLst/>
            <a:ahLst/>
            <a:cxnLst/>
            <a:rect l="l" t="t" r="r" b="b"/>
            <a:pathLst>
              <a:path w="4507466" h="3851834">
                <a:moveTo>
                  <a:pt x="0" y="0"/>
                </a:moveTo>
                <a:lnTo>
                  <a:pt x="4507465" y="0"/>
                </a:lnTo>
                <a:lnTo>
                  <a:pt x="4507465" y="3851834"/>
                </a:lnTo>
                <a:lnTo>
                  <a:pt x="0" y="3851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44000" y="5832665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04244" y="389753"/>
            <a:ext cx="17519424" cy="71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 dirty="0">
                <a:solidFill>
                  <a:srgbClr val="446988"/>
                </a:solidFill>
                <a:latin typeface="Fraunces Bold"/>
              </a:rPr>
              <a:t>1. </a:t>
            </a:r>
            <a:r>
              <a:rPr lang="en-US" sz="4299" dirty="0" err="1">
                <a:solidFill>
                  <a:srgbClr val="446988"/>
                </a:solidFill>
                <a:latin typeface="Fraunces Bold"/>
              </a:rPr>
              <a:t>Định</a:t>
            </a:r>
            <a:r>
              <a:rPr lang="en-US" sz="4299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4299" dirty="0" err="1">
                <a:solidFill>
                  <a:srgbClr val="446988"/>
                </a:solidFill>
                <a:latin typeface="Fraunces Bold"/>
              </a:rPr>
              <a:t>hướng</a:t>
            </a:r>
            <a:endParaRPr lang="en-US" sz="4299" dirty="0">
              <a:solidFill>
                <a:srgbClr val="446988"/>
              </a:solidFill>
              <a:latin typeface="Fraunce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42773" y="3154235"/>
            <a:ext cx="8554963" cy="214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092" lvl="1" indent="-241046" algn="just">
              <a:lnSpc>
                <a:spcPts val="5759"/>
              </a:lnSpc>
              <a:buFont typeface="Arial"/>
              <a:buChar char="•"/>
            </a:pPr>
            <a:r>
              <a:rPr lang="en-US" sz="3999" dirty="0">
                <a:solidFill>
                  <a:srgbClr val="393E61"/>
                </a:solidFill>
                <a:latin typeface="Roboto Condensed"/>
              </a:rPr>
              <a:t>HS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hoạt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động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nhóm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đôi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theo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dãy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bàn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.</a:t>
            </a:r>
          </a:p>
          <a:p>
            <a:pPr marL="482092" lvl="1" indent="-241046" algn="l">
              <a:lnSpc>
                <a:spcPts val="5759"/>
              </a:lnSpc>
              <a:buFont typeface="Arial"/>
              <a:buChar char="•"/>
            </a:pP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Thời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gian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thảo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luận</a:t>
            </a:r>
            <a:r>
              <a:rPr lang="en-US" sz="3999" dirty="0">
                <a:solidFill>
                  <a:srgbClr val="393E61"/>
                </a:solidFill>
                <a:latin typeface="Roboto Condensed"/>
              </a:rPr>
              <a:t>: 10 </a:t>
            </a:r>
            <a:r>
              <a:rPr lang="en-US" sz="3999" dirty="0" err="1">
                <a:solidFill>
                  <a:srgbClr val="393E61"/>
                </a:solidFill>
                <a:latin typeface="Roboto Condensed"/>
              </a:rPr>
              <a:t>phút</a:t>
            </a:r>
            <a:endParaRPr lang="en-US" sz="3999" dirty="0">
              <a:solidFill>
                <a:srgbClr val="393E61"/>
              </a:solidFill>
              <a:latin typeface="Roboto Condensed"/>
            </a:endParaRPr>
          </a:p>
          <a:p>
            <a:pPr marL="482092" lvl="1" indent="-241046" algn="l">
              <a:lnSpc>
                <a:spcPts val="5759"/>
              </a:lnSpc>
              <a:buFont typeface="Arial"/>
              <a:buChar char="•"/>
            </a:pPr>
            <a:r>
              <a:rPr lang="en-US" sz="4000" dirty="0">
                <a:solidFill>
                  <a:srgbClr val="393E61"/>
                </a:solidFill>
                <a:latin typeface="Roboto Condensed"/>
              </a:rPr>
              <a:t>Chia </a:t>
            </a:r>
            <a:r>
              <a:rPr lang="en-US" sz="4000" dirty="0" err="1">
                <a:solidFill>
                  <a:srgbClr val="393E61"/>
                </a:solidFill>
                <a:latin typeface="Roboto Condensed"/>
              </a:rPr>
              <a:t>sẻ</a:t>
            </a:r>
            <a:r>
              <a:rPr lang="en-US" sz="4000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93E61"/>
                </a:solidFill>
                <a:latin typeface="Roboto Condensed"/>
              </a:rPr>
              <a:t>trước</a:t>
            </a:r>
            <a:r>
              <a:rPr lang="en-US" sz="4000" dirty="0">
                <a:solidFill>
                  <a:srgbClr val="393E61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393E61"/>
                </a:solidFill>
                <a:latin typeface="Roboto Condensed"/>
              </a:rPr>
              <a:t>lớp</a:t>
            </a:r>
            <a:r>
              <a:rPr lang="en-US" sz="4000" dirty="0">
                <a:solidFill>
                  <a:srgbClr val="393E61"/>
                </a:solidFill>
                <a:latin typeface="Roboto Condensed"/>
              </a:rPr>
              <a:t>: 2 </a:t>
            </a:r>
            <a:r>
              <a:rPr lang="en-US" sz="4000" dirty="0" err="1">
                <a:solidFill>
                  <a:srgbClr val="393E61"/>
                </a:solidFill>
                <a:latin typeface="Roboto Condensed"/>
              </a:rPr>
              <a:t>phút</a:t>
            </a:r>
            <a:endParaRPr lang="en-US" sz="4000" dirty="0">
              <a:solidFill>
                <a:srgbClr val="393E61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30300" y="3393628"/>
            <a:ext cx="6346242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Roboto Condensed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Thế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so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sánh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đánh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kí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?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Roboto Condensed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thuyết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so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sánh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đánh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kí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chú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Roboto Condense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587305" y="5386117"/>
            <a:ext cx="1276972" cy="1363757"/>
          </a:xfrm>
          <a:custGeom>
            <a:avLst/>
            <a:gdLst/>
            <a:ahLst/>
            <a:cxnLst/>
            <a:rect l="l" t="t" r="r" b="b"/>
            <a:pathLst>
              <a:path w="1276972" h="1363757">
                <a:moveTo>
                  <a:pt x="0" y="0"/>
                </a:moveTo>
                <a:lnTo>
                  <a:pt x="1276973" y="0"/>
                </a:lnTo>
                <a:lnTo>
                  <a:pt x="1276973" y="1363757"/>
                </a:lnTo>
                <a:lnTo>
                  <a:pt x="0" y="1363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320373" y="3672600"/>
            <a:ext cx="14824628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22340"/>
                </a:solidFill>
                <a:latin typeface="Roboto Condensed"/>
              </a:rPr>
              <a:t>Ba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điều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em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/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đã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làm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tốt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khi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kĩ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năng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việc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tính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endParaRPr lang="en-US" sz="4000" dirty="0">
              <a:solidFill>
                <a:srgbClr val="022340"/>
              </a:solidFill>
              <a:latin typeface="Roboto Condens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47208" y="3586322"/>
            <a:ext cx="1404562" cy="1551223"/>
          </a:xfrm>
          <a:custGeom>
            <a:avLst/>
            <a:gdLst/>
            <a:ahLst/>
            <a:cxnLst/>
            <a:rect l="l" t="t" r="r" b="b"/>
            <a:pathLst>
              <a:path w="1404562" h="1551223">
                <a:moveTo>
                  <a:pt x="0" y="0"/>
                </a:moveTo>
                <a:lnTo>
                  <a:pt x="1404562" y="0"/>
                </a:lnTo>
                <a:lnTo>
                  <a:pt x="1404562" y="1551223"/>
                </a:lnTo>
                <a:lnTo>
                  <a:pt x="0" y="1551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67620" y="290193"/>
            <a:ext cx="1009098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 dirty="0">
                <a:solidFill>
                  <a:srgbClr val="446988"/>
                </a:solidFill>
                <a:latin typeface="Fraunces Bold"/>
              </a:rPr>
              <a:t>4. </a:t>
            </a:r>
            <a:r>
              <a:rPr lang="en-US" sz="4299" dirty="0" err="1">
                <a:solidFill>
                  <a:srgbClr val="446988"/>
                </a:solidFill>
                <a:latin typeface="Fraunces Bold"/>
              </a:rPr>
              <a:t>Đánh</a:t>
            </a:r>
            <a:r>
              <a:rPr lang="en-US" sz="4299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4299" dirty="0" err="1">
                <a:solidFill>
                  <a:srgbClr val="446988"/>
                </a:solidFill>
                <a:latin typeface="Fraunces Bold"/>
              </a:rPr>
              <a:t>giá</a:t>
            </a:r>
            <a:r>
              <a:rPr lang="en-US" sz="4299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4299" dirty="0" err="1">
                <a:solidFill>
                  <a:srgbClr val="446988"/>
                </a:solidFill>
                <a:latin typeface="Fraunces Bold"/>
              </a:rPr>
              <a:t>và</a:t>
            </a:r>
            <a:r>
              <a:rPr lang="en-US" sz="4299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4299" dirty="0" err="1">
                <a:solidFill>
                  <a:srgbClr val="446988"/>
                </a:solidFill>
                <a:latin typeface="Fraunces Bold"/>
              </a:rPr>
              <a:t>rút</a:t>
            </a:r>
            <a:r>
              <a:rPr lang="en-US" sz="4299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4299" dirty="0" err="1">
                <a:solidFill>
                  <a:srgbClr val="446988"/>
                </a:solidFill>
                <a:latin typeface="Fraunces Bold"/>
              </a:rPr>
              <a:t>kinh</a:t>
            </a:r>
            <a:r>
              <a:rPr lang="en-US" sz="4299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4299" dirty="0" err="1">
                <a:solidFill>
                  <a:srgbClr val="446988"/>
                </a:solidFill>
                <a:latin typeface="Fraunces Bold"/>
              </a:rPr>
              <a:t>nghiệm</a:t>
            </a:r>
            <a:endParaRPr lang="en-US" sz="4299" dirty="0">
              <a:solidFill>
                <a:srgbClr val="446988"/>
              </a:solidFill>
              <a:latin typeface="Fraunce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40202" y="1200975"/>
            <a:ext cx="15809598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22340"/>
                </a:solidFill>
                <a:latin typeface="Roboto Condensed"/>
              </a:rPr>
              <a:t>HS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ghi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lại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những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nghiệm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rút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ra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sau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khi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hoạt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động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và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nghe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cũng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như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nhận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xét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cho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sau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đó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những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nghiệm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ấy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trước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lớp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theo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gợi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ý: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07089" y="5748862"/>
            <a:ext cx="14824628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22340"/>
                </a:solidFill>
                <a:latin typeface="Roboto Condensed"/>
              </a:rPr>
              <a:t>Hai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điều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em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/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cần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làm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tốt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khi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kĩ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năng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việc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tính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endParaRPr lang="en-US" sz="4000" dirty="0">
              <a:solidFill>
                <a:srgbClr val="022340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08266" y="7858419"/>
            <a:ext cx="1484884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nghiệm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em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/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rút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ra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để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kĩ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năng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việc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tính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tốt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hơn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vào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lần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022340"/>
                </a:solidFill>
                <a:latin typeface="Roboto Condensed"/>
              </a:rPr>
              <a:t>sau</a:t>
            </a:r>
            <a:r>
              <a:rPr lang="en-US" sz="4000" dirty="0">
                <a:solidFill>
                  <a:srgbClr val="022340"/>
                </a:solidFill>
                <a:latin typeface="Roboto Condensed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613218" y="5662585"/>
            <a:ext cx="1404562" cy="1551223"/>
          </a:xfrm>
          <a:custGeom>
            <a:avLst/>
            <a:gdLst/>
            <a:ahLst/>
            <a:cxnLst/>
            <a:rect l="l" t="t" r="r" b="b"/>
            <a:pathLst>
              <a:path w="1404562" h="1551223">
                <a:moveTo>
                  <a:pt x="0" y="0"/>
                </a:moveTo>
                <a:lnTo>
                  <a:pt x="1404562" y="0"/>
                </a:lnTo>
                <a:lnTo>
                  <a:pt x="1404562" y="1551222"/>
                </a:lnTo>
                <a:lnTo>
                  <a:pt x="0" y="1551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29038" y="7653742"/>
            <a:ext cx="1404562" cy="1551223"/>
          </a:xfrm>
          <a:custGeom>
            <a:avLst/>
            <a:gdLst/>
            <a:ahLst/>
            <a:cxnLst/>
            <a:rect l="l" t="t" r="r" b="b"/>
            <a:pathLst>
              <a:path w="1404562" h="1551223">
                <a:moveTo>
                  <a:pt x="0" y="0"/>
                </a:moveTo>
                <a:lnTo>
                  <a:pt x="1404562" y="0"/>
                </a:lnTo>
                <a:lnTo>
                  <a:pt x="1404562" y="1551222"/>
                </a:lnTo>
                <a:lnTo>
                  <a:pt x="0" y="1551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3000" y="1975449"/>
            <a:ext cx="5508855" cy="6368619"/>
          </a:xfrm>
          <a:custGeom>
            <a:avLst/>
            <a:gdLst/>
            <a:ahLst/>
            <a:cxnLst/>
            <a:rect l="l" t="t" r="r" b="b"/>
            <a:pathLst>
              <a:path w="5508855" h="6368619">
                <a:moveTo>
                  <a:pt x="0" y="0"/>
                </a:moveTo>
                <a:lnTo>
                  <a:pt x="5508855" y="0"/>
                </a:lnTo>
                <a:lnTo>
                  <a:pt x="5508855" y="6368619"/>
                </a:lnTo>
                <a:lnTo>
                  <a:pt x="0" y="6368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05102" y="1956683"/>
            <a:ext cx="11097039" cy="773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Mỗi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HS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thực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hiện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nhiệm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vụ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mình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(1 video) +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nhận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xét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bạn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 (1 video) – quay video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gửi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lại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cho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GV.</a:t>
            </a:r>
          </a:p>
          <a:p>
            <a:pPr marL="863601" lvl="1" indent="-431801" algn="just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Yêu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cầu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:</a:t>
            </a: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HS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vận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dụng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kĩ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năng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nói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nghe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để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trình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bày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ý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kiến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về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một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việc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tính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thời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sự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cá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nhân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Video quay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rõ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tối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thiểu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là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chân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dung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học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sinh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, quay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ngang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điện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thoại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Âm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thanh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rõ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,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không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lẫn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tạp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âm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Độ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dài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video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không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quá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5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phút</a:t>
            </a:r>
            <a:endParaRPr lang="en-US" sz="4000" dirty="0">
              <a:solidFill>
                <a:srgbClr val="446988"/>
              </a:solidFill>
              <a:latin typeface="Roboto Condensed"/>
            </a:endParaRPr>
          </a:p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446988"/>
                </a:solidFill>
                <a:latin typeface="Roboto Condensed"/>
              </a:rPr>
              <a:t>+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Hạn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nộp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: 1 </a:t>
            </a:r>
            <a:r>
              <a:rPr lang="en-US" sz="4000" dirty="0" err="1">
                <a:solidFill>
                  <a:srgbClr val="446988"/>
                </a:solidFill>
                <a:latin typeface="Roboto Condensed"/>
              </a:rPr>
              <a:t>tuần</a:t>
            </a:r>
            <a:r>
              <a:rPr lang="en-US" sz="4000" dirty="0">
                <a:solidFill>
                  <a:srgbClr val="446988"/>
                </a:solidFill>
                <a:latin typeface="Roboto Condense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7879" y="284480"/>
            <a:ext cx="1016963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dirty="0">
                <a:solidFill>
                  <a:srgbClr val="446988"/>
                </a:solidFill>
                <a:latin typeface="Fraunces Bold"/>
              </a:rPr>
              <a:t>5. </a:t>
            </a:r>
            <a:r>
              <a:rPr lang="en-US" sz="6999" dirty="0" err="1">
                <a:solidFill>
                  <a:srgbClr val="446988"/>
                </a:solidFill>
                <a:latin typeface="Fraunces Bold"/>
              </a:rPr>
              <a:t>Vận</a:t>
            </a:r>
            <a:r>
              <a:rPr lang="en-US" sz="6999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6999" dirty="0" err="1">
                <a:solidFill>
                  <a:srgbClr val="446988"/>
                </a:solidFill>
                <a:latin typeface="Fraunces Bold"/>
              </a:rPr>
              <a:t>dụng</a:t>
            </a:r>
            <a:endParaRPr lang="en-US" sz="6999" dirty="0">
              <a:solidFill>
                <a:srgbClr val="446988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-889891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87553" y="1741608"/>
            <a:ext cx="6684726" cy="668472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AFA8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63173" y="2234242"/>
            <a:ext cx="3729774" cy="372977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198835" y="4790890"/>
            <a:ext cx="3373245" cy="337324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A16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314807" y="1741608"/>
            <a:ext cx="8030218" cy="6803785"/>
          </a:xfrm>
          <a:custGeom>
            <a:avLst/>
            <a:gdLst/>
            <a:ahLst/>
            <a:cxnLst/>
            <a:rect l="l" t="t" r="r" b="b"/>
            <a:pathLst>
              <a:path w="8030218" h="6803785">
                <a:moveTo>
                  <a:pt x="0" y="0"/>
                </a:moveTo>
                <a:lnTo>
                  <a:pt x="8030218" y="0"/>
                </a:lnTo>
                <a:lnTo>
                  <a:pt x="8030218" y="6803784"/>
                </a:lnTo>
                <a:lnTo>
                  <a:pt x="0" y="680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8491720">
            <a:off x="6963099" y="5409702"/>
            <a:ext cx="2254244" cy="971374"/>
          </a:xfrm>
          <a:custGeom>
            <a:avLst/>
            <a:gdLst/>
            <a:ahLst/>
            <a:cxnLst/>
            <a:rect l="l" t="t" r="r" b="b"/>
            <a:pathLst>
              <a:path w="2254244" h="971374">
                <a:moveTo>
                  <a:pt x="0" y="0"/>
                </a:moveTo>
                <a:lnTo>
                  <a:pt x="2254245" y="0"/>
                </a:lnTo>
                <a:lnTo>
                  <a:pt x="2254245" y="971375"/>
                </a:lnTo>
                <a:lnTo>
                  <a:pt x="0" y="971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3134415">
            <a:off x="16132471" y="1910334"/>
            <a:ext cx="1503369" cy="647815"/>
          </a:xfrm>
          <a:custGeom>
            <a:avLst/>
            <a:gdLst/>
            <a:ahLst/>
            <a:cxnLst/>
            <a:rect l="l" t="t" r="r" b="b"/>
            <a:pathLst>
              <a:path w="1503369" h="647815">
                <a:moveTo>
                  <a:pt x="0" y="0"/>
                </a:moveTo>
                <a:lnTo>
                  <a:pt x="1503369" y="0"/>
                </a:lnTo>
                <a:lnTo>
                  <a:pt x="1503369" y="647815"/>
                </a:lnTo>
                <a:lnTo>
                  <a:pt x="0" y="6478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686876" y="1854993"/>
            <a:ext cx="1941184" cy="2073109"/>
          </a:xfrm>
          <a:custGeom>
            <a:avLst/>
            <a:gdLst/>
            <a:ahLst/>
            <a:cxnLst/>
            <a:rect l="l" t="t" r="r" b="b"/>
            <a:pathLst>
              <a:path w="1941184" h="2073109">
                <a:moveTo>
                  <a:pt x="0" y="0"/>
                </a:moveTo>
                <a:lnTo>
                  <a:pt x="1941184" y="0"/>
                </a:lnTo>
                <a:lnTo>
                  <a:pt x="1941184" y="2073109"/>
                </a:lnTo>
                <a:lnTo>
                  <a:pt x="0" y="2073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11388732" y="5620686"/>
            <a:ext cx="1941184" cy="2073109"/>
          </a:xfrm>
          <a:custGeom>
            <a:avLst/>
            <a:gdLst/>
            <a:ahLst/>
            <a:cxnLst/>
            <a:rect l="l" t="t" r="r" b="b"/>
            <a:pathLst>
              <a:path w="1941184" h="2073109">
                <a:moveTo>
                  <a:pt x="1941184" y="0"/>
                </a:moveTo>
                <a:lnTo>
                  <a:pt x="0" y="0"/>
                </a:lnTo>
                <a:lnTo>
                  <a:pt x="0" y="2073110"/>
                </a:lnTo>
                <a:lnTo>
                  <a:pt x="1941184" y="2073110"/>
                </a:lnTo>
                <a:lnTo>
                  <a:pt x="194118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968647" y="3246746"/>
            <a:ext cx="4461272" cy="312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22340"/>
                </a:solidFill>
                <a:latin typeface="#9Slide05 Aphrodite Pro"/>
              </a:rPr>
              <a:t>Cảm ơn </a:t>
            </a:r>
          </a:p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22340"/>
                </a:solidFill>
                <a:latin typeface="#9Slide05 Aphrodite Pro"/>
              </a:rPr>
              <a:t>các em!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510" y="9397109"/>
            <a:ext cx="19403020" cy="1779782"/>
            <a:chOff x="0" y="0"/>
            <a:chExt cx="5110260" cy="46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0261" cy="468749"/>
            </a:xfrm>
            <a:custGeom>
              <a:avLst/>
              <a:gdLst/>
              <a:ahLst/>
              <a:cxnLst/>
              <a:rect l="l" t="t" r="r" b="b"/>
              <a:pathLst>
                <a:path w="5110261" h="468749">
                  <a:moveTo>
                    <a:pt x="0" y="0"/>
                  </a:moveTo>
                  <a:lnTo>
                    <a:pt x="5110261" y="0"/>
                  </a:lnTo>
                  <a:lnTo>
                    <a:pt x="5110261" y="468749"/>
                  </a:lnTo>
                  <a:lnTo>
                    <a:pt x="0" y="468749"/>
                  </a:lnTo>
                  <a:close/>
                </a:path>
              </a:pathLst>
            </a:custGeom>
            <a:solidFill>
              <a:srgbClr val="8DAFA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10260" cy="5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87305" y="5386117"/>
            <a:ext cx="1276972" cy="1363757"/>
          </a:xfrm>
          <a:custGeom>
            <a:avLst/>
            <a:gdLst/>
            <a:ahLst/>
            <a:cxnLst/>
            <a:rect l="l" t="t" r="r" b="b"/>
            <a:pathLst>
              <a:path w="1276972" h="1363757">
                <a:moveTo>
                  <a:pt x="0" y="0"/>
                </a:moveTo>
                <a:lnTo>
                  <a:pt x="1276973" y="0"/>
                </a:lnTo>
                <a:lnTo>
                  <a:pt x="1276973" y="1363757"/>
                </a:lnTo>
                <a:lnTo>
                  <a:pt x="0" y="1363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837018" y="8192525"/>
            <a:ext cx="2450982" cy="2094475"/>
          </a:xfrm>
          <a:custGeom>
            <a:avLst/>
            <a:gdLst/>
            <a:ahLst/>
            <a:cxnLst/>
            <a:rect l="l" t="t" r="r" b="b"/>
            <a:pathLst>
              <a:path w="2450982" h="2094475">
                <a:moveTo>
                  <a:pt x="0" y="0"/>
                </a:moveTo>
                <a:lnTo>
                  <a:pt x="2450982" y="0"/>
                </a:lnTo>
                <a:lnTo>
                  <a:pt x="2450982" y="2094475"/>
                </a:lnTo>
                <a:lnTo>
                  <a:pt x="0" y="209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739333" y="8073926"/>
            <a:ext cx="2249890" cy="2213074"/>
          </a:xfrm>
          <a:custGeom>
            <a:avLst/>
            <a:gdLst/>
            <a:ahLst/>
            <a:cxnLst/>
            <a:rect l="l" t="t" r="r" b="b"/>
            <a:pathLst>
              <a:path w="2249890" h="2213074">
                <a:moveTo>
                  <a:pt x="0" y="0"/>
                </a:moveTo>
                <a:lnTo>
                  <a:pt x="2249890" y="0"/>
                </a:lnTo>
                <a:lnTo>
                  <a:pt x="2249890" y="2213074"/>
                </a:lnTo>
                <a:lnTo>
                  <a:pt x="0" y="2213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371600" y="1465269"/>
            <a:ext cx="15392400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00"/>
              </a:lnSpc>
            </a:pPr>
            <a:r>
              <a:rPr lang="vi-VN" sz="3800" dirty="0">
                <a:solidFill>
                  <a:srgbClr val="000000"/>
                </a:solidFill>
                <a:latin typeface="Roboto Condensed"/>
              </a:rPr>
              <a:t>Để trình bày về so sánh, đánh giá hai tác phẩm kí, các em cần chú ý: </a:t>
            </a:r>
          </a:p>
          <a:p>
            <a:pPr algn="just">
              <a:lnSpc>
                <a:spcPts val="5700"/>
              </a:lnSpc>
            </a:pPr>
            <a:r>
              <a:rPr lang="en-US" sz="3800" dirty="0">
                <a:solidFill>
                  <a:srgbClr val="000000"/>
                </a:solidFill>
                <a:latin typeface="Roboto Condensed"/>
              </a:rPr>
              <a:t>(1)</a:t>
            </a:r>
            <a:r>
              <a:rPr lang="vi-VN" sz="3800" dirty="0">
                <a:solidFill>
                  <a:srgbClr val="000000"/>
                </a:solidFill>
                <a:latin typeface="Roboto Condensed"/>
              </a:rPr>
              <a:t> Lựa chọn vấn đề định giới thiệu. </a:t>
            </a:r>
          </a:p>
          <a:p>
            <a:pPr algn="just">
              <a:lnSpc>
                <a:spcPts val="5700"/>
              </a:lnSpc>
            </a:pPr>
            <a:r>
              <a:rPr lang="en-US" sz="3800" dirty="0">
                <a:solidFill>
                  <a:srgbClr val="000000"/>
                </a:solidFill>
                <a:latin typeface="Roboto Condensed"/>
              </a:rPr>
              <a:t>(2)</a:t>
            </a:r>
            <a:r>
              <a:rPr lang="vi-VN" sz="3800" dirty="0">
                <a:solidFill>
                  <a:srgbClr val="000000"/>
                </a:solidFill>
                <a:latin typeface="Roboto Condensed"/>
              </a:rPr>
              <a:t> Tìm hiểu kỹ vấn đề.</a:t>
            </a:r>
          </a:p>
          <a:p>
            <a:pPr algn="just">
              <a:lnSpc>
                <a:spcPts val="5700"/>
              </a:lnSpc>
            </a:pPr>
            <a:r>
              <a:rPr lang="en-US" sz="3800" dirty="0">
                <a:solidFill>
                  <a:srgbClr val="000000"/>
                </a:solidFill>
                <a:latin typeface="Roboto Condensed"/>
              </a:rPr>
              <a:t>(3)</a:t>
            </a:r>
            <a:r>
              <a:rPr lang="vi-VN" sz="3800" dirty="0">
                <a:solidFill>
                  <a:srgbClr val="000000"/>
                </a:solidFill>
                <a:latin typeface="Roboto Condensed"/>
              </a:rPr>
              <a:t> Xác định rõ đối tượng nghe để thuyết trình phù hợp.</a:t>
            </a:r>
          </a:p>
          <a:p>
            <a:pPr algn="just">
              <a:lnSpc>
                <a:spcPts val="5700"/>
              </a:lnSpc>
            </a:pPr>
            <a:r>
              <a:rPr lang="en-US" sz="3800" smtClean="0">
                <a:solidFill>
                  <a:srgbClr val="000000"/>
                </a:solidFill>
                <a:latin typeface="Roboto Condensed"/>
              </a:rPr>
              <a:t>(</a:t>
            </a:r>
            <a:r>
              <a:rPr lang="en-US" sz="3800" dirty="0">
                <a:solidFill>
                  <a:srgbClr val="000000"/>
                </a:solidFill>
                <a:latin typeface="Roboto Condensed"/>
              </a:rPr>
              <a:t>4) </a:t>
            </a:r>
            <a:r>
              <a:rPr lang="vi-VN" sz="3800" dirty="0">
                <a:solidFill>
                  <a:srgbClr val="000000"/>
                </a:solidFill>
                <a:latin typeface="Roboto Condensed"/>
              </a:rPr>
              <a:t>Xác định thời gian trình bày bài thuyết trình.</a:t>
            </a:r>
          </a:p>
          <a:p>
            <a:pPr algn="just">
              <a:lnSpc>
                <a:spcPts val="5700"/>
              </a:lnSpc>
            </a:pPr>
            <a:r>
              <a:rPr lang="en-US" sz="3800" dirty="0">
                <a:solidFill>
                  <a:srgbClr val="000000"/>
                </a:solidFill>
                <a:latin typeface="Roboto Condensed"/>
              </a:rPr>
              <a:t>(5)</a:t>
            </a:r>
            <a:r>
              <a:rPr lang="vi-VN" sz="3800" dirty="0">
                <a:solidFill>
                  <a:srgbClr val="000000"/>
                </a:solidFill>
                <a:latin typeface="Roboto Condensed"/>
              </a:rPr>
              <a:t> Tìm ý và lập dàn ý</a:t>
            </a:r>
          </a:p>
          <a:p>
            <a:pPr algn="just">
              <a:lnSpc>
                <a:spcPts val="5700"/>
              </a:lnSpc>
            </a:pPr>
            <a:r>
              <a:rPr lang="en-US" sz="3800" dirty="0">
                <a:solidFill>
                  <a:srgbClr val="000000"/>
                </a:solidFill>
                <a:latin typeface="Roboto Condensed"/>
              </a:rPr>
              <a:t>(6) </a:t>
            </a:r>
            <a:r>
              <a:rPr lang="vi-VN" sz="3800" dirty="0">
                <a:solidFill>
                  <a:srgbClr val="000000"/>
                </a:solidFill>
                <a:latin typeface="Roboto Condensed"/>
              </a:rPr>
              <a:t>Các phương tiện hỗ trợ, kết hợp ngôn ngữ nói với các yếu tố phi ngôn ngữ.</a:t>
            </a:r>
          </a:p>
          <a:p>
            <a:pPr algn="just">
              <a:lnSpc>
                <a:spcPts val="5700"/>
              </a:lnSpc>
            </a:pPr>
            <a:r>
              <a:rPr lang="en-US" sz="3800" dirty="0">
                <a:solidFill>
                  <a:srgbClr val="000000"/>
                </a:solidFill>
                <a:latin typeface="Roboto Condensed"/>
              </a:rPr>
              <a:t>(7) </a:t>
            </a:r>
            <a:r>
              <a:rPr lang="vi-VN" sz="3800" dirty="0">
                <a:solidFill>
                  <a:srgbClr val="000000"/>
                </a:solidFill>
                <a:latin typeface="Roboto Condensed"/>
              </a:rPr>
              <a:t>Người nghe chuẩn bị câu hỏi để thảo </a:t>
            </a:r>
            <a:r>
              <a:rPr lang="vi-VN" sz="3800">
                <a:solidFill>
                  <a:srgbClr val="000000"/>
                </a:solidFill>
                <a:latin typeface="Roboto Condensed"/>
              </a:rPr>
              <a:t>luận</a:t>
            </a:r>
            <a:r>
              <a:rPr lang="vi-VN" sz="3800" smtClean="0">
                <a:solidFill>
                  <a:srgbClr val="000000"/>
                </a:solidFill>
                <a:latin typeface="Roboto Condensed"/>
              </a:rPr>
              <a:t>.</a:t>
            </a:r>
            <a:endParaRPr lang="en-US" sz="3800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1967">
            <a:off x="16908527" y="5990218"/>
            <a:ext cx="1380740" cy="594973"/>
          </a:xfrm>
          <a:custGeom>
            <a:avLst/>
            <a:gdLst/>
            <a:ahLst/>
            <a:cxnLst/>
            <a:rect l="l" t="t" r="r" b="b"/>
            <a:pathLst>
              <a:path w="1380740" h="594973">
                <a:moveTo>
                  <a:pt x="0" y="0"/>
                </a:moveTo>
                <a:lnTo>
                  <a:pt x="1380740" y="0"/>
                </a:lnTo>
                <a:lnTo>
                  <a:pt x="1380740" y="594974"/>
                </a:lnTo>
                <a:lnTo>
                  <a:pt x="0" y="594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7242715" y="7913564"/>
            <a:ext cx="559764" cy="597806"/>
          </a:xfrm>
          <a:custGeom>
            <a:avLst/>
            <a:gdLst/>
            <a:ahLst/>
            <a:cxnLst/>
            <a:rect l="l" t="t" r="r" b="b"/>
            <a:pathLst>
              <a:path w="559764" h="597806">
                <a:moveTo>
                  <a:pt x="559764" y="0"/>
                </a:moveTo>
                <a:lnTo>
                  <a:pt x="0" y="0"/>
                </a:lnTo>
                <a:lnTo>
                  <a:pt x="0" y="597807"/>
                </a:lnTo>
                <a:lnTo>
                  <a:pt x="559764" y="597807"/>
                </a:lnTo>
                <a:lnTo>
                  <a:pt x="559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76535" y="3662646"/>
            <a:ext cx="7909197" cy="2753904"/>
            <a:chOff x="-9882" y="-580040"/>
            <a:chExt cx="2820665" cy="982127"/>
          </a:xfrm>
        </p:grpSpPr>
        <p:sp>
          <p:nvSpPr>
            <p:cNvPr id="5" name="Freeform 5"/>
            <p:cNvSpPr/>
            <p:nvPr/>
          </p:nvSpPr>
          <p:spPr>
            <a:xfrm>
              <a:off x="-9882" y="-580040"/>
              <a:ext cx="2810783" cy="402087"/>
            </a:xfrm>
            <a:custGeom>
              <a:avLst/>
              <a:gdLst/>
              <a:ahLst/>
              <a:cxnLst/>
              <a:rect l="l" t="t" r="r" b="b"/>
              <a:pathLst>
                <a:path w="2810783" h="402087">
                  <a:moveTo>
                    <a:pt x="2607583" y="0"/>
                  </a:moveTo>
                  <a:cubicBezTo>
                    <a:pt x="2719807" y="0"/>
                    <a:pt x="2810783" y="90010"/>
                    <a:pt x="2810783" y="201043"/>
                  </a:cubicBezTo>
                  <a:cubicBezTo>
                    <a:pt x="2810783" y="312077"/>
                    <a:pt x="2719807" y="402087"/>
                    <a:pt x="2607583" y="402087"/>
                  </a:cubicBezTo>
                  <a:lnTo>
                    <a:pt x="203200" y="402087"/>
                  </a:lnTo>
                  <a:cubicBezTo>
                    <a:pt x="90976" y="402087"/>
                    <a:pt x="0" y="312077"/>
                    <a:pt x="0" y="201043"/>
                  </a:cubicBezTo>
                  <a:cubicBezTo>
                    <a:pt x="0" y="9001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F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810783" cy="449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49466" y="3779804"/>
            <a:ext cx="8047172" cy="879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84"/>
              </a:lnSpc>
            </a:pP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a.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Mục</a:t>
            </a: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đích</a:t>
            </a: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của</a:t>
            </a: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kiểu</a:t>
            </a: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bài</a:t>
            </a:r>
            <a:endParaRPr lang="en-US" sz="5132" dirty="0">
              <a:solidFill>
                <a:srgbClr val="F38124"/>
              </a:solidFill>
              <a:latin typeface="#9Slide07 SVNUT Triumph Pres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4244" y="389753"/>
            <a:ext cx="6553756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 dirty="0">
                <a:solidFill>
                  <a:srgbClr val="446988"/>
                </a:solidFill>
                <a:latin typeface="Fraunces Bold"/>
              </a:rPr>
              <a:t>1. </a:t>
            </a:r>
            <a:r>
              <a:rPr lang="en-US" sz="4299" dirty="0" err="1">
                <a:solidFill>
                  <a:srgbClr val="446988"/>
                </a:solidFill>
                <a:latin typeface="Fraunces Bold"/>
              </a:rPr>
              <a:t>Định</a:t>
            </a:r>
            <a:r>
              <a:rPr lang="en-US" sz="4299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4299" dirty="0" err="1">
                <a:solidFill>
                  <a:srgbClr val="446988"/>
                </a:solidFill>
                <a:latin typeface="Fraunces Bold"/>
              </a:rPr>
              <a:t>hướng</a:t>
            </a:r>
            <a:endParaRPr lang="en-US" sz="4299" dirty="0">
              <a:solidFill>
                <a:srgbClr val="446988"/>
              </a:solidFill>
              <a:latin typeface="Fraunce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6311" y="4904998"/>
            <a:ext cx="16453483" cy="1311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Roboto Condensed"/>
              </a:rPr>
              <a:t>-</a:t>
            </a:r>
            <a:r>
              <a:rPr lang="vi-VN" sz="3799" dirty="0">
                <a:solidFill>
                  <a:srgbClr val="000000"/>
                </a:solidFill>
                <a:latin typeface="Roboto Condensed"/>
              </a:rPr>
              <a:t> Giới thiệu, trình bày về so sánh, đánh giá hai tác phẩm kí, các em cần chú ý cho người khác hiểu, đồng cảm với quan điểm, ý kiến của mình.</a:t>
            </a:r>
            <a:endParaRPr lang="en-US" sz="37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28684" y="1567824"/>
            <a:ext cx="17270544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smtClean="0">
                <a:solidFill>
                  <a:srgbClr val="000000"/>
                </a:solidFill>
                <a:latin typeface="Roboto Condensed Italics"/>
              </a:rPr>
              <a:t>        Sự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việc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những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gì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đã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diễn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thực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tế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gắn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gian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địa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điểm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con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…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xác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thực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việc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tính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những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việc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quan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trọng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lĩnh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vực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nào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xã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hội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–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chính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trị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xảy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gian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gần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nhất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đang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nhiều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quan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 Italics"/>
              </a:rPr>
              <a:t>tâm</a:t>
            </a:r>
            <a:r>
              <a:rPr lang="en-US" sz="3800" dirty="0">
                <a:solidFill>
                  <a:srgbClr val="000000"/>
                </a:solidFill>
                <a:latin typeface="Roboto Condensed Italics"/>
              </a:rPr>
              <a:t>.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6582B841-5A27-B26E-3518-0A5A88F89079}"/>
              </a:ext>
            </a:extLst>
          </p:cNvPr>
          <p:cNvSpPr txBox="1"/>
          <p:nvPr/>
        </p:nvSpPr>
        <p:spPr>
          <a:xfrm>
            <a:off x="435529" y="6657913"/>
            <a:ext cx="16453483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Roboto Condensed"/>
              </a:rPr>
              <a:t>-</a:t>
            </a:r>
            <a:r>
              <a:rPr lang="vi-VN" sz="3799">
                <a:solidFill>
                  <a:srgbClr val="000000"/>
                </a:solidFill>
                <a:latin typeface="Roboto Condensed"/>
              </a:rPr>
              <a:t> </a:t>
            </a:r>
            <a:r>
              <a:rPr lang="vi-VN" sz="3799" smtClean="0">
                <a:solidFill>
                  <a:srgbClr val="000000"/>
                </a:solidFill>
                <a:latin typeface="Roboto Condensed"/>
              </a:rPr>
              <a:t>Thể </a:t>
            </a:r>
            <a:r>
              <a:rPr lang="vi-VN" sz="3799" dirty="0">
                <a:solidFill>
                  <a:srgbClr val="000000"/>
                </a:solidFill>
                <a:latin typeface="Roboto Condensed"/>
              </a:rPr>
              <a:t>hiện được sự hiểu biết, cảm xúc của bản thân về tác phẩm.</a:t>
            </a:r>
            <a:endParaRPr lang="en-US" sz="3799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1967">
            <a:off x="16908527" y="5685418"/>
            <a:ext cx="1380740" cy="594973"/>
          </a:xfrm>
          <a:custGeom>
            <a:avLst/>
            <a:gdLst/>
            <a:ahLst/>
            <a:cxnLst/>
            <a:rect l="l" t="t" r="r" b="b"/>
            <a:pathLst>
              <a:path w="1380740" h="594973">
                <a:moveTo>
                  <a:pt x="0" y="0"/>
                </a:moveTo>
                <a:lnTo>
                  <a:pt x="1380740" y="0"/>
                </a:lnTo>
                <a:lnTo>
                  <a:pt x="1380740" y="594974"/>
                </a:lnTo>
                <a:lnTo>
                  <a:pt x="0" y="594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7242715" y="7608764"/>
            <a:ext cx="559764" cy="597806"/>
          </a:xfrm>
          <a:custGeom>
            <a:avLst/>
            <a:gdLst/>
            <a:ahLst/>
            <a:cxnLst/>
            <a:rect l="l" t="t" r="r" b="b"/>
            <a:pathLst>
              <a:path w="559764" h="597806">
                <a:moveTo>
                  <a:pt x="559764" y="0"/>
                </a:moveTo>
                <a:lnTo>
                  <a:pt x="0" y="0"/>
                </a:lnTo>
                <a:lnTo>
                  <a:pt x="0" y="597807"/>
                </a:lnTo>
                <a:lnTo>
                  <a:pt x="559764" y="597807"/>
                </a:lnTo>
                <a:lnTo>
                  <a:pt x="559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4775" y="1320115"/>
            <a:ext cx="7881488" cy="1127460"/>
            <a:chOff x="0" y="0"/>
            <a:chExt cx="2810783" cy="4020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0783" cy="402087"/>
            </a:xfrm>
            <a:custGeom>
              <a:avLst/>
              <a:gdLst/>
              <a:ahLst/>
              <a:cxnLst/>
              <a:rect l="l" t="t" r="r" b="b"/>
              <a:pathLst>
                <a:path w="2810783" h="402087">
                  <a:moveTo>
                    <a:pt x="2607583" y="0"/>
                  </a:moveTo>
                  <a:cubicBezTo>
                    <a:pt x="2719807" y="0"/>
                    <a:pt x="2810783" y="90010"/>
                    <a:pt x="2810783" y="201043"/>
                  </a:cubicBezTo>
                  <a:cubicBezTo>
                    <a:pt x="2810783" y="312077"/>
                    <a:pt x="2719807" y="402087"/>
                    <a:pt x="2607583" y="402087"/>
                  </a:cubicBezTo>
                  <a:lnTo>
                    <a:pt x="203200" y="402087"/>
                  </a:lnTo>
                  <a:cubicBezTo>
                    <a:pt x="90976" y="402087"/>
                    <a:pt x="0" y="312077"/>
                    <a:pt x="0" y="201043"/>
                  </a:cubicBezTo>
                  <a:cubicBezTo>
                    <a:pt x="0" y="9001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F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810783" cy="449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2056" y="2933700"/>
            <a:ext cx="10106119" cy="6006545"/>
            <a:chOff x="0" y="0"/>
            <a:chExt cx="2692324" cy="16001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92324" cy="1600176"/>
            </a:xfrm>
            <a:custGeom>
              <a:avLst/>
              <a:gdLst/>
              <a:ahLst/>
              <a:cxnLst/>
              <a:rect l="l" t="t" r="r" b="b"/>
              <a:pathLst>
                <a:path w="2692324" h="1600176">
                  <a:moveTo>
                    <a:pt x="15321" y="0"/>
                  </a:moveTo>
                  <a:lnTo>
                    <a:pt x="2677003" y="0"/>
                  </a:lnTo>
                  <a:cubicBezTo>
                    <a:pt x="2685465" y="0"/>
                    <a:pt x="2692324" y="6860"/>
                    <a:pt x="2692324" y="15321"/>
                  </a:cubicBezTo>
                  <a:lnTo>
                    <a:pt x="2692324" y="1584855"/>
                  </a:lnTo>
                  <a:cubicBezTo>
                    <a:pt x="2692324" y="1588918"/>
                    <a:pt x="2690710" y="1592815"/>
                    <a:pt x="2687837" y="1595688"/>
                  </a:cubicBezTo>
                  <a:cubicBezTo>
                    <a:pt x="2684963" y="1598562"/>
                    <a:pt x="2681066" y="1600176"/>
                    <a:pt x="2677003" y="1600176"/>
                  </a:cubicBezTo>
                  <a:lnTo>
                    <a:pt x="15321" y="1600176"/>
                  </a:lnTo>
                  <a:cubicBezTo>
                    <a:pt x="11258" y="1600176"/>
                    <a:pt x="7361" y="1598562"/>
                    <a:pt x="4487" y="1595688"/>
                  </a:cubicBezTo>
                  <a:cubicBezTo>
                    <a:pt x="1614" y="1592815"/>
                    <a:pt x="0" y="1588918"/>
                    <a:pt x="0" y="1584855"/>
                  </a:cubicBezTo>
                  <a:lnTo>
                    <a:pt x="0" y="15321"/>
                  </a:lnTo>
                  <a:cubicBezTo>
                    <a:pt x="0" y="11258"/>
                    <a:pt x="1614" y="7361"/>
                    <a:pt x="4487" y="4487"/>
                  </a:cubicBezTo>
                  <a:cubicBezTo>
                    <a:pt x="7361" y="1614"/>
                    <a:pt x="11258" y="0"/>
                    <a:pt x="15321" y="0"/>
                  </a:cubicBezTo>
                  <a:close/>
                </a:path>
              </a:pathLst>
            </a:custGeom>
            <a:solidFill>
              <a:srgbClr val="F0F6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692324" cy="16478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729431" y="2933700"/>
            <a:ext cx="7268889" cy="6006545"/>
            <a:chOff x="0" y="0"/>
            <a:chExt cx="1936471" cy="16001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6471" cy="1600176"/>
            </a:xfrm>
            <a:custGeom>
              <a:avLst/>
              <a:gdLst/>
              <a:ahLst/>
              <a:cxnLst/>
              <a:rect l="l" t="t" r="r" b="b"/>
              <a:pathLst>
                <a:path w="1936471" h="1600176">
                  <a:moveTo>
                    <a:pt x="21302" y="0"/>
                  </a:moveTo>
                  <a:lnTo>
                    <a:pt x="1915170" y="0"/>
                  </a:lnTo>
                  <a:cubicBezTo>
                    <a:pt x="1926934" y="0"/>
                    <a:pt x="1936471" y="9537"/>
                    <a:pt x="1936471" y="21302"/>
                  </a:cubicBezTo>
                  <a:lnTo>
                    <a:pt x="1936471" y="1578874"/>
                  </a:lnTo>
                  <a:cubicBezTo>
                    <a:pt x="1936471" y="1584524"/>
                    <a:pt x="1934227" y="1589942"/>
                    <a:pt x="1930232" y="1593937"/>
                  </a:cubicBezTo>
                  <a:cubicBezTo>
                    <a:pt x="1926237" y="1597932"/>
                    <a:pt x="1920819" y="1600176"/>
                    <a:pt x="1915170" y="1600176"/>
                  </a:cubicBezTo>
                  <a:lnTo>
                    <a:pt x="21302" y="1600176"/>
                  </a:lnTo>
                  <a:cubicBezTo>
                    <a:pt x="15652" y="1600176"/>
                    <a:pt x="10234" y="1597932"/>
                    <a:pt x="6239" y="1593937"/>
                  </a:cubicBezTo>
                  <a:cubicBezTo>
                    <a:pt x="2244" y="1589942"/>
                    <a:pt x="0" y="1584524"/>
                    <a:pt x="0" y="1578874"/>
                  </a:cubicBezTo>
                  <a:lnTo>
                    <a:pt x="0" y="21302"/>
                  </a:lnTo>
                  <a:cubicBezTo>
                    <a:pt x="0" y="9537"/>
                    <a:pt x="9537" y="0"/>
                    <a:pt x="21302" y="0"/>
                  </a:cubicBezTo>
                  <a:close/>
                </a:path>
              </a:pathLst>
            </a:custGeom>
            <a:solidFill>
              <a:srgbClr val="F0F6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936471" cy="16478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4499554" y="3614879"/>
            <a:ext cx="476948" cy="476948"/>
          </a:xfrm>
          <a:custGeom>
            <a:avLst/>
            <a:gdLst/>
            <a:ahLst/>
            <a:cxnLst/>
            <a:rect l="l" t="t" r="r" b="b"/>
            <a:pathLst>
              <a:path w="476948" h="476948">
                <a:moveTo>
                  <a:pt x="0" y="0"/>
                </a:moveTo>
                <a:lnTo>
                  <a:pt x="476948" y="0"/>
                </a:lnTo>
                <a:lnTo>
                  <a:pt x="476948" y="476948"/>
                </a:lnTo>
                <a:lnTo>
                  <a:pt x="0" y="476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125402" y="3614879"/>
            <a:ext cx="476948" cy="476948"/>
          </a:xfrm>
          <a:custGeom>
            <a:avLst/>
            <a:gdLst/>
            <a:ahLst/>
            <a:cxnLst/>
            <a:rect l="l" t="t" r="r" b="b"/>
            <a:pathLst>
              <a:path w="476948" h="476948">
                <a:moveTo>
                  <a:pt x="0" y="0"/>
                </a:moveTo>
                <a:lnTo>
                  <a:pt x="476948" y="0"/>
                </a:lnTo>
                <a:lnTo>
                  <a:pt x="476948" y="476948"/>
                </a:lnTo>
                <a:lnTo>
                  <a:pt x="0" y="476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5361685" y="7172653"/>
            <a:ext cx="2440794" cy="2809547"/>
          </a:xfrm>
          <a:custGeom>
            <a:avLst/>
            <a:gdLst/>
            <a:ahLst/>
            <a:cxnLst/>
            <a:rect l="l" t="t" r="r" b="b"/>
            <a:pathLst>
              <a:path w="2440794" h="2809547">
                <a:moveTo>
                  <a:pt x="2440794" y="0"/>
                </a:moveTo>
                <a:lnTo>
                  <a:pt x="0" y="0"/>
                </a:lnTo>
                <a:lnTo>
                  <a:pt x="0" y="2809547"/>
                </a:lnTo>
                <a:lnTo>
                  <a:pt x="2440794" y="2809547"/>
                </a:lnTo>
                <a:lnTo>
                  <a:pt x="244079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714442" y="1427772"/>
            <a:ext cx="8047172" cy="879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84"/>
              </a:lnSpc>
            </a:pP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b.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Yêu</a:t>
            </a: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cầu</a:t>
            </a: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kiểu</a:t>
            </a:r>
            <a:r>
              <a:rPr lang="en-US" sz="5132" dirty="0">
                <a:solidFill>
                  <a:srgbClr val="F38124"/>
                </a:solidFill>
                <a:latin typeface="#9Slide07 SVNUT Triumph Press"/>
              </a:rPr>
              <a:t> </a:t>
            </a:r>
            <a:r>
              <a:rPr lang="en-US" sz="5132" dirty="0" err="1">
                <a:solidFill>
                  <a:srgbClr val="F38124"/>
                </a:solidFill>
                <a:latin typeface="#9Slide07 SVNUT Triumph Press"/>
              </a:rPr>
              <a:t>bài</a:t>
            </a:r>
            <a:endParaRPr lang="en-US" sz="5132" dirty="0">
              <a:solidFill>
                <a:srgbClr val="F38124"/>
              </a:solidFill>
              <a:latin typeface="#9Slide07 SVNUT Triumph Pres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743200" y="2990850"/>
            <a:ext cx="406509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6C8C7D"/>
                </a:solidFill>
                <a:latin typeface="#9Slide07 SVNUT Triumph Press"/>
              </a:rPr>
              <a:t>Về nội dung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39809" y="3009900"/>
            <a:ext cx="494447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6C8C7D"/>
                </a:solidFill>
                <a:latin typeface="#9Slide07 SVNUT Triumph Press"/>
              </a:rPr>
              <a:t>Về cách trình bày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775" y="4475609"/>
            <a:ext cx="10189295" cy="422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Giới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thiệu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và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nêu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tóm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tắt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được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cần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bày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Trình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bày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ý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kiến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về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(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đồng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tình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hay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phản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đối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)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Nêu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được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ảnh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hưởng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của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đối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với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cuộc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sống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con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người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và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phát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triển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của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xã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hội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Nêu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giải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pháp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cho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Nêu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bài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họ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rút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ra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từ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sự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việc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468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Trả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lời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được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các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câu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hỏi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và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ý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kiến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phản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biện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800420" y="4204308"/>
            <a:ext cx="7023249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Nói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to,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rõ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ràng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truyền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cảm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Sử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dụng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các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yếu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tố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phi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ngôn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ngữ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(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điệu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bộ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cử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chỉ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nét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mặt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ánh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mắt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…)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phù</a:t>
            </a:r>
            <a:r>
              <a:rPr lang="en-US" sz="3600" dirty="0">
                <a:solidFill>
                  <a:srgbClr val="303D3A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303D3A"/>
                </a:solidFill>
                <a:latin typeface="Roboto Condensed"/>
              </a:rPr>
              <a:t>hợp</a:t>
            </a:r>
            <a:endParaRPr lang="en-US" sz="3600" dirty="0">
              <a:solidFill>
                <a:srgbClr val="303D3A"/>
              </a:solidFill>
              <a:latin typeface="Roboto Condensed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304244" y="389753"/>
            <a:ext cx="6553756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 dirty="0">
                <a:solidFill>
                  <a:srgbClr val="446988"/>
                </a:solidFill>
                <a:latin typeface="Fraunces Bold"/>
              </a:rPr>
              <a:t>1. </a:t>
            </a:r>
            <a:r>
              <a:rPr lang="en-US" sz="4299" dirty="0" err="1">
                <a:solidFill>
                  <a:srgbClr val="446988"/>
                </a:solidFill>
                <a:latin typeface="Fraunces Bold"/>
              </a:rPr>
              <a:t>Định</a:t>
            </a:r>
            <a:r>
              <a:rPr lang="en-US" sz="4299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4299" dirty="0" err="1">
                <a:solidFill>
                  <a:srgbClr val="446988"/>
                </a:solidFill>
                <a:latin typeface="Fraunces Bold"/>
              </a:rPr>
              <a:t>hướng</a:t>
            </a:r>
            <a:endParaRPr lang="en-US" sz="4299" dirty="0">
              <a:solidFill>
                <a:srgbClr val="446988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6205" y="1333500"/>
            <a:ext cx="7475712" cy="834435"/>
            <a:chOff x="0" y="0"/>
            <a:chExt cx="3602301" cy="4020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02301" cy="402087"/>
            </a:xfrm>
            <a:custGeom>
              <a:avLst/>
              <a:gdLst/>
              <a:ahLst/>
              <a:cxnLst/>
              <a:rect l="l" t="t" r="r" b="b"/>
              <a:pathLst>
                <a:path w="3602301" h="402087">
                  <a:moveTo>
                    <a:pt x="3399101" y="0"/>
                  </a:moveTo>
                  <a:cubicBezTo>
                    <a:pt x="3511325" y="0"/>
                    <a:pt x="3602301" y="90010"/>
                    <a:pt x="3602301" y="201043"/>
                  </a:cubicBezTo>
                  <a:cubicBezTo>
                    <a:pt x="3602301" y="312077"/>
                    <a:pt x="3511325" y="402087"/>
                    <a:pt x="3399101" y="402087"/>
                  </a:cubicBezTo>
                  <a:lnTo>
                    <a:pt x="203200" y="402087"/>
                  </a:lnTo>
                  <a:cubicBezTo>
                    <a:pt x="90976" y="402087"/>
                    <a:pt x="0" y="312077"/>
                    <a:pt x="0" y="201043"/>
                  </a:cubicBezTo>
                  <a:cubicBezTo>
                    <a:pt x="0" y="9001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FD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602301" cy="449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15642" y="2914927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2" y="0"/>
                </a:lnTo>
                <a:lnTo>
                  <a:pt x="6575562" y="1756223"/>
                </a:lnTo>
                <a:lnTo>
                  <a:pt x="0" y="175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59520" y="1413628"/>
            <a:ext cx="7913582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7"/>
              </a:lnSpc>
            </a:pPr>
            <a:r>
              <a:rPr lang="en-US" sz="3798" smtClean="0">
                <a:solidFill>
                  <a:srgbClr val="F38124"/>
                </a:solidFill>
                <a:latin typeface="#9Slide07 SVNUT Triumph Press"/>
              </a:rPr>
              <a:t>c. </a:t>
            </a:r>
            <a:r>
              <a:rPr lang="en-US" sz="3798">
                <a:solidFill>
                  <a:srgbClr val="F38124"/>
                </a:solidFill>
                <a:latin typeface="#9Slide07 SVNUT Triumph Press"/>
              </a:rPr>
              <a:t>Cách thức thực hiện kiểu bài</a:t>
            </a:r>
          </a:p>
        </p:txBody>
      </p:sp>
      <p:sp>
        <p:nvSpPr>
          <p:cNvPr id="8" name="Freeform 8"/>
          <p:cNvSpPr/>
          <p:nvPr/>
        </p:nvSpPr>
        <p:spPr>
          <a:xfrm>
            <a:off x="8156840" y="5108142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3" y="0"/>
                </a:lnTo>
                <a:lnTo>
                  <a:pt x="6575563" y="1756223"/>
                </a:lnTo>
                <a:lnTo>
                  <a:pt x="0" y="175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798038" y="7301356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3" y="0"/>
                </a:lnTo>
                <a:lnTo>
                  <a:pt x="6575563" y="1756223"/>
                </a:lnTo>
                <a:lnTo>
                  <a:pt x="0" y="175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62360" y="2400300"/>
            <a:ext cx="361444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 err="1">
                <a:solidFill>
                  <a:srgbClr val="2A316F"/>
                </a:solidFill>
                <a:latin typeface="Roboto Condensed Bold"/>
              </a:rPr>
              <a:t>Đối</a:t>
            </a:r>
            <a:r>
              <a:rPr lang="en-US" sz="4199" dirty="0">
                <a:solidFill>
                  <a:srgbClr val="2A316F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2A316F"/>
                </a:solidFill>
                <a:latin typeface="Roboto Condensed Bold"/>
              </a:rPr>
              <a:t>với</a:t>
            </a:r>
            <a:r>
              <a:rPr lang="en-US" sz="4199" dirty="0">
                <a:solidFill>
                  <a:srgbClr val="2A316F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2A316F"/>
                </a:solidFill>
                <a:latin typeface="Roboto Condensed Bold"/>
              </a:rPr>
              <a:t>người</a:t>
            </a:r>
            <a:r>
              <a:rPr lang="en-US" sz="4199" dirty="0">
                <a:solidFill>
                  <a:srgbClr val="2A316F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2A316F"/>
                </a:solidFill>
                <a:latin typeface="Roboto Condensed Bold"/>
              </a:rPr>
              <a:t>nói</a:t>
            </a:r>
            <a:endParaRPr lang="en-US" sz="4199" dirty="0">
              <a:solidFill>
                <a:srgbClr val="2A316F"/>
              </a:solidFill>
              <a:latin typeface="Roboto Condense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806281" y="3389179"/>
            <a:ext cx="2833836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568278"/>
                </a:solidFill>
                <a:latin typeface="Roboto Condensed Bold"/>
              </a:rPr>
              <a:t>Trước khi nói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08839" y="5582393"/>
            <a:ext cx="356473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568278"/>
                </a:solidFill>
                <a:latin typeface="Roboto Condensed Bold"/>
              </a:rPr>
              <a:t>Trình bày bài nói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83237" y="7443768"/>
            <a:ext cx="4498330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568278"/>
                </a:solidFill>
                <a:latin typeface="Roboto Condensed Bold"/>
              </a:rPr>
              <a:t>Trao đổi sau khi nói, </a:t>
            </a:r>
          </a:p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568278"/>
                </a:solidFill>
                <a:latin typeface="Roboto Condensed Bold"/>
              </a:rPr>
              <a:t>rút kinh </a:t>
            </a:r>
            <a:r>
              <a:rPr lang="en-US" sz="4199" smtClean="0">
                <a:solidFill>
                  <a:srgbClr val="568278"/>
                </a:solidFill>
                <a:latin typeface="Roboto Condensed Bold"/>
              </a:rPr>
              <a:t>nghiệm</a:t>
            </a:r>
            <a:endParaRPr lang="en-US" sz="4199">
              <a:solidFill>
                <a:srgbClr val="568278"/>
              </a:solidFill>
              <a:latin typeface="Roboto Condensed Bold"/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304244" y="389753"/>
            <a:ext cx="6553756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  <a:spcBef>
                <a:spcPct val="0"/>
              </a:spcBef>
            </a:pPr>
            <a:r>
              <a:rPr lang="en-US" sz="4299" dirty="0">
                <a:solidFill>
                  <a:srgbClr val="446988"/>
                </a:solidFill>
                <a:latin typeface="Fraunces Bold"/>
              </a:rPr>
              <a:t>1. </a:t>
            </a:r>
            <a:r>
              <a:rPr lang="en-US" sz="4299" dirty="0" err="1">
                <a:solidFill>
                  <a:srgbClr val="446988"/>
                </a:solidFill>
                <a:latin typeface="Fraunces Bold"/>
              </a:rPr>
              <a:t>Định</a:t>
            </a:r>
            <a:r>
              <a:rPr lang="en-US" sz="4299" dirty="0">
                <a:solidFill>
                  <a:srgbClr val="446988"/>
                </a:solidFill>
                <a:latin typeface="Fraunces Bold"/>
              </a:rPr>
              <a:t> </a:t>
            </a:r>
            <a:r>
              <a:rPr lang="en-US" sz="4299" dirty="0" err="1">
                <a:solidFill>
                  <a:srgbClr val="446988"/>
                </a:solidFill>
                <a:latin typeface="Fraunces Bold"/>
              </a:rPr>
              <a:t>hướng</a:t>
            </a:r>
            <a:endParaRPr lang="en-US" sz="4299" dirty="0">
              <a:solidFill>
                <a:srgbClr val="446988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667" y="2887868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4"/>
                </a:lnTo>
                <a:lnTo>
                  <a:pt x="0" y="113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37684" y="2597472"/>
            <a:ext cx="16094522" cy="1886852"/>
            <a:chOff x="0" y="0"/>
            <a:chExt cx="5739804" cy="672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39804" cy="672910"/>
            </a:xfrm>
            <a:custGeom>
              <a:avLst/>
              <a:gdLst/>
              <a:ahLst/>
              <a:cxnLst/>
              <a:rect l="l" t="t" r="r" b="b"/>
              <a:pathLst>
                <a:path w="5739804" h="672910">
                  <a:moveTo>
                    <a:pt x="5536604" y="0"/>
                  </a:moveTo>
                  <a:cubicBezTo>
                    <a:pt x="5648829" y="0"/>
                    <a:pt x="5739804" y="150636"/>
                    <a:pt x="5739804" y="336455"/>
                  </a:cubicBezTo>
                  <a:cubicBezTo>
                    <a:pt x="5739804" y="522274"/>
                    <a:pt x="5648829" y="672910"/>
                    <a:pt x="5536604" y="672910"/>
                  </a:cubicBezTo>
                  <a:lnTo>
                    <a:pt x="203200" y="672910"/>
                  </a:lnTo>
                  <a:cubicBezTo>
                    <a:pt x="90976" y="672910"/>
                    <a:pt x="0" y="522274"/>
                    <a:pt x="0" y="336455"/>
                  </a:cubicBezTo>
                  <a:cubicBezTo>
                    <a:pt x="0" y="15063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739804" cy="720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667" y="5055745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3"/>
                </a:lnTo>
                <a:lnTo>
                  <a:pt x="0" y="113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637684" y="4846274"/>
            <a:ext cx="16094522" cy="2011553"/>
            <a:chOff x="0" y="0"/>
            <a:chExt cx="5739804" cy="7173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39804" cy="717382"/>
            </a:xfrm>
            <a:custGeom>
              <a:avLst/>
              <a:gdLst/>
              <a:ahLst/>
              <a:cxnLst/>
              <a:rect l="l" t="t" r="r" b="b"/>
              <a:pathLst>
                <a:path w="5739804" h="717382">
                  <a:moveTo>
                    <a:pt x="5536604" y="0"/>
                  </a:moveTo>
                  <a:cubicBezTo>
                    <a:pt x="5648829" y="0"/>
                    <a:pt x="5739804" y="160591"/>
                    <a:pt x="5739804" y="358691"/>
                  </a:cubicBezTo>
                  <a:cubicBezTo>
                    <a:pt x="5739804" y="556791"/>
                    <a:pt x="5648829" y="717382"/>
                    <a:pt x="5536604" y="717382"/>
                  </a:cubicBezTo>
                  <a:lnTo>
                    <a:pt x="203200" y="717382"/>
                  </a:lnTo>
                  <a:cubicBezTo>
                    <a:pt x="90976" y="717382"/>
                    <a:pt x="0" y="556791"/>
                    <a:pt x="0" y="358691"/>
                  </a:cubicBezTo>
                  <a:cubicBezTo>
                    <a:pt x="0" y="16059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739804" cy="765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0667" y="7274524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3"/>
                </a:lnTo>
                <a:lnTo>
                  <a:pt x="0" y="113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707956" y="7229302"/>
            <a:ext cx="16094522" cy="2011272"/>
            <a:chOff x="0" y="0"/>
            <a:chExt cx="5739804" cy="7172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39804" cy="717282"/>
            </a:xfrm>
            <a:custGeom>
              <a:avLst/>
              <a:gdLst/>
              <a:ahLst/>
              <a:cxnLst/>
              <a:rect l="l" t="t" r="r" b="b"/>
              <a:pathLst>
                <a:path w="5739804" h="717282">
                  <a:moveTo>
                    <a:pt x="5536604" y="0"/>
                  </a:moveTo>
                  <a:cubicBezTo>
                    <a:pt x="5648829" y="0"/>
                    <a:pt x="5739804" y="160569"/>
                    <a:pt x="5739804" y="358641"/>
                  </a:cubicBezTo>
                  <a:cubicBezTo>
                    <a:pt x="5739804" y="556713"/>
                    <a:pt x="5648829" y="717282"/>
                    <a:pt x="5536604" y="717282"/>
                  </a:cubicBezTo>
                  <a:lnTo>
                    <a:pt x="203200" y="717282"/>
                  </a:lnTo>
                  <a:cubicBezTo>
                    <a:pt x="90976" y="717282"/>
                    <a:pt x="0" y="556713"/>
                    <a:pt x="0" y="358641"/>
                  </a:cubicBezTo>
                  <a:cubicBezTo>
                    <a:pt x="0" y="16056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739804" cy="764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55217" y="7366962"/>
            <a:ext cx="15132018" cy="155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Roboto Condensed"/>
              </a:rPr>
              <a:t>Lập dàn ý cho bài nói (mở đầu, triển khai, kết thúc; ghi chú một số bằng chứng, từ ngữ then chốt để chủ động khi trình bày</a:t>
            </a:r>
            <a:r>
              <a:rPr lang="en-US" sz="4499" smtClean="0">
                <a:solidFill>
                  <a:srgbClr val="000000"/>
                </a:solidFill>
                <a:latin typeface="Roboto Condensed"/>
              </a:rPr>
              <a:t>).</a:t>
            </a:r>
            <a:endParaRPr lang="en-US" sz="4499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393574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2" y="0"/>
                </a:lnTo>
                <a:lnTo>
                  <a:pt x="6575562" y="1756223"/>
                </a:lnTo>
                <a:lnTo>
                  <a:pt x="0" y="1756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6297526" y="8105602"/>
            <a:ext cx="1895089" cy="2181398"/>
          </a:xfrm>
          <a:custGeom>
            <a:avLst/>
            <a:gdLst/>
            <a:ahLst/>
            <a:cxnLst/>
            <a:rect l="l" t="t" r="r" b="b"/>
            <a:pathLst>
              <a:path w="1895089" h="2181398">
                <a:moveTo>
                  <a:pt x="1895089" y="0"/>
                </a:moveTo>
                <a:lnTo>
                  <a:pt x="0" y="0"/>
                </a:lnTo>
                <a:lnTo>
                  <a:pt x="0" y="2181398"/>
                </a:lnTo>
                <a:lnTo>
                  <a:pt x="1895089" y="2181398"/>
                </a:lnTo>
                <a:lnTo>
                  <a:pt x="189508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00640" y="426822"/>
            <a:ext cx="4327436" cy="1162998"/>
          </a:xfrm>
          <a:custGeom>
            <a:avLst/>
            <a:gdLst/>
            <a:ahLst/>
            <a:cxnLst/>
            <a:rect l="l" t="t" r="r" b="b"/>
            <a:pathLst>
              <a:path w="4327436" h="1162998">
                <a:moveTo>
                  <a:pt x="0" y="0"/>
                </a:moveTo>
                <a:lnTo>
                  <a:pt x="4327436" y="0"/>
                </a:lnTo>
                <a:lnTo>
                  <a:pt x="4327436" y="1162998"/>
                </a:lnTo>
                <a:lnTo>
                  <a:pt x="0" y="1162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84945" y="4960495"/>
            <a:ext cx="15239983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Roboto Condensed"/>
              </a:rPr>
              <a:t>Thu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thập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tư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liệu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sách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báo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, internet…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hiểu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bằng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chứng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399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smtClean="0">
                <a:solidFill>
                  <a:srgbClr val="000000"/>
                </a:solidFill>
                <a:latin typeface="Roboto Condensed"/>
              </a:rPr>
              <a:t>nói.</a:t>
            </a:r>
            <a:endParaRPr lang="en-US" sz="43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084945" y="2915355"/>
            <a:ext cx="14887273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Roboto Condensed"/>
              </a:rPr>
              <a:t>Chọn đề tài trình bày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17767" y="624840"/>
            <a:ext cx="361444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 Condensed Bold"/>
              </a:rPr>
              <a:t>Đối với người nói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90638" y="816146"/>
            <a:ext cx="3271961" cy="773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7"/>
              </a:lnSpc>
            </a:pP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Trước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khi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nói</a:t>
            </a:r>
            <a:endParaRPr lang="en-US" sz="4541" dirty="0">
              <a:solidFill>
                <a:srgbClr val="568278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14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667" y="2392568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4"/>
                </a:lnTo>
                <a:lnTo>
                  <a:pt x="0" y="113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37684" y="2102172"/>
            <a:ext cx="16094522" cy="1886852"/>
            <a:chOff x="0" y="0"/>
            <a:chExt cx="5739804" cy="672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39804" cy="672910"/>
            </a:xfrm>
            <a:custGeom>
              <a:avLst/>
              <a:gdLst/>
              <a:ahLst/>
              <a:cxnLst/>
              <a:rect l="l" t="t" r="r" b="b"/>
              <a:pathLst>
                <a:path w="5739804" h="672910">
                  <a:moveTo>
                    <a:pt x="5536604" y="0"/>
                  </a:moveTo>
                  <a:cubicBezTo>
                    <a:pt x="5648829" y="0"/>
                    <a:pt x="5739804" y="150636"/>
                    <a:pt x="5739804" y="336455"/>
                  </a:cubicBezTo>
                  <a:cubicBezTo>
                    <a:pt x="5739804" y="522274"/>
                    <a:pt x="5648829" y="672910"/>
                    <a:pt x="5536604" y="672910"/>
                  </a:cubicBezTo>
                  <a:lnTo>
                    <a:pt x="203200" y="672910"/>
                  </a:lnTo>
                  <a:cubicBezTo>
                    <a:pt x="90976" y="672910"/>
                    <a:pt x="0" y="522274"/>
                    <a:pt x="0" y="336455"/>
                  </a:cubicBezTo>
                  <a:cubicBezTo>
                    <a:pt x="0" y="15063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739804" cy="720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667" y="4573723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4"/>
                </a:lnTo>
                <a:lnTo>
                  <a:pt x="0" y="113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637684" y="4189049"/>
            <a:ext cx="16094522" cy="2253978"/>
            <a:chOff x="0" y="0"/>
            <a:chExt cx="5739804" cy="8038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39804" cy="803838"/>
            </a:xfrm>
            <a:custGeom>
              <a:avLst/>
              <a:gdLst/>
              <a:ahLst/>
              <a:cxnLst/>
              <a:rect l="l" t="t" r="r" b="b"/>
              <a:pathLst>
                <a:path w="5739804" h="803838">
                  <a:moveTo>
                    <a:pt x="5536604" y="0"/>
                  </a:moveTo>
                  <a:cubicBezTo>
                    <a:pt x="5648829" y="0"/>
                    <a:pt x="5739804" y="179945"/>
                    <a:pt x="5739804" y="401919"/>
                  </a:cubicBezTo>
                  <a:cubicBezTo>
                    <a:pt x="5739804" y="623893"/>
                    <a:pt x="5648829" y="803838"/>
                    <a:pt x="5536604" y="803838"/>
                  </a:cubicBezTo>
                  <a:lnTo>
                    <a:pt x="203200" y="803838"/>
                  </a:lnTo>
                  <a:cubicBezTo>
                    <a:pt x="90976" y="803838"/>
                    <a:pt x="0" y="623893"/>
                    <a:pt x="0" y="401919"/>
                  </a:cubicBezTo>
                  <a:cubicBezTo>
                    <a:pt x="0" y="1799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739804" cy="851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0667" y="6865079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3" y="0"/>
                </a:lnTo>
                <a:lnTo>
                  <a:pt x="1139553" y="1139553"/>
                </a:lnTo>
                <a:lnTo>
                  <a:pt x="0" y="113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707956" y="6652577"/>
            <a:ext cx="16094522" cy="1934976"/>
            <a:chOff x="0" y="0"/>
            <a:chExt cx="5739804" cy="6900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39804" cy="690072"/>
            </a:xfrm>
            <a:custGeom>
              <a:avLst/>
              <a:gdLst/>
              <a:ahLst/>
              <a:cxnLst/>
              <a:rect l="l" t="t" r="r" b="b"/>
              <a:pathLst>
                <a:path w="5739804" h="690072">
                  <a:moveTo>
                    <a:pt x="5536604" y="0"/>
                  </a:moveTo>
                  <a:cubicBezTo>
                    <a:pt x="5648829" y="0"/>
                    <a:pt x="5739804" y="154478"/>
                    <a:pt x="5739804" y="345036"/>
                  </a:cubicBezTo>
                  <a:cubicBezTo>
                    <a:pt x="5739804" y="535594"/>
                    <a:pt x="5648829" y="690072"/>
                    <a:pt x="5536604" y="690072"/>
                  </a:cubicBezTo>
                  <a:lnTo>
                    <a:pt x="203200" y="690072"/>
                  </a:lnTo>
                  <a:cubicBezTo>
                    <a:pt x="90976" y="690072"/>
                    <a:pt x="0" y="535594"/>
                    <a:pt x="0" y="345036"/>
                  </a:cubicBezTo>
                  <a:cubicBezTo>
                    <a:pt x="0" y="15447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739804" cy="737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89209" y="6871652"/>
            <a:ext cx="15132018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900" dirty="0" err="1">
                <a:solidFill>
                  <a:srgbClr val="000000"/>
                </a:solidFill>
                <a:latin typeface="Roboto Condensed Bold"/>
              </a:rPr>
              <a:t>Kết</a:t>
            </a:r>
            <a:r>
              <a:rPr lang="en-US" sz="39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 Bold"/>
              </a:rPr>
              <a:t>thúc</a:t>
            </a:r>
            <a:r>
              <a:rPr lang="en-US" sz="3900" dirty="0">
                <a:solidFill>
                  <a:srgbClr val="000000"/>
                </a:solidFill>
                <a:latin typeface="Roboto Condensed Bold"/>
              </a:rPr>
              <a:t>: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hai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kí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liên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hệ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trách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nhiệm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cuộc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sống</a:t>
            </a:r>
            <a:endParaRPr lang="en-US" sz="3900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459"/>
              </a:lnSpc>
            </a:pPr>
            <a:endParaRPr lang="en-US" sz="39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150588"/>
            <a:ext cx="6575562" cy="1756223"/>
          </a:xfrm>
          <a:custGeom>
            <a:avLst/>
            <a:gdLst/>
            <a:ahLst/>
            <a:cxnLst/>
            <a:rect l="l" t="t" r="r" b="b"/>
            <a:pathLst>
              <a:path w="6575562" h="1756223">
                <a:moveTo>
                  <a:pt x="0" y="0"/>
                </a:moveTo>
                <a:lnTo>
                  <a:pt x="6575562" y="0"/>
                </a:lnTo>
                <a:lnTo>
                  <a:pt x="6575562" y="1756224"/>
                </a:lnTo>
                <a:lnTo>
                  <a:pt x="0" y="1756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6297526" y="8105602"/>
            <a:ext cx="1895089" cy="2181398"/>
          </a:xfrm>
          <a:custGeom>
            <a:avLst/>
            <a:gdLst/>
            <a:ahLst/>
            <a:cxnLst/>
            <a:rect l="l" t="t" r="r" b="b"/>
            <a:pathLst>
              <a:path w="1895089" h="2181398">
                <a:moveTo>
                  <a:pt x="1895089" y="0"/>
                </a:moveTo>
                <a:lnTo>
                  <a:pt x="0" y="0"/>
                </a:lnTo>
                <a:lnTo>
                  <a:pt x="0" y="2181398"/>
                </a:lnTo>
                <a:lnTo>
                  <a:pt x="1895089" y="2181398"/>
                </a:lnTo>
                <a:lnTo>
                  <a:pt x="189508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00640" y="426822"/>
            <a:ext cx="4327436" cy="1162998"/>
          </a:xfrm>
          <a:custGeom>
            <a:avLst/>
            <a:gdLst/>
            <a:ahLst/>
            <a:cxnLst/>
            <a:rect l="l" t="t" r="r" b="b"/>
            <a:pathLst>
              <a:path w="4327436" h="1162998">
                <a:moveTo>
                  <a:pt x="0" y="0"/>
                </a:moveTo>
                <a:lnTo>
                  <a:pt x="4327436" y="0"/>
                </a:lnTo>
                <a:lnTo>
                  <a:pt x="4327436" y="1162998"/>
                </a:lnTo>
                <a:lnTo>
                  <a:pt x="0" y="1162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05087" y="4318165"/>
            <a:ext cx="15239983" cy="190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70"/>
              </a:lnSpc>
            </a:pPr>
            <a:r>
              <a:rPr lang="en-US" sz="3900">
                <a:solidFill>
                  <a:srgbClr val="000000"/>
                </a:solidFill>
                <a:latin typeface="Roboto Condensed Bold"/>
              </a:rPr>
              <a:t>Triển khai:</a:t>
            </a:r>
            <a:r>
              <a:rPr lang="en-US" sz="3900">
                <a:solidFill>
                  <a:srgbClr val="000000"/>
                </a:solidFill>
                <a:latin typeface="Roboto Condensed"/>
              </a:rPr>
              <a:t> Bám sát dàn ý để trình bày nội dung theo trật tự hợp lí. Có thể đặt câu hỏi về từng khía cạnh của sự việc để thu hút sự chú ý của người nghe; diễn giải rõ ràng, thể hiện chủ kiến của người nói trước những khía cạnh đó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84945" y="2272485"/>
            <a:ext cx="14887273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900" dirty="0" err="1">
                <a:solidFill>
                  <a:srgbClr val="000000"/>
                </a:solidFill>
                <a:latin typeface="Roboto Condensed Bold"/>
              </a:rPr>
              <a:t>Mở</a:t>
            </a:r>
            <a:r>
              <a:rPr lang="en-US" sz="39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 Bold"/>
              </a:rPr>
              <a:t>đầu</a:t>
            </a:r>
            <a:r>
              <a:rPr lang="en-US" sz="3900" dirty="0">
                <a:solidFill>
                  <a:srgbClr val="000000"/>
                </a:solidFill>
                <a:latin typeface="Roboto Condensed Bold"/>
              </a:rPr>
              <a:t>: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giới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thiệu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hai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kí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90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smtClean="0">
                <a:solidFill>
                  <a:srgbClr val="000000"/>
                </a:solidFill>
                <a:latin typeface="Roboto Condensed"/>
              </a:rPr>
              <a:t>bày (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kể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chuyện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nhỏ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dẫn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tài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liệu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dùng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bức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ảnh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hay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đoạn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phim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giới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thiệu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900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3900" dirty="0">
                <a:solidFill>
                  <a:srgbClr val="000000"/>
                </a:solidFill>
                <a:latin typeface="Roboto Condensed"/>
              </a:rPr>
              <a:t>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17767" y="624840"/>
            <a:ext cx="361444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 Condensed Bold"/>
              </a:rPr>
              <a:t>Đối với người nói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95508" y="573161"/>
            <a:ext cx="3971891" cy="773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57"/>
              </a:lnSpc>
            </a:pP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Trình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bày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bài</a:t>
            </a:r>
            <a:r>
              <a:rPr lang="en-US" sz="4541" dirty="0">
                <a:solidFill>
                  <a:srgbClr val="568278"/>
                </a:solidFill>
                <a:latin typeface="Roboto Condensed Bold"/>
              </a:rPr>
              <a:t> </a:t>
            </a:r>
            <a:r>
              <a:rPr lang="en-US" sz="4541" dirty="0" err="1">
                <a:solidFill>
                  <a:srgbClr val="568278"/>
                </a:solidFill>
                <a:latin typeface="Roboto Condensed Bold"/>
              </a:rPr>
              <a:t>nói</a:t>
            </a:r>
            <a:endParaRPr lang="en-US" sz="4541" dirty="0">
              <a:solidFill>
                <a:srgbClr val="568278"/>
              </a:solidFill>
              <a:latin typeface="Roboto Condensed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16859" y="8820467"/>
            <a:ext cx="14587987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(</a:t>
            </a:r>
            <a:r>
              <a:rPr lang="en-US" sz="3500" dirty="0" err="1">
                <a:solidFill>
                  <a:srgbClr val="568278"/>
                </a:solidFill>
                <a:latin typeface="Roboto Condensed Bold Italics"/>
              </a:rPr>
              <a:t>Lưu</a:t>
            </a:r>
            <a:r>
              <a:rPr lang="en-US" sz="3500" dirty="0">
                <a:solidFill>
                  <a:srgbClr val="568278"/>
                </a:solidFill>
                <a:latin typeface="Roboto Condensed Bold Italics"/>
              </a:rPr>
              <a:t> ý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: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khi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trình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bày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,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cần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phối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hợp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ngôn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ngữ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nói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với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các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phương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tiện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phi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ngôn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ngữ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;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luôn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chú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ý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thái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độ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của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người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nghe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để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điều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chỉnh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khi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cần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 </a:t>
            </a:r>
            <a:r>
              <a:rPr lang="en-US" sz="3500" dirty="0" err="1">
                <a:solidFill>
                  <a:srgbClr val="568278"/>
                </a:solidFill>
                <a:latin typeface="Roboto Condensed Italics"/>
              </a:rPr>
              <a:t>thiết</a:t>
            </a:r>
            <a:r>
              <a:rPr lang="en-US" sz="3500" dirty="0">
                <a:solidFill>
                  <a:srgbClr val="568278"/>
                </a:solidFill>
                <a:latin typeface="Roboto Condensed Italics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14" grpId="0"/>
      <p:bldP spid="18" grpId="0"/>
      <p:bldP spid="19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218" y="3850204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4" y="0"/>
                </a:lnTo>
                <a:lnTo>
                  <a:pt x="1139554" y="1139553"/>
                </a:lnTo>
                <a:lnTo>
                  <a:pt x="0" y="113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37236" y="3559807"/>
            <a:ext cx="16094522" cy="1886852"/>
            <a:chOff x="0" y="0"/>
            <a:chExt cx="5739804" cy="672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39804" cy="672910"/>
            </a:xfrm>
            <a:custGeom>
              <a:avLst/>
              <a:gdLst/>
              <a:ahLst/>
              <a:cxnLst/>
              <a:rect l="l" t="t" r="r" b="b"/>
              <a:pathLst>
                <a:path w="5739804" h="672910">
                  <a:moveTo>
                    <a:pt x="5536604" y="0"/>
                  </a:moveTo>
                  <a:cubicBezTo>
                    <a:pt x="5648829" y="0"/>
                    <a:pt x="5739804" y="150636"/>
                    <a:pt x="5739804" y="336455"/>
                  </a:cubicBezTo>
                  <a:cubicBezTo>
                    <a:pt x="5739804" y="522274"/>
                    <a:pt x="5648829" y="672910"/>
                    <a:pt x="5536604" y="672910"/>
                  </a:cubicBezTo>
                  <a:lnTo>
                    <a:pt x="203200" y="672910"/>
                  </a:lnTo>
                  <a:cubicBezTo>
                    <a:pt x="90976" y="672910"/>
                    <a:pt x="0" y="522274"/>
                    <a:pt x="0" y="336455"/>
                  </a:cubicBezTo>
                  <a:cubicBezTo>
                    <a:pt x="0" y="15063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739804" cy="720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0218" y="6018080"/>
            <a:ext cx="1139553" cy="1139553"/>
          </a:xfrm>
          <a:custGeom>
            <a:avLst/>
            <a:gdLst/>
            <a:ahLst/>
            <a:cxnLst/>
            <a:rect l="l" t="t" r="r" b="b"/>
            <a:pathLst>
              <a:path w="1139553" h="1139553">
                <a:moveTo>
                  <a:pt x="0" y="0"/>
                </a:moveTo>
                <a:lnTo>
                  <a:pt x="1139554" y="0"/>
                </a:lnTo>
                <a:lnTo>
                  <a:pt x="1139554" y="1139554"/>
                </a:lnTo>
                <a:lnTo>
                  <a:pt x="0" y="113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737236" y="5808609"/>
            <a:ext cx="16094522" cy="2011553"/>
            <a:chOff x="0" y="0"/>
            <a:chExt cx="5739804" cy="7173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39804" cy="717382"/>
            </a:xfrm>
            <a:custGeom>
              <a:avLst/>
              <a:gdLst/>
              <a:ahLst/>
              <a:cxnLst/>
              <a:rect l="l" t="t" r="r" b="b"/>
              <a:pathLst>
                <a:path w="5739804" h="717382">
                  <a:moveTo>
                    <a:pt x="5536604" y="0"/>
                  </a:moveTo>
                  <a:cubicBezTo>
                    <a:pt x="5648829" y="0"/>
                    <a:pt x="5739804" y="160591"/>
                    <a:pt x="5739804" y="358691"/>
                  </a:cubicBezTo>
                  <a:cubicBezTo>
                    <a:pt x="5739804" y="556791"/>
                    <a:pt x="5648829" y="717382"/>
                    <a:pt x="5536604" y="717382"/>
                  </a:cubicBezTo>
                  <a:lnTo>
                    <a:pt x="203200" y="717382"/>
                  </a:lnTo>
                  <a:cubicBezTo>
                    <a:pt x="90976" y="717382"/>
                    <a:pt x="0" y="556791"/>
                    <a:pt x="0" y="358691"/>
                  </a:cubicBezTo>
                  <a:cubicBezTo>
                    <a:pt x="0" y="16059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7EF"/>
            </a:solidFill>
            <a:ln w="19050" cap="sq">
              <a:solidFill>
                <a:srgbClr val="8F623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5739804" cy="765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393574"/>
            <a:ext cx="7189953" cy="1920317"/>
          </a:xfrm>
          <a:custGeom>
            <a:avLst/>
            <a:gdLst/>
            <a:ahLst/>
            <a:cxnLst/>
            <a:rect l="l" t="t" r="r" b="b"/>
            <a:pathLst>
              <a:path w="7189953" h="1920317">
                <a:moveTo>
                  <a:pt x="0" y="0"/>
                </a:moveTo>
                <a:lnTo>
                  <a:pt x="7189953" y="0"/>
                </a:lnTo>
                <a:lnTo>
                  <a:pt x="7189953" y="1920316"/>
                </a:lnTo>
                <a:lnTo>
                  <a:pt x="0" y="1920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473978" y="7157634"/>
            <a:ext cx="2718637" cy="3129366"/>
          </a:xfrm>
          <a:custGeom>
            <a:avLst/>
            <a:gdLst/>
            <a:ahLst/>
            <a:cxnLst/>
            <a:rect l="l" t="t" r="r" b="b"/>
            <a:pathLst>
              <a:path w="2718637" h="3129366">
                <a:moveTo>
                  <a:pt x="2718637" y="0"/>
                </a:moveTo>
                <a:lnTo>
                  <a:pt x="0" y="0"/>
                </a:lnTo>
                <a:lnTo>
                  <a:pt x="0" y="3129366"/>
                </a:lnTo>
                <a:lnTo>
                  <a:pt x="2718637" y="3129366"/>
                </a:lnTo>
                <a:lnTo>
                  <a:pt x="271863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00640" y="426822"/>
            <a:ext cx="4327436" cy="1162998"/>
          </a:xfrm>
          <a:custGeom>
            <a:avLst/>
            <a:gdLst/>
            <a:ahLst/>
            <a:cxnLst/>
            <a:rect l="l" t="t" r="r" b="b"/>
            <a:pathLst>
              <a:path w="4327436" h="1162998">
                <a:moveTo>
                  <a:pt x="0" y="0"/>
                </a:moveTo>
                <a:lnTo>
                  <a:pt x="4327436" y="0"/>
                </a:lnTo>
                <a:lnTo>
                  <a:pt x="4327436" y="1162998"/>
                </a:lnTo>
                <a:lnTo>
                  <a:pt x="0" y="1162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350567" y="6372052"/>
            <a:ext cx="15687215" cy="764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Dựa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bảng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kiểm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tham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khảo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đánh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rút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kinh</a:t>
            </a:r>
            <a:r>
              <a:rPr lang="en-US" sz="4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Roboto Condensed"/>
              </a:rPr>
              <a:t>nghiệm</a:t>
            </a:r>
            <a:endParaRPr lang="en-US" sz="43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340861" y="3674558"/>
            <a:ext cx="14887273" cy="156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Roboto Condensed"/>
              </a:rPr>
              <a:t>Trao đổi về những gì đã thực hiện trong phần Nói và nghe để rút kinh nghiệm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17767" y="624840"/>
            <a:ext cx="361444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 Condensed Bold"/>
              </a:rPr>
              <a:t>Đối với người nói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29599" y="443193"/>
            <a:ext cx="5318135" cy="1725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1"/>
              </a:lnSpc>
            </a:pPr>
            <a:r>
              <a:rPr lang="en-US" sz="4965">
                <a:solidFill>
                  <a:srgbClr val="568278"/>
                </a:solidFill>
                <a:latin typeface="Roboto Condensed Bold"/>
              </a:rPr>
              <a:t>Trao đổi sau khi nói, </a:t>
            </a:r>
          </a:p>
          <a:p>
            <a:pPr algn="ctr">
              <a:lnSpc>
                <a:spcPts val="6951"/>
              </a:lnSpc>
            </a:pPr>
            <a:r>
              <a:rPr lang="en-US" sz="4965">
                <a:solidFill>
                  <a:srgbClr val="568278"/>
                </a:solidFill>
                <a:latin typeface="Roboto Condensed Bold"/>
              </a:rPr>
              <a:t>rút kinh nghiệm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2194</Words>
  <Application>Microsoft Office PowerPoint</Application>
  <PresentationFormat>Custom</PresentationFormat>
  <Paragraphs>198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#9Slide07 SVNUT Triumph Press</vt:lpstr>
      <vt:lpstr>Fraunces Bold</vt:lpstr>
      <vt:lpstr>Roboto Condensed Italics</vt:lpstr>
      <vt:lpstr>Roboto Condensed</vt:lpstr>
      <vt:lpstr>Roboto Condensed Bold Italics</vt:lpstr>
      <vt:lpstr>Calibri</vt:lpstr>
      <vt:lpstr>#9Slide05 Aphrodite Pro</vt:lpstr>
      <vt:lpstr>Roboto Condensed Bold</vt:lpstr>
      <vt:lpstr>Aptos</vt:lpstr>
      <vt:lpstr>Fraunces</vt:lpstr>
      <vt:lpstr>Roboto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9KN_B1_Noi nghe_Trinh bay y kien ve mot su viec co tinh thoi su</dc:title>
  <cp:lastModifiedBy>Administrator</cp:lastModifiedBy>
  <cp:revision>7</cp:revision>
  <dcterms:created xsi:type="dcterms:W3CDTF">2006-08-16T00:00:00Z</dcterms:created>
  <dcterms:modified xsi:type="dcterms:W3CDTF">2024-07-30T09:10:56Z</dcterms:modified>
  <dc:identifier>DAGI_hFpTas</dc:identifier>
</cp:coreProperties>
</file>