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 id="270" r:id="rId15"/>
    <p:sldId id="271" r:id="rId16"/>
    <p:sldId id="272" r:id="rId17"/>
  </p:sldIdLst>
  <p:sldSz cx="18288000" cy="10287000"/>
  <p:notesSz cx="6858000" cy="9144000"/>
  <p:embeddedFontLst>
    <p:embeddedFont>
      <p:font typeface="Arimo" panose="020B0604020202020204" charset="0"/>
      <p:regular r:id="rId18"/>
    </p:embeddedFont>
    <p:embeddedFont>
      <p:font typeface="Francois One" panose="020B0604020202020204" charset="-93"/>
      <p:regular r:id="rId19"/>
    </p:embeddedFont>
    <p:embeddedFont>
      <p:font typeface="League Spartan" panose="020B0604020202020204" charset="0"/>
      <p:regular r:id="rId20"/>
    </p:embeddedFont>
    <p:embeddedFont>
      <p:font typeface="Montserrat" pitchFamily="2" charset="-93"/>
      <p:regular r:id="rId21"/>
      <p:bold r:id="rId22"/>
      <p:italic r:id="rId23"/>
      <p:boldItalic r:id="rId24"/>
    </p:embeddedFont>
    <p:embeddedFont>
      <p:font typeface="Montserrat Bold" pitchFamily="2" charset="-93"/>
      <p:regular r:id="rId25"/>
      <p:bold r:id="rId26"/>
    </p:embeddedFont>
    <p:embeddedFont>
      <p:font typeface="Montserrat Classic" panose="020B0604020202020204" charset="0"/>
      <p:regular r:id="rId27"/>
    </p:embeddedFont>
    <p:embeddedFont>
      <p:font typeface="Montserrat Ultra-Bold" panose="020B0604020202020204" charset="-93"/>
      <p:regular r:id="rId28"/>
    </p:embeddedFont>
    <p:embeddedFont>
      <p:font typeface="Roboto" panose="02000000000000000000" pitchFamily="2" charset="0"/>
      <p:regular r:id="rId29"/>
      <p:bold r:id="rId30"/>
      <p:italic r:id="rId31"/>
      <p:boldItalic r:id="rId32"/>
    </p:embeddedFont>
    <p:embeddedFont>
      <p:font typeface="Roboto Bold" panose="02000000000000000000" pitchFamily="2" charset="0"/>
      <p:regular r:id="rId33"/>
      <p:bold r:id="rId34"/>
    </p:embeddedFont>
    <p:embeddedFont>
      <p:font typeface="Roboto Italics" panose="020B06040202020202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tableStyles" Target="tableStyles.xml"/><Relationship Id="rId21" Type="http://schemas.openxmlformats.org/officeDocument/2006/relationships/font" Target="fonts/font4.fntdata"/><Relationship Id="rId34" Type="http://schemas.openxmlformats.org/officeDocument/2006/relationships/font" Target="fonts/font1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svg"/><Relationship Id="rId7" Type="http://schemas.openxmlformats.org/officeDocument/2006/relationships/image" Target="../media/image24.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8.svg"/><Relationship Id="rId10" Type="http://schemas.openxmlformats.org/officeDocument/2006/relationships/image" Target="../media/image27.png"/><Relationship Id="rId4" Type="http://schemas.openxmlformats.org/officeDocument/2006/relationships/image" Target="../media/image7.png"/><Relationship Id="rId9" Type="http://schemas.openxmlformats.org/officeDocument/2006/relationships/image" Target="../media/image26.sv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0.jpeg"/><Relationship Id="rId7" Type="http://schemas.openxmlformats.org/officeDocument/2006/relationships/image" Target="../media/image34.sv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8.svg"/><Relationship Id="rId5" Type="http://schemas.openxmlformats.org/officeDocument/2006/relationships/image" Target="../media/image32.svg"/><Relationship Id="rId10" Type="http://schemas.openxmlformats.org/officeDocument/2006/relationships/image" Target="../media/image7.png"/><Relationship Id="rId4" Type="http://schemas.openxmlformats.org/officeDocument/2006/relationships/image" Target="../media/image31.png"/><Relationship Id="rId9" Type="http://schemas.openxmlformats.org/officeDocument/2006/relationships/image" Target="../media/image6.svg"/></Relationships>
</file>

<file path=ppt/slides/_rels/slide1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1.svg"/><Relationship Id="rId7"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6.svg"/><Relationship Id="rId10" Type="http://schemas.openxmlformats.org/officeDocument/2006/relationships/image" Target="../media/image8.svg"/><Relationship Id="rId4" Type="http://schemas.openxmlformats.org/officeDocument/2006/relationships/image" Target="../media/image5.pn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1.svg"/><Relationship Id="rId7"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6.svg"/><Relationship Id="rId10" Type="http://schemas.openxmlformats.org/officeDocument/2006/relationships/image" Target="../media/image8.svg"/><Relationship Id="rId4" Type="http://schemas.openxmlformats.org/officeDocument/2006/relationships/image" Target="../media/image5.png"/><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37.png"/><Relationship Id="rId3" Type="http://schemas.openxmlformats.org/officeDocument/2006/relationships/image" Target="../media/image11.svg"/><Relationship Id="rId7" Type="http://schemas.openxmlformats.org/officeDocument/2006/relationships/image" Target="../media/image12.png"/><Relationship Id="rId12" Type="http://schemas.openxmlformats.org/officeDocument/2006/relationships/image" Target="../media/image36.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jpeg"/><Relationship Id="rId11" Type="http://schemas.openxmlformats.org/officeDocument/2006/relationships/image" Target="../media/image35.png"/><Relationship Id="rId5" Type="http://schemas.openxmlformats.org/officeDocument/2006/relationships/image" Target="../media/image6.svg"/><Relationship Id="rId10" Type="http://schemas.openxmlformats.org/officeDocument/2006/relationships/image" Target="../media/image8.svg"/><Relationship Id="rId4" Type="http://schemas.openxmlformats.org/officeDocument/2006/relationships/image" Target="../media/image5.png"/><Relationship Id="rId9" Type="http://schemas.openxmlformats.org/officeDocument/2006/relationships/image" Target="../media/image7.png"/><Relationship Id="rId14" Type="http://schemas.openxmlformats.org/officeDocument/2006/relationships/image" Target="../media/image38.sv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40.sv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1.svg"/><Relationship Id="rId7"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6.svg"/><Relationship Id="rId10" Type="http://schemas.openxmlformats.org/officeDocument/2006/relationships/image" Target="../media/image8.svg"/><Relationship Id="rId4" Type="http://schemas.openxmlformats.org/officeDocument/2006/relationships/image" Target="../media/image5.pn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sv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9809047" cy="12207240"/>
          </a:xfrm>
          <a:custGeom>
            <a:avLst/>
            <a:gdLst/>
            <a:ahLst/>
            <a:cxnLst/>
            <a:rect l="l" t="t" r="r" b="b"/>
            <a:pathLst>
              <a:path w="19809047" h="12207240">
                <a:moveTo>
                  <a:pt x="0" y="0"/>
                </a:moveTo>
                <a:lnTo>
                  <a:pt x="19809047" y="0"/>
                </a:lnTo>
                <a:lnTo>
                  <a:pt x="19809047" y="12207240"/>
                </a:lnTo>
                <a:lnTo>
                  <a:pt x="0" y="12207240"/>
                </a:lnTo>
                <a:lnTo>
                  <a:pt x="0" y="0"/>
                </a:lnTo>
                <a:close/>
              </a:path>
            </a:pathLst>
          </a:custGeom>
          <a:blipFill>
            <a:blip r:embed="rId2"/>
            <a:stretch>
              <a:fillRect t="-4158" b="-4158"/>
            </a:stretch>
          </a:blipFill>
        </p:spPr>
        <p:txBody>
          <a:bodyPr/>
          <a:lstStyle/>
          <a:p>
            <a:endParaRPr lang="vi-VN"/>
          </a:p>
        </p:txBody>
      </p:sp>
      <p:sp>
        <p:nvSpPr>
          <p:cNvPr id="3" name="TextBox 3"/>
          <p:cNvSpPr txBox="1"/>
          <p:nvPr/>
        </p:nvSpPr>
        <p:spPr>
          <a:xfrm>
            <a:off x="0" y="4756420"/>
            <a:ext cx="8957553" cy="1739900"/>
          </a:xfrm>
          <a:prstGeom prst="rect">
            <a:avLst/>
          </a:prstGeom>
        </p:spPr>
        <p:txBody>
          <a:bodyPr lIns="0" tIns="0" rIns="0" bIns="0" rtlCol="0" anchor="t">
            <a:spAutoFit/>
          </a:bodyPr>
          <a:lstStyle/>
          <a:p>
            <a:pPr algn="ctr">
              <a:lnSpc>
                <a:spcPts val="7000"/>
              </a:lnSpc>
            </a:pPr>
            <a:r>
              <a:rPr lang="en-US" sz="5000">
                <a:solidFill>
                  <a:srgbClr val="FFFFFF"/>
                </a:solidFill>
                <a:latin typeface="Francois One"/>
                <a:ea typeface="Francois One"/>
                <a:cs typeface="Francois One"/>
                <a:sym typeface="Francois One"/>
              </a:rPr>
              <a:t>KHÚC TRÁNG CA CỦA NHÀ GIÀN</a:t>
            </a:r>
          </a:p>
          <a:p>
            <a:pPr algn="ctr">
              <a:lnSpc>
                <a:spcPts val="7000"/>
              </a:lnSpc>
            </a:pPr>
            <a:r>
              <a:rPr lang="en-US" sz="5000">
                <a:solidFill>
                  <a:srgbClr val="FFFFFF"/>
                </a:solidFill>
                <a:latin typeface="Francois One"/>
                <a:ea typeface="Francois One"/>
                <a:cs typeface="Francois One"/>
                <a:sym typeface="Francois One"/>
              </a:rPr>
              <a:t>-Xuân Ba-</a:t>
            </a:r>
          </a:p>
        </p:txBody>
      </p:sp>
      <p:sp>
        <p:nvSpPr>
          <p:cNvPr id="4" name="TextBox 4"/>
          <p:cNvSpPr txBox="1"/>
          <p:nvPr/>
        </p:nvSpPr>
        <p:spPr>
          <a:xfrm>
            <a:off x="0" y="1897230"/>
            <a:ext cx="8957553" cy="1837055"/>
          </a:xfrm>
          <a:prstGeom prst="rect">
            <a:avLst/>
          </a:prstGeom>
        </p:spPr>
        <p:txBody>
          <a:bodyPr lIns="0" tIns="0" rIns="0" bIns="0" rtlCol="0" anchor="t">
            <a:spAutoFit/>
          </a:bodyPr>
          <a:lstStyle/>
          <a:p>
            <a:pPr algn="ctr">
              <a:lnSpc>
                <a:spcPts val="7419"/>
              </a:lnSpc>
            </a:pPr>
            <a:r>
              <a:rPr lang="en-US" sz="5299">
                <a:solidFill>
                  <a:srgbClr val="BFBCB7"/>
                </a:solidFill>
                <a:latin typeface="Francois One"/>
                <a:ea typeface="Francois One"/>
                <a:cs typeface="Francois One"/>
                <a:sym typeface="Francois One"/>
              </a:rPr>
              <a:t>BÀI 3</a:t>
            </a:r>
          </a:p>
          <a:p>
            <a:pPr algn="ctr">
              <a:lnSpc>
                <a:spcPts val="7419"/>
              </a:lnSpc>
            </a:pPr>
            <a:r>
              <a:rPr lang="en-US" sz="5299">
                <a:solidFill>
                  <a:srgbClr val="BFBCB7"/>
                </a:solidFill>
                <a:latin typeface="Francois One"/>
                <a:ea typeface="Francois One"/>
                <a:cs typeface="Francois One"/>
                <a:sym typeface="Francois One"/>
              </a:rPr>
              <a:t>NHẬT KÍ, PHÓNG SỰ, HỒI KÍ</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36310" y="396558"/>
            <a:ext cx="7245272" cy="1340484"/>
          </a:xfrm>
          <a:prstGeom prst="rect">
            <a:avLst/>
          </a:prstGeom>
        </p:spPr>
        <p:txBody>
          <a:bodyPr lIns="0" tIns="0" rIns="0" bIns="0" rtlCol="0" anchor="t">
            <a:spAutoFit/>
          </a:bodyPr>
          <a:lstStyle/>
          <a:p>
            <a:pPr algn="l">
              <a:lnSpc>
                <a:spcPts val="5740"/>
              </a:lnSpc>
            </a:pPr>
            <a:r>
              <a:rPr lang="en-US" sz="4100">
                <a:solidFill>
                  <a:srgbClr val="065FAD"/>
                </a:solidFill>
                <a:latin typeface="Francois One"/>
                <a:ea typeface="Francois One"/>
                <a:cs typeface="Francois One"/>
                <a:sym typeface="Francois One"/>
              </a:rPr>
              <a:t>II. ĐỌC HIỂU VĂN BẢN</a:t>
            </a:r>
          </a:p>
          <a:p>
            <a:pPr algn="l">
              <a:lnSpc>
                <a:spcPts val="5040"/>
              </a:lnSpc>
            </a:pPr>
            <a:r>
              <a:rPr lang="en-US" sz="3600">
                <a:solidFill>
                  <a:srgbClr val="065FAD"/>
                </a:solidFill>
                <a:latin typeface="Francois One"/>
                <a:ea typeface="Francois One"/>
                <a:cs typeface="Francois One"/>
                <a:sym typeface="Francois One"/>
              </a:rPr>
              <a:t>2. Những người lính nhà giàn</a:t>
            </a:r>
          </a:p>
        </p:txBody>
      </p:sp>
      <p:sp>
        <p:nvSpPr>
          <p:cNvPr id="3" name="TextBox 3"/>
          <p:cNvSpPr txBox="1"/>
          <p:nvPr/>
        </p:nvSpPr>
        <p:spPr>
          <a:xfrm>
            <a:off x="436310" y="1908175"/>
            <a:ext cx="17415380" cy="9380773"/>
          </a:xfrm>
          <a:prstGeom prst="rect">
            <a:avLst/>
          </a:prstGeom>
        </p:spPr>
        <p:txBody>
          <a:bodyPr lIns="0" tIns="0" rIns="0" bIns="0" rtlCol="0" anchor="t">
            <a:spAutoFit/>
          </a:bodyPr>
          <a:lstStyle/>
          <a:p>
            <a:pPr algn="just">
              <a:lnSpc>
                <a:spcPts val="4900"/>
              </a:lnSpc>
            </a:pPr>
            <a:r>
              <a:rPr lang="en-US" sz="3500" b="1">
                <a:solidFill>
                  <a:srgbClr val="C00000"/>
                </a:solidFill>
                <a:latin typeface="Roboto"/>
                <a:ea typeface="Roboto"/>
                <a:cs typeface="Roboto"/>
                <a:sym typeface="Roboto"/>
              </a:rPr>
              <a:t>- Thời gian:</a:t>
            </a:r>
            <a:r>
              <a:rPr lang="en-US" sz="3500">
                <a:solidFill>
                  <a:srgbClr val="065FAD"/>
                </a:solidFill>
                <a:latin typeface="Roboto"/>
                <a:ea typeface="Roboto"/>
                <a:cs typeface="Roboto"/>
                <a:sym typeface="Roboto"/>
              </a:rPr>
              <a:t>  biển tờ mờ.</a:t>
            </a:r>
          </a:p>
          <a:p>
            <a:pPr algn="just">
              <a:lnSpc>
                <a:spcPts val="4900"/>
              </a:lnSpc>
            </a:pPr>
            <a:r>
              <a:rPr lang="en-US" sz="3500" b="1">
                <a:solidFill>
                  <a:srgbClr val="7030A0"/>
                </a:solidFill>
                <a:latin typeface="Roboto"/>
                <a:ea typeface="Roboto"/>
                <a:cs typeface="Roboto"/>
                <a:sym typeface="Roboto"/>
              </a:rPr>
              <a:t>- Hoàn cảnh: </a:t>
            </a:r>
            <a:r>
              <a:rPr lang="en-US" sz="3500">
                <a:solidFill>
                  <a:srgbClr val="065FAD"/>
                </a:solidFill>
                <a:latin typeface="Roboto"/>
                <a:ea typeface="Roboto"/>
                <a:cs typeface="Roboto"/>
                <a:sym typeface="Roboto"/>
              </a:rPr>
              <a:t>sóng dồi lắc dữ dằn, biển làm trò tung hứng chiếc xuồng như một thứ đồ chơi mỏng manh (nhân hóa, so sánh giàu sức gợi), khoảng non trưa sóng mới bớt.</a:t>
            </a:r>
          </a:p>
          <a:p>
            <a:pPr algn="just">
              <a:lnSpc>
                <a:spcPts val="4900"/>
              </a:lnSpc>
            </a:pPr>
            <a:r>
              <a:rPr lang="en-US" sz="3500" b="1">
                <a:solidFill>
                  <a:schemeClr val="accent3">
                    <a:lumMod val="75000"/>
                  </a:schemeClr>
                </a:solidFill>
                <a:latin typeface="Roboto"/>
                <a:ea typeface="Roboto"/>
                <a:cs typeface="Roboto"/>
                <a:sym typeface="Roboto"/>
              </a:rPr>
              <a:t>- Nhà giàn: </a:t>
            </a:r>
            <a:r>
              <a:rPr lang="en-US" sz="3500">
                <a:solidFill>
                  <a:srgbClr val="065FAD"/>
                </a:solidFill>
                <a:latin typeface="Roboto"/>
                <a:ea typeface="Roboto"/>
                <a:cs typeface="Roboto"/>
                <a:sym typeface="Roboto"/>
              </a:rPr>
              <a:t>diện tích 50 mét vuông quanh năm suốt tháng ngó lên là trời, trông ngang là nước. Bây giờ là xi măng cốt sắt là sàn tường bê tông nhưng mươi mười lăm năm trước kém kiên cố hơn bây giờ.</a:t>
            </a:r>
          </a:p>
          <a:p>
            <a:pPr algn="just">
              <a:lnSpc>
                <a:spcPts val="4900"/>
              </a:lnSpc>
            </a:pPr>
            <a:r>
              <a:rPr lang="en-US" sz="3500">
                <a:solidFill>
                  <a:srgbClr val="065FAD"/>
                </a:solidFill>
                <a:latin typeface="Roboto"/>
                <a:ea typeface="Roboto"/>
                <a:cs typeface="Roboto"/>
                <a:sym typeface="Roboto"/>
              </a:rPr>
              <a:t>- Không đồng ý cho tác giả sang nhà giàn trong hoàn cảnh khắc nghiệt như vậy: </a:t>
            </a:r>
            <a:r>
              <a:rPr lang="en-US" sz="3500">
                <a:solidFill>
                  <a:srgbClr val="FF3131"/>
                </a:solidFill>
                <a:latin typeface="Roboto"/>
                <a:ea typeface="Roboto"/>
                <a:cs typeface="Roboto"/>
                <a:sym typeface="Roboto"/>
              </a:rPr>
              <a:t>quan tâm, trách nhiệm.</a:t>
            </a:r>
          </a:p>
          <a:p>
            <a:pPr algn="just">
              <a:lnSpc>
                <a:spcPts val="4900"/>
              </a:lnSpc>
            </a:pPr>
            <a:r>
              <a:rPr lang="en-US" sz="3500">
                <a:solidFill>
                  <a:srgbClr val="065FAD"/>
                </a:solidFill>
                <a:latin typeface="Roboto"/>
                <a:ea typeface="Roboto"/>
                <a:cs typeface="Roboto"/>
                <a:sym typeface="Roboto"/>
              </a:rPr>
              <a:t>- Câu chuyện về những người lính nhà giàn những năm trước đây 1990, 1996, 1999, 2000. Các anh phải chống trọi với bão cấp 11, 12.</a:t>
            </a:r>
          </a:p>
          <a:p>
            <a:pPr algn="just">
              <a:lnSpc>
                <a:spcPts val="4900"/>
              </a:lnSpc>
            </a:pPr>
            <a:r>
              <a:rPr lang="en-US" sz="3500">
                <a:solidFill>
                  <a:srgbClr val="107FA2"/>
                </a:solidFill>
                <a:latin typeface="Roboto Bold"/>
                <a:ea typeface="Roboto Bold"/>
                <a:cs typeface="Roboto Bold"/>
                <a:sym typeface="Roboto Bold"/>
              </a:rPr>
              <a:t>=&gt; Niềm đau đớn, xót xa trước sự hi sinh của các anh trong lúc trời biển cùng hiệp đồng tạo trận cuồng phong nhưng đồng thời cũng tràn đầy lòng biết ơn, ngợi ca, tự hào, khâm phục trước sự kiên cường, dũng cảm đó của các anh.</a:t>
            </a:r>
          </a:p>
          <a:p>
            <a:pPr algn="just">
              <a:lnSpc>
                <a:spcPts val="4900"/>
              </a:lnSpc>
            </a:pPr>
            <a:endParaRPr lang="en-US" sz="3500">
              <a:solidFill>
                <a:srgbClr val="107FA2"/>
              </a:solidFill>
              <a:latin typeface="Roboto Bold"/>
              <a:ea typeface="Roboto Bold"/>
              <a:cs typeface="Roboto Bold"/>
              <a:sym typeface="Roboto Bold"/>
            </a:endParaRPr>
          </a:p>
          <a:p>
            <a:pPr algn="just">
              <a:lnSpc>
                <a:spcPts val="4900"/>
              </a:lnSpc>
            </a:pPr>
            <a:endParaRPr lang="en-US" sz="3500">
              <a:solidFill>
                <a:srgbClr val="107FA2"/>
              </a:solidFill>
              <a:latin typeface="Roboto Bold"/>
              <a:ea typeface="Roboto Bold"/>
              <a:cs typeface="Roboto Bold"/>
              <a:sym typeface="Roboto 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8384741" y="771794"/>
            <a:ext cx="9173386" cy="2698571"/>
            <a:chOff x="0" y="0"/>
            <a:chExt cx="2416036" cy="710735"/>
          </a:xfrm>
        </p:grpSpPr>
        <p:sp>
          <p:nvSpPr>
            <p:cNvPr id="3" name="Freeform 3"/>
            <p:cNvSpPr/>
            <p:nvPr/>
          </p:nvSpPr>
          <p:spPr>
            <a:xfrm>
              <a:off x="0" y="0"/>
              <a:ext cx="2416036" cy="710735"/>
            </a:xfrm>
            <a:custGeom>
              <a:avLst/>
              <a:gdLst/>
              <a:ahLst/>
              <a:cxnLst/>
              <a:rect l="l" t="t" r="r" b="b"/>
              <a:pathLst>
                <a:path w="2416036" h="710735">
                  <a:moveTo>
                    <a:pt x="84395" y="0"/>
                  </a:moveTo>
                  <a:lnTo>
                    <a:pt x="2331640" y="0"/>
                  </a:lnTo>
                  <a:cubicBezTo>
                    <a:pt x="2378251" y="0"/>
                    <a:pt x="2416036" y="37785"/>
                    <a:pt x="2416036" y="84395"/>
                  </a:cubicBezTo>
                  <a:lnTo>
                    <a:pt x="2416036" y="626339"/>
                  </a:lnTo>
                  <a:cubicBezTo>
                    <a:pt x="2416036" y="672950"/>
                    <a:pt x="2378251" y="710735"/>
                    <a:pt x="2331640" y="710735"/>
                  </a:cubicBezTo>
                  <a:lnTo>
                    <a:pt x="84395" y="710735"/>
                  </a:lnTo>
                  <a:cubicBezTo>
                    <a:pt x="37785" y="710735"/>
                    <a:pt x="0" y="672950"/>
                    <a:pt x="0" y="626339"/>
                  </a:cubicBezTo>
                  <a:lnTo>
                    <a:pt x="0" y="84395"/>
                  </a:lnTo>
                  <a:cubicBezTo>
                    <a:pt x="0" y="37785"/>
                    <a:pt x="37785" y="0"/>
                    <a:pt x="84395" y="0"/>
                  </a:cubicBezTo>
                  <a:close/>
                </a:path>
              </a:pathLst>
            </a:custGeom>
            <a:solidFill>
              <a:srgbClr val="012F7F"/>
            </a:solidFill>
          </p:spPr>
          <p:txBody>
            <a:bodyPr/>
            <a:lstStyle/>
            <a:p>
              <a:endParaRPr lang="vi-VN"/>
            </a:p>
          </p:txBody>
        </p:sp>
        <p:sp>
          <p:nvSpPr>
            <p:cNvPr id="4" name="TextBox 4"/>
            <p:cNvSpPr txBox="1"/>
            <p:nvPr/>
          </p:nvSpPr>
          <p:spPr>
            <a:xfrm>
              <a:off x="0" y="0"/>
              <a:ext cx="2416036" cy="710735"/>
            </a:xfrm>
            <a:prstGeom prst="rect">
              <a:avLst/>
            </a:prstGeom>
          </p:spPr>
          <p:txBody>
            <a:bodyPr lIns="50800" tIns="50800" rIns="50800" bIns="50800" rtlCol="0" anchor="ctr"/>
            <a:lstStyle/>
            <a:p>
              <a:pPr algn="ctr">
                <a:lnSpc>
                  <a:spcPts val="2999"/>
                </a:lnSpc>
              </a:pPr>
              <a:endParaRPr/>
            </a:p>
          </p:txBody>
        </p:sp>
      </p:grpSp>
      <p:grpSp>
        <p:nvGrpSpPr>
          <p:cNvPr id="5" name="Group 5"/>
          <p:cNvGrpSpPr/>
          <p:nvPr/>
        </p:nvGrpSpPr>
        <p:grpSpPr>
          <a:xfrm>
            <a:off x="8384741" y="3794215"/>
            <a:ext cx="9173386" cy="2698571"/>
            <a:chOff x="0" y="0"/>
            <a:chExt cx="2416036" cy="710735"/>
          </a:xfrm>
        </p:grpSpPr>
        <p:sp>
          <p:nvSpPr>
            <p:cNvPr id="6" name="Freeform 6"/>
            <p:cNvSpPr/>
            <p:nvPr/>
          </p:nvSpPr>
          <p:spPr>
            <a:xfrm>
              <a:off x="0" y="0"/>
              <a:ext cx="2416036" cy="710735"/>
            </a:xfrm>
            <a:custGeom>
              <a:avLst/>
              <a:gdLst/>
              <a:ahLst/>
              <a:cxnLst/>
              <a:rect l="l" t="t" r="r" b="b"/>
              <a:pathLst>
                <a:path w="2416036" h="710735">
                  <a:moveTo>
                    <a:pt x="84395" y="0"/>
                  </a:moveTo>
                  <a:lnTo>
                    <a:pt x="2331640" y="0"/>
                  </a:lnTo>
                  <a:cubicBezTo>
                    <a:pt x="2378251" y="0"/>
                    <a:pt x="2416036" y="37785"/>
                    <a:pt x="2416036" y="84395"/>
                  </a:cubicBezTo>
                  <a:lnTo>
                    <a:pt x="2416036" y="626339"/>
                  </a:lnTo>
                  <a:cubicBezTo>
                    <a:pt x="2416036" y="672950"/>
                    <a:pt x="2378251" y="710735"/>
                    <a:pt x="2331640" y="710735"/>
                  </a:cubicBezTo>
                  <a:lnTo>
                    <a:pt x="84395" y="710735"/>
                  </a:lnTo>
                  <a:cubicBezTo>
                    <a:pt x="37785" y="710735"/>
                    <a:pt x="0" y="672950"/>
                    <a:pt x="0" y="626339"/>
                  </a:cubicBezTo>
                  <a:lnTo>
                    <a:pt x="0" y="84395"/>
                  </a:lnTo>
                  <a:cubicBezTo>
                    <a:pt x="0" y="37785"/>
                    <a:pt x="37785" y="0"/>
                    <a:pt x="84395" y="0"/>
                  </a:cubicBezTo>
                  <a:close/>
                </a:path>
              </a:pathLst>
            </a:custGeom>
            <a:solidFill>
              <a:srgbClr val="012F7F"/>
            </a:solidFill>
          </p:spPr>
          <p:txBody>
            <a:bodyPr/>
            <a:lstStyle/>
            <a:p>
              <a:endParaRPr lang="vi-VN"/>
            </a:p>
          </p:txBody>
        </p:sp>
        <p:sp>
          <p:nvSpPr>
            <p:cNvPr id="7" name="TextBox 7"/>
            <p:cNvSpPr txBox="1"/>
            <p:nvPr/>
          </p:nvSpPr>
          <p:spPr>
            <a:xfrm>
              <a:off x="0" y="0"/>
              <a:ext cx="2416036" cy="710735"/>
            </a:xfrm>
            <a:prstGeom prst="rect">
              <a:avLst/>
            </a:prstGeom>
          </p:spPr>
          <p:txBody>
            <a:bodyPr lIns="50800" tIns="50800" rIns="50800" bIns="50800" rtlCol="0" anchor="ctr"/>
            <a:lstStyle/>
            <a:p>
              <a:pPr algn="ctr">
                <a:lnSpc>
                  <a:spcPts val="2999"/>
                </a:lnSpc>
              </a:pPr>
              <a:endParaRPr/>
            </a:p>
          </p:txBody>
        </p:sp>
      </p:grpSp>
      <p:grpSp>
        <p:nvGrpSpPr>
          <p:cNvPr id="8" name="Group 8"/>
          <p:cNvGrpSpPr/>
          <p:nvPr/>
        </p:nvGrpSpPr>
        <p:grpSpPr>
          <a:xfrm>
            <a:off x="8384741" y="6816635"/>
            <a:ext cx="9173386" cy="2698571"/>
            <a:chOff x="0" y="0"/>
            <a:chExt cx="2416036" cy="710735"/>
          </a:xfrm>
        </p:grpSpPr>
        <p:sp>
          <p:nvSpPr>
            <p:cNvPr id="9" name="Freeform 9"/>
            <p:cNvSpPr/>
            <p:nvPr/>
          </p:nvSpPr>
          <p:spPr>
            <a:xfrm>
              <a:off x="0" y="0"/>
              <a:ext cx="2416036" cy="710735"/>
            </a:xfrm>
            <a:custGeom>
              <a:avLst/>
              <a:gdLst/>
              <a:ahLst/>
              <a:cxnLst/>
              <a:rect l="l" t="t" r="r" b="b"/>
              <a:pathLst>
                <a:path w="2416036" h="710735">
                  <a:moveTo>
                    <a:pt x="84395" y="0"/>
                  </a:moveTo>
                  <a:lnTo>
                    <a:pt x="2331640" y="0"/>
                  </a:lnTo>
                  <a:cubicBezTo>
                    <a:pt x="2378251" y="0"/>
                    <a:pt x="2416036" y="37785"/>
                    <a:pt x="2416036" y="84395"/>
                  </a:cubicBezTo>
                  <a:lnTo>
                    <a:pt x="2416036" y="626339"/>
                  </a:lnTo>
                  <a:cubicBezTo>
                    <a:pt x="2416036" y="672950"/>
                    <a:pt x="2378251" y="710735"/>
                    <a:pt x="2331640" y="710735"/>
                  </a:cubicBezTo>
                  <a:lnTo>
                    <a:pt x="84395" y="710735"/>
                  </a:lnTo>
                  <a:cubicBezTo>
                    <a:pt x="37785" y="710735"/>
                    <a:pt x="0" y="672950"/>
                    <a:pt x="0" y="626339"/>
                  </a:cubicBezTo>
                  <a:lnTo>
                    <a:pt x="0" y="84395"/>
                  </a:lnTo>
                  <a:cubicBezTo>
                    <a:pt x="0" y="37785"/>
                    <a:pt x="37785" y="0"/>
                    <a:pt x="84395" y="0"/>
                  </a:cubicBezTo>
                  <a:close/>
                </a:path>
              </a:pathLst>
            </a:custGeom>
            <a:solidFill>
              <a:srgbClr val="012F7F"/>
            </a:solidFill>
          </p:spPr>
          <p:txBody>
            <a:bodyPr/>
            <a:lstStyle/>
            <a:p>
              <a:endParaRPr lang="vi-VN"/>
            </a:p>
          </p:txBody>
        </p:sp>
        <p:sp>
          <p:nvSpPr>
            <p:cNvPr id="10" name="TextBox 10"/>
            <p:cNvSpPr txBox="1"/>
            <p:nvPr/>
          </p:nvSpPr>
          <p:spPr>
            <a:xfrm>
              <a:off x="0" y="0"/>
              <a:ext cx="2416036" cy="710735"/>
            </a:xfrm>
            <a:prstGeom prst="rect">
              <a:avLst/>
            </a:prstGeom>
          </p:spPr>
          <p:txBody>
            <a:bodyPr lIns="50800" tIns="50800" rIns="50800" bIns="50800" rtlCol="0" anchor="ctr"/>
            <a:lstStyle/>
            <a:p>
              <a:pPr algn="ctr">
                <a:lnSpc>
                  <a:spcPts val="2999"/>
                </a:lnSpc>
              </a:pPr>
              <a:endParaRPr/>
            </a:p>
          </p:txBody>
        </p:sp>
      </p:grpSp>
      <p:sp>
        <p:nvSpPr>
          <p:cNvPr id="11" name="TextBox 11"/>
          <p:cNvSpPr txBox="1"/>
          <p:nvPr/>
        </p:nvSpPr>
        <p:spPr>
          <a:xfrm>
            <a:off x="359868" y="4744492"/>
            <a:ext cx="6655427" cy="3073401"/>
          </a:xfrm>
          <a:prstGeom prst="rect">
            <a:avLst/>
          </a:prstGeom>
        </p:spPr>
        <p:txBody>
          <a:bodyPr lIns="0" tIns="0" rIns="0" bIns="0" rtlCol="0" anchor="t">
            <a:spAutoFit/>
          </a:bodyPr>
          <a:lstStyle/>
          <a:p>
            <a:pPr algn="just">
              <a:lnSpc>
                <a:spcPts val="4899"/>
              </a:lnSpc>
            </a:pPr>
            <a:r>
              <a:rPr lang="en-US" sz="3499">
                <a:solidFill>
                  <a:srgbClr val="FF3131"/>
                </a:solidFill>
                <a:latin typeface="Montserrat Bold"/>
                <a:ea typeface="Montserrat Bold"/>
                <a:cs typeface="Montserrat Bold"/>
                <a:sym typeface="Montserrat Bold"/>
              </a:rPr>
              <a:t>Thay đổi tích cực để đảm bảo an toàn trong sinh hoạt và phòng thủ của các chiến sĩ hải quân ở nhà giàn.</a:t>
            </a:r>
          </a:p>
          <a:p>
            <a:pPr algn="just">
              <a:lnSpc>
                <a:spcPts val="4899"/>
              </a:lnSpc>
            </a:pPr>
            <a:endParaRPr lang="en-US" sz="3499">
              <a:solidFill>
                <a:srgbClr val="FF3131"/>
              </a:solidFill>
              <a:latin typeface="Montserrat Bold"/>
              <a:ea typeface="Montserrat Bold"/>
              <a:cs typeface="Montserrat Bold"/>
              <a:sym typeface="Montserrat Bold"/>
            </a:endParaRPr>
          </a:p>
        </p:txBody>
      </p:sp>
      <p:grpSp>
        <p:nvGrpSpPr>
          <p:cNvPr id="12" name="Group 12"/>
          <p:cNvGrpSpPr/>
          <p:nvPr/>
        </p:nvGrpSpPr>
        <p:grpSpPr>
          <a:xfrm>
            <a:off x="7403934" y="1218744"/>
            <a:ext cx="1961614" cy="196161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D91B"/>
            </a:solidFill>
          </p:spPr>
          <p:txBody>
            <a:bodyPr/>
            <a:lstStyle/>
            <a:p>
              <a:endParaRPr lang="vi-VN"/>
            </a:p>
          </p:txBody>
        </p:sp>
        <p:sp>
          <p:nvSpPr>
            <p:cNvPr id="14" name="TextBox 14"/>
            <p:cNvSpPr txBox="1"/>
            <p:nvPr/>
          </p:nvSpPr>
          <p:spPr>
            <a:xfrm>
              <a:off x="76200" y="76200"/>
              <a:ext cx="660400" cy="660400"/>
            </a:xfrm>
            <a:prstGeom prst="rect">
              <a:avLst/>
            </a:prstGeom>
          </p:spPr>
          <p:txBody>
            <a:bodyPr lIns="50800" tIns="50800" rIns="50800" bIns="50800" rtlCol="0" anchor="ctr"/>
            <a:lstStyle/>
            <a:p>
              <a:pPr algn="ctr">
                <a:lnSpc>
                  <a:spcPts val="2999"/>
                </a:lnSpc>
              </a:pPr>
              <a:endParaRPr/>
            </a:p>
          </p:txBody>
        </p:sp>
      </p:grpSp>
      <p:grpSp>
        <p:nvGrpSpPr>
          <p:cNvPr id="15" name="Group 15"/>
          <p:cNvGrpSpPr/>
          <p:nvPr/>
        </p:nvGrpSpPr>
        <p:grpSpPr>
          <a:xfrm>
            <a:off x="7403934" y="4261028"/>
            <a:ext cx="1961614" cy="1961614"/>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D91B"/>
            </a:solidFill>
          </p:spPr>
          <p:txBody>
            <a:bodyPr/>
            <a:lstStyle/>
            <a:p>
              <a:endParaRPr lang="vi-VN"/>
            </a:p>
          </p:txBody>
        </p:sp>
        <p:sp>
          <p:nvSpPr>
            <p:cNvPr id="17" name="TextBox 17"/>
            <p:cNvSpPr txBox="1"/>
            <p:nvPr/>
          </p:nvSpPr>
          <p:spPr>
            <a:xfrm>
              <a:off x="76200" y="76200"/>
              <a:ext cx="660400" cy="660400"/>
            </a:xfrm>
            <a:prstGeom prst="rect">
              <a:avLst/>
            </a:prstGeom>
          </p:spPr>
          <p:txBody>
            <a:bodyPr lIns="50800" tIns="50800" rIns="50800" bIns="50800" rtlCol="0" anchor="ctr"/>
            <a:lstStyle/>
            <a:p>
              <a:pPr algn="ctr">
                <a:lnSpc>
                  <a:spcPts val="2999"/>
                </a:lnSpc>
              </a:pPr>
              <a:endParaRPr/>
            </a:p>
          </p:txBody>
        </p:sp>
      </p:grpSp>
      <p:grpSp>
        <p:nvGrpSpPr>
          <p:cNvPr id="18" name="Group 18"/>
          <p:cNvGrpSpPr/>
          <p:nvPr/>
        </p:nvGrpSpPr>
        <p:grpSpPr>
          <a:xfrm>
            <a:off x="7403934" y="7283360"/>
            <a:ext cx="1961614" cy="1961614"/>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D91B"/>
            </a:solidFill>
          </p:spPr>
          <p:txBody>
            <a:bodyPr/>
            <a:lstStyle/>
            <a:p>
              <a:endParaRPr lang="vi-VN"/>
            </a:p>
          </p:txBody>
        </p:sp>
        <p:sp>
          <p:nvSpPr>
            <p:cNvPr id="20" name="TextBox 20"/>
            <p:cNvSpPr txBox="1"/>
            <p:nvPr/>
          </p:nvSpPr>
          <p:spPr>
            <a:xfrm>
              <a:off x="76200" y="76200"/>
              <a:ext cx="660400" cy="660400"/>
            </a:xfrm>
            <a:prstGeom prst="rect">
              <a:avLst/>
            </a:prstGeom>
          </p:spPr>
          <p:txBody>
            <a:bodyPr lIns="50800" tIns="50800" rIns="50800" bIns="50800" rtlCol="0" anchor="ctr"/>
            <a:lstStyle/>
            <a:p>
              <a:pPr algn="ctr">
                <a:lnSpc>
                  <a:spcPts val="2999"/>
                </a:lnSpc>
              </a:pPr>
              <a:endParaRPr/>
            </a:p>
          </p:txBody>
        </p:sp>
      </p:grpSp>
      <p:grpSp>
        <p:nvGrpSpPr>
          <p:cNvPr id="21" name="Group 21"/>
          <p:cNvGrpSpPr/>
          <p:nvPr/>
        </p:nvGrpSpPr>
        <p:grpSpPr>
          <a:xfrm>
            <a:off x="-2227757" y="-4229819"/>
            <a:ext cx="10118711" cy="5086426"/>
            <a:chOff x="0" y="0"/>
            <a:chExt cx="1616949" cy="812800"/>
          </a:xfrm>
        </p:grpSpPr>
        <p:sp>
          <p:nvSpPr>
            <p:cNvPr id="22" name="Freeform 22"/>
            <p:cNvSpPr/>
            <p:nvPr/>
          </p:nvSpPr>
          <p:spPr>
            <a:xfrm>
              <a:off x="0" y="0"/>
              <a:ext cx="1616948" cy="812800"/>
            </a:xfrm>
            <a:custGeom>
              <a:avLst/>
              <a:gdLst/>
              <a:ahLst/>
              <a:cxnLst/>
              <a:rect l="l" t="t" r="r" b="b"/>
              <a:pathLst>
                <a:path w="1616948" h="812800">
                  <a:moveTo>
                    <a:pt x="808474" y="0"/>
                  </a:moveTo>
                  <a:cubicBezTo>
                    <a:pt x="361966" y="0"/>
                    <a:pt x="0" y="181951"/>
                    <a:pt x="0" y="406400"/>
                  </a:cubicBezTo>
                  <a:cubicBezTo>
                    <a:pt x="0" y="630849"/>
                    <a:pt x="361966" y="812800"/>
                    <a:pt x="808474" y="812800"/>
                  </a:cubicBezTo>
                  <a:cubicBezTo>
                    <a:pt x="1254982" y="812800"/>
                    <a:pt x="1616948" y="630849"/>
                    <a:pt x="1616948" y="406400"/>
                  </a:cubicBezTo>
                  <a:cubicBezTo>
                    <a:pt x="1616948" y="181951"/>
                    <a:pt x="1254982" y="0"/>
                    <a:pt x="808474" y="0"/>
                  </a:cubicBezTo>
                  <a:close/>
                </a:path>
              </a:pathLst>
            </a:custGeom>
            <a:solidFill>
              <a:srgbClr val="065FAD"/>
            </a:solidFill>
          </p:spPr>
          <p:txBody>
            <a:bodyPr/>
            <a:lstStyle/>
            <a:p>
              <a:endParaRPr lang="vi-VN"/>
            </a:p>
          </p:txBody>
        </p:sp>
        <p:sp>
          <p:nvSpPr>
            <p:cNvPr id="23" name="TextBox 23"/>
            <p:cNvSpPr txBox="1"/>
            <p:nvPr/>
          </p:nvSpPr>
          <p:spPr>
            <a:xfrm>
              <a:off x="151589" y="76200"/>
              <a:ext cx="1313771" cy="660400"/>
            </a:xfrm>
            <a:prstGeom prst="rect">
              <a:avLst/>
            </a:prstGeom>
          </p:spPr>
          <p:txBody>
            <a:bodyPr lIns="50800" tIns="50800" rIns="50800" bIns="50800" rtlCol="0" anchor="ctr"/>
            <a:lstStyle/>
            <a:p>
              <a:pPr algn="ctr">
                <a:lnSpc>
                  <a:spcPts val="2999"/>
                </a:lnSpc>
              </a:pPr>
              <a:endParaRPr/>
            </a:p>
          </p:txBody>
        </p:sp>
      </p:grpSp>
      <p:sp>
        <p:nvSpPr>
          <p:cNvPr id="24" name="Freeform 24"/>
          <p:cNvSpPr/>
          <p:nvPr/>
        </p:nvSpPr>
        <p:spPr>
          <a:xfrm>
            <a:off x="0" y="-53563"/>
            <a:ext cx="5817335" cy="1820341"/>
          </a:xfrm>
          <a:custGeom>
            <a:avLst/>
            <a:gdLst/>
            <a:ahLst/>
            <a:cxnLst/>
            <a:rect l="l" t="t" r="r" b="b"/>
            <a:pathLst>
              <a:path w="5817335" h="1820341">
                <a:moveTo>
                  <a:pt x="0" y="0"/>
                </a:moveTo>
                <a:lnTo>
                  <a:pt x="5817335" y="0"/>
                </a:lnTo>
                <a:lnTo>
                  <a:pt x="5817335" y="1820341"/>
                </a:lnTo>
                <a:lnTo>
                  <a:pt x="0" y="18203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25" name="Freeform 25"/>
          <p:cNvSpPr/>
          <p:nvPr/>
        </p:nvSpPr>
        <p:spPr>
          <a:xfrm rot="243278" flipH="1">
            <a:off x="-1284957" y="9124923"/>
            <a:ext cx="10534922" cy="4859233"/>
          </a:xfrm>
          <a:custGeom>
            <a:avLst/>
            <a:gdLst/>
            <a:ahLst/>
            <a:cxnLst/>
            <a:rect l="l" t="t" r="r" b="b"/>
            <a:pathLst>
              <a:path w="10534922" h="4859233">
                <a:moveTo>
                  <a:pt x="10534922" y="0"/>
                </a:moveTo>
                <a:lnTo>
                  <a:pt x="0" y="0"/>
                </a:lnTo>
                <a:lnTo>
                  <a:pt x="0" y="4859233"/>
                </a:lnTo>
                <a:lnTo>
                  <a:pt x="10534922" y="4859233"/>
                </a:lnTo>
                <a:lnTo>
                  <a:pt x="1053492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6" name="Freeform 26"/>
          <p:cNvSpPr/>
          <p:nvPr/>
        </p:nvSpPr>
        <p:spPr>
          <a:xfrm>
            <a:off x="7959481" y="7838907"/>
            <a:ext cx="850520" cy="850520"/>
          </a:xfrm>
          <a:custGeom>
            <a:avLst/>
            <a:gdLst/>
            <a:ahLst/>
            <a:cxnLst/>
            <a:rect l="l" t="t" r="r" b="b"/>
            <a:pathLst>
              <a:path w="850520" h="850520">
                <a:moveTo>
                  <a:pt x="0" y="0"/>
                </a:moveTo>
                <a:lnTo>
                  <a:pt x="850520" y="0"/>
                </a:lnTo>
                <a:lnTo>
                  <a:pt x="850520" y="850520"/>
                </a:lnTo>
                <a:lnTo>
                  <a:pt x="0" y="8505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7" name="Freeform 27"/>
          <p:cNvSpPr/>
          <p:nvPr/>
        </p:nvSpPr>
        <p:spPr>
          <a:xfrm>
            <a:off x="7817581" y="1744519"/>
            <a:ext cx="992421" cy="992421"/>
          </a:xfrm>
          <a:custGeom>
            <a:avLst/>
            <a:gdLst/>
            <a:ahLst/>
            <a:cxnLst/>
            <a:rect l="l" t="t" r="r" b="b"/>
            <a:pathLst>
              <a:path w="992421" h="992421">
                <a:moveTo>
                  <a:pt x="0" y="0"/>
                </a:moveTo>
                <a:lnTo>
                  <a:pt x="992420" y="0"/>
                </a:lnTo>
                <a:lnTo>
                  <a:pt x="992420" y="992421"/>
                </a:lnTo>
                <a:lnTo>
                  <a:pt x="0" y="9924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8" name="Freeform 28"/>
          <p:cNvSpPr/>
          <p:nvPr/>
        </p:nvSpPr>
        <p:spPr>
          <a:xfrm>
            <a:off x="7959481" y="4816575"/>
            <a:ext cx="850520" cy="850520"/>
          </a:xfrm>
          <a:custGeom>
            <a:avLst/>
            <a:gdLst/>
            <a:ahLst/>
            <a:cxnLst/>
            <a:rect l="l" t="t" r="r" b="b"/>
            <a:pathLst>
              <a:path w="850520" h="850520">
                <a:moveTo>
                  <a:pt x="0" y="0"/>
                </a:moveTo>
                <a:lnTo>
                  <a:pt x="850520" y="0"/>
                </a:lnTo>
                <a:lnTo>
                  <a:pt x="850520" y="850520"/>
                </a:lnTo>
                <a:lnTo>
                  <a:pt x="0" y="8505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9" name="TextBox 29"/>
          <p:cNvSpPr txBox="1"/>
          <p:nvPr/>
        </p:nvSpPr>
        <p:spPr>
          <a:xfrm>
            <a:off x="9493570" y="1086396"/>
            <a:ext cx="7780804" cy="2159635"/>
          </a:xfrm>
          <a:prstGeom prst="rect">
            <a:avLst/>
          </a:prstGeom>
        </p:spPr>
        <p:txBody>
          <a:bodyPr lIns="0" tIns="0" rIns="0" bIns="0" rtlCol="0" anchor="t">
            <a:spAutoFit/>
          </a:bodyPr>
          <a:lstStyle/>
          <a:p>
            <a:pPr algn="just">
              <a:lnSpc>
                <a:spcPts val="4339"/>
              </a:lnSpc>
            </a:pPr>
            <a:r>
              <a:rPr lang="en-US" sz="3099">
                <a:solidFill>
                  <a:srgbClr val="FFFFFF"/>
                </a:solidFill>
                <a:latin typeface="Montserrat"/>
                <a:ea typeface="Montserrat"/>
                <a:cs typeface="Montserrat"/>
                <a:sym typeface="Montserrat"/>
              </a:rPr>
              <a:t>Thời kì đầu tiên: cọc bê tông, cọc gỗ cắm xuống nền san hô, trên bắc hoặc thưng hoặc ván hoặc bạt =&gt; đơn sơ, chưa chắc chắn.</a:t>
            </a:r>
          </a:p>
        </p:txBody>
      </p:sp>
      <p:sp>
        <p:nvSpPr>
          <p:cNvPr id="30" name="TextBox 30"/>
          <p:cNvSpPr txBox="1"/>
          <p:nvPr/>
        </p:nvSpPr>
        <p:spPr>
          <a:xfrm>
            <a:off x="9493570" y="4022825"/>
            <a:ext cx="7780804" cy="2702560"/>
          </a:xfrm>
          <a:prstGeom prst="rect">
            <a:avLst/>
          </a:prstGeom>
        </p:spPr>
        <p:txBody>
          <a:bodyPr lIns="0" tIns="0" rIns="0" bIns="0" rtlCol="0" anchor="t">
            <a:spAutoFit/>
          </a:bodyPr>
          <a:lstStyle/>
          <a:p>
            <a:pPr algn="just">
              <a:lnSpc>
                <a:spcPts val="4339"/>
              </a:lnSpc>
            </a:pPr>
            <a:r>
              <a:rPr lang="en-US" sz="3099">
                <a:solidFill>
                  <a:srgbClr val="FFFFFF"/>
                </a:solidFill>
                <a:latin typeface="Montserrat"/>
                <a:ea typeface="Montserrat"/>
                <a:cs typeface="Montserrat"/>
                <a:sym typeface="Montserrat"/>
              </a:rPr>
              <a:t>Thời kì thứ hai là lô cốt. Trong đó chia ra những ô bê tông dùng cho việc sinh hoạt lẫn phòng thủ. Loại nhà kiêm lô cốt này vẫn còn.</a:t>
            </a:r>
          </a:p>
          <a:p>
            <a:pPr algn="just">
              <a:lnSpc>
                <a:spcPts val="4339"/>
              </a:lnSpc>
            </a:pPr>
            <a:endParaRPr lang="en-US" sz="3099">
              <a:solidFill>
                <a:srgbClr val="FFFFFF"/>
              </a:solidFill>
              <a:latin typeface="Montserrat"/>
              <a:ea typeface="Montserrat"/>
              <a:cs typeface="Montserrat"/>
              <a:sym typeface="Montserrat"/>
            </a:endParaRPr>
          </a:p>
        </p:txBody>
      </p:sp>
      <p:sp>
        <p:nvSpPr>
          <p:cNvPr id="31" name="TextBox 31"/>
          <p:cNvSpPr txBox="1"/>
          <p:nvPr/>
        </p:nvSpPr>
        <p:spPr>
          <a:xfrm>
            <a:off x="9493570" y="7625167"/>
            <a:ext cx="7780804" cy="1073785"/>
          </a:xfrm>
          <a:prstGeom prst="rect">
            <a:avLst/>
          </a:prstGeom>
        </p:spPr>
        <p:txBody>
          <a:bodyPr lIns="0" tIns="0" rIns="0" bIns="0" rtlCol="0" anchor="t">
            <a:spAutoFit/>
          </a:bodyPr>
          <a:lstStyle/>
          <a:p>
            <a:pPr algn="just">
              <a:lnSpc>
                <a:spcPts val="4339"/>
              </a:lnSpc>
            </a:pPr>
            <a:r>
              <a:rPr lang="en-US" sz="3099">
                <a:solidFill>
                  <a:srgbClr val="FFFFFF"/>
                </a:solidFill>
                <a:latin typeface="Montserrat"/>
                <a:ea typeface="Montserrat"/>
                <a:cs typeface="Montserrat"/>
                <a:sym typeface="Montserrat"/>
              </a:rPr>
              <a:t>Thời kì thứ ba là tổ hợp kiến trúc bắt mắt giữa dân sinh và quốc phòng. </a:t>
            </a:r>
          </a:p>
        </p:txBody>
      </p:sp>
      <p:sp>
        <p:nvSpPr>
          <p:cNvPr id="32" name="TextBox 32"/>
          <p:cNvSpPr txBox="1"/>
          <p:nvPr/>
        </p:nvSpPr>
        <p:spPr>
          <a:xfrm>
            <a:off x="359868" y="2019073"/>
            <a:ext cx="7245272" cy="1544320"/>
          </a:xfrm>
          <a:prstGeom prst="rect">
            <a:avLst/>
          </a:prstGeom>
        </p:spPr>
        <p:txBody>
          <a:bodyPr lIns="0" tIns="0" rIns="0" bIns="0" rtlCol="0" anchor="t">
            <a:spAutoFit/>
          </a:bodyPr>
          <a:lstStyle/>
          <a:p>
            <a:pPr algn="l">
              <a:lnSpc>
                <a:spcPts val="6580"/>
              </a:lnSpc>
            </a:pPr>
            <a:r>
              <a:rPr lang="en-US" sz="4700">
                <a:solidFill>
                  <a:srgbClr val="065FAD"/>
                </a:solidFill>
                <a:latin typeface="Francois One"/>
                <a:ea typeface="Francois One"/>
                <a:cs typeface="Francois One"/>
                <a:sym typeface="Francois One"/>
              </a:rPr>
              <a:t>II. ĐỌC HIỂU VĂN BẢN</a:t>
            </a:r>
          </a:p>
          <a:p>
            <a:pPr algn="l">
              <a:lnSpc>
                <a:spcPts val="5880"/>
              </a:lnSpc>
            </a:pPr>
            <a:r>
              <a:rPr lang="en-US" sz="4200">
                <a:solidFill>
                  <a:srgbClr val="065FAD"/>
                </a:solidFill>
                <a:latin typeface="Francois One"/>
                <a:ea typeface="Francois One"/>
                <a:cs typeface="Francois One"/>
                <a:sym typeface="Francois One"/>
              </a:rPr>
              <a:t>3. BA THẾ HỆ NHÀ GIÀN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7681672" y="3237200"/>
            <a:ext cx="4770616" cy="7710861"/>
            <a:chOff x="0" y="0"/>
            <a:chExt cx="1256458" cy="2030844"/>
          </a:xfrm>
        </p:grpSpPr>
        <p:sp>
          <p:nvSpPr>
            <p:cNvPr id="3" name="Freeform 3"/>
            <p:cNvSpPr/>
            <p:nvPr/>
          </p:nvSpPr>
          <p:spPr>
            <a:xfrm>
              <a:off x="0" y="0"/>
              <a:ext cx="1256458" cy="2030844"/>
            </a:xfrm>
            <a:custGeom>
              <a:avLst/>
              <a:gdLst/>
              <a:ahLst/>
              <a:cxnLst/>
              <a:rect l="l" t="t" r="r" b="b"/>
              <a:pathLst>
                <a:path w="1256458" h="2030844">
                  <a:moveTo>
                    <a:pt x="162283" y="0"/>
                  </a:moveTo>
                  <a:lnTo>
                    <a:pt x="1094175" y="0"/>
                  </a:lnTo>
                  <a:cubicBezTo>
                    <a:pt x="1183802" y="0"/>
                    <a:pt x="1256458" y="72657"/>
                    <a:pt x="1256458" y="162283"/>
                  </a:cubicBezTo>
                  <a:lnTo>
                    <a:pt x="1256458" y="1868561"/>
                  </a:lnTo>
                  <a:cubicBezTo>
                    <a:pt x="1256458" y="1958187"/>
                    <a:pt x="1183802" y="2030844"/>
                    <a:pt x="1094175" y="2030844"/>
                  </a:cubicBezTo>
                  <a:lnTo>
                    <a:pt x="162283" y="2030844"/>
                  </a:lnTo>
                  <a:cubicBezTo>
                    <a:pt x="72657" y="2030844"/>
                    <a:pt x="0" y="1958187"/>
                    <a:pt x="0" y="1868561"/>
                  </a:cubicBezTo>
                  <a:lnTo>
                    <a:pt x="0" y="162283"/>
                  </a:lnTo>
                  <a:cubicBezTo>
                    <a:pt x="0" y="72657"/>
                    <a:pt x="72657" y="0"/>
                    <a:pt x="162283" y="0"/>
                  </a:cubicBezTo>
                  <a:close/>
                </a:path>
              </a:pathLst>
            </a:custGeom>
            <a:solidFill>
              <a:srgbClr val="012F7F"/>
            </a:solidFill>
          </p:spPr>
          <p:txBody>
            <a:bodyPr/>
            <a:lstStyle/>
            <a:p>
              <a:endParaRPr lang="vi-VN"/>
            </a:p>
          </p:txBody>
        </p:sp>
        <p:sp>
          <p:nvSpPr>
            <p:cNvPr id="4" name="TextBox 4"/>
            <p:cNvSpPr txBox="1"/>
            <p:nvPr/>
          </p:nvSpPr>
          <p:spPr>
            <a:xfrm>
              <a:off x="0" y="0"/>
              <a:ext cx="1256458" cy="2030844"/>
            </a:xfrm>
            <a:prstGeom prst="rect">
              <a:avLst/>
            </a:prstGeom>
          </p:spPr>
          <p:txBody>
            <a:bodyPr lIns="50800" tIns="50800" rIns="50800" bIns="50800" rtlCol="0" anchor="ctr"/>
            <a:lstStyle/>
            <a:p>
              <a:pPr algn="ctr">
                <a:lnSpc>
                  <a:spcPts val="2999"/>
                </a:lnSpc>
              </a:pPr>
              <a:endParaRPr/>
            </a:p>
          </p:txBody>
        </p:sp>
      </p:grpSp>
      <p:grpSp>
        <p:nvGrpSpPr>
          <p:cNvPr id="5" name="Group 5"/>
          <p:cNvGrpSpPr/>
          <p:nvPr/>
        </p:nvGrpSpPr>
        <p:grpSpPr>
          <a:xfrm>
            <a:off x="7956237" y="514687"/>
            <a:ext cx="4221485" cy="5246370"/>
            <a:chOff x="0" y="0"/>
            <a:chExt cx="5108702" cy="6348984"/>
          </a:xfrm>
        </p:grpSpPr>
        <p:sp>
          <p:nvSpPr>
            <p:cNvPr id="6" name="Freeform 6"/>
            <p:cNvSpPr/>
            <p:nvPr/>
          </p:nvSpPr>
          <p:spPr>
            <a:xfrm>
              <a:off x="0" y="0"/>
              <a:ext cx="5108702" cy="6348984"/>
            </a:xfrm>
            <a:custGeom>
              <a:avLst/>
              <a:gdLst/>
              <a:ahLst/>
              <a:cxnLst/>
              <a:rect l="l" t="t" r="r" b="b"/>
              <a:pathLst>
                <a:path w="5108702" h="6348984">
                  <a:moveTo>
                    <a:pt x="5108702" y="2554351"/>
                  </a:moveTo>
                  <a:lnTo>
                    <a:pt x="5108702" y="3794506"/>
                  </a:lnTo>
                  <a:cubicBezTo>
                    <a:pt x="5108702" y="5205222"/>
                    <a:pt x="3965067" y="6348857"/>
                    <a:pt x="2554351" y="6348857"/>
                  </a:cubicBezTo>
                  <a:cubicBezTo>
                    <a:pt x="1143635" y="6348984"/>
                    <a:pt x="0" y="5205349"/>
                    <a:pt x="0" y="3794506"/>
                  </a:cubicBezTo>
                  <a:lnTo>
                    <a:pt x="0" y="2554351"/>
                  </a:lnTo>
                  <a:cubicBezTo>
                    <a:pt x="0" y="1143635"/>
                    <a:pt x="1143635" y="0"/>
                    <a:pt x="2554351" y="0"/>
                  </a:cubicBezTo>
                  <a:cubicBezTo>
                    <a:pt x="3965067" y="0"/>
                    <a:pt x="5108702" y="1143635"/>
                    <a:pt x="5108702" y="2554351"/>
                  </a:cubicBezTo>
                  <a:close/>
                </a:path>
              </a:pathLst>
            </a:custGeom>
            <a:blipFill>
              <a:blip r:embed="rId2"/>
              <a:stretch>
                <a:fillRect l="-117079" t="-32891" r="-42157" b="-5305"/>
              </a:stretch>
            </a:blipFill>
          </p:spPr>
          <p:txBody>
            <a:bodyPr/>
            <a:lstStyle/>
            <a:p>
              <a:endParaRPr lang="vi-VN"/>
            </a:p>
          </p:txBody>
        </p:sp>
      </p:grpSp>
      <p:grpSp>
        <p:nvGrpSpPr>
          <p:cNvPr id="7" name="Group 7"/>
          <p:cNvGrpSpPr/>
          <p:nvPr/>
        </p:nvGrpSpPr>
        <p:grpSpPr>
          <a:xfrm>
            <a:off x="9086173" y="4497722"/>
            <a:ext cx="1961614" cy="1961614"/>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D91B"/>
            </a:solidFill>
          </p:spPr>
          <p:txBody>
            <a:bodyPr/>
            <a:lstStyle/>
            <a:p>
              <a:endParaRPr lang="vi-VN"/>
            </a:p>
          </p:txBody>
        </p:sp>
        <p:sp>
          <p:nvSpPr>
            <p:cNvPr id="9" name="TextBox 9"/>
            <p:cNvSpPr txBox="1"/>
            <p:nvPr/>
          </p:nvSpPr>
          <p:spPr>
            <a:xfrm>
              <a:off x="76200" y="76200"/>
              <a:ext cx="660400" cy="660400"/>
            </a:xfrm>
            <a:prstGeom prst="rect">
              <a:avLst/>
            </a:prstGeom>
          </p:spPr>
          <p:txBody>
            <a:bodyPr lIns="50800" tIns="50800" rIns="50800" bIns="50800" rtlCol="0" anchor="ctr"/>
            <a:lstStyle/>
            <a:p>
              <a:pPr algn="ctr">
                <a:lnSpc>
                  <a:spcPts val="2999"/>
                </a:lnSpc>
              </a:pPr>
              <a:endParaRPr/>
            </a:p>
          </p:txBody>
        </p:sp>
      </p:grpSp>
      <p:grpSp>
        <p:nvGrpSpPr>
          <p:cNvPr id="10" name="Group 10"/>
          <p:cNvGrpSpPr/>
          <p:nvPr/>
        </p:nvGrpSpPr>
        <p:grpSpPr>
          <a:xfrm>
            <a:off x="12798489" y="3266883"/>
            <a:ext cx="4770616" cy="7710861"/>
            <a:chOff x="0" y="0"/>
            <a:chExt cx="1256458" cy="2030844"/>
          </a:xfrm>
        </p:grpSpPr>
        <p:sp>
          <p:nvSpPr>
            <p:cNvPr id="11" name="Freeform 11"/>
            <p:cNvSpPr/>
            <p:nvPr/>
          </p:nvSpPr>
          <p:spPr>
            <a:xfrm>
              <a:off x="0" y="0"/>
              <a:ext cx="1256458" cy="2030844"/>
            </a:xfrm>
            <a:custGeom>
              <a:avLst/>
              <a:gdLst/>
              <a:ahLst/>
              <a:cxnLst/>
              <a:rect l="l" t="t" r="r" b="b"/>
              <a:pathLst>
                <a:path w="1256458" h="2030844">
                  <a:moveTo>
                    <a:pt x="162283" y="0"/>
                  </a:moveTo>
                  <a:lnTo>
                    <a:pt x="1094175" y="0"/>
                  </a:lnTo>
                  <a:cubicBezTo>
                    <a:pt x="1183802" y="0"/>
                    <a:pt x="1256458" y="72657"/>
                    <a:pt x="1256458" y="162283"/>
                  </a:cubicBezTo>
                  <a:lnTo>
                    <a:pt x="1256458" y="1868561"/>
                  </a:lnTo>
                  <a:cubicBezTo>
                    <a:pt x="1256458" y="1958187"/>
                    <a:pt x="1183802" y="2030844"/>
                    <a:pt x="1094175" y="2030844"/>
                  </a:cubicBezTo>
                  <a:lnTo>
                    <a:pt x="162283" y="2030844"/>
                  </a:lnTo>
                  <a:cubicBezTo>
                    <a:pt x="72657" y="2030844"/>
                    <a:pt x="0" y="1958187"/>
                    <a:pt x="0" y="1868561"/>
                  </a:cubicBezTo>
                  <a:lnTo>
                    <a:pt x="0" y="162283"/>
                  </a:lnTo>
                  <a:cubicBezTo>
                    <a:pt x="0" y="72657"/>
                    <a:pt x="72657" y="0"/>
                    <a:pt x="162283" y="0"/>
                  </a:cubicBezTo>
                  <a:close/>
                </a:path>
              </a:pathLst>
            </a:custGeom>
            <a:solidFill>
              <a:srgbClr val="012F7F"/>
            </a:solidFill>
          </p:spPr>
          <p:txBody>
            <a:bodyPr/>
            <a:lstStyle/>
            <a:p>
              <a:endParaRPr lang="vi-VN"/>
            </a:p>
          </p:txBody>
        </p:sp>
        <p:sp>
          <p:nvSpPr>
            <p:cNvPr id="12" name="TextBox 12"/>
            <p:cNvSpPr txBox="1"/>
            <p:nvPr/>
          </p:nvSpPr>
          <p:spPr>
            <a:xfrm>
              <a:off x="0" y="0"/>
              <a:ext cx="1256458" cy="2030844"/>
            </a:xfrm>
            <a:prstGeom prst="rect">
              <a:avLst/>
            </a:prstGeom>
          </p:spPr>
          <p:txBody>
            <a:bodyPr lIns="50800" tIns="50800" rIns="50800" bIns="50800" rtlCol="0" anchor="ctr"/>
            <a:lstStyle/>
            <a:p>
              <a:pPr algn="ctr">
                <a:lnSpc>
                  <a:spcPts val="2999"/>
                </a:lnSpc>
              </a:pPr>
              <a:endParaRPr/>
            </a:p>
          </p:txBody>
        </p:sp>
      </p:grpSp>
      <p:grpSp>
        <p:nvGrpSpPr>
          <p:cNvPr id="13" name="Group 13"/>
          <p:cNvGrpSpPr/>
          <p:nvPr/>
        </p:nvGrpSpPr>
        <p:grpSpPr>
          <a:xfrm>
            <a:off x="13073055" y="544370"/>
            <a:ext cx="4221485" cy="5246370"/>
            <a:chOff x="0" y="0"/>
            <a:chExt cx="5108702" cy="6348984"/>
          </a:xfrm>
        </p:grpSpPr>
        <p:sp>
          <p:nvSpPr>
            <p:cNvPr id="14" name="Freeform 14"/>
            <p:cNvSpPr/>
            <p:nvPr/>
          </p:nvSpPr>
          <p:spPr>
            <a:xfrm>
              <a:off x="0" y="0"/>
              <a:ext cx="5108702" cy="6348984"/>
            </a:xfrm>
            <a:custGeom>
              <a:avLst/>
              <a:gdLst/>
              <a:ahLst/>
              <a:cxnLst/>
              <a:rect l="l" t="t" r="r" b="b"/>
              <a:pathLst>
                <a:path w="5108702" h="6348984">
                  <a:moveTo>
                    <a:pt x="5108702" y="2554351"/>
                  </a:moveTo>
                  <a:lnTo>
                    <a:pt x="5108702" y="3794506"/>
                  </a:lnTo>
                  <a:cubicBezTo>
                    <a:pt x="5108702" y="5205222"/>
                    <a:pt x="3965067" y="6348857"/>
                    <a:pt x="2554351" y="6348857"/>
                  </a:cubicBezTo>
                  <a:cubicBezTo>
                    <a:pt x="1143635" y="6348984"/>
                    <a:pt x="0" y="5205349"/>
                    <a:pt x="0" y="3794506"/>
                  </a:cubicBezTo>
                  <a:lnTo>
                    <a:pt x="0" y="2554351"/>
                  </a:lnTo>
                  <a:cubicBezTo>
                    <a:pt x="0" y="1143635"/>
                    <a:pt x="1143635" y="0"/>
                    <a:pt x="2554351" y="0"/>
                  </a:cubicBezTo>
                  <a:cubicBezTo>
                    <a:pt x="3965067" y="0"/>
                    <a:pt x="5108702" y="1143635"/>
                    <a:pt x="5108702" y="2554351"/>
                  </a:cubicBezTo>
                  <a:close/>
                </a:path>
              </a:pathLst>
            </a:custGeom>
            <a:blipFill>
              <a:blip r:embed="rId3"/>
              <a:stretch>
                <a:fillRect l="-45780" r="-45780"/>
              </a:stretch>
            </a:blipFill>
          </p:spPr>
          <p:txBody>
            <a:bodyPr/>
            <a:lstStyle/>
            <a:p>
              <a:endParaRPr lang="vi-VN"/>
            </a:p>
          </p:txBody>
        </p:sp>
      </p:grpSp>
      <p:grpSp>
        <p:nvGrpSpPr>
          <p:cNvPr id="15" name="Group 15"/>
          <p:cNvGrpSpPr/>
          <p:nvPr/>
        </p:nvGrpSpPr>
        <p:grpSpPr>
          <a:xfrm>
            <a:off x="14202990" y="4527405"/>
            <a:ext cx="1961614" cy="1961614"/>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D91B"/>
            </a:solidFill>
          </p:spPr>
          <p:txBody>
            <a:bodyPr/>
            <a:lstStyle/>
            <a:p>
              <a:endParaRPr lang="vi-VN"/>
            </a:p>
          </p:txBody>
        </p:sp>
        <p:sp>
          <p:nvSpPr>
            <p:cNvPr id="17" name="TextBox 17"/>
            <p:cNvSpPr txBox="1"/>
            <p:nvPr/>
          </p:nvSpPr>
          <p:spPr>
            <a:xfrm>
              <a:off x="76200" y="76200"/>
              <a:ext cx="660400" cy="660400"/>
            </a:xfrm>
            <a:prstGeom prst="rect">
              <a:avLst/>
            </a:prstGeom>
          </p:spPr>
          <p:txBody>
            <a:bodyPr lIns="50800" tIns="50800" rIns="50800" bIns="50800" rtlCol="0" anchor="ctr"/>
            <a:lstStyle/>
            <a:p>
              <a:pPr algn="ctr">
                <a:lnSpc>
                  <a:spcPts val="2999"/>
                </a:lnSpc>
              </a:pPr>
              <a:endParaRPr/>
            </a:p>
          </p:txBody>
        </p:sp>
      </p:grpSp>
      <p:sp>
        <p:nvSpPr>
          <p:cNvPr id="18" name="Freeform 18"/>
          <p:cNvSpPr/>
          <p:nvPr/>
        </p:nvSpPr>
        <p:spPr>
          <a:xfrm>
            <a:off x="9662279" y="5073829"/>
            <a:ext cx="809401" cy="809401"/>
          </a:xfrm>
          <a:custGeom>
            <a:avLst/>
            <a:gdLst/>
            <a:ahLst/>
            <a:cxnLst/>
            <a:rect l="l" t="t" r="r" b="b"/>
            <a:pathLst>
              <a:path w="809401" h="809401">
                <a:moveTo>
                  <a:pt x="0" y="0"/>
                </a:moveTo>
                <a:lnTo>
                  <a:pt x="809402" y="0"/>
                </a:lnTo>
                <a:lnTo>
                  <a:pt x="809402" y="809401"/>
                </a:lnTo>
                <a:lnTo>
                  <a:pt x="0" y="8094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9" name="Freeform 19"/>
          <p:cNvSpPr/>
          <p:nvPr/>
        </p:nvSpPr>
        <p:spPr>
          <a:xfrm>
            <a:off x="14813807" y="4985209"/>
            <a:ext cx="739981" cy="986641"/>
          </a:xfrm>
          <a:custGeom>
            <a:avLst/>
            <a:gdLst/>
            <a:ahLst/>
            <a:cxnLst/>
            <a:rect l="l" t="t" r="r" b="b"/>
            <a:pathLst>
              <a:path w="739981" h="986641">
                <a:moveTo>
                  <a:pt x="0" y="0"/>
                </a:moveTo>
                <a:lnTo>
                  <a:pt x="739981" y="0"/>
                </a:lnTo>
                <a:lnTo>
                  <a:pt x="739981" y="986641"/>
                </a:lnTo>
                <a:lnTo>
                  <a:pt x="0" y="9866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grpSp>
        <p:nvGrpSpPr>
          <p:cNvPr id="20" name="Group 20"/>
          <p:cNvGrpSpPr/>
          <p:nvPr/>
        </p:nvGrpSpPr>
        <p:grpSpPr>
          <a:xfrm>
            <a:off x="-2227757" y="-4229819"/>
            <a:ext cx="10118711" cy="5086426"/>
            <a:chOff x="0" y="0"/>
            <a:chExt cx="1616949" cy="812800"/>
          </a:xfrm>
        </p:grpSpPr>
        <p:sp>
          <p:nvSpPr>
            <p:cNvPr id="21" name="Freeform 21"/>
            <p:cNvSpPr/>
            <p:nvPr/>
          </p:nvSpPr>
          <p:spPr>
            <a:xfrm>
              <a:off x="0" y="0"/>
              <a:ext cx="1616948" cy="812800"/>
            </a:xfrm>
            <a:custGeom>
              <a:avLst/>
              <a:gdLst/>
              <a:ahLst/>
              <a:cxnLst/>
              <a:rect l="l" t="t" r="r" b="b"/>
              <a:pathLst>
                <a:path w="1616948" h="812800">
                  <a:moveTo>
                    <a:pt x="808474" y="0"/>
                  </a:moveTo>
                  <a:cubicBezTo>
                    <a:pt x="361966" y="0"/>
                    <a:pt x="0" y="181951"/>
                    <a:pt x="0" y="406400"/>
                  </a:cubicBezTo>
                  <a:cubicBezTo>
                    <a:pt x="0" y="630849"/>
                    <a:pt x="361966" y="812800"/>
                    <a:pt x="808474" y="812800"/>
                  </a:cubicBezTo>
                  <a:cubicBezTo>
                    <a:pt x="1254982" y="812800"/>
                    <a:pt x="1616948" y="630849"/>
                    <a:pt x="1616948" y="406400"/>
                  </a:cubicBezTo>
                  <a:cubicBezTo>
                    <a:pt x="1616948" y="181951"/>
                    <a:pt x="1254982" y="0"/>
                    <a:pt x="808474" y="0"/>
                  </a:cubicBezTo>
                  <a:close/>
                </a:path>
              </a:pathLst>
            </a:custGeom>
            <a:solidFill>
              <a:srgbClr val="065FAD"/>
            </a:solidFill>
          </p:spPr>
          <p:txBody>
            <a:bodyPr/>
            <a:lstStyle/>
            <a:p>
              <a:endParaRPr lang="vi-VN"/>
            </a:p>
          </p:txBody>
        </p:sp>
        <p:sp>
          <p:nvSpPr>
            <p:cNvPr id="22" name="TextBox 22"/>
            <p:cNvSpPr txBox="1"/>
            <p:nvPr/>
          </p:nvSpPr>
          <p:spPr>
            <a:xfrm>
              <a:off x="151589" y="76200"/>
              <a:ext cx="1313771" cy="660400"/>
            </a:xfrm>
            <a:prstGeom prst="rect">
              <a:avLst/>
            </a:prstGeom>
          </p:spPr>
          <p:txBody>
            <a:bodyPr lIns="50800" tIns="50800" rIns="50800" bIns="50800" rtlCol="0" anchor="ctr"/>
            <a:lstStyle/>
            <a:p>
              <a:pPr algn="ctr">
                <a:lnSpc>
                  <a:spcPts val="2999"/>
                </a:lnSpc>
              </a:pPr>
              <a:endParaRPr/>
            </a:p>
          </p:txBody>
        </p:sp>
      </p:grpSp>
      <p:sp>
        <p:nvSpPr>
          <p:cNvPr id="23" name="Freeform 23"/>
          <p:cNvSpPr/>
          <p:nvPr/>
        </p:nvSpPr>
        <p:spPr>
          <a:xfrm>
            <a:off x="0" y="-53563"/>
            <a:ext cx="5817335" cy="1820341"/>
          </a:xfrm>
          <a:custGeom>
            <a:avLst/>
            <a:gdLst/>
            <a:ahLst/>
            <a:cxnLst/>
            <a:rect l="l" t="t" r="r" b="b"/>
            <a:pathLst>
              <a:path w="5817335" h="1820341">
                <a:moveTo>
                  <a:pt x="0" y="0"/>
                </a:moveTo>
                <a:lnTo>
                  <a:pt x="5817335" y="0"/>
                </a:lnTo>
                <a:lnTo>
                  <a:pt x="5817335" y="1820341"/>
                </a:lnTo>
                <a:lnTo>
                  <a:pt x="0" y="18203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4" name="Freeform 24"/>
          <p:cNvSpPr/>
          <p:nvPr/>
        </p:nvSpPr>
        <p:spPr>
          <a:xfrm rot="243278" flipH="1">
            <a:off x="-1284957" y="9124923"/>
            <a:ext cx="10534922" cy="4859233"/>
          </a:xfrm>
          <a:custGeom>
            <a:avLst/>
            <a:gdLst/>
            <a:ahLst/>
            <a:cxnLst/>
            <a:rect l="l" t="t" r="r" b="b"/>
            <a:pathLst>
              <a:path w="10534922" h="4859233">
                <a:moveTo>
                  <a:pt x="10534922" y="0"/>
                </a:moveTo>
                <a:lnTo>
                  <a:pt x="0" y="0"/>
                </a:lnTo>
                <a:lnTo>
                  <a:pt x="0" y="4859233"/>
                </a:lnTo>
                <a:lnTo>
                  <a:pt x="10534922" y="4859233"/>
                </a:lnTo>
                <a:lnTo>
                  <a:pt x="10534922"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5" name="TextBox 25"/>
          <p:cNvSpPr txBox="1"/>
          <p:nvPr/>
        </p:nvSpPr>
        <p:spPr>
          <a:xfrm>
            <a:off x="7825671" y="6922608"/>
            <a:ext cx="4352051" cy="2223771"/>
          </a:xfrm>
          <a:prstGeom prst="rect">
            <a:avLst/>
          </a:prstGeom>
        </p:spPr>
        <p:txBody>
          <a:bodyPr lIns="0" tIns="0" rIns="0" bIns="0" rtlCol="0" anchor="t">
            <a:spAutoFit/>
          </a:bodyPr>
          <a:lstStyle/>
          <a:p>
            <a:pPr algn="just">
              <a:lnSpc>
                <a:spcPts val="4479"/>
              </a:lnSpc>
            </a:pPr>
            <a:r>
              <a:rPr lang="en-US" sz="3199">
                <a:solidFill>
                  <a:srgbClr val="FFFFFF"/>
                </a:solidFill>
                <a:latin typeface="Montserrat"/>
                <a:ea typeface="Montserrat"/>
                <a:cs typeface="Montserrat"/>
                <a:sym typeface="Montserrat"/>
              </a:rPr>
              <a:t>Vui sướng, ca ngợi tự hào trước vùng đảo chìm nhiều tài nguyên trù phú.</a:t>
            </a:r>
          </a:p>
        </p:txBody>
      </p:sp>
      <p:sp>
        <p:nvSpPr>
          <p:cNvPr id="26" name="TextBox 26"/>
          <p:cNvSpPr txBox="1"/>
          <p:nvPr/>
        </p:nvSpPr>
        <p:spPr>
          <a:xfrm>
            <a:off x="13073055" y="6913083"/>
            <a:ext cx="4352051" cy="2785746"/>
          </a:xfrm>
          <a:prstGeom prst="rect">
            <a:avLst/>
          </a:prstGeom>
        </p:spPr>
        <p:txBody>
          <a:bodyPr lIns="0" tIns="0" rIns="0" bIns="0" rtlCol="0" anchor="t">
            <a:spAutoFit/>
          </a:bodyPr>
          <a:lstStyle/>
          <a:p>
            <a:pPr algn="just">
              <a:lnSpc>
                <a:spcPts val="4479"/>
              </a:lnSpc>
            </a:pPr>
            <a:r>
              <a:rPr lang="en-US" sz="3199">
                <a:solidFill>
                  <a:srgbClr val="FFFFFF"/>
                </a:solidFill>
                <a:latin typeface="Montserrat"/>
                <a:ea typeface="Montserrat"/>
                <a:cs typeface="Montserrat"/>
                <a:sym typeface="Montserrat"/>
              </a:rPr>
              <a:t>Đau đớn, tưởng niệm, ngợi ca sự hi sinh anh dũng của các chiến sĩ nhà giàn đã hi sinh.</a:t>
            </a:r>
          </a:p>
        </p:txBody>
      </p:sp>
      <p:sp>
        <p:nvSpPr>
          <p:cNvPr id="27" name="TextBox 27"/>
          <p:cNvSpPr txBox="1"/>
          <p:nvPr/>
        </p:nvSpPr>
        <p:spPr>
          <a:xfrm>
            <a:off x="359868" y="2019073"/>
            <a:ext cx="7245272" cy="1544320"/>
          </a:xfrm>
          <a:prstGeom prst="rect">
            <a:avLst/>
          </a:prstGeom>
        </p:spPr>
        <p:txBody>
          <a:bodyPr lIns="0" tIns="0" rIns="0" bIns="0" rtlCol="0" anchor="t">
            <a:spAutoFit/>
          </a:bodyPr>
          <a:lstStyle/>
          <a:p>
            <a:pPr algn="l">
              <a:lnSpc>
                <a:spcPts val="6580"/>
              </a:lnSpc>
            </a:pPr>
            <a:r>
              <a:rPr lang="en-US" sz="4700">
                <a:solidFill>
                  <a:srgbClr val="065FAD"/>
                </a:solidFill>
                <a:latin typeface="Francois One"/>
                <a:ea typeface="Francois One"/>
                <a:cs typeface="Francois One"/>
                <a:sym typeface="Francois One"/>
              </a:rPr>
              <a:t>II. ĐỌC HIỂU VĂN BẢN</a:t>
            </a:r>
          </a:p>
          <a:p>
            <a:pPr algn="l">
              <a:lnSpc>
                <a:spcPts val="5880"/>
              </a:lnSpc>
            </a:pPr>
            <a:r>
              <a:rPr lang="en-US" sz="4200">
                <a:solidFill>
                  <a:srgbClr val="065FAD"/>
                </a:solidFill>
                <a:latin typeface="Francois One"/>
                <a:ea typeface="Francois One"/>
                <a:cs typeface="Francois One"/>
                <a:sym typeface="Francois One"/>
              </a:rPr>
              <a:t>4. CẢM XÚC CỦA TÁC GIẢ</a:t>
            </a:r>
          </a:p>
        </p:txBody>
      </p:sp>
      <p:sp>
        <p:nvSpPr>
          <p:cNvPr id="28" name="TextBox 28"/>
          <p:cNvSpPr txBox="1"/>
          <p:nvPr/>
        </p:nvSpPr>
        <p:spPr>
          <a:xfrm>
            <a:off x="359868" y="4147812"/>
            <a:ext cx="6832864" cy="4768851"/>
          </a:xfrm>
          <a:prstGeom prst="rect">
            <a:avLst/>
          </a:prstGeom>
        </p:spPr>
        <p:txBody>
          <a:bodyPr lIns="0" tIns="0" rIns="0" bIns="0" rtlCol="0" anchor="t">
            <a:spAutoFit/>
          </a:bodyPr>
          <a:lstStyle/>
          <a:p>
            <a:pPr marL="755644" lvl="1" indent="-377822" algn="just">
              <a:lnSpc>
                <a:spcPts val="5424"/>
              </a:lnSpc>
              <a:buFont typeface="Arial"/>
              <a:buChar char="•"/>
            </a:pPr>
            <a:r>
              <a:rPr lang="en-US" sz="3499">
                <a:solidFill>
                  <a:srgbClr val="4D4033"/>
                </a:solidFill>
                <a:latin typeface="Roboto Bold"/>
                <a:ea typeface="Roboto Bold"/>
                <a:cs typeface="Roboto Bold"/>
                <a:sym typeface="Roboto Bold"/>
              </a:rPr>
              <a:t>Trân trọng, tự hào vì sự thay đổi của nhà giàn ngày càng vững chắc, kiên cố hơn trước sóng gió biển khơi.</a:t>
            </a:r>
          </a:p>
          <a:p>
            <a:pPr marL="755644" lvl="1" indent="-377822" algn="just">
              <a:lnSpc>
                <a:spcPts val="5424"/>
              </a:lnSpc>
              <a:buFont typeface="Arial"/>
              <a:buChar char="•"/>
            </a:pPr>
            <a:r>
              <a:rPr lang="en-US" sz="3499">
                <a:solidFill>
                  <a:srgbClr val="FF3131"/>
                </a:solidFill>
                <a:latin typeface="Roboto Bold"/>
                <a:ea typeface="Roboto Bold"/>
                <a:cs typeface="Roboto Bold"/>
                <a:sym typeface="Roboto Bold"/>
              </a:rPr>
              <a:t>Ngạc nhiên, ngưỡng mộ, khâm phục.</a:t>
            </a:r>
          </a:p>
          <a:p>
            <a:pPr marL="755644" lvl="1" indent="-377822" algn="just">
              <a:lnSpc>
                <a:spcPts val="5424"/>
              </a:lnSpc>
              <a:buFont typeface="Arial"/>
              <a:buChar char="•"/>
            </a:pPr>
            <a:r>
              <a:rPr lang="en-US" sz="3499">
                <a:solidFill>
                  <a:srgbClr val="5E17EB"/>
                </a:solidFill>
                <a:latin typeface="Roboto Bold"/>
                <a:ea typeface="Roboto Bold"/>
                <a:cs typeface="Roboto Bold"/>
                <a:sym typeface="Roboto Bold"/>
              </a:rPr>
              <a:t>Hi vọng, tin tưởng.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Freeform 2"/>
          <p:cNvSpPr/>
          <p:nvPr/>
        </p:nvSpPr>
        <p:spPr>
          <a:xfrm>
            <a:off x="0" y="0"/>
            <a:ext cx="8653939" cy="10287000"/>
          </a:xfrm>
          <a:custGeom>
            <a:avLst/>
            <a:gdLst/>
            <a:ahLst/>
            <a:cxnLst/>
            <a:rect l="l" t="t" r="r" b="b"/>
            <a:pathLst>
              <a:path w="8653939" h="10287000">
                <a:moveTo>
                  <a:pt x="0" y="0"/>
                </a:moveTo>
                <a:lnTo>
                  <a:pt x="8653939" y="0"/>
                </a:lnTo>
                <a:lnTo>
                  <a:pt x="865393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rot="-10800000">
            <a:off x="11032622" y="9078286"/>
            <a:ext cx="7315200" cy="2289048"/>
          </a:xfrm>
          <a:custGeom>
            <a:avLst/>
            <a:gdLst/>
            <a:ahLst/>
            <a:cxnLst/>
            <a:rect l="l" t="t" r="r" b="b"/>
            <a:pathLst>
              <a:path w="7315200" h="2289048">
                <a:moveTo>
                  <a:pt x="0" y="0"/>
                </a:moveTo>
                <a:lnTo>
                  <a:pt x="7315200" y="0"/>
                </a:lnTo>
                <a:lnTo>
                  <a:pt x="7315200" y="2289048"/>
                </a:lnTo>
                <a:lnTo>
                  <a:pt x="0" y="22890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grpSp>
        <p:nvGrpSpPr>
          <p:cNvPr id="4" name="Group 4"/>
          <p:cNvGrpSpPr>
            <a:grpSpLocks noChangeAspect="1"/>
          </p:cNvGrpSpPr>
          <p:nvPr/>
        </p:nvGrpSpPr>
        <p:grpSpPr>
          <a:xfrm>
            <a:off x="1028700" y="1593822"/>
            <a:ext cx="7243333" cy="7215038"/>
            <a:chOff x="0" y="0"/>
            <a:chExt cx="6502400" cy="6477000"/>
          </a:xfrm>
        </p:grpSpPr>
        <p:sp>
          <p:nvSpPr>
            <p:cNvPr id="5" name="Freeform 5"/>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6"/>
              <a:stretch>
                <a:fillRect l="-2684" r="-46739"/>
              </a:stretch>
            </a:blipFill>
          </p:spPr>
          <p:txBody>
            <a:bodyPr/>
            <a:lstStyle/>
            <a:p>
              <a:endParaRPr lang="vi-VN"/>
            </a:p>
          </p:txBody>
        </p:sp>
        <p:sp>
          <p:nvSpPr>
            <p:cNvPr id="6" name="Freeform 6"/>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EFD91B"/>
            </a:solidFill>
          </p:spPr>
          <p:txBody>
            <a:bodyPr/>
            <a:lstStyle/>
            <a:p>
              <a:endParaRPr lang="vi-VN"/>
            </a:p>
          </p:txBody>
        </p:sp>
      </p:grpSp>
      <p:sp>
        <p:nvSpPr>
          <p:cNvPr id="7" name="Freeform 7"/>
          <p:cNvSpPr/>
          <p:nvPr/>
        </p:nvSpPr>
        <p:spPr>
          <a:xfrm flipH="1">
            <a:off x="-940492" y="8937717"/>
            <a:ext cx="10534922" cy="4859233"/>
          </a:xfrm>
          <a:custGeom>
            <a:avLst/>
            <a:gdLst/>
            <a:ahLst/>
            <a:cxnLst/>
            <a:rect l="l" t="t" r="r" b="b"/>
            <a:pathLst>
              <a:path w="10534922" h="4859233">
                <a:moveTo>
                  <a:pt x="10534922" y="0"/>
                </a:moveTo>
                <a:lnTo>
                  <a:pt x="0" y="0"/>
                </a:lnTo>
                <a:lnTo>
                  <a:pt x="0" y="4859233"/>
                </a:lnTo>
                <a:lnTo>
                  <a:pt x="10534922" y="4859233"/>
                </a:lnTo>
                <a:lnTo>
                  <a:pt x="1053492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8" name="Freeform 8"/>
          <p:cNvSpPr/>
          <p:nvPr/>
        </p:nvSpPr>
        <p:spPr>
          <a:xfrm flipH="1">
            <a:off x="7812899" y="-3168545"/>
            <a:ext cx="10534922" cy="4859233"/>
          </a:xfrm>
          <a:custGeom>
            <a:avLst/>
            <a:gdLst/>
            <a:ahLst/>
            <a:cxnLst/>
            <a:rect l="l" t="t" r="r" b="b"/>
            <a:pathLst>
              <a:path w="10534922" h="4859233">
                <a:moveTo>
                  <a:pt x="10534923" y="0"/>
                </a:moveTo>
                <a:lnTo>
                  <a:pt x="0" y="0"/>
                </a:lnTo>
                <a:lnTo>
                  <a:pt x="0" y="4859233"/>
                </a:lnTo>
                <a:lnTo>
                  <a:pt x="10534923" y="4859233"/>
                </a:lnTo>
                <a:lnTo>
                  <a:pt x="10534923"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9" name="TextBox 9"/>
          <p:cNvSpPr txBox="1"/>
          <p:nvPr/>
        </p:nvSpPr>
        <p:spPr>
          <a:xfrm>
            <a:off x="8251315" y="757875"/>
            <a:ext cx="9007985" cy="932813"/>
          </a:xfrm>
          <a:prstGeom prst="rect">
            <a:avLst/>
          </a:prstGeom>
        </p:spPr>
        <p:txBody>
          <a:bodyPr lIns="0" tIns="0" rIns="0" bIns="0" rtlCol="0" anchor="t">
            <a:spAutoFit/>
          </a:bodyPr>
          <a:lstStyle/>
          <a:p>
            <a:pPr algn="ctr">
              <a:lnSpc>
                <a:spcPts val="7099"/>
              </a:lnSpc>
            </a:pPr>
            <a:r>
              <a:rPr lang="en-US" sz="6000">
                <a:solidFill>
                  <a:srgbClr val="065FAD"/>
                </a:solidFill>
                <a:latin typeface="Francois One"/>
                <a:ea typeface="Francois One"/>
                <a:cs typeface="Francois One"/>
                <a:sym typeface="Francois One"/>
              </a:rPr>
              <a:t>TỔNG KẾT</a:t>
            </a:r>
          </a:p>
        </p:txBody>
      </p:sp>
      <p:sp>
        <p:nvSpPr>
          <p:cNvPr id="10" name="TextBox 10"/>
          <p:cNvSpPr txBox="1"/>
          <p:nvPr/>
        </p:nvSpPr>
        <p:spPr>
          <a:xfrm>
            <a:off x="8251315" y="1614488"/>
            <a:ext cx="9755757" cy="6418424"/>
          </a:xfrm>
          <a:prstGeom prst="rect">
            <a:avLst/>
          </a:prstGeom>
        </p:spPr>
        <p:txBody>
          <a:bodyPr lIns="0" tIns="0" rIns="0" bIns="0" rtlCol="0" anchor="t">
            <a:spAutoFit/>
          </a:bodyPr>
          <a:lstStyle/>
          <a:p>
            <a:pPr algn="just">
              <a:lnSpc>
                <a:spcPts val="4759"/>
              </a:lnSpc>
            </a:pPr>
            <a:r>
              <a:rPr lang="en-US" sz="3399">
                <a:solidFill>
                  <a:srgbClr val="FF3131"/>
                </a:solidFill>
                <a:latin typeface="Roboto Bold"/>
                <a:ea typeface="Roboto Bold"/>
                <a:cs typeface="Roboto Bold"/>
                <a:sym typeface="Roboto Bold"/>
              </a:rPr>
              <a:t>1. Nội dung</a:t>
            </a:r>
          </a:p>
          <a:p>
            <a:pPr algn="just">
              <a:lnSpc>
                <a:spcPts val="4480"/>
              </a:lnSpc>
            </a:pPr>
            <a:r>
              <a:rPr lang="en-US" sz="3200" b="1">
                <a:solidFill>
                  <a:srgbClr val="065FAD"/>
                </a:solidFill>
                <a:latin typeface="Roboto Bold"/>
                <a:ea typeface="Roboto Bold"/>
                <a:cs typeface="Roboto Bold"/>
                <a:sym typeface="Roboto Bold"/>
              </a:rPr>
              <a:t>- Ca ngợi vẻ đẹp tiềm năng của vùng biển đất nước.</a:t>
            </a:r>
          </a:p>
          <a:p>
            <a:pPr algn="just">
              <a:lnSpc>
                <a:spcPts val="4480"/>
              </a:lnSpc>
            </a:pPr>
            <a:r>
              <a:rPr lang="en-US" sz="3200" b="1">
                <a:solidFill>
                  <a:srgbClr val="065FAD"/>
                </a:solidFill>
                <a:latin typeface="Roboto Bold"/>
                <a:ea typeface="Roboto Bold"/>
                <a:cs typeface="Roboto Bold"/>
                <a:sym typeface="Roboto Bold"/>
              </a:rPr>
              <a:t>- Vui sướng trước sự đổi thay của nhà giàn.</a:t>
            </a:r>
          </a:p>
          <a:p>
            <a:pPr algn="just">
              <a:lnSpc>
                <a:spcPts val="4480"/>
              </a:lnSpc>
            </a:pPr>
            <a:r>
              <a:rPr lang="en-US" sz="3200" b="1">
                <a:solidFill>
                  <a:srgbClr val="065FAD"/>
                </a:solidFill>
                <a:latin typeface="Roboto Bold"/>
                <a:ea typeface="Roboto Bold"/>
                <a:cs typeface="Roboto Bold"/>
                <a:sym typeface="Roboto Bold"/>
              </a:rPr>
              <a:t>- Thấu hiểu những nỗi vất vả, mất mát của các chiến sĩ nhà giàn và gia đình của họ.</a:t>
            </a:r>
          </a:p>
          <a:p>
            <a:pPr algn="just">
              <a:lnSpc>
                <a:spcPts val="4480"/>
              </a:lnSpc>
            </a:pPr>
            <a:r>
              <a:rPr lang="en-US" sz="3200" b="1">
                <a:solidFill>
                  <a:srgbClr val="065FAD"/>
                </a:solidFill>
                <a:latin typeface="Roboto Bold"/>
                <a:ea typeface="Roboto Bold"/>
                <a:cs typeface="Roboto Bold"/>
                <a:sym typeface="Roboto Bold"/>
              </a:rPr>
              <a:t>- Bài phóng sự như một lời kêu gọi, thức tỉnh mọi người trong xã hội cần có lòng biết ơn và luôn nhớ đến những con người đã và đang ngày đêm đối mặt hiểm nguy để bảo vệ Tổ quốc.</a:t>
            </a:r>
          </a:p>
          <a:p>
            <a:pPr algn="just">
              <a:lnSpc>
                <a:spcPts val="4759"/>
              </a:lnSpc>
            </a:pPr>
            <a:r>
              <a:rPr lang="en-US" sz="3399">
                <a:solidFill>
                  <a:srgbClr val="FF3131"/>
                </a:solidFill>
                <a:latin typeface="Roboto Bold"/>
                <a:ea typeface="Roboto Bold"/>
                <a:cs typeface="Roboto Bold"/>
                <a:sym typeface="Roboto Bold"/>
              </a:rPr>
              <a:t>2. Nghệ thuật</a:t>
            </a:r>
          </a:p>
          <a:p>
            <a:pPr algn="just">
              <a:lnSpc>
                <a:spcPts val="4759"/>
              </a:lnSpc>
            </a:pPr>
            <a:r>
              <a:rPr lang="en-US" sz="3399">
                <a:solidFill>
                  <a:srgbClr val="065FAD"/>
                </a:solidFill>
                <a:latin typeface="Roboto Bold"/>
                <a:ea typeface="Roboto Bold"/>
                <a:cs typeface="Roboto Bold"/>
                <a:sym typeface="Roboto Bold"/>
              </a:rPr>
              <a:t>- Sự kết hợp giữa yếu tố xác thực với các thủ pháp</a:t>
            </a:r>
          </a:p>
        </p:txBody>
      </p:sp>
      <p:sp>
        <p:nvSpPr>
          <p:cNvPr id="11" name="TextBox 11"/>
          <p:cNvSpPr txBox="1"/>
          <p:nvPr/>
        </p:nvSpPr>
        <p:spPr>
          <a:xfrm>
            <a:off x="7060107" y="7978902"/>
            <a:ext cx="10946965" cy="990600"/>
          </a:xfrm>
          <a:prstGeom prst="rect">
            <a:avLst/>
          </a:prstGeom>
        </p:spPr>
        <p:txBody>
          <a:bodyPr lIns="0" tIns="0" rIns="0" bIns="0" rtlCol="0" anchor="t">
            <a:spAutoFit/>
          </a:bodyPr>
          <a:lstStyle/>
          <a:p>
            <a:pPr algn="just">
              <a:lnSpc>
                <a:spcPts val="3839"/>
              </a:lnSpc>
              <a:spcBef>
                <a:spcPct val="0"/>
              </a:spcBef>
            </a:pPr>
            <a:r>
              <a:rPr lang="en-US" sz="3199">
                <a:solidFill>
                  <a:srgbClr val="065FAD"/>
                </a:solidFill>
                <a:latin typeface="Roboto Bold"/>
                <a:ea typeface="Roboto Bold"/>
                <a:cs typeface="Roboto Bold"/>
                <a:sym typeface="Roboto Bold"/>
              </a:rPr>
              <a:t>nghệ thuật khiến câu chuyện về người lính trên nhà giàn ở quần đảo Trường Sa hiện lên vừa chân thực vừa xúc động.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Freeform 2"/>
          <p:cNvSpPr/>
          <p:nvPr/>
        </p:nvSpPr>
        <p:spPr>
          <a:xfrm>
            <a:off x="0" y="0"/>
            <a:ext cx="8653939" cy="10287000"/>
          </a:xfrm>
          <a:custGeom>
            <a:avLst/>
            <a:gdLst/>
            <a:ahLst/>
            <a:cxnLst/>
            <a:rect l="l" t="t" r="r" b="b"/>
            <a:pathLst>
              <a:path w="8653939" h="10287000">
                <a:moveTo>
                  <a:pt x="0" y="0"/>
                </a:moveTo>
                <a:lnTo>
                  <a:pt x="8653939" y="0"/>
                </a:lnTo>
                <a:lnTo>
                  <a:pt x="865393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rot="-10800000">
            <a:off x="10972800" y="7997952"/>
            <a:ext cx="7315200" cy="2289048"/>
          </a:xfrm>
          <a:custGeom>
            <a:avLst/>
            <a:gdLst/>
            <a:ahLst/>
            <a:cxnLst/>
            <a:rect l="l" t="t" r="r" b="b"/>
            <a:pathLst>
              <a:path w="7315200" h="2289048">
                <a:moveTo>
                  <a:pt x="0" y="0"/>
                </a:moveTo>
                <a:lnTo>
                  <a:pt x="7315200" y="0"/>
                </a:lnTo>
                <a:lnTo>
                  <a:pt x="7315200" y="2289048"/>
                </a:lnTo>
                <a:lnTo>
                  <a:pt x="0" y="22890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grpSp>
        <p:nvGrpSpPr>
          <p:cNvPr id="4" name="Group 4"/>
          <p:cNvGrpSpPr>
            <a:grpSpLocks noChangeAspect="1"/>
          </p:cNvGrpSpPr>
          <p:nvPr/>
        </p:nvGrpSpPr>
        <p:grpSpPr>
          <a:xfrm>
            <a:off x="1028700" y="1593822"/>
            <a:ext cx="7243333" cy="7215038"/>
            <a:chOff x="0" y="0"/>
            <a:chExt cx="6502400" cy="6477000"/>
          </a:xfrm>
        </p:grpSpPr>
        <p:sp>
          <p:nvSpPr>
            <p:cNvPr id="5" name="Freeform 5"/>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6"/>
              <a:stretch>
                <a:fillRect l="-2684" r="-46739"/>
              </a:stretch>
            </a:blipFill>
          </p:spPr>
          <p:txBody>
            <a:bodyPr/>
            <a:lstStyle/>
            <a:p>
              <a:endParaRPr lang="vi-VN"/>
            </a:p>
          </p:txBody>
        </p:sp>
        <p:sp>
          <p:nvSpPr>
            <p:cNvPr id="6" name="Freeform 6"/>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EFD91B"/>
            </a:solidFill>
          </p:spPr>
          <p:txBody>
            <a:bodyPr/>
            <a:lstStyle/>
            <a:p>
              <a:endParaRPr lang="vi-VN"/>
            </a:p>
          </p:txBody>
        </p:sp>
      </p:grpSp>
      <p:sp>
        <p:nvSpPr>
          <p:cNvPr id="7" name="Freeform 7"/>
          <p:cNvSpPr/>
          <p:nvPr/>
        </p:nvSpPr>
        <p:spPr>
          <a:xfrm flipH="1">
            <a:off x="-940492" y="8937717"/>
            <a:ext cx="10534922" cy="4859233"/>
          </a:xfrm>
          <a:custGeom>
            <a:avLst/>
            <a:gdLst/>
            <a:ahLst/>
            <a:cxnLst/>
            <a:rect l="l" t="t" r="r" b="b"/>
            <a:pathLst>
              <a:path w="10534922" h="4859233">
                <a:moveTo>
                  <a:pt x="10534922" y="0"/>
                </a:moveTo>
                <a:lnTo>
                  <a:pt x="0" y="0"/>
                </a:lnTo>
                <a:lnTo>
                  <a:pt x="0" y="4859233"/>
                </a:lnTo>
                <a:lnTo>
                  <a:pt x="10534922" y="4859233"/>
                </a:lnTo>
                <a:lnTo>
                  <a:pt x="1053492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8" name="Freeform 8"/>
          <p:cNvSpPr/>
          <p:nvPr/>
        </p:nvSpPr>
        <p:spPr>
          <a:xfrm flipH="1">
            <a:off x="7812899" y="-3168545"/>
            <a:ext cx="10534922" cy="4859233"/>
          </a:xfrm>
          <a:custGeom>
            <a:avLst/>
            <a:gdLst/>
            <a:ahLst/>
            <a:cxnLst/>
            <a:rect l="l" t="t" r="r" b="b"/>
            <a:pathLst>
              <a:path w="10534922" h="4859233">
                <a:moveTo>
                  <a:pt x="10534923" y="0"/>
                </a:moveTo>
                <a:lnTo>
                  <a:pt x="0" y="0"/>
                </a:lnTo>
                <a:lnTo>
                  <a:pt x="0" y="4859233"/>
                </a:lnTo>
                <a:lnTo>
                  <a:pt x="10534923" y="4859233"/>
                </a:lnTo>
                <a:lnTo>
                  <a:pt x="10534923"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9" name="TextBox 9"/>
          <p:cNvSpPr txBox="1"/>
          <p:nvPr/>
        </p:nvSpPr>
        <p:spPr>
          <a:xfrm>
            <a:off x="8653939" y="1736697"/>
            <a:ext cx="9007985" cy="932813"/>
          </a:xfrm>
          <a:prstGeom prst="rect">
            <a:avLst/>
          </a:prstGeom>
        </p:spPr>
        <p:txBody>
          <a:bodyPr lIns="0" tIns="0" rIns="0" bIns="0" rtlCol="0" anchor="t">
            <a:spAutoFit/>
          </a:bodyPr>
          <a:lstStyle/>
          <a:p>
            <a:pPr algn="ctr">
              <a:lnSpc>
                <a:spcPts val="7099"/>
              </a:lnSpc>
            </a:pPr>
            <a:r>
              <a:rPr lang="en-US" sz="7099">
                <a:solidFill>
                  <a:srgbClr val="065FAD"/>
                </a:solidFill>
                <a:latin typeface="Francois One"/>
                <a:ea typeface="Francois One"/>
                <a:cs typeface="Francois One"/>
                <a:sym typeface="Francois One"/>
              </a:rPr>
              <a:t>LUYỆN TẬP</a:t>
            </a:r>
          </a:p>
        </p:txBody>
      </p:sp>
      <p:sp>
        <p:nvSpPr>
          <p:cNvPr id="10" name="TextBox 10"/>
          <p:cNvSpPr txBox="1"/>
          <p:nvPr/>
        </p:nvSpPr>
        <p:spPr>
          <a:xfrm>
            <a:off x="8272033" y="3236499"/>
            <a:ext cx="9630056" cy="3550921"/>
          </a:xfrm>
          <a:prstGeom prst="rect">
            <a:avLst/>
          </a:prstGeom>
        </p:spPr>
        <p:txBody>
          <a:bodyPr lIns="0" tIns="0" rIns="0" bIns="0" rtlCol="0" anchor="t">
            <a:spAutoFit/>
          </a:bodyPr>
          <a:lstStyle/>
          <a:p>
            <a:pPr algn="just">
              <a:lnSpc>
                <a:spcPts val="5699"/>
              </a:lnSpc>
            </a:pPr>
            <a:r>
              <a:rPr lang="en-US" sz="3799">
                <a:solidFill>
                  <a:srgbClr val="065FAD"/>
                </a:solidFill>
                <a:latin typeface="Arimo"/>
                <a:ea typeface="Arimo"/>
                <a:cs typeface="Arimo"/>
                <a:sym typeface="Arimo"/>
              </a:rPr>
              <a:t>1. Hãy viết đoạn văn nghị luận bàn về giá trị của vùng biển Việt Nam. </a:t>
            </a:r>
          </a:p>
          <a:p>
            <a:pPr algn="just">
              <a:lnSpc>
                <a:spcPts val="5699"/>
              </a:lnSpc>
            </a:pPr>
            <a:r>
              <a:rPr lang="en-US" sz="3799">
                <a:solidFill>
                  <a:srgbClr val="065FAD"/>
                </a:solidFill>
                <a:latin typeface="Arimo"/>
                <a:ea typeface="Arimo"/>
                <a:cs typeface="Arimo"/>
                <a:sym typeface="Arimo"/>
              </a:rPr>
              <a:t>2. Em đã từng đi du lịch biển cùng gia đình, hãy viết một phóng sự ngắn về bãi biển mà em ấn tượng.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Freeform 2"/>
          <p:cNvSpPr/>
          <p:nvPr/>
        </p:nvSpPr>
        <p:spPr>
          <a:xfrm>
            <a:off x="0" y="0"/>
            <a:ext cx="8653939" cy="10287000"/>
          </a:xfrm>
          <a:custGeom>
            <a:avLst/>
            <a:gdLst/>
            <a:ahLst/>
            <a:cxnLst/>
            <a:rect l="l" t="t" r="r" b="b"/>
            <a:pathLst>
              <a:path w="8653939" h="10287000">
                <a:moveTo>
                  <a:pt x="0" y="0"/>
                </a:moveTo>
                <a:lnTo>
                  <a:pt x="8653939" y="0"/>
                </a:lnTo>
                <a:lnTo>
                  <a:pt x="865393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rot="-10800000">
            <a:off x="10972800" y="7997952"/>
            <a:ext cx="7315200" cy="2289048"/>
          </a:xfrm>
          <a:custGeom>
            <a:avLst/>
            <a:gdLst/>
            <a:ahLst/>
            <a:cxnLst/>
            <a:rect l="l" t="t" r="r" b="b"/>
            <a:pathLst>
              <a:path w="7315200" h="2289048">
                <a:moveTo>
                  <a:pt x="0" y="0"/>
                </a:moveTo>
                <a:lnTo>
                  <a:pt x="7315200" y="0"/>
                </a:lnTo>
                <a:lnTo>
                  <a:pt x="7315200" y="2289048"/>
                </a:lnTo>
                <a:lnTo>
                  <a:pt x="0" y="22890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grpSp>
        <p:nvGrpSpPr>
          <p:cNvPr id="4" name="Group 4"/>
          <p:cNvGrpSpPr>
            <a:grpSpLocks noChangeAspect="1"/>
          </p:cNvGrpSpPr>
          <p:nvPr/>
        </p:nvGrpSpPr>
        <p:grpSpPr>
          <a:xfrm>
            <a:off x="1028700" y="1593822"/>
            <a:ext cx="7243333" cy="7215038"/>
            <a:chOff x="0" y="0"/>
            <a:chExt cx="6502400" cy="6477000"/>
          </a:xfrm>
        </p:grpSpPr>
        <p:sp>
          <p:nvSpPr>
            <p:cNvPr id="5" name="Freeform 5"/>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6"/>
              <a:stretch>
                <a:fillRect l="-2684" r="-46739"/>
              </a:stretch>
            </a:blipFill>
          </p:spPr>
          <p:txBody>
            <a:bodyPr/>
            <a:lstStyle/>
            <a:p>
              <a:endParaRPr lang="vi-VN"/>
            </a:p>
          </p:txBody>
        </p:sp>
        <p:sp>
          <p:nvSpPr>
            <p:cNvPr id="6" name="Freeform 6"/>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EFD91B"/>
            </a:solidFill>
          </p:spPr>
          <p:txBody>
            <a:bodyPr/>
            <a:lstStyle/>
            <a:p>
              <a:endParaRPr lang="vi-VN"/>
            </a:p>
          </p:txBody>
        </p:sp>
      </p:grpSp>
      <p:sp>
        <p:nvSpPr>
          <p:cNvPr id="7" name="Freeform 7"/>
          <p:cNvSpPr/>
          <p:nvPr/>
        </p:nvSpPr>
        <p:spPr>
          <a:xfrm flipH="1">
            <a:off x="-940492" y="8937717"/>
            <a:ext cx="10534922" cy="4859233"/>
          </a:xfrm>
          <a:custGeom>
            <a:avLst/>
            <a:gdLst/>
            <a:ahLst/>
            <a:cxnLst/>
            <a:rect l="l" t="t" r="r" b="b"/>
            <a:pathLst>
              <a:path w="10534922" h="4859233">
                <a:moveTo>
                  <a:pt x="10534922" y="0"/>
                </a:moveTo>
                <a:lnTo>
                  <a:pt x="0" y="0"/>
                </a:lnTo>
                <a:lnTo>
                  <a:pt x="0" y="4859233"/>
                </a:lnTo>
                <a:lnTo>
                  <a:pt x="10534922" y="4859233"/>
                </a:lnTo>
                <a:lnTo>
                  <a:pt x="1053492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8" name="Freeform 8"/>
          <p:cNvSpPr/>
          <p:nvPr/>
        </p:nvSpPr>
        <p:spPr>
          <a:xfrm flipH="1">
            <a:off x="7812899" y="-3168545"/>
            <a:ext cx="10534922" cy="4859233"/>
          </a:xfrm>
          <a:custGeom>
            <a:avLst/>
            <a:gdLst/>
            <a:ahLst/>
            <a:cxnLst/>
            <a:rect l="l" t="t" r="r" b="b"/>
            <a:pathLst>
              <a:path w="10534922" h="4859233">
                <a:moveTo>
                  <a:pt x="10534923" y="0"/>
                </a:moveTo>
                <a:lnTo>
                  <a:pt x="0" y="0"/>
                </a:lnTo>
                <a:lnTo>
                  <a:pt x="0" y="4859233"/>
                </a:lnTo>
                <a:lnTo>
                  <a:pt x="10534923" y="4859233"/>
                </a:lnTo>
                <a:lnTo>
                  <a:pt x="10534923"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9" name="Freeform 9"/>
          <p:cNvSpPr/>
          <p:nvPr/>
        </p:nvSpPr>
        <p:spPr>
          <a:xfrm>
            <a:off x="13577985" y="4158350"/>
            <a:ext cx="4083939" cy="4114800"/>
          </a:xfrm>
          <a:custGeom>
            <a:avLst/>
            <a:gdLst/>
            <a:ahLst/>
            <a:cxnLst/>
            <a:rect l="l" t="t" r="r" b="b"/>
            <a:pathLst>
              <a:path w="4083939" h="4114800">
                <a:moveTo>
                  <a:pt x="0" y="0"/>
                </a:moveTo>
                <a:lnTo>
                  <a:pt x="4083939" y="0"/>
                </a:lnTo>
                <a:lnTo>
                  <a:pt x="4083939"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10" name="Freeform 10"/>
          <p:cNvSpPr/>
          <p:nvPr/>
        </p:nvSpPr>
        <p:spPr>
          <a:xfrm>
            <a:off x="5842731" y="5786905"/>
            <a:ext cx="7315200" cy="3471395"/>
          </a:xfrm>
          <a:custGeom>
            <a:avLst/>
            <a:gdLst/>
            <a:ahLst/>
            <a:cxnLst/>
            <a:rect l="l" t="t" r="r" b="b"/>
            <a:pathLst>
              <a:path w="7315200" h="3471395">
                <a:moveTo>
                  <a:pt x="0" y="0"/>
                </a:moveTo>
                <a:lnTo>
                  <a:pt x="7315200" y="0"/>
                </a:lnTo>
                <a:lnTo>
                  <a:pt x="7315200" y="3471395"/>
                </a:lnTo>
                <a:lnTo>
                  <a:pt x="0" y="347139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11" name="TextBox 11"/>
          <p:cNvSpPr txBox="1"/>
          <p:nvPr/>
        </p:nvSpPr>
        <p:spPr>
          <a:xfrm>
            <a:off x="8653939" y="1171575"/>
            <a:ext cx="9007985" cy="932813"/>
          </a:xfrm>
          <a:prstGeom prst="rect">
            <a:avLst/>
          </a:prstGeom>
        </p:spPr>
        <p:txBody>
          <a:bodyPr lIns="0" tIns="0" rIns="0" bIns="0" rtlCol="0" anchor="t">
            <a:spAutoFit/>
          </a:bodyPr>
          <a:lstStyle/>
          <a:p>
            <a:pPr algn="ctr">
              <a:lnSpc>
                <a:spcPts val="7099"/>
              </a:lnSpc>
            </a:pPr>
            <a:r>
              <a:rPr lang="en-US" sz="7099">
                <a:solidFill>
                  <a:srgbClr val="065FAD"/>
                </a:solidFill>
                <a:latin typeface="Francois One"/>
                <a:ea typeface="Francois One"/>
                <a:cs typeface="Francois One"/>
                <a:sym typeface="Francois One"/>
              </a:rPr>
              <a:t>VẬN DỤNG, MỞ RỘNG</a:t>
            </a:r>
          </a:p>
        </p:txBody>
      </p:sp>
      <p:sp>
        <p:nvSpPr>
          <p:cNvPr id="12" name="TextBox 12"/>
          <p:cNvSpPr txBox="1"/>
          <p:nvPr/>
        </p:nvSpPr>
        <p:spPr>
          <a:xfrm>
            <a:off x="10023381" y="2777225"/>
            <a:ext cx="6113959" cy="685800"/>
          </a:xfrm>
          <a:prstGeom prst="rect">
            <a:avLst/>
          </a:prstGeom>
        </p:spPr>
        <p:txBody>
          <a:bodyPr lIns="0" tIns="0" rIns="0" bIns="0" rtlCol="0" anchor="t">
            <a:spAutoFit/>
          </a:bodyPr>
          <a:lstStyle/>
          <a:p>
            <a:pPr algn="ctr">
              <a:lnSpc>
                <a:spcPts val="5279"/>
              </a:lnSpc>
              <a:spcBef>
                <a:spcPct val="0"/>
              </a:spcBef>
            </a:pPr>
            <a:r>
              <a:rPr lang="en-US" sz="4399">
                <a:solidFill>
                  <a:srgbClr val="065FAD"/>
                </a:solidFill>
                <a:latin typeface="Arimo"/>
                <a:ea typeface="Arimo"/>
                <a:cs typeface="Arimo"/>
                <a:sym typeface="Arimo"/>
              </a:rPr>
              <a:t>Vẽ sơ đồ tư duy bài học.</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5833895"/>
          </a:xfrm>
          <a:custGeom>
            <a:avLst/>
            <a:gdLst/>
            <a:ahLst/>
            <a:cxnLst/>
            <a:rect l="l" t="t" r="r" b="b"/>
            <a:pathLst>
              <a:path w="18288000" h="5833895">
                <a:moveTo>
                  <a:pt x="0" y="0"/>
                </a:moveTo>
                <a:lnTo>
                  <a:pt x="18288000" y="0"/>
                </a:lnTo>
                <a:lnTo>
                  <a:pt x="18288000" y="5833895"/>
                </a:lnTo>
                <a:lnTo>
                  <a:pt x="0" y="5833895"/>
                </a:lnTo>
                <a:lnTo>
                  <a:pt x="0" y="0"/>
                </a:lnTo>
                <a:close/>
              </a:path>
            </a:pathLst>
          </a:custGeom>
          <a:blipFill>
            <a:blip r:embed="rId2"/>
            <a:stretch>
              <a:fillRect t="-74568" b="-33503"/>
            </a:stretch>
          </a:blipFill>
        </p:spPr>
        <p:txBody>
          <a:bodyPr/>
          <a:lstStyle/>
          <a:p>
            <a:endParaRPr lang="vi-VN"/>
          </a:p>
        </p:txBody>
      </p:sp>
      <p:sp>
        <p:nvSpPr>
          <p:cNvPr id="3" name="TextBox 3"/>
          <p:cNvSpPr txBox="1"/>
          <p:nvPr/>
        </p:nvSpPr>
        <p:spPr>
          <a:xfrm>
            <a:off x="5205259" y="7517692"/>
            <a:ext cx="7877483" cy="1400175"/>
          </a:xfrm>
          <a:prstGeom prst="rect">
            <a:avLst/>
          </a:prstGeom>
        </p:spPr>
        <p:txBody>
          <a:bodyPr lIns="0" tIns="0" rIns="0" bIns="0" rtlCol="0" anchor="t">
            <a:spAutoFit/>
          </a:bodyPr>
          <a:lstStyle/>
          <a:p>
            <a:pPr algn="ctr">
              <a:lnSpc>
                <a:spcPts val="11040"/>
              </a:lnSpc>
            </a:pPr>
            <a:r>
              <a:rPr lang="en-US" sz="9200">
                <a:solidFill>
                  <a:srgbClr val="012F7F"/>
                </a:solidFill>
                <a:latin typeface="League Spartan"/>
                <a:ea typeface="League Spartan"/>
                <a:cs typeface="League Spartan"/>
                <a:sym typeface="League Spartan"/>
              </a:rPr>
              <a:t>THANK YOU</a:t>
            </a:r>
          </a:p>
        </p:txBody>
      </p:sp>
      <p:sp>
        <p:nvSpPr>
          <p:cNvPr id="4" name="Freeform 4"/>
          <p:cNvSpPr/>
          <p:nvPr/>
        </p:nvSpPr>
        <p:spPr>
          <a:xfrm rot="-10800000">
            <a:off x="7895800" y="3428523"/>
            <a:ext cx="18727000" cy="3347451"/>
          </a:xfrm>
          <a:custGeom>
            <a:avLst/>
            <a:gdLst/>
            <a:ahLst/>
            <a:cxnLst/>
            <a:rect l="l" t="t" r="r" b="b"/>
            <a:pathLst>
              <a:path w="18727000" h="3347451">
                <a:moveTo>
                  <a:pt x="0" y="0"/>
                </a:moveTo>
                <a:lnTo>
                  <a:pt x="18727000" y="0"/>
                </a:lnTo>
                <a:lnTo>
                  <a:pt x="18727000" y="3347452"/>
                </a:lnTo>
                <a:lnTo>
                  <a:pt x="0" y="33474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5" name="Freeform 5"/>
          <p:cNvSpPr/>
          <p:nvPr/>
        </p:nvSpPr>
        <p:spPr>
          <a:xfrm>
            <a:off x="-8623787" y="4870328"/>
            <a:ext cx="18727000" cy="3347451"/>
          </a:xfrm>
          <a:custGeom>
            <a:avLst/>
            <a:gdLst/>
            <a:ahLst/>
            <a:cxnLst/>
            <a:rect l="l" t="t" r="r" b="b"/>
            <a:pathLst>
              <a:path w="18727000" h="3347451">
                <a:moveTo>
                  <a:pt x="0" y="0"/>
                </a:moveTo>
                <a:lnTo>
                  <a:pt x="18727000" y="0"/>
                </a:lnTo>
                <a:lnTo>
                  <a:pt x="18727000" y="3347452"/>
                </a:lnTo>
                <a:lnTo>
                  <a:pt x="0" y="33474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6" name="Freeform 6"/>
          <p:cNvSpPr/>
          <p:nvPr/>
        </p:nvSpPr>
        <p:spPr>
          <a:xfrm rot="-10732608">
            <a:off x="7908425" y="5383764"/>
            <a:ext cx="9527354" cy="1381466"/>
          </a:xfrm>
          <a:custGeom>
            <a:avLst/>
            <a:gdLst/>
            <a:ahLst/>
            <a:cxnLst/>
            <a:rect l="l" t="t" r="r" b="b"/>
            <a:pathLst>
              <a:path w="9527354" h="1381466">
                <a:moveTo>
                  <a:pt x="0" y="0"/>
                </a:moveTo>
                <a:lnTo>
                  <a:pt x="9527354" y="0"/>
                </a:lnTo>
                <a:lnTo>
                  <a:pt x="9527354" y="1381467"/>
                </a:lnTo>
                <a:lnTo>
                  <a:pt x="0" y="13814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7" name="Freeform 7"/>
          <p:cNvSpPr/>
          <p:nvPr/>
        </p:nvSpPr>
        <p:spPr>
          <a:xfrm rot="67391">
            <a:off x="563234" y="4881072"/>
            <a:ext cx="9527354" cy="1381466"/>
          </a:xfrm>
          <a:custGeom>
            <a:avLst/>
            <a:gdLst/>
            <a:ahLst/>
            <a:cxnLst/>
            <a:rect l="l" t="t" r="r" b="b"/>
            <a:pathLst>
              <a:path w="9527354" h="1381466">
                <a:moveTo>
                  <a:pt x="0" y="0"/>
                </a:moveTo>
                <a:lnTo>
                  <a:pt x="9527354" y="0"/>
                </a:lnTo>
                <a:lnTo>
                  <a:pt x="9527354" y="1381467"/>
                </a:lnTo>
                <a:lnTo>
                  <a:pt x="0" y="13814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2779939" y="-5403486"/>
            <a:ext cx="12795907" cy="6432186"/>
            <a:chOff x="0" y="0"/>
            <a:chExt cx="1616949" cy="812800"/>
          </a:xfrm>
        </p:grpSpPr>
        <p:sp>
          <p:nvSpPr>
            <p:cNvPr id="3" name="Freeform 3"/>
            <p:cNvSpPr/>
            <p:nvPr/>
          </p:nvSpPr>
          <p:spPr>
            <a:xfrm>
              <a:off x="0" y="0"/>
              <a:ext cx="1616948" cy="812800"/>
            </a:xfrm>
            <a:custGeom>
              <a:avLst/>
              <a:gdLst/>
              <a:ahLst/>
              <a:cxnLst/>
              <a:rect l="l" t="t" r="r" b="b"/>
              <a:pathLst>
                <a:path w="1616948" h="812800">
                  <a:moveTo>
                    <a:pt x="808474" y="0"/>
                  </a:moveTo>
                  <a:cubicBezTo>
                    <a:pt x="361966" y="0"/>
                    <a:pt x="0" y="181951"/>
                    <a:pt x="0" y="406400"/>
                  </a:cubicBezTo>
                  <a:cubicBezTo>
                    <a:pt x="0" y="630849"/>
                    <a:pt x="361966" y="812800"/>
                    <a:pt x="808474" y="812800"/>
                  </a:cubicBezTo>
                  <a:cubicBezTo>
                    <a:pt x="1254982" y="812800"/>
                    <a:pt x="1616948" y="630849"/>
                    <a:pt x="1616948" y="406400"/>
                  </a:cubicBezTo>
                  <a:cubicBezTo>
                    <a:pt x="1616948" y="181951"/>
                    <a:pt x="1254982" y="0"/>
                    <a:pt x="808474" y="0"/>
                  </a:cubicBezTo>
                  <a:close/>
                </a:path>
              </a:pathLst>
            </a:custGeom>
            <a:solidFill>
              <a:srgbClr val="065FAD"/>
            </a:solidFill>
          </p:spPr>
          <p:txBody>
            <a:bodyPr/>
            <a:lstStyle/>
            <a:p>
              <a:endParaRPr lang="vi-VN"/>
            </a:p>
          </p:txBody>
        </p:sp>
        <p:sp>
          <p:nvSpPr>
            <p:cNvPr id="4" name="TextBox 4"/>
            <p:cNvSpPr txBox="1"/>
            <p:nvPr/>
          </p:nvSpPr>
          <p:spPr>
            <a:xfrm>
              <a:off x="151589" y="76200"/>
              <a:ext cx="1313771" cy="660400"/>
            </a:xfrm>
            <a:prstGeom prst="rect">
              <a:avLst/>
            </a:prstGeom>
          </p:spPr>
          <p:txBody>
            <a:bodyPr lIns="50800" tIns="50800" rIns="50800" bIns="50800" rtlCol="0" anchor="ctr"/>
            <a:lstStyle/>
            <a:p>
              <a:pPr algn="ctr">
                <a:lnSpc>
                  <a:spcPts val="2999"/>
                </a:lnSpc>
              </a:pPr>
              <a:endParaRPr/>
            </a:p>
          </p:txBody>
        </p:sp>
      </p:grpSp>
      <p:grpSp>
        <p:nvGrpSpPr>
          <p:cNvPr id="5" name="Group 5"/>
          <p:cNvGrpSpPr>
            <a:grpSpLocks noChangeAspect="1"/>
          </p:cNvGrpSpPr>
          <p:nvPr/>
        </p:nvGrpSpPr>
        <p:grpSpPr>
          <a:xfrm>
            <a:off x="12089712" y="1028700"/>
            <a:ext cx="6103038" cy="6079198"/>
            <a:chOff x="0" y="0"/>
            <a:chExt cx="6502400" cy="6477000"/>
          </a:xfrm>
        </p:grpSpPr>
        <p:sp>
          <p:nvSpPr>
            <p:cNvPr id="6" name="Freeform 6"/>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2"/>
              <a:stretch>
                <a:fillRect l="-2684" r="-46739"/>
              </a:stretch>
            </a:blipFill>
          </p:spPr>
          <p:txBody>
            <a:bodyPr/>
            <a:lstStyle/>
            <a:p>
              <a:endParaRPr lang="vi-VN"/>
            </a:p>
          </p:txBody>
        </p:sp>
        <p:sp>
          <p:nvSpPr>
            <p:cNvPr id="7" name="Freeform 7"/>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EFD91B"/>
            </a:solidFill>
          </p:spPr>
          <p:txBody>
            <a:bodyPr/>
            <a:lstStyle/>
            <a:p>
              <a:endParaRPr lang="vi-VN"/>
            </a:p>
          </p:txBody>
        </p:sp>
      </p:grpSp>
      <p:sp>
        <p:nvSpPr>
          <p:cNvPr id="8" name="Freeform 8"/>
          <p:cNvSpPr/>
          <p:nvPr/>
        </p:nvSpPr>
        <p:spPr>
          <a:xfrm flipH="1">
            <a:off x="13358793" y="6164815"/>
            <a:ext cx="4989029" cy="4122185"/>
          </a:xfrm>
          <a:custGeom>
            <a:avLst/>
            <a:gdLst/>
            <a:ahLst/>
            <a:cxnLst/>
            <a:rect l="l" t="t" r="r" b="b"/>
            <a:pathLst>
              <a:path w="4989029" h="4122185">
                <a:moveTo>
                  <a:pt x="4989029" y="0"/>
                </a:moveTo>
                <a:lnTo>
                  <a:pt x="0" y="0"/>
                </a:lnTo>
                <a:lnTo>
                  <a:pt x="0" y="4122185"/>
                </a:lnTo>
                <a:lnTo>
                  <a:pt x="4989029" y="4122185"/>
                </a:lnTo>
                <a:lnTo>
                  <a:pt x="498902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9" name="Freeform 9"/>
          <p:cNvSpPr/>
          <p:nvPr/>
        </p:nvSpPr>
        <p:spPr>
          <a:xfrm rot="-10800000">
            <a:off x="13735630" y="8855475"/>
            <a:ext cx="4574780" cy="1431525"/>
          </a:xfrm>
          <a:custGeom>
            <a:avLst/>
            <a:gdLst/>
            <a:ahLst/>
            <a:cxnLst/>
            <a:rect l="l" t="t" r="r" b="b"/>
            <a:pathLst>
              <a:path w="4574780" h="1431525">
                <a:moveTo>
                  <a:pt x="0" y="0"/>
                </a:moveTo>
                <a:lnTo>
                  <a:pt x="4574780" y="0"/>
                </a:lnTo>
                <a:lnTo>
                  <a:pt x="4574780" y="1431525"/>
                </a:lnTo>
                <a:lnTo>
                  <a:pt x="0" y="14315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10" name="Freeform 10"/>
          <p:cNvSpPr/>
          <p:nvPr/>
        </p:nvSpPr>
        <p:spPr>
          <a:xfrm>
            <a:off x="0" y="0"/>
            <a:ext cx="7356478" cy="2301965"/>
          </a:xfrm>
          <a:custGeom>
            <a:avLst/>
            <a:gdLst/>
            <a:ahLst/>
            <a:cxnLst/>
            <a:rect l="l" t="t" r="r" b="b"/>
            <a:pathLst>
              <a:path w="7356478" h="2301965">
                <a:moveTo>
                  <a:pt x="0" y="0"/>
                </a:moveTo>
                <a:lnTo>
                  <a:pt x="7356478" y="0"/>
                </a:lnTo>
                <a:lnTo>
                  <a:pt x="7356478" y="2301965"/>
                </a:lnTo>
                <a:lnTo>
                  <a:pt x="0" y="23019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11" name="Freeform 11"/>
          <p:cNvSpPr/>
          <p:nvPr/>
        </p:nvSpPr>
        <p:spPr>
          <a:xfrm rot="243278" flipH="1">
            <a:off x="9845182" y="-2716635"/>
            <a:ext cx="10534922" cy="4859233"/>
          </a:xfrm>
          <a:custGeom>
            <a:avLst/>
            <a:gdLst/>
            <a:ahLst/>
            <a:cxnLst/>
            <a:rect l="l" t="t" r="r" b="b"/>
            <a:pathLst>
              <a:path w="10534922" h="4859233">
                <a:moveTo>
                  <a:pt x="10534922" y="0"/>
                </a:moveTo>
                <a:lnTo>
                  <a:pt x="0" y="0"/>
                </a:lnTo>
                <a:lnTo>
                  <a:pt x="0" y="4859233"/>
                </a:lnTo>
                <a:lnTo>
                  <a:pt x="10534922" y="4859233"/>
                </a:lnTo>
                <a:lnTo>
                  <a:pt x="1053492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12" name="Freeform 12"/>
          <p:cNvSpPr/>
          <p:nvPr/>
        </p:nvSpPr>
        <p:spPr>
          <a:xfrm rot="243278" flipH="1">
            <a:off x="-353139" y="9117389"/>
            <a:ext cx="10534922" cy="4859233"/>
          </a:xfrm>
          <a:custGeom>
            <a:avLst/>
            <a:gdLst/>
            <a:ahLst/>
            <a:cxnLst/>
            <a:rect l="l" t="t" r="r" b="b"/>
            <a:pathLst>
              <a:path w="10534922" h="4859233">
                <a:moveTo>
                  <a:pt x="10534922" y="0"/>
                </a:moveTo>
                <a:lnTo>
                  <a:pt x="0" y="0"/>
                </a:lnTo>
                <a:lnTo>
                  <a:pt x="0" y="4859232"/>
                </a:lnTo>
                <a:lnTo>
                  <a:pt x="10534922" y="4859232"/>
                </a:lnTo>
                <a:lnTo>
                  <a:pt x="1053492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13" name="TextBox 13"/>
          <p:cNvSpPr txBox="1"/>
          <p:nvPr/>
        </p:nvSpPr>
        <p:spPr>
          <a:xfrm>
            <a:off x="4175597" y="1258611"/>
            <a:ext cx="7241419" cy="1019176"/>
          </a:xfrm>
          <a:prstGeom prst="rect">
            <a:avLst/>
          </a:prstGeom>
        </p:spPr>
        <p:txBody>
          <a:bodyPr lIns="0" tIns="0" rIns="0" bIns="0" rtlCol="0" anchor="t">
            <a:spAutoFit/>
          </a:bodyPr>
          <a:lstStyle/>
          <a:p>
            <a:pPr algn="ctr">
              <a:lnSpc>
                <a:spcPts val="8399"/>
              </a:lnSpc>
            </a:pPr>
            <a:r>
              <a:rPr lang="en-US" sz="5400">
                <a:solidFill>
                  <a:srgbClr val="065FAD"/>
                </a:solidFill>
                <a:latin typeface="Francois One"/>
                <a:ea typeface="Francois One"/>
                <a:cs typeface="Francois One"/>
                <a:sym typeface="Francois One"/>
              </a:rPr>
              <a:t>MỤC TIÊU BÀI HỌC</a:t>
            </a:r>
          </a:p>
        </p:txBody>
      </p:sp>
      <p:sp>
        <p:nvSpPr>
          <p:cNvPr id="14" name="TextBox 14"/>
          <p:cNvSpPr txBox="1"/>
          <p:nvPr/>
        </p:nvSpPr>
        <p:spPr>
          <a:xfrm>
            <a:off x="868104" y="2432768"/>
            <a:ext cx="11076693" cy="4954305"/>
          </a:xfrm>
          <a:prstGeom prst="rect">
            <a:avLst/>
          </a:prstGeom>
        </p:spPr>
        <p:txBody>
          <a:bodyPr lIns="0" tIns="0" rIns="0" bIns="0" rtlCol="0" anchor="t">
            <a:spAutoFit/>
          </a:bodyPr>
          <a:lstStyle/>
          <a:p>
            <a:pPr algn="just">
              <a:lnSpc>
                <a:spcPts val="5319"/>
              </a:lnSpc>
            </a:pPr>
            <a:r>
              <a:rPr lang="en-US" sz="3799">
                <a:solidFill>
                  <a:srgbClr val="012F7F"/>
                </a:solidFill>
                <a:latin typeface="Francois One"/>
                <a:ea typeface="Francois One"/>
                <a:cs typeface="Francois One"/>
                <a:sym typeface="Francois One"/>
              </a:rPr>
              <a:t>1. Kiến thức</a:t>
            </a:r>
          </a:p>
          <a:p>
            <a:pPr algn="just">
              <a:lnSpc>
                <a:spcPts val="4619"/>
              </a:lnSpc>
            </a:pPr>
            <a:r>
              <a:rPr lang="en-US" sz="3299">
                <a:solidFill>
                  <a:srgbClr val="000000"/>
                </a:solidFill>
                <a:latin typeface="Francois One"/>
                <a:ea typeface="Francois One"/>
                <a:cs typeface="Francois One"/>
                <a:sym typeface="Francois One"/>
              </a:rPr>
              <a:t> </a:t>
            </a:r>
            <a:r>
              <a:rPr lang="en-US" sz="3299">
                <a:solidFill>
                  <a:srgbClr val="107FA2"/>
                </a:solidFill>
                <a:latin typeface="Francois One"/>
                <a:ea typeface="Francois One"/>
                <a:cs typeface="Francois One"/>
                <a:sym typeface="Francois One"/>
              </a:rPr>
              <a:t>- Nắm được thông tin về tác giả Xuân Ba, những thông tin xác thực được điều tra ghi chép… để nhận thức được về thể loại phóng sự, mục đích của bài viết.</a:t>
            </a:r>
          </a:p>
          <a:p>
            <a:pPr algn="just">
              <a:lnSpc>
                <a:spcPts val="4619"/>
              </a:lnSpc>
            </a:pPr>
            <a:r>
              <a:rPr lang="en-US" sz="3299">
                <a:solidFill>
                  <a:srgbClr val="107FA2"/>
                </a:solidFill>
                <a:latin typeface="Francois One"/>
                <a:ea typeface="Francois One"/>
                <a:cs typeface="Francois One"/>
                <a:sym typeface="Francois One"/>
              </a:rPr>
              <a:t> - Nắm được nghệ thuật của thể loại phóng sự.</a:t>
            </a:r>
          </a:p>
          <a:p>
            <a:pPr algn="just">
              <a:lnSpc>
                <a:spcPts val="4619"/>
              </a:lnSpc>
            </a:pPr>
            <a:r>
              <a:rPr lang="en-US" sz="3299">
                <a:solidFill>
                  <a:srgbClr val="107FA2"/>
                </a:solidFill>
                <a:latin typeface="Francois One"/>
                <a:ea typeface="Francois One"/>
                <a:cs typeface="Francois One"/>
                <a:sym typeface="Francois One"/>
              </a:rPr>
              <a:t> - Ý nghĩa của vấn đề mà tác giả nêu trong văn bản.</a:t>
            </a:r>
          </a:p>
          <a:p>
            <a:pPr algn="just">
              <a:lnSpc>
                <a:spcPts val="5320"/>
              </a:lnSpc>
            </a:pPr>
            <a:r>
              <a:rPr lang="en-US" sz="3800">
                <a:solidFill>
                  <a:srgbClr val="012F7F"/>
                </a:solidFill>
                <a:latin typeface="Francois One"/>
                <a:ea typeface="Francois One"/>
                <a:cs typeface="Francois One"/>
                <a:sym typeface="Francois One"/>
              </a:rPr>
              <a:t>2. Phẩm chất</a:t>
            </a:r>
          </a:p>
          <a:p>
            <a:pPr algn="just">
              <a:lnSpc>
                <a:spcPts val="5320"/>
              </a:lnSpc>
            </a:pPr>
            <a:endParaRPr lang="en-US" sz="3800">
              <a:solidFill>
                <a:srgbClr val="012F7F"/>
              </a:solidFill>
              <a:latin typeface="Francois One"/>
              <a:ea typeface="Francois One"/>
              <a:cs typeface="Francois One"/>
              <a:sym typeface="Francois One"/>
            </a:endParaRPr>
          </a:p>
        </p:txBody>
      </p:sp>
      <p:sp>
        <p:nvSpPr>
          <p:cNvPr id="15" name="TextBox 15"/>
          <p:cNvSpPr txBox="1"/>
          <p:nvPr/>
        </p:nvSpPr>
        <p:spPr>
          <a:xfrm>
            <a:off x="868104" y="6731905"/>
            <a:ext cx="16023020" cy="2316480"/>
          </a:xfrm>
          <a:prstGeom prst="rect">
            <a:avLst/>
          </a:prstGeom>
        </p:spPr>
        <p:txBody>
          <a:bodyPr lIns="0" tIns="0" rIns="0" bIns="0" rtlCol="0" anchor="t">
            <a:spAutoFit/>
          </a:bodyPr>
          <a:lstStyle/>
          <a:p>
            <a:pPr algn="just">
              <a:lnSpc>
                <a:spcPts val="4620"/>
              </a:lnSpc>
              <a:spcBef>
                <a:spcPct val="0"/>
              </a:spcBef>
            </a:pPr>
            <a:r>
              <a:rPr lang="en-US" sz="3300">
                <a:solidFill>
                  <a:srgbClr val="107FA2"/>
                </a:solidFill>
                <a:latin typeface="Francois One"/>
                <a:ea typeface="Francois One"/>
                <a:cs typeface="Francois One"/>
                <a:sym typeface="Francois One"/>
              </a:rPr>
              <a:t>- Có thái độ yêu quý, bảo vệ thiên nhiên vùng biển của đất nước.</a:t>
            </a:r>
          </a:p>
          <a:p>
            <a:pPr algn="just">
              <a:lnSpc>
                <a:spcPts val="4620"/>
              </a:lnSpc>
              <a:spcBef>
                <a:spcPct val="0"/>
              </a:spcBef>
            </a:pPr>
            <a:r>
              <a:rPr lang="en-US" sz="3300">
                <a:solidFill>
                  <a:srgbClr val="107FA2"/>
                </a:solidFill>
                <a:latin typeface="Francois One"/>
                <a:ea typeface="Francois One"/>
                <a:cs typeface="Francois One"/>
                <a:sym typeface="Francois One"/>
              </a:rPr>
              <a:t> - Sống yêu thương, nhân ái, ca ngợi, biết ơn những anh hùng đã ngã xuống để bảo vệ vùng biển lãnh hải và tài nguyên của đất nước.</a:t>
            </a:r>
          </a:p>
          <a:p>
            <a:pPr algn="just">
              <a:lnSpc>
                <a:spcPts val="4620"/>
              </a:lnSpc>
              <a:spcBef>
                <a:spcPct val="0"/>
              </a:spcBef>
            </a:pPr>
            <a:r>
              <a:rPr lang="en-US" sz="3300">
                <a:solidFill>
                  <a:srgbClr val="107FA2"/>
                </a:solidFill>
                <a:latin typeface="Francois One"/>
                <a:ea typeface="Francois One"/>
                <a:cs typeface="Francois One"/>
                <a:sym typeface="Francois One"/>
              </a:rPr>
              <a:t> - Có khát vọng sống tốt đẹp.</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2696074" y="695103"/>
            <a:ext cx="14477501" cy="5791000"/>
            <a:chOff x="0" y="0"/>
            <a:chExt cx="6350000" cy="2540000"/>
          </a:xfrm>
        </p:grpSpPr>
        <p:sp>
          <p:nvSpPr>
            <p:cNvPr id="3" name="Freeform 3"/>
            <p:cNvSpPr/>
            <p:nvPr/>
          </p:nvSpPr>
          <p:spPr>
            <a:xfrm>
              <a:off x="0" y="0"/>
              <a:ext cx="6350000" cy="2540000"/>
            </a:xfrm>
            <a:custGeom>
              <a:avLst/>
              <a:gdLst/>
              <a:ahLst/>
              <a:cxnLst/>
              <a:rect l="l" t="t" r="r" b="b"/>
              <a:pathLst>
                <a:path w="6350000" h="2540000">
                  <a:moveTo>
                    <a:pt x="0" y="2159000"/>
                  </a:moveTo>
                  <a:lnTo>
                    <a:pt x="0" y="381000"/>
                  </a:lnTo>
                  <a:cubicBezTo>
                    <a:pt x="0" y="170180"/>
                    <a:pt x="170180" y="0"/>
                    <a:pt x="381000" y="0"/>
                  </a:cubicBezTo>
                  <a:lnTo>
                    <a:pt x="5969000" y="0"/>
                  </a:lnTo>
                  <a:cubicBezTo>
                    <a:pt x="6179820" y="0"/>
                    <a:pt x="6350000" y="170180"/>
                    <a:pt x="6350000" y="381000"/>
                  </a:cubicBezTo>
                  <a:lnTo>
                    <a:pt x="6350000" y="2159000"/>
                  </a:lnTo>
                  <a:cubicBezTo>
                    <a:pt x="6350000" y="2369820"/>
                    <a:pt x="6179820" y="2540000"/>
                    <a:pt x="5969000" y="2540000"/>
                  </a:cubicBezTo>
                  <a:lnTo>
                    <a:pt x="381000" y="2540000"/>
                  </a:lnTo>
                  <a:cubicBezTo>
                    <a:pt x="170180" y="2540000"/>
                    <a:pt x="0" y="2369820"/>
                    <a:pt x="0" y="2159000"/>
                  </a:cubicBezTo>
                  <a:close/>
                </a:path>
              </a:pathLst>
            </a:custGeom>
            <a:blipFill>
              <a:blip r:embed="rId2"/>
              <a:stretch>
                <a:fillRect l="-20892" t="-19637" b="-50367"/>
              </a:stretch>
            </a:blipFill>
          </p:spPr>
          <p:txBody>
            <a:bodyPr/>
            <a:lstStyle/>
            <a:p>
              <a:endParaRPr lang="vi-VN"/>
            </a:p>
          </p:txBody>
        </p:sp>
        <p:sp>
          <p:nvSpPr>
            <p:cNvPr id="4" name="Freeform 4"/>
            <p:cNvSpPr/>
            <p:nvPr/>
          </p:nvSpPr>
          <p:spPr>
            <a:xfrm>
              <a:off x="0" y="0"/>
              <a:ext cx="6350000" cy="2540000"/>
            </a:xfrm>
            <a:custGeom>
              <a:avLst/>
              <a:gdLst/>
              <a:ahLst/>
              <a:cxnLst/>
              <a:rect l="l" t="t" r="r" b="b"/>
              <a:pathLst>
                <a:path w="6350000" h="2540000">
                  <a:moveTo>
                    <a:pt x="5969000" y="19050"/>
                  </a:moveTo>
                  <a:cubicBezTo>
                    <a:pt x="6168390" y="19050"/>
                    <a:pt x="6330950" y="181610"/>
                    <a:pt x="6330950" y="381000"/>
                  </a:cubicBezTo>
                  <a:lnTo>
                    <a:pt x="6330950" y="2159000"/>
                  </a:lnTo>
                  <a:cubicBezTo>
                    <a:pt x="6330950" y="2358390"/>
                    <a:pt x="6168390" y="2520950"/>
                    <a:pt x="5969000" y="2520950"/>
                  </a:cubicBezTo>
                  <a:lnTo>
                    <a:pt x="381000" y="2520950"/>
                  </a:lnTo>
                  <a:cubicBezTo>
                    <a:pt x="181610" y="2520950"/>
                    <a:pt x="19050" y="2358390"/>
                    <a:pt x="19050" y="2159000"/>
                  </a:cubicBezTo>
                  <a:lnTo>
                    <a:pt x="19050" y="381000"/>
                  </a:lnTo>
                  <a:cubicBezTo>
                    <a:pt x="19050" y="181610"/>
                    <a:pt x="181610" y="19050"/>
                    <a:pt x="381000" y="19050"/>
                  </a:cubicBezTo>
                  <a:lnTo>
                    <a:pt x="5969000" y="19050"/>
                  </a:lnTo>
                  <a:moveTo>
                    <a:pt x="5969000" y="0"/>
                  </a:moveTo>
                  <a:lnTo>
                    <a:pt x="381000" y="0"/>
                  </a:lnTo>
                  <a:cubicBezTo>
                    <a:pt x="170180" y="0"/>
                    <a:pt x="0" y="170180"/>
                    <a:pt x="0" y="381000"/>
                  </a:cubicBezTo>
                  <a:lnTo>
                    <a:pt x="0" y="2159000"/>
                  </a:lnTo>
                  <a:cubicBezTo>
                    <a:pt x="0" y="2369820"/>
                    <a:pt x="170180" y="2540000"/>
                    <a:pt x="381000" y="2540000"/>
                  </a:cubicBezTo>
                  <a:lnTo>
                    <a:pt x="5969000" y="2540000"/>
                  </a:lnTo>
                  <a:cubicBezTo>
                    <a:pt x="6179820" y="2540000"/>
                    <a:pt x="6350000" y="2369820"/>
                    <a:pt x="6350000" y="2159000"/>
                  </a:cubicBezTo>
                  <a:lnTo>
                    <a:pt x="6350000" y="381000"/>
                  </a:lnTo>
                  <a:cubicBezTo>
                    <a:pt x="6350000" y="170180"/>
                    <a:pt x="6179820" y="0"/>
                    <a:pt x="5969000" y="0"/>
                  </a:cubicBezTo>
                  <a:lnTo>
                    <a:pt x="5969000" y="0"/>
                  </a:lnTo>
                  <a:close/>
                </a:path>
              </a:pathLst>
            </a:custGeom>
            <a:solidFill>
              <a:srgbClr val="012F7F"/>
            </a:solidFill>
          </p:spPr>
          <p:txBody>
            <a:bodyPr/>
            <a:lstStyle/>
            <a:p>
              <a:endParaRPr lang="vi-VN"/>
            </a:p>
          </p:txBody>
        </p:sp>
      </p:grpSp>
      <p:grpSp>
        <p:nvGrpSpPr>
          <p:cNvPr id="5" name="Group 5"/>
          <p:cNvGrpSpPr/>
          <p:nvPr/>
        </p:nvGrpSpPr>
        <p:grpSpPr>
          <a:xfrm>
            <a:off x="2724649" y="7226924"/>
            <a:ext cx="14477501" cy="2364974"/>
            <a:chOff x="0" y="0"/>
            <a:chExt cx="3813004" cy="622874"/>
          </a:xfrm>
        </p:grpSpPr>
        <p:sp>
          <p:nvSpPr>
            <p:cNvPr id="6" name="Freeform 6"/>
            <p:cNvSpPr/>
            <p:nvPr/>
          </p:nvSpPr>
          <p:spPr>
            <a:xfrm>
              <a:off x="0" y="0"/>
              <a:ext cx="3813004" cy="622874"/>
            </a:xfrm>
            <a:custGeom>
              <a:avLst/>
              <a:gdLst/>
              <a:ahLst/>
              <a:cxnLst/>
              <a:rect l="l" t="t" r="r" b="b"/>
              <a:pathLst>
                <a:path w="3813004" h="622874">
                  <a:moveTo>
                    <a:pt x="53476" y="0"/>
                  </a:moveTo>
                  <a:lnTo>
                    <a:pt x="3759529" y="0"/>
                  </a:lnTo>
                  <a:cubicBezTo>
                    <a:pt x="3773712" y="0"/>
                    <a:pt x="3787313" y="5634"/>
                    <a:pt x="3797342" y="15663"/>
                  </a:cubicBezTo>
                  <a:cubicBezTo>
                    <a:pt x="3807370" y="25691"/>
                    <a:pt x="3813004" y="39293"/>
                    <a:pt x="3813004" y="53476"/>
                  </a:cubicBezTo>
                  <a:lnTo>
                    <a:pt x="3813004" y="569398"/>
                  </a:lnTo>
                  <a:cubicBezTo>
                    <a:pt x="3813004" y="598932"/>
                    <a:pt x="3789063" y="622874"/>
                    <a:pt x="3759529" y="622874"/>
                  </a:cubicBezTo>
                  <a:lnTo>
                    <a:pt x="53476" y="622874"/>
                  </a:lnTo>
                  <a:cubicBezTo>
                    <a:pt x="23942" y="622874"/>
                    <a:pt x="0" y="598932"/>
                    <a:pt x="0" y="569398"/>
                  </a:cubicBezTo>
                  <a:lnTo>
                    <a:pt x="0" y="53476"/>
                  </a:lnTo>
                  <a:cubicBezTo>
                    <a:pt x="0" y="23942"/>
                    <a:pt x="23942" y="0"/>
                    <a:pt x="53476" y="0"/>
                  </a:cubicBezTo>
                  <a:close/>
                </a:path>
              </a:pathLst>
            </a:custGeom>
            <a:solidFill>
              <a:srgbClr val="012F7F"/>
            </a:solidFill>
          </p:spPr>
          <p:txBody>
            <a:bodyPr/>
            <a:lstStyle/>
            <a:p>
              <a:endParaRPr lang="vi-VN"/>
            </a:p>
          </p:txBody>
        </p:sp>
        <p:sp>
          <p:nvSpPr>
            <p:cNvPr id="7" name="TextBox 7"/>
            <p:cNvSpPr txBox="1"/>
            <p:nvPr/>
          </p:nvSpPr>
          <p:spPr>
            <a:xfrm>
              <a:off x="0" y="0"/>
              <a:ext cx="3813004" cy="622874"/>
            </a:xfrm>
            <a:prstGeom prst="rect">
              <a:avLst/>
            </a:prstGeom>
          </p:spPr>
          <p:txBody>
            <a:bodyPr lIns="50800" tIns="50800" rIns="50800" bIns="50800" rtlCol="0" anchor="ctr"/>
            <a:lstStyle/>
            <a:p>
              <a:pPr algn="ctr">
                <a:lnSpc>
                  <a:spcPts val="2999"/>
                </a:lnSpc>
              </a:pPr>
              <a:endParaRPr/>
            </a:p>
          </p:txBody>
        </p:sp>
      </p:grpSp>
      <p:sp>
        <p:nvSpPr>
          <p:cNvPr id="8" name="TextBox 8"/>
          <p:cNvSpPr txBox="1"/>
          <p:nvPr/>
        </p:nvSpPr>
        <p:spPr>
          <a:xfrm rot="-5400000">
            <a:off x="-1277448" y="4726194"/>
            <a:ext cx="5685767" cy="781050"/>
          </a:xfrm>
          <a:prstGeom prst="rect">
            <a:avLst/>
          </a:prstGeom>
        </p:spPr>
        <p:txBody>
          <a:bodyPr lIns="0" tIns="0" rIns="0" bIns="0" rtlCol="0" anchor="t">
            <a:spAutoFit/>
          </a:bodyPr>
          <a:lstStyle/>
          <a:p>
            <a:pPr algn="ctr">
              <a:lnSpc>
                <a:spcPts val="6239"/>
              </a:lnSpc>
            </a:pPr>
            <a:r>
              <a:rPr lang="en-US" sz="5199">
                <a:solidFill>
                  <a:srgbClr val="065FAD"/>
                </a:solidFill>
                <a:latin typeface="Montserrat Ultra-Bold"/>
                <a:ea typeface="Montserrat Ultra-Bold"/>
                <a:cs typeface="Montserrat Ultra-Bold"/>
                <a:sym typeface="Montserrat Ultra-Bold"/>
              </a:rPr>
              <a:t>KHỞI ĐỘNG</a:t>
            </a:r>
          </a:p>
        </p:txBody>
      </p:sp>
      <p:grpSp>
        <p:nvGrpSpPr>
          <p:cNvPr id="9" name="Group 9"/>
          <p:cNvGrpSpPr/>
          <p:nvPr/>
        </p:nvGrpSpPr>
        <p:grpSpPr>
          <a:xfrm>
            <a:off x="-2227757" y="-4229819"/>
            <a:ext cx="6786283" cy="5086426"/>
            <a:chOff x="0" y="0"/>
            <a:chExt cx="1084434" cy="812800"/>
          </a:xfrm>
        </p:grpSpPr>
        <p:sp>
          <p:nvSpPr>
            <p:cNvPr id="10" name="Freeform 10"/>
            <p:cNvSpPr/>
            <p:nvPr/>
          </p:nvSpPr>
          <p:spPr>
            <a:xfrm>
              <a:off x="0" y="0"/>
              <a:ext cx="1084434" cy="812800"/>
            </a:xfrm>
            <a:custGeom>
              <a:avLst/>
              <a:gdLst/>
              <a:ahLst/>
              <a:cxnLst/>
              <a:rect l="l" t="t" r="r" b="b"/>
              <a:pathLst>
                <a:path w="1084434" h="812800">
                  <a:moveTo>
                    <a:pt x="542217" y="0"/>
                  </a:moveTo>
                  <a:cubicBezTo>
                    <a:pt x="242759" y="0"/>
                    <a:pt x="0" y="181951"/>
                    <a:pt x="0" y="406400"/>
                  </a:cubicBezTo>
                  <a:cubicBezTo>
                    <a:pt x="0" y="630849"/>
                    <a:pt x="242759" y="812800"/>
                    <a:pt x="542217" y="812800"/>
                  </a:cubicBezTo>
                  <a:cubicBezTo>
                    <a:pt x="841675" y="812800"/>
                    <a:pt x="1084434" y="630849"/>
                    <a:pt x="1084434" y="406400"/>
                  </a:cubicBezTo>
                  <a:cubicBezTo>
                    <a:pt x="1084434" y="181951"/>
                    <a:pt x="841675" y="0"/>
                    <a:pt x="542217" y="0"/>
                  </a:cubicBezTo>
                  <a:close/>
                </a:path>
              </a:pathLst>
            </a:custGeom>
            <a:solidFill>
              <a:srgbClr val="065FAD"/>
            </a:solidFill>
          </p:spPr>
          <p:txBody>
            <a:bodyPr/>
            <a:lstStyle/>
            <a:p>
              <a:endParaRPr lang="vi-VN"/>
            </a:p>
          </p:txBody>
        </p:sp>
        <p:sp>
          <p:nvSpPr>
            <p:cNvPr id="11" name="TextBox 11"/>
            <p:cNvSpPr txBox="1"/>
            <p:nvPr/>
          </p:nvSpPr>
          <p:spPr>
            <a:xfrm>
              <a:off x="101666" y="76200"/>
              <a:ext cx="881102" cy="660400"/>
            </a:xfrm>
            <a:prstGeom prst="rect">
              <a:avLst/>
            </a:prstGeom>
          </p:spPr>
          <p:txBody>
            <a:bodyPr lIns="50800" tIns="50800" rIns="50800" bIns="50800" rtlCol="0" anchor="ctr"/>
            <a:lstStyle/>
            <a:p>
              <a:pPr algn="ctr">
                <a:lnSpc>
                  <a:spcPts val="2999"/>
                </a:lnSpc>
              </a:pPr>
              <a:endParaRPr/>
            </a:p>
          </p:txBody>
        </p:sp>
      </p:grpSp>
      <p:sp>
        <p:nvSpPr>
          <p:cNvPr id="12" name="Freeform 12"/>
          <p:cNvSpPr/>
          <p:nvPr/>
        </p:nvSpPr>
        <p:spPr>
          <a:xfrm>
            <a:off x="0" y="-53563"/>
            <a:ext cx="3711435" cy="1161370"/>
          </a:xfrm>
          <a:custGeom>
            <a:avLst/>
            <a:gdLst/>
            <a:ahLst/>
            <a:cxnLst/>
            <a:rect l="l" t="t" r="r" b="b"/>
            <a:pathLst>
              <a:path w="3711435" h="1161370">
                <a:moveTo>
                  <a:pt x="0" y="0"/>
                </a:moveTo>
                <a:lnTo>
                  <a:pt x="3711435" y="0"/>
                </a:lnTo>
                <a:lnTo>
                  <a:pt x="3711435" y="1161369"/>
                </a:lnTo>
                <a:lnTo>
                  <a:pt x="0" y="11613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grpSp>
        <p:nvGrpSpPr>
          <p:cNvPr id="13" name="Group 13"/>
          <p:cNvGrpSpPr/>
          <p:nvPr/>
        </p:nvGrpSpPr>
        <p:grpSpPr>
          <a:xfrm>
            <a:off x="-1537424" y="9591897"/>
            <a:ext cx="6786283" cy="5086426"/>
            <a:chOff x="0" y="0"/>
            <a:chExt cx="1084434" cy="812800"/>
          </a:xfrm>
        </p:grpSpPr>
        <p:sp>
          <p:nvSpPr>
            <p:cNvPr id="14" name="Freeform 14"/>
            <p:cNvSpPr/>
            <p:nvPr/>
          </p:nvSpPr>
          <p:spPr>
            <a:xfrm>
              <a:off x="0" y="0"/>
              <a:ext cx="1084434" cy="812800"/>
            </a:xfrm>
            <a:custGeom>
              <a:avLst/>
              <a:gdLst/>
              <a:ahLst/>
              <a:cxnLst/>
              <a:rect l="l" t="t" r="r" b="b"/>
              <a:pathLst>
                <a:path w="1084434" h="812800">
                  <a:moveTo>
                    <a:pt x="542217" y="0"/>
                  </a:moveTo>
                  <a:cubicBezTo>
                    <a:pt x="242759" y="0"/>
                    <a:pt x="0" y="181951"/>
                    <a:pt x="0" y="406400"/>
                  </a:cubicBezTo>
                  <a:cubicBezTo>
                    <a:pt x="0" y="630849"/>
                    <a:pt x="242759" y="812800"/>
                    <a:pt x="542217" y="812800"/>
                  </a:cubicBezTo>
                  <a:cubicBezTo>
                    <a:pt x="841675" y="812800"/>
                    <a:pt x="1084434" y="630849"/>
                    <a:pt x="1084434" y="406400"/>
                  </a:cubicBezTo>
                  <a:cubicBezTo>
                    <a:pt x="1084434" y="181951"/>
                    <a:pt x="841675" y="0"/>
                    <a:pt x="542217" y="0"/>
                  </a:cubicBezTo>
                  <a:close/>
                </a:path>
              </a:pathLst>
            </a:custGeom>
            <a:solidFill>
              <a:srgbClr val="065FAD"/>
            </a:solidFill>
          </p:spPr>
          <p:txBody>
            <a:bodyPr/>
            <a:lstStyle/>
            <a:p>
              <a:endParaRPr lang="vi-VN"/>
            </a:p>
          </p:txBody>
        </p:sp>
        <p:sp>
          <p:nvSpPr>
            <p:cNvPr id="15" name="TextBox 15"/>
            <p:cNvSpPr txBox="1"/>
            <p:nvPr/>
          </p:nvSpPr>
          <p:spPr>
            <a:xfrm>
              <a:off x="101666" y="76200"/>
              <a:ext cx="881102" cy="660400"/>
            </a:xfrm>
            <a:prstGeom prst="rect">
              <a:avLst/>
            </a:prstGeom>
          </p:spPr>
          <p:txBody>
            <a:bodyPr lIns="50800" tIns="50800" rIns="50800" bIns="50800" rtlCol="0" anchor="ctr"/>
            <a:lstStyle/>
            <a:p>
              <a:pPr algn="ctr">
                <a:lnSpc>
                  <a:spcPts val="2999"/>
                </a:lnSpc>
              </a:pPr>
              <a:endParaRPr/>
            </a:p>
          </p:txBody>
        </p:sp>
      </p:grpSp>
      <p:sp>
        <p:nvSpPr>
          <p:cNvPr id="16" name="Freeform 16"/>
          <p:cNvSpPr/>
          <p:nvPr/>
        </p:nvSpPr>
        <p:spPr>
          <a:xfrm flipV="1">
            <a:off x="0" y="9125630"/>
            <a:ext cx="3711435" cy="1161370"/>
          </a:xfrm>
          <a:custGeom>
            <a:avLst/>
            <a:gdLst/>
            <a:ahLst/>
            <a:cxnLst/>
            <a:rect l="l" t="t" r="r" b="b"/>
            <a:pathLst>
              <a:path w="3711435" h="1161370">
                <a:moveTo>
                  <a:pt x="0" y="1161370"/>
                </a:moveTo>
                <a:lnTo>
                  <a:pt x="3711435" y="1161370"/>
                </a:lnTo>
                <a:lnTo>
                  <a:pt x="3711435" y="0"/>
                </a:lnTo>
                <a:lnTo>
                  <a:pt x="0" y="0"/>
                </a:lnTo>
                <a:lnTo>
                  <a:pt x="0" y="116137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17" name="TextBox 17"/>
          <p:cNvSpPr txBox="1"/>
          <p:nvPr/>
        </p:nvSpPr>
        <p:spPr>
          <a:xfrm>
            <a:off x="4109279" y="7999835"/>
            <a:ext cx="12253575" cy="666750"/>
          </a:xfrm>
          <a:prstGeom prst="rect">
            <a:avLst/>
          </a:prstGeom>
        </p:spPr>
        <p:txBody>
          <a:bodyPr lIns="0" tIns="0" rIns="0" bIns="0" rtlCol="0" anchor="t">
            <a:spAutoFit/>
          </a:bodyPr>
          <a:lstStyle/>
          <a:p>
            <a:pPr algn="l">
              <a:lnSpc>
                <a:spcPts val="5279"/>
              </a:lnSpc>
            </a:pPr>
            <a:r>
              <a:rPr lang="en-US" sz="4399">
                <a:solidFill>
                  <a:srgbClr val="F3F3F6"/>
                </a:solidFill>
                <a:latin typeface="Francois One"/>
                <a:ea typeface="Francois One"/>
                <a:cs typeface="Francois One"/>
                <a:sym typeface="Francois One"/>
              </a:rPr>
              <a:t>Em nhận xét gì về hình ảnh các nhà giàn trên biển?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Freeform 2"/>
          <p:cNvSpPr/>
          <p:nvPr/>
        </p:nvSpPr>
        <p:spPr>
          <a:xfrm>
            <a:off x="0" y="0"/>
            <a:ext cx="8653939" cy="10287000"/>
          </a:xfrm>
          <a:custGeom>
            <a:avLst/>
            <a:gdLst/>
            <a:ahLst/>
            <a:cxnLst/>
            <a:rect l="l" t="t" r="r" b="b"/>
            <a:pathLst>
              <a:path w="8653939" h="10287000">
                <a:moveTo>
                  <a:pt x="0" y="0"/>
                </a:moveTo>
                <a:lnTo>
                  <a:pt x="8653939" y="0"/>
                </a:lnTo>
                <a:lnTo>
                  <a:pt x="865393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rot="-10800000">
            <a:off x="10972800" y="7997952"/>
            <a:ext cx="7315200" cy="2289048"/>
          </a:xfrm>
          <a:custGeom>
            <a:avLst/>
            <a:gdLst/>
            <a:ahLst/>
            <a:cxnLst/>
            <a:rect l="l" t="t" r="r" b="b"/>
            <a:pathLst>
              <a:path w="7315200" h="2289048">
                <a:moveTo>
                  <a:pt x="0" y="0"/>
                </a:moveTo>
                <a:lnTo>
                  <a:pt x="7315200" y="0"/>
                </a:lnTo>
                <a:lnTo>
                  <a:pt x="7315200" y="2289048"/>
                </a:lnTo>
                <a:lnTo>
                  <a:pt x="0" y="22890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grpSp>
        <p:nvGrpSpPr>
          <p:cNvPr id="4" name="Group 4"/>
          <p:cNvGrpSpPr>
            <a:grpSpLocks noChangeAspect="1"/>
          </p:cNvGrpSpPr>
          <p:nvPr/>
        </p:nvGrpSpPr>
        <p:grpSpPr>
          <a:xfrm>
            <a:off x="1028700" y="1593822"/>
            <a:ext cx="7243333" cy="7215038"/>
            <a:chOff x="0" y="0"/>
            <a:chExt cx="6502400" cy="6477000"/>
          </a:xfrm>
        </p:grpSpPr>
        <p:sp>
          <p:nvSpPr>
            <p:cNvPr id="5" name="Freeform 5"/>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6"/>
              <a:stretch>
                <a:fillRect l="-2684" r="-46739"/>
              </a:stretch>
            </a:blipFill>
          </p:spPr>
          <p:txBody>
            <a:bodyPr/>
            <a:lstStyle/>
            <a:p>
              <a:endParaRPr lang="vi-VN"/>
            </a:p>
          </p:txBody>
        </p:sp>
        <p:sp>
          <p:nvSpPr>
            <p:cNvPr id="6" name="Freeform 6"/>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EFD91B"/>
            </a:solidFill>
          </p:spPr>
          <p:txBody>
            <a:bodyPr/>
            <a:lstStyle/>
            <a:p>
              <a:endParaRPr lang="vi-VN"/>
            </a:p>
          </p:txBody>
        </p:sp>
      </p:grpSp>
      <p:sp>
        <p:nvSpPr>
          <p:cNvPr id="7" name="Freeform 7"/>
          <p:cNvSpPr/>
          <p:nvPr/>
        </p:nvSpPr>
        <p:spPr>
          <a:xfrm flipH="1">
            <a:off x="-940492" y="8937717"/>
            <a:ext cx="10534922" cy="4859233"/>
          </a:xfrm>
          <a:custGeom>
            <a:avLst/>
            <a:gdLst/>
            <a:ahLst/>
            <a:cxnLst/>
            <a:rect l="l" t="t" r="r" b="b"/>
            <a:pathLst>
              <a:path w="10534922" h="4859233">
                <a:moveTo>
                  <a:pt x="10534922" y="0"/>
                </a:moveTo>
                <a:lnTo>
                  <a:pt x="0" y="0"/>
                </a:lnTo>
                <a:lnTo>
                  <a:pt x="0" y="4859233"/>
                </a:lnTo>
                <a:lnTo>
                  <a:pt x="10534922" y="4859233"/>
                </a:lnTo>
                <a:lnTo>
                  <a:pt x="1053492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8" name="Freeform 8"/>
          <p:cNvSpPr/>
          <p:nvPr/>
        </p:nvSpPr>
        <p:spPr>
          <a:xfrm flipH="1">
            <a:off x="7812899" y="-3168545"/>
            <a:ext cx="10534922" cy="4859233"/>
          </a:xfrm>
          <a:custGeom>
            <a:avLst/>
            <a:gdLst/>
            <a:ahLst/>
            <a:cxnLst/>
            <a:rect l="l" t="t" r="r" b="b"/>
            <a:pathLst>
              <a:path w="10534922" h="4859233">
                <a:moveTo>
                  <a:pt x="10534923" y="0"/>
                </a:moveTo>
                <a:lnTo>
                  <a:pt x="0" y="0"/>
                </a:lnTo>
                <a:lnTo>
                  <a:pt x="0" y="4859233"/>
                </a:lnTo>
                <a:lnTo>
                  <a:pt x="10534923" y="4859233"/>
                </a:lnTo>
                <a:lnTo>
                  <a:pt x="10534923"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9" name="TextBox 9"/>
          <p:cNvSpPr txBox="1"/>
          <p:nvPr/>
        </p:nvSpPr>
        <p:spPr>
          <a:xfrm>
            <a:off x="8653939" y="4517930"/>
            <a:ext cx="9007985" cy="932813"/>
          </a:xfrm>
          <a:prstGeom prst="rect">
            <a:avLst/>
          </a:prstGeom>
        </p:spPr>
        <p:txBody>
          <a:bodyPr lIns="0" tIns="0" rIns="0" bIns="0" rtlCol="0" anchor="t">
            <a:spAutoFit/>
          </a:bodyPr>
          <a:lstStyle/>
          <a:p>
            <a:pPr algn="ctr">
              <a:lnSpc>
                <a:spcPts val="7099"/>
              </a:lnSpc>
            </a:pPr>
            <a:r>
              <a:rPr lang="en-US" sz="7099">
                <a:solidFill>
                  <a:srgbClr val="065FAD"/>
                </a:solidFill>
                <a:latin typeface="Francois One"/>
                <a:ea typeface="Francois One"/>
                <a:cs typeface="Francois One"/>
                <a:sym typeface="Francois One"/>
              </a:rPr>
              <a:t>HÌNH THÀNH KIẾN THỨC</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1F0F0"/>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256362"/>
            <a:ext cx="18808358" cy="7505597"/>
            <a:chOff x="0" y="0"/>
            <a:chExt cx="4953642" cy="1976783"/>
          </a:xfrm>
        </p:grpSpPr>
        <p:sp>
          <p:nvSpPr>
            <p:cNvPr id="3" name="Freeform 3"/>
            <p:cNvSpPr/>
            <p:nvPr/>
          </p:nvSpPr>
          <p:spPr>
            <a:xfrm>
              <a:off x="0" y="0"/>
              <a:ext cx="4953642" cy="1976783"/>
            </a:xfrm>
            <a:custGeom>
              <a:avLst/>
              <a:gdLst/>
              <a:ahLst/>
              <a:cxnLst/>
              <a:rect l="l" t="t" r="r" b="b"/>
              <a:pathLst>
                <a:path w="4953642" h="1976783">
                  <a:moveTo>
                    <a:pt x="0" y="0"/>
                  </a:moveTo>
                  <a:lnTo>
                    <a:pt x="4953642" y="0"/>
                  </a:lnTo>
                  <a:lnTo>
                    <a:pt x="4953642" y="1976783"/>
                  </a:lnTo>
                  <a:lnTo>
                    <a:pt x="0" y="1976783"/>
                  </a:lnTo>
                  <a:close/>
                </a:path>
              </a:pathLst>
            </a:custGeom>
            <a:solidFill>
              <a:srgbClr val="004AAD"/>
            </a:solidFill>
          </p:spPr>
          <p:txBody>
            <a:bodyPr/>
            <a:lstStyle/>
            <a:p>
              <a:endParaRPr lang="vi-VN"/>
            </a:p>
          </p:txBody>
        </p:sp>
        <p:sp>
          <p:nvSpPr>
            <p:cNvPr id="4" name="TextBox 4"/>
            <p:cNvSpPr txBox="1"/>
            <p:nvPr/>
          </p:nvSpPr>
          <p:spPr>
            <a:xfrm>
              <a:off x="0" y="-38100"/>
              <a:ext cx="4953642" cy="201488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0" y="9030638"/>
            <a:ext cx="18288000" cy="784395"/>
            <a:chOff x="0" y="0"/>
            <a:chExt cx="4816593" cy="206590"/>
          </a:xfrm>
        </p:grpSpPr>
        <p:sp>
          <p:nvSpPr>
            <p:cNvPr id="6" name="Freeform 6"/>
            <p:cNvSpPr/>
            <p:nvPr/>
          </p:nvSpPr>
          <p:spPr>
            <a:xfrm>
              <a:off x="0" y="0"/>
              <a:ext cx="4816592" cy="206590"/>
            </a:xfrm>
            <a:custGeom>
              <a:avLst/>
              <a:gdLst/>
              <a:ahLst/>
              <a:cxnLst/>
              <a:rect l="l" t="t" r="r" b="b"/>
              <a:pathLst>
                <a:path w="4816592" h="206590">
                  <a:moveTo>
                    <a:pt x="0" y="0"/>
                  </a:moveTo>
                  <a:lnTo>
                    <a:pt x="4816592" y="0"/>
                  </a:lnTo>
                  <a:lnTo>
                    <a:pt x="4816592" y="206590"/>
                  </a:lnTo>
                  <a:lnTo>
                    <a:pt x="0" y="206590"/>
                  </a:lnTo>
                  <a:close/>
                </a:path>
              </a:pathLst>
            </a:custGeom>
            <a:solidFill>
              <a:srgbClr val="004AAD"/>
            </a:solidFill>
          </p:spPr>
          <p:txBody>
            <a:bodyPr/>
            <a:lstStyle/>
            <a:p>
              <a:endParaRPr lang="vi-VN"/>
            </a:p>
          </p:txBody>
        </p:sp>
        <p:sp>
          <p:nvSpPr>
            <p:cNvPr id="7" name="TextBox 7"/>
            <p:cNvSpPr txBox="1"/>
            <p:nvPr/>
          </p:nvSpPr>
          <p:spPr>
            <a:xfrm>
              <a:off x="0" y="-38100"/>
              <a:ext cx="4816593" cy="24469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471967"/>
            <a:ext cx="18288000" cy="784395"/>
            <a:chOff x="0" y="0"/>
            <a:chExt cx="4816593" cy="206590"/>
          </a:xfrm>
        </p:grpSpPr>
        <p:sp>
          <p:nvSpPr>
            <p:cNvPr id="9" name="Freeform 9"/>
            <p:cNvSpPr/>
            <p:nvPr/>
          </p:nvSpPr>
          <p:spPr>
            <a:xfrm>
              <a:off x="0" y="0"/>
              <a:ext cx="4816592" cy="206590"/>
            </a:xfrm>
            <a:custGeom>
              <a:avLst/>
              <a:gdLst/>
              <a:ahLst/>
              <a:cxnLst/>
              <a:rect l="l" t="t" r="r" b="b"/>
              <a:pathLst>
                <a:path w="4816592" h="206590">
                  <a:moveTo>
                    <a:pt x="0" y="0"/>
                  </a:moveTo>
                  <a:lnTo>
                    <a:pt x="4816592" y="0"/>
                  </a:lnTo>
                  <a:lnTo>
                    <a:pt x="4816592" y="206590"/>
                  </a:lnTo>
                  <a:lnTo>
                    <a:pt x="0" y="206590"/>
                  </a:lnTo>
                  <a:close/>
                </a:path>
              </a:pathLst>
            </a:custGeom>
            <a:solidFill>
              <a:srgbClr val="004AAD"/>
            </a:solidFill>
          </p:spPr>
          <p:txBody>
            <a:bodyPr/>
            <a:lstStyle/>
            <a:p>
              <a:endParaRPr lang="vi-VN"/>
            </a:p>
          </p:txBody>
        </p:sp>
        <p:sp>
          <p:nvSpPr>
            <p:cNvPr id="10" name="TextBox 10"/>
            <p:cNvSpPr txBox="1"/>
            <p:nvPr/>
          </p:nvSpPr>
          <p:spPr>
            <a:xfrm>
              <a:off x="0" y="-38100"/>
              <a:ext cx="4816593" cy="24469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468314" y="1453431"/>
            <a:ext cx="4545308" cy="5289085"/>
            <a:chOff x="0" y="0"/>
            <a:chExt cx="698500" cy="812800"/>
          </a:xfrm>
        </p:grpSpPr>
        <p:sp>
          <p:nvSpPr>
            <p:cNvPr id="12" name="Freeform 12"/>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F8D33E"/>
            </a:solidFill>
          </p:spPr>
          <p:txBody>
            <a:bodyPr/>
            <a:lstStyle/>
            <a:p>
              <a:endParaRPr lang="vi-VN"/>
            </a:p>
          </p:txBody>
        </p:sp>
        <p:sp>
          <p:nvSpPr>
            <p:cNvPr id="13" name="TextBox 13"/>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735506" y="1782197"/>
            <a:ext cx="4010924" cy="4631552"/>
            <a:chOff x="0" y="0"/>
            <a:chExt cx="5499100" cy="6350000"/>
          </a:xfrm>
        </p:grpSpPr>
        <p:sp>
          <p:nvSpPr>
            <p:cNvPr id="15" name="Freeform 15"/>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blipFill>
              <a:blip r:embed="rId2"/>
              <a:stretch>
                <a:fillRect t="-4606" b="-4606"/>
              </a:stretch>
            </a:blipFill>
          </p:spPr>
          <p:txBody>
            <a:bodyPr/>
            <a:lstStyle/>
            <a:p>
              <a:endParaRPr lang="vi-VN"/>
            </a:p>
          </p:txBody>
        </p:sp>
      </p:grpSp>
      <p:sp>
        <p:nvSpPr>
          <p:cNvPr id="16" name="TextBox 16"/>
          <p:cNvSpPr txBox="1"/>
          <p:nvPr/>
        </p:nvSpPr>
        <p:spPr>
          <a:xfrm>
            <a:off x="5529385" y="1974682"/>
            <a:ext cx="11729915" cy="4905756"/>
          </a:xfrm>
          <a:prstGeom prst="rect">
            <a:avLst/>
          </a:prstGeom>
        </p:spPr>
        <p:txBody>
          <a:bodyPr lIns="0" tIns="0" rIns="0" bIns="0" rtlCol="0" anchor="t">
            <a:spAutoFit/>
          </a:bodyPr>
          <a:lstStyle/>
          <a:p>
            <a:pPr algn="just">
              <a:lnSpc>
                <a:spcPts val="5255"/>
              </a:lnSpc>
            </a:pPr>
            <a:r>
              <a:rPr lang="en-US" sz="3599" spc="10">
                <a:solidFill>
                  <a:srgbClr val="FFFFFF"/>
                </a:solidFill>
                <a:latin typeface="Francois One"/>
                <a:ea typeface="Francois One"/>
                <a:cs typeface="Francois One"/>
                <a:sym typeface="Francois One"/>
              </a:rPr>
              <a:t>1. Tác giả</a:t>
            </a:r>
          </a:p>
          <a:p>
            <a:pPr algn="just">
              <a:lnSpc>
                <a:spcPts val="4818"/>
              </a:lnSpc>
            </a:pPr>
            <a:r>
              <a:rPr lang="en-US" sz="3300" spc="9">
                <a:solidFill>
                  <a:srgbClr val="FFFFFF"/>
                </a:solidFill>
                <a:latin typeface="Francois One"/>
                <a:ea typeface="Francois One"/>
                <a:cs typeface="Francois One"/>
                <a:sym typeface="Francois One"/>
              </a:rPr>
              <a:t>- Nhà báo Xuân Ba, tên thật là Trịnh Huyên.</a:t>
            </a:r>
          </a:p>
          <a:p>
            <a:pPr algn="just">
              <a:lnSpc>
                <a:spcPts val="4818"/>
              </a:lnSpc>
            </a:pPr>
            <a:r>
              <a:rPr lang="en-US" sz="3300" spc="9">
                <a:solidFill>
                  <a:srgbClr val="FFFFFF"/>
                </a:solidFill>
                <a:latin typeface="Francois One"/>
                <a:ea typeface="Francois One"/>
                <a:cs typeface="Francois One"/>
                <a:sym typeface="Francois One"/>
              </a:rPr>
              <a:t>- Sinh năm 1954 tại thôn Việt Yên, xã Vĩnh Hùng, huyện Vĩnh Lộc, tỉnh Thanh Hóa. </a:t>
            </a:r>
          </a:p>
          <a:p>
            <a:pPr algn="just">
              <a:lnSpc>
                <a:spcPts val="4818"/>
              </a:lnSpc>
            </a:pPr>
            <a:r>
              <a:rPr lang="en-US" sz="3300" spc="260">
                <a:solidFill>
                  <a:srgbClr val="FFFFFF"/>
                </a:solidFill>
                <a:latin typeface="Francois One"/>
                <a:ea typeface="Francois One"/>
                <a:cs typeface="Francois One"/>
                <a:sym typeface="Francois One"/>
              </a:rPr>
              <a:t>- Ông tốt nghiệp khoa Văn, Đại học Tổng hợp Hà Nội cuối năm 1976. </a:t>
            </a:r>
          </a:p>
          <a:p>
            <a:pPr algn="just">
              <a:lnSpc>
                <a:spcPts val="4818"/>
              </a:lnSpc>
            </a:pPr>
            <a:r>
              <a:rPr lang="en-US" sz="3300" spc="141">
                <a:solidFill>
                  <a:srgbClr val="FFFFFF"/>
                </a:solidFill>
                <a:latin typeface="Francois One"/>
                <a:ea typeface="Francois One"/>
                <a:cs typeface="Francois One"/>
                <a:sym typeface="Francois One"/>
              </a:rPr>
              <a:t>- Năm 1977, ông về báo Tiền phong và công tác suốt từ đó cho đến nay.</a:t>
            </a:r>
          </a:p>
        </p:txBody>
      </p:sp>
      <p:grpSp>
        <p:nvGrpSpPr>
          <p:cNvPr id="17" name="Group 17"/>
          <p:cNvGrpSpPr/>
          <p:nvPr/>
        </p:nvGrpSpPr>
        <p:grpSpPr>
          <a:xfrm>
            <a:off x="6265075" y="916639"/>
            <a:ext cx="5757850" cy="940234"/>
            <a:chOff x="0" y="0"/>
            <a:chExt cx="7677133" cy="1253645"/>
          </a:xfrm>
        </p:grpSpPr>
        <p:grpSp>
          <p:nvGrpSpPr>
            <p:cNvPr id="18" name="Group 18"/>
            <p:cNvGrpSpPr/>
            <p:nvPr/>
          </p:nvGrpSpPr>
          <p:grpSpPr>
            <a:xfrm>
              <a:off x="0" y="0"/>
              <a:ext cx="7677133" cy="1253645"/>
              <a:chOff x="0" y="0"/>
              <a:chExt cx="1516471" cy="247634"/>
            </a:xfrm>
          </p:grpSpPr>
          <p:sp>
            <p:nvSpPr>
              <p:cNvPr id="19" name="Freeform 19"/>
              <p:cNvSpPr/>
              <p:nvPr/>
            </p:nvSpPr>
            <p:spPr>
              <a:xfrm>
                <a:off x="0" y="0"/>
                <a:ext cx="1516471" cy="247634"/>
              </a:xfrm>
              <a:custGeom>
                <a:avLst/>
                <a:gdLst/>
                <a:ahLst/>
                <a:cxnLst/>
                <a:rect l="l" t="t" r="r" b="b"/>
                <a:pathLst>
                  <a:path w="1516471" h="247634">
                    <a:moveTo>
                      <a:pt x="0" y="0"/>
                    </a:moveTo>
                    <a:lnTo>
                      <a:pt x="1516471" y="0"/>
                    </a:lnTo>
                    <a:lnTo>
                      <a:pt x="1516471" y="247634"/>
                    </a:lnTo>
                    <a:lnTo>
                      <a:pt x="0" y="247634"/>
                    </a:lnTo>
                    <a:close/>
                  </a:path>
                </a:pathLst>
              </a:custGeom>
              <a:solidFill>
                <a:srgbClr val="F8D33E"/>
              </a:solidFill>
            </p:spPr>
            <p:txBody>
              <a:bodyPr/>
              <a:lstStyle/>
              <a:p>
                <a:endParaRPr lang="vi-VN"/>
              </a:p>
            </p:txBody>
          </p:sp>
          <p:sp>
            <p:nvSpPr>
              <p:cNvPr id="20" name="TextBox 20"/>
              <p:cNvSpPr txBox="1"/>
              <p:nvPr/>
            </p:nvSpPr>
            <p:spPr>
              <a:xfrm>
                <a:off x="0" y="-38100"/>
                <a:ext cx="1516471" cy="285734"/>
              </a:xfrm>
              <a:prstGeom prst="rect">
                <a:avLst/>
              </a:prstGeom>
            </p:spPr>
            <p:txBody>
              <a:bodyPr lIns="50800" tIns="50800" rIns="50800" bIns="50800" rtlCol="0" anchor="ctr"/>
              <a:lstStyle/>
              <a:p>
                <a:pPr algn="ctr">
                  <a:lnSpc>
                    <a:spcPts val="2659"/>
                  </a:lnSpc>
                  <a:spcBef>
                    <a:spcPct val="0"/>
                  </a:spcBef>
                </a:pPr>
                <a:endParaRPr/>
              </a:p>
            </p:txBody>
          </p:sp>
        </p:grpSp>
        <p:sp>
          <p:nvSpPr>
            <p:cNvPr id="21" name="TextBox 21"/>
            <p:cNvSpPr txBox="1"/>
            <p:nvPr/>
          </p:nvSpPr>
          <p:spPr>
            <a:xfrm>
              <a:off x="0" y="177383"/>
              <a:ext cx="7677133" cy="860044"/>
            </a:xfrm>
            <a:prstGeom prst="rect">
              <a:avLst/>
            </a:prstGeom>
          </p:spPr>
          <p:txBody>
            <a:bodyPr lIns="0" tIns="0" rIns="0" bIns="0" rtlCol="0" anchor="t">
              <a:spAutoFit/>
            </a:bodyPr>
            <a:lstStyle/>
            <a:p>
              <a:pPr algn="ctr">
                <a:lnSpc>
                  <a:spcPts val="5661"/>
                </a:lnSpc>
              </a:pPr>
              <a:r>
                <a:rPr lang="en-US" sz="3700" spc="173">
                  <a:solidFill>
                    <a:srgbClr val="000000"/>
                  </a:solidFill>
                  <a:latin typeface="Francois One"/>
                  <a:ea typeface="Francois One"/>
                  <a:cs typeface="Francois One"/>
                  <a:sym typeface="Francois One"/>
                </a:rPr>
                <a:t>I. TÌM HIỂU CHUNG</a:t>
              </a:r>
            </a:p>
          </p:txBody>
        </p:sp>
      </p:grpSp>
      <p:sp>
        <p:nvSpPr>
          <p:cNvPr id="22" name="TextBox 22"/>
          <p:cNvSpPr txBox="1"/>
          <p:nvPr/>
        </p:nvSpPr>
        <p:spPr>
          <a:xfrm>
            <a:off x="468314" y="6837766"/>
            <a:ext cx="16790986" cy="1815084"/>
          </a:xfrm>
          <a:prstGeom prst="rect">
            <a:avLst/>
          </a:prstGeom>
        </p:spPr>
        <p:txBody>
          <a:bodyPr lIns="0" tIns="0" rIns="0" bIns="0" rtlCol="0" anchor="t">
            <a:spAutoFit/>
          </a:bodyPr>
          <a:lstStyle/>
          <a:p>
            <a:pPr algn="just">
              <a:lnSpc>
                <a:spcPts val="4818"/>
              </a:lnSpc>
            </a:pPr>
            <a:r>
              <a:rPr lang="en-US" sz="3300" spc="9">
                <a:solidFill>
                  <a:srgbClr val="FFFFFF"/>
                </a:solidFill>
                <a:latin typeface="Francois One"/>
                <a:ea typeface="Francois One"/>
                <a:cs typeface="Francois One"/>
                <a:sym typeface="Francois One"/>
              </a:rPr>
              <a:t>- Các tác phẩm chính: Mọi linh hồn đều được đưa tiễn (NXB Hội Nhà văn, 1991); Vẫn phải tin vào những giọt nước mắt (NXB Văn học, 1995); Thời chưa xa, người chưa cũ (NXB Văn học, 2004); Khang khác mây thường (NXB Hội Nhà văn, 2004);...</a:t>
            </a: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2">
                                            <p:txEl>
                                              <p:pRg st="0" end="0"/>
                                            </p:txEl>
                                          </p:spTgt>
                                        </p:tgtEl>
                                        <p:attrNameLst>
                                          <p:attrName>style.visibility</p:attrName>
                                        </p:attrNameLst>
                                      </p:cBhvr>
                                      <p:to>
                                        <p:strVal val="visible"/>
                                      </p:to>
                                    </p:set>
                                    <p:animEffect transition="in" filter="fade">
                                      <p:cBhvr>
                                        <p:cTn id="14"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F3F6"/>
        </a:solidFill>
        <a:effectLst/>
      </p:bgPr>
    </p:bg>
    <p:spTree>
      <p:nvGrpSpPr>
        <p:cNvPr id="1" name=""/>
        <p:cNvGrpSpPr/>
        <p:nvPr/>
      </p:nvGrpSpPr>
      <p:grpSpPr>
        <a:xfrm>
          <a:off x="0" y="0"/>
          <a:ext cx="0" cy="0"/>
          <a:chOff x="0" y="0"/>
          <a:chExt cx="0" cy="0"/>
        </a:xfrm>
      </p:grpSpPr>
      <p:sp>
        <p:nvSpPr>
          <p:cNvPr id="2" name="Freeform 2"/>
          <p:cNvSpPr/>
          <p:nvPr/>
        </p:nvSpPr>
        <p:spPr>
          <a:xfrm>
            <a:off x="7601320" y="-534881"/>
            <a:ext cx="10686680" cy="3896185"/>
          </a:xfrm>
          <a:custGeom>
            <a:avLst/>
            <a:gdLst/>
            <a:ahLst/>
            <a:cxnLst/>
            <a:rect l="l" t="t" r="r" b="b"/>
            <a:pathLst>
              <a:path w="10686680" h="3896185">
                <a:moveTo>
                  <a:pt x="0" y="0"/>
                </a:moveTo>
                <a:lnTo>
                  <a:pt x="10686680" y="0"/>
                </a:lnTo>
                <a:lnTo>
                  <a:pt x="10686680" y="3896185"/>
                </a:lnTo>
                <a:lnTo>
                  <a:pt x="0" y="38961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rot="-9746926">
            <a:off x="11912765" y="2256151"/>
            <a:ext cx="5718561" cy="829191"/>
          </a:xfrm>
          <a:custGeom>
            <a:avLst/>
            <a:gdLst/>
            <a:ahLst/>
            <a:cxnLst/>
            <a:rect l="l" t="t" r="r" b="b"/>
            <a:pathLst>
              <a:path w="5718561" h="829191">
                <a:moveTo>
                  <a:pt x="0" y="0"/>
                </a:moveTo>
                <a:lnTo>
                  <a:pt x="5718561" y="0"/>
                </a:lnTo>
                <a:lnTo>
                  <a:pt x="5718561" y="829191"/>
                </a:lnTo>
                <a:lnTo>
                  <a:pt x="0" y="8291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 name="Freeform 4"/>
          <p:cNvSpPr/>
          <p:nvPr/>
        </p:nvSpPr>
        <p:spPr>
          <a:xfrm rot="-9722692">
            <a:off x="11140006" y="506575"/>
            <a:ext cx="5718561" cy="829191"/>
          </a:xfrm>
          <a:custGeom>
            <a:avLst/>
            <a:gdLst/>
            <a:ahLst/>
            <a:cxnLst/>
            <a:rect l="l" t="t" r="r" b="b"/>
            <a:pathLst>
              <a:path w="5718561" h="829191">
                <a:moveTo>
                  <a:pt x="0" y="0"/>
                </a:moveTo>
                <a:lnTo>
                  <a:pt x="5718561" y="0"/>
                </a:lnTo>
                <a:lnTo>
                  <a:pt x="5718561" y="829191"/>
                </a:lnTo>
                <a:lnTo>
                  <a:pt x="0" y="8291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grpSp>
        <p:nvGrpSpPr>
          <p:cNvPr id="5" name="Group 5"/>
          <p:cNvGrpSpPr/>
          <p:nvPr/>
        </p:nvGrpSpPr>
        <p:grpSpPr>
          <a:xfrm>
            <a:off x="12205630" y="5059077"/>
            <a:ext cx="10455845" cy="5227923"/>
            <a:chOff x="0" y="0"/>
            <a:chExt cx="6350000" cy="3175000"/>
          </a:xfrm>
        </p:grpSpPr>
        <p:sp>
          <p:nvSpPr>
            <p:cNvPr id="6" name="Freeform 6"/>
            <p:cNvSpPr/>
            <p:nvPr/>
          </p:nvSpPr>
          <p:spPr>
            <a:xfrm>
              <a:off x="0" y="0"/>
              <a:ext cx="6350000" cy="3175000"/>
            </a:xfrm>
            <a:custGeom>
              <a:avLst/>
              <a:gdLst/>
              <a:ahLst/>
              <a:cxnLst/>
              <a:rect l="l" t="t" r="r" b="b"/>
              <a:pathLst>
                <a:path w="6350000" h="3175000">
                  <a:moveTo>
                    <a:pt x="6350000" y="3175000"/>
                  </a:moveTo>
                  <a:lnTo>
                    <a:pt x="0" y="3175000"/>
                  </a:lnTo>
                  <a:cubicBezTo>
                    <a:pt x="0" y="1421498"/>
                    <a:pt x="1421498" y="0"/>
                    <a:pt x="3175000" y="0"/>
                  </a:cubicBezTo>
                  <a:cubicBezTo>
                    <a:pt x="4928502" y="0"/>
                    <a:pt x="6350000" y="1421498"/>
                    <a:pt x="6350000" y="3175000"/>
                  </a:cubicBezTo>
                  <a:close/>
                </a:path>
              </a:pathLst>
            </a:custGeom>
            <a:blipFill>
              <a:blip r:embed="rId6"/>
              <a:stretch>
                <a:fillRect t="-26998" b="-5751"/>
              </a:stretch>
            </a:blipFill>
          </p:spPr>
          <p:txBody>
            <a:bodyPr/>
            <a:lstStyle/>
            <a:p>
              <a:endParaRPr lang="vi-VN"/>
            </a:p>
          </p:txBody>
        </p:sp>
      </p:grpSp>
      <p:sp>
        <p:nvSpPr>
          <p:cNvPr id="7" name="Freeform 7"/>
          <p:cNvSpPr/>
          <p:nvPr/>
        </p:nvSpPr>
        <p:spPr>
          <a:xfrm rot="-3433589">
            <a:off x="-864580" y="8229600"/>
            <a:ext cx="3230118" cy="4114800"/>
          </a:xfrm>
          <a:custGeom>
            <a:avLst/>
            <a:gdLst/>
            <a:ahLst/>
            <a:cxnLst/>
            <a:rect l="l" t="t" r="r" b="b"/>
            <a:pathLst>
              <a:path w="3230118" h="4114800">
                <a:moveTo>
                  <a:pt x="0" y="0"/>
                </a:moveTo>
                <a:lnTo>
                  <a:pt x="3230118" y="0"/>
                </a:lnTo>
                <a:lnTo>
                  <a:pt x="323011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grpSp>
        <p:nvGrpSpPr>
          <p:cNvPr id="8" name="Group 8"/>
          <p:cNvGrpSpPr/>
          <p:nvPr/>
        </p:nvGrpSpPr>
        <p:grpSpPr>
          <a:xfrm>
            <a:off x="475714" y="891958"/>
            <a:ext cx="5757850" cy="940234"/>
            <a:chOff x="0" y="0"/>
            <a:chExt cx="7677133" cy="1253645"/>
          </a:xfrm>
        </p:grpSpPr>
        <p:grpSp>
          <p:nvGrpSpPr>
            <p:cNvPr id="9" name="Group 9"/>
            <p:cNvGrpSpPr/>
            <p:nvPr/>
          </p:nvGrpSpPr>
          <p:grpSpPr>
            <a:xfrm>
              <a:off x="0" y="0"/>
              <a:ext cx="7677133" cy="1253645"/>
              <a:chOff x="0" y="0"/>
              <a:chExt cx="1516471" cy="247634"/>
            </a:xfrm>
          </p:grpSpPr>
          <p:sp>
            <p:nvSpPr>
              <p:cNvPr id="10" name="Freeform 10"/>
              <p:cNvSpPr/>
              <p:nvPr/>
            </p:nvSpPr>
            <p:spPr>
              <a:xfrm>
                <a:off x="0" y="0"/>
                <a:ext cx="1516471" cy="247634"/>
              </a:xfrm>
              <a:custGeom>
                <a:avLst/>
                <a:gdLst/>
                <a:ahLst/>
                <a:cxnLst/>
                <a:rect l="l" t="t" r="r" b="b"/>
                <a:pathLst>
                  <a:path w="1516471" h="247634">
                    <a:moveTo>
                      <a:pt x="0" y="0"/>
                    </a:moveTo>
                    <a:lnTo>
                      <a:pt x="1516471" y="0"/>
                    </a:lnTo>
                    <a:lnTo>
                      <a:pt x="1516471" y="247634"/>
                    </a:lnTo>
                    <a:lnTo>
                      <a:pt x="0" y="247634"/>
                    </a:lnTo>
                    <a:close/>
                  </a:path>
                </a:pathLst>
              </a:custGeom>
              <a:solidFill>
                <a:srgbClr val="F8D33E"/>
              </a:solidFill>
            </p:spPr>
            <p:txBody>
              <a:bodyPr/>
              <a:lstStyle/>
              <a:p>
                <a:endParaRPr lang="vi-VN"/>
              </a:p>
            </p:txBody>
          </p:sp>
          <p:sp>
            <p:nvSpPr>
              <p:cNvPr id="11" name="TextBox 11"/>
              <p:cNvSpPr txBox="1"/>
              <p:nvPr/>
            </p:nvSpPr>
            <p:spPr>
              <a:xfrm>
                <a:off x="0" y="-38100"/>
                <a:ext cx="1516471" cy="285734"/>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0" y="177383"/>
              <a:ext cx="7677133" cy="860044"/>
            </a:xfrm>
            <a:prstGeom prst="rect">
              <a:avLst/>
            </a:prstGeom>
          </p:spPr>
          <p:txBody>
            <a:bodyPr lIns="0" tIns="0" rIns="0" bIns="0" rtlCol="0" anchor="t">
              <a:spAutoFit/>
            </a:bodyPr>
            <a:lstStyle/>
            <a:p>
              <a:pPr algn="ctr">
                <a:lnSpc>
                  <a:spcPts val="5661"/>
                </a:lnSpc>
              </a:pPr>
              <a:r>
                <a:rPr lang="en-US" sz="3700" spc="173">
                  <a:solidFill>
                    <a:srgbClr val="000000"/>
                  </a:solidFill>
                  <a:latin typeface="Francois One"/>
                  <a:ea typeface="Francois One"/>
                  <a:cs typeface="Francois One"/>
                  <a:sym typeface="Francois One"/>
                </a:rPr>
                <a:t>I. TÌM HIỂU CHUNG</a:t>
              </a:r>
            </a:p>
          </p:txBody>
        </p:sp>
      </p:grpSp>
      <p:sp>
        <p:nvSpPr>
          <p:cNvPr id="13" name="TextBox 13"/>
          <p:cNvSpPr txBox="1"/>
          <p:nvPr/>
        </p:nvSpPr>
        <p:spPr>
          <a:xfrm>
            <a:off x="475714" y="2263686"/>
            <a:ext cx="11729915" cy="6703949"/>
          </a:xfrm>
          <a:prstGeom prst="rect">
            <a:avLst/>
          </a:prstGeom>
        </p:spPr>
        <p:txBody>
          <a:bodyPr lIns="0" tIns="0" rIns="0" bIns="0" rtlCol="0" anchor="t">
            <a:spAutoFit/>
          </a:bodyPr>
          <a:lstStyle/>
          <a:p>
            <a:pPr algn="just">
              <a:lnSpc>
                <a:spcPts val="5839"/>
              </a:lnSpc>
            </a:pPr>
            <a:r>
              <a:rPr lang="en-US" sz="3999" spc="11">
                <a:solidFill>
                  <a:srgbClr val="004FFF"/>
                </a:solidFill>
                <a:latin typeface="Francois One"/>
                <a:ea typeface="Francois One"/>
                <a:cs typeface="Francois One"/>
                <a:sym typeface="Francois One"/>
              </a:rPr>
              <a:t>2. Tác phẩm</a:t>
            </a:r>
            <a:r>
              <a:rPr lang="en-US" sz="3999" spc="11">
                <a:solidFill>
                  <a:srgbClr val="065FAD"/>
                </a:solidFill>
                <a:latin typeface="Francois One"/>
                <a:ea typeface="Francois One"/>
                <a:cs typeface="Francois One"/>
                <a:sym typeface="Francois One"/>
              </a:rPr>
              <a:t> </a:t>
            </a:r>
          </a:p>
          <a:p>
            <a:pPr algn="just">
              <a:lnSpc>
                <a:spcPts val="5255"/>
              </a:lnSpc>
            </a:pPr>
            <a:r>
              <a:rPr lang="en-US" sz="3599" spc="10">
                <a:solidFill>
                  <a:srgbClr val="065FAD"/>
                </a:solidFill>
                <a:latin typeface="Francois One"/>
                <a:ea typeface="Francois One"/>
                <a:cs typeface="Francois One"/>
                <a:sym typeface="Francois One"/>
              </a:rPr>
              <a:t>a) Thể loại: </a:t>
            </a:r>
            <a:r>
              <a:rPr lang="en-US" sz="3599" spc="10">
                <a:solidFill>
                  <a:srgbClr val="000000"/>
                </a:solidFill>
                <a:latin typeface="Francois One"/>
                <a:ea typeface="Francois One"/>
                <a:cs typeface="Francois One"/>
                <a:sym typeface="Francois One"/>
              </a:rPr>
              <a:t>Phóng sự</a:t>
            </a:r>
          </a:p>
          <a:p>
            <a:pPr algn="just">
              <a:lnSpc>
                <a:spcPts val="5255"/>
              </a:lnSpc>
            </a:pPr>
            <a:r>
              <a:rPr lang="en-US" sz="3599" spc="10">
                <a:solidFill>
                  <a:srgbClr val="065FAD"/>
                </a:solidFill>
                <a:latin typeface="Francois One"/>
                <a:ea typeface="Francois One"/>
                <a:cs typeface="Francois One"/>
                <a:sym typeface="Francois One"/>
              </a:rPr>
              <a:t>b) Xuất xứ: </a:t>
            </a:r>
            <a:r>
              <a:rPr lang="en-US" sz="3599" spc="10">
                <a:solidFill>
                  <a:srgbClr val="000000"/>
                </a:solidFill>
                <a:latin typeface="Francois One"/>
                <a:ea typeface="Francois One"/>
                <a:cs typeface="Francois One"/>
                <a:sym typeface="Francois One"/>
              </a:rPr>
              <a:t>trích Những cự ly thương mến (NXB Thanh Niên, 2013)</a:t>
            </a:r>
          </a:p>
          <a:p>
            <a:pPr algn="just">
              <a:lnSpc>
                <a:spcPts val="5255"/>
              </a:lnSpc>
            </a:pPr>
            <a:r>
              <a:rPr lang="en-US" sz="3599" spc="10">
                <a:solidFill>
                  <a:srgbClr val="065FAD"/>
                </a:solidFill>
                <a:latin typeface="Francois One"/>
                <a:ea typeface="Francois One"/>
                <a:cs typeface="Francois One"/>
                <a:sym typeface="Francois One"/>
              </a:rPr>
              <a:t>c) Nhan đề </a:t>
            </a:r>
          </a:p>
          <a:p>
            <a:pPr algn="just">
              <a:lnSpc>
                <a:spcPts val="5255"/>
              </a:lnSpc>
            </a:pPr>
            <a:r>
              <a:rPr lang="en-US" sz="3599" spc="10">
                <a:solidFill>
                  <a:srgbClr val="000000"/>
                </a:solidFill>
                <a:latin typeface="Francois One"/>
                <a:ea typeface="Francois One"/>
                <a:cs typeface="Francois One"/>
                <a:sym typeface="Francois One"/>
              </a:rPr>
              <a:t>“Khúc tráng ca nhà giàn” ca ngợi sự kì vĩ của thiên nhiên biển cả và sự hi sinh bi tráng, hào hùng của những người lính hải quân nơi nhà giàn, bảo vệ vùng biển Việt Nam trước sự dữ dội của sóng gió biển khơi.</a:t>
            </a:r>
          </a:p>
          <a:p>
            <a:pPr algn="just">
              <a:lnSpc>
                <a:spcPts val="5255"/>
              </a:lnSpc>
            </a:pPr>
            <a:endParaRPr lang="en-US" sz="3599" spc="10">
              <a:solidFill>
                <a:srgbClr val="000000"/>
              </a:solidFill>
              <a:latin typeface="Francois One"/>
              <a:ea typeface="Francois One"/>
              <a:cs typeface="Francois One"/>
              <a:sym typeface="Francois One"/>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6165" y="1612677"/>
            <a:ext cx="7502915" cy="7767259"/>
            <a:chOff x="0" y="0"/>
            <a:chExt cx="10003887" cy="10356346"/>
          </a:xfrm>
        </p:grpSpPr>
        <p:pic>
          <p:nvPicPr>
            <p:cNvPr id="3" name="Picture 3"/>
            <p:cNvPicPr>
              <a:picLocks noChangeAspect="1"/>
            </p:cNvPicPr>
            <p:nvPr/>
          </p:nvPicPr>
          <p:blipFill>
            <a:blip r:embed="rId2"/>
            <a:srcRect l="17801" r="17801"/>
            <a:stretch>
              <a:fillRect/>
            </a:stretch>
          </p:blipFill>
          <p:spPr>
            <a:xfrm>
              <a:off x="0" y="0"/>
              <a:ext cx="10003887" cy="10356346"/>
            </a:xfrm>
            <a:prstGeom prst="rect">
              <a:avLst/>
            </a:prstGeom>
          </p:spPr>
        </p:pic>
      </p:grpSp>
      <p:sp>
        <p:nvSpPr>
          <p:cNvPr id="5" name="TextBox 5"/>
          <p:cNvSpPr txBox="1"/>
          <p:nvPr/>
        </p:nvSpPr>
        <p:spPr>
          <a:xfrm>
            <a:off x="10272293" y="2817971"/>
            <a:ext cx="2946566" cy="1392079"/>
          </a:xfrm>
          <a:prstGeom prst="rect">
            <a:avLst/>
          </a:prstGeom>
        </p:spPr>
        <p:txBody>
          <a:bodyPr lIns="0" tIns="0" rIns="0" bIns="0" rtlCol="0" anchor="t">
            <a:spAutoFit/>
          </a:bodyPr>
          <a:lstStyle/>
          <a:p>
            <a:pPr algn="l">
              <a:lnSpc>
                <a:spcPts val="3719"/>
              </a:lnSpc>
            </a:pPr>
            <a:r>
              <a:rPr lang="en-US" sz="2999">
                <a:solidFill>
                  <a:srgbClr val="222A35"/>
                </a:solidFill>
                <a:latin typeface="Montserrat Bold"/>
                <a:ea typeface="Montserrat Bold"/>
                <a:cs typeface="Montserrat Bold"/>
                <a:sym typeface="Montserrat Bold"/>
              </a:rPr>
              <a:t>Hình ảnh về vùng biển Ba Kè</a:t>
            </a:r>
          </a:p>
        </p:txBody>
      </p:sp>
      <p:grpSp>
        <p:nvGrpSpPr>
          <p:cNvPr id="6" name="Group 6"/>
          <p:cNvGrpSpPr/>
          <p:nvPr/>
        </p:nvGrpSpPr>
        <p:grpSpPr>
          <a:xfrm>
            <a:off x="9264629" y="2662709"/>
            <a:ext cx="747414" cy="705614"/>
            <a:chOff x="0" y="0"/>
            <a:chExt cx="446775" cy="421788"/>
          </a:xfrm>
        </p:grpSpPr>
        <p:sp>
          <p:nvSpPr>
            <p:cNvPr id="7" name="Freeform 7"/>
            <p:cNvSpPr/>
            <p:nvPr/>
          </p:nvSpPr>
          <p:spPr>
            <a:xfrm>
              <a:off x="0" y="0"/>
              <a:ext cx="446775" cy="421788"/>
            </a:xfrm>
            <a:custGeom>
              <a:avLst/>
              <a:gdLst/>
              <a:ahLst/>
              <a:cxnLst/>
              <a:rect l="l" t="t" r="r" b="b"/>
              <a:pathLst>
                <a:path w="446775" h="421788">
                  <a:moveTo>
                    <a:pt x="0" y="0"/>
                  </a:moveTo>
                  <a:lnTo>
                    <a:pt x="446775" y="0"/>
                  </a:lnTo>
                  <a:lnTo>
                    <a:pt x="446775" y="421788"/>
                  </a:lnTo>
                  <a:lnTo>
                    <a:pt x="0" y="421788"/>
                  </a:lnTo>
                  <a:close/>
                </a:path>
              </a:pathLst>
            </a:custGeom>
            <a:solidFill>
              <a:srgbClr val="C49F00"/>
            </a:solidFill>
          </p:spPr>
          <p:txBody>
            <a:bodyPr/>
            <a:lstStyle/>
            <a:p>
              <a:endParaRPr lang="vi-VN"/>
            </a:p>
          </p:txBody>
        </p:sp>
      </p:grpSp>
      <p:grpSp>
        <p:nvGrpSpPr>
          <p:cNvPr id="8" name="Group 8"/>
          <p:cNvGrpSpPr/>
          <p:nvPr/>
        </p:nvGrpSpPr>
        <p:grpSpPr>
          <a:xfrm>
            <a:off x="13242355" y="2662709"/>
            <a:ext cx="747414" cy="705614"/>
            <a:chOff x="0" y="0"/>
            <a:chExt cx="446775" cy="421788"/>
          </a:xfrm>
        </p:grpSpPr>
        <p:sp>
          <p:nvSpPr>
            <p:cNvPr id="9" name="Freeform 9"/>
            <p:cNvSpPr/>
            <p:nvPr/>
          </p:nvSpPr>
          <p:spPr>
            <a:xfrm>
              <a:off x="0" y="0"/>
              <a:ext cx="446775" cy="421788"/>
            </a:xfrm>
            <a:custGeom>
              <a:avLst/>
              <a:gdLst/>
              <a:ahLst/>
              <a:cxnLst/>
              <a:rect l="l" t="t" r="r" b="b"/>
              <a:pathLst>
                <a:path w="446775" h="421788">
                  <a:moveTo>
                    <a:pt x="0" y="0"/>
                  </a:moveTo>
                  <a:lnTo>
                    <a:pt x="446775" y="0"/>
                  </a:lnTo>
                  <a:lnTo>
                    <a:pt x="446775" y="421788"/>
                  </a:lnTo>
                  <a:lnTo>
                    <a:pt x="0" y="421788"/>
                  </a:lnTo>
                  <a:close/>
                </a:path>
              </a:pathLst>
            </a:custGeom>
            <a:solidFill>
              <a:srgbClr val="C49F00"/>
            </a:solidFill>
          </p:spPr>
          <p:txBody>
            <a:bodyPr/>
            <a:lstStyle/>
            <a:p>
              <a:endParaRPr lang="vi-VN"/>
            </a:p>
          </p:txBody>
        </p:sp>
      </p:grpSp>
      <p:sp>
        <p:nvSpPr>
          <p:cNvPr id="10" name="TextBox 10"/>
          <p:cNvSpPr txBox="1"/>
          <p:nvPr/>
        </p:nvSpPr>
        <p:spPr>
          <a:xfrm>
            <a:off x="14250019" y="2817971"/>
            <a:ext cx="3209306" cy="2325529"/>
          </a:xfrm>
          <a:prstGeom prst="rect">
            <a:avLst/>
          </a:prstGeom>
        </p:spPr>
        <p:txBody>
          <a:bodyPr lIns="0" tIns="0" rIns="0" bIns="0" rtlCol="0" anchor="t">
            <a:spAutoFit/>
          </a:bodyPr>
          <a:lstStyle/>
          <a:p>
            <a:pPr algn="l">
              <a:lnSpc>
                <a:spcPts val="3719"/>
              </a:lnSpc>
            </a:pPr>
            <a:r>
              <a:rPr lang="en-US" sz="2999">
                <a:solidFill>
                  <a:srgbClr val="222A35"/>
                </a:solidFill>
                <a:latin typeface="Montserrat Bold"/>
                <a:ea typeface="Montserrat Bold"/>
                <a:cs typeface="Montserrat Bold"/>
                <a:sym typeface="Montserrat Bold"/>
              </a:rPr>
              <a:t>Sự dữ dội của biển cả và sự hi sinh của các chiến sĩ bảo vệ nhà giàn</a:t>
            </a:r>
          </a:p>
        </p:txBody>
      </p:sp>
      <p:sp>
        <p:nvSpPr>
          <p:cNvPr id="11" name="TextBox 11"/>
          <p:cNvSpPr txBox="1"/>
          <p:nvPr/>
        </p:nvSpPr>
        <p:spPr>
          <a:xfrm>
            <a:off x="9264629" y="2825115"/>
            <a:ext cx="747414" cy="359283"/>
          </a:xfrm>
          <a:prstGeom prst="rect">
            <a:avLst/>
          </a:prstGeom>
        </p:spPr>
        <p:txBody>
          <a:bodyPr lIns="0" tIns="0" rIns="0" bIns="0" rtlCol="0" anchor="t">
            <a:spAutoFit/>
          </a:bodyPr>
          <a:lstStyle/>
          <a:p>
            <a:pPr algn="ctr">
              <a:lnSpc>
                <a:spcPts val="2976"/>
              </a:lnSpc>
            </a:pPr>
            <a:r>
              <a:rPr lang="en-US" sz="2400">
                <a:solidFill>
                  <a:srgbClr val="FFFFFF"/>
                </a:solidFill>
                <a:latin typeface="Montserrat Bold"/>
                <a:ea typeface="Montserrat Bold"/>
                <a:cs typeface="Montserrat Bold"/>
                <a:sym typeface="Montserrat Bold"/>
              </a:rPr>
              <a:t>01</a:t>
            </a:r>
          </a:p>
        </p:txBody>
      </p:sp>
      <p:sp>
        <p:nvSpPr>
          <p:cNvPr id="12" name="TextBox 12"/>
          <p:cNvSpPr txBox="1"/>
          <p:nvPr/>
        </p:nvSpPr>
        <p:spPr>
          <a:xfrm>
            <a:off x="13242355" y="2825115"/>
            <a:ext cx="747414" cy="359283"/>
          </a:xfrm>
          <a:prstGeom prst="rect">
            <a:avLst/>
          </a:prstGeom>
        </p:spPr>
        <p:txBody>
          <a:bodyPr lIns="0" tIns="0" rIns="0" bIns="0" rtlCol="0" anchor="t">
            <a:spAutoFit/>
          </a:bodyPr>
          <a:lstStyle/>
          <a:p>
            <a:pPr algn="ctr">
              <a:lnSpc>
                <a:spcPts val="2976"/>
              </a:lnSpc>
            </a:pPr>
            <a:r>
              <a:rPr lang="en-US" sz="2400">
                <a:solidFill>
                  <a:srgbClr val="FFFFFF"/>
                </a:solidFill>
                <a:latin typeface="Montserrat Bold"/>
                <a:ea typeface="Montserrat Bold"/>
                <a:cs typeface="Montserrat Bold"/>
                <a:sym typeface="Montserrat Bold"/>
              </a:rPr>
              <a:t>03</a:t>
            </a:r>
          </a:p>
        </p:txBody>
      </p:sp>
      <p:sp>
        <p:nvSpPr>
          <p:cNvPr id="14" name="TextBox 14"/>
          <p:cNvSpPr txBox="1"/>
          <p:nvPr/>
        </p:nvSpPr>
        <p:spPr>
          <a:xfrm>
            <a:off x="10272293" y="6667139"/>
            <a:ext cx="2946566" cy="1858804"/>
          </a:xfrm>
          <a:prstGeom prst="rect">
            <a:avLst/>
          </a:prstGeom>
        </p:spPr>
        <p:txBody>
          <a:bodyPr lIns="0" tIns="0" rIns="0" bIns="0" rtlCol="0" anchor="t">
            <a:spAutoFit/>
          </a:bodyPr>
          <a:lstStyle/>
          <a:p>
            <a:pPr algn="l">
              <a:lnSpc>
                <a:spcPts val="3719"/>
              </a:lnSpc>
            </a:pPr>
            <a:r>
              <a:rPr lang="en-US" sz="2999">
                <a:solidFill>
                  <a:srgbClr val="222A35"/>
                </a:solidFill>
                <a:latin typeface="Montserrat Bold"/>
                <a:ea typeface="Montserrat Bold"/>
                <a:cs typeface="Montserrat Bold"/>
                <a:sym typeface="Montserrat Bold"/>
              </a:rPr>
              <a:t>Điểm khác nhau của 3 thế hệ nhà giàn</a:t>
            </a:r>
          </a:p>
        </p:txBody>
      </p:sp>
      <p:grpSp>
        <p:nvGrpSpPr>
          <p:cNvPr id="15" name="Group 15"/>
          <p:cNvGrpSpPr/>
          <p:nvPr/>
        </p:nvGrpSpPr>
        <p:grpSpPr>
          <a:xfrm>
            <a:off x="9264629" y="6511877"/>
            <a:ext cx="747414" cy="705614"/>
            <a:chOff x="0" y="0"/>
            <a:chExt cx="446775" cy="421788"/>
          </a:xfrm>
        </p:grpSpPr>
        <p:sp>
          <p:nvSpPr>
            <p:cNvPr id="16" name="Freeform 16"/>
            <p:cNvSpPr/>
            <p:nvPr/>
          </p:nvSpPr>
          <p:spPr>
            <a:xfrm>
              <a:off x="0" y="0"/>
              <a:ext cx="446775" cy="421788"/>
            </a:xfrm>
            <a:custGeom>
              <a:avLst/>
              <a:gdLst/>
              <a:ahLst/>
              <a:cxnLst/>
              <a:rect l="l" t="t" r="r" b="b"/>
              <a:pathLst>
                <a:path w="446775" h="421788">
                  <a:moveTo>
                    <a:pt x="0" y="0"/>
                  </a:moveTo>
                  <a:lnTo>
                    <a:pt x="446775" y="0"/>
                  </a:lnTo>
                  <a:lnTo>
                    <a:pt x="446775" y="421788"/>
                  </a:lnTo>
                  <a:lnTo>
                    <a:pt x="0" y="421788"/>
                  </a:lnTo>
                  <a:close/>
                </a:path>
              </a:pathLst>
            </a:custGeom>
            <a:solidFill>
              <a:srgbClr val="C49F00"/>
            </a:solidFill>
          </p:spPr>
          <p:txBody>
            <a:bodyPr/>
            <a:lstStyle/>
            <a:p>
              <a:endParaRPr lang="vi-VN"/>
            </a:p>
          </p:txBody>
        </p:sp>
      </p:grpSp>
      <p:grpSp>
        <p:nvGrpSpPr>
          <p:cNvPr id="17" name="Group 17"/>
          <p:cNvGrpSpPr/>
          <p:nvPr/>
        </p:nvGrpSpPr>
        <p:grpSpPr>
          <a:xfrm>
            <a:off x="13242355" y="6511877"/>
            <a:ext cx="747414" cy="705614"/>
            <a:chOff x="0" y="0"/>
            <a:chExt cx="446775" cy="421788"/>
          </a:xfrm>
        </p:grpSpPr>
        <p:sp>
          <p:nvSpPr>
            <p:cNvPr id="18" name="Freeform 18"/>
            <p:cNvSpPr/>
            <p:nvPr/>
          </p:nvSpPr>
          <p:spPr>
            <a:xfrm>
              <a:off x="0" y="0"/>
              <a:ext cx="446775" cy="421788"/>
            </a:xfrm>
            <a:custGeom>
              <a:avLst/>
              <a:gdLst/>
              <a:ahLst/>
              <a:cxnLst/>
              <a:rect l="l" t="t" r="r" b="b"/>
              <a:pathLst>
                <a:path w="446775" h="421788">
                  <a:moveTo>
                    <a:pt x="0" y="0"/>
                  </a:moveTo>
                  <a:lnTo>
                    <a:pt x="446775" y="0"/>
                  </a:lnTo>
                  <a:lnTo>
                    <a:pt x="446775" y="421788"/>
                  </a:lnTo>
                  <a:lnTo>
                    <a:pt x="0" y="421788"/>
                  </a:lnTo>
                  <a:close/>
                </a:path>
              </a:pathLst>
            </a:custGeom>
            <a:solidFill>
              <a:srgbClr val="C49F00"/>
            </a:solidFill>
          </p:spPr>
          <p:txBody>
            <a:bodyPr/>
            <a:lstStyle/>
            <a:p>
              <a:endParaRPr lang="vi-VN"/>
            </a:p>
          </p:txBody>
        </p:sp>
      </p:grpSp>
      <p:sp>
        <p:nvSpPr>
          <p:cNvPr id="19" name="TextBox 19"/>
          <p:cNvSpPr txBox="1"/>
          <p:nvPr/>
        </p:nvSpPr>
        <p:spPr>
          <a:xfrm>
            <a:off x="14250019" y="6667139"/>
            <a:ext cx="3209306" cy="925354"/>
          </a:xfrm>
          <a:prstGeom prst="rect">
            <a:avLst/>
          </a:prstGeom>
        </p:spPr>
        <p:txBody>
          <a:bodyPr lIns="0" tIns="0" rIns="0" bIns="0" rtlCol="0" anchor="t">
            <a:spAutoFit/>
          </a:bodyPr>
          <a:lstStyle/>
          <a:p>
            <a:pPr algn="l">
              <a:lnSpc>
                <a:spcPts val="3719"/>
              </a:lnSpc>
            </a:pPr>
            <a:r>
              <a:rPr lang="en-US" sz="2999">
                <a:solidFill>
                  <a:srgbClr val="222A35"/>
                </a:solidFill>
                <a:latin typeface="Montserrat Bold"/>
                <a:ea typeface="Montserrat Bold"/>
                <a:cs typeface="Montserrat Bold"/>
                <a:sym typeface="Montserrat Bold"/>
              </a:rPr>
              <a:t>Thái độ và cảm xúc của tác giả </a:t>
            </a:r>
          </a:p>
        </p:txBody>
      </p:sp>
      <p:sp>
        <p:nvSpPr>
          <p:cNvPr id="20" name="TextBox 20"/>
          <p:cNvSpPr txBox="1"/>
          <p:nvPr/>
        </p:nvSpPr>
        <p:spPr>
          <a:xfrm>
            <a:off x="9264629" y="6674283"/>
            <a:ext cx="747414" cy="359283"/>
          </a:xfrm>
          <a:prstGeom prst="rect">
            <a:avLst/>
          </a:prstGeom>
        </p:spPr>
        <p:txBody>
          <a:bodyPr lIns="0" tIns="0" rIns="0" bIns="0" rtlCol="0" anchor="t">
            <a:spAutoFit/>
          </a:bodyPr>
          <a:lstStyle/>
          <a:p>
            <a:pPr algn="ctr">
              <a:lnSpc>
                <a:spcPts val="2976"/>
              </a:lnSpc>
            </a:pPr>
            <a:r>
              <a:rPr lang="en-US" sz="2400">
                <a:solidFill>
                  <a:srgbClr val="FFFFFF"/>
                </a:solidFill>
                <a:latin typeface="Montserrat Bold"/>
                <a:ea typeface="Montserrat Bold"/>
                <a:cs typeface="Montserrat Bold"/>
                <a:sym typeface="Montserrat Bold"/>
              </a:rPr>
              <a:t>02</a:t>
            </a:r>
          </a:p>
        </p:txBody>
      </p:sp>
      <p:sp>
        <p:nvSpPr>
          <p:cNvPr id="21" name="TextBox 21"/>
          <p:cNvSpPr txBox="1"/>
          <p:nvPr/>
        </p:nvSpPr>
        <p:spPr>
          <a:xfrm>
            <a:off x="13242355" y="6674283"/>
            <a:ext cx="747414" cy="359283"/>
          </a:xfrm>
          <a:prstGeom prst="rect">
            <a:avLst/>
          </a:prstGeom>
        </p:spPr>
        <p:txBody>
          <a:bodyPr lIns="0" tIns="0" rIns="0" bIns="0" rtlCol="0" anchor="t">
            <a:spAutoFit/>
          </a:bodyPr>
          <a:lstStyle/>
          <a:p>
            <a:pPr algn="ctr">
              <a:lnSpc>
                <a:spcPts val="2976"/>
              </a:lnSpc>
            </a:pPr>
            <a:r>
              <a:rPr lang="en-US" sz="2400">
                <a:solidFill>
                  <a:srgbClr val="FFFFFF"/>
                </a:solidFill>
                <a:latin typeface="Montserrat Bold"/>
                <a:ea typeface="Montserrat Bold"/>
                <a:cs typeface="Montserrat Bold"/>
                <a:sym typeface="Montserrat Bold"/>
              </a:rPr>
              <a:t>04</a:t>
            </a:r>
          </a:p>
        </p:txBody>
      </p:sp>
      <p:grpSp>
        <p:nvGrpSpPr>
          <p:cNvPr id="22" name="Group 22"/>
          <p:cNvGrpSpPr/>
          <p:nvPr/>
        </p:nvGrpSpPr>
        <p:grpSpPr>
          <a:xfrm>
            <a:off x="746358" y="319637"/>
            <a:ext cx="5757850" cy="940234"/>
            <a:chOff x="0" y="0"/>
            <a:chExt cx="7677133" cy="1253645"/>
          </a:xfrm>
        </p:grpSpPr>
        <p:grpSp>
          <p:nvGrpSpPr>
            <p:cNvPr id="23" name="Group 23"/>
            <p:cNvGrpSpPr/>
            <p:nvPr/>
          </p:nvGrpSpPr>
          <p:grpSpPr>
            <a:xfrm>
              <a:off x="0" y="0"/>
              <a:ext cx="7677133" cy="1253645"/>
              <a:chOff x="0" y="0"/>
              <a:chExt cx="1516471" cy="247634"/>
            </a:xfrm>
          </p:grpSpPr>
          <p:sp>
            <p:nvSpPr>
              <p:cNvPr id="24" name="Freeform 24"/>
              <p:cNvSpPr/>
              <p:nvPr/>
            </p:nvSpPr>
            <p:spPr>
              <a:xfrm>
                <a:off x="0" y="0"/>
                <a:ext cx="1516471" cy="247634"/>
              </a:xfrm>
              <a:custGeom>
                <a:avLst/>
                <a:gdLst/>
                <a:ahLst/>
                <a:cxnLst/>
                <a:rect l="l" t="t" r="r" b="b"/>
                <a:pathLst>
                  <a:path w="1516471" h="247634">
                    <a:moveTo>
                      <a:pt x="0" y="0"/>
                    </a:moveTo>
                    <a:lnTo>
                      <a:pt x="1516471" y="0"/>
                    </a:lnTo>
                    <a:lnTo>
                      <a:pt x="1516471" y="247634"/>
                    </a:lnTo>
                    <a:lnTo>
                      <a:pt x="0" y="247634"/>
                    </a:lnTo>
                    <a:close/>
                  </a:path>
                </a:pathLst>
              </a:custGeom>
              <a:solidFill>
                <a:srgbClr val="F8D33E"/>
              </a:solidFill>
            </p:spPr>
            <p:txBody>
              <a:bodyPr/>
              <a:lstStyle/>
              <a:p>
                <a:endParaRPr lang="vi-VN"/>
              </a:p>
            </p:txBody>
          </p:sp>
          <p:sp>
            <p:nvSpPr>
              <p:cNvPr id="25" name="TextBox 25"/>
              <p:cNvSpPr txBox="1"/>
              <p:nvPr/>
            </p:nvSpPr>
            <p:spPr>
              <a:xfrm>
                <a:off x="0" y="-38100"/>
                <a:ext cx="1516471" cy="285734"/>
              </a:xfrm>
              <a:prstGeom prst="rect">
                <a:avLst/>
              </a:prstGeom>
            </p:spPr>
            <p:txBody>
              <a:bodyPr lIns="50800" tIns="50800" rIns="50800" bIns="50800" rtlCol="0" anchor="ctr"/>
              <a:lstStyle/>
              <a:p>
                <a:pPr algn="ctr">
                  <a:lnSpc>
                    <a:spcPts val="2659"/>
                  </a:lnSpc>
                  <a:spcBef>
                    <a:spcPct val="0"/>
                  </a:spcBef>
                </a:pPr>
                <a:endParaRPr/>
              </a:p>
            </p:txBody>
          </p:sp>
        </p:grpSp>
        <p:sp>
          <p:nvSpPr>
            <p:cNvPr id="26" name="TextBox 26"/>
            <p:cNvSpPr txBox="1"/>
            <p:nvPr/>
          </p:nvSpPr>
          <p:spPr>
            <a:xfrm>
              <a:off x="0" y="177383"/>
              <a:ext cx="7677133" cy="860044"/>
            </a:xfrm>
            <a:prstGeom prst="rect">
              <a:avLst/>
            </a:prstGeom>
          </p:spPr>
          <p:txBody>
            <a:bodyPr lIns="0" tIns="0" rIns="0" bIns="0" rtlCol="0" anchor="t">
              <a:spAutoFit/>
            </a:bodyPr>
            <a:lstStyle/>
            <a:p>
              <a:pPr algn="ctr">
                <a:lnSpc>
                  <a:spcPts val="5661"/>
                </a:lnSpc>
              </a:pPr>
              <a:r>
                <a:rPr lang="en-US" sz="3700" spc="173">
                  <a:solidFill>
                    <a:srgbClr val="000000"/>
                  </a:solidFill>
                  <a:latin typeface="Francois One"/>
                  <a:ea typeface="Francois One"/>
                  <a:cs typeface="Francois One"/>
                  <a:sym typeface="Francois One"/>
                </a:rPr>
                <a:t>I. TÌM HIỂU CHUNG</a:t>
              </a:r>
            </a:p>
          </p:txBody>
        </p:sp>
      </p:grpSp>
      <p:sp>
        <p:nvSpPr>
          <p:cNvPr id="27" name="TextBox 27"/>
          <p:cNvSpPr txBox="1"/>
          <p:nvPr/>
        </p:nvSpPr>
        <p:spPr>
          <a:xfrm>
            <a:off x="9264629" y="1327884"/>
            <a:ext cx="7601458" cy="590550"/>
          </a:xfrm>
          <a:prstGeom prst="rect">
            <a:avLst/>
          </a:prstGeom>
        </p:spPr>
        <p:txBody>
          <a:bodyPr lIns="0" tIns="0" rIns="0" bIns="0" rtlCol="0" anchor="t">
            <a:spAutoFit/>
          </a:bodyPr>
          <a:lstStyle/>
          <a:p>
            <a:pPr algn="l">
              <a:lnSpc>
                <a:spcPts val="4799"/>
              </a:lnSpc>
            </a:pPr>
            <a:r>
              <a:rPr lang="en-US" sz="3999">
                <a:solidFill>
                  <a:srgbClr val="065FAD"/>
                </a:solidFill>
                <a:latin typeface="Francois One"/>
                <a:ea typeface="Francois One"/>
                <a:cs typeface="Francois One"/>
                <a:sym typeface="Francois One"/>
              </a:rPr>
              <a:t>d) Bố cục</a:t>
            </a:r>
          </a:p>
        </p:txBody>
      </p:sp>
      <p:sp>
        <p:nvSpPr>
          <p:cNvPr id="28" name="TextBox 28"/>
          <p:cNvSpPr txBox="1"/>
          <p:nvPr/>
        </p:nvSpPr>
        <p:spPr>
          <a:xfrm>
            <a:off x="15934383" y="9134475"/>
            <a:ext cx="1324917" cy="972185"/>
          </a:xfrm>
          <a:prstGeom prst="rect">
            <a:avLst/>
          </a:prstGeom>
        </p:spPr>
        <p:txBody>
          <a:bodyPr lIns="0" tIns="0" rIns="0" bIns="0" rtlCol="0" anchor="t">
            <a:spAutoFit/>
          </a:bodyPr>
          <a:lstStyle/>
          <a:p>
            <a:pPr algn="r">
              <a:lnSpc>
                <a:spcPts val="7840"/>
              </a:lnSpc>
            </a:pPr>
            <a:r>
              <a:rPr lang="en-US" sz="5600">
                <a:solidFill>
                  <a:srgbClr val="000000">
                    <a:alpha val="4706"/>
                  </a:srgbClr>
                </a:solidFill>
                <a:latin typeface="Roboto Bold"/>
                <a:ea typeface="Roboto Bold"/>
                <a:cs typeface="Roboto Bold"/>
                <a:sym typeface="Roboto Bold"/>
              </a:rPr>
              <a:t>06</a:t>
            </a:r>
          </a:p>
        </p:txBody>
      </p:sp>
      <p:sp>
        <p:nvSpPr>
          <p:cNvPr id="29" name="TextBox 29"/>
          <p:cNvSpPr txBox="1"/>
          <p:nvPr/>
        </p:nvSpPr>
        <p:spPr>
          <a:xfrm>
            <a:off x="746358" y="9428017"/>
            <a:ext cx="4592214" cy="316230"/>
          </a:xfrm>
          <a:prstGeom prst="rect">
            <a:avLst/>
          </a:prstGeom>
        </p:spPr>
        <p:txBody>
          <a:bodyPr lIns="0" tIns="0" rIns="0" bIns="0" rtlCol="0" anchor="t">
            <a:spAutoFit/>
          </a:bodyPr>
          <a:lstStyle/>
          <a:p>
            <a:pPr algn="l">
              <a:lnSpc>
                <a:spcPts val="2520"/>
              </a:lnSpc>
            </a:pPr>
            <a:r>
              <a:rPr lang="en-US" sz="1800" spc="89">
                <a:solidFill>
                  <a:srgbClr val="000000">
                    <a:alpha val="29804"/>
                  </a:srgbClr>
                </a:solidFill>
                <a:latin typeface="Roboto"/>
                <a:ea typeface="Roboto"/>
                <a:cs typeface="Roboto"/>
                <a:sym typeface="Roboto"/>
              </a:rPr>
              <a:t>www.reallygreatsite.com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fade">
                                      <p:cBhvr>
                                        <p:cTn id="20"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8700" y="3795062"/>
            <a:ext cx="14461993" cy="5784797"/>
            <a:chOff x="0" y="0"/>
            <a:chExt cx="6350000" cy="2540000"/>
          </a:xfrm>
        </p:grpSpPr>
        <p:sp>
          <p:nvSpPr>
            <p:cNvPr id="3" name="Freeform 3"/>
            <p:cNvSpPr/>
            <p:nvPr/>
          </p:nvSpPr>
          <p:spPr>
            <a:xfrm>
              <a:off x="0" y="0"/>
              <a:ext cx="6350000" cy="2540000"/>
            </a:xfrm>
            <a:custGeom>
              <a:avLst/>
              <a:gdLst/>
              <a:ahLst/>
              <a:cxnLst/>
              <a:rect l="l" t="t" r="r" b="b"/>
              <a:pathLst>
                <a:path w="6350000" h="2540000">
                  <a:moveTo>
                    <a:pt x="0" y="2159000"/>
                  </a:moveTo>
                  <a:lnTo>
                    <a:pt x="0" y="381000"/>
                  </a:lnTo>
                  <a:cubicBezTo>
                    <a:pt x="0" y="170180"/>
                    <a:pt x="170180" y="0"/>
                    <a:pt x="381000" y="0"/>
                  </a:cubicBezTo>
                  <a:lnTo>
                    <a:pt x="5969000" y="0"/>
                  </a:lnTo>
                  <a:cubicBezTo>
                    <a:pt x="6179820" y="0"/>
                    <a:pt x="6350000" y="170180"/>
                    <a:pt x="6350000" y="381000"/>
                  </a:cubicBezTo>
                  <a:lnTo>
                    <a:pt x="6350000" y="2159000"/>
                  </a:lnTo>
                  <a:cubicBezTo>
                    <a:pt x="6350000" y="2369820"/>
                    <a:pt x="6179820" y="2540000"/>
                    <a:pt x="5969000" y="2540000"/>
                  </a:cubicBezTo>
                  <a:lnTo>
                    <a:pt x="381000" y="2540000"/>
                  </a:lnTo>
                  <a:cubicBezTo>
                    <a:pt x="170180" y="2540000"/>
                    <a:pt x="0" y="2369820"/>
                    <a:pt x="0" y="2159000"/>
                  </a:cubicBezTo>
                  <a:close/>
                </a:path>
              </a:pathLst>
            </a:custGeom>
            <a:blipFill>
              <a:blip r:embed="rId2"/>
              <a:stretch>
                <a:fillRect l="-20892" t="-19637" b="-50367"/>
              </a:stretch>
            </a:blipFill>
          </p:spPr>
          <p:txBody>
            <a:bodyPr/>
            <a:lstStyle/>
            <a:p>
              <a:endParaRPr lang="vi-VN"/>
            </a:p>
          </p:txBody>
        </p:sp>
        <p:sp>
          <p:nvSpPr>
            <p:cNvPr id="4" name="Freeform 4"/>
            <p:cNvSpPr/>
            <p:nvPr/>
          </p:nvSpPr>
          <p:spPr>
            <a:xfrm>
              <a:off x="0" y="0"/>
              <a:ext cx="6350000" cy="2540000"/>
            </a:xfrm>
            <a:custGeom>
              <a:avLst/>
              <a:gdLst/>
              <a:ahLst/>
              <a:cxnLst/>
              <a:rect l="l" t="t" r="r" b="b"/>
              <a:pathLst>
                <a:path w="6350000" h="2540000">
                  <a:moveTo>
                    <a:pt x="5969000" y="19050"/>
                  </a:moveTo>
                  <a:cubicBezTo>
                    <a:pt x="6168390" y="19050"/>
                    <a:pt x="6330950" y="181610"/>
                    <a:pt x="6330950" y="381000"/>
                  </a:cubicBezTo>
                  <a:lnTo>
                    <a:pt x="6330950" y="2159000"/>
                  </a:lnTo>
                  <a:cubicBezTo>
                    <a:pt x="6330950" y="2358390"/>
                    <a:pt x="6168390" y="2520950"/>
                    <a:pt x="5969000" y="2520950"/>
                  </a:cubicBezTo>
                  <a:lnTo>
                    <a:pt x="381000" y="2520950"/>
                  </a:lnTo>
                  <a:cubicBezTo>
                    <a:pt x="181610" y="2520950"/>
                    <a:pt x="19050" y="2358390"/>
                    <a:pt x="19050" y="2159000"/>
                  </a:cubicBezTo>
                  <a:lnTo>
                    <a:pt x="19050" y="381000"/>
                  </a:lnTo>
                  <a:cubicBezTo>
                    <a:pt x="19050" y="181610"/>
                    <a:pt x="181610" y="19050"/>
                    <a:pt x="381000" y="19050"/>
                  </a:cubicBezTo>
                  <a:lnTo>
                    <a:pt x="5969000" y="19050"/>
                  </a:lnTo>
                  <a:moveTo>
                    <a:pt x="5969000" y="0"/>
                  </a:moveTo>
                  <a:lnTo>
                    <a:pt x="381000" y="0"/>
                  </a:lnTo>
                  <a:cubicBezTo>
                    <a:pt x="170180" y="0"/>
                    <a:pt x="0" y="170180"/>
                    <a:pt x="0" y="381000"/>
                  </a:cubicBezTo>
                  <a:lnTo>
                    <a:pt x="0" y="2159000"/>
                  </a:lnTo>
                  <a:cubicBezTo>
                    <a:pt x="0" y="2369820"/>
                    <a:pt x="170180" y="2540000"/>
                    <a:pt x="381000" y="2540000"/>
                  </a:cubicBezTo>
                  <a:lnTo>
                    <a:pt x="5969000" y="2540000"/>
                  </a:lnTo>
                  <a:cubicBezTo>
                    <a:pt x="6179820" y="2540000"/>
                    <a:pt x="6350000" y="2369820"/>
                    <a:pt x="6350000" y="2159000"/>
                  </a:cubicBezTo>
                  <a:lnTo>
                    <a:pt x="6350000" y="381000"/>
                  </a:lnTo>
                  <a:cubicBezTo>
                    <a:pt x="6350000" y="170180"/>
                    <a:pt x="6179820" y="0"/>
                    <a:pt x="5969000" y="0"/>
                  </a:cubicBezTo>
                  <a:lnTo>
                    <a:pt x="5969000" y="0"/>
                  </a:lnTo>
                  <a:close/>
                </a:path>
              </a:pathLst>
            </a:custGeom>
            <a:solidFill>
              <a:srgbClr val="012F7F"/>
            </a:solidFill>
          </p:spPr>
          <p:txBody>
            <a:bodyPr/>
            <a:lstStyle/>
            <a:p>
              <a:endParaRPr lang="vi-VN"/>
            </a:p>
          </p:txBody>
        </p:sp>
      </p:grpSp>
      <p:grpSp>
        <p:nvGrpSpPr>
          <p:cNvPr id="5" name="Group 5"/>
          <p:cNvGrpSpPr/>
          <p:nvPr/>
        </p:nvGrpSpPr>
        <p:grpSpPr>
          <a:xfrm>
            <a:off x="8798882" y="-662376"/>
            <a:ext cx="8874559" cy="8504447"/>
            <a:chOff x="0" y="0"/>
            <a:chExt cx="2337332" cy="2239854"/>
          </a:xfrm>
        </p:grpSpPr>
        <p:sp>
          <p:nvSpPr>
            <p:cNvPr id="6" name="Freeform 6"/>
            <p:cNvSpPr/>
            <p:nvPr/>
          </p:nvSpPr>
          <p:spPr>
            <a:xfrm>
              <a:off x="0" y="0"/>
              <a:ext cx="2337332" cy="2239854"/>
            </a:xfrm>
            <a:custGeom>
              <a:avLst/>
              <a:gdLst/>
              <a:ahLst/>
              <a:cxnLst/>
              <a:rect l="l" t="t" r="r" b="b"/>
              <a:pathLst>
                <a:path w="2337332" h="2239854">
                  <a:moveTo>
                    <a:pt x="87237" y="0"/>
                  </a:moveTo>
                  <a:lnTo>
                    <a:pt x="2250095" y="0"/>
                  </a:lnTo>
                  <a:cubicBezTo>
                    <a:pt x="2298275" y="0"/>
                    <a:pt x="2337332" y="39057"/>
                    <a:pt x="2337332" y="87237"/>
                  </a:cubicBezTo>
                  <a:lnTo>
                    <a:pt x="2337332" y="2152617"/>
                  </a:lnTo>
                  <a:cubicBezTo>
                    <a:pt x="2337332" y="2175754"/>
                    <a:pt x="2328141" y="2197943"/>
                    <a:pt x="2311781" y="2214303"/>
                  </a:cubicBezTo>
                  <a:cubicBezTo>
                    <a:pt x="2295421" y="2230663"/>
                    <a:pt x="2273232" y="2239854"/>
                    <a:pt x="2250095" y="2239854"/>
                  </a:cubicBezTo>
                  <a:lnTo>
                    <a:pt x="87237" y="2239854"/>
                  </a:lnTo>
                  <a:cubicBezTo>
                    <a:pt x="39057" y="2239854"/>
                    <a:pt x="0" y="2200797"/>
                    <a:pt x="0" y="2152617"/>
                  </a:cubicBezTo>
                  <a:lnTo>
                    <a:pt x="0" y="87237"/>
                  </a:lnTo>
                  <a:cubicBezTo>
                    <a:pt x="0" y="64100"/>
                    <a:pt x="9191" y="41911"/>
                    <a:pt x="25551" y="25551"/>
                  </a:cubicBezTo>
                  <a:cubicBezTo>
                    <a:pt x="41911" y="9191"/>
                    <a:pt x="64100" y="0"/>
                    <a:pt x="87237" y="0"/>
                  </a:cubicBezTo>
                  <a:close/>
                </a:path>
              </a:pathLst>
            </a:custGeom>
            <a:solidFill>
              <a:srgbClr val="012F7F"/>
            </a:solidFill>
          </p:spPr>
          <p:txBody>
            <a:bodyPr/>
            <a:lstStyle/>
            <a:p>
              <a:endParaRPr lang="vi-VN"/>
            </a:p>
          </p:txBody>
        </p:sp>
        <p:sp>
          <p:nvSpPr>
            <p:cNvPr id="7" name="TextBox 7"/>
            <p:cNvSpPr txBox="1"/>
            <p:nvPr/>
          </p:nvSpPr>
          <p:spPr>
            <a:xfrm>
              <a:off x="0" y="0"/>
              <a:ext cx="2337332" cy="2239854"/>
            </a:xfrm>
            <a:prstGeom prst="rect">
              <a:avLst/>
            </a:prstGeom>
          </p:spPr>
          <p:txBody>
            <a:bodyPr lIns="50800" tIns="50800" rIns="50800" bIns="50800" rtlCol="0" anchor="ctr"/>
            <a:lstStyle/>
            <a:p>
              <a:pPr algn="ctr">
                <a:lnSpc>
                  <a:spcPts val="2999"/>
                </a:lnSpc>
              </a:pPr>
              <a:endParaRPr/>
            </a:p>
          </p:txBody>
        </p:sp>
      </p:grpSp>
      <p:sp>
        <p:nvSpPr>
          <p:cNvPr id="8" name="TextBox 8"/>
          <p:cNvSpPr txBox="1"/>
          <p:nvPr/>
        </p:nvSpPr>
        <p:spPr>
          <a:xfrm>
            <a:off x="1028700" y="1164892"/>
            <a:ext cx="7245272" cy="1738746"/>
          </a:xfrm>
          <a:prstGeom prst="rect">
            <a:avLst/>
          </a:prstGeom>
        </p:spPr>
        <p:txBody>
          <a:bodyPr lIns="0" tIns="0" rIns="0" bIns="0" rtlCol="0" anchor="t">
            <a:spAutoFit/>
          </a:bodyPr>
          <a:lstStyle/>
          <a:p>
            <a:pPr algn="l">
              <a:lnSpc>
                <a:spcPts val="7279"/>
              </a:lnSpc>
            </a:pPr>
            <a:r>
              <a:rPr lang="en-US" sz="5199">
                <a:solidFill>
                  <a:srgbClr val="065FAD"/>
                </a:solidFill>
                <a:latin typeface="Francois One"/>
                <a:ea typeface="Francois One"/>
                <a:cs typeface="Francois One"/>
                <a:sym typeface="Francois One"/>
              </a:rPr>
              <a:t>II. ĐỌC HIỂU VĂN BẢN</a:t>
            </a:r>
          </a:p>
          <a:p>
            <a:pPr algn="l">
              <a:lnSpc>
                <a:spcPts val="6580"/>
              </a:lnSpc>
            </a:pPr>
            <a:r>
              <a:rPr lang="en-US" sz="4700">
                <a:solidFill>
                  <a:srgbClr val="065FAD"/>
                </a:solidFill>
                <a:latin typeface="Francois One"/>
                <a:ea typeface="Francois One"/>
                <a:cs typeface="Francois One"/>
                <a:sym typeface="Francois One"/>
              </a:rPr>
              <a:t>1. Hình ảnh đảo chìm Ba Kè </a:t>
            </a:r>
          </a:p>
        </p:txBody>
      </p:sp>
      <p:sp>
        <p:nvSpPr>
          <p:cNvPr id="9" name="TextBox 9"/>
          <p:cNvSpPr txBox="1"/>
          <p:nvPr/>
        </p:nvSpPr>
        <p:spPr>
          <a:xfrm>
            <a:off x="9478496" y="1019175"/>
            <a:ext cx="3606650" cy="542925"/>
          </a:xfrm>
          <a:prstGeom prst="rect">
            <a:avLst/>
          </a:prstGeom>
        </p:spPr>
        <p:txBody>
          <a:bodyPr lIns="0" tIns="0" rIns="0" bIns="0" rtlCol="0" anchor="t">
            <a:spAutoFit/>
          </a:bodyPr>
          <a:lstStyle/>
          <a:p>
            <a:pPr algn="l">
              <a:lnSpc>
                <a:spcPts val="4200"/>
              </a:lnSpc>
            </a:pPr>
            <a:r>
              <a:rPr lang="en-US" sz="3500">
                <a:solidFill>
                  <a:srgbClr val="EFD91B"/>
                </a:solidFill>
                <a:latin typeface="Montserrat Classic"/>
                <a:ea typeface="Montserrat Classic"/>
                <a:cs typeface="Montserrat Classic"/>
                <a:sym typeface="Montserrat Classic"/>
              </a:rPr>
              <a:t>NHÓM 1</a:t>
            </a:r>
          </a:p>
        </p:txBody>
      </p:sp>
      <p:sp>
        <p:nvSpPr>
          <p:cNvPr id="10" name="TextBox 10"/>
          <p:cNvSpPr txBox="1"/>
          <p:nvPr/>
        </p:nvSpPr>
        <p:spPr>
          <a:xfrm>
            <a:off x="9478496" y="1787827"/>
            <a:ext cx="7780804" cy="1099821"/>
          </a:xfrm>
          <a:prstGeom prst="rect">
            <a:avLst/>
          </a:prstGeom>
        </p:spPr>
        <p:txBody>
          <a:bodyPr lIns="0" tIns="0" rIns="0" bIns="0" rtlCol="0" anchor="t">
            <a:spAutoFit/>
          </a:bodyPr>
          <a:lstStyle/>
          <a:p>
            <a:pPr algn="just">
              <a:lnSpc>
                <a:spcPts val="4479"/>
              </a:lnSpc>
            </a:pPr>
            <a:r>
              <a:rPr lang="en-US" sz="3199">
                <a:solidFill>
                  <a:srgbClr val="FFFFFF"/>
                </a:solidFill>
                <a:latin typeface="Montserrat"/>
                <a:ea typeface="Montserrat"/>
                <a:cs typeface="Montserrat"/>
                <a:sym typeface="Montserrat"/>
              </a:rPr>
              <a:t>Tìm hiểu về vùng biển đảo chìm Ba Kè trong đoạn 1</a:t>
            </a:r>
          </a:p>
        </p:txBody>
      </p:sp>
      <p:sp>
        <p:nvSpPr>
          <p:cNvPr id="11" name="TextBox 11"/>
          <p:cNvSpPr txBox="1"/>
          <p:nvPr/>
        </p:nvSpPr>
        <p:spPr>
          <a:xfrm>
            <a:off x="9478496" y="3233087"/>
            <a:ext cx="3606650" cy="542925"/>
          </a:xfrm>
          <a:prstGeom prst="rect">
            <a:avLst/>
          </a:prstGeom>
        </p:spPr>
        <p:txBody>
          <a:bodyPr lIns="0" tIns="0" rIns="0" bIns="0" rtlCol="0" anchor="t">
            <a:spAutoFit/>
          </a:bodyPr>
          <a:lstStyle/>
          <a:p>
            <a:pPr algn="l">
              <a:lnSpc>
                <a:spcPts val="4200"/>
              </a:lnSpc>
            </a:pPr>
            <a:r>
              <a:rPr lang="en-US" sz="3500">
                <a:solidFill>
                  <a:srgbClr val="EFD91B"/>
                </a:solidFill>
                <a:latin typeface="Montserrat Classic"/>
                <a:ea typeface="Montserrat Classic"/>
                <a:cs typeface="Montserrat Classic"/>
                <a:sym typeface="Montserrat Classic"/>
              </a:rPr>
              <a:t>NHÓM 2</a:t>
            </a:r>
          </a:p>
        </p:txBody>
      </p:sp>
      <p:sp>
        <p:nvSpPr>
          <p:cNvPr id="12" name="TextBox 12"/>
          <p:cNvSpPr txBox="1"/>
          <p:nvPr/>
        </p:nvSpPr>
        <p:spPr>
          <a:xfrm>
            <a:off x="9478496" y="3992213"/>
            <a:ext cx="7780804" cy="1616710"/>
          </a:xfrm>
          <a:prstGeom prst="rect">
            <a:avLst/>
          </a:prstGeom>
        </p:spPr>
        <p:txBody>
          <a:bodyPr lIns="0" tIns="0" rIns="0" bIns="0" rtlCol="0" anchor="t">
            <a:spAutoFit/>
          </a:bodyPr>
          <a:lstStyle/>
          <a:p>
            <a:pPr algn="just">
              <a:lnSpc>
                <a:spcPts val="4339"/>
              </a:lnSpc>
            </a:pPr>
            <a:r>
              <a:rPr lang="en-US" sz="3099">
                <a:solidFill>
                  <a:srgbClr val="FFFFFF"/>
                </a:solidFill>
                <a:latin typeface="Montserrat"/>
                <a:ea typeface="Montserrat"/>
                <a:cs typeface="Montserrat"/>
                <a:sym typeface="Montserrat"/>
              </a:rPr>
              <a:t>Tìm hiểu sự dữ dội của biển cả và sự hi sinh của các chiến sĩ bảo vệ nhà giàn</a:t>
            </a:r>
          </a:p>
          <a:p>
            <a:pPr algn="just">
              <a:lnSpc>
                <a:spcPts val="4339"/>
              </a:lnSpc>
            </a:pPr>
            <a:endParaRPr lang="en-US" sz="3099">
              <a:solidFill>
                <a:srgbClr val="FFFFFF"/>
              </a:solidFill>
              <a:latin typeface="Montserrat"/>
              <a:ea typeface="Montserrat"/>
              <a:cs typeface="Montserrat"/>
              <a:sym typeface="Montserrat"/>
            </a:endParaRPr>
          </a:p>
        </p:txBody>
      </p:sp>
      <p:sp>
        <p:nvSpPr>
          <p:cNvPr id="13" name="TextBox 13"/>
          <p:cNvSpPr txBox="1"/>
          <p:nvPr/>
        </p:nvSpPr>
        <p:spPr>
          <a:xfrm>
            <a:off x="9478496" y="5446999"/>
            <a:ext cx="3606650" cy="542925"/>
          </a:xfrm>
          <a:prstGeom prst="rect">
            <a:avLst/>
          </a:prstGeom>
        </p:spPr>
        <p:txBody>
          <a:bodyPr lIns="0" tIns="0" rIns="0" bIns="0" rtlCol="0" anchor="t">
            <a:spAutoFit/>
          </a:bodyPr>
          <a:lstStyle/>
          <a:p>
            <a:pPr algn="l">
              <a:lnSpc>
                <a:spcPts val="4200"/>
              </a:lnSpc>
            </a:pPr>
            <a:r>
              <a:rPr lang="en-US" sz="3500">
                <a:solidFill>
                  <a:srgbClr val="EFD91B"/>
                </a:solidFill>
                <a:latin typeface="Montserrat Classic"/>
                <a:ea typeface="Montserrat Classic"/>
                <a:cs typeface="Montserrat Classic"/>
                <a:sym typeface="Montserrat Classic"/>
              </a:rPr>
              <a:t>NHÓM 3</a:t>
            </a:r>
          </a:p>
        </p:txBody>
      </p:sp>
      <p:sp>
        <p:nvSpPr>
          <p:cNvPr id="14" name="TextBox 14"/>
          <p:cNvSpPr txBox="1"/>
          <p:nvPr/>
        </p:nvSpPr>
        <p:spPr>
          <a:xfrm>
            <a:off x="9478496" y="6206125"/>
            <a:ext cx="7780804" cy="530860"/>
          </a:xfrm>
          <a:prstGeom prst="rect">
            <a:avLst/>
          </a:prstGeom>
        </p:spPr>
        <p:txBody>
          <a:bodyPr lIns="0" tIns="0" rIns="0" bIns="0" rtlCol="0" anchor="t">
            <a:spAutoFit/>
          </a:bodyPr>
          <a:lstStyle/>
          <a:p>
            <a:pPr algn="just">
              <a:lnSpc>
                <a:spcPts val="4339"/>
              </a:lnSpc>
            </a:pPr>
            <a:r>
              <a:rPr lang="en-US" sz="3099">
                <a:solidFill>
                  <a:srgbClr val="FFFFFF"/>
                </a:solidFill>
                <a:latin typeface="Montserrat"/>
                <a:ea typeface="Montserrat"/>
                <a:cs typeface="Montserrat"/>
                <a:sym typeface="Montserrat"/>
              </a:rPr>
              <a:t>Điểm khác nhau của 3 thế hệ nhà giàn</a:t>
            </a:r>
          </a:p>
        </p:txBody>
      </p:sp>
      <p:sp>
        <p:nvSpPr>
          <p:cNvPr id="15" name="Freeform 15"/>
          <p:cNvSpPr/>
          <p:nvPr/>
        </p:nvSpPr>
        <p:spPr>
          <a:xfrm flipH="1">
            <a:off x="14838274" y="7387236"/>
            <a:ext cx="3509548" cy="2899764"/>
          </a:xfrm>
          <a:custGeom>
            <a:avLst/>
            <a:gdLst/>
            <a:ahLst/>
            <a:cxnLst/>
            <a:rect l="l" t="t" r="r" b="b"/>
            <a:pathLst>
              <a:path w="3509548" h="2899764">
                <a:moveTo>
                  <a:pt x="3509548" y="0"/>
                </a:moveTo>
                <a:lnTo>
                  <a:pt x="0" y="0"/>
                </a:lnTo>
                <a:lnTo>
                  <a:pt x="0" y="2899764"/>
                </a:lnTo>
                <a:lnTo>
                  <a:pt x="3509548" y="2899764"/>
                </a:lnTo>
                <a:lnTo>
                  <a:pt x="3509548"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16" name="Freeform 16"/>
          <p:cNvSpPr/>
          <p:nvPr/>
        </p:nvSpPr>
        <p:spPr>
          <a:xfrm rot="-10800000">
            <a:off x="15103361" y="9279989"/>
            <a:ext cx="3218143" cy="1007011"/>
          </a:xfrm>
          <a:custGeom>
            <a:avLst/>
            <a:gdLst/>
            <a:ahLst/>
            <a:cxnLst/>
            <a:rect l="l" t="t" r="r" b="b"/>
            <a:pathLst>
              <a:path w="3218143" h="1007011">
                <a:moveTo>
                  <a:pt x="0" y="0"/>
                </a:moveTo>
                <a:lnTo>
                  <a:pt x="3218144" y="0"/>
                </a:lnTo>
                <a:lnTo>
                  <a:pt x="3218144" y="1007011"/>
                </a:lnTo>
                <a:lnTo>
                  <a:pt x="0" y="10070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36310" y="342900"/>
            <a:ext cx="7245272" cy="1340484"/>
          </a:xfrm>
          <a:prstGeom prst="rect">
            <a:avLst/>
          </a:prstGeom>
        </p:spPr>
        <p:txBody>
          <a:bodyPr lIns="0" tIns="0" rIns="0" bIns="0" rtlCol="0" anchor="t">
            <a:spAutoFit/>
          </a:bodyPr>
          <a:lstStyle/>
          <a:p>
            <a:pPr algn="l">
              <a:lnSpc>
                <a:spcPts val="5740"/>
              </a:lnSpc>
            </a:pPr>
            <a:r>
              <a:rPr lang="en-US" sz="4100">
                <a:solidFill>
                  <a:srgbClr val="065FAD"/>
                </a:solidFill>
                <a:latin typeface="Francois One"/>
                <a:ea typeface="Francois One"/>
                <a:cs typeface="Francois One"/>
                <a:sym typeface="Francois One"/>
              </a:rPr>
              <a:t>II. ĐỌC HIỂU VĂN BẢN</a:t>
            </a:r>
          </a:p>
          <a:p>
            <a:pPr algn="l">
              <a:lnSpc>
                <a:spcPts val="5040"/>
              </a:lnSpc>
            </a:pPr>
            <a:r>
              <a:rPr lang="en-US" sz="3600">
                <a:solidFill>
                  <a:srgbClr val="065FAD"/>
                </a:solidFill>
                <a:latin typeface="Francois One"/>
                <a:ea typeface="Francois One"/>
                <a:cs typeface="Francois One"/>
                <a:sym typeface="Francois One"/>
              </a:rPr>
              <a:t>1. Hình ảnh đảo chìm Ba Kè </a:t>
            </a:r>
          </a:p>
        </p:txBody>
      </p:sp>
      <p:sp>
        <p:nvSpPr>
          <p:cNvPr id="3" name="TextBox 3"/>
          <p:cNvSpPr txBox="1"/>
          <p:nvPr/>
        </p:nvSpPr>
        <p:spPr>
          <a:xfrm>
            <a:off x="436310" y="1866900"/>
            <a:ext cx="17415380" cy="8045450"/>
          </a:xfrm>
          <a:prstGeom prst="rect">
            <a:avLst/>
          </a:prstGeom>
        </p:spPr>
        <p:txBody>
          <a:bodyPr lIns="0" tIns="0" rIns="0" bIns="0" rtlCol="0" anchor="t">
            <a:spAutoFit/>
          </a:bodyPr>
          <a:lstStyle/>
          <a:p>
            <a:pPr algn="ctr">
              <a:lnSpc>
                <a:spcPts val="4900"/>
              </a:lnSpc>
            </a:pPr>
            <a:r>
              <a:rPr lang="en-US" sz="3500">
                <a:solidFill>
                  <a:srgbClr val="C00000"/>
                </a:solidFill>
                <a:latin typeface="Roboto Italics"/>
                <a:ea typeface="Roboto Italics"/>
                <a:cs typeface="Roboto Italics"/>
                <a:sym typeface="Roboto Italics"/>
              </a:rPr>
              <a:t>Con tàu xé sóng lách màn đêm vào khu vực Ba Kè.</a:t>
            </a:r>
          </a:p>
          <a:p>
            <a:pPr algn="just">
              <a:lnSpc>
                <a:spcPts val="4900"/>
              </a:lnSpc>
            </a:pPr>
            <a:r>
              <a:rPr lang="en-US" sz="3500">
                <a:solidFill>
                  <a:srgbClr val="065FAD"/>
                </a:solidFill>
                <a:latin typeface="Roboto Italics"/>
                <a:ea typeface="Roboto Italics"/>
                <a:cs typeface="Roboto Italics"/>
                <a:sym typeface="Roboto Italics"/>
              </a:rPr>
              <a:t>-</a:t>
            </a:r>
            <a:r>
              <a:rPr lang="en-US" sz="3500">
                <a:solidFill>
                  <a:srgbClr val="065FAD"/>
                </a:solidFill>
                <a:latin typeface="Roboto"/>
                <a:ea typeface="Roboto"/>
                <a:cs typeface="Roboto"/>
                <a:sym typeface="Roboto"/>
              </a:rPr>
              <a:t> </a:t>
            </a:r>
            <a:r>
              <a:rPr lang="en-US" sz="3500" b="1">
                <a:solidFill>
                  <a:srgbClr val="FF0000"/>
                </a:solidFill>
                <a:latin typeface="Roboto"/>
                <a:ea typeface="Roboto"/>
                <a:cs typeface="Roboto"/>
                <a:sym typeface="Roboto"/>
              </a:rPr>
              <a:t>Thời gian: </a:t>
            </a:r>
            <a:r>
              <a:rPr lang="en-US" sz="3500">
                <a:solidFill>
                  <a:srgbClr val="065FAD"/>
                </a:solidFill>
                <a:latin typeface="Roboto"/>
                <a:ea typeface="Roboto"/>
                <a:cs typeface="Roboto"/>
                <a:sym typeface="Roboto"/>
              </a:rPr>
              <a:t>đêm khuya gần về sáng (4h sáng).</a:t>
            </a:r>
          </a:p>
          <a:p>
            <a:pPr algn="just">
              <a:lnSpc>
                <a:spcPts val="4900"/>
              </a:lnSpc>
            </a:pPr>
            <a:r>
              <a:rPr lang="en-US" sz="3500" b="1">
                <a:solidFill>
                  <a:srgbClr val="FF0000"/>
                </a:solidFill>
                <a:latin typeface="Roboto"/>
                <a:ea typeface="Roboto"/>
                <a:cs typeface="Roboto"/>
                <a:sym typeface="Roboto"/>
              </a:rPr>
              <a:t>- Địa điểm: </a:t>
            </a:r>
            <a:r>
              <a:rPr lang="en-US" sz="3500">
                <a:solidFill>
                  <a:srgbClr val="065FAD"/>
                </a:solidFill>
                <a:latin typeface="Roboto"/>
                <a:ea typeface="Roboto"/>
                <a:cs typeface="Roboto"/>
                <a:sym typeface="Roboto"/>
              </a:rPr>
              <a:t>khu vực bãi đá ngầm Ba Kè phía nam quần đảo Trường Sa.</a:t>
            </a:r>
          </a:p>
          <a:p>
            <a:pPr algn="just">
              <a:lnSpc>
                <a:spcPts val="4900"/>
              </a:lnSpc>
            </a:pPr>
            <a:r>
              <a:rPr lang="en-US" sz="3500" b="1">
                <a:solidFill>
                  <a:srgbClr val="FF0000"/>
                </a:solidFill>
                <a:latin typeface="Roboto"/>
                <a:ea typeface="Roboto"/>
                <a:cs typeface="Roboto"/>
                <a:sym typeface="Roboto"/>
              </a:rPr>
              <a:t>- Màu nước: </a:t>
            </a:r>
            <a:r>
              <a:rPr lang="en-US" sz="3500">
                <a:solidFill>
                  <a:srgbClr val="065FAD"/>
                </a:solidFill>
                <a:latin typeface="Roboto"/>
                <a:ea typeface="Roboto"/>
                <a:cs typeface="Roboto"/>
                <a:sym typeface="Roboto"/>
              </a:rPr>
              <a:t>Không thẫm đen mà là màu nước hến, dần dà sẽ chuyển sang màu lam. Độ sâu gắn với màu nước biển.</a:t>
            </a:r>
          </a:p>
          <a:p>
            <a:pPr algn="just">
              <a:lnSpc>
                <a:spcPts val="4900"/>
              </a:lnSpc>
            </a:pPr>
            <a:r>
              <a:rPr lang="en-US" sz="3500">
                <a:solidFill>
                  <a:srgbClr val="065FAD"/>
                </a:solidFill>
                <a:latin typeface="Roboto"/>
                <a:ea typeface="Roboto"/>
                <a:cs typeface="Roboto"/>
                <a:sym typeface="Roboto"/>
              </a:rPr>
              <a:t>- </a:t>
            </a:r>
            <a:r>
              <a:rPr lang="en-US" sz="3500" b="1">
                <a:solidFill>
                  <a:srgbClr val="FF0000"/>
                </a:solidFill>
                <a:latin typeface="Roboto"/>
                <a:ea typeface="Roboto"/>
                <a:cs typeface="Roboto"/>
                <a:sym typeface="Roboto"/>
              </a:rPr>
              <a:t>Bãi san hô </a:t>
            </a:r>
            <a:r>
              <a:rPr lang="en-US" sz="3500">
                <a:solidFill>
                  <a:srgbClr val="065FAD"/>
                </a:solidFill>
                <a:latin typeface="Roboto"/>
                <a:ea typeface="Roboto"/>
                <a:cs typeface="Roboto"/>
                <a:sym typeface="Roboto"/>
              </a:rPr>
              <a:t>rộng khoảng chục cây số vuông, nhiều thì vài chục cây số vuông thậm chí cá biệt có tới trăm ki-lô-mét vuông; nhô lên tùy theo thủy triều một khoảng đá san hô =&gt; gọi là đảo chìm.</a:t>
            </a:r>
          </a:p>
          <a:p>
            <a:pPr algn="just">
              <a:lnSpc>
                <a:spcPts val="4900"/>
              </a:lnSpc>
            </a:pPr>
            <a:r>
              <a:rPr lang="en-US" sz="3500">
                <a:solidFill>
                  <a:srgbClr val="065FAD"/>
                </a:solidFill>
                <a:latin typeface="Roboto"/>
                <a:ea typeface="Roboto"/>
                <a:cs typeface="Roboto"/>
                <a:sym typeface="Roboto"/>
              </a:rPr>
              <a:t>- Ở Việt Nam xung quanh đảo chìm những bãi san hô Trường Sa còn có </a:t>
            </a:r>
            <a:r>
              <a:rPr lang="en-US" sz="3500" b="1">
                <a:solidFill>
                  <a:srgbClr val="FF0000"/>
                </a:solidFill>
                <a:latin typeface="Roboto"/>
                <a:ea typeface="Roboto"/>
                <a:cs typeface="Roboto"/>
                <a:sym typeface="Roboto"/>
              </a:rPr>
              <a:t>dầu khí </a:t>
            </a:r>
            <a:r>
              <a:rPr lang="en-US" sz="3500">
                <a:solidFill>
                  <a:srgbClr val="065FAD"/>
                </a:solidFill>
                <a:latin typeface="Roboto"/>
                <a:ea typeface="Roboto"/>
                <a:cs typeface="Roboto"/>
                <a:sym typeface="Roboto"/>
              </a:rPr>
              <a:t>quý giá.</a:t>
            </a:r>
          </a:p>
          <a:p>
            <a:pPr algn="just">
              <a:lnSpc>
                <a:spcPts val="4900"/>
              </a:lnSpc>
            </a:pPr>
            <a:r>
              <a:rPr lang="en-US" sz="3500">
                <a:solidFill>
                  <a:srgbClr val="065FAD"/>
                </a:solidFill>
                <a:latin typeface="Roboto"/>
                <a:ea typeface="Roboto"/>
                <a:cs typeface="Roboto"/>
                <a:sym typeface="Roboto"/>
              </a:rPr>
              <a:t>- Tác giả so sánh với những câu thơ của Trần Đăng Khoa trong bài thơ “Đồng đội tôi trên đảo Thuyền Chài” và với Nhật Bản để thấy </a:t>
            </a:r>
            <a:r>
              <a:rPr lang="en-US" sz="3500" b="1">
                <a:solidFill>
                  <a:srgbClr val="FF0000"/>
                </a:solidFill>
                <a:latin typeface="Roboto"/>
                <a:ea typeface="Roboto"/>
                <a:cs typeface="Roboto"/>
                <a:sym typeface="Roboto"/>
              </a:rPr>
              <a:t>tính trữ tình</a:t>
            </a:r>
            <a:r>
              <a:rPr lang="en-US" sz="3500">
                <a:solidFill>
                  <a:srgbClr val="065FAD"/>
                </a:solidFill>
                <a:latin typeface="Roboto"/>
                <a:ea typeface="Roboto"/>
                <a:cs typeface="Roboto"/>
                <a:sym typeface="Roboto"/>
              </a:rPr>
              <a:t> xen kẽ của thể phóng sự.</a:t>
            </a:r>
          </a:p>
          <a:p>
            <a:pPr algn="just">
              <a:lnSpc>
                <a:spcPts val="4900"/>
              </a:lnSpc>
            </a:pPr>
            <a:r>
              <a:rPr lang="en-US" sz="3500" b="1">
                <a:solidFill>
                  <a:schemeClr val="accent6">
                    <a:lumMod val="50000"/>
                  </a:schemeClr>
                </a:solidFill>
                <a:latin typeface="Roboto"/>
                <a:ea typeface="Roboto"/>
                <a:cs typeface="Roboto"/>
                <a:sym typeface="Roboto"/>
              </a:rPr>
              <a:t>=&gt; Nhà giàn Ba Kè đã hiên ngang bảo vệ vùng biển lãnh hải của đất nước, là đảo tiền tiêu giữa biển khơi xa.</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1388</Words>
  <Application>Microsoft Office PowerPoint</Application>
  <PresentationFormat>Tùy chỉnh</PresentationFormat>
  <Paragraphs>95</Paragraphs>
  <Slides>16</Slides>
  <Notes>0</Notes>
  <HiddenSlides>0</HiddenSlides>
  <MMClips>0</MMClips>
  <ScaleCrop>false</ScaleCrop>
  <HeadingPairs>
    <vt:vector size="6" baseType="variant">
      <vt:variant>
        <vt:lpstr>Phông được Dùng</vt:lpstr>
      </vt:variant>
      <vt:variant>
        <vt:i4>12</vt:i4>
      </vt:variant>
      <vt:variant>
        <vt:lpstr>Chủ đề</vt:lpstr>
      </vt:variant>
      <vt:variant>
        <vt:i4>1</vt:i4>
      </vt:variant>
      <vt:variant>
        <vt:lpstr>Tiêu đề Bản chiếu</vt:lpstr>
      </vt:variant>
      <vt:variant>
        <vt:i4>16</vt:i4>
      </vt:variant>
    </vt:vector>
  </HeadingPairs>
  <TitlesOfParts>
    <vt:vector size="29" baseType="lpstr">
      <vt:lpstr>Calibri</vt:lpstr>
      <vt:lpstr>Montserrat Bold</vt:lpstr>
      <vt:lpstr>Roboto</vt:lpstr>
      <vt:lpstr>Montserrat Classic</vt:lpstr>
      <vt:lpstr>League Spartan</vt:lpstr>
      <vt:lpstr>Roboto Italics</vt:lpstr>
      <vt:lpstr>Francois One</vt:lpstr>
      <vt:lpstr>Arial</vt:lpstr>
      <vt:lpstr>Roboto Bold</vt:lpstr>
      <vt:lpstr>Montserrat</vt:lpstr>
      <vt:lpstr>Montserrat Ultra-Bold</vt:lpstr>
      <vt:lpstr>Arimo</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Thêm tiêu đề phụ</dc:title>
  <cp:lastModifiedBy>Le Van Linh</cp:lastModifiedBy>
  <cp:revision>2</cp:revision>
  <dcterms:created xsi:type="dcterms:W3CDTF">2006-08-16T00:00:00Z</dcterms:created>
  <dcterms:modified xsi:type="dcterms:W3CDTF">2024-07-20T03:18:34Z</dcterms:modified>
  <dc:identifier>DAGLYKbHHGU</dc:identifier>
</cp:coreProperties>
</file>