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1" r:id="rId2"/>
    <p:sldId id="282" r:id="rId3"/>
    <p:sldId id="259" r:id="rId4"/>
    <p:sldId id="277" r:id="rId5"/>
    <p:sldId id="257" r:id="rId6"/>
    <p:sldId id="266" r:id="rId7"/>
    <p:sldId id="263" r:id="rId8"/>
    <p:sldId id="267" r:id="rId9"/>
    <p:sldId id="262" r:id="rId10"/>
    <p:sldId id="264" r:id="rId11"/>
    <p:sldId id="279" r:id="rId12"/>
    <p:sldId id="278" r:id="rId13"/>
    <p:sldId id="268" r:id="rId14"/>
    <p:sldId id="280" r:id="rId15"/>
    <p:sldId id="260" r:id="rId16"/>
    <p:sldId id="270" r:id="rId17"/>
    <p:sldId id="272" r:id="rId18"/>
    <p:sldId id="273" r:id="rId19"/>
    <p:sldId id="274" r:id="rId20"/>
    <p:sldId id="275" r:id="rId21"/>
    <p:sldId id="271" r:id="rId22"/>
    <p:sldId id="276" r:id="rId23"/>
    <p:sldId id="269" r:id="rId24"/>
  </p:sldIdLst>
  <p:sldSz cx="18288000" cy="10287000"/>
  <p:notesSz cx="6858000" cy="9144000"/>
  <p:embeddedFontLs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C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81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sv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hyperlink" Target="https://www.youtube.com/watch?v=9b4poAjYKMU" TargetMode="External"/><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513243" y="295829"/>
            <a:ext cx="15098773" cy="7498499"/>
            <a:chOff x="0" y="0"/>
            <a:chExt cx="3976632" cy="1974913"/>
          </a:xfrm>
        </p:grpSpPr>
        <p:sp>
          <p:nvSpPr>
            <p:cNvPr id="4" name="Freeform 4"/>
            <p:cNvSpPr/>
            <p:nvPr/>
          </p:nvSpPr>
          <p:spPr>
            <a:xfrm>
              <a:off x="0" y="0"/>
              <a:ext cx="3976632" cy="1974913"/>
            </a:xfrm>
            <a:custGeom>
              <a:avLst/>
              <a:gdLst/>
              <a:ahLst/>
              <a:cxnLst/>
              <a:rect l="l" t="t" r="r" b="b"/>
              <a:pathLst>
                <a:path w="3976632" h="1974913">
                  <a:moveTo>
                    <a:pt x="51275" y="0"/>
                  </a:moveTo>
                  <a:lnTo>
                    <a:pt x="3925357" y="0"/>
                  </a:lnTo>
                  <a:cubicBezTo>
                    <a:pt x="3953675" y="0"/>
                    <a:pt x="3976632" y="22957"/>
                    <a:pt x="3976632" y="51275"/>
                  </a:cubicBezTo>
                  <a:lnTo>
                    <a:pt x="3976632" y="1923638"/>
                  </a:lnTo>
                  <a:cubicBezTo>
                    <a:pt x="3976632" y="1951957"/>
                    <a:pt x="3953675" y="1974913"/>
                    <a:pt x="3925357" y="1974913"/>
                  </a:cubicBezTo>
                  <a:lnTo>
                    <a:pt x="51275" y="1974913"/>
                  </a:lnTo>
                  <a:cubicBezTo>
                    <a:pt x="22957" y="1974913"/>
                    <a:pt x="0" y="1951957"/>
                    <a:pt x="0" y="1923638"/>
                  </a:cubicBezTo>
                  <a:lnTo>
                    <a:pt x="0" y="51275"/>
                  </a:lnTo>
                  <a:cubicBezTo>
                    <a:pt x="0" y="22957"/>
                    <a:pt x="22957" y="0"/>
                    <a:pt x="51275" y="0"/>
                  </a:cubicBezTo>
                  <a:close/>
                </a:path>
              </a:pathLst>
            </a:custGeom>
            <a:solidFill>
              <a:srgbClr val="FFFFFF"/>
            </a:solidFill>
            <a:ln cap="rnd">
              <a:noFill/>
              <a:prstDash val="lgDash"/>
              <a:round/>
            </a:ln>
          </p:spPr>
          <p:txBody>
            <a:bodyPr/>
            <a:lstStyle/>
            <a:p>
              <a:r>
                <a:rPr lang="en-US" dirty="0"/>
                <a:t> </a:t>
              </a:r>
              <a:r>
                <a:rPr lang="en-US" dirty="0" smtClean="0"/>
                <a:t>                                                                   </a:t>
              </a:r>
              <a:endParaRPr lang="vi-VN" dirty="0"/>
            </a:p>
          </p:txBody>
        </p:sp>
        <p:sp>
          <p:nvSpPr>
            <p:cNvPr id="5" name="TextBox 5"/>
            <p:cNvSpPr txBox="1"/>
            <p:nvPr/>
          </p:nvSpPr>
          <p:spPr>
            <a:xfrm>
              <a:off x="0" y="-28575"/>
              <a:ext cx="3976632" cy="2003488"/>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3217679" y="3306032"/>
            <a:ext cx="6809806" cy="7177662"/>
          </a:xfrm>
          <a:custGeom>
            <a:avLst/>
            <a:gdLst/>
            <a:ahLst/>
            <a:cxnLst/>
            <a:rect l="l" t="t" r="r" b="b"/>
            <a:pathLst>
              <a:path w="6809806" h="7177662">
                <a:moveTo>
                  <a:pt x="0" y="0"/>
                </a:moveTo>
                <a:lnTo>
                  <a:pt x="6809807" y="0"/>
                </a:lnTo>
                <a:lnTo>
                  <a:pt x="6809807" y="7177661"/>
                </a:lnTo>
                <a:lnTo>
                  <a:pt x="0" y="717766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0" name="Freeform 10"/>
          <p:cNvSpPr/>
          <p:nvPr/>
        </p:nvSpPr>
        <p:spPr>
          <a:xfrm>
            <a:off x="15181556" y="2905587"/>
            <a:ext cx="7350517" cy="7747580"/>
          </a:xfrm>
          <a:custGeom>
            <a:avLst/>
            <a:gdLst/>
            <a:ahLst/>
            <a:cxnLst/>
            <a:rect l="l" t="t" r="r" b="b"/>
            <a:pathLst>
              <a:path w="7350517" h="7747580">
                <a:moveTo>
                  <a:pt x="0" y="0"/>
                </a:moveTo>
                <a:lnTo>
                  <a:pt x="7350517" y="0"/>
                </a:lnTo>
                <a:lnTo>
                  <a:pt x="7350517" y="7747580"/>
                </a:lnTo>
                <a:lnTo>
                  <a:pt x="0" y="774758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1" name="Freeform 11"/>
          <p:cNvSpPr/>
          <p:nvPr/>
        </p:nvSpPr>
        <p:spPr>
          <a:xfrm rot="916814" flipH="1">
            <a:off x="3076544" y="2046225"/>
            <a:ext cx="1031168" cy="1144153"/>
          </a:xfrm>
          <a:custGeom>
            <a:avLst/>
            <a:gdLst/>
            <a:ahLst/>
            <a:cxnLst/>
            <a:rect l="l" t="t" r="r" b="b"/>
            <a:pathLst>
              <a:path w="1031168" h="1144153">
                <a:moveTo>
                  <a:pt x="1031168" y="0"/>
                </a:moveTo>
                <a:lnTo>
                  <a:pt x="0" y="0"/>
                </a:lnTo>
                <a:lnTo>
                  <a:pt x="0" y="1144153"/>
                </a:lnTo>
                <a:lnTo>
                  <a:pt x="1031168" y="1144153"/>
                </a:lnTo>
                <a:lnTo>
                  <a:pt x="1031168"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4" name="TextBox 13">
            <a:extLst>
              <a:ext uri="{FF2B5EF4-FFF2-40B4-BE49-F238E27FC236}">
                <a16:creationId xmlns:a16="http://schemas.microsoft.com/office/drawing/2014/main" id="{0971C166-DD35-99C6-792D-619E803376F5}"/>
              </a:ext>
            </a:extLst>
          </p:cNvPr>
          <p:cNvSpPr txBox="1"/>
          <p:nvPr/>
        </p:nvSpPr>
        <p:spPr>
          <a:xfrm>
            <a:off x="3886200" y="2360551"/>
            <a:ext cx="12725816" cy="3785652"/>
          </a:xfrm>
          <a:prstGeom prst="rect">
            <a:avLst/>
          </a:prstGeom>
          <a:noFill/>
        </p:spPr>
        <p:txBody>
          <a:bodyPr wrap="square">
            <a:spAutoFit/>
          </a:bodyPr>
          <a:lstStyle/>
          <a:p>
            <a:r>
              <a:rPr lang="vi-VN" sz="4000" b="1" dirty="0">
                <a:latin typeface="Times New Roman" panose="02020603050405020304" pitchFamily="18" charset="0"/>
                <a:cs typeface="Times New Roman" panose="02020603050405020304" pitchFamily="18" charset="0"/>
              </a:rPr>
              <a:t>Giáo viên thực hiện:</a:t>
            </a:r>
          </a:p>
          <a:p>
            <a:pPr marL="342900" indent="-342900">
              <a:buAutoNum type="arabicPeriod"/>
            </a:pPr>
            <a:r>
              <a:rPr lang="vi-VN" sz="4000" dirty="0" smtClean="0">
                <a:latin typeface="Times New Roman" panose="02020603050405020304" pitchFamily="18" charset="0"/>
                <a:cs typeface="Times New Roman" panose="02020603050405020304" pitchFamily="18" charset="0"/>
              </a:rPr>
              <a:t> Linh Thị Phương Thảo: TTGDNN-GDTX huyện Bạch Thông, Bắc Cạn</a:t>
            </a:r>
          </a:p>
          <a:p>
            <a:pPr marL="342900" indent="-342900">
              <a:buFontTx/>
              <a:buAutoNum type="arabicPeriod"/>
            </a:pPr>
            <a:r>
              <a:rPr lang="vi-VN" sz="4000" dirty="0" smtClean="0">
                <a:latin typeface="Times New Roman" panose="02020603050405020304" pitchFamily="18" charset="0"/>
                <a:cs typeface="Times New Roman" panose="02020603050405020304" pitchFamily="18" charset="0"/>
              </a:rPr>
              <a:t>Tô Thị Hoài Thanh: </a:t>
            </a:r>
            <a:r>
              <a:rPr lang="vi-VN" sz="4000" dirty="0">
                <a:latin typeface="Times New Roman" panose="02020603050405020304" pitchFamily="18" charset="0"/>
                <a:cs typeface="Times New Roman" panose="02020603050405020304" pitchFamily="18" charset="0"/>
              </a:rPr>
              <a:t>TTGDNN-GDTX huyện Bạch Thông, Bắc Cạn</a:t>
            </a:r>
          </a:p>
          <a:p>
            <a:pPr marL="342900" indent="-342900">
              <a:buAutoNum type="arabicPeriod"/>
            </a:pPr>
            <a:endParaRPr lang="vi-VN"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6387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44034" y="1610530"/>
            <a:ext cx="14799931" cy="7647770"/>
            <a:chOff x="0" y="0"/>
            <a:chExt cx="3897924" cy="2014227"/>
          </a:xfrm>
        </p:grpSpPr>
        <p:sp>
          <p:nvSpPr>
            <p:cNvPr id="7" name="Freeform 7"/>
            <p:cNvSpPr/>
            <p:nvPr/>
          </p:nvSpPr>
          <p:spPr>
            <a:xfrm>
              <a:off x="0" y="0"/>
              <a:ext cx="3897924" cy="2014227"/>
            </a:xfrm>
            <a:custGeom>
              <a:avLst/>
              <a:gdLst/>
              <a:ahLst/>
              <a:cxnLst/>
              <a:rect l="l" t="t" r="r" b="b"/>
              <a:pathLst>
                <a:path w="3897924" h="2014227">
                  <a:moveTo>
                    <a:pt x="26155" y="0"/>
                  </a:moveTo>
                  <a:lnTo>
                    <a:pt x="3871769" y="0"/>
                  </a:lnTo>
                  <a:cubicBezTo>
                    <a:pt x="3878706" y="0"/>
                    <a:pt x="3885359" y="2756"/>
                    <a:pt x="3890264" y="7661"/>
                  </a:cubicBezTo>
                  <a:cubicBezTo>
                    <a:pt x="3895169" y="12566"/>
                    <a:pt x="3897924" y="19218"/>
                    <a:pt x="3897924" y="26155"/>
                  </a:cubicBezTo>
                  <a:lnTo>
                    <a:pt x="3897924" y="1988072"/>
                  </a:lnTo>
                  <a:cubicBezTo>
                    <a:pt x="3897924" y="2002517"/>
                    <a:pt x="3886214" y="2014227"/>
                    <a:pt x="3871769" y="2014227"/>
                  </a:cubicBezTo>
                  <a:lnTo>
                    <a:pt x="26155" y="2014227"/>
                  </a:lnTo>
                  <a:cubicBezTo>
                    <a:pt x="11710" y="2014227"/>
                    <a:pt x="0" y="2002517"/>
                    <a:pt x="0" y="1988072"/>
                  </a:cubicBezTo>
                  <a:lnTo>
                    <a:pt x="0" y="26155"/>
                  </a:lnTo>
                  <a:cubicBezTo>
                    <a:pt x="0" y="11710"/>
                    <a:pt x="11710" y="0"/>
                    <a:pt x="26155" y="0"/>
                  </a:cubicBezTo>
                  <a:close/>
                </a:path>
              </a:pathLst>
            </a:custGeom>
            <a:solidFill>
              <a:srgbClr val="FFFFFF"/>
            </a:solidFill>
            <a:ln w="57150" cap="rnd">
              <a:solidFill>
                <a:srgbClr val="6FAF07"/>
              </a:solidFill>
              <a:prstDash val="lgDash"/>
              <a:round/>
            </a:ln>
          </p:spPr>
        </p:sp>
        <p:sp>
          <p:nvSpPr>
            <p:cNvPr id="8" name="TextBox 8"/>
            <p:cNvSpPr txBox="1"/>
            <p:nvPr/>
          </p:nvSpPr>
          <p:spPr>
            <a:xfrm>
              <a:off x="0" y="-28575"/>
              <a:ext cx="3897924" cy="2042802"/>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693037" y="2776492"/>
            <a:ext cx="12849608" cy="1037692"/>
            <a:chOff x="0" y="0"/>
            <a:chExt cx="1763990" cy="142454"/>
          </a:xfrm>
        </p:grpSpPr>
        <p:sp>
          <p:nvSpPr>
            <p:cNvPr id="10" name="Freeform 10"/>
            <p:cNvSpPr/>
            <p:nvPr/>
          </p:nvSpPr>
          <p:spPr>
            <a:xfrm>
              <a:off x="0" y="0"/>
              <a:ext cx="1763990" cy="142454"/>
            </a:xfrm>
            <a:custGeom>
              <a:avLst/>
              <a:gdLst/>
              <a:ahLst/>
              <a:cxnLst/>
              <a:rect l="l" t="t" r="r" b="b"/>
              <a:pathLst>
                <a:path w="1763990" h="142454">
                  <a:moveTo>
                    <a:pt x="22895" y="0"/>
                  </a:moveTo>
                  <a:lnTo>
                    <a:pt x="1741095" y="0"/>
                  </a:lnTo>
                  <a:cubicBezTo>
                    <a:pt x="1747167" y="0"/>
                    <a:pt x="1752990" y="2412"/>
                    <a:pt x="1757284" y="6706"/>
                  </a:cubicBezTo>
                  <a:cubicBezTo>
                    <a:pt x="1761578" y="10999"/>
                    <a:pt x="1763990" y="16823"/>
                    <a:pt x="1763990" y="22895"/>
                  </a:cubicBezTo>
                  <a:lnTo>
                    <a:pt x="1763990" y="119559"/>
                  </a:lnTo>
                  <a:cubicBezTo>
                    <a:pt x="1763990" y="132204"/>
                    <a:pt x="1753739" y="142454"/>
                    <a:pt x="1741095" y="142454"/>
                  </a:cubicBezTo>
                  <a:lnTo>
                    <a:pt x="22895" y="142454"/>
                  </a:lnTo>
                  <a:cubicBezTo>
                    <a:pt x="10250" y="142454"/>
                    <a:pt x="0" y="132204"/>
                    <a:pt x="0" y="119559"/>
                  </a:cubicBezTo>
                  <a:lnTo>
                    <a:pt x="0" y="22895"/>
                  </a:lnTo>
                  <a:cubicBezTo>
                    <a:pt x="0" y="10250"/>
                    <a:pt x="10250" y="0"/>
                    <a:pt x="22895" y="0"/>
                  </a:cubicBezTo>
                  <a:close/>
                </a:path>
              </a:pathLst>
            </a:custGeom>
            <a:solidFill>
              <a:srgbClr val="000000">
                <a:alpha val="0"/>
              </a:srgbClr>
            </a:solidFill>
            <a:ln w="47625" cap="rnd">
              <a:solidFill>
                <a:srgbClr val="6FAF07"/>
              </a:solidFill>
              <a:prstDash val="lgDash"/>
              <a:round/>
            </a:ln>
          </p:spPr>
        </p:sp>
        <p:sp>
          <p:nvSpPr>
            <p:cNvPr id="11" name="TextBox 11"/>
            <p:cNvSpPr txBox="1"/>
            <p:nvPr/>
          </p:nvSpPr>
          <p:spPr>
            <a:xfrm>
              <a:off x="0" y="-76200"/>
              <a:ext cx="1763990" cy="218654"/>
            </a:xfrm>
            <a:prstGeom prst="rect">
              <a:avLst/>
            </a:prstGeom>
          </p:spPr>
          <p:txBody>
            <a:bodyPr lIns="47486" tIns="47486" rIns="47486" bIns="47486" rtlCol="0" anchor="ctr"/>
            <a:lstStyle/>
            <a:p>
              <a:pPr algn="ctr">
                <a:lnSpc>
                  <a:spcPts val="6160"/>
                </a:lnSpc>
              </a:pPr>
              <a:endParaRPr/>
            </a:p>
          </p:txBody>
        </p:sp>
      </p:grpSp>
      <p:grpSp>
        <p:nvGrpSpPr>
          <p:cNvPr id="12" name="Group 12"/>
          <p:cNvGrpSpPr/>
          <p:nvPr/>
        </p:nvGrpSpPr>
        <p:grpSpPr>
          <a:xfrm>
            <a:off x="2425234" y="2437744"/>
            <a:ext cx="741145" cy="677496"/>
            <a:chOff x="0" y="0"/>
            <a:chExt cx="635000" cy="580466"/>
          </a:xfrm>
        </p:grpSpPr>
        <p:sp>
          <p:nvSpPr>
            <p:cNvPr id="13" name="Freeform 13"/>
            <p:cNvSpPr/>
            <p:nvPr/>
          </p:nvSpPr>
          <p:spPr>
            <a:xfrm>
              <a:off x="0" y="0"/>
              <a:ext cx="635000" cy="560256"/>
            </a:xfrm>
            <a:custGeom>
              <a:avLst/>
              <a:gdLst/>
              <a:ahLst/>
              <a:cxnLst/>
              <a:rect l="l" t="t" r="r" b="b"/>
              <a:pathLst>
                <a:path w="635000" h="560256">
                  <a:moveTo>
                    <a:pt x="635000" y="195860"/>
                  </a:moveTo>
                  <a:lnTo>
                    <a:pt x="635000" y="297443"/>
                  </a:lnTo>
                  <a:cubicBezTo>
                    <a:pt x="635000" y="398674"/>
                    <a:pt x="571498" y="489027"/>
                    <a:pt x="476250" y="523316"/>
                  </a:cubicBezTo>
                  <a:lnTo>
                    <a:pt x="476250" y="523316"/>
                  </a:lnTo>
                  <a:cubicBezTo>
                    <a:pt x="373640" y="560256"/>
                    <a:pt x="261360" y="560256"/>
                    <a:pt x="158750" y="523316"/>
                  </a:cubicBezTo>
                  <a:lnTo>
                    <a:pt x="158750" y="523316"/>
                  </a:lnTo>
                  <a:cubicBezTo>
                    <a:pt x="63502" y="489027"/>
                    <a:pt x="0" y="398674"/>
                    <a:pt x="0" y="297443"/>
                  </a:cubicBezTo>
                  <a:lnTo>
                    <a:pt x="0" y="195860"/>
                  </a:lnTo>
                  <a:cubicBezTo>
                    <a:pt x="0" y="87690"/>
                    <a:pt x="87690" y="0"/>
                    <a:pt x="195860" y="0"/>
                  </a:cubicBezTo>
                  <a:lnTo>
                    <a:pt x="439140" y="0"/>
                  </a:lnTo>
                  <a:cubicBezTo>
                    <a:pt x="547310" y="0"/>
                    <a:pt x="635000" y="87690"/>
                    <a:pt x="635000" y="195860"/>
                  </a:cubicBezTo>
                  <a:close/>
                </a:path>
              </a:pathLst>
            </a:custGeom>
            <a:solidFill>
              <a:srgbClr val="FEFFFF"/>
            </a:solidFill>
            <a:ln w="47625" cap="rnd">
              <a:solidFill>
                <a:srgbClr val="6FAF07"/>
              </a:solidFill>
              <a:prstDash val="lgDash"/>
              <a:round/>
            </a:ln>
          </p:spPr>
        </p:sp>
        <p:sp>
          <p:nvSpPr>
            <p:cNvPr id="14" name="TextBox 14"/>
            <p:cNvSpPr txBox="1"/>
            <p:nvPr/>
          </p:nvSpPr>
          <p:spPr>
            <a:xfrm>
              <a:off x="0" y="-76200"/>
              <a:ext cx="635000" cy="542366"/>
            </a:xfrm>
            <a:prstGeom prst="rect">
              <a:avLst/>
            </a:prstGeom>
          </p:spPr>
          <p:txBody>
            <a:bodyPr lIns="47486" tIns="47486" rIns="47486" bIns="47486" rtlCol="0" anchor="ctr"/>
            <a:lstStyle/>
            <a:p>
              <a:pPr algn="ctr">
                <a:lnSpc>
                  <a:spcPts val="6020"/>
                </a:lnSpc>
              </a:pPr>
              <a:endParaRPr/>
            </a:p>
          </p:txBody>
        </p:sp>
      </p:grpSp>
      <p:sp>
        <p:nvSpPr>
          <p:cNvPr id="15" name="Freeform 15"/>
          <p:cNvSpPr/>
          <p:nvPr/>
        </p:nvSpPr>
        <p:spPr>
          <a:xfrm>
            <a:off x="15160453" y="3476467"/>
            <a:ext cx="764382" cy="675435"/>
          </a:xfrm>
          <a:custGeom>
            <a:avLst/>
            <a:gdLst/>
            <a:ahLst/>
            <a:cxnLst/>
            <a:rect l="l" t="t" r="r" b="b"/>
            <a:pathLst>
              <a:path w="764382" h="675435">
                <a:moveTo>
                  <a:pt x="0" y="0"/>
                </a:moveTo>
                <a:lnTo>
                  <a:pt x="764382" y="0"/>
                </a:lnTo>
                <a:lnTo>
                  <a:pt x="764382" y="675435"/>
                </a:lnTo>
                <a:lnTo>
                  <a:pt x="0" y="67543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6" name="TextBox 16"/>
          <p:cNvSpPr txBox="1"/>
          <p:nvPr/>
        </p:nvSpPr>
        <p:spPr>
          <a:xfrm>
            <a:off x="3201222" y="2984249"/>
            <a:ext cx="11276777" cy="553998"/>
          </a:xfrm>
          <a:prstGeom prst="rect">
            <a:avLst/>
          </a:prstGeom>
        </p:spPr>
        <p:txBody>
          <a:bodyPr wrap="square" lIns="0" tIns="0" rIns="0" bIns="0" rtlCol="0" anchor="t">
            <a:spAutoFit/>
          </a:bodyPr>
          <a:lstStyle/>
          <a:p>
            <a:pPr algn="ctr"/>
            <a:r>
              <a:rPr lang="en-US" sz="3600" b="1" smtClean="0">
                <a:latin typeface="Times New Roman" pitchFamily="18" charset="0"/>
                <a:cs typeface="Times New Roman" pitchFamily="18" charset="0"/>
              </a:rPr>
              <a:t> </a:t>
            </a:r>
            <a:r>
              <a:rPr lang="en-US" sz="3600" b="1">
                <a:latin typeface="Times New Roman" pitchFamily="18" charset="0"/>
                <a:cs typeface="Times New Roman" pitchFamily="18" charset="0"/>
              </a:rPr>
              <a:t>Đặc điểm nhân vật</a:t>
            </a:r>
            <a:endParaRPr lang="vi-VN" sz="3600">
              <a:latin typeface="Times New Roman" pitchFamily="18" charset="0"/>
              <a:cs typeface="Times New Roman" pitchFamily="18" charset="0"/>
            </a:endParaRPr>
          </a:p>
        </p:txBody>
      </p:sp>
      <p:grpSp>
        <p:nvGrpSpPr>
          <p:cNvPr id="17" name="Group 17"/>
          <p:cNvGrpSpPr/>
          <p:nvPr/>
        </p:nvGrpSpPr>
        <p:grpSpPr>
          <a:xfrm>
            <a:off x="1744034" y="949278"/>
            <a:ext cx="14799931" cy="1321498"/>
            <a:chOff x="0" y="0"/>
            <a:chExt cx="3024664" cy="406080"/>
          </a:xfrm>
        </p:grpSpPr>
        <p:sp>
          <p:nvSpPr>
            <p:cNvPr id="18" name="Freeform 18"/>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19" name="TextBox 19"/>
            <p:cNvSpPr txBox="1"/>
            <p:nvPr/>
          </p:nvSpPr>
          <p:spPr>
            <a:xfrm>
              <a:off x="0" y="-28575"/>
              <a:ext cx="3024664" cy="434655"/>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1744034" y="1209710"/>
            <a:ext cx="14799931" cy="677108"/>
          </a:xfrm>
          <a:prstGeom prst="rect">
            <a:avLst/>
          </a:prstGeom>
        </p:spPr>
        <p:txBody>
          <a:bodyPr wrap="square" lIns="0" tIns="0" rIns="0" bIns="0" rtlCol="0" anchor="t">
            <a:spAutoFit/>
          </a:bodyPr>
          <a:lstStyle/>
          <a:p>
            <a:pPr algn="ctr"/>
            <a:r>
              <a:rPr lang="en-US" sz="4400" b="1">
                <a:latin typeface="Times New Roman" pitchFamily="18" charset="0"/>
                <a:cs typeface="Times New Roman" pitchFamily="18" charset="0"/>
              </a:rPr>
              <a:t>2. Nhân vật ông Đoàn Xoa và xung đột chính trong truyện</a:t>
            </a:r>
            <a:endParaRPr lang="vi-VN" sz="4400">
              <a:latin typeface="Times New Roman" pitchFamily="18" charset="0"/>
              <a:cs typeface="Times New Roman" pitchFamily="18" charset="0"/>
            </a:endParaRPr>
          </a:p>
        </p:txBody>
      </p:sp>
      <p:sp>
        <p:nvSpPr>
          <p:cNvPr id="21" name="TextBox 21"/>
          <p:cNvSpPr txBox="1"/>
          <p:nvPr/>
        </p:nvSpPr>
        <p:spPr>
          <a:xfrm>
            <a:off x="2390390" y="2449776"/>
            <a:ext cx="810833" cy="529683"/>
          </a:xfrm>
          <a:prstGeom prst="rect">
            <a:avLst/>
          </a:prstGeom>
        </p:spPr>
        <p:txBody>
          <a:bodyPr lIns="0" tIns="0" rIns="0" bIns="0" rtlCol="0" anchor="t">
            <a:spAutoFit/>
          </a:bodyPr>
          <a:lstStyle/>
          <a:p>
            <a:pPr marL="0" lvl="0" indent="0" algn="ctr">
              <a:lnSpc>
                <a:spcPts val="4374"/>
              </a:lnSpc>
              <a:spcBef>
                <a:spcPct val="0"/>
              </a:spcBef>
            </a:pPr>
            <a:r>
              <a:rPr lang="en-US" sz="2916">
                <a:solidFill>
                  <a:srgbClr val="6FAF07"/>
                </a:solidFill>
                <a:latin typeface="Genty Sans"/>
              </a:rPr>
              <a:t>a</a:t>
            </a:r>
          </a:p>
        </p:txBody>
      </p:sp>
      <p:sp>
        <p:nvSpPr>
          <p:cNvPr id="22" name="TextBox 22"/>
          <p:cNvSpPr txBox="1"/>
          <p:nvPr/>
        </p:nvSpPr>
        <p:spPr>
          <a:xfrm>
            <a:off x="2693036" y="4381501"/>
            <a:ext cx="12849607" cy="3323987"/>
          </a:xfrm>
          <a:prstGeom prst="rect">
            <a:avLst/>
          </a:prstGeom>
        </p:spPr>
        <p:txBody>
          <a:bodyPr wrap="square" lIns="0" tIns="0" rIns="0" bIns="0" rtlCol="0" anchor="t">
            <a:spAutoFit/>
          </a:bodyPr>
          <a:lstStyle/>
          <a:p>
            <a:pPr algn="just"/>
            <a:r>
              <a:rPr lang="en-US" sz="3600" b="1">
                <a:latin typeface="Times New Roman" pitchFamily="18" charset="0"/>
                <a:cs typeface="Times New Roman" pitchFamily="18" charset="0"/>
              </a:rPr>
              <a:t>- Ông Đoàn Xoa đã hiện lên là một người cán bộ tốt nhưng duy ý chí, máy móc, không biết lắng nghe thực tiễn đời sống.</a:t>
            </a:r>
            <a:endParaRPr lang="vi-VN" sz="3600" b="1">
              <a:latin typeface="Times New Roman" pitchFamily="18" charset="0"/>
              <a:cs typeface="Times New Roman" pitchFamily="18" charset="0"/>
            </a:endParaRPr>
          </a:p>
          <a:p>
            <a:pPr algn="just"/>
            <a:r>
              <a:rPr lang="en-US" sz="3600" b="1" smtClean="0">
                <a:latin typeface="Times New Roman" pitchFamily="18" charset="0"/>
                <a:cs typeface="Times New Roman" pitchFamily="18" charset="0"/>
              </a:rPr>
              <a:t>- Ông </a:t>
            </a:r>
            <a:r>
              <a:rPr lang="en-US" sz="3600" b="1">
                <a:latin typeface="Times New Roman" pitchFamily="18" charset="0"/>
                <a:cs typeface="Times New Roman" pitchFamily="18" charset="0"/>
              </a:rPr>
              <a:t>cũng là một người vô cùng chính trực, ngay cả vợ làm sai </a:t>
            </a:r>
            <a:endParaRPr lang="en-US" sz="3600" b="1" smtClean="0">
              <a:latin typeface="Times New Roman" pitchFamily="18" charset="0"/>
              <a:cs typeface="Times New Roman" pitchFamily="18" charset="0"/>
            </a:endParaRPr>
          </a:p>
          <a:p>
            <a:pPr algn="just"/>
            <a:r>
              <a:rPr lang="en-US" sz="3600" b="1" smtClean="0">
                <a:latin typeface="Times New Roman" pitchFamily="18" charset="0"/>
                <a:cs typeface="Times New Roman" pitchFamily="18" charset="0"/>
              </a:rPr>
              <a:t>(đưa </a:t>
            </a:r>
            <a:r>
              <a:rPr lang="en-US" sz="3600" b="1">
                <a:latin typeface="Times New Roman" pitchFamily="18" charset="0"/>
                <a:cs typeface="Times New Roman" pitchFamily="18" charset="0"/>
              </a:rPr>
              <a:t>guồng là vật công về nhà), ông cũng bảo phải báo lên phê bình. Trước tính cách như vậy của ông, không ai dám nói sự thật nữa.</a:t>
            </a:r>
            <a:endParaRPr lang="vi-VN" sz="36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Effect transition="in" filter="fade">
                                      <p:cBhvr>
                                        <p:cTn id="21" dur="1000"/>
                                        <p:tgtEl>
                                          <p:spTgt spid="22">
                                            <p:txEl>
                                              <p:pRg st="0" end="0"/>
                                            </p:txEl>
                                          </p:spTgt>
                                        </p:tgtEl>
                                      </p:cBhvr>
                                    </p:animEffect>
                                    <p:anim calcmode="lin" valueType="num">
                                      <p:cBhvr>
                                        <p:cTn id="2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
                                            <p:txEl>
                                              <p:pRg st="1" end="1"/>
                                            </p:txEl>
                                          </p:spTgt>
                                        </p:tgtEl>
                                        <p:attrNameLst>
                                          <p:attrName>style.visibility</p:attrName>
                                        </p:attrNameLst>
                                      </p:cBhvr>
                                      <p:to>
                                        <p:strVal val="visible"/>
                                      </p:to>
                                    </p:set>
                                    <p:animEffect transition="in" filter="fade">
                                      <p:cBhvr>
                                        <p:cTn id="28" dur="1000"/>
                                        <p:tgtEl>
                                          <p:spTgt spid="22">
                                            <p:txEl>
                                              <p:pRg st="1" end="1"/>
                                            </p:txEl>
                                          </p:spTgt>
                                        </p:tgtEl>
                                      </p:cBhvr>
                                    </p:animEffect>
                                    <p:anim calcmode="lin" valueType="num">
                                      <p:cBhvr>
                                        <p:cTn id="29"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2">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2">
                                            <p:txEl>
                                              <p:pRg st="2" end="2"/>
                                            </p:txEl>
                                          </p:spTgt>
                                        </p:tgtEl>
                                        <p:attrNameLst>
                                          <p:attrName>style.visibility</p:attrName>
                                        </p:attrNameLst>
                                      </p:cBhvr>
                                      <p:to>
                                        <p:strVal val="visible"/>
                                      </p:to>
                                    </p:set>
                                    <p:animEffect transition="in" filter="fade">
                                      <p:cBhvr>
                                        <p:cTn id="33" dur="1000"/>
                                        <p:tgtEl>
                                          <p:spTgt spid="22">
                                            <p:txEl>
                                              <p:pRg st="2" end="2"/>
                                            </p:txEl>
                                          </p:spTgt>
                                        </p:tgtEl>
                                      </p:cBhvr>
                                    </p:animEffect>
                                    <p:anim calcmode="lin" valueType="num">
                                      <p:cBhvr>
                                        <p:cTn id="34"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44034" y="1610530"/>
            <a:ext cx="14799931" cy="7647770"/>
            <a:chOff x="0" y="0"/>
            <a:chExt cx="3897924" cy="2014227"/>
          </a:xfrm>
        </p:grpSpPr>
        <p:sp>
          <p:nvSpPr>
            <p:cNvPr id="7" name="Freeform 7"/>
            <p:cNvSpPr/>
            <p:nvPr/>
          </p:nvSpPr>
          <p:spPr>
            <a:xfrm>
              <a:off x="0" y="0"/>
              <a:ext cx="3897924" cy="2014227"/>
            </a:xfrm>
            <a:custGeom>
              <a:avLst/>
              <a:gdLst/>
              <a:ahLst/>
              <a:cxnLst/>
              <a:rect l="l" t="t" r="r" b="b"/>
              <a:pathLst>
                <a:path w="3897924" h="2014227">
                  <a:moveTo>
                    <a:pt x="26155" y="0"/>
                  </a:moveTo>
                  <a:lnTo>
                    <a:pt x="3871769" y="0"/>
                  </a:lnTo>
                  <a:cubicBezTo>
                    <a:pt x="3878706" y="0"/>
                    <a:pt x="3885359" y="2756"/>
                    <a:pt x="3890264" y="7661"/>
                  </a:cubicBezTo>
                  <a:cubicBezTo>
                    <a:pt x="3895169" y="12566"/>
                    <a:pt x="3897924" y="19218"/>
                    <a:pt x="3897924" y="26155"/>
                  </a:cubicBezTo>
                  <a:lnTo>
                    <a:pt x="3897924" y="1988072"/>
                  </a:lnTo>
                  <a:cubicBezTo>
                    <a:pt x="3897924" y="2002517"/>
                    <a:pt x="3886214" y="2014227"/>
                    <a:pt x="3871769" y="2014227"/>
                  </a:cubicBezTo>
                  <a:lnTo>
                    <a:pt x="26155" y="2014227"/>
                  </a:lnTo>
                  <a:cubicBezTo>
                    <a:pt x="11710" y="2014227"/>
                    <a:pt x="0" y="2002517"/>
                    <a:pt x="0" y="1988072"/>
                  </a:cubicBezTo>
                  <a:lnTo>
                    <a:pt x="0" y="26155"/>
                  </a:lnTo>
                  <a:cubicBezTo>
                    <a:pt x="0" y="11710"/>
                    <a:pt x="11710" y="0"/>
                    <a:pt x="26155" y="0"/>
                  </a:cubicBezTo>
                  <a:close/>
                </a:path>
              </a:pathLst>
            </a:custGeom>
            <a:solidFill>
              <a:srgbClr val="FFFFFF"/>
            </a:solidFill>
            <a:ln w="57150" cap="rnd">
              <a:solidFill>
                <a:srgbClr val="6FAF07"/>
              </a:solidFill>
              <a:prstDash val="lgDash"/>
              <a:round/>
            </a:ln>
          </p:spPr>
        </p:sp>
        <p:sp>
          <p:nvSpPr>
            <p:cNvPr id="8" name="TextBox 8"/>
            <p:cNvSpPr txBox="1"/>
            <p:nvPr/>
          </p:nvSpPr>
          <p:spPr>
            <a:xfrm>
              <a:off x="0" y="-28575"/>
              <a:ext cx="3897924" cy="2042802"/>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693034" y="2776492"/>
            <a:ext cx="12849608" cy="1037692"/>
            <a:chOff x="0" y="0"/>
            <a:chExt cx="1763990" cy="142454"/>
          </a:xfrm>
        </p:grpSpPr>
        <p:sp>
          <p:nvSpPr>
            <p:cNvPr id="10" name="Freeform 10"/>
            <p:cNvSpPr/>
            <p:nvPr/>
          </p:nvSpPr>
          <p:spPr>
            <a:xfrm>
              <a:off x="0" y="0"/>
              <a:ext cx="1763990" cy="142454"/>
            </a:xfrm>
            <a:custGeom>
              <a:avLst/>
              <a:gdLst/>
              <a:ahLst/>
              <a:cxnLst/>
              <a:rect l="l" t="t" r="r" b="b"/>
              <a:pathLst>
                <a:path w="1763990" h="142454">
                  <a:moveTo>
                    <a:pt x="22895" y="0"/>
                  </a:moveTo>
                  <a:lnTo>
                    <a:pt x="1741095" y="0"/>
                  </a:lnTo>
                  <a:cubicBezTo>
                    <a:pt x="1747167" y="0"/>
                    <a:pt x="1752990" y="2412"/>
                    <a:pt x="1757284" y="6706"/>
                  </a:cubicBezTo>
                  <a:cubicBezTo>
                    <a:pt x="1761578" y="10999"/>
                    <a:pt x="1763990" y="16823"/>
                    <a:pt x="1763990" y="22895"/>
                  </a:cubicBezTo>
                  <a:lnTo>
                    <a:pt x="1763990" y="119559"/>
                  </a:lnTo>
                  <a:cubicBezTo>
                    <a:pt x="1763990" y="132204"/>
                    <a:pt x="1753739" y="142454"/>
                    <a:pt x="1741095" y="142454"/>
                  </a:cubicBezTo>
                  <a:lnTo>
                    <a:pt x="22895" y="142454"/>
                  </a:lnTo>
                  <a:cubicBezTo>
                    <a:pt x="10250" y="142454"/>
                    <a:pt x="0" y="132204"/>
                    <a:pt x="0" y="119559"/>
                  </a:cubicBezTo>
                  <a:lnTo>
                    <a:pt x="0" y="22895"/>
                  </a:lnTo>
                  <a:cubicBezTo>
                    <a:pt x="0" y="10250"/>
                    <a:pt x="10250" y="0"/>
                    <a:pt x="22895" y="0"/>
                  </a:cubicBezTo>
                  <a:close/>
                </a:path>
              </a:pathLst>
            </a:custGeom>
            <a:solidFill>
              <a:srgbClr val="000000">
                <a:alpha val="0"/>
              </a:srgbClr>
            </a:solidFill>
            <a:ln w="47625" cap="rnd">
              <a:solidFill>
                <a:srgbClr val="6FAF07"/>
              </a:solidFill>
              <a:prstDash val="lgDash"/>
              <a:round/>
            </a:ln>
          </p:spPr>
        </p:sp>
        <p:sp>
          <p:nvSpPr>
            <p:cNvPr id="11" name="TextBox 11"/>
            <p:cNvSpPr txBox="1"/>
            <p:nvPr/>
          </p:nvSpPr>
          <p:spPr>
            <a:xfrm>
              <a:off x="0" y="-76200"/>
              <a:ext cx="1763990" cy="218654"/>
            </a:xfrm>
            <a:prstGeom prst="rect">
              <a:avLst/>
            </a:prstGeom>
          </p:spPr>
          <p:txBody>
            <a:bodyPr lIns="47486" tIns="47486" rIns="47486" bIns="47486" rtlCol="0" anchor="ctr"/>
            <a:lstStyle/>
            <a:p>
              <a:pPr algn="ctr">
                <a:lnSpc>
                  <a:spcPts val="6160"/>
                </a:lnSpc>
              </a:pPr>
              <a:endParaRPr/>
            </a:p>
          </p:txBody>
        </p:sp>
      </p:grpSp>
      <p:grpSp>
        <p:nvGrpSpPr>
          <p:cNvPr id="12" name="Group 12"/>
          <p:cNvGrpSpPr/>
          <p:nvPr/>
        </p:nvGrpSpPr>
        <p:grpSpPr>
          <a:xfrm>
            <a:off x="2425234" y="2437744"/>
            <a:ext cx="741145" cy="677496"/>
            <a:chOff x="0" y="0"/>
            <a:chExt cx="635000" cy="580466"/>
          </a:xfrm>
        </p:grpSpPr>
        <p:sp>
          <p:nvSpPr>
            <p:cNvPr id="13" name="Freeform 13"/>
            <p:cNvSpPr/>
            <p:nvPr/>
          </p:nvSpPr>
          <p:spPr>
            <a:xfrm>
              <a:off x="0" y="0"/>
              <a:ext cx="635000" cy="560256"/>
            </a:xfrm>
            <a:custGeom>
              <a:avLst/>
              <a:gdLst/>
              <a:ahLst/>
              <a:cxnLst/>
              <a:rect l="l" t="t" r="r" b="b"/>
              <a:pathLst>
                <a:path w="635000" h="560256">
                  <a:moveTo>
                    <a:pt x="635000" y="195860"/>
                  </a:moveTo>
                  <a:lnTo>
                    <a:pt x="635000" y="297443"/>
                  </a:lnTo>
                  <a:cubicBezTo>
                    <a:pt x="635000" y="398674"/>
                    <a:pt x="571498" y="489027"/>
                    <a:pt x="476250" y="523316"/>
                  </a:cubicBezTo>
                  <a:lnTo>
                    <a:pt x="476250" y="523316"/>
                  </a:lnTo>
                  <a:cubicBezTo>
                    <a:pt x="373640" y="560256"/>
                    <a:pt x="261360" y="560256"/>
                    <a:pt x="158750" y="523316"/>
                  </a:cubicBezTo>
                  <a:lnTo>
                    <a:pt x="158750" y="523316"/>
                  </a:lnTo>
                  <a:cubicBezTo>
                    <a:pt x="63502" y="489027"/>
                    <a:pt x="0" y="398674"/>
                    <a:pt x="0" y="297443"/>
                  </a:cubicBezTo>
                  <a:lnTo>
                    <a:pt x="0" y="195860"/>
                  </a:lnTo>
                  <a:cubicBezTo>
                    <a:pt x="0" y="87690"/>
                    <a:pt x="87690" y="0"/>
                    <a:pt x="195860" y="0"/>
                  </a:cubicBezTo>
                  <a:lnTo>
                    <a:pt x="439140" y="0"/>
                  </a:lnTo>
                  <a:cubicBezTo>
                    <a:pt x="547310" y="0"/>
                    <a:pt x="635000" y="87690"/>
                    <a:pt x="635000" y="195860"/>
                  </a:cubicBezTo>
                  <a:close/>
                </a:path>
              </a:pathLst>
            </a:custGeom>
            <a:solidFill>
              <a:srgbClr val="FEFFFF"/>
            </a:solidFill>
            <a:ln w="47625" cap="rnd">
              <a:solidFill>
                <a:srgbClr val="6FAF07"/>
              </a:solidFill>
              <a:prstDash val="lgDash"/>
              <a:round/>
            </a:ln>
          </p:spPr>
        </p:sp>
        <p:sp>
          <p:nvSpPr>
            <p:cNvPr id="14" name="TextBox 14"/>
            <p:cNvSpPr txBox="1"/>
            <p:nvPr/>
          </p:nvSpPr>
          <p:spPr>
            <a:xfrm>
              <a:off x="0" y="-76200"/>
              <a:ext cx="635000" cy="542366"/>
            </a:xfrm>
            <a:prstGeom prst="rect">
              <a:avLst/>
            </a:prstGeom>
          </p:spPr>
          <p:txBody>
            <a:bodyPr lIns="47486" tIns="47486" rIns="47486" bIns="47486" rtlCol="0" anchor="ctr"/>
            <a:lstStyle/>
            <a:p>
              <a:pPr algn="ctr">
                <a:lnSpc>
                  <a:spcPts val="6020"/>
                </a:lnSpc>
              </a:pPr>
              <a:endParaRPr/>
            </a:p>
          </p:txBody>
        </p:sp>
      </p:grpSp>
      <p:sp>
        <p:nvSpPr>
          <p:cNvPr id="15" name="Freeform 15"/>
          <p:cNvSpPr/>
          <p:nvPr/>
        </p:nvSpPr>
        <p:spPr>
          <a:xfrm>
            <a:off x="15160453" y="3476467"/>
            <a:ext cx="764382" cy="675435"/>
          </a:xfrm>
          <a:custGeom>
            <a:avLst/>
            <a:gdLst/>
            <a:ahLst/>
            <a:cxnLst/>
            <a:rect l="l" t="t" r="r" b="b"/>
            <a:pathLst>
              <a:path w="764382" h="675435">
                <a:moveTo>
                  <a:pt x="0" y="0"/>
                </a:moveTo>
                <a:lnTo>
                  <a:pt x="764382" y="0"/>
                </a:lnTo>
                <a:lnTo>
                  <a:pt x="764382" y="675435"/>
                </a:lnTo>
                <a:lnTo>
                  <a:pt x="0" y="67543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6" name="TextBox 16"/>
          <p:cNvSpPr txBox="1"/>
          <p:nvPr/>
        </p:nvSpPr>
        <p:spPr>
          <a:xfrm>
            <a:off x="3201222" y="2984249"/>
            <a:ext cx="11276777" cy="1107996"/>
          </a:xfrm>
          <a:prstGeom prst="rect">
            <a:avLst/>
          </a:prstGeom>
        </p:spPr>
        <p:txBody>
          <a:bodyPr wrap="square" lIns="0" tIns="0" rIns="0" bIns="0" rtlCol="0" anchor="t">
            <a:spAutoFit/>
          </a:bodyPr>
          <a:lstStyle/>
          <a:p>
            <a:pPr algn="ctr"/>
            <a:r>
              <a:rPr lang="en-US" sz="3600" b="1" smtClean="0">
                <a:latin typeface="Times New Roman" pitchFamily="18" charset="0"/>
                <a:cs typeface="Times New Roman" pitchFamily="18" charset="0"/>
              </a:rPr>
              <a:t> Nhận xét nhân vật </a:t>
            </a:r>
            <a:r>
              <a:rPr lang="vi-VN" sz="3600" b="1">
                <a:latin typeface="Times New Roman" pitchFamily="18" charset="0"/>
                <a:cs typeface="Times New Roman" pitchFamily="18" charset="0"/>
              </a:rPr>
              <a:t>Đoàn Xoa:</a:t>
            </a:r>
          </a:p>
          <a:p>
            <a:pPr algn="ctr"/>
            <a:endParaRPr lang="vi-VN" sz="3600">
              <a:latin typeface="Times New Roman" pitchFamily="18" charset="0"/>
              <a:cs typeface="Times New Roman" pitchFamily="18" charset="0"/>
            </a:endParaRPr>
          </a:p>
        </p:txBody>
      </p:sp>
      <p:grpSp>
        <p:nvGrpSpPr>
          <p:cNvPr id="17" name="Group 17"/>
          <p:cNvGrpSpPr/>
          <p:nvPr/>
        </p:nvGrpSpPr>
        <p:grpSpPr>
          <a:xfrm>
            <a:off x="1744034" y="949278"/>
            <a:ext cx="14799931" cy="1321498"/>
            <a:chOff x="0" y="0"/>
            <a:chExt cx="3024664" cy="406080"/>
          </a:xfrm>
        </p:grpSpPr>
        <p:sp>
          <p:nvSpPr>
            <p:cNvPr id="18" name="Freeform 18"/>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19" name="TextBox 19"/>
            <p:cNvSpPr txBox="1"/>
            <p:nvPr/>
          </p:nvSpPr>
          <p:spPr>
            <a:xfrm>
              <a:off x="0" y="-28575"/>
              <a:ext cx="3024664" cy="434655"/>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1744034" y="1209710"/>
            <a:ext cx="14799931" cy="677108"/>
          </a:xfrm>
          <a:prstGeom prst="rect">
            <a:avLst/>
          </a:prstGeom>
        </p:spPr>
        <p:txBody>
          <a:bodyPr wrap="square" lIns="0" tIns="0" rIns="0" bIns="0" rtlCol="0" anchor="t">
            <a:spAutoFit/>
          </a:bodyPr>
          <a:lstStyle/>
          <a:p>
            <a:pPr algn="ctr"/>
            <a:r>
              <a:rPr lang="en-US" sz="4400" b="1">
                <a:latin typeface="Times New Roman" pitchFamily="18" charset="0"/>
                <a:cs typeface="Times New Roman" pitchFamily="18" charset="0"/>
              </a:rPr>
              <a:t>2. Nhân vật ông Đoàn Xoa và xung đột chính trong truyện</a:t>
            </a:r>
            <a:endParaRPr lang="vi-VN" sz="4400">
              <a:latin typeface="Times New Roman" pitchFamily="18" charset="0"/>
              <a:cs typeface="Times New Roman" pitchFamily="18" charset="0"/>
            </a:endParaRPr>
          </a:p>
        </p:txBody>
      </p:sp>
      <p:sp>
        <p:nvSpPr>
          <p:cNvPr id="21" name="TextBox 21"/>
          <p:cNvSpPr txBox="1"/>
          <p:nvPr/>
        </p:nvSpPr>
        <p:spPr>
          <a:xfrm>
            <a:off x="2390390" y="2449776"/>
            <a:ext cx="810833" cy="529683"/>
          </a:xfrm>
          <a:prstGeom prst="rect">
            <a:avLst/>
          </a:prstGeom>
        </p:spPr>
        <p:txBody>
          <a:bodyPr lIns="0" tIns="0" rIns="0" bIns="0" rtlCol="0" anchor="t">
            <a:spAutoFit/>
          </a:bodyPr>
          <a:lstStyle/>
          <a:p>
            <a:pPr marL="0" lvl="0" indent="0" algn="ctr">
              <a:lnSpc>
                <a:spcPts val="4374"/>
              </a:lnSpc>
              <a:spcBef>
                <a:spcPct val="0"/>
              </a:spcBef>
            </a:pPr>
            <a:r>
              <a:rPr lang="en-US" sz="2916">
                <a:solidFill>
                  <a:srgbClr val="6FAF07"/>
                </a:solidFill>
                <a:latin typeface="Genty Sans"/>
              </a:rPr>
              <a:t>a</a:t>
            </a:r>
          </a:p>
        </p:txBody>
      </p:sp>
      <p:sp>
        <p:nvSpPr>
          <p:cNvPr id="22" name="TextBox 22"/>
          <p:cNvSpPr txBox="1"/>
          <p:nvPr/>
        </p:nvSpPr>
        <p:spPr>
          <a:xfrm>
            <a:off x="2693035" y="3814184"/>
            <a:ext cx="12849607" cy="4985980"/>
          </a:xfrm>
          <a:prstGeom prst="rect">
            <a:avLst/>
          </a:prstGeom>
        </p:spPr>
        <p:txBody>
          <a:bodyPr wrap="square" lIns="0" tIns="0" rIns="0" bIns="0" rtlCol="0" anchor="t">
            <a:spAutoFit/>
          </a:bodyPr>
          <a:lstStyle/>
          <a:p>
            <a:pPr algn="just"/>
            <a:endParaRPr lang="vi-VN" sz="3600" b="1" smtClean="0">
              <a:latin typeface="Times New Roman" pitchFamily="18" charset="0"/>
              <a:cs typeface="Times New Roman" pitchFamily="18" charset="0"/>
            </a:endParaRPr>
          </a:p>
          <a:p>
            <a:pPr algn="just"/>
            <a:r>
              <a:rPr lang="vi-VN" sz="3600" b="1" smtClean="0">
                <a:latin typeface="Times New Roman" pitchFamily="18" charset="0"/>
                <a:cs typeface="Times New Roman" pitchFamily="18" charset="0"/>
              </a:rPr>
              <a:t>- </a:t>
            </a:r>
            <a:r>
              <a:rPr lang="vi-VN" sz="3600" b="1">
                <a:latin typeface="Times New Roman" pitchFamily="18" charset="0"/>
                <a:cs typeface="Times New Roman" pitchFamily="18" charset="0"/>
              </a:rPr>
              <a:t>Nhân vật Đoàn Xoa là người có lối suy nghĩ của người duy tâm, không nhìn nhận vào thực tế cuộc sống nên có cái nhìn hạn hẹp, đi trái với tự nhiên về việc vấn đề xã hội. </a:t>
            </a:r>
          </a:p>
          <a:p>
            <a:pPr algn="just"/>
            <a:r>
              <a:rPr lang="vi-VN" sz="3600" b="1">
                <a:latin typeface="Times New Roman" pitchFamily="18" charset="0"/>
                <a:cs typeface="Times New Roman" pitchFamily="18" charset="0"/>
              </a:rPr>
              <a:t>- Đó còn là người có lối tư duy duy ý chí, trái với quy luật phát triển tự nhiên, non kém về kiến thức, không nắm bắt khoa học kỹ thuật phát triển vì thế đã vô tình trở thành bước cản làm chậm tiến độ phát triển của xã hội. </a:t>
            </a:r>
          </a:p>
          <a:p>
            <a:pPr algn="just"/>
            <a:r>
              <a:rPr lang="vi-VN" sz="3600" b="1">
                <a:latin typeface="Times New Roman" pitchFamily="18" charset="0"/>
                <a:cs typeface="Times New Roman" pitchFamily="18" charset="0"/>
              </a:rPr>
              <a:t>-&gt; Nhân vật Đoàn Xoa trở thành đối tượng bị châm biếm.</a:t>
            </a:r>
          </a:p>
        </p:txBody>
      </p:sp>
    </p:spTree>
    <p:extLst>
      <p:ext uri="{BB962C8B-B14F-4D97-AF65-F5344CB8AC3E}">
        <p14:creationId xmlns:p14="http://schemas.microsoft.com/office/powerpoint/2010/main" val="327639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xEl>
                                              <p:pRg st="1" end="1"/>
                                            </p:txEl>
                                          </p:spTgt>
                                        </p:tgtEl>
                                        <p:attrNameLst>
                                          <p:attrName>style.visibility</p:attrName>
                                        </p:attrNameLst>
                                      </p:cBhvr>
                                      <p:to>
                                        <p:strVal val="visible"/>
                                      </p:to>
                                    </p:set>
                                    <p:animEffect transition="in" filter="fade">
                                      <p:cBhvr>
                                        <p:cTn id="21" dur="1000"/>
                                        <p:tgtEl>
                                          <p:spTgt spid="22">
                                            <p:txEl>
                                              <p:pRg st="1" end="1"/>
                                            </p:txEl>
                                          </p:spTgt>
                                        </p:tgtEl>
                                      </p:cBhvr>
                                    </p:animEffect>
                                    <p:anim calcmode="lin" valueType="num">
                                      <p:cBhvr>
                                        <p:cTn id="2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
                                            <p:txEl>
                                              <p:pRg st="2" end="2"/>
                                            </p:txEl>
                                          </p:spTgt>
                                        </p:tgtEl>
                                        <p:attrNameLst>
                                          <p:attrName>style.visibility</p:attrName>
                                        </p:attrNameLst>
                                      </p:cBhvr>
                                      <p:to>
                                        <p:strVal val="visible"/>
                                      </p:to>
                                    </p:set>
                                    <p:animEffect transition="in" filter="fade">
                                      <p:cBhvr>
                                        <p:cTn id="28" dur="1000"/>
                                        <p:tgtEl>
                                          <p:spTgt spid="22">
                                            <p:txEl>
                                              <p:pRg st="2" end="2"/>
                                            </p:txEl>
                                          </p:spTgt>
                                        </p:tgtEl>
                                      </p:cBhvr>
                                    </p:animEffect>
                                    <p:anim calcmode="lin" valueType="num">
                                      <p:cBhvr>
                                        <p:cTn id="29"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
                                            <p:txEl>
                                              <p:pRg st="3" end="3"/>
                                            </p:txEl>
                                          </p:spTgt>
                                        </p:tgtEl>
                                        <p:attrNameLst>
                                          <p:attrName>style.visibility</p:attrName>
                                        </p:attrNameLst>
                                      </p:cBhvr>
                                      <p:to>
                                        <p:strVal val="visible"/>
                                      </p:to>
                                    </p:set>
                                    <p:animEffect transition="in" filter="fade">
                                      <p:cBhvr>
                                        <p:cTn id="35" dur="1000"/>
                                        <p:tgtEl>
                                          <p:spTgt spid="22">
                                            <p:txEl>
                                              <p:pRg st="3" end="3"/>
                                            </p:txEl>
                                          </p:spTgt>
                                        </p:tgtEl>
                                      </p:cBhvr>
                                    </p:animEffect>
                                    <p:anim calcmode="lin" valueType="num">
                                      <p:cBhvr>
                                        <p:cTn id="36"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44034" y="1610530"/>
            <a:ext cx="14799931" cy="7647770"/>
            <a:chOff x="0" y="0"/>
            <a:chExt cx="3897924" cy="2014227"/>
          </a:xfrm>
        </p:grpSpPr>
        <p:sp>
          <p:nvSpPr>
            <p:cNvPr id="7" name="Freeform 7"/>
            <p:cNvSpPr/>
            <p:nvPr/>
          </p:nvSpPr>
          <p:spPr>
            <a:xfrm>
              <a:off x="0" y="0"/>
              <a:ext cx="3897924" cy="2014227"/>
            </a:xfrm>
            <a:custGeom>
              <a:avLst/>
              <a:gdLst/>
              <a:ahLst/>
              <a:cxnLst/>
              <a:rect l="l" t="t" r="r" b="b"/>
              <a:pathLst>
                <a:path w="3897924" h="2014227">
                  <a:moveTo>
                    <a:pt x="26155" y="0"/>
                  </a:moveTo>
                  <a:lnTo>
                    <a:pt x="3871769" y="0"/>
                  </a:lnTo>
                  <a:cubicBezTo>
                    <a:pt x="3878706" y="0"/>
                    <a:pt x="3885359" y="2756"/>
                    <a:pt x="3890264" y="7661"/>
                  </a:cubicBezTo>
                  <a:cubicBezTo>
                    <a:pt x="3895169" y="12566"/>
                    <a:pt x="3897924" y="19218"/>
                    <a:pt x="3897924" y="26155"/>
                  </a:cubicBezTo>
                  <a:lnTo>
                    <a:pt x="3897924" y="1988072"/>
                  </a:lnTo>
                  <a:cubicBezTo>
                    <a:pt x="3897924" y="2002517"/>
                    <a:pt x="3886214" y="2014227"/>
                    <a:pt x="3871769" y="2014227"/>
                  </a:cubicBezTo>
                  <a:lnTo>
                    <a:pt x="26155" y="2014227"/>
                  </a:lnTo>
                  <a:cubicBezTo>
                    <a:pt x="11710" y="2014227"/>
                    <a:pt x="0" y="2002517"/>
                    <a:pt x="0" y="1988072"/>
                  </a:cubicBezTo>
                  <a:lnTo>
                    <a:pt x="0" y="26155"/>
                  </a:lnTo>
                  <a:cubicBezTo>
                    <a:pt x="0" y="11710"/>
                    <a:pt x="11710" y="0"/>
                    <a:pt x="26155" y="0"/>
                  </a:cubicBezTo>
                  <a:close/>
                </a:path>
              </a:pathLst>
            </a:custGeom>
            <a:solidFill>
              <a:srgbClr val="FFFFFF"/>
            </a:solidFill>
            <a:ln w="57150" cap="rnd">
              <a:solidFill>
                <a:srgbClr val="6FAF07"/>
              </a:solidFill>
              <a:prstDash val="lgDash"/>
              <a:round/>
            </a:ln>
          </p:spPr>
        </p:sp>
        <p:sp>
          <p:nvSpPr>
            <p:cNvPr id="8" name="TextBox 8"/>
            <p:cNvSpPr txBox="1"/>
            <p:nvPr/>
          </p:nvSpPr>
          <p:spPr>
            <a:xfrm>
              <a:off x="0" y="-28575"/>
              <a:ext cx="3897924" cy="2042802"/>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695543" y="2042799"/>
            <a:ext cx="12873260" cy="1245039"/>
            <a:chOff x="0" y="-76200"/>
            <a:chExt cx="1767237" cy="218654"/>
          </a:xfrm>
        </p:grpSpPr>
        <p:sp>
          <p:nvSpPr>
            <p:cNvPr id="10" name="Freeform 10"/>
            <p:cNvSpPr/>
            <p:nvPr/>
          </p:nvSpPr>
          <p:spPr>
            <a:xfrm>
              <a:off x="3247" y="-31746"/>
              <a:ext cx="1763990" cy="142454"/>
            </a:xfrm>
            <a:custGeom>
              <a:avLst/>
              <a:gdLst/>
              <a:ahLst/>
              <a:cxnLst/>
              <a:rect l="l" t="t" r="r" b="b"/>
              <a:pathLst>
                <a:path w="1763990" h="142454">
                  <a:moveTo>
                    <a:pt x="22895" y="0"/>
                  </a:moveTo>
                  <a:lnTo>
                    <a:pt x="1741095" y="0"/>
                  </a:lnTo>
                  <a:cubicBezTo>
                    <a:pt x="1747167" y="0"/>
                    <a:pt x="1752990" y="2412"/>
                    <a:pt x="1757284" y="6706"/>
                  </a:cubicBezTo>
                  <a:cubicBezTo>
                    <a:pt x="1761578" y="10999"/>
                    <a:pt x="1763990" y="16823"/>
                    <a:pt x="1763990" y="22895"/>
                  </a:cubicBezTo>
                  <a:lnTo>
                    <a:pt x="1763990" y="119559"/>
                  </a:lnTo>
                  <a:cubicBezTo>
                    <a:pt x="1763990" y="132204"/>
                    <a:pt x="1753739" y="142454"/>
                    <a:pt x="1741095" y="142454"/>
                  </a:cubicBezTo>
                  <a:lnTo>
                    <a:pt x="22895" y="142454"/>
                  </a:lnTo>
                  <a:cubicBezTo>
                    <a:pt x="10250" y="142454"/>
                    <a:pt x="0" y="132204"/>
                    <a:pt x="0" y="119559"/>
                  </a:cubicBezTo>
                  <a:lnTo>
                    <a:pt x="0" y="22895"/>
                  </a:lnTo>
                  <a:cubicBezTo>
                    <a:pt x="0" y="10250"/>
                    <a:pt x="10250" y="0"/>
                    <a:pt x="22895" y="0"/>
                  </a:cubicBezTo>
                  <a:close/>
                </a:path>
              </a:pathLst>
            </a:custGeom>
            <a:solidFill>
              <a:srgbClr val="000000">
                <a:alpha val="0"/>
              </a:srgbClr>
            </a:solidFill>
            <a:ln w="47625" cap="rnd">
              <a:solidFill>
                <a:srgbClr val="6FAF07"/>
              </a:solidFill>
              <a:prstDash val="lgDash"/>
              <a:round/>
            </a:ln>
          </p:spPr>
        </p:sp>
        <p:sp>
          <p:nvSpPr>
            <p:cNvPr id="11" name="TextBox 11"/>
            <p:cNvSpPr txBox="1"/>
            <p:nvPr/>
          </p:nvSpPr>
          <p:spPr>
            <a:xfrm>
              <a:off x="0" y="-76200"/>
              <a:ext cx="1763990" cy="218654"/>
            </a:xfrm>
            <a:prstGeom prst="rect">
              <a:avLst/>
            </a:prstGeom>
          </p:spPr>
          <p:txBody>
            <a:bodyPr lIns="47486" tIns="47486" rIns="47486" bIns="47486" rtlCol="0" anchor="ctr"/>
            <a:lstStyle/>
            <a:p>
              <a:pPr algn="ctr">
                <a:lnSpc>
                  <a:spcPts val="6160"/>
                </a:lnSpc>
              </a:pPr>
              <a:endParaRPr/>
            </a:p>
          </p:txBody>
        </p:sp>
      </p:grpSp>
      <p:grpSp>
        <p:nvGrpSpPr>
          <p:cNvPr id="12" name="Group 12"/>
          <p:cNvGrpSpPr/>
          <p:nvPr/>
        </p:nvGrpSpPr>
        <p:grpSpPr>
          <a:xfrm>
            <a:off x="2425234" y="2437744"/>
            <a:ext cx="741145" cy="677496"/>
            <a:chOff x="0" y="0"/>
            <a:chExt cx="635000" cy="580466"/>
          </a:xfrm>
        </p:grpSpPr>
        <p:sp>
          <p:nvSpPr>
            <p:cNvPr id="13" name="Freeform 13"/>
            <p:cNvSpPr/>
            <p:nvPr/>
          </p:nvSpPr>
          <p:spPr>
            <a:xfrm>
              <a:off x="0" y="0"/>
              <a:ext cx="635000" cy="560256"/>
            </a:xfrm>
            <a:custGeom>
              <a:avLst/>
              <a:gdLst/>
              <a:ahLst/>
              <a:cxnLst/>
              <a:rect l="l" t="t" r="r" b="b"/>
              <a:pathLst>
                <a:path w="635000" h="560256">
                  <a:moveTo>
                    <a:pt x="635000" y="195860"/>
                  </a:moveTo>
                  <a:lnTo>
                    <a:pt x="635000" y="297443"/>
                  </a:lnTo>
                  <a:cubicBezTo>
                    <a:pt x="635000" y="398674"/>
                    <a:pt x="571498" y="489027"/>
                    <a:pt x="476250" y="523316"/>
                  </a:cubicBezTo>
                  <a:lnTo>
                    <a:pt x="476250" y="523316"/>
                  </a:lnTo>
                  <a:cubicBezTo>
                    <a:pt x="373640" y="560256"/>
                    <a:pt x="261360" y="560256"/>
                    <a:pt x="158750" y="523316"/>
                  </a:cubicBezTo>
                  <a:lnTo>
                    <a:pt x="158750" y="523316"/>
                  </a:lnTo>
                  <a:cubicBezTo>
                    <a:pt x="63502" y="489027"/>
                    <a:pt x="0" y="398674"/>
                    <a:pt x="0" y="297443"/>
                  </a:cubicBezTo>
                  <a:lnTo>
                    <a:pt x="0" y="195860"/>
                  </a:lnTo>
                  <a:cubicBezTo>
                    <a:pt x="0" y="87690"/>
                    <a:pt x="87690" y="0"/>
                    <a:pt x="195860" y="0"/>
                  </a:cubicBezTo>
                  <a:lnTo>
                    <a:pt x="439140" y="0"/>
                  </a:lnTo>
                  <a:cubicBezTo>
                    <a:pt x="547310" y="0"/>
                    <a:pt x="635000" y="87690"/>
                    <a:pt x="635000" y="195860"/>
                  </a:cubicBezTo>
                  <a:close/>
                </a:path>
              </a:pathLst>
            </a:custGeom>
            <a:solidFill>
              <a:srgbClr val="FEFFFF"/>
            </a:solidFill>
            <a:ln w="47625" cap="rnd">
              <a:solidFill>
                <a:srgbClr val="6FAF07"/>
              </a:solidFill>
              <a:prstDash val="lgDash"/>
              <a:round/>
            </a:ln>
          </p:spPr>
        </p:sp>
        <p:sp>
          <p:nvSpPr>
            <p:cNvPr id="14" name="TextBox 14"/>
            <p:cNvSpPr txBox="1"/>
            <p:nvPr/>
          </p:nvSpPr>
          <p:spPr>
            <a:xfrm>
              <a:off x="0" y="-76200"/>
              <a:ext cx="635000" cy="542366"/>
            </a:xfrm>
            <a:prstGeom prst="rect">
              <a:avLst/>
            </a:prstGeom>
          </p:spPr>
          <p:txBody>
            <a:bodyPr lIns="47486" tIns="47486" rIns="47486" bIns="47486" rtlCol="0" anchor="ctr"/>
            <a:lstStyle/>
            <a:p>
              <a:pPr algn="ctr">
                <a:lnSpc>
                  <a:spcPts val="6020"/>
                </a:lnSpc>
              </a:pPr>
              <a:endParaRPr/>
            </a:p>
          </p:txBody>
        </p:sp>
      </p:grpSp>
      <p:sp>
        <p:nvSpPr>
          <p:cNvPr id="15" name="Freeform 15"/>
          <p:cNvSpPr/>
          <p:nvPr/>
        </p:nvSpPr>
        <p:spPr>
          <a:xfrm>
            <a:off x="15160453" y="3476467"/>
            <a:ext cx="764382" cy="675435"/>
          </a:xfrm>
          <a:custGeom>
            <a:avLst/>
            <a:gdLst/>
            <a:ahLst/>
            <a:cxnLst/>
            <a:rect l="l" t="t" r="r" b="b"/>
            <a:pathLst>
              <a:path w="764382" h="675435">
                <a:moveTo>
                  <a:pt x="0" y="0"/>
                </a:moveTo>
                <a:lnTo>
                  <a:pt x="764382" y="0"/>
                </a:lnTo>
                <a:lnTo>
                  <a:pt x="764382" y="675435"/>
                </a:lnTo>
                <a:lnTo>
                  <a:pt x="0" y="67543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6" name="TextBox 16"/>
          <p:cNvSpPr txBox="1"/>
          <p:nvPr/>
        </p:nvSpPr>
        <p:spPr>
          <a:xfrm>
            <a:off x="3352800" y="2431966"/>
            <a:ext cx="11959231" cy="553998"/>
          </a:xfrm>
          <a:prstGeom prst="rect">
            <a:avLst/>
          </a:prstGeom>
        </p:spPr>
        <p:txBody>
          <a:bodyPr wrap="square" lIns="0" tIns="0" rIns="0" bIns="0" rtlCol="0" anchor="t">
            <a:spAutoFit/>
          </a:bodyPr>
          <a:lstStyle/>
          <a:p>
            <a:r>
              <a:rPr lang="en-US" sz="3600" b="1" smtClean="0">
                <a:latin typeface="Times New Roman" pitchFamily="18" charset="0"/>
                <a:cs typeface="Times New Roman" pitchFamily="18" charset="0"/>
              </a:rPr>
              <a:t>Xung </a:t>
            </a:r>
            <a:r>
              <a:rPr lang="en-US" sz="3600" b="1">
                <a:latin typeface="Times New Roman" pitchFamily="18" charset="0"/>
                <a:cs typeface="Times New Roman" pitchFamily="18" charset="0"/>
              </a:rPr>
              <a:t>đột giữa các nhân vật liên quan đến ông Đoàn </a:t>
            </a:r>
            <a:r>
              <a:rPr lang="en-US" sz="3600" b="1" smtClean="0">
                <a:latin typeface="Times New Roman" pitchFamily="18" charset="0"/>
                <a:cs typeface="Times New Roman" pitchFamily="18" charset="0"/>
              </a:rPr>
              <a:t>Xoa</a:t>
            </a:r>
            <a:endParaRPr lang="vi-VN" sz="3600">
              <a:latin typeface="Times New Roman" pitchFamily="18" charset="0"/>
              <a:cs typeface="Times New Roman" pitchFamily="18" charset="0"/>
            </a:endParaRPr>
          </a:p>
        </p:txBody>
      </p:sp>
      <p:grpSp>
        <p:nvGrpSpPr>
          <p:cNvPr id="17" name="Group 17"/>
          <p:cNvGrpSpPr/>
          <p:nvPr/>
        </p:nvGrpSpPr>
        <p:grpSpPr>
          <a:xfrm>
            <a:off x="1744034" y="949278"/>
            <a:ext cx="14799931" cy="1091429"/>
            <a:chOff x="0" y="0"/>
            <a:chExt cx="3024664" cy="406080"/>
          </a:xfrm>
        </p:grpSpPr>
        <p:sp>
          <p:nvSpPr>
            <p:cNvPr id="18" name="Freeform 18"/>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19" name="TextBox 19"/>
            <p:cNvSpPr txBox="1"/>
            <p:nvPr/>
          </p:nvSpPr>
          <p:spPr>
            <a:xfrm>
              <a:off x="0" y="-28575"/>
              <a:ext cx="3024664" cy="434655"/>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1744034" y="1209710"/>
            <a:ext cx="14799931" cy="677108"/>
          </a:xfrm>
          <a:prstGeom prst="rect">
            <a:avLst/>
          </a:prstGeom>
        </p:spPr>
        <p:txBody>
          <a:bodyPr wrap="square" lIns="0" tIns="0" rIns="0" bIns="0" rtlCol="0" anchor="t">
            <a:spAutoFit/>
          </a:bodyPr>
          <a:lstStyle/>
          <a:p>
            <a:pPr algn="ctr"/>
            <a:r>
              <a:rPr lang="en-US" sz="4400" b="1">
                <a:latin typeface="Times New Roman" pitchFamily="18" charset="0"/>
                <a:cs typeface="Times New Roman" pitchFamily="18" charset="0"/>
              </a:rPr>
              <a:t>2. Nhân vật ông Đoàn Xoa và xung đột chính trong truyện</a:t>
            </a:r>
            <a:endParaRPr lang="vi-VN" sz="4400">
              <a:latin typeface="Times New Roman" pitchFamily="18" charset="0"/>
              <a:cs typeface="Times New Roman" pitchFamily="18" charset="0"/>
            </a:endParaRPr>
          </a:p>
        </p:txBody>
      </p:sp>
      <p:sp>
        <p:nvSpPr>
          <p:cNvPr id="21" name="TextBox 21"/>
          <p:cNvSpPr txBox="1"/>
          <p:nvPr/>
        </p:nvSpPr>
        <p:spPr>
          <a:xfrm>
            <a:off x="2390390" y="2449776"/>
            <a:ext cx="810833" cy="529683"/>
          </a:xfrm>
          <a:prstGeom prst="rect">
            <a:avLst/>
          </a:prstGeom>
        </p:spPr>
        <p:txBody>
          <a:bodyPr lIns="0" tIns="0" rIns="0" bIns="0" rtlCol="0" anchor="t">
            <a:spAutoFit/>
          </a:bodyPr>
          <a:lstStyle/>
          <a:p>
            <a:pPr marL="0" lvl="0" indent="0" algn="ctr">
              <a:lnSpc>
                <a:spcPts val="4374"/>
              </a:lnSpc>
              <a:spcBef>
                <a:spcPct val="0"/>
              </a:spcBef>
            </a:pPr>
            <a:r>
              <a:rPr lang="en-US" sz="2916">
                <a:solidFill>
                  <a:srgbClr val="6FAF07"/>
                </a:solidFill>
                <a:latin typeface="Genty Sans"/>
              </a:rPr>
              <a:t>b</a:t>
            </a:r>
          </a:p>
        </p:txBody>
      </p:sp>
      <p:sp>
        <p:nvSpPr>
          <p:cNvPr id="22" name="TextBox 22"/>
          <p:cNvSpPr txBox="1"/>
          <p:nvPr/>
        </p:nvSpPr>
        <p:spPr>
          <a:xfrm>
            <a:off x="2645734" y="3476467"/>
            <a:ext cx="12949226" cy="4431983"/>
          </a:xfrm>
          <a:prstGeom prst="rect">
            <a:avLst/>
          </a:prstGeom>
        </p:spPr>
        <p:txBody>
          <a:bodyPr lIns="0" tIns="0" rIns="0" bIns="0" rtlCol="0" anchor="t">
            <a:spAutoFit/>
          </a:bodyPr>
          <a:lstStyle/>
          <a:p>
            <a:pPr algn="just"/>
            <a:r>
              <a:rPr lang="en-US" sz="3600" b="1">
                <a:latin typeface="Times New Roman" pitchFamily="18" charset="0"/>
                <a:cs typeface="Times New Roman" pitchFamily="18" charset="0"/>
              </a:rPr>
              <a:t>- Đoạn trích thể hiện trực tiếp xung đột giữa Cụ Bản, anh thuyền trưởng, thủy thủ và ông Đoàn Xoa.</a:t>
            </a:r>
            <a:endParaRPr lang="vi-VN" sz="3600" b="1">
              <a:latin typeface="Times New Roman" pitchFamily="18" charset="0"/>
              <a:cs typeface="Times New Roman" pitchFamily="18" charset="0"/>
            </a:endParaRPr>
          </a:p>
          <a:p>
            <a:pPr algn="just"/>
            <a:r>
              <a:rPr lang="en-US" sz="3600" b="1">
                <a:latin typeface="Times New Roman" pitchFamily="18" charset="0"/>
                <a:cs typeface="Times New Roman" pitchFamily="18" charset="0"/>
              </a:rPr>
              <a:t>- Giữa các nhân vật xảy ra xung đột bởi sự khác biệt về mặt tư tưởng, quan điểm :</a:t>
            </a:r>
            <a:endParaRPr lang="vi-VN" sz="3600" b="1">
              <a:latin typeface="Times New Roman" pitchFamily="18" charset="0"/>
              <a:cs typeface="Times New Roman" pitchFamily="18" charset="0"/>
            </a:endParaRPr>
          </a:p>
          <a:p>
            <a:pPr algn="just"/>
            <a:r>
              <a:rPr lang="en-US" sz="3600" b="1">
                <a:latin typeface="Times New Roman" pitchFamily="18" charset="0"/>
                <a:cs typeface="Times New Roman" pitchFamily="18" charset="0"/>
              </a:rPr>
              <a:t>+ Cụ Bản cho rằng cốt yếu vẫn là dân no đủ, ấm no và đó phải là một niềm vui cho tất cả mọi người. Còn ông Đoàn Xoa là một người đề cao nguyên tắc đến mức giáo điều, chỉ cần làm đúng luật mà không xem xét lại lý luận có phù hợp với thực tiễn hay chưa</a:t>
            </a:r>
            <a:r>
              <a:rPr lang="en-US" sz="3600" b="1" smtClean="0">
                <a:latin typeface="Times New Roman" pitchFamily="18" charset="0"/>
                <a:cs typeface="Times New Roman" pitchFamily="18" charset="0"/>
              </a:rPr>
              <a:t>.</a:t>
            </a:r>
            <a:endParaRPr lang="vi-VN" sz="3600" b="1">
              <a:latin typeface="Times New Roman" pitchFamily="18" charset="0"/>
              <a:cs typeface="Times New Roman" pitchFamily="18" charset="0"/>
            </a:endParaRPr>
          </a:p>
        </p:txBody>
      </p:sp>
    </p:spTree>
    <p:extLst>
      <p:ext uri="{BB962C8B-B14F-4D97-AF65-F5344CB8AC3E}">
        <p14:creationId xmlns:p14="http://schemas.microsoft.com/office/powerpoint/2010/main" val="33040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Effect transition="in" filter="fade">
                                      <p:cBhvr>
                                        <p:cTn id="21" dur="1000"/>
                                        <p:tgtEl>
                                          <p:spTgt spid="22">
                                            <p:txEl>
                                              <p:pRg st="0" end="0"/>
                                            </p:txEl>
                                          </p:spTgt>
                                        </p:tgtEl>
                                      </p:cBhvr>
                                    </p:animEffect>
                                    <p:anim calcmode="lin" valueType="num">
                                      <p:cBhvr>
                                        <p:cTn id="2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
                                            <p:txEl>
                                              <p:pRg st="1" end="1"/>
                                            </p:txEl>
                                          </p:spTgt>
                                        </p:tgtEl>
                                        <p:attrNameLst>
                                          <p:attrName>style.visibility</p:attrName>
                                        </p:attrNameLst>
                                      </p:cBhvr>
                                      <p:to>
                                        <p:strVal val="visible"/>
                                      </p:to>
                                    </p:set>
                                    <p:animEffect transition="in" filter="fade">
                                      <p:cBhvr>
                                        <p:cTn id="28" dur="1000"/>
                                        <p:tgtEl>
                                          <p:spTgt spid="22">
                                            <p:txEl>
                                              <p:pRg st="1" end="1"/>
                                            </p:txEl>
                                          </p:spTgt>
                                        </p:tgtEl>
                                      </p:cBhvr>
                                    </p:animEffect>
                                    <p:anim calcmode="lin" valueType="num">
                                      <p:cBhvr>
                                        <p:cTn id="29"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2">
                                            <p:txEl>
                                              <p:pRg st="2" end="2"/>
                                            </p:txEl>
                                          </p:spTgt>
                                        </p:tgtEl>
                                        <p:attrNameLst>
                                          <p:attrName>style.visibility</p:attrName>
                                        </p:attrNameLst>
                                      </p:cBhvr>
                                      <p:to>
                                        <p:strVal val="visible"/>
                                      </p:to>
                                    </p:set>
                                    <p:animEffect transition="in" filter="fade">
                                      <p:cBhvr>
                                        <p:cTn id="35" dur="1000"/>
                                        <p:tgtEl>
                                          <p:spTgt spid="22">
                                            <p:txEl>
                                              <p:pRg st="2" end="2"/>
                                            </p:txEl>
                                          </p:spTgt>
                                        </p:tgtEl>
                                      </p:cBhvr>
                                    </p:animEffect>
                                    <p:anim calcmode="lin" valueType="num">
                                      <p:cBhvr>
                                        <p:cTn id="36"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44034" y="1610530"/>
            <a:ext cx="14799931" cy="7647770"/>
            <a:chOff x="0" y="0"/>
            <a:chExt cx="3897924" cy="2014227"/>
          </a:xfrm>
        </p:grpSpPr>
        <p:sp>
          <p:nvSpPr>
            <p:cNvPr id="7" name="Freeform 7"/>
            <p:cNvSpPr/>
            <p:nvPr/>
          </p:nvSpPr>
          <p:spPr>
            <a:xfrm>
              <a:off x="0" y="0"/>
              <a:ext cx="3897924" cy="2014227"/>
            </a:xfrm>
            <a:custGeom>
              <a:avLst/>
              <a:gdLst/>
              <a:ahLst/>
              <a:cxnLst/>
              <a:rect l="l" t="t" r="r" b="b"/>
              <a:pathLst>
                <a:path w="3897924" h="2014227">
                  <a:moveTo>
                    <a:pt x="26155" y="0"/>
                  </a:moveTo>
                  <a:lnTo>
                    <a:pt x="3871769" y="0"/>
                  </a:lnTo>
                  <a:cubicBezTo>
                    <a:pt x="3878706" y="0"/>
                    <a:pt x="3885359" y="2756"/>
                    <a:pt x="3890264" y="7661"/>
                  </a:cubicBezTo>
                  <a:cubicBezTo>
                    <a:pt x="3895169" y="12566"/>
                    <a:pt x="3897924" y="19218"/>
                    <a:pt x="3897924" y="26155"/>
                  </a:cubicBezTo>
                  <a:lnTo>
                    <a:pt x="3897924" y="1988072"/>
                  </a:lnTo>
                  <a:cubicBezTo>
                    <a:pt x="3897924" y="2002517"/>
                    <a:pt x="3886214" y="2014227"/>
                    <a:pt x="3871769" y="2014227"/>
                  </a:cubicBezTo>
                  <a:lnTo>
                    <a:pt x="26155" y="2014227"/>
                  </a:lnTo>
                  <a:cubicBezTo>
                    <a:pt x="11710" y="2014227"/>
                    <a:pt x="0" y="2002517"/>
                    <a:pt x="0" y="1988072"/>
                  </a:cubicBezTo>
                  <a:lnTo>
                    <a:pt x="0" y="26155"/>
                  </a:lnTo>
                  <a:cubicBezTo>
                    <a:pt x="0" y="11710"/>
                    <a:pt x="11710" y="0"/>
                    <a:pt x="26155" y="0"/>
                  </a:cubicBezTo>
                  <a:close/>
                </a:path>
              </a:pathLst>
            </a:custGeom>
            <a:solidFill>
              <a:srgbClr val="FFFFFF"/>
            </a:solidFill>
            <a:ln w="57150" cap="rnd">
              <a:solidFill>
                <a:srgbClr val="6FAF07"/>
              </a:solidFill>
              <a:prstDash val="lgDash"/>
              <a:round/>
            </a:ln>
          </p:spPr>
        </p:sp>
        <p:sp>
          <p:nvSpPr>
            <p:cNvPr id="8" name="TextBox 8"/>
            <p:cNvSpPr txBox="1"/>
            <p:nvPr/>
          </p:nvSpPr>
          <p:spPr>
            <a:xfrm>
              <a:off x="0" y="-28575"/>
              <a:ext cx="3897924" cy="2042802"/>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695543" y="2142178"/>
            <a:ext cx="12873260" cy="1245039"/>
            <a:chOff x="0" y="-76200"/>
            <a:chExt cx="1767237" cy="218654"/>
          </a:xfrm>
        </p:grpSpPr>
        <p:sp>
          <p:nvSpPr>
            <p:cNvPr id="10" name="Freeform 10"/>
            <p:cNvSpPr/>
            <p:nvPr/>
          </p:nvSpPr>
          <p:spPr>
            <a:xfrm>
              <a:off x="3247" y="-31746"/>
              <a:ext cx="1763990" cy="142454"/>
            </a:xfrm>
            <a:custGeom>
              <a:avLst/>
              <a:gdLst/>
              <a:ahLst/>
              <a:cxnLst/>
              <a:rect l="l" t="t" r="r" b="b"/>
              <a:pathLst>
                <a:path w="1763990" h="142454">
                  <a:moveTo>
                    <a:pt x="22895" y="0"/>
                  </a:moveTo>
                  <a:lnTo>
                    <a:pt x="1741095" y="0"/>
                  </a:lnTo>
                  <a:cubicBezTo>
                    <a:pt x="1747167" y="0"/>
                    <a:pt x="1752990" y="2412"/>
                    <a:pt x="1757284" y="6706"/>
                  </a:cubicBezTo>
                  <a:cubicBezTo>
                    <a:pt x="1761578" y="10999"/>
                    <a:pt x="1763990" y="16823"/>
                    <a:pt x="1763990" y="22895"/>
                  </a:cubicBezTo>
                  <a:lnTo>
                    <a:pt x="1763990" y="119559"/>
                  </a:lnTo>
                  <a:cubicBezTo>
                    <a:pt x="1763990" y="132204"/>
                    <a:pt x="1753739" y="142454"/>
                    <a:pt x="1741095" y="142454"/>
                  </a:cubicBezTo>
                  <a:lnTo>
                    <a:pt x="22895" y="142454"/>
                  </a:lnTo>
                  <a:cubicBezTo>
                    <a:pt x="10250" y="142454"/>
                    <a:pt x="0" y="132204"/>
                    <a:pt x="0" y="119559"/>
                  </a:cubicBezTo>
                  <a:lnTo>
                    <a:pt x="0" y="22895"/>
                  </a:lnTo>
                  <a:cubicBezTo>
                    <a:pt x="0" y="10250"/>
                    <a:pt x="10250" y="0"/>
                    <a:pt x="22895" y="0"/>
                  </a:cubicBezTo>
                  <a:close/>
                </a:path>
              </a:pathLst>
            </a:custGeom>
            <a:solidFill>
              <a:srgbClr val="000000">
                <a:alpha val="0"/>
              </a:srgbClr>
            </a:solidFill>
            <a:ln w="47625" cap="rnd">
              <a:solidFill>
                <a:srgbClr val="6FAF07"/>
              </a:solidFill>
              <a:prstDash val="lgDash"/>
              <a:round/>
            </a:ln>
          </p:spPr>
        </p:sp>
        <p:sp>
          <p:nvSpPr>
            <p:cNvPr id="11" name="TextBox 11"/>
            <p:cNvSpPr txBox="1"/>
            <p:nvPr/>
          </p:nvSpPr>
          <p:spPr>
            <a:xfrm>
              <a:off x="0" y="-76200"/>
              <a:ext cx="1763990" cy="218654"/>
            </a:xfrm>
            <a:prstGeom prst="rect">
              <a:avLst/>
            </a:prstGeom>
          </p:spPr>
          <p:txBody>
            <a:bodyPr lIns="47486" tIns="47486" rIns="47486" bIns="47486" rtlCol="0" anchor="ctr"/>
            <a:lstStyle/>
            <a:p>
              <a:pPr algn="ctr">
                <a:lnSpc>
                  <a:spcPts val="6160"/>
                </a:lnSpc>
              </a:pPr>
              <a:endParaRPr/>
            </a:p>
          </p:txBody>
        </p:sp>
      </p:grpSp>
      <p:grpSp>
        <p:nvGrpSpPr>
          <p:cNvPr id="12" name="Group 12"/>
          <p:cNvGrpSpPr/>
          <p:nvPr/>
        </p:nvGrpSpPr>
        <p:grpSpPr>
          <a:xfrm>
            <a:off x="2425234" y="2437744"/>
            <a:ext cx="741145" cy="677496"/>
            <a:chOff x="0" y="0"/>
            <a:chExt cx="635000" cy="580466"/>
          </a:xfrm>
        </p:grpSpPr>
        <p:sp>
          <p:nvSpPr>
            <p:cNvPr id="13" name="Freeform 13"/>
            <p:cNvSpPr/>
            <p:nvPr/>
          </p:nvSpPr>
          <p:spPr>
            <a:xfrm>
              <a:off x="0" y="0"/>
              <a:ext cx="635000" cy="560256"/>
            </a:xfrm>
            <a:custGeom>
              <a:avLst/>
              <a:gdLst/>
              <a:ahLst/>
              <a:cxnLst/>
              <a:rect l="l" t="t" r="r" b="b"/>
              <a:pathLst>
                <a:path w="635000" h="560256">
                  <a:moveTo>
                    <a:pt x="635000" y="195860"/>
                  </a:moveTo>
                  <a:lnTo>
                    <a:pt x="635000" y="297443"/>
                  </a:lnTo>
                  <a:cubicBezTo>
                    <a:pt x="635000" y="398674"/>
                    <a:pt x="571498" y="489027"/>
                    <a:pt x="476250" y="523316"/>
                  </a:cubicBezTo>
                  <a:lnTo>
                    <a:pt x="476250" y="523316"/>
                  </a:lnTo>
                  <a:cubicBezTo>
                    <a:pt x="373640" y="560256"/>
                    <a:pt x="261360" y="560256"/>
                    <a:pt x="158750" y="523316"/>
                  </a:cubicBezTo>
                  <a:lnTo>
                    <a:pt x="158750" y="523316"/>
                  </a:lnTo>
                  <a:cubicBezTo>
                    <a:pt x="63502" y="489027"/>
                    <a:pt x="0" y="398674"/>
                    <a:pt x="0" y="297443"/>
                  </a:cubicBezTo>
                  <a:lnTo>
                    <a:pt x="0" y="195860"/>
                  </a:lnTo>
                  <a:cubicBezTo>
                    <a:pt x="0" y="87690"/>
                    <a:pt x="87690" y="0"/>
                    <a:pt x="195860" y="0"/>
                  </a:cubicBezTo>
                  <a:lnTo>
                    <a:pt x="439140" y="0"/>
                  </a:lnTo>
                  <a:cubicBezTo>
                    <a:pt x="547310" y="0"/>
                    <a:pt x="635000" y="87690"/>
                    <a:pt x="635000" y="195860"/>
                  </a:cubicBezTo>
                  <a:close/>
                </a:path>
              </a:pathLst>
            </a:custGeom>
            <a:solidFill>
              <a:srgbClr val="FEFFFF"/>
            </a:solidFill>
            <a:ln w="47625" cap="rnd">
              <a:solidFill>
                <a:srgbClr val="6FAF07"/>
              </a:solidFill>
              <a:prstDash val="lgDash"/>
              <a:round/>
            </a:ln>
          </p:spPr>
        </p:sp>
        <p:sp>
          <p:nvSpPr>
            <p:cNvPr id="14" name="TextBox 14"/>
            <p:cNvSpPr txBox="1"/>
            <p:nvPr/>
          </p:nvSpPr>
          <p:spPr>
            <a:xfrm>
              <a:off x="0" y="-76200"/>
              <a:ext cx="635000" cy="542366"/>
            </a:xfrm>
            <a:prstGeom prst="rect">
              <a:avLst/>
            </a:prstGeom>
          </p:spPr>
          <p:txBody>
            <a:bodyPr lIns="47486" tIns="47486" rIns="47486" bIns="47486" rtlCol="0" anchor="ctr"/>
            <a:lstStyle/>
            <a:p>
              <a:pPr algn="ctr">
                <a:lnSpc>
                  <a:spcPts val="6020"/>
                </a:lnSpc>
              </a:pPr>
              <a:endParaRPr/>
            </a:p>
          </p:txBody>
        </p:sp>
      </p:grpSp>
      <p:sp>
        <p:nvSpPr>
          <p:cNvPr id="15" name="Freeform 15"/>
          <p:cNvSpPr/>
          <p:nvPr/>
        </p:nvSpPr>
        <p:spPr>
          <a:xfrm>
            <a:off x="15160453" y="3476467"/>
            <a:ext cx="764382" cy="675435"/>
          </a:xfrm>
          <a:custGeom>
            <a:avLst/>
            <a:gdLst/>
            <a:ahLst/>
            <a:cxnLst/>
            <a:rect l="l" t="t" r="r" b="b"/>
            <a:pathLst>
              <a:path w="764382" h="675435">
                <a:moveTo>
                  <a:pt x="0" y="0"/>
                </a:moveTo>
                <a:lnTo>
                  <a:pt x="764382" y="0"/>
                </a:lnTo>
                <a:lnTo>
                  <a:pt x="764382" y="675435"/>
                </a:lnTo>
                <a:lnTo>
                  <a:pt x="0" y="67543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6" name="TextBox 16"/>
          <p:cNvSpPr txBox="1"/>
          <p:nvPr/>
        </p:nvSpPr>
        <p:spPr>
          <a:xfrm>
            <a:off x="3352800" y="2431966"/>
            <a:ext cx="11959231" cy="553998"/>
          </a:xfrm>
          <a:prstGeom prst="rect">
            <a:avLst/>
          </a:prstGeom>
        </p:spPr>
        <p:txBody>
          <a:bodyPr wrap="square" lIns="0" tIns="0" rIns="0" bIns="0" rtlCol="0" anchor="t">
            <a:spAutoFit/>
          </a:bodyPr>
          <a:lstStyle/>
          <a:p>
            <a:r>
              <a:rPr lang="en-US" sz="3600" b="1" smtClean="0">
                <a:latin typeface="Times New Roman" pitchFamily="18" charset="0"/>
                <a:cs typeface="Times New Roman" pitchFamily="18" charset="0"/>
              </a:rPr>
              <a:t>Xung </a:t>
            </a:r>
            <a:r>
              <a:rPr lang="en-US" sz="3600" b="1">
                <a:latin typeface="Times New Roman" pitchFamily="18" charset="0"/>
                <a:cs typeface="Times New Roman" pitchFamily="18" charset="0"/>
              </a:rPr>
              <a:t>đột giữa các nhân vật liên quan đến ông Đoàn </a:t>
            </a:r>
            <a:r>
              <a:rPr lang="en-US" sz="3600" b="1" smtClean="0">
                <a:latin typeface="Times New Roman" pitchFamily="18" charset="0"/>
                <a:cs typeface="Times New Roman" pitchFamily="18" charset="0"/>
              </a:rPr>
              <a:t>Xoa</a:t>
            </a:r>
            <a:endParaRPr lang="vi-VN" sz="3600">
              <a:latin typeface="Times New Roman" pitchFamily="18" charset="0"/>
              <a:cs typeface="Times New Roman" pitchFamily="18" charset="0"/>
            </a:endParaRPr>
          </a:p>
        </p:txBody>
      </p:sp>
      <p:grpSp>
        <p:nvGrpSpPr>
          <p:cNvPr id="17" name="Group 17"/>
          <p:cNvGrpSpPr/>
          <p:nvPr/>
        </p:nvGrpSpPr>
        <p:grpSpPr>
          <a:xfrm>
            <a:off x="1744034" y="949278"/>
            <a:ext cx="14799931" cy="1091429"/>
            <a:chOff x="0" y="0"/>
            <a:chExt cx="3024664" cy="406080"/>
          </a:xfrm>
        </p:grpSpPr>
        <p:sp>
          <p:nvSpPr>
            <p:cNvPr id="18" name="Freeform 18"/>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19" name="TextBox 19"/>
            <p:cNvSpPr txBox="1"/>
            <p:nvPr/>
          </p:nvSpPr>
          <p:spPr>
            <a:xfrm>
              <a:off x="0" y="-28575"/>
              <a:ext cx="3024664" cy="434655"/>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1744035" y="1209710"/>
            <a:ext cx="14799930" cy="677108"/>
          </a:xfrm>
          <a:prstGeom prst="rect">
            <a:avLst/>
          </a:prstGeom>
        </p:spPr>
        <p:txBody>
          <a:bodyPr wrap="square" lIns="0" tIns="0" rIns="0" bIns="0" rtlCol="0" anchor="t">
            <a:spAutoFit/>
          </a:bodyPr>
          <a:lstStyle/>
          <a:p>
            <a:pPr algn="ctr"/>
            <a:r>
              <a:rPr lang="en-US" sz="4400" b="1">
                <a:latin typeface="Times New Roman" pitchFamily="18" charset="0"/>
                <a:cs typeface="Times New Roman" pitchFamily="18" charset="0"/>
              </a:rPr>
              <a:t>2. Nhân vật ông Đoàn Xoa và xung đột chính trong truyện</a:t>
            </a:r>
            <a:endParaRPr lang="vi-VN" sz="4400">
              <a:latin typeface="Times New Roman" pitchFamily="18" charset="0"/>
              <a:cs typeface="Times New Roman" pitchFamily="18" charset="0"/>
            </a:endParaRPr>
          </a:p>
        </p:txBody>
      </p:sp>
      <p:sp>
        <p:nvSpPr>
          <p:cNvPr id="21" name="TextBox 21"/>
          <p:cNvSpPr txBox="1"/>
          <p:nvPr/>
        </p:nvSpPr>
        <p:spPr>
          <a:xfrm>
            <a:off x="2390390" y="2449776"/>
            <a:ext cx="810833" cy="529683"/>
          </a:xfrm>
          <a:prstGeom prst="rect">
            <a:avLst/>
          </a:prstGeom>
        </p:spPr>
        <p:txBody>
          <a:bodyPr lIns="0" tIns="0" rIns="0" bIns="0" rtlCol="0" anchor="t">
            <a:spAutoFit/>
          </a:bodyPr>
          <a:lstStyle/>
          <a:p>
            <a:pPr marL="0" lvl="0" indent="0" algn="ctr">
              <a:lnSpc>
                <a:spcPts val="4374"/>
              </a:lnSpc>
              <a:spcBef>
                <a:spcPct val="0"/>
              </a:spcBef>
            </a:pPr>
            <a:r>
              <a:rPr lang="en-US" sz="2916">
                <a:solidFill>
                  <a:srgbClr val="6FAF07"/>
                </a:solidFill>
                <a:latin typeface="Genty Sans"/>
              </a:rPr>
              <a:t>b</a:t>
            </a:r>
          </a:p>
        </p:txBody>
      </p:sp>
      <p:sp>
        <p:nvSpPr>
          <p:cNvPr id="22" name="TextBox 22"/>
          <p:cNvSpPr txBox="1"/>
          <p:nvPr/>
        </p:nvSpPr>
        <p:spPr>
          <a:xfrm>
            <a:off x="2645734" y="3814183"/>
            <a:ext cx="12949226" cy="4431983"/>
          </a:xfrm>
          <a:prstGeom prst="rect">
            <a:avLst/>
          </a:prstGeom>
        </p:spPr>
        <p:txBody>
          <a:bodyPr lIns="0" tIns="0" rIns="0" bIns="0" rtlCol="0" anchor="t">
            <a:spAutoFit/>
          </a:bodyPr>
          <a:lstStyle/>
          <a:p>
            <a:pPr algn="just"/>
            <a:r>
              <a:rPr lang="en-US" sz="3600" b="1" smtClean="0">
                <a:latin typeface="Times New Roman" pitchFamily="18" charset="0"/>
                <a:cs typeface="Times New Roman" pitchFamily="18" charset="0"/>
              </a:rPr>
              <a:t>+ </a:t>
            </a:r>
            <a:r>
              <a:rPr lang="en-US" sz="3600" b="1">
                <a:latin typeface="Times New Roman" pitchFamily="18" charset="0"/>
                <a:cs typeface="Times New Roman" pitchFamily="18" charset="0"/>
              </a:rPr>
              <a:t>Thủy thủ chỉ quan tâm đến lệnh thuyền trưởng, không quan tâm đến hệ thống cán bộ, Đảng ủy,...Ngược lại với ông Đoàn Xoa mọi việc đều phải được thông qua từ trên xuống dưới.</a:t>
            </a:r>
            <a:endParaRPr lang="vi-VN" sz="3600" b="1">
              <a:latin typeface="Times New Roman" pitchFamily="18" charset="0"/>
              <a:cs typeface="Times New Roman" pitchFamily="18" charset="0"/>
            </a:endParaRPr>
          </a:p>
          <a:p>
            <a:pPr algn="just"/>
            <a:r>
              <a:rPr lang="en-US" sz="3600" b="1">
                <a:latin typeface="Times New Roman" pitchFamily="18" charset="0"/>
                <a:cs typeface="Times New Roman" pitchFamily="18" charset="0"/>
              </a:rPr>
              <a:t>+ Thuyền trưởng Quân cho rằng hợp tác xã là trái tự nhiên, kìm hãm sự phát triển của con người vì thế nên mọi người ra ngoài làm ăn cá nhân là điều tất yếu. Còn ông Đoàn Xoa vẫn thấy rằng làm việc tập thể là tốt nhất, hợp tác xã là biện pháp tối ưu giúp ai cũng được phát triển.</a:t>
            </a:r>
            <a:endParaRPr lang="vi-VN" sz="3600" b="1">
              <a:latin typeface="Times New Roman" pitchFamily="18" charset="0"/>
              <a:cs typeface="Times New Roman" pitchFamily="18" charset="0"/>
            </a:endParaRPr>
          </a:p>
        </p:txBody>
      </p:sp>
    </p:spTree>
    <p:extLst>
      <p:ext uri="{BB962C8B-B14F-4D97-AF65-F5344CB8AC3E}">
        <p14:creationId xmlns:p14="http://schemas.microsoft.com/office/powerpoint/2010/main" val="76784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anim calcmode="lin" valueType="num">
                                      <p:cBhvr>
                                        <p:cTn id="15"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Effect transition="in" filter="fade">
                                      <p:cBhvr>
                                        <p:cTn id="21" dur="1000"/>
                                        <p:tgtEl>
                                          <p:spTgt spid="22">
                                            <p:txEl>
                                              <p:pRg st="0" end="0"/>
                                            </p:txEl>
                                          </p:spTgt>
                                        </p:tgtEl>
                                      </p:cBhvr>
                                    </p:animEffect>
                                    <p:anim calcmode="lin" valueType="num">
                                      <p:cBhvr>
                                        <p:cTn id="2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
                                            <p:txEl>
                                              <p:pRg st="1" end="1"/>
                                            </p:txEl>
                                          </p:spTgt>
                                        </p:tgtEl>
                                        <p:attrNameLst>
                                          <p:attrName>style.visibility</p:attrName>
                                        </p:attrNameLst>
                                      </p:cBhvr>
                                      <p:to>
                                        <p:strVal val="visible"/>
                                      </p:to>
                                    </p:set>
                                    <p:animEffect transition="in" filter="fade">
                                      <p:cBhvr>
                                        <p:cTn id="28" dur="1000"/>
                                        <p:tgtEl>
                                          <p:spTgt spid="22">
                                            <p:txEl>
                                              <p:pRg st="1" end="1"/>
                                            </p:txEl>
                                          </p:spTgt>
                                        </p:tgtEl>
                                      </p:cBhvr>
                                    </p:animEffect>
                                    <p:anim calcmode="lin" valueType="num">
                                      <p:cBhvr>
                                        <p:cTn id="29"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44034" y="1610530"/>
            <a:ext cx="14799931" cy="7647770"/>
            <a:chOff x="0" y="0"/>
            <a:chExt cx="3897924" cy="2014227"/>
          </a:xfrm>
        </p:grpSpPr>
        <p:sp>
          <p:nvSpPr>
            <p:cNvPr id="7" name="Freeform 7"/>
            <p:cNvSpPr/>
            <p:nvPr/>
          </p:nvSpPr>
          <p:spPr>
            <a:xfrm>
              <a:off x="0" y="0"/>
              <a:ext cx="3897924" cy="2014227"/>
            </a:xfrm>
            <a:custGeom>
              <a:avLst/>
              <a:gdLst/>
              <a:ahLst/>
              <a:cxnLst/>
              <a:rect l="l" t="t" r="r" b="b"/>
              <a:pathLst>
                <a:path w="3897924" h="2014227">
                  <a:moveTo>
                    <a:pt x="26155" y="0"/>
                  </a:moveTo>
                  <a:lnTo>
                    <a:pt x="3871769" y="0"/>
                  </a:lnTo>
                  <a:cubicBezTo>
                    <a:pt x="3878706" y="0"/>
                    <a:pt x="3885359" y="2756"/>
                    <a:pt x="3890264" y="7661"/>
                  </a:cubicBezTo>
                  <a:cubicBezTo>
                    <a:pt x="3895169" y="12566"/>
                    <a:pt x="3897924" y="19218"/>
                    <a:pt x="3897924" y="26155"/>
                  </a:cubicBezTo>
                  <a:lnTo>
                    <a:pt x="3897924" y="1988072"/>
                  </a:lnTo>
                  <a:cubicBezTo>
                    <a:pt x="3897924" y="2002517"/>
                    <a:pt x="3886214" y="2014227"/>
                    <a:pt x="3871769" y="2014227"/>
                  </a:cubicBezTo>
                  <a:lnTo>
                    <a:pt x="26155" y="2014227"/>
                  </a:lnTo>
                  <a:cubicBezTo>
                    <a:pt x="11710" y="2014227"/>
                    <a:pt x="0" y="2002517"/>
                    <a:pt x="0" y="1988072"/>
                  </a:cubicBezTo>
                  <a:lnTo>
                    <a:pt x="0" y="26155"/>
                  </a:lnTo>
                  <a:cubicBezTo>
                    <a:pt x="0" y="11710"/>
                    <a:pt x="11710" y="0"/>
                    <a:pt x="26155" y="0"/>
                  </a:cubicBezTo>
                  <a:close/>
                </a:path>
              </a:pathLst>
            </a:custGeom>
            <a:solidFill>
              <a:srgbClr val="FFFFFF"/>
            </a:solidFill>
            <a:ln w="57150" cap="rnd">
              <a:solidFill>
                <a:srgbClr val="6FAF07"/>
              </a:solidFill>
              <a:prstDash val="lgDash"/>
              <a:round/>
            </a:ln>
          </p:spPr>
        </p:sp>
        <p:sp>
          <p:nvSpPr>
            <p:cNvPr id="8" name="TextBox 8"/>
            <p:cNvSpPr txBox="1"/>
            <p:nvPr/>
          </p:nvSpPr>
          <p:spPr>
            <a:xfrm>
              <a:off x="0" y="-28575"/>
              <a:ext cx="3897924" cy="2042802"/>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695543" y="2142178"/>
            <a:ext cx="12873260" cy="1245039"/>
            <a:chOff x="0" y="-76200"/>
            <a:chExt cx="1767237" cy="218654"/>
          </a:xfrm>
        </p:grpSpPr>
        <p:sp>
          <p:nvSpPr>
            <p:cNvPr id="10" name="Freeform 10"/>
            <p:cNvSpPr/>
            <p:nvPr/>
          </p:nvSpPr>
          <p:spPr>
            <a:xfrm>
              <a:off x="3247" y="-31746"/>
              <a:ext cx="1763990" cy="142454"/>
            </a:xfrm>
            <a:custGeom>
              <a:avLst/>
              <a:gdLst/>
              <a:ahLst/>
              <a:cxnLst/>
              <a:rect l="l" t="t" r="r" b="b"/>
              <a:pathLst>
                <a:path w="1763990" h="142454">
                  <a:moveTo>
                    <a:pt x="22895" y="0"/>
                  </a:moveTo>
                  <a:lnTo>
                    <a:pt x="1741095" y="0"/>
                  </a:lnTo>
                  <a:cubicBezTo>
                    <a:pt x="1747167" y="0"/>
                    <a:pt x="1752990" y="2412"/>
                    <a:pt x="1757284" y="6706"/>
                  </a:cubicBezTo>
                  <a:cubicBezTo>
                    <a:pt x="1761578" y="10999"/>
                    <a:pt x="1763990" y="16823"/>
                    <a:pt x="1763990" y="22895"/>
                  </a:cubicBezTo>
                  <a:lnTo>
                    <a:pt x="1763990" y="119559"/>
                  </a:lnTo>
                  <a:cubicBezTo>
                    <a:pt x="1763990" y="132204"/>
                    <a:pt x="1753739" y="142454"/>
                    <a:pt x="1741095" y="142454"/>
                  </a:cubicBezTo>
                  <a:lnTo>
                    <a:pt x="22895" y="142454"/>
                  </a:lnTo>
                  <a:cubicBezTo>
                    <a:pt x="10250" y="142454"/>
                    <a:pt x="0" y="132204"/>
                    <a:pt x="0" y="119559"/>
                  </a:cubicBezTo>
                  <a:lnTo>
                    <a:pt x="0" y="22895"/>
                  </a:lnTo>
                  <a:cubicBezTo>
                    <a:pt x="0" y="10250"/>
                    <a:pt x="10250" y="0"/>
                    <a:pt x="22895" y="0"/>
                  </a:cubicBezTo>
                  <a:close/>
                </a:path>
              </a:pathLst>
            </a:custGeom>
            <a:solidFill>
              <a:srgbClr val="000000">
                <a:alpha val="0"/>
              </a:srgbClr>
            </a:solidFill>
            <a:ln w="47625" cap="rnd">
              <a:solidFill>
                <a:srgbClr val="6FAF07"/>
              </a:solidFill>
              <a:prstDash val="lgDash"/>
              <a:round/>
            </a:ln>
          </p:spPr>
        </p:sp>
        <p:sp>
          <p:nvSpPr>
            <p:cNvPr id="11" name="TextBox 11"/>
            <p:cNvSpPr txBox="1"/>
            <p:nvPr/>
          </p:nvSpPr>
          <p:spPr>
            <a:xfrm>
              <a:off x="0" y="-76200"/>
              <a:ext cx="1763990" cy="218654"/>
            </a:xfrm>
            <a:prstGeom prst="rect">
              <a:avLst/>
            </a:prstGeom>
          </p:spPr>
          <p:txBody>
            <a:bodyPr lIns="47486" tIns="47486" rIns="47486" bIns="47486" rtlCol="0" anchor="ctr"/>
            <a:lstStyle/>
            <a:p>
              <a:pPr algn="ctr">
                <a:lnSpc>
                  <a:spcPts val="6160"/>
                </a:lnSpc>
              </a:pPr>
              <a:endParaRPr/>
            </a:p>
          </p:txBody>
        </p:sp>
      </p:grpSp>
      <p:grpSp>
        <p:nvGrpSpPr>
          <p:cNvPr id="12" name="Group 12"/>
          <p:cNvGrpSpPr/>
          <p:nvPr/>
        </p:nvGrpSpPr>
        <p:grpSpPr>
          <a:xfrm>
            <a:off x="2425234" y="2437744"/>
            <a:ext cx="741145" cy="677496"/>
            <a:chOff x="0" y="0"/>
            <a:chExt cx="635000" cy="580466"/>
          </a:xfrm>
        </p:grpSpPr>
        <p:sp>
          <p:nvSpPr>
            <p:cNvPr id="13" name="Freeform 13"/>
            <p:cNvSpPr/>
            <p:nvPr/>
          </p:nvSpPr>
          <p:spPr>
            <a:xfrm>
              <a:off x="0" y="0"/>
              <a:ext cx="635000" cy="560256"/>
            </a:xfrm>
            <a:custGeom>
              <a:avLst/>
              <a:gdLst/>
              <a:ahLst/>
              <a:cxnLst/>
              <a:rect l="l" t="t" r="r" b="b"/>
              <a:pathLst>
                <a:path w="635000" h="560256">
                  <a:moveTo>
                    <a:pt x="635000" y="195860"/>
                  </a:moveTo>
                  <a:lnTo>
                    <a:pt x="635000" y="297443"/>
                  </a:lnTo>
                  <a:cubicBezTo>
                    <a:pt x="635000" y="398674"/>
                    <a:pt x="571498" y="489027"/>
                    <a:pt x="476250" y="523316"/>
                  </a:cubicBezTo>
                  <a:lnTo>
                    <a:pt x="476250" y="523316"/>
                  </a:lnTo>
                  <a:cubicBezTo>
                    <a:pt x="373640" y="560256"/>
                    <a:pt x="261360" y="560256"/>
                    <a:pt x="158750" y="523316"/>
                  </a:cubicBezTo>
                  <a:lnTo>
                    <a:pt x="158750" y="523316"/>
                  </a:lnTo>
                  <a:cubicBezTo>
                    <a:pt x="63502" y="489027"/>
                    <a:pt x="0" y="398674"/>
                    <a:pt x="0" y="297443"/>
                  </a:cubicBezTo>
                  <a:lnTo>
                    <a:pt x="0" y="195860"/>
                  </a:lnTo>
                  <a:cubicBezTo>
                    <a:pt x="0" y="87690"/>
                    <a:pt x="87690" y="0"/>
                    <a:pt x="195860" y="0"/>
                  </a:cubicBezTo>
                  <a:lnTo>
                    <a:pt x="439140" y="0"/>
                  </a:lnTo>
                  <a:cubicBezTo>
                    <a:pt x="547310" y="0"/>
                    <a:pt x="635000" y="87690"/>
                    <a:pt x="635000" y="195860"/>
                  </a:cubicBezTo>
                  <a:close/>
                </a:path>
              </a:pathLst>
            </a:custGeom>
            <a:solidFill>
              <a:srgbClr val="FEFFFF"/>
            </a:solidFill>
            <a:ln w="47625" cap="rnd">
              <a:solidFill>
                <a:srgbClr val="6FAF07"/>
              </a:solidFill>
              <a:prstDash val="lgDash"/>
              <a:round/>
            </a:ln>
          </p:spPr>
        </p:sp>
        <p:sp>
          <p:nvSpPr>
            <p:cNvPr id="14" name="TextBox 14"/>
            <p:cNvSpPr txBox="1"/>
            <p:nvPr/>
          </p:nvSpPr>
          <p:spPr>
            <a:xfrm>
              <a:off x="0" y="-76200"/>
              <a:ext cx="635000" cy="542366"/>
            </a:xfrm>
            <a:prstGeom prst="rect">
              <a:avLst/>
            </a:prstGeom>
          </p:spPr>
          <p:txBody>
            <a:bodyPr lIns="47486" tIns="47486" rIns="47486" bIns="47486" rtlCol="0" anchor="ctr"/>
            <a:lstStyle/>
            <a:p>
              <a:pPr algn="ctr">
                <a:lnSpc>
                  <a:spcPts val="6020"/>
                </a:lnSpc>
              </a:pPr>
              <a:endParaRPr/>
            </a:p>
          </p:txBody>
        </p:sp>
      </p:grpSp>
      <p:sp>
        <p:nvSpPr>
          <p:cNvPr id="15" name="Freeform 15"/>
          <p:cNvSpPr/>
          <p:nvPr/>
        </p:nvSpPr>
        <p:spPr>
          <a:xfrm>
            <a:off x="15160453" y="3476467"/>
            <a:ext cx="764382" cy="675435"/>
          </a:xfrm>
          <a:custGeom>
            <a:avLst/>
            <a:gdLst/>
            <a:ahLst/>
            <a:cxnLst/>
            <a:rect l="l" t="t" r="r" b="b"/>
            <a:pathLst>
              <a:path w="764382" h="675435">
                <a:moveTo>
                  <a:pt x="0" y="0"/>
                </a:moveTo>
                <a:lnTo>
                  <a:pt x="764382" y="0"/>
                </a:lnTo>
                <a:lnTo>
                  <a:pt x="764382" y="675435"/>
                </a:lnTo>
                <a:lnTo>
                  <a:pt x="0" y="67543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6" name="TextBox 16"/>
          <p:cNvSpPr txBox="1"/>
          <p:nvPr/>
        </p:nvSpPr>
        <p:spPr>
          <a:xfrm>
            <a:off x="3352800" y="2431966"/>
            <a:ext cx="11959231" cy="553998"/>
          </a:xfrm>
          <a:prstGeom prst="rect">
            <a:avLst/>
          </a:prstGeom>
        </p:spPr>
        <p:txBody>
          <a:bodyPr wrap="square" lIns="0" tIns="0" rIns="0" bIns="0" rtlCol="0" anchor="t">
            <a:spAutoFit/>
          </a:bodyPr>
          <a:lstStyle/>
          <a:p>
            <a:r>
              <a:rPr lang="en-US" sz="3600" b="1" smtClean="0">
                <a:latin typeface="Times New Roman" pitchFamily="18" charset="0"/>
                <a:cs typeface="Times New Roman" pitchFamily="18" charset="0"/>
              </a:rPr>
              <a:t>Nhận xét xung đột chính trong truyện:</a:t>
            </a:r>
            <a:endParaRPr lang="vi-VN" sz="3600">
              <a:latin typeface="Times New Roman" pitchFamily="18" charset="0"/>
              <a:cs typeface="Times New Roman" pitchFamily="18" charset="0"/>
            </a:endParaRPr>
          </a:p>
        </p:txBody>
      </p:sp>
      <p:grpSp>
        <p:nvGrpSpPr>
          <p:cNvPr id="17" name="Group 17"/>
          <p:cNvGrpSpPr/>
          <p:nvPr/>
        </p:nvGrpSpPr>
        <p:grpSpPr>
          <a:xfrm>
            <a:off x="1744035" y="850796"/>
            <a:ext cx="14799930" cy="1498010"/>
            <a:chOff x="0" y="-28575"/>
            <a:chExt cx="3076099" cy="434655"/>
          </a:xfrm>
        </p:grpSpPr>
        <p:sp>
          <p:nvSpPr>
            <p:cNvPr id="18" name="Freeform 18"/>
            <p:cNvSpPr/>
            <p:nvPr/>
          </p:nvSpPr>
          <p:spPr>
            <a:xfrm>
              <a:off x="0" y="0"/>
              <a:ext cx="3076099"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19" name="TextBox 19"/>
            <p:cNvSpPr txBox="1"/>
            <p:nvPr/>
          </p:nvSpPr>
          <p:spPr>
            <a:xfrm>
              <a:off x="0" y="-28575"/>
              <a:ext cx="3024664" cy="434655"/>
            </a:xfrm>
            <a:prstGeom prst="rect">
              <a:avLst/>
            </a:prstGeom>
          </p:spPr>
          <p:txBody>
            <a:bodyPr lIns="50800" tIns="50800" rIns="50800" bIns="50800" rtlCol="0" anchor="ctr"/>
            <a:lstStyle/>
            <a:p>
              <a:pPr algn="ctr">
                <a:lnSpc>
                  <a:spcPts val="2659"/>
                </a:lnSpc>
              </a:pPr>
              <a:endParaRPr/>
            </a:p>
          </p:txBody>
        </p:sp>
      </p:grpSp>
      <p:sp>
        <p:nvSpPr>
          <p:cNvPr id="20" name="TextBox 20"/>
          <p:cNvSpPr txBox="1"/>
          <p:nvPr/>
        </p:nvSpPr>
        <p:spPr>
          <a:xfrm>
            <a:off x="2133600" y="1209710"/>
            <a:ext cx="14020798" cy="677108"/>
          </a:xfrm>
          <a:prstGeom prst="rect">
            <a:avLst/>
          </a:prstGeom>
        </p:spPr>
        <p:txBody>
          <a:bodyPr wrap="square" lIns="0" tIns="0" rIns="0" bIns="0" rtlCol="0" anchor="t">
            <a:spAutoFit/>
          </a:bodyPr>
          <a:lstStyle/>
          <a:p>
            <a:pPr algn="ctr"/>
            <a:r>
              <a:rPr lang="en-US" sz="4400" b="1">
                <a:latin typeface="Times New Roman" pitchFamily="18" charset="0"/>
                <a:cs typeface="Times New Roman" pitchFamily="18" charset="0"/>
              </a:rPr>
              <a:t>2. Nhân vật ông Đoàn </a:t>
            </a:r>
            <a:r>
              <a:rPr lang="en-US" sz="4400" b="1" smtClean="0">
                <a:latin typeface="Times New Roman" pitchFamily="18" charset="0"/>
                <a:cs typeface="Times New Roman" pitchFamily="18" charset="0"/>
              </a:rPr>
              <a:t>Xoa và xung đột chính trong truyện</a:t>
            </a:r>
            <a:endParaRPr lang="vi-VN" sz="4400">
              <a:latin typeface="Times New Roman" pitchFamily="18" charset="0"/>
              <a:cs typeface="Times New Roman" pitchFamily="18" charset="0"/>
            </a:endParaRPr>
          </a:p>
        </p:txBody>
      </p:sp>
      <p:sp>
        <p:nvSpPr>
          <p:cNvPr id="21" name="TextBox 21"/>
          <p:cNvSpPr txBox="1"/>
          <p:nvPr/>
        </p:nvSpPr>
        <p:spPr>
          <a:xfrm>
            <a:off x="2390390" y="2449776"/>
            <a:ext cx="810833" cy="529683"/>
          </a:xfrm>
          <a:prstGeom prst="rect">
            <a:avLst/>
          </a:prstGeom>
        </p:spPr>
        <p:txBody>
          <a:bodyPr lIns="0" tIns="0" rIns="0" bIns="0" rtlCol="0" anchor="t">
            <a:spAutoFit/>
          </a:bodyPr>
          <a:lstStyle/>
          <a:p>
            <a:pPr marL="0" lvl="0" indent="0" algn="ctr">
              <a:lnSpc>
                <a:spcPts val="4374"/>
              </a:lnSpc>
              <a:spcBef>
                <a:spcPct val="0"/>
              </a:spcBef>
            </a:pPr>
            <a:r>
              <a:rPr lang="en-US" sz="2916">
                <a:solidFill>
                  <a:srgbClr val="6FAF07"/>
                </a:solidFill>
                <a:latin typeface="Genty Sans"/>
              </a:rPr>
              <a:t>b</a:t>
            </a:r>
          </a:p>
        </p:txBody>
      </p:sp>
      <p:sp>
        <p:nvSpPr>
          <p:cNvPr id="22" name="TextBox 22"/>
          <p:cNvSpPr txBox="1"/>
          <p:nvPr/>
        </p:nvSpPr>
        <p:spPr>
          <a:xfrm>
            <a:off x="2645734" y="3814183"/>
            <a:ext cx="12666297" cy="1661993"/>
          </a:xfrm>
          <a:prstGeom prst="rect">
            <a:avLst/>
          </a:prstGeom>
        </p:spPr>
        <p:txBody>
          <a:bodyPr wrap="square" lIns="0" tIns="0" rIns="0" bIns="0" rtlCol="0" anchor="t">
            <a:spAutoFit/>
          </a:bodyPr>
          <a:lstStyle/>
          <a:p>
            <a:pPr algn="just"/>
            <a:r>
              <a:rPr lang="vi-VN" sz="3600" b="1" smtClean="0">
                <a:latin typeface="Times New Roman" pitchFamily="18" charset="0"/>
                <a:cs typeface="Times New Roman" pitchFamily="18" charset="0"/>
              </a:rPr>
              <a:t>xung </a:t>
            </a:r>
            <a:r>
              <a:rPr lang="vi-VN" sz="3600" b="1">
                <a:latin typeface="Times New Roman" pitchFamily="18" charset="0"/>
                <a:cs typeface="Times New Roman" pitchFamily="18" charset="0"/>
              </a:rPr>
              <a:t>đột giữa tư duy máy móc, cứng nhắc với sự linh hoạt, thích ứng của thực tiễn; giữa cái cũ và cái mới, giữa cách quản lý ì ạch, duy ý chí với tinh thần dám tiên phong đổi mới...</a:t>
            </a:r>
          </a:p>
        </p:txBody>
      </p:sp>
    </p:spTree>
    <p:extLst>
      <p:ext uri="{BB962C8B-B14F-4D97-AF65-F5344CB8AC3E}">
        <p14:creationId xmlns:p14="http://schemas.microsoft.com/office/powerpoint/2010/main" val="401900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44034" y="1610530"/>
            <a:ext cx="14799931" cy="7647770"/>
            <a:chOff x="0" y="0"/>
            <a:chExt cx="3897924" cy="2014227"/>
          </a:xfrm>
        </p:grpSpPr>
        <p:sp>
          <p:nvSpPr>
            <p:cNvPr id="7" name="Freeform 7"/>
            <p:cNvSpPr/>
            <p:nvPr/>
          </p:nvSpPr>
          <p:spPr>
            <a:xfrm>
              <a:off x="0" y="0"/>
              <a:ext cx="3897924" cy="2014227"/>
            </a:xfrm>
            <a:custGeom>
              <a:avLst/>
              <a:gdLst/>
              <a:ahLst/>
              <a:cxnLst/>
              <a:rect l="l" t="t" r="r" b="b"/>
              <a:pathLst>
                <a:path w="3897924" h="2014227">
                  <a:moveTo>
                    <a:pt x="26155" y="0"/>
                  </a:moveTo>
                  <a:lnTo>
                    <a:pt x="3871769" y="0"/>
                  </a:lnTo>
                  <a:cubicBezTo>
                    <a:pt x="3878706" y="0"/>
                    <a:pt x="3885359" y="2756"/>
                    <a:pt x="3890264" y="7661"/>
                  </a:cubicBezTo>
                  <a:cubicBezTo>
                    <a:pt x="3895169" y="12566"/>
                    <a:pt x="3897924" y="19218"/>
                    <a:pt x="3897924" y="26155"/>
                  </a:cubicBezTo>
                  <a:lnTo>
                    <a:pt x="3897924" y="1988072"/>
                  </a:lnTo>
                  <a:cubicBezTo>
                    <a:pt x="3897924" y="2002517"/>
                    <a:pt x="3886214" y="2014227"/>
                    <a:pt x="3871769" y="2014227"/>
                  </a:cubicBezTo>
                  <a:lnTo>
                    <a:pt x="26155" y="2014227"/>
                  </a:lnTo>
                  <a:cubicBezTo>
                    <a:pt x="11710" y="2014227"/>
                    <a:pt x="0" y="2002517"/>
                    <a:pt x="0" y="1988072"/>
                  </a:cubicBezTo>
                  <a:lnTo>
                    <a:pt x="0" y="26155"/>
                  </a:lnTo>
                  <a:cubicBezTo>
                    <a:pt x="0" y="11710"/>
                    <a:pt x="11710" y="0"/>
                    <a:pt x="26155" y="0"/>
                  </a:cubicBezTo>
                  <a:close/>
                </a:path>
              </a:pathLst>
            </a:custGeom>
            <a:solidFill>
              <a:srgbClr val="FFFFFF"/>
            </a:solidFill>
            <a:ln w="57150" cap="rnd">
              <a:solidFill>
                <a:srgbClr val="6FAF07"/>
              </a:solidFill>
              <a:prstDash val="lgDash"/>
              <a:round/>
            </a:ln>
          </p:spPr>
        </p:sp>
        <p:sp>
          <p:nvSpPr>
            <p:cNvPr id="8" name="TextBox 8"/>
            <p:cNvSpPr txBox="1"/>
            <p:nvPr/>
          </p:nvSpPr>
          <p:spPr>
            <a:xfrm>
              <a:off x="0" y="-28575"/>
              <a:ext cx="3897924" cy="2042802"/>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362200" y="3152066"/>
            <a:ext cx="7543800" cy="5877634"/>
            <a:chOff x="0" y="0"/>
            <a:chExt cx="795276" cy="667726"/>
          </a:xfrm>
        </p:grpSpPr>
        <p:sp>
          <p:nvSpPr>
            <p:cNvPr id="10" name="Freeform 10"/>
            <p:cNvSpPr/>
            <p:nvPr/>
          </p:nvSpPr>
          <p:spPr>
            <a:xfrm>
              <a:off x="0" y="0"/>
              <a:ext cx="795276" cy="667726"/>
            </a:xfrm>
            <a:custGeom>
              <a:avLst/>
              <a:gdLst/>
              <a:ahLst/>
              <a:cxnLst/>
              <a:rect l="l" t="t" r="r" b="b"/>
              <a:pathLst>
                <a:path w="795276" h="667726">
                  <a:moveTo>
                    <a:pt x="50783" y="0"/>
                  </a:moveTo>
                  <a:lnTo>
                    <a:pt x="744493" y="0"/>
                  </a:lnTo>
                  <a:cubicBezTo>
                    <a:pt x="757961" y="0"/>
                    <a:pt x="770878" y="5350"/>
                    <a:pt x="780402" y="14874"/>
                  </a:cubicBezTo>
                  <a:cubicBezTo>
                    <a:pt x="789926" y="24398"/>
                    <a:pt x="795276" y="37315"/>
                    <a:pt x="795276" y="50783"/>
                  </a:cubicBezTo>
                  <a:lnTo>
                    <a:pt x="795276" y="616943"/>
                  </a:lnTo>
                  <a:cubicBezTo>
                    <a:pt x="795276" y="644990"/>
                    <a:pt x="772539" y="667726"/>
                    <a:pt x="744493" y="667726"/>
                  </a:cubicBezTo>
                  <a:lnTo>
                    <a:pt x="50783" y="667726"/>
                  </a:lnTo>
                  <a:cubicBezTo>
                    <a:pt x="37315" y="667726"/>
                    <a:pt x="24398" y="662376"/>
                    <a:pt x="14874" y="652852"/>
                  </a:cubicBezTo>
                  <a:cubicBezTo>
                    <a:pt x="5350" y="643328"/>
                    <a:pt x="0" y="630411"/>
                    <a:pt x="0" y="616943"/>
                  </a:cubicBezTo>
                  <a:lnTo>
                    <a:pt x="0" y="50783"/>
                  </a:lnTo>
                  <a:cubicBezTo>
                    <a:pt x="0" y="37315"/>
                    <a:pt x="5350" y="24398"/>
                    <a:pt x="14874" y="14874"/>
                  </a:cubicBezTo>
                  <a:cubicBezTo>
                    <a:pt x="24398" y="5350"/>
                    <a:pt x="37315" y="0"/>
                    <a:pt x="50783" y="0"/>
                  </a:cubicBezTo>
                  <a:close/>
                </a:path>
              </a:pathLst>
            </a:custGeom>
            <a:solidFill>
              <a:srgbClr val="000000">
                <a:alpha val="0"/>
              </a:srgbClr>
            </a:solidFill>
            <a:ln w="47625" cap="rnd">
              <a:solidFill>
                <a:srgbClr val="6FAF07"/>
              </a:solidFill>
              <a:prstDash val="lgDash"/>
              <a:round/>
            </a:ln>
          </p:spPr>
        </p:sp>
        <p:sp>
          <p:nvSpPr>
            <p:cNvPr id="11" name="TextBox 11"/>
            <p:cNvSpPr txBox="1"/>
            <p:nvPr/>
          </p:nvSpPr>
          <p:spPr>
            <a:xfrm>
              <a:off x="0" y="-76200"/>
              <a:ext cx="795276" cy="743926"/>
            </a:xfrm>
            <a:prstGeom prst="rect">
              <a:avLst/>
            </a:prstGeom>
          </p:spPr>
          <p:txBody>
            <a:bodyPr lIns="47486" tIns="47486" rIns="47486" bIns="47486" rtlCol="0" anchor="ctr"/>
            <a:lstStyle/>
            <a:p>
              <a:pPr algn="ctr">
                <a:lnSpc>
                  <a:spcPts val="6160"/>
                </a:lnSpc>
              </a:pPr>
              <a:endParaRPr/>
            </a:p>
          </p:txBody>
        </p:sp>
      </p:grpSp>
      <p:grpSp>
        <p:nvGrpSpPr>
          <p:cNvPr id="12" name="Group 12"/>
          <p:cNvGrpSpPr/>
          <p:nvPr/>
        </p:nvGrpSpPr>
        <p:grpSpPr>
          <a:xfrm>
            <a:off x="2078820" y="2611690"/>
            <a:ext cx="1583548" cy="1259121"/>
            <a:chOff x="-273806" y="-256449"/>
            <a:chExt cx="908806" cy="722615"/>
          </a:xfrm>
        </p:grpSpPr>
        <p:sp>
          <p:nvSpPr>
            <p:cNvPr id="13" name="Freeform 13"/>
            <p:cNvSpPr/>
            <p:nvPr/>
          </p:nvSpPr>
          <p:spPr>
            <a:xfrm>
              <a:off x="-273806" y="-256449"/>
              <a:ext cx="635000" cy="564751"/>
            </a:xfrm>
            <a:custGeom>
              <a:avLst/>
              <a:gdLst/>
              <a:ahLst/>
              <a:cxnLst/>
              <a:rect l="l" t="t" r="r" b="b"/>
              <a:pathLst>
                <a:path w="635000" h="564751">
                  <a:moveTo>
                    <a:pt x="635000" y="131195"/>
                  </a:moveTo>
                  <a:lnTo>
                    <a:pt x="635000" y="334972"/>
                  </a:lnTo>
                  <a:cubicBezTo>
                    <a:pt x="635000" y="413686"/>
                    <a:pt x="585622" y="483942"/>
                    <a:pt x="511561" y="510605"/>
                  </a:cubicBezTo>
                  <a:lnTo>
                    <a:pt x="440939" y="536028"/>
                  </a:lnTo>
                  <a:cubicBezTo>
                    <a:pt x="361153" y="564751"/>
                    <a:pt x="273847" y="564751"/>
                    <a:pt x="194061" y="536028"/>
                  </a:cubicBezTo>
                  <a:lnTo>
                    <a:pt x="123439" y="510605"/>
                  </a:lnTo>
                  <a:cubicBezTo>
                    <a:pt x="49378" y="483942"/>
                    <a:pt x="0" y="413686"/>
                    <a:pt x="0" y="334972"/>
                  </a:cubicBezTo>
                  <a:lnTo>
                    <a:pt x="0" y="131195"/>
                  </a:lnTo>
                  <a:cubicBezTo>
                    <a:pt x="0" y="96400"/>
                    <a:pt x="13822" y="63030"/>
                    <a:pt x="38426" y="38426"/>
                  </a:cubicBezTo>
                  <a:cubicBezTo>
                    <a:pt x="63030" y="13822"/>
                    <a:pt x="96400" y="0"/>
                    <a:pt x="131195" y="0"/>
                  </a:cubicBezTo>
                  <a:lnTo>
                    <a:pt x="503805" y="0"/>
                  </a:lnTo>
                  <a:cubicBezTo>
                    <a:pt x="538600" y="0"/>
                    <a:pt x="571970" y="13822"/>
                    <a:pt x="596574" y="38426"/>
                  </a:cubicBezTo>
                  <a:cubicBezTo>
                    <a:pt x="621178" y="63030"/>
                    <a:pt x="635000" y="96400"/>
                    <a:pt x="635000" y="131195"/>
                  </a:cubicBezTo>
                  <a:close/>
                </a:path>
              </a:pathLst>
            </a:custGeom>
            <a:solidFill>
              <a:srgbClr val="FEFFFF"/>
            </a:solidFill>
            <a:ln w="47625" cap="rnd">
              <a:solidFill>
                <a:srgbClr val="6FAF07"/>
              </a:solidFill>
              <a:prstDash val="lgDash"/>
              <a:round/>
            </a:ln>
          </p:spPr>
        </p:sp>
        <p:sp>
          <p:nvSpPr>
            <p:cNvPr id="14" name="TextBox 14"/>
            <p:cNvSpPr txBox="1"/>
            <p:nvPr/>
          </p:nvSpPr>
          <p:spPr>
            <a:xfrm>
              <a:off x="0" y="-76200"/>
              <a:ext cx="635000" cy="542366"/>
            </a:xfrm>
            <a:prstGeom prst="rect">
              <a:avLst/>
            </a:prstGeom>
          </p:spPr>
          <p:txBody>
            <a:bodyPr lIns="47486" tIns="47486" rIns="47486" bIns="47486" rtlCol="0" anchor="ctr"/>
            <a:lstStyle/>
            <a:p>
              <a:pPr algn="ctr">
                <a:lnSpc>
                  <a:spcPts val="6020"/>
                </a:lnSpc>
              </a:pPr>
              <a:endParaRPr/>
            </a:p>
          </p:txBody>
        </p:sp>
      </p:grpSp>
      <p:grpSp>
        <p:nvGrpSpPr>
          <p:cNvPr id="15" name="Group 15"/>
          <p:cNvGrpSpPr/>
          <p:nvPr/>
        </p:nvGrpSpPr>
        <p:grpSpPr>
          <a:xfrm>
            <a:off x="10250091" y="3152066"/>
            <a:ext cx="6056709" cy="5080357"/>
            <a:chOff x="0" y="0"/>
            <a:chExt cx="795276" cy="667726"/>
          </a:xfrm>
        </p:grpSpPr>
        <p:sp>
          <p:nvSpPr>
            <p:cNvPr id="16" name="Freeform 16"/>
            <p:cNvSpPr/>
            <p:nvPr/>
          </p:nvSpPr>
          <p:spPr>
            <a:xfrm>
              <a:off x="0" y="0"/>
              <a:ext cx="795276" cy="667726"/>
            </a:xfrm>
            <a:custGeom>
              <a:avLst/>
              <a:gdLst/>
              <a:ahLst/>
              <a:cxnLst/>
              <a:rect l="l" t="t" r="r" b="b"/>
              <a:pathLst>
                <a:path w="795276" h="667726">
                  <a:moveTo>
                    <a:pt x="50783" y="0"/>
                  </a:moveTo>
                  <a:lnTo>
                    <a:pt x="744493" y="0"/>
                  </a:lnTo>
                  <a:cubicBezTo>
                    <a:pt x="757961" y="0"/>
                    <a:pt x="770878" y="5350"/>
                    <a:pt x="780402" y="14874"/>
                  </a:cubicBezTo>
                  <a:cubicBezTo>
                    <a:pt x="789926" y="24398"/>
                    <a:pt x="795276" y="37315"/>
                    <a:pt x="795276" y="50783"/>
                  </a:cubicBezTo>
                  <a:lnTo>
                    <a:pt x="795276" y="616943"/>
                  </a:lnTo>
                  <a:cubicBezTo>
                    <a:pt x="795276" y="644990"/>
                    <a:pt x="772539" y="667726"/>
                    <a:pt x="744493" y="667726"/>
                  </a:cubicBezTo>
                  <a:lnTo>
                    <a:pt x="50783" y="667726"/>
                  </a:lnTo>
                  <a:cubicBezTo>
                    <a:pt x="37315" y="667726"/>
                    <a:pt x="24398" y="662376"/>
                    <a:pt x="14874" y="652852"/>
                  </a:cubicBezTo>
                  <a:cubicBezTo>
                    <a:pt x="5350" y="643328"/>
                    <a:pt x="0" y="630411"/>
                    <a:pt x="0" y="616943"/>
                  </a:cubicBezTo>
                  <a:lnTo>
                    <a:pt x="0" y="50783"/>
                  </a:lnTo>
                  <a:cubicBezTo>
                    <a:pt x="0" y="37315"/>
                    <a:pt x="5350" y="24398"/>
                    <a:pt x="14874" y="14874"/>
                  </a:cubicBezTo>
                  <a:cubicBezTo>
                    <a:pt x="24398" y="5350"/>
                    <a:pt x="37315" y="0"/>
                    <a:pt x="50783" y="0"/>
                  </a:cubicBezTo>
                  <a:close/>
                </a:path>
              </a:pathLst>
            </a:custGeom>
            <a:solidFill>
              <a:srgbClr val="000000">
                <a:alpha val="0"/>
              </a:srgbClr>
            </a:solidFill>
            <a:ln w="47625" cap="rnd">
              <a:solidFill>
                <a:srgbClr val="6FAF07"/>
              </a:solidFill>
              <a:prstDash val="lgDash"/>
              <a:round/>
            </a:ln>
          </p:spPr>
        </p:sp>
        <p:sp>
          <p:nvSpPr>
            <p:cNvPr id="17" name="TextBox 17"/>
            <p:cNvSpPr txBox="1"/>
            <p:nvPr/>
          </p:nvSpPr>
          <p:spPr>
            <a:xfrm>
              <a:off x="0" y="-76200"/>
              <a:ext cx="795276" cy="743926"/>
            </a:xfrm>
            <a:prstGeom prst="rect">
              <a:avLst/>
            </a:prstGeom>
          </p:spPr>
          <p:txBody>
            <a:bodyPr lIns="47486" tIns="47486" rIns="47486" bIns="47486" rtlCol="0" anchor="ctr"/>
            <a:lstStyle/>
            <a:p>
              <a:pPr algn="ctr">
                <a:lnSpc>
                  <a:spcPts val="6160"/>
                </a:lnSpc>
              </a:pPr>
              <a:endParaRPr/>
            </a:p>
          </p:txBody>
        </p:sp>
      </p:grpSp>
      <p:grpSp>
        <p:nvGrpSpPr>
          <p:cNvPr id="18" name="Group 18"/>
          <p:cNvGrpSpPr/>
          <p:nvPr/>
        </p:nvGrpSpPr>
        <p:grpSpPr>
          <a:xfrm>
            <a:off x="10039419" y="3138792"/>
            <a:ext cx="1106455" cy="1011433"/>
            <a:chOff x="0" y="0"/>
            <a:chExt cx="635000" cy="580466"/>
          </a:xfrm>
        </p:grpSpPr>
        <p:sp>
          <p:nvSpPr>
            <p:cNvPr id="19" name="Freeform 19"/>
            <p:cNvSpPr/>
            <p:nvPr/>
          </p:nvSpPr>
          <p:spPr>
            <a:xfrm>
              <a:off x="0" y="0"/>
              <a:ext cx="635000" cy="564751"/>
            </a:xfrm>
            <a:custGeom>
              <a:avLst/>
              <a:gdLst/>
              <a:ahLst/>
              <a:cxnLst/>
              <a:rect l="l" t="t" r="r" b="b"/>
              <a:pathLst>
                <a:path w="635000" h="564751">
                  <a:moveTo>
                    <a:pt x="635000" y="131195"/>
                  </a:moveTo>
                  <a:lnTo>
                    <a:pt x="635000" y="334972"/>
                  </a:lnTo>
                  <a:cubicBezTo>
                    <a:pt x="635000" y="413686"/>
                    <a:pt x="585622" y="483942"/>
                    <a:pt x="511561" y="510605"/>
                  </a:cubicBezTo>
                  <a:lnTo>
                    <a:pt x="440939" y="536028"/>
                  </a:lnTo>
                  <a:cubicBezTo>
                    <a:pt x="361153" y="564751"/>
                    <a:pt x="273847" y="564751"/>
                    <a:pt x="194061" y="536028"/>
                  </a:cubicBezTo>
                  <a:lnTo>
                    <a:pt x="123439" y="510605"/>
                  </a:lnTo>
                  <a:cubicBezTo>
                    <a:pt x="49378" y="483942"/>
                    <a:pt x="0" y="413686"/>
                    <a:pt x="0" y="334972"/>
                  </a:cubicBezTo>
                  <a:lnTo>
                    <a:pt x="0" y="131195"/>
                  </a:lnTo>
                  <a:cubicBezTo>
                    <a:pt x="0" y="96400"/>
                    <a:pt x="13822" y="63030"/>
                    <a:pt x="38426" y="38426"/>
                  </a:cubicBezTo>
                  <a:cubicBezTo>
                    <a:pt x="63030" y="13822"/>
                    <a:pt x="96400" y="0"/>
                    <a:pt x="131195" y="0"/>
                  </a:cubicBezTo>
                  <a:lnTo>
                    <a:pt x="503805" y="0"/>
                  </a:lnTo>
                  <a:cubicBezTo>
                    <a:pt x="538600" y="0"/>
                    <a:pt x="571970" y="13822"/>
                    <a:pt x="596574" y="38426"/>
                  </a:cubicBezTo>
                  <a:cubicBezTo>
                    <a:pt x="621178" y="63030"/>
                    <a:pt x="635000" y="96400"/>
                    <a:pt x="635000" y="131195"/>
                  </a:cubicBezTo>
                  <a:close/>
                </a:path>
              </a:pathLst>
            </a:custGeom>
            <a:solidFill>
              <a:srgbClr val="FEFFFF"/>
            </a:solidFill>
            <a:ln w="47625" cap="rnd">
              <a:solidFill>
                <a:srgbClr val="6FAF07"/>
              </a:solidFill>
              <a:prstDash val="lgDash"/>
              <a:round/>
            </a:ln>
          </p:spPr>
        </p:sp>
        <p:sp>
          <p:nvSpPr>
            <p:cNvPr id="20" name="TextBox 20"/>
            <p:cNvSpPr txBox="1"/>
            <p:nvPr/>
          </p:nvSpPr>
          <p:spPr>
            <a:xfrm>
              <a:off x="0" y="-76200"/>
              <a:ext cx="635000" cy="542366"/>
            </a:xfrm>
            <a:prstGeom prst="rect">
              <a:avLst/>
            </a:prstGeom>
          </p:spPr>
          <p:txBody>
            <a:bodyPr lIns="47486" tIns="47486" rIns="47486" bIns="47486" rtlCol="0" anchor="ctr"/>
            <a:lstStyle/>
            <a:p>
              <a:pPr algn="ctr">
                <a:lnSpc>
                  <a:spcPts val="6020"/>
                </a:lnSpc>
              </a:pPr>
              <a:endParaRPr/>
            </a:p>
          </p:txBody>
        </p:sp>
      </p:grpSp>
      <p:sp>
        <p:nvSpPr>
          <p:cNvPr id="21" name="Freeform 21"/>
          <p:cNvSpPr/>
          <p:nvPr/>
        </p:nvSpPr>
        <p:spPr>
          <a:xfrm>
            <a:off x="8379254" y="7787433"/>
            <a:ext cx="764382" cy="675435"/>
          </a:xfrm>
          <a:custGeom>
            <a:avLst/>
            <a:gdLst/>
            <a:ahLst/>
            <a:cxnLst/>
            <a:rect l="l" t="t" r="r" b="b"/>
            <a:pathLst>
              <a:path w="764382" h="675435">
                <a:moveTo>
                  <a:pt x="0" y="0"/>
                </a:moveTo>
                <a:lnTo>
                  <a:pt x="764382" y="0"/>
                </a:lnTo>
                <a:lnTo>
                  <a:pt x="764382" y="675436"/>
                </a:lnTo>
                <a:lnTo>
                  <a:pt x="0" y="67543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2" name="TextBox 22"/>
          <p:cNvSpPr txBox="1"/>
          <p:nvPr/>
        </p:nvSpPr>
        <p:spPr>
          <a:xfrm>
            <a:off x="3650254" y="3152066"/>
            <a:ext cx="4214376" cy="492443"/>
          </a:xfrm>
          <a:prstGeom prst="rect">
            <a:avLst/>
          </a:prstGeom>
        </p:spPr>
        <p:txBody>
          <a:bodyPr lIns="0" tIns="0" rIns="0" bIns="0" rtlCol="0" anchor="t">
            <a:spAutoFit/>
          </a:bodyPr>
          <a:lstStyle/>
          <a:p>
            <a:r>
              <a:rPr lang="en-US" sz="3200" b="1" smtClean="0"/>
              <a:t> </a:t>
            </a:r>
            <a:r>
              <a:rPr lang="en-US" sz="3200" b="1">
                <a:latin typeface="Times New Roman" pitchFamily="18" charset="0"/>
                <a:cs typeface="Times New Roman" pitchFamily="18" charset="0"/>
              </a:rPr>
              <a:t>Giá trị nội </a:t>
            </a:r>
            <a:r>
              <a:rPr lang="en-US" sz="3200" b="1" smtClean="0">
                <a:latin typeface="Times New Roman" pitchFamily="18" charset="0"/>
                <a:cs typeface="Times New Roman" pitchFamily="18" charset="0"/>
              </a:rPr>
              <a:t>dung</a:t>
            </a:r>
            <a:endParaRPr lang="vi-VN" sz="3200">
              <a:latin typeface="Times New Roman" pitchFamily="18" charset="0"/>
              <a:cs typeface="Times New Roman" pitchFamily="18" charset="0"/>
            </a:endParaRPr>
          </a:p>
        </p:txBody>
      </p:sp>
      <p:grpSp>
        <p:nvGrpSpPr>
          <p:cNvPr id="23" name="Group 23"/>
          <p:cNvGrpSpPr/>
          <p:nvPr/>
        </p:nvGrpSpPr>
        <p:grpSpPr>
          <a:xfrm>
            <a:off x="4772701" y="949278"/>
            <a:ext cx="8742597" cy="1322539"/>
            <a:chOff x="0" y="0"/>
            <a:chExt cx="2686494" cy="406400"/>
          </a:xfrm>
        </p:grpSpPr>
        <p:sp>
          <p:nvSpPr>
            <p:cNvPr id="24" name="Freeform 24"/>
            <p:cNvSpPr/>
            <p:nvPr/>
          </p:nvSpPr>
          <p:spPr>
            <a:xfrm>
              <a:off x="0" y="0"/>
              <a:ext cx="2686494" cy="406400"/>
            </a:xfrm>
            <a:custGeom>
              <a:avLst/>
              <a:gdLst/>
              <a:ahLst/>
              <a:cxnLst/>
              <a:rect l="l" t="t" r="r" b="b"/>
              <a:pathLst>
                <a:path w="2686494" h="406400">
                  <a:moveTo>
                    <a:pt x="88554" y="0"/>
                  </a:moveTo>
                  <a:lnTo>
                    <a:pt x="2597940" y="0"/>
                  </a:lnTo>
                  <a:cubicBezTo>
                    <a:pt x="2646847" y="0"/>
                    <a:pt x="2686494" y="39647"/>
                    <a:pt x="2686494" y="88554"/>
                  </a:cubicBezTo>
                  <a:lnTo>
                    <a:pt x="2686494" y="317846"/>
                  </a:lnTo>
                  <a:cubicBezTo>
                    <a:pt x="2686494" y="366753"/>
                    <a:pt x="2646847" y="406400"/>
                    <a:pt x="2597940" y="406400"/>
                  </a:cubicBezTo>
                  <a:lnTo>
                    <a:pt x="88554" y="406400"/>
                  </a:lnTo>
                  <a:cubicBezTo>
                    <a:pt x="39647" y="406400"/>
                    <a:pt x="0" y="366753"/>
                    <a:pt x="0" y="317846"/>
                  </a:cubicBezTo>
                  <a:lnTo>
                    <a:pt x="0" y="88554"/>
                  </a:lnTo>
                  <a:cubicBezTo>
                    <a:pt x="0" y="39647"/>
                    <a:pt x="39647" y="0"/>
                    <a:pt x="88554" y="0"/>
                  </a:cubicBezTo>
                  <a:close/>
                </a:path>
              </a:pathLst>
            </a:custGeom>
            <a:solidFill>
              <a:srgbClr val="FFFFFF"/>
            </a:solidFill>
            <a:ln w="57150" cap="rnd">
              <a:solidFill>
                <a:srgbClr val="6FAF07"/>
              </a:solidFill>
              <a:prstDash val="lgDash"/>
              <a:round/>
            </a:ln>
          </p:spPr>
        </p:sp>
        <p:sp>
          <p:nvSpPr>
            <p:cNvPr id="25" name="TextBox 25"/>
            <p:cNvSpPr txBox="1"/>
            <p:nvPr/>
          </p:nvSpPr>
          <p:spPr>
            <a:xfrm>
              <a:off x="0" y="-28575"/>
              <a:ext cx="2686494" cy="434975"/>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4888348" y="1209710"/>
            <a:ext cx="8511304" cy="923330"/>
          </a:xfrm>
          <a:prstGeom prst="rect">
            <a:avLst/>
          </a:prstGeom>
        </p:spPr>
        <p:txBody>
          <a:bodyPr lIns="0" tIns="0" rIns="0" bIns="0" rtlCol="0" anchor="t">
            <a:spAutoFit/>
          </a:bodyPr>
          <a:lstStyle/>
          <a:p>
            <a:pPr algn="ctr"/>
            <a:r>
              <a:rPr lang="en-US" sz="6000" b="1" smtClean="0">
                <a:latin typeface="Times New Roman" pitchFamily="18" charset="0"/>
                <a:cs typeface="Times New Roman" pitchFamily="18" charset="0"/>
              </a:rPr>
              <a:t>III. TỔNG KẾT</a:t>
            </a:r>
            <a:endParaRPr lang="vi-VN" sz="6000">
              <a:latin typeface="Times New Roman" pitchFamily="18" charset="0"/>
              <a:cs typeface="Times New Roman" pitchFamily="18" charset="0"/>
            </a:endParaRPr>
          </a:p>
        </p:txBody>
      </p:sp>
      <p:sp>
        <p:nvSpPr>
          <p:cNvPr id="27" name="TextBox 27"/>
          <p:cNvSpPr txBox="1"/>
          <p:nvPr/>
        </p:nvSpPr>
        <p:spPr>
          <a:xfrm>
            <a:off x="2026801" y="2705648"/>
            <a:ext cx="1210492" cy="796134"/>
          </a:xfrm>
          <a:prstGeom prst="rect">
            <a:avLst/>
          </a:prstGeom>
        </p:spPr>
        <p:txBody>
          <a:bodyPr lIns="0" tIns="0" rIns="0" bIns="0" rtlCol="0" anchor="t">
            <a:spAutoFit/>
          </a:bodyPr>
          <a:lstStyle/>
          <a:p>
            <a:pPr marL="0" lvl="0" indent="0" algn="ctr">
              <a:lnSpc>
                <a:spcPts val="6531"/>
              </a:lnSpc>
              <a:spcBef>
                <a:spcPct val="0"/>
              </a:spcBef>
            </a:pPr>
            <a:r>
              <a:rPr lang="en-US" sz="4354">
                <a:solidFill>
                  <a:srgbClr val="6FAF07"/>
                </a:solidFill>
                <a:latin typeface="Genty Sans"/>
              </a:rPr>
              <a:t>1</a:t>
            </a:r>
          </a:p>
        </p:txBody>
      </p:sp>
      <p:sp>
        <p:nvSpPr>
          <p:cNvPr id="28" name="TextBox 28"/>
          <p:cNvSpPr txBox="1"/>
          <p:nvPr/>
        </p:nvSpPr>
        <p:spPr>
          <a:xfrm>
            <a:off x="2632047" y="3867264"/>
            <a:ext cx="6892953" cy="4739759"/>
          </a:xfrm>
          <a:prstGeom prst="rect">
            <a:avLst/>
          </a:prstGeom>
        </p:spPr>
        <p:txBody>
          <a:bodyPr wrap="square" lIns="0" tIns="0" rIns="0" bIns="0" rtlCol="0" anchor="t">
            <a:spAutoFit/>
          </a:bodyPr>
          <a:lstStyle/>
          <a:p>
            <a:pPr algn="just"/>
            <a:r>
              <a:rPr lang="en-US" sz="2800" b="1" smtClean="0">
                <a:latin typeface="Times New Roman" pitchFamily="18" charset="0"/>
                <a:cs typeface="Times New Roman" pitchFamily="18" charset="0"/>
              </a:rPr>
              <a:t>- </a:t>
            </a:r>
            <a:r>
              <a:rPr lang="en-US" sz="2800" b="1">
                <a:latin typeface="Times New Roman" pitchFamily="18" charset="0"/>
                <a:cs typeface="Times New Roman" pitchFamily="18" charset="0"/>
              </a:rPr>
              <a:t>Vở kịch đề cập việc thực hiện khoán ruộng đến từng hộ nông dân ở một địa phương. Với cách làm này, năng suất lúa, hoa màu tăng cao, chăn nuôi phát triển mạnh. Vì vậy, dân no ấm, thực hiện đầy đủ nghĩa vụ thuế đối với Nhà nước.</a:t>
            </a:r>
            <a:endParaRPr lang="vi-VN" sz="2800" b="1">
              <a:latin typeface="Times New Roman" pitchFamily="18" charset="0"/>
              <a:cs typeface="Times New Roman" pitchFamily="18" charset="0"/>
            </a:endParaRPr>
          </a:p>
          <a:p>
            <a:pPr algn="just"/>
            <a:r>
              <a:rPr lang="en-US" sz="2800" b="1">
                <a:latin typeface="Times New Roman" pitchFamily="18" charset="0"/>
                <a:cs typeface="Times New Roman" pitchFamily="18" charset="0"/>
              </a:rPr>
              <a:t>- Qua đó, nói lên cuộc đối đầu giữa cái tốt và cái xấu, giữa cái cổ hủ, cái lạc hậu với cái mới, cái tiến bộ và cuối cùng tư tưởng, cách làm tiến bộ đã giành chiến thắng, đưa xã hội phát triển đi lên.</a:t>
            </a:r>
            <a:endParaRPr lang="vi-VN" sz="2800" b="1">
              <a:latin typeface="Times New Roman" pitchFamily="18" charset="0"/>
              <a:cs typeface="Times New Roman" pitchFamily="18" charset="0"/>
            </a:endParaRPr>
          </a:p>
        </p:txBody>
      </p:sp>
      <p:sp>
        <p:nvSpPr>
          <p:cNvPr id="29" name="TextBox 29"/>
          <p:cNvSpPr txBox="1"/>
          <p:nvPr/>
        </p:nvSpPr>
        <p:spPr>
          <a:xfrm>
            <a:off x="10039418" y="3131445"/>
            <a:ext cx="1106455" cy="796134"/>
          </a:xfrm>
          <a:prstGeom prst="rect">
            <a:avLst/>
          </a:prstGeom>
        </p:spPr>
        <p:txBody>
          <a:bodyPr lIns="0" tIns="0" rIns="0" bIns="0" rtlCol="0" anchor="t">
            <a:spAutoFit/>
          </a:bodyPr>
          <a:lstStyle/>
          <a:p>
            <a:pPr marL="0" lvl="0" indent="0" algn="ctr">
              <a:lnSpc>
                <a:spcPts val="6531"/>
              </a:lnSpc>
              <a:spcBef>
                <a:spcPct val="0"/>
              </a:spcBef>
            </a:pPr>
            <a:r>
              <a:rPr lang="en-US" sz="4354">
                <a:solidFill>
                  <a:srgbClr val="6FAF07"/>
                </a:solidFill>
                <a:latin typeface="Genty Sans"/>
              </a:rPr>
              <a:t>2</a:t>
            </a:r>
          </a:p>
        </p:txBody>
      </p:sp>
      <p:sp>
        <p:nvSpPr>
          <p:cNvPr id="30" name="TextBox 30"/>
          <p:cNvSpPr txBox="1"/>
          <p:nvPr/>
        </p:nvSpPr>
        <p:spPr>
          <a:xfrm>
            <a:off x="11145874" y="3255560"/>
            <a:ext cx="4232124" cy="492443"/>
          </a:xfrm>
          <a:prstGeom prst="rect">
            <a:avLst/>
          </a:prstGeom>
        </p:spPr>
        <p:txBody>
          <a:bodyPr wrap="square" lIns="0" tIns="0" rIns="0" bIns="0" rtlCol="0" anchor="t">
            <a:spAutoFit/>
          </a:bodyPr>
          <a:lstStyle/>
          <a:p>
            <a:r>
              <a:rPr lang="en-US" sz="3200" b="1" smtClean="0">
                <a:latin typeface="Times New Roman" pitchFamily="18" charset="0"/>
                <a:cs typeface="Times New Roman" pitchFamily="18" charset="0"/>
              </a:rPr>
              <a:t>Giá </a:t>
            </a:r>
            <a:r>
              <a:rPr lang="en-US" sz="3200" b="1">
                <a:latin typeface="Times New Roman" pitchFamily="18" charset="0"/>
                <a:cs typeface="Times New Roman" pitchFamily="18" charset="0"/>
              </a:rPr>
              <a:t>trị nghệ thuật</a:t>
            </a:r>
            <a:endParaRPr lang="vi-VN" sz="3200">
              <a:latin typeface="Times New Roman" pitchFamily="18" charset="0"/>
              <a:cs typeface="Times New Roman" pitchFamily="18" charset="0"/>
            </a:endParaRPr>
          </a:p>
        </p:txBody>
      </p:sp>
      <p:sp>
        <p:nvSpPr>
          <p:cNvPr id="31" name="TextBox 31"/>
          <p:cNvSpPr txBox="1"/>
          <p:nvPr/>
        </p:nvSpPr>
        <p:spPr>
          <a:xfrm>
            <a:off x="10654033" y="4264898"/>
            <a:ext cx="4592825" cy="3447098"/>
          </a:xfrm>
          <a:prstGeom prst="rect">
            <a:avLst/>
          </a:prstGeom>
        </p:spPr>
        <p:txBody>
          <a:bodyPr lIns="0" tIns="0" rIns="0" bIns="0" rtlCol="0" anchor="t">
            <a:spAutoFit/>
          </a:bodyPr>
          <a:lstStyle/>
          <a:p>
            <a:r>
              <a:rPr lang="en-US" sz="3200" b="1" smtClean="0">
                <a:latin typeface="Times New Roman" pitchFamily="18" charset="0"/>
                <a:cs typeface="Times New Roman" pitchFamily="18" charset="0"/>
              </a:rPr>
              <a:t>- </a:t>
            </a:r>
            <a:r>
              <a:rPr lang="en-US" sz="3200" b="1">
                <a:latin typeface="Times New Roman" pitchFamily="18" charset="0"/>
                <a:cs typeface="Times New Roman" pitchFamily="18" charset="0"/>
              </a:rPr>
              <a:t>Vở kịch đã tái hiện lại khung cảnh làng quê đầy quen thuộc, gần gũi cùng tình huống kịch hài hước, dóm dỉnh, đã tạo nên tiếng cười châm biếm, mỉa mai.</a:t>
            </a:r>
            <a:endParaRPr lang="vi-VN" sz="3200" b="1">
              <a:latin typeface="Times New Roman" pitchFamily="18" charset="0"/>
              <a:cs typeface="Times New Roman" pitchFamily="18" charset="0"/>
            </a:endParaRPr>
          </a:p>
        </p:txBody>
      </p:sp>
      <p:sp>
        <p:nvSpPr>
          <p:cNvPr id="32" name="Freeform 32"/>
          <p:cNvSpPr/>
          <p:nvPr/>
        </p:nvSpPr>
        <p:spPr>
          <a:xfrm>
            <a:off x="14911907" y="7787433"/>
            <a:ext cx="764382" cy="675435"/>
          </a:xfrm>
          <a:custGeom>
            <a:avLst/>
            <a:gdLst/>
            <a:ahLst/>
            <a:cxnLst/>
            <a:rect l="l" t="t" r="r" b="b"/>
            <a:pathLst>
              <a:path w="764382" h="675435">
                <a:moveTo>
                  <a:pt x="0" y="0"/>
                </a:moveTo>
                <a:lnTo>
                  <a:pt x="764381" y="0"/>
                </a:lnTo>
                <a:lnTo>
                  <a:pt x="764381" y="675436"/>
                </a:lnTo>
                <a:lnTo>
                  <a:pt x="0" y="67543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xEl>
                                              <p:pRg st="0" end="0"/>
                                            </p:txEl>
                                          </p:spTgt>
                                        </p:tgtEl>
                                        <p:attrNameLst>
                                          <p:attrName>style.visibility</p:attrName>
                                        </p:attrNameLst>
                                      </p:cBhvr>
                                      <p:to>
                                        <p:strVal val="visible"/>
                                      </p:to>
                                    </p:set>
                                    <p:animEffect transition="in" filter="fade">
                                      <p:cBhvr>
                                        <p:cTn id="21" dur="1000"/>
                                        <p:tgtEl>
                                          <p:spTgt spid="28">
                                            <p:txEl>
                                              <p:pRg st="0" end="0"/>
                                            </p:txEl>
                                          </p:spTgt>
                                        </p:tgtEl>
                                      </p:cBhvr>
                                    </p:animEffect>
                                    <p:anim calcmode="lin" valueType="num">
                                      <p:cBhvr>
                                        <p:cTn id="2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8">
                                            <p:txEl>
                                              <p:pRg st="1" end="1"/>
                                            </p:txEl>
                                          </p:spTgt>
                                        </p:tgtEl>
                                        <p:attrNameLst>
                                          <p:attrName>style.visibility</p:attrName>
                                        </p:attrNameLst>
                                      </p:cBhvr>
                                      <p:to>
                                        <p:strVal val="visible"/>
                                      </p:to>
                                    </p:set>
                                    <p:animEffect transition="in" filter="fade">
                                      <p:cBhvr>
                                        <p:cTn id="28" dur="1000"/>
                                        <p:tgtEl>
                                          <p:spTgt spid="28">
                                            <p:txEl>
                                              <p:pRg st="1" end="1"/>
                                            </p:txEl>
                                          </p:spTgt>
                                        </p:tgtEl>
                                      </p:cBhvr>
                                    </p:animEffect>
                                    <p:anim calcmode="lin" valueType="num">
                                      <p:cBhvr>
                                        <p:cTn id="29" dur="10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644766" y="1028700"/>
            <a:ext cx="15098773" cy="7498499"/>
            <a:chOff x="0" y="0"/>
            <a:chExt cx="3976632" cy="1974913"/>
          </a:xfrm>
        </p:grpSpPr>
        <p:sp>
          <p:nvSpPr>
            <p:cNvPr id="4" name="Freeform 4"/>
            <p:cNvSpPr/>
            <p:nvPr/>
          </p:nvSpPr>
          <p:spPr>
            <a:xfrm>
              <a:off x="0" y="0"/>
              <a:ext cx="3976632" cy="1974913"/>
            </a:xfrm>
            <a:custGeom>
              <a:avLst/>
              <a:gdLst/>
              <a:ahLst/>
              <a:cxnLst/>
              <a:rect l="l" t="t" r="r" b="b"/>
              <a:pathLst>
                <a:path w="3976632" h="1974913">
                  <a:moveTo>
                    <a:pt x="51275" y="0"/>
                  </a:moveTo>
                  <a:lnTo>
                    <a:pt x="3925357" y="0"/>
                  </a:lnTo>
                  <a:cubicBezTo>
                    <a:pt x="3953675" y="0"/>
                    <a:pt x="3976632" y="22957"/>
                    <a:pt x="3976632" y="51275"/>
                  </a:cubicBezTo>
                  <a:lnTo>
                    <a:pt x="3976632" y="1923638"/>
                  </a:lnTo>
                  <a:cubicBezTo>
                    <a:pt x="3976632" y="1951957"/>
                    <a:pt x="3953675" y="1974913"/>
                    <a:pt x="3925357" y="1974913"/>
                  </a:cubicBezTo>
                  <a:lnTo>
                    <a:pt x="51275" y="1974913"/>
                  </a:lnTo>
                  <a:cubicBezTo>
                    <a:pt x="22957" y="1974913"/>
                    <a:pt x="0" y="1951957"/>
                    <a:pt x="0" y="1923638"/>
                  </a:cubicBezTo>
                  <a:lnTo>
                    <a:pt x="0" y="51275"/>
                  </a:lnTo>
                  <a:cubicBezTo>
                    <a:pt x="0" y="22957"/>
                    <a:pt x="22957" y="0"/>
                    <a:pt x="51275" y="0"/>
                  </a:cubicBezTo>
                  <a:close/>
                </a:path>
              </a:pathLst>
            </a:custGeom>
            <a:solidFill>
              <a:srgbClr val="FFFFFF"/>
            </a:solidFill>
            <a:ln cap="rnd">
              <a:noFill/>
              <a:prstDash val="lgDash"/>
              <a:round/>
            </a:ln>
          </p:spPr>
        </p:sp>
        <p:sp>
          <p:nvSpPr>
            <p:cNvPr id="5" name="TextBox 5"/>
            <p:cNvSpPr txBox="1"/>
            <p:nvPr/>
          </p:nvSpPr>
          <p:spPr>
            <a:xfrm>
              <a:off x="0" y="-28575"/>
              <a:ext cx="3976632" cy="200348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2033072" y="1453638"/>
            <a:ext cx="14322160" cy="6573515"/>
            <a:chOff x="0" y="0"/>
            <a:chExt cx="3772091" cy="1731296"/>
          </a:xfrm>
        </p:grpSpPr>
        <p:sp>
          <p:nvSpPr>
            <p:cNvPr id="7" name="Freeform 7"/>
            <p:cNvSpPr/>
            <p:nvPr/>
          </p:nvSpPr>
          <p:spPr>
            <a:xfrm>
              <a:off x="0" y="0"/>
              <a:ext cx="3772091" cy="1731296"/>
            </a:xfrm>
            <a:custGeom>
              <a:avLst/>
              <a:gdLst/>
              <a:ahLst/>
              <a:cxnLst/>
              <a:rect l="l" t="t" r="r" b="b"/>
              <a:pathLst>
                <a:path w="3772091" h="1731296">
                  <a:moveTo>
                    <a:pt x="54056" y="0"/>
                  </a:moveTo>
                  <a:lnTo>
                    <a:pt x="3718036" y="0"/>
                  </a:lnTo>
                  <a:cubicBezTo>
                    <a:pt x="3747890" y="0"/>
                    <a:pt x="3772091" y="24201"/>
                    <a:pt x="3772091" y="54056"/>
                  </a:cubicBezTo>
                  <a:lnTo>
                    <a:pt x="3772091" y="1677240"/>
                  </a:lnTo>
                  <a:cubicBezTo>
                    <a:pt x="3772091" y="1707095"/>
                    <a:pt x="3747890" y="1731296"/>
                    <a:pt x="3718036" y="1731296"/>
                  </a:cubicBezTo>
                  <a:lnTo>
                    <a:pt x="54056" y="1731296"/>
                  </a:lnTo>
                  <a:cubicBezTo>
                    <a:pt x="24201" y="1731296"/>
                    <a:pt x="0" y="1707095"/>
                    <a:pt x="0" y="1677240"/>
                  </a:cubicBezTo>
                  <a:lnTo>
                    <a:pt x="0" y="54056"/>
                  </a:lnTo>
                  <a:cubicBezTo>
                    <a:pt x="0" y="24201"/>
                    <a:pt x="24201" y="0"/>
                    <a:pt x="54056" y="0"/>
                  </a:cubicBezTo>
                  <a:close/>
                </a:path>
              </a:pathLst>
            </a:custGeom>
            <a:solidFill>
              <a:srgbClr val="FFFFFF"/>
            </a:solidFill>
            <a:ln w="66675" cap="rnd">
              <a:solidFill>
                <a:srgbClr val="6FAF07"/>
              </a:solidFill>
              <a:prstDash val="lgDash"/>
              <a:round/>
            </a:ln>
          </p:spPr>
        </p:sp>
        <p:sp>
          <p:nvSpPr>
            <p:cNvPr id="8" name="TextBox 8"/>
            <p:cNvSpPr txBox="1"/>
            <p:nvPr/>
          </p:nvSpPr>
          <p:spPr>
            <a:xfrm>
              <a:off x="0" y="-28575"/>
              <a:ext cx="3772091" cy="1759871"/>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3217679" y="3306032"/>
            <a:ext cx="6809806" cy="7177662"/>
          </a:xfrm>
          <a:custGeom>
            <a:avLst/>
            <a:gdLst/>
            <a:ahLst/>
            <a:cxnLst/>
            <a:rect l="l" t="t" r="r" b="b"/>
            <a:pathLst>
              <a:path w="6809806" h="7177662">
                <a:moveTo>
                  <a:pt x="0" y="0"/>
                </a:moveTo>
                <a:lnTo>
                  <a:pt x="6809807" y="0"/>
                </a:lnTo>
                <a:lnTo>
                  <a:pt x="6809807" y="7177661"/>
                </a:lnTo>
                <a:lnTo>
                  <a:pt x="0" y="717766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0" name="Freeform 10"/>
          <p:cNvSpPr/>
          <p:nvPr/>
        </p:nvSpPr>
        <p:spPr>
          <a:xfrm>
            <a:off x="15181556" y="2905587"/>
            <a:ext cx="7350517" cy="7747580"/>
          </a:xfrm>
          <a:custGeom>
            <a:avLst/>
            <a:gdLst/>
            <a:ahLst/>
            <a:cxnLst/>
            <a:rect l="l" t="t" r="r" b="b"/>
            <a:pathLst>
              <a:path w="7350517" h="7747580">
                <a:moveTo>
                  <a:pt x="0" y="0"/>
                </a:moveTo>
                <a:lnTo>
                  <a:pt x="7350517" y="0"/>
                </a:lnTo>
                <a:lnTo>
                  <a:pt x="7350517" y="7747580"/>
                </a:lnTo>
                <a:lnTo>
                  <a:pt x="0" y="774758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1" name="Freeform 11"/>
          <p:cNvSpPr/>
          <p:nvPr/>
        </p:nvSpPr>
        <p:spPr>
          <a:xfrm rot="916814" flipH="1">
            <a:off x="3076544" y="2046225"/>
            <a:ext cx="1031168" cy="1144153"/>
          </a:xfrm>
          <a:custGeom>
            <a:avLst/>
            <a:gdLst/>
            <a:ahLst/>
            <a:cxnLst/>
            <a:rect l="l" t="t" r="r" b="b"/>
            <a:pathLst>
              <a:path w="1031168" h="1144153">
                <a:moveTo>
                  <a:pt x="1031168" y="0"/>
                </a:moveTo>
                <a:lnTo>
                  <a:pt x="0" y="0"/>
                </a:lnTo>
                <a:lnTo>
                  <a:pt x="0" y="1144153"/>
                </a:lnTo>
                <a:lnTo>
                  <a:pt x="1031168" y="1144153"/>
                </a:lnTo>
                <a:lnTo>
                  <a:pt x="1031168"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3" name="TextBox 13"/>
          <p:cNvSpPr txBox="1"/>
          <p:nvPr/>
        </p:nvSpPr>
        <p:spPr>
          <a:xfrm>
            <a:off x="3442195" y="3307579"/>
            <a:ext cx="11403610" cy="1529265"/>
          </a:xfrm>
          <a:prstGeom prst="rect">
            <a:avLst/>
          </a:prstGeom>
        </p:spPr>
        <p:txBody>
          <a:bodyPr lIns="0" tIns="0" rIns="0" bIns="0" rtlCol="0" anchor="t">
            <a:spAutoFit/>
          </a:bodyPr>
          <a:lstStyle/>
          <a:p>
            <a:pPr algn="ctr">
              <a:lnSpc>
                <a:spcPts val="12867"/>
              </a:lnSpc>
            </a:pPr>
            <a:r>
              <a:rPr lang="en-US" sz="9600" b="1" smtClean="0">
                <a:solidFill>
                  <a:srgbClr val="6FAF07"/>
                </a:solidFill>
                <a:latin typeface="Times New Roman" pitchFamily="18" charset="0"/>
                <a:cs typeface="Times New Roman" pitchFamily="18" charset="0"/>
              </a:rPr>
              <a:t>LUYỆN TẬP</a:t>
            </a:r>
            <a:endParaRPr lang="en-US" sz="9600" b="1">
              <a:solidFill>
                <a:srgbClr val="6FAF07"/>
              </a:solidFill>
              <a:latin typeface="Times New Roman" pitchFamily="18" charset="0"/>
              <a:cs typeface="Times New Roman" pitchFamily="18" charset="0"/>
            </a:endParaRPr>
          </a:p>
        </p:txBody>
      </p:sp>
    </p:spTree>
    <p:extLst>
      <p:ext uri="{BB962C8B-B14F-4D97-AF65-F5344CB8AC3E}">
        <p14:creationId xmlns:p14="http://schemas.microsoft.com/office/powerpoint/2010/main" val="282663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1040608" y="616745"/>
            <a:ext cx="15994856" cy="3340893"/>
          </a:xfrm>
          <a:prstGeom prst="snip2DiagRect">
            <a:avLst/>
          </a:prstGeom>
          <a:ln/>
        </p:spPr>
        <p:style>
          <a:lnRef idx="1">
            <a:schemeClr val="accent3"/>
          </a:lnRef>
          <a:fillRef idx="2">
            <a:schemeClr val="accent3"/>
          </a:fillRef>
          <a:effectRef idx="1">
            <a:schemeClr val="accent3"/>
          </a:effectRef>
          <a:fontRef idx="minor">
            <a:schemeClr val="dk1"/>
          </a:fontRef>
        </p:style>
        <p:txBody>
          <a:bodyPr lIns="137160" tIns="68580" rIns="137160" bIns="68580" anchor="ctr"/>
          <a:lstStyle/>
          <a:p>
            <a:pPr algn="just"/>
            <a:r>
              <a:rPr lang="en-US" sz="6000" b="1">
                <a:latin typeface="Times New Roman" pitchFamily="18" charset="0"/>
                <a:cs typeface="Times New Roman" pitchFamily="18" charset="0"/>
              </a:rPr>
              <a:t>Câu 1: Dòng nào dưới đây nêu đúng về ngôn ngữ được sử dụng trong đoạn trích?</a:t>
            </a:r>
            <a:endParaRPr lang="vi-VN" sz="6000">
              <a:latin typeface="Times New Roman" pitchFamily="18" charset="0"/>
              <a:cs typeface="Times New Roman" pitchFamily="18" charset="0"/>
            </a:endParaRPr>
          </a:p>
        </p:txBody>
      </p:sp>
      <p:sp>
        <p:nvSpPr>
          <p:cNvPr id="50" name="Snip Diagonal Corner Rectangle 49"/>
          <p:cNvSpPr/>
          <p:nvPr/>
        </p:nvSpPr>
        <p:spPr>
          <a:xfrm>
            <a:off x="1040607" y="4248150"/>
            <a:ext cx="16173450" cy="4936332"/>
          </a:xfrm>
          <a:prstGeom prst="snip2DiagRect">
            <a:avLst/>
          </a:prstGeom>
          <a:ln/>
        </p:spPr>
        <p:style>
          <a:lnRef idx="1">
            <a:schemeClr val="accent3"/>
          </a:lnRef>
          <a:fillRef idx="2">
            <a:schemeClr val="accent3"/>
          </a:fillRef>
          <a:effectRef idx="1">
            <a:schemeClr val="accent3"/>
          </a:effectRef>
          <a:fontRef idx="minor">
            <a:schemeClr val="dk1"/>
          </a:fontRef>
        </p:style>
        <p:txBody>
          <a:bodyPr lIns="137160" tIns="68580" rIns="137160" bIns="68580" anchor="ctr"/>
          <a:lstStyle/>
          <a:p>
            <a:endParaRPr lang="en-US" sz="5400" smtClean="0"/>
          </a:p>
          <a:p>
            <a:r>
              <a:rPr lang="en-US" sz="5400" b="1" smtClean="0">
                <a:latin typeface="Times New Roman" pitchFamily="18" charset="0"/>
                <a:cs typeface="Times New Roman" pitchFamily="18" charset="0"/>
              </a:rPr>
              <a:t>A</a:t>
            </a:r>
            <a:r>
              <a:rPr lang="en-US" sz="5400" b="1">
                <a:latin typeface="Times New Roman" pitchFamily="18" charset="0"/>
                <a:cs typeface="Times New Roman" pitchFamily="18" charset="0"/>
              </a:rPr>
              <a:t>. Ngôn ngữ đối thoại và chỉ dẫn sân khấu</a:t>
            </a:r>
            <a:endParaRPr lang="vi-VN" sz="5400" b="1">
              <a:latin typeface="Times New Roman" pitchFamily="18" charset="0"/>
              <a:cs typeface="Times New Roman" pitchFamily="18" charset="0"/>
            </a:endParaRPr>
          </a:p>
          <a:p>
            <a:r>
              <a:rPr lang="en-US" sz="5400" b="1">
                <a:latin typeface="Times New Roman" pitchFamily="18" charset="0"/>
                <a:cs typeface="Times New Roman" pitchFamily="18" charset="0"/>
              </a:rPr>
              <a:t>B. Ngôn ngữ độc thoại và chỉ dẫn sân khấu</a:t>
            </a:r>
            <a:endParaRPr lang="vi-VN" sz="5400" b="1">
              <a:latin typeface="Times New Roman" pitchFamily="18" charset="0"/>
              <a:cs typeface="Times New Roman" pitchFamily="18" charset="0"/>
            </a:endParaRPr>
          </a:p>
          <a:p>
            <a:r>
              <a:rPr lang="en-US" sz="5400" b="1">
                <a:latin typeface="Times New Roman" pitchFamily="18" charset="0"/>
                <a:cs typeface="Times New Roman" pitchFamily="18" charset="0"/>
              </a:rPr>
              <a:t>C. Ngôn ngữ đối thoại và bàng thoại</a:t>
            </a:r>
            <a:endParaRPr lang="vi-VN" sz="5400" b="1">
              <a:latin typeface="Times New Roman" pitchFamily="18" charset="0"/>
              <a:cs typeface="Times New Roman" pitchFamily="18" charset="0"/>
            </a:endParaRPr>
          </a:p>
          <a:p>
            <a:r>
              <a:rPr lang="en-US" sz="5400" b="1">
                <a:latin typeface="Times New Roman" pitchFamily="18" charset="0"/>
                <a:cs typeface="Times New Roman" pitchFamily="18" charset="0"/>
              </a:rPr>
              <a:t>D. Ngôn ngữ đối thoại và độc thoại</a:t>
            </a:r>
            <a:endParaRPr lang="vi-VN" sz="5400" b="1">
              <a:latin typeface="Times New Roman" pitchFamily="18" charset="0"/>
              <a:cs typeface="Times New Roman" pitchFamily="18" charset="0"/>
            </a:endParaRPr>
          </a:p>
          <a:p>
            <a:pPr marL="771525" indent="-771525" algn="ctr">
              <a:buFontTx/>
              <a:buAutoNum type="alphaLcPeriod"/>
              <a:defRPr/>
            </a:pPr>
            <a:endParaRPr lang="en-US" sz="4800" b="1">
              <a:solidFill>
                <a:schemeClr val="bg1"/>
              </a:solidFill>
            </a:endParaRPr>
          </a:p>
        </p:txBody>
      </p:sp>
      <p:sp>
        <p:nvSpPr>
          <p:cNvPr id="5" name="Rectangle 4"/>
          <p:cNvSpPr/>
          <p:nvPr/>
        </p:nvSpPr>
        <p:spPr>
          <a:xfrm>
            <a:off x="1428751" y="9389270"/>
            <a:ext cx="13368338" cy="597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anchor="ctr"/>
          <a:lstStyle/>
          <a:p>
            <a:pPr algn="ctr">
              <a:defRPr/>
            </a:pPr>
            <a:endParaRPr lang="en-US"/>
          </a:p>
        </p:txBody>
      </p:sp>
      <p:sp>
        <p:nvSpPr>
          <p:cNvPr id="6" name="Hình Bầu dục 9"/>
          <p:cNvSpPr/>
          <p:nvPr/>
        </p:nvSpPr>
        <p:spPr>
          <a:xfrm>
            <a:off x="1252538" y="5107782"/>
            <a:ext cx="1016795" cy="1009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anchor="ctr"/>
          <a:lstStyle/>
          <a:p>
            <a:pPr algn="ctr">
              <a:defRPr/>
            </a:pPr>
            <a:endParaRPr lang="en-US"/>
          </a:p>
        </p:txBody>
      </p:sp>
    </p:spTree>
    <p:extLst>
      <p:ext uri="{BB962C8B-B14F-4D97-AF65-F5344CB8AC3E}">
        <p14:creationId xmlns:p14="http://schemas.microsoft.com/office/powerpoint/2010/main" val="2871860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1252538" y="616745"/>
            <a:ext cx="15782925" cy="3340893"/>
          </a:xfrm>
          <a:prstGeom prst="snip2DiagRect">
            <a:avLst/>
          </a:prstGeom>
          <a:ln/>
        </p:spPr>
        <p:style>
          <a:lnRef idx="1">
            <a:schemeClr val="accent3"/>
          </a:lnRef>
          <a:fillRef idx="2">
            <a:schemeClr val="accent3"/>
          </a:fillRef>
          <a:effectRef idx="1">
            <a:schemeClr val="accent3"/>
          </a:effectRef>
          <a:fontRef idx="minor">
            <a:schemeClr val="dk1"/>
          </a:fontRef>
        </p:style>
        <p:txBody>
          <a:bodyPr lIns="137160" tIns="68580" rIns="137160" bIns="68580" anchor="ctr"/>
          <a:lstStyle/>
          <a:p>
            <a:pPr algn="just"/>
            <a:r>
              <a:rPr lang="en-US" sz="6000" b="1">
                <a:latin typeface="Times New Roman" pitchFamily="18" charset="0"/>
                <a:cs typeface="Times New Roman" pitchFamily="18" charset="0"/>
              </a:rPr>
              <a:t>Câu 2: Vì sao có sự xung đột trực tiếp giữa Cụ Bản, anh thuyền trưởng, thủy thủ </a:t>
            </a:r>
            <a:r>
              <a:rPr lang="en-US" sz="6000" b="1" smtClean="0">
                <a:latin typeface="Times New Roman" pitchFamily="18" charset="0"/>
                <a:cs typeface="Times New Roman" pitchFamily="18" charset="0"/>
              </a:rPr>
              <a:t>và ông </a:t>
            </a:r>
            <a:r>
              <a:rPr lang="en-US" sz="6000" b="1">
                <a:latin typeface="Times New Roman" pitchFamily="18" charset="0"/>
                <a:cs typeface="Times New Roman" pitchFamily="18" charset="0"/>
              </a:rPr>
              <a:t>Đoàn Xoa?</a:t>
            </a:r>
            <a:endParaRPr lang="vi-VN" sz="6000">
              <a:latin typeface="Times New Roman" pitchFamily="18" charset="0"/>
              <a:cs typeface="Times New Roman" pitchFamily="18" charset="0"/>
            </a:endParaRPr>
          </a:p>
          <a:p>
            <a:pPr algn="ctr">
              <a:defRPr/>
            </a:pPr>
            <a:endParaRPr lang="en-US" sz="4800" b="1">
              <a:solidFill>
                <a:prstClr val="white"/>
              </a:solidFill>
            </a:endParaRPr>
          </a:p>
        </p:txBody>
      </p:sp>
      <p:sp>
        <p:nvSpPr>
          <p:cNvPr id="50" name="Snip Diagonal Corner Rectangle 49"/>
          <p:cNvSpPr/>
          <p:nvPr/>
        </p:nvSpPr>
        <p:spPr>
          <a:xfrm>
            <a:off x="1243013" y="4248150"/>
            <a:ext cx="15792450" cy="4936332"/>
          </a:xfrm>
          <a:prstGeom prst="snip2DiagRect">
            <a:avLst/>
          </a:prstGeom>
          <a:ln/>
        </p:spPr>
        <p:style>
          <a:lnRef idx="1">
            <a:schemeClr val="accent3"/>
          </a:lnRef>
          <a:fillRef idx="2">
            <a:schemeClr val="accent3"/>
          </a:fillRef>
          <a:effectRef idx="1">
            <a:schemeClr val="accent3"/>
          </a:effectRef>
          <a:fontRef idx="minor">
            <a:schemeClr val="dk1"/>
          </a:fontRef>
        </p:style>
        <p:txBody>
          <a:bodyPr lIns="137160" tIns="68580" rIns="137160" bIns="68580" anchor="ctr"/>
          <a:lstStyle/>
          <a:p>
            <a:endParaRPr lang="en-US" sz="5400" smtClean="0"/>
          </a:p>
          <a:p>
            <a:r>
              <a:rPr lang="en-US" sz="5400" b="1" smtClean="0">
                <a:latin typeface="Times New Roman" pitchFamily="18" charset="0"/>
                <a:cs typeface="Times New Roman" pitchFamily="18" charset="0"/>
              </a:rPr>
              <a:t>A</a:t>
            </a:r>
            <a:r>
              <a:rPr lang="en-US" sz="5400" b="1">
                <a:latin typeface="Times New Roman" pitchFamily="18" charset="0"/>
                <a:cs typeface="Times New Roman" pitchFamily="18" charset="0"/>
              </a:rPr>
              <a:t>. Vì ông Đoàn Xoa là lãnh đạo.</a:t>
            </a:r>
            <a:endParaRPr lang="vi-VN" sz="5400" b="1">
              <a:latin typeface="Times New Roman" pitchFamily="18" charset="0"/>
              <a:cs typeface="Times New Roman" pitchFamily="18" charset="0"/>
            </a:endParaRPr>
          </a:p>
          <a:p>
            <a:r>
              <a:rPr lang="en-US" sz="5400" b="1">
                <a:latin typeface="Times New Roman" pitchFamily="18" charset="0"/>
                <a:cs typeface="Times New Roman" pitchFamily="18" charset="0"/>
              </a:rPr>
              <a:t>B. Vì ông Đoàn Xoa và những người dân lâu ngày không gặp mặt.</a:t>
            </a:r>
            <a:endParaRPr lang="vi-VN" sz="5400" b="1">
              <a:latin typeface="Times New Roman" pitchFamily="18" charset="0"/>
              <a:cs typeface="Times New Roman" pitchFamily="18" charset="0"/>
            </a:endParaRPr>
          </a:p>
          <a:p>
            <a:r>
              <a:rPr lang="en-US" sz="5400" b="1">
                <a:latin typeface="Times New Roman" pitchFamily="18" charset="0"/>
                <a:cs typeface="Times New Roman" pitchFamily="18" charset="0"/>
              </a:rPr>
              <a:t>C. Giữa các nhân vật có sự khác biệt về mặt tư tưởng, quan điểm.</a:t>
            </a:r>
            <a:endParaRPr lang="vi-VN" sz="5400" b="1">
              <a:latin typeface="Times New Roman" pitchFamily="18" charset="0"/>
              <a:cs typeface="Times New Roman" pitchFamily="18" charset="0"/>
            </a:endParaRPr>
          </a:p>
          <a:p>
            <a:r>
              <a:rPr lang="en-US" sz="5400" b="1">
                <a:latin typeface="Times New Roman" pitchFamily="18" charset="0"/>
                <a:cs typeface="Times New Roman" pitchFamily="18" charset="0"/>
              </a:rPr>
              <a:t>D. Vì những người dân ghét ông Đoàn Xoa.</a:t>
            </a:r>
            <a:endParaRPr lang="vi-VN" sz="5400" b="1">
              <a:latin typeface="Times New Roman" pitchFamily="18" charset="0"/>
              <a:cs typeface="Times New Roman" pitchFamily="18" charset="0"/>
            </a:endParaRPr>
          </a:p>
          <a:p>
            <a:pPr algn="ctr">
              <a:defRPr/>
            </a:pPr>
            <a:endParaRPr lang="en-US" sz="4800" b="1">
              <a:solidFill>
                <a:prstClr val="white"/>
              </a:solidFill>
            </a:endParaRPr>
          </a:p>
        </p:txBody>
      </p:sp>
      <p:sp>
        <p:nvSpPr>
          <p:cNvPr id="2" name="Rectangle 1"/>
          <p:cNvSpPr/>
          <p:nvPr/>
        </p:nvSpPr>
        <p:spPr>
          <a:xfrm>
            <a:off x="1428751" y="9389270"/>
            <a:ext cx="13368338" cy="597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anchor="ctr"/>
          <a:lstStyle/>
          <a:p>
            <a:pPr algn="ctr">
              <a:defRPr/>
            </a:pPr>
            <a:endParaRPr lang="en-US"/>
          </a:p>
        </p:txBody>
      </p:sp>
      <p:sp>
        <p:nvSpPr>
          <p:cNvPr id="6" name="Hình Bầu dục 9"/>
          <p:cNvSpPr/>
          <p:nvPr/>
        </p:nvSpPr>
        <p:spPr>
          <a:xfrm>
            <a:off x="1428750" y="6715125"/>
            <a:ext cx="1016795" cy="1009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anchor="ctr"/>
          <a:lstStyle/>
          <a:p>
            <a:pPr algn="ctr">
              <a:defRPr/>
            </a:pPr>
            <a:endParaRPr lang="en-US"/>
          </a:p>
        </p:txBody>
      </p:sp>
    </p:spTree>
    <p:extLst>
      <p:ext uri="{BB962C8B-B14F-4D97-AF65-F5344CB8AC3E}">
        <p14:creationId xmlns:p14="http://schemas.microsoft.com/office/powerpoint/2010/main" val="966683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914400" y="616745"/>
            <a:ext cx="16121063" cy="3340893"/>
          </a:xfrm>
          <a:prstGeom prst="snip2DiagRect">
            <a:avLst/>
          </a:prstGeom>
          <a:ln/>
        </p:spPr>
        <p:style>
          <a:lnRef idx="1">
            <a:schemeClr val="accent3"/>
          </a:lnRef>
          <a:fillRef idx="2">
            <a:schemeClr val="accent3"/>
          </a:fillRef>
          <a:effectRef idx="1">
            <a:schemeClr val="accent3"/>
          </a:effectRef>
          <a:fontRef idx="minor">
            <a:schemeClr val="dk1"/>
          </a:fontRef>
        </p:style>
        <p:txBody>
          <a:bodyPr lIns="137160" tIns="68580" rIns="137160" bIns="68580" anchor="ctr"/>
          <a:lstStyle/>
          <a:p>
            <a:pPr algn="just"/>
            <a:r>
              <a:rPr lang="en-US" sz="6000" b="1">
                <a:latin typeface="Times New Roman" pitchFamily="18" charset="0"/>
                <a:cs typeface="Times New Roman" pitchFamily="18" charset="0"/>
              </a:rPr>
              <a:t>Câu 3: Câu nói “Loạn, loạn đến nơi rồi!” thể hiện suy nghĩ, tâm trạng gì của ông Đoàn Xoa?</a:t>
            </a:r>
            <a:endParaRPr lang="vi-VN" sz="6000">
              <a:latin typeface="Times New Roman" pitchFamily="18" charset="0"/>
              <a:cs typeface="Times New Roman" pitchFamily="18" charset="0"/>
            </a:endParaRPr>
          </a:p>
        </p:txBody>
      </p:sp>
      <p:sp>
        <p:nvSpPr>
          <p:cNvPr id="50" name="Snip Diagonal Corner Rectangle 49"/>
          <p:cNvSpPr/>
          <p:nvPr/>
        </p:nvSpPr>
        <p:spPr>
          <a:xfrm>
            <a:off x="914400" y="4248150"/>
            <a:ext cx="15947233" cy="5439965"/>
          </a:xfrm>
          <a:prstGeom prst="snip2DiagRect">
            <a:avLst/>
          </a:prstGeom>
          <a:ln/>
        </p:spPr>
        <p:style>
          <a:lnRef idx="1">
            <a:schemeClr val="accent3"/>
          </a:lnRef>
          <a:fillRef idx="2">
            <a:schemeClr val="accent3"/>
          </a:fillRef>
          <a:effectRef idx="1">
            <a:schemeClr val="accent3"/>
          </a:effectRef>
          <a:fontRef idx="minor">
            <a:schemeClr val="dk1"/>
          </a:fontRef>
        </p:style>
        <p:txBody>
          <a:bodyPr lIns="137160" tIns="68580" rIns="137160" bIns="68580" anchor="ctr"/>
          <a:lstStyle/>
          <a:p>
            <a:r>
              <a:rPr lang="en-US" sz="4000" b="1" smtClean="0">
                <a:latin typeface="Times New Roman" pitchFamily="18" charset="0"/>
                <a:cs typeface="Times New Roman" pitchFamily="18" charset="0"/>
              </a:rPr>
              <a:t>A</a:t>
            </a:r>
            <a:r>
              <a:rPr lang="en-US" sz="4000" b="1">
                <a:latin typeface="Times New Roman" pitchFamily="18" charset="0"/>
                <a:cs typeface="Times New Roman" pitchFamily="18" charset="0"/>
              </a:rPr>
              <a:t>. Bất mãn, bực bội khi phát hiện ra việc người dân trong làng đang làm khoán chui.</a:t>
            </a:r>
            <a:endParaRPr lang="vi-VN" sz="4000" b="1">
              <a:latin typeface="Times New Roman" pitchFamily="18" charset="0"/>
              <a:cs typeface="Times New Roman" pitchFamily="18" charset="0"/>
            </a:endParaRPr>
          </a:p>
          <a:p>
            <a:r>
              <a:rPr lang="en-US" sz="4000" b="1">
                <a:latin typeface="Times New Roman" pitchFamily="18" charset="0"/>
                <a:cs typeface="Times New Roman" pitchFamily="18" charset="0"/>
              </a:rPr>
              <a:t>B. Khẩn trương, vội vã khi phát hiện ra việc người dân trong làng đang làm khoán chui.</a:t>
            </a:r>
            <a:endParaRPr lang="vi-VN" sz="4000" b="1">
              <a:latin typeface="Times New Roman" pitchFamily="18" charset="0"/>
              <a:cs typeface="Times New Roman" pitchFamily="18" charset="0"/>
            </a:endParaRPr>
          </a:p>
          <a:p>
            <a:r>
              <a:rPr lang="en-US" sz="4000" b="1">
                <a:latin typeface="Times New Roman" pitchFamily="18" charset="0"/>
                <a:cs typeface="Times New Roman" pitchFamily="18" charset="0"/>
              </a:rPr>
              <a:t>C. Không đồng tình khi phát hiện ra việc người dân trong làng đang làm khoán chui.</a:t>
            </a:r>
            <a:endParaRPr lang="vi-VN" sz="4000" b="1">
              <a:latin typeface="Times New Roman" pitchFamily="18" charset="0"/>
              <a:cs typeface="Times New Roman" pitchFamily="18" charset="0"/>
            </a:endParaRPr>
          </a:p>
          <a:p>
            <a:r>
              <a:rPr lang="en-US" sz="4000" b="1">
                <a:latin typeface="Times New Roman" pitchFamily="18" charset="0"/>
                <a:cs typeface="Times New Roman" pitchFamily="18" charset="0"/>
              </a:rPr>
              <a:t>D. Tức giận, bàng hoàng không thể tin nổi khi phát hiện ra việc người dân trong làng đang làm khoán chui.</a:t>
            </a:r>
            <a:endParaRPr lang="vi-VN" sz="4000" b="1">
              <a:latin typeface="Times New Roman" pitchFamily="18" charset="0"/>
              <a:cs typeface="Times New Roman" pitchFamily="18" charset="0"/>
            </a:endParaRPr>
          </a:p>
        </p:txBody>
      </p:sp>
      <p:sp>
        <p:nvSpPr>
          <p:cNvPr id="5" name="Rectangle 4"/>
          <p:cNvSpPr/>
          <p:nvPr/>
        </p:nvSpPr>
        <p:spPr>
          <a:xfrm>
            <a:off x="1428751" y="9389270"/>
            <a:ext cx="13368338" cy="597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anchor="ctr"/>
          <a:lstStyle/>
          <a:p>
            <a:pPr algn="ctr">
              <a:defRPr/>
            </a:pPr>
            <a:endParaRPr lang="en-US"/>
          </a:p>
        </p:txBody>
      </p:sp>
      <p:sp>
        <p:nvSpPr>
          <p:cNvPr id="6" name="Hình Bầu dục 9"/>
          <p:cNvSpPr/>
          <p:nvPr/>
        </p:nvSpPr>
        <p:spPr>
          <a:xfrm>
            <a:off x="1301408" y="8081963"/>
            <a:ext cx="857145" cy="7953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anchor="ctr"/>
          <a:lstStyle/>
          <a:p>
            <a:pPr algn="ctr">
              <a:defRPr/>
            </a:pPr>
            <a:endParaRPr lang="en-US"/>
          </a:p>
        </p:txBody>
      </p:sp>
    </p:spTree>
    <p:extLst>
      <p:ext uri="{BB962C8B-B14F-4D97-AF65-F5344CB8AC3E}">
        <p14:creationId xmlns:p14="http://schemas.microsoft.com/office/powerpoint/2010/main" val="1467323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b="-18444"/>
            </a:stretch>
          </a:blipFill>
        </p:spPr>
      </p:sp>
      <p:sp>
        <p:nvSpPr>
          <p:cNvPr id="3" name="Freeform 3"/>
          <p:cNvSpPr/>
          <p:nvPr/>
        </p:nvSpPr>
        <p:spPr>
          <a:xfrm>
            <a:off x="16355232" y="635751"/>
            <a:ext cx="1231200" cy="749913"/>
          </a:xfrm>
          <a:custGeom>
            <a:avLst/>
            <a:gdLst/>
            <a:ahLst/>
            <a:cxnLst/>
            <a:rect l="l" t="t" r="r" b="b"/>
            <a:pathLst>
              <a:path w="1231200" h="749913">
                <a:moveTo>
                  <a:pt x="0" y="0"/>
                </a:moveTo>
                <a:lnTo>
                  <a:pt x="1231200" y="0"/>
                </a:lnTo>
                <a:lnTo>
                  <a:pt x="1231200" y="749913"/>
                </a:lnTo>
                <a:lnTo>
                  <a:pt x="0" y="74991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p:cNvGrpSpPr/>
          <p:nvPr/>
        </p:nvGrpSpPr>
        <p:grpSpPr>
          <a:xfrm>
            <a:off x="1644766" y="1028700"/>
            <a:ext cx="15098773" cy="7498499"/>
            <a:chOff x="0" y="0"/>
            <a:chExt cx="3976632" cy="1974913"/>
          </a:xfrm>
        </p:grpSpPr>
        <p:sp>
          <p:nvSpPr>
            <p:cNvPr id="5" name="Freeform 5"/>
            <p:cNvSpPr/>
            <p:nvPr/>
          </p:nvSpPr>
          <p:spPr>
            <a:xfrm>
              <a:off x="0" y="0"/>
              <a:ext cx="3976632" cy="1974913"/>
            </a:xfrm>
            <a:custGeom>
              <a:avLst/>
              <a:gdLst/>
              <a:ahLst/>
              <a:cxnLst/>
              <a:rect l="l" t="t" r="r" b="b"/>
              <a:pathLst>
                <a:path w="3976632" h="1974913">
                  <a:moveTo>
                    <a:pt x="51275" y="0"/>
                  </a:moveTo>
                  <a:lnTo>
                    <a:pt x="3925357" y="0"/>
                  </a:lnTo>
                  <a:cubicBezTo>
                    <a:pt x="3953675" y="0"/>
                    <a:pt x="3976632" y="22957"/>
                    <a:pt x="3976632" y="51275"/>
                  </a:cubicBezTo>
                  <a:lnTo>
                    <a:pt x="3976632" y="1923638"/>
                  </a:lnTo>
                  <a:cubicBezTo>
                    <a:pt x="3976632" y="1951957"/>
                    <a:pt x="3953675" y="1974913"/>
                    <a:pt x="3925357" y="1974913"/>
                  </a:cubicBezTo>
                  <a:lnTo>
                    <a:pt x="51275" y="1974913"/>
                  </a:lnTo>
                  <a:cubicBezTo>
                    <a:pt x="22957" y="1974913"/>
                    <a:pt x="0" y="1951957"/>
                    <a:pt x="0" y="1923638"/>
                  </a:cubicBezTo>
                  <a:lnTo>
                    <a:pt x="0" y="51275"/>
                  </a:lnTo>
                  <a:cubicBezTo>
                    <a:pt x="0" y="22957"/>
                    <a:pt x="22957" y="0"/>
                    <a:pt x="51275" y="0"/>
                  </a:cubicBezTo>
                  <a:close/>
                </a:path>
              </a:pathLst>
            </a:custGeom>
            <a:solidFill>
              <a:srgbClr val="FFFFFF"/>
            </a:solidFill>
            <a:ln cap="rnd">
              <a:noFill/>
              <a:prstDash val="lgDash"/>
              <a:round/>
            </a:ln>
          </p:spPr>
        </p:sp>
        <p:sp>
          <p:nvSpPr>
            <p:cNvPr id="6" name="TextBox 6"/>
            <p:cNvSpPr txBox="1"/>
            <p:nvPr/>
          </p:nvSpPr>
          <p:spPr>
            <a:xfrm>
              <a:off x="0" y="-28575"/>
              <a:ext cx="3976632" cy="2003488"/>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2033072" y="1453638"/>
            <a:ext cx="14322160" cy="6573515"/>
            <a:chOff x="0" y="0"/>
            <a:chExt cx="3772091" cy="1731296"/>
          </a:xfrm>
        </p:grpSpPr>
        <p:sp>
          <p:nvSpPr>
            <p:cNvPr id="8" name="Freeform 8"/>
            <p:cNvSpPr/>
            <p:nvPr/>
          </p:nvSpPr>
          <p:spPr>
            <a:xfrm>
              <a:off x="0" y="0"/>
              <a:ext cx="3772091" cy="1731296"/>
            </a:xfrm>
            <a:custGeom>
              <a:avLst/>
              <a:gdLst/>
              <a:ahLst/>
              <a:cxnLst/>
              <a:rect l="l" t="t" r="r" b="b"/>
              <a:pathLst>
                <a:path w="3772091" h="1731296">
                  <a:moveTo>
                    <a:pt x="35677" y="0"/>
                  </a:moveTo>
                  <a:lnTo>
                    <a:pt x="3736415" y="0"/>
                  </a:lnTo>
                  <a:cubicBezTo>
                    <a:pt x="3756118" y="0"/>
                    <a:pt x="3772091" y="15973"/>
                    <a:pt x="3772091" y="35677"/>
                  </a:cubicBezTo>
                  <a:lnTo>
                    <a:pt x="3772091" y="1695619"/>
                  </a:lnTo>
                  <a:cubicBezTo>
                    <a:pt x="3772091" y="1705081"/>
                    <a:pt x="3768333" y="1714156"/>
                    <a:pt x="3761642" y="1720847"/>
                  </a:cubicBezTo>
                  <a:cubicBezTo>
                    <a:pt x="3754951" y="1727537"/>
                    <a:pt x="3745877" y="1731296"/>
                    <a:pt x="3736415" y="1731296"/>
                  </a:cubicBezTo>
                  <a:lnTo>
                    <a:pt x="35677" y="1731296"/>
                  </a:lnTo>
                  <a:cubicBezTo>
                    <a:pt x="26215" y="1731296"/>
                    <a:pt x="17140" y="1727537"/>
                    <a:pt x="10449" y="1720847"/>
                  </a:cubicBezTo>
                  <a:cubicBezTo>
                    <a:pt x="3759" y="1714156"/>
                    <a:pt x="0" y="1705081"/>
                    <a:pt x="0" y="1695619"/>
                  </a:cubicBezTo>
                  <a:lnTo>
                    <a:pt x="0" y="35677"/>
                  </a:lnTo>
                  <a:cubicBezTo>
                    <a:pt x="0" y="26215"/>
                    <a:pt x="3759" y="17140"/>
                    <a:pt x="10449" y="10449"/>
                  </a:cubicBezTo>
                  <a:cubicBezTo>
                    <a:pt x="17140" y="3759"/>
                    <a:pt x="26215" y="0"/>
                    <a:pt x="35677" y="0"/>
                  </a:cubicBezTo>
                  <a:close/>
                </a:path>
              </a:pathLst>
            </a:custGeom>
            <a:solidFill>
              <a:srgbClr val="FFFFFF"/>
            </a:solidFill>
            <a:ln w="66675" cap="rnd">
              <a:solidFill>
                <a:srgbClr val="6FAF07"/>
              </a:solidFill>
              <a:prstDash val="lgDash"/>
              <a:round/>
            </a:ln>
          </p:spPr>
        </p:sp>
        <p:sp>
          <p:nvSpPr>
            <p:cNvPr id="9" name="TextBox 9"/>
            <p:cNvSpPr txBox="1"/>
            <p:nvPr/>
          </p:nvSpPr>
          <p:spPr>
            <a:xfrm>
              <a:off x="0" y="-28575"/>
              <a:ext cx="3772091" cy="1759871"/>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3455041" y="3306032"/>
            <a:ext cx="6809806" cy="7177662"/>
          </a:xfrm>
          <a:custGeom>
            <a:avLst/>
            <a:gdLst/>
            <a:ahLst/>
            <a:cxnLst/>
            <a:rect l="l" t="t" r="r" b="b"/>
            <a:pathLst>
              <a:path w="6809806" h="7177662">
                <a:moveTo>
                  <a:pt x="0" y="0"/>
                </a:moveTo>
                <a:lnTo>
                  <a:pt x="6809807" y="0"/>
                </a:lnTo>
                <a:lnTo>
                  <a:pt x="6809807" y="7177661"/>
                </a:lnTo>
                <a:lnTo>
                  <a:pt x="0" y="7177661"/>
                </a:lnTo>
                <a:lnTo>
                  <a:pt x="0" y="0"/>
                </a:lnTo>
                <a:close/>
              </a:path>
            </a:pathLst>
          </a:custGeom>
          <a:blipFill>
            <a:blip r:embed="rId5">
              <a:extLst>
                <a:ext uri="{96DAC541-7B7A-43D3-8B79-37D633B846F1}">
                  <asvg:svgBlip xmlns="" xmlns:asvg="http://schemas.microsoft.com/office/drawing/2016/SVG/main" r:embed="rId7"/>
                </a:ext>
              </a:extLst>
            </a:blip>
            <a:stretch>
              <a:fillRect/>
            </a:stretch>
          </a:blipFill>
        </p:spPr>
      </p:sp>
      <p:sp>
        <p:nvSpPr>
          <p:cNvPr id="12" name="Freeform 12"/>
          <p:cNvSpPr/>
          <p:nvPr/>
        </p:nvSpPr>
        <p:spPr>
          <a:xfrm>
            <a:off x="14930626" y="2919276"/>
            <a:ext cx="7350517" cy="7747580"/>
          </a:xfrm>
          <a:custGeom>
            <a:avLst/>
            <a:gdLst/>
            <a:ahLst/>
            <a:cxnLst/>
            <a:rect l="l" t="t" r="r" b="b"/>
            <a:pathLst>
              <a:path w="7350517" h="7747580">
                <a:moveTo>
                  <a:pt x="0" y="0"/>
                </a:moveTo>
                <a:lnTo>
                  <a:pt x="7350516" y="0"/>
                </a:lnTo>
                <a:lnTo>
                  <a:pt x="7350516" y="7747580"/>
                </a:lnTo>
                <a:lnTo>
                  <a:pt x="0" y="7747580"/>
                </a:lnTo>
                <a:lnTo>
                  <a:pt x="0" y="0"/>
                </a:lnTo>
                <a:close/>
              </a:path>
            </a:pathLst>
          </a:custGeom>
          <a:blipFill>
            <a:blip r:embed="rId5">
              <a:extLst>
                <a:ext uri="{96DAC541-7B7A-43D3-8B79-37D633B846F1}">
                  <asvg:svgBlip xmlns="" xmlns:asvg="http://schemas.microsoft.com/office/drawing/2016/SVG/main" r:embed="rId7"/>
                </a:ext>
              </a:extLst>
            </a:blip>
            <a:stretch>
              <a:fillRect/>
            </a:stretch>
          </a:blipFill>
        </p:spPr>
      </p:sp>
      <p:sp>
        <p:nvSpPr>
          <p:cNvPr id="13" name="Freeform 13"/>
          <p:cNvSpPr/>
          <p:nvPr/>
        </p:nvSpPr>
        <p:spPr>
          <a:xfrm rot="916814" flipH="1">
            <a:off x="1437722" y="720133"/>
            <a:ext cx="1698705" cy="1884832"/>
          </a:xfrm>
          <a:custGeom>
            <a:avLst/>
            <a:gdLst/>
            <a:ahLst/>
            <a:cxnLst/>
            <a:rect l="l" t="t" r="r" b="b"/>
            <a:pathLst>
              <a:path w="1698705" h="1884832">
                <a:moveTo>
                  <a:pt x="1698705" y="0"/>
                </a:moveTo>
                <a:lnTo>
                  <a:pt x="0" y="0"/>
                </a:lnTo>
                <a:lnTo>
                  <a:pt x="0" y="1884832"/>
                </a:lnTo>
                <a:lnTo>
                  <a:pt x="1698705" y="1884832"/>
                </a:lnTo>
                <a:lnTo>
                  <a:pt x="1698705"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4" name="TextBox 14"/>
          <p:cNvSpPr txBox="1"/>
          <p:nvPr/>
        </p:nvSpPr>
        <p:spPr>
          <a:xfrm>
            <a:off x="2448961" y="3658415"/>
            <a:ext cx="13390078" cy="1372171"/>
          </a:xfrm>
          <a:prstGeom prst="rect">
            <a:avLst/>
          </a:prstGeom>
        </p:spPr>
        <p:txBody>
          <a:bodyPr lIns="0" tIns="0" rIns="0" bIns="0" rtlCol="0" anchor="t">
            <a:spAutoFit/>
          </a:bodyPr>
          <a:lstStyle/>
          <a:p>
            <a:pPr algn="ctr">
              <a:lnSpc>
                <a:spcPts val="10693"/>
              </a:lnSpc>
            </a:pPr>
            <a:r>
              <a:rPr lang="en-US" sz="10400" b="1" dirty="0">
                <a:solidFill>
                  <a:srgbClr val="6FAF07"/>
                </a:solidFill>
                <a:latin typeface="Times New Roman" pitchFamily="18" charset="0"/>
                <a:cs typeface="Times New Roman" pitchFamily="18" charset="0"/>
              </a:rPr>
              <a:t>LOẠN ĐẾN NƠI RỒI</a:t>
            </a:r>
          </a:p>
        </p:txBody>
      </p:sp>
      <p:sp>
        <p:nvSpPr>
          <p:cNvPr id="15" name="TextBox 15"/>
          <p:cNvSpPr txBox="1"/>
          <p:nvPr/>
        </p:nvSpPr>
        <p:spPr>
          <a:xfrm>
            <a:off x="6400800" y="5070458"/>
            <a:ext cx="6671571" cy="585481"/>
          </a:xfrm>
          <a:prstGeom prst="rect">
            <a:avLst/>
          </a:prstGeom>
        </p:spPr>
        <p:txBody>
          <a:bodyPr wrap="square" lIns="0" tIns="0" rIns="0" bIns="0" rtlCol="0" anchor="t">
            <a:spAutoFit/>
          </a:bodyPr>
          <a:lstStyle/>
          <a:p>
            <a:pPr algn="ctr">
              <a:lnSpc>
                <a:spcPts val="4356"/>
              </a:lnSpc>
            </a:pPr>
            <a:r>
              <a:rPr lang="en-US" sz="5400" b="1" spc="3" smtClean="0">
                <a:solidFill>
                  <a:srgbClr val="6FAF07"/>
                </a:solidFill>
                <a:latin typeface="Times New Roman" pitchFamily="18" charset="0"/>
                <a:cs typeface="Times New Roman" pitchFamily="18" charset="0"/>
              </a:rPr>
              <a:t>Trích</a:t>
            </a:r>
            <a:r>
              <a:rPr lang="en-US" sz="5400" spc="3" smtClean="0">
                <a:solidFill>
                  <a:srgbClr val="6FAF07"/>
                </a:solidFill>
                <a:latin typeface="Times New Roman" pitchFamily="18" charset="0"/>
                <a:cs typeface="Times New Roman" pitchFamily="18" charset="0"/>
              </a:rPr>
              <a:t> </a:t>
            </a:r>
            <a:r>
              <a:rPr lang="en-US" sz="5400" b="1" i="1" spc="3" smtClean="0">
                <a:solidFill>
                  <a:srgbClr val="6FAF07"/>
                </a:solidFill>
                <a:latin typeface="Times New Roman" pitchFamily="18" charset="0"/>
                <a:cs typeface="Times New Roman" pitchFamily="18" charset="0"/>
              </a:rPr>
              <a:t>Mùa hè ở biển</a:t>
            </a:r>
            <a:endParaRPr lang="en-US" sz="5400" b="1" i="1" spc="3">
              <a:solidFill>
                <a:srgbClr val="6FAF07"/>
              </a:solidFill>
              <a:latin typeface="Times New Roman" pitchFamily="18" charset="0"/>
              <a:cs typeface="Times New Roman" pitchFamily="18" charset="0"/>
            </a:endParaRPr>
          </a:p>
        </p:txBody>
      </p:sp>
      <p:sp>
        <p:nvSpPr>
          <p:cNvPr id="16" name="TextBox 16"/>
          <p:cNvSpPr txBox="1"/>
          <p:nvPr/>
        </p:nvSpPr>
        <p:spPr>
          <a:xfrm>
            <a:off x="6733032" y="6015617"/>
            <a:ext cx="4821935" cy="820738"/>
          </a:xfrm>
          <a:prstGeom prst="rect">
            <a:avLst/>
          </a:prstGeom>
        </p:spPr>
        <p:txBody>
          <a:bodyPr lIns="0" tIns="0" rIns="0" bIns="0" rtlCol="0" anchor="t">
            <a:spAutoFit/>
          </a:bodyPr>
          <a:lstStyle/>
          <a:p>
            <a:pPr algn="ctr">
              <a:lnSpc>
                <a:spcPts val="6368"/>
              </a:lnSpc>
            </a:pPr>
            <a:r>
              <a:rPr lang="en-US" sz="5400" b="1" spc="4" smtClean="0">
                <a:solidFill>
                  <a:srgbClr val="6FAF07"/>
                </a:solidFill>
                <a:latin typeface="Times New Roman" pitchFamily="18" charset="0"/>
                <a:cs typeface="Times New Roman" pitchFamily="18" charset="0"/>
              </a:rPr>
              <a:t>Xuân Trình</a:t>
            </a:r>
            <a:endParaRPr lang="en-US" sz="5400" b="1" spc="4">
              <a:solidFill>
                <a:srgbClr val="6FAF07"/>
              </a:solidFill>
              <a:latin typeface="Times New Roman" pitchFamily="18" charset="0"/>
              <a:cs typeface="Times New Roman" pitchFamily="18" charset="0"/>
            </a:endParaRPr>
          </a:p>
        </p:txBody>
      </p:sp>
      <p:sp>
        <p:nvSpPr>
          <p:cNvPr id="18" name="TextBox 16"/>
          <p:cNvSpPr txBox="1"/>
          <p:nvPr/>
        </p:nvSpPr>
        <p:spPr>
          <a:xfrm>
            <a:off x="3109456" y="1781885"/>
            <a:ext cx="4821935" cy="820738"/>
          </a:xfrm>
          <a:prstGeom prst="rect">
            <a:avLst/>
          </a:prstGeom>
        </p:spPr>
        <p:txBody>
          <a:bodyPr lIns="0" tIns="0" rIns="0" bIns="0" rtlCol="0" anchor="t">
            <a:spAutoFit/>
          </a:bodyPr>
          <a:lstStyle/>
          <a:p>
            <a:pPr algn="ctr">
              <a:lnSpc>
                <a:spcPts val="6368"/>
              </a:lnSpc>
            </a:pPr>
            <a:r>
              <a:rPr lang="en-US" sz="5400" b="1" spc="4" smtClean="0">
                <a:solidFill>
                  <a:srgbClr val="6FAF07"/>
                </a:solidFill>
                <a:latin typeface="Times New Roman" pitchFamily="18" charset="0"/>
                <a:cs typeface="Times New Roman" pitchFamily="18" charset="0"/>
              </a:rPr>
              <a:t>Tiết:</a:t>
            </a:r>
            <a:endParaRPr lang="en-US" sz="5400" b="1" spc="4">
              <a:solidFill>
                <a:srgbClr val="6FAF07"/>
              </a:solidFill>
              <a:latin typeface="Times New Roman" pitchFamily="18" charset="0"/>
              <a:cs typeface="Times New Roman" pitchFamily="18" charset="0"/>
            </a:endParaRPr>
          </a:p>
        </p:txBody>
      </p:sp>
      <p:graphicFrame>
        <p:nvGraphicFramePr>
          <p:cNvPr id="17" name="Table 16"/>
          <p:cNvGraphicFramePr>
            <a:graphicFrameLocks noGrp="1"/>
          </p:cNvGraphicFramePr>
          <p:nvPr/>
        </p:nvGraphicFramePr>
        <p:xfrm>
          <a:off x="2033072" y="220307"/>
          <a:ext cx="13933853" cy="801867"/>
        </p:xfrm>
        <a:graphic>
          <a:graphicData uri="http://schemas.openxmlformats.org/drawingml/2006/table">
            <a:tbl>
              <a:tblPr firstRow="1" bandRow="1">
                <a:tableStyleId>{5C22544A-7EE6-4342-B048-85BDC9FD1C3A}</a:tableStyleId>
              </a:tblPr>
              <a:tblGrid>
                <a:gridCol w="13933853">
                  <a:extLst>
                    <a:ext uri="{9D8B030D-6E8A-4147-A177-3AD203B41FA5}">
                      <a16:colId xmlns:a16="http://schemas.microsoft.com/office/drawing/2014/main" val="446342727"/>
                    </a:ext>
                  </a:extLst>
                </a:gridCol>
              </a:tblGrid>
              <a:tr h="801867">
                <a:tc>
                  <a:txBody>
                    <a:bodyPr/>
                    <a:lstStyle/>
                    <a:p>
                      <a:r>
                        <a:rPr lang="en-US" sz="4000" dirty="0" smtClean="0"/>
                        <a:t>             DỰ</a:t>
                      </a:r>
                      <a:r>
                        <a:rPr lang="en-US" sz="4000" baseline="0" dirty="0" smtClean="0"/>
                        <a:t> ÁN CỘNG ĐỒNG 12: BỘ SÁCH  CÁNH DIỀU</a:t>
                      </a:r>
                      <a:endParaRPr lang="vi-VN" sz="4000" dirty="0"/>
                    </a:p>
                  </a:txBody>
                  <a:tcPr>
                    <a:solidFill>
                      <a:srgbClr val="00B0F0"/>
                    </a:solidFill>
                  </a:tcPr>
                </a:tc>
                <a:extLst>
                  <a:ext uri="{0D108BD9-81ED-4DB2-BD59-A6C34878D82A}">
                    <a16:rowId xmlns:a16="http://schemas.microsoft.com/office/drawing/2014/main" val="2893536270"/>
                  </a:ext>
                </a:extLst>
              </a:tr>
            </a:tbl>
          </a:graphicData>
        </a:graphic>
      </p:graphicFrame>
    </p:spTree>
    <p:extLst>
      <p:ext uri="{BB962C8B-B14F-4D97-AF65-F5344CB8AC3E}">
        <p14:creationId xmlns:p14="http://schemas.microsoft.com/office/powerpoint/2010/main" val="199836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1000"/>
                                        <p:tgtEl>
                                          <p:spTgt spid="14">
                                            <p:txEl>
                                              <p:pRg st="0" end="0"/>
                                            </p:txEl>
                                          </p:spTgt>
                                        </p:tgtEl>
                                      </p:cBhvr>
                                    </p:animEffect>
                                    <p:anim calcmode="lin" valueType="num">
                                      <p:cBhvr>
                                        <p:cTn id="1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1000"/>
                                        <p:tgtEl>
                                          <p:spTgt spid="15">
                                            <p:txEl>
                                              <p:pRg st="0" end="0"/>
                                            </p:txEl>
                                          </p:spTgt>
                                        </p:tgtEl>
                                      </p:cBhvr>
                                    </p:animEffect>
                                    <p:anim calcmode="lin" valueType="num">
                                      <p:cBhvr>
                                        <p:cTn id="22"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xEl>
                                              <p:pRg st="0" end="0"/>
                                            </p:txEl>
                                          </p:spTgt>
                                        </p:tgtEl>
                                        <p:attrNameLst>
                                          <p:attrName>style.visibility</p:attrName>
                                        </p:attrNameLst>
                                      </p:cBhvr>
                                      <p:to>
                                        <p:strVal val="visible"/>
                                      </p:to>
                                    </p:set>
                                    <p:animEffect transition="in" filter="fade">
                                      <p:cBhvr>
                                        <p:cTn id="28" dur="1000"/>
                                        <p:tgtEl>
                                          <p:spTgt spid="16">
                                            <p:txEl>
                                              <p:pRg st="0" end="0"/>
                                            </p:txEl>
                                          </p:spTgt>
                                        </p:tgtEl>
                                      </p:cBhvr>
                                    </p:animEffect>
                                    <p:anim calcmode="lin" valueType="num">
                                      <p:cBhvr>
                                        <p:cTn id="2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1252538" y="616745"/>
            <a:ext cx="15782925" cy="3340893"/>
          </a:xfrm>
          <a:prstGeom prst="snip2DiagRect">
            <a:avLst/>
          </a:prstGeom>
          <a:ln/>
        </p:spPr>
        <p:style>
          <a:lnRef idx="1">
            <a:schemeClr val="accent3"/>
          </a:lnRef>
          <a:fillRef idx="2">
            <a:schemeClr val="accent3"/>
          </a:fillRef>
          <a:effectRef idx="1">
            <a:schemeClr val="accent3"/>
          </a:effectRef>
          <a:fontRef idx="minor">
            <a:schemeClr val="dk1"/>
          </a:fontRef>
        </p:style>
        <p:txBody>
          <a:bodyPr lIns="137160" tIns="68580" rIns="137160" bIns="68580" anchor="ctr"/>
          <a:lstStyle/>
          <a:p>
            <a:pPr algn="just">
              <a:defRPr/>
            </a:pPr>
            <a:r>
              <a:rPr lang="en-US" sz="4800">
                <a:solidFill>
                  <a:srgbClr val="10BC24"/>
                </a:solidFill>
                <a:latin typeface="Times New Roman" pitchFamily="18" charset="0"/>
                <a:cs typeface="Times New Roman" pitchFamily="18" charset="0"/>
              </a:rPr>
              <a:t>Câu 4: Điền từ còn thiếu vào dấu “…...…” trong câu sau: “Hài kịch sử dụng tiếng cười để……..những thói hư, tật xấu, cái nhố nhăng, lố bịch, kệch cỡm, lỗi thời trong đời sống.”</a:t>
            </a:r>
            <a:endParaRPr lang="vi-VN" sz="4800">
              <a:solidFill>
                <a:srgbClr val="10BC24"/>
              </a:solidFill>
              <a:latin typeface="Times New Roman" pitchFamily="18" charset="0"/>
              <a:cs typeface="Times New Roman" pitchFamily="18" charset="0"/>
            </a:endParaRPr>
          </a:p>
          <a:p>
            <a:pPr algn="ctr">
              <a:defRPr/>
            </a:pPr>
            <a:endParaRPr lang="en-US" sz="4800" b="1">
              <a:solidFill>
                <a:prstClr val="white"/>
              </a:solidFill>
            </a:endParaRPr>
          </a:p>
        </p:txBody>
      </p:sp>
      <p:sp>
        <p:nvSpPr>
          <p:cNvPr id="50" name="Snip Diagonal Corner Rectangle 49"/>
          <p:cNvSpPr/>
          <p:nvPr/>
        </p:nvSpPr>
        <p:spPr>
          <a:xfrm>
            <a:off x="1243013" y="4248151"/>
            <a:ext cx="15618620" cy="5141120"/>
          </a:xfrm>
          <a:prstGeom prst="snip2DiagRect">
            <a:avLst/>
          </a:prstGeom>
          <a:ln/>
        </p:spPr>
        <p:style>
          <a:lnRef idx="1">
            <a:schemeClr val="accent3"/>
          </a:lnRef>
          <a:fillRef idx="2">
            <a:schemeClr val="accent3"/>
          </a:fillRef>
          <a:effectRef idx="1">
            <a:schemeClr val="accent3"/>
          </a:effectRef>
          <a:fontRef idx="minor">
            <a:schemeClr val="dk1"/>
          </a:fontRef>
        </p:style>
        <p:txBody>
          <a:bodyPr lIns="137160" tIns="68580" rIns="137160" bIns="68580" anchor="ctr"/>
          <a:lstStyle/>
          <a:p>
            <a:r>
              <a:rPr lang="en-US" sz="5400" b="1" smtClean="0">
                <a:latin typeface="Times New Roman" pitchFamily="18" charset="0"/>
                <a:cs typeface="Times New Roman" pitchFamily="18" charset="0"/>
              </a:rPr>
              <a:t>A</a:t>
            </a:r>
            <a:r>
              <a:rPr lang="en-US" sz="5400" b="1">
                <a:latin typeface="Times New Roman" pitchFamily="18" charset="0"/>
                <a:cs typeface="Times New Roman" pitchFamily="18" charset="0"/>
              </a:rPr>
              <a:t>. gây cười, lên án, phê phán, châm biếm</a:t>
            </a:r>
            <a:endParaRPr lang="vi-VN" sz="5400" b="1">
              <a:latin typeface="Times New Roman" pitchFamily="18" charset="0"/>
              <a:cs typeface="Times New Roman" pitchFamily="18" charset="0"/>
            </a:endParaRPr>
          </a:p>
          <a:p>
            <a:r>
              <a:rPr lang="en-US" sz="5400" b="1">
                <a:latin typeface="Times New Roman" pitchFamily="18" charset="0"/>
                <a:cs typeface="Times New Roman" pitchFamily="18" charset="0"/>
              </a:rPr>
              <a:t>B. chế giễu, phê phán, châm biếm, đả kích</a:t>
            </a:r>
            <a:endParaRPr lang="vi-VN" sz="5400" b="1">
              <a:latin typeface="Times New Roman" pitchFamily="18" charset="0"/>
              <a:cs typeface="Times New Roman" pitchFamily="18" charset="0"/>
            </a:endParaRPr>
          </a:p>
          <a:p>
            <a:r>
              <a:rPr lang="en-US" sz="5400" b="1">
                <a:latin typeface="Times New Roman" pitchFamily="18" charset="0"/>
                <a:cs typeface="Times New Roman" pitchFamily="18" charset="0"/>
              </a:rPr>
              <a:t>C. động viên, khích lệ, an ủi, cổ vũ</a:t>
            </a:r>
            <a:endParaRPr lang="vi-VN" sz="5400" b="1">
              <a:latin typeface="Times New Roman" pitchFamily="18" charset="0"/>
              <a:cs typeface="Times New Roman" pitchFamily="18" charset="0"/>
            </a:endParaRPr>
          </a:p>
          <a:p>
            <a:r>
              <a:rPr lang="en-US" sz="5400" b="1">
                <a:latin typeface="Times New Roman" pitchFamily="18" charset="0"/>
                <a:cs typeface="Times New Roman" pitchFamily="18" charset="0"/>
              </a:rPr>
              <a:t>D. châm biếm, đả kích, động viên, khích lệ</a:t>
            </a:r>
            <a:endParaRPr lang="vi-VN" sz="5400" b="1">
              <a:latin typeface="Times New Roman" pitchFamily="18" charset="0"/>
              <a:cs typeface="Times New Roman" pitchFamily="18" charset="0"/>
            </a:endParaRPr>
          </a:p>
        </p:txBody>
      </p:sp>
      <p:sp>
        <p:nvSpPr>
          <p:cNvPr id="5" name="Rectangle 4"/>
          <p:cNvSpPr/>
          <p:nvPr/>
        </p:nvSpPr>
        <p:spPr>
          <a:xfrm>
            <a:off x="1428751" y="9389270"/>
            <a:ext cx="13368338" cy="597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anchor="ctr"/>
          <a:lstStyle/>
          <a:p>
            <a:pPr algn="ctr">
              <a:defRPr/>
            </a:pPr>
            <a:endParaRPr lang="en-US"/>
          </a:p>
        </p:txBody>
      </p:sp>
      <p:sp>
        <p:nvSpPr>
          <p:cNvPr id="6" name="Hình Bầu dục 9"/>
          <p:cNvSpPr/>
          <p:nvPr/>
        </p:nvSpPr>
        <p:spPr>
          <a:xfrm>
            <a:off x="1600200" y="6057899"/>
            <a:ext cx="971769" cy="8104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37160" tIns="68580" rIns="137160" bIns="68580" anchor="ctr"/>
          <a:lstStyle/>
          <a:p>
            <a:pPr algn="ctr">
              <a:defRPr/>
            </a:pPr>
            <a:endParaRPr lang="en-US"/>
          </a:p>
        </p:txBody>
      </p:sp>
    </p:spTree>
    <p:extLst>
      <p:ext uri="{BB962C8B-B14F-4D97-AF65-F5344CB8AC3E}">
        <p14:creationId xmlns:p14="http://schemas.microsoft.com/office/powerpoint/2010/main" val="30081276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644766" y="1028700"/>
            <a:ext cx="15098773" cy="7498499"/>
            <a:chOff x="0" y="0"/>
            <a:chExt cx="3976632" cy="1974913"/>
          </a:xfrm>
        </p:grpSpPr>
        <p:sp>
          <p:nvSpPr>
            <p:cNvPr id="4" name="Freeform 4"/>
            <p:cNvSpPr/>
            <p:nvPr/>
          </p:nvSpPr>
          <p:spPr>
            <a:xfrm>
              <a:off x="0" y="0"/>
              <a:ext cx="3976632" cy="1974913"/>
            </a:xfrm>
            <a:custGeom>
              <a:avLst/>
              <a:gdLst/>
              <a:ahLst/>
              <a:cxnLst/>
              <a:rect l="l" t="t" r="r" b="b"/>
              <a:pathLst>
                <a:path w="3976632" h="1974913">
                  <a:moveTo>
                    <a:pt x="51275" y="0"/>
                  </a:moveTo>
                  <a:lnTo>
                    <a:pt x="3925357" y="0"/>
                  </a:lnTo>
                  <a:cubicBezTo>
                    <a:pt x="3953675" y="0"/>
                    <a:pt x="3976632" y="22957"/>
                    <a:pt x="3976632" y="51275"/>
                  </a:cubicBezTo>
                  <a:lnTo>
                    <a:pt x="3976632" y="1923638"/>
                  </a:lnTo>
                  <a:cubicBezTo>
                    <a:pt x="3976632" y="1951957"/>
                    <a:pt x="3953675" y="1974913"/>
                    <a:pt x="3925357" y="1974913"/>
                  </a:cubicBezTo>
                  <a:lnTo>
                    <a:pt x="51275" y="1974913"/>
                  </a:lnTo>
                  <a:cubicBezTo>
                    <a:pt x="22957" y="1974913"/>
                    <a:pt x="0" y="1951957"/>
                    <a:pt x="0" y="1923638"/>
                  </a:cubicBezTo>
                  <a:lnTo>
                    <a:pt x="0" y="51275"/>
                  </a:lnTo>
                  <a:cubicBezTo>
                    <a:pt x="0" y="22957"/>
                    <a:pt x="22957" y="0"/>
                    <a:pt x="51275" y="0"/>
                  </a:cubicBezTo>
                  <a:close/>
                </a:path>
              </a:pathLst>
            </a:custGeom>
            <a:solidFill>
              <a:srgbClr val="FFFFFF"/>
            </a:solidFill>
            <a:ln cap="rnd">
              <a:noFill/>
              <a:prstDash val="lgDash"/>
              <a:round/>
            </a:ln>
          </p:spPr>
        </p:sp>
        <p:sp>
          <p:nvSpPr>
            <p:cNvPr id="5" name="TextBox 5"/>
            <p:cNvSpPr txBox="1"/>
            <p:nvPr/>
          </p:nvSpPr>
          <p:spPr>
            <a:xfrm>
              <a:off x="0" y="-28575"/>
              <a:ext cx="3976632" cy="200348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2033072" y="1453638"/>
            <a:ext cx="14322160" cy="6573515"/>
            <a:chOff x="0" y="0"/>
            <a:chExt cx="3772091" cy="1731296"/>
          </a:xfrm>
        </p:grpSpPr>
        <p:sp>
          <p:nvSpPr>
            <p:cNvPr id="7" name="Freeform 7"/>
            <p:cNvSpPr/>
            <p:nvPr/>
          </p:nvSpPr>
          <p:spPr>
            <a:xfrm>
              <a:off x="0" y="0"/>
              <a:ext cx="3772091" cy="1731296"/>
            </a:xfrm>
            <a:custGeom>
              <a:avLst/>
              <a:gdLst/>
              <a:ahLst/>
              <a:cxnLst/>
              <a:rect l="l" t="t" r="r" b="b"/>
              <a:pathLst>
                <a:path w="3772091" h="1731296">
                  <a:moveTo>
                    <a:pt x="54056" y="0"/>
                  </a:moveTo>
                  <a:lnTo>
                    <a:pt x="3718036" y="0"/>
                  </a:lnTo>
                  <a:cubicBezTo>
                    <a:pt x="3747890" y="0"/>
                    <a:pt x="3772091" y="24201"/>
                    <a:pt x="3772091" y="54056"/>
                  </a:cubicBezTo>
                  <a:lnTo>
                    <a:pt x="3772091" y="1677240"/>
                  </a:lnTo>
                  <a:cubicBezTo>
                    <a:pt x="3772091" y="1707095"/>
                    <a:pt x="3747890" y="1731296"/>
                    <a:pt x="3718036" y="1731296"/>
                  </a:cubicBezTo>
                  <a:lnTo>
                    <a:pt x="54056" y="1731296"/>
                  </a:lnTo>
                  <a:cubicBezTo>
                    <a:pt x="24201" y="1731296"/>
                    <a:pt x="0" y="1707095"/>
                    <a:pt x="0" y="1677240"/>
                  </a:cubicBezTo>
                  <a:lnTo>
                    <a:pt x="0" y="54056"/>
                  </a:lnTo>
                  <a:cubicBezTo>
                    <a:pt x="0" y="24201"/>
                    <a:pt x="24201" y="0"/>
                    <a:pt x="54056" y="0"/>
                  </a:cubicBezTo>
                  <a:close/>
                </a:path>
              </a:pathLst>
            </a:custGeom>
            <a:solidFill>
              <a:srgbClr val="FFFFFF"/>
            </a:solidFill>
            <a:ln w="66675" cap="rnd">
              <a:solidFill>
                <a:srgbClr val="6FAF07"/>
              </a:solidFill>
              <a:prstDash val="lgDash"/>
              <a:round/>
            </a:ln>
          </p:spPr>
        </p:sp>
        <p:sp>
          <p:nvSpPr>
            <p:cNvPr id="8" name="TextBox 8"/>
            <p:cNvSpPr txBox="1"/>
            <p:nvPr/>
          </p:nvSpPr>
          <p:spPr>
            <a:xfrm>
              <a:off x="0" y="-28575"/>
              <a:ext cx="3772091" cy="1759871"/>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3217679" y="3306032"/>
            <a:ext cx="6809806" cy="7177662"/>
          </a:xfrm>
          <a:custGeom>
            <a:avLst/>
            <a:gdLst/>
            <a:ahLst/>
            <a:cxnLst/>
            <a:rect l="l" t="t" r="r" b="b"/>
            <a:pathLst>
              <a:path w="6809806" h="7177662">
                <a:moveTo>
                  <a:pt x="0" y="0"/>
                </a:moveTo>
                <a:lnTo>
                  <a:pt x="6809807" y="0"/>
                </a:lnTo>
                <a:lnTo>
                  <a:pt x="6809807" y="7177661"/>
                </a:lnTo>
                <a:lnTo>
                  <a:pt x="0" y="717766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0" name="Freeform 10"/>
          <p:cNvSpPr/>
          <p:nvPr/>
        </p:nvSpPr>
        <p:spPr>
          <a:xfrm>
            <a:off x="15181556" y="2905587"/>
            <a:ext cx="7350517" cy="7747580"/>
          </a:xfrm>
          <a:custGeom>
            <a:avLst/>
            <a:gdLst/>
            <a:ahLst/>
            <a:cxnLst/>
            <a:rect l="l" t="t" r="r" b="b"/>
            <a:pathLst>
              <a:path w="7350517" h="7747580">
                <a:moveTo>
                  <a:pt x="0" y="0"/>
                </a:moveTo>
                <a:lnTo>
                  <a:pt x="7350517" y="0"/>
                </a:lnTo>
                <a:lnTo>
                  <a:pt x="7350517" y="7747580"/>
                </a:lnTo>
                <a:lnTo>
                  <a:pt x="0" y="774758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1" name="Freeform 11"/>
          <p:cNvSpPr/>
          <p:nvPr/>
        </p:nvSpPr>
        <p:spPr>
          <a:xfrm rot="916814" flipH="1">
            <a:off x="3076544" y="2046225"/>
            <a:ext cx="1031168" cy="1144153"/>
          </a:xfrm>
          <a:custGeom>
            <a:avLst/>
            <a:gdLst/>
            <a:ahLst/>
            <a:cxnLst/>
            <a:rect l="l" t="t" r="r" b="b"/>
            <a:pathLst>
              <a:path w="1031168" h="1144153">
                <a:moveTo>
                  <a:pt x="1031168" y="0"/>
                </a:moveTo>
                <a:lnTo>
                  <a:pt x="0" y="0"/>
                </a:lnTo>
                <a:lnTo>
                  <a:pt x="0" y="1144153"/>
                </a:lnTo>
                <a:lnTo>
                  <a:pt x="1031168" y="1144153"/>
                </a:lnTo>
                <a:lnTo>
                  <a:pt x="1031168"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3" name="TextBox 13"/>
          <p:cNvSpPr txBox="1"/>
          <p:nvPr/>
        </p:nvSpPr>
        <p:spPr>
          <a:xfrm>
            <a:off x="3442195" y="3307579"/>
            <a:ext cx="11403610" cy="1529265"/>
          </a:xfrm>
          <a:prstGeom prst="rect">
            <a:avLst/>
          </a:prstGeom>
        </p:spPr>
        <p:txBody>
          <a:bodyPr lIns="0" tIns="0" rIns="0" bIns="0" rtlCol="0" anchor="t">
            <a:spAutoFit/>
          </a:bodyPr>
          <a:lstStyle/>
          <a:p>
            <a:pPr algn="ctr">
              <a:lnSpc>
                <a:spcPts val="12867"/>
              </a:lnSpc>
            </a:pPr>
            <a:r>
              <a:rPr lang="en-US" sz="9600" b="1" smtClean="0">
                <a:solidFill>
                  <a:srgbClr val="6FAF07"/>
                </a:solidFill>
                <a:latin typeface="Times New Roman" pitchFamily="18" charset="0"/>
                <a:cs typeface="Times New Roman" pitchFamily="18" charset="0"/>
              </a:rPr>
              <a:t>VẬN DỤNG</a:t>
            </a:r>
            <a:endParaRPr lang="en-US" sz="9600" b="1">
              <a:solidFill>
                <a:srgbClr val="6FAF07"/>
              </a:solidFill>
              <a:latin typeface="Times New Roman" pitchFamily="18" charset="0"/>
              <a:cs typeface="Times New Roman" pitchFamily="18" charset="0"/>
            </a:endParaRPr>
          </a:p>
        </p:txBody>
      </p:sp>
    </p:spTree>
    <p:extLst>
      <p:ext uri="{BB962C8B-B14F-4D97-AF65-F5344CB8AC3E}">
        <p14:creationId xmlns:p14="http://schemas.microsoft.com/office/powerpoint/2010/main" val="313478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44034" y="1610530"/>
            <a:ext cx="14799931" cy="7647770"/>
            <a:chOff x="0" y="0"/>
            <a:chExt cx="3897924" cy="2014227"/>
          </a:xfrm>
        </p:grpSpPr>
        <p:sp>
          <p:nvSpPr>
            <p:cNvPr id="7" name="Freeform 7"/>
            <p:cNvSpPr/>
            <p:nvPr/>
          </p:nvSpPr>
          <p:spPr>
            <a:xfrm>
              <a:off x="0" y="0"/>
              <a:ext cx="3897924" cy="2014227"/>
            </a:xfrm>
            <a:custGeom>
              <a:avLst/>
              <a:gdLst/>
              <a:ahLst/>
              <a:cxnLst/>
              <a:rect l="l" t="t" r="r" b="b"/>
              <a:pathLst>
                <a:path w="3897924" h="2014227">
                  <a:moveTo>
                    <a:pt x="26155" y="0"/>
                  </a:moveTo>
                  <a:lnTo>
                    <a:pt x="3871769" y="0"/>
                  </a:lnTo>
                  <a:cubicBezTo>
                    <a:pt x="3878706" y="0"/>
                    <a:pt x="3885359" y="2756"/>
                    <a:pt x="3890264" y="7661"/>
                  </a:cubicBezTo>
                  <a:cubicBezTo>
                    <a:pt x="3895169" y="12566"/>
                    <a:pt x="3897924" y="19218"/>
                    <a:pt x="3897924" y="26155"/>
                  </a:cubicBezTo>
                  <a:lnTo>
                    <a:pt x="3897924" y="1988072"/>
                  </a:lnTo>
                  <a:cubicBezTo>
                    <a:pt x="3897924" y="2002517"/>
                    <a:pt x="3886214" y="2014227"/>
                    <a:pt x="3871769" y="2014227"/>
                  </a:cubicBezTo>
                  <a:lnTo>
                    <a:pt x="26155" y="2014227"/>
                  </a:lnTo>
                  <a:cubicBezTo>
                    <a:pt x="11710" y="2014227"/>
                    <a:pt x="0" y="2002517"/>
                    <a:pt x="0" y="1988072"/>
                  </a:cubicBezTo>
                  <a:lnTo>
                    <a:pt x="0" y="26155"/>
                  </a:lnTo>
                  <a:cubicBezTo>
                    <a:pt x="0" y="11710"/>
                    <a:pt x="11710" y="0"/>
                    <a:pt x="26155" y="0"/>
                  </a:cubicBezTo>
                  <a:close/>
                </a:path>
              </a:pathLst>
            </a:custGeom>
            <a:solidFill>
              <a:srgbClr val="FFFFFF"/>
            </a:solidFill>
            <a:ln w="57150" cap="rnd">
              <a:solidFill>
                <a:srgbClr val="6FAF07"/>
              </a:solidFill>
              <a:prstDash val="lgDash"/>
              <a:round/>
            </a:ln>
          </p:spPr>
        </p:sp>
        <p:sp>
          <p:nvSpPr>
            <p:cNvPr id="8" name="TextBox 8"/>
            <p:cNvSpPr txBox="1"/>
            <p:nvPr/>
          </p:nvSpPr>
          <p:spPr>
            <a:xfrm>
              <a:off x="0" y="-28575"/>
              <a:ext cx="3897924" cy="2042802"/>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222452" y="949278"/>
            <a:ext cx="9843097" cy="1321498"/>
            <a:chOff x="0" y="0"/>
            <a:chExt cx="3024664" cy="406080"/>
          </a:xfrm>
        </p:grpSpPr>
        <p:sp>
          <p:nvSpPr>
            <p:cNvPr id="10" name="Freeform 10"/>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11" name="TextBox 11"/>
            <p:cNvSpPr txBox="1"/>
            <p:nvPr/>
          </p:nvSpPr>
          <p:spPr>
            <a:xfrm>
              <a:off x="0" y="-28575"/>
              <a:ext cx="3024664" cy="43465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4493621" y="1209710"/>
            <a:ext cx="9300759" cy="833562"/>
          </a:xfrm>
          <a:prstGeom prst="rect">
            <a:avLst/>
          </a:prstGeom>
        </p:spPr>
        <p:txBody>
          <a:bodyPr lIns="0" tIns="0" rIns="0" bIns="0" rtlCol="0" anchor="t">
            <a:spAutoFit/>
          </a:bodyPr>
          <a:lstStyle/>
          <a:p>
            <a:pPr marL="0" lvl="0" indent="0" algn="ctr">
              <a:lnSpc>
                <a:spcPts val="6473"/>
              </a:lnSpc>
            </a:pPr>
            <a:r>
              <a:rPr lang="en-US" sz="5780" b="1" smtClean="0">
                <a:solidFill>
                  <a:srgbClr val="6FAF07"/>
                </a:solidFill>
                <a:latin typeface="Times New Roman" pitchFamily="18" charset="0"/>
                <a:cs typeface="Times New Roman" pitchFamily="18" charset="0"/>
              </a:rPr>
              <a:t>BÀI TẬP VỀ NHÀ</a:t>
            </a:r>
          </a:p>
        </p:txBody>
      </p:sp>
      <p:sp>
        <p:nvSpPr>
          <p:cNvPr id="13" name="TextBox 13"/>
          <p:cNvSpPr txBox="1"/>
          <p:nvPr/>
        </p:nvSpPr>
        <p:spPr>
          <a:xfrm>
            <a:off x="3266679" y="3538940"/>
            <a:ext cx="12201921" cy="2215991"/>
          </a:xfrm>
          <a:prstGeom prst="rect">
            <a:avLst/>
          </a:prstGeom>
        </p:spPr>
        <p:txBody>
          <a:bodyPr wrap="square" lIns="0" tIns="0" rIns="0" bIns="0" rtlCol="0" anchor="t">
            <a:spAutoFit/>
          </a:bodyPr>
          <a:lstStyle/>
          <a:p>
            <a:pPr algn="just"/>
            <a:r>
              <a:rPr lang="en-US" sz="4800" b="1" smtClean="0">
                <a:latin typeface="Times New Roman" pitchFamily="18" charset="0"/>
                <a:cs typeface="Times New Roman" pitchFamily="18" charset="0"/>
              </a:rPr>
              <a:t>Viết </a:t>
            </a:r>
            <a:r>
              <a:rPr lang="en-US" sz="4800" b="1">
                <a:latin typeface="Times New Roman" pitchFamily="18" charset="0"/>
                <a:cs typeface="Times New Roman" pitchFamily="18" charset="0"/>
              </a:rPr>
              <a:t>đoạn văn (khoảng 150 chữ) trình bày suy nghĩ về thói quan liêu, cổ hủ, suy nghĩ cứng nhắc của một số cán bộ lãnh đạo hiện nay.</a:t>
            </a:r>
            <a:endParaRPr lang="vi-VN" sz="4800" b="1">
              <a:latin typeface="Times New Roman" pitchFamily="18" charset="0"/>
              <a:cs typeface="Times New Roman" pitchFamily="18" charset="0"/>
            </a:endParaRPr>
          </a:p>
        </p:txBody>
      </p:sp>
    </p:spTree>
    <p:extLst>
      <p:ext uri="{BB962C8B-B14F-4D97-AF65-F5344CB8AC3E}">
        <p14:creationId xmlns:p14="http://schemas.microsoft.com/office/powerpoint/2010/main" val="378884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644766" y="1028700"/>
            <a:ext cx="15098773" cy="7498499"/>
            <a:chOff x="0" y="0"/>
            <a:chExt cx="3976632" cy="1974913"/>
          </a:xfrm>
        </p:grpSpPr>
        <p:sp>
          <p:nvSpPr>
            <p:cNvPr id="4" name="Freeform 4"/>
            <p:cNvSpPr/>
            <p:nvPr/>
          </p:nvSpPr>
          <p:spPr>
            <a:xfrm>
              <a:off x="0" y="0"/>
              <a:ext cx="3976632" cy="1974913"/>
            </a:xfrm>
            <a:custGeom>
              <a:avLst/>
              <a:gdLst/>
              <a:ahLst/>
              <a:cxnLst/>
              <a:rect l="l" t="t" r="r" b="b"/>
              <a:pathLst>
                <a:path w="3976632" h="1974913">
                  <a:moveTo>
                    <a:pt x="51275" y="0"/>
                  </a:moveTo>
                  <a:lnTo>
                    <a:pt x="3925357" y="0"/>
                  </a:lnTo>
                  <a:cubicBezTo>
                    <a:pt x="3953675" y="0"/>
                    <a:pt x="3976632" y="22957"/>
                    <a:pt x="3976632" y="51275"/>
                  </a:cubicBezTo>
                  <a:lnTo>
                    <a:pt x="3976632" y="1923638"/>
                  </a:lnTo>
                  <a:cubicBezTo>
                    <a:pt x="3976632" y="1951957"/>
                    <a:pt x="3953675" y="1974913"/>
                    <a:pt x="3925357" y="1974913"/>
                  </a:cubicBezTo>
                  <a:lnTo>
                    <a:pt x="51275" y="1974913"/>
                  </a:lnTo>
                  <a:cubicBezTo>
                    <a:pt x="22957" y="1974913"/>
                    <a:pt x="0" y="1951957"/>
                    <a:pt x="0" y="1923638"/>
                  </a:cubicBezTo>
                  <a:lnTo>
                    <a:pt x="0" y="51275"/>
                  </a:lnTo>
                  <a:cubicBezTo>
                    <a:pt x="0" y="22957"/>
                    <a:pt x="22957" y="0"/>
                    <a:pt x="51275" y="0"/>
                  </a:cubicBezTo>
                  <a:close/>
                </a:path>
              </a:pathLst>
            </a:custGeom>
            <a:solidFill>
              <a:srgbClr val="FFFFFF"/>
            </a:solidFill>
            <a:ln cap="rnd">
              <a:noFill/>
              <a:prstDash val="lgDash"/>
              <a:round/>
            </a:ln>
          </p:spPr>
        </p:sp>
        <p:sp>
          <p:nvSpPr>
            <p:cNvPr id="5" name="TextBox 5"/>
            <p:cNvSpPr txBox="1"/>
            <p:nvPr/>
          </p:nvSpPr>
          <p:spPr>
            <a:xfrm>
              <a:off x="0" y="-28575"/>
              <a:ext cx="3976632" cy="200348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2033072" y="1453638"/>
            <a:ext cx="14322160" cy="6573515"/>
            <a:chOff x="0" y="0"/>
            <a:chExt cx="3772091" cy="1731296"/>
          </a:xfrm>
        </p:grpSpPr>
        <p:sp>
          <p:nvSpPr>
            <p:cNvPr id="7" name="Freeform 7"/>
            <p:cNvSpPr/>
            <p:nvPr/>
          </p:nvSpPr>
          <p:spPr>
            <a:xfrm>
              <a:off x="0" y="0"/>
              <a:ext cx="3772091" cy="1731296"/>
            </a:xfrm>
            <a:custGeom>
              <a:avLst/>
              <a:gdLst/>
              <a:ahLst/>
              <a:cxnLst/>
              <a:rect l="l" t="t" r="r" b="b"/>
              <a:pathLst>
                <a:path w="3772091" h="1731296">
                  <a:moveTo>
                    <a:pt x="54056" y="0"/>
                  </a:moveTo>
                  <a:lnTo>
                    <a:pt x="3718036" y="0"/>
                  </a:lnTo>
                  <a:cubicBezTo>
                    <a:pt x="3747890" y="0"/>
                    <a:pt x="3772091" y="24201"/>
                    <a:pt x="3772091" y="54056"/>
                  </a:cubicBezTo>
                  <a:lnTo>
                    <a:pt x="3772091" y="1677240"/>
                  </a:lnTo>
                  <a:cubicBezTo>
                    <a:pt x="3772091" y="1707095"/>
                    <a:pt x="3747890" y="1731296"/>
                    <a:pt x="3718036" y="1731296"/>
                  </a:cubicBezTo>
                  <a:lnTo>
                    <a:pt x="54056" y="1731296"/>
                  </a:lnTo>
                  <a:cubicBezTo>
                    <a:pt x="24201" y="1731296"/>
                    <a:pt x="0" y="1707095"/>
                    <a:pt x="0" y="1677240"/>
                  </a:cubicBezTo>
                  <a:lnTo>
                    <a:pt x="0" y="54056"/>
                  </a:lnTo>
                  <a:cubicBezTo>
                    <a:pt x="0" y="24201"/>
                    <a:pt x="24201" y="0"/>
                    <a:pt x="54056" y="0"/>
                  </a:cubicBezTo>
                  <a:close/>
                </a:path>
              </a:pathLst>
            </a:custGeom>
            <a:solidFill>
              <a:srgbClr val="FFFFFF"/>
            </a:solidFill>
            <a:ln w="66675" cap="rnd">
              <a:solidFill>
                <a:srgbClr val="6FAF07"/>
              </a:solidFill>
              <a:prstDash val="lgDash"/>
              <a:round/>
            </a:ln>
          </p:spPr>
        </p:sp>
        <p:sp>
          <p:nvSpPr>
            <p:cNvPr id="8" name="TextBox 8"/>
            <p:cNvSpPr txBox="1"/>
            <p:nvPr/>
          </p:nvSpPr>
          <p:spPr>
            <a:xfrm>
              <a:off x="0" y="-28575"/>
              <a:ext cx="3772091" cy="1759871"/>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3217679" y="3306032"/>
            <a:ext cx="6809806" cy="7177662"/>
          </a:xfrm>
          <a:custGeom>
            <a:avLst/>
            <a:gdLst/>
            <a:ahLst/>
            <a:cxnLst/>
            <a:rect l="l" t="t" r="r" b="b"/>
            <a:pathLst>
              <a:path w="6809806" h="7177662">
                <a:moveTo>
                  <a:pt x="0" y="0"/>
                </a:moveTo>
                <a:lnTo>
                  <a:pt x="6809807" y="0"/>
                </a:lnTo>
                <a:lnTo>
                  <a:pt x="6809807" y="7177661"/>
                </a:lnTo>
                <a:lnTo>
                  <a:pt x="0" y="717766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0" name="Freeform 10"/>
          <p:cNvSpPr/>
          <p:nvPr/>
        </p:nvSpPr>
        <p:spPr>
          <a:xfrm>
            <a:off x="15181556" y="2905587"/>
            <a:ext cx="7350517" cy="7747580"/>
          </a:xfrm>
          <a:custGeom>
            <a:avLst/>
            <a:gdLst/>
            <a:ahLst/>
            <a:cxnLst/>
            <a:rect l="l" t="t" r="r" b="b"/>
            <a:pathLst>
              <a:path w="7350517" h="7747580">
                <a:moveTo>
                  <a:pt x="0" y="0"/>
                </a:moveTo>
                <a:lnTo>
                  <a:pt x="7350517" y="0"/>
                </a:lnTo>
                <a:lnTo>
                  <a:pt x="7350517" y="7747580"/>
                </a:lnTo>
                <a:lnTo>
                  <a:pt x="0" y="774758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1" name="Freeform 11"/>
          <p:cNvSpPr/>
          <p:nvPr/>
        </p:nvSpPr>
        <p:spPr>
          <a:xfrm rot="916814" flipH="1">
            <a:off x="3076544" y="2046225"/>
            <a:ext cx="1031168" cy="1144153"/>
          </a:xfrm>
          <a:custGeom>
            <a:avLst/>
            <a:gdLst/>
            <a:ahLst/>
            <a:cxnLst/>
            <a:rect l="l" t="t" r="r" b="b"/>
            <a:pathLst>
              <a:path w="1031168" h="1144153">
                <a:moveTo>
                  <a:pt x="1031168" y="0"/>
                </a:moveTo>
                <a:lnTo>
                  <a:pt x="0" y="0"/>
                </a:lnTo>
                <a:lnTo>
                  <a:pt x="0" y="1144153"/>
                </a:lnTo>
                <a:lnTo>
                  <a:pt x="1031168" y="1144153"/>
                </a:lnTo>
                <a:lnTo>
                  <a:pt x="1031168"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2" name="Freeform 12"/>
          <p:cNvSpPr/>
          <p:nvPr/>
        </p:nvSpPr>
        <p:spPr>
          <a:xfrm rot="-614184">
            <a:off x="6910" y="510646"/>
            <a:ext cx="5874190" cy="1420486"/>
          </a:xfrm>
          <a:custGeom>
            <a:avLst/>
            <a:gdLst/>
            <a:ahLst/>
            <a:cxnLst/>
            <a:rect l="l" t="t" r="r" b="b"/>
            <a:pathLst>
              <a:path w="5874190" h="1420486">
                <a:moveTo>
                  <a:pt x="0" y="0"/>
                </a:moveTo>
                <a:lnTo>
                  <a:pt x="5874190" y="0"/>
                </a:lnTo>
                <a:lnTo>
                  <a:pt x="5874190" y="1420486"/>
                </a:lnTo>
                <a:lnTo>
                  <a:pt x="0" y="1420486"/>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3" name="TextBox 13"/>
          <p:cNvSpPr txBox="1"/>
          <p:nvPr/>
        </p:nvSpPr>
        <p:spPr>
          <a:xfrm>
            <a:off x="3442195" y="3307579"/>
            <a:ext cx="11403610" cy="1794113"/>
          </a:xfrm>
          <a:prstGeom prst="rect">
            <a:avLst/>
          </a:prstGeom>
        </p:spPr>
        <p:txBody>
          <a:bodyPr lIns="0" tIns="0" rIns="0" bIns="0" rtlCol="0" anchor="t">
            <a:spAutoFit/>
          </a:bodyPr>
          <a:lstStyle/>
          <a:p>
            <a:pPr algn="ctr">
              <a:lnSpc>
                <a:spcPts val="12867"/>
              </a:lnSpc>
            </a:pPr>
            <a:r>
              <a:rPr lang="en-US" sz="14962">
                <a:solidFill>
                  <a:srgbClr val="6FAF07"/>
                </a:solidFill>
                <a:latin typeface="Genty Sans"/>
              </a:rPr>
              <a:t>THANK YOU</a:t>
            </a:r>
          </a:p>
        </p:txBody>
      </p:sp>
      <p:sp>
        <p:nvSpPr>
          <p:cNvPr id="14" name="TextBox 14"/>
          <p:cNvSpPr txBox="1"/>
          <p:nvPr/>
        </p:nvSpPr>
        <p:spPr>
          <a:xfrm>
            <a:off x="7144719" y="5422268"/>
            <a:ext cx="3998562" cy="562655"/>
          </a:xfrm>
          <a:prstGeom prst="rect">
            <a:avLst/>
          </a:prstGeom>
        </p:spPr>
        <p:txBody>
          <a:bodyPr lIns="0" tIns="0" rIns="0" bIns="0" rtlCol="0" anchor="t">
            <a:spAutoFit/>
          </a:bodyPr>
          <a:lstStyle/>
          <a:p>
            <a:pPr algn="ctr">
              <a:lnSpc>
                <a:spcPts val="4842"/>
              </a:lnSpc>
            </a:pPr>
            <a:endParaRPr lang="en-US" sz="3459" spc="3">
              <a:solidFill>
                <a:srgbClr val="6FAF07"/>
              </a:solidFill>
              <a:latin typeface="Genty Sans"/>
            </a:endParaRPr>
          </a:p>
        </p:txBody>
      </p:sp>
      <p:sp>
        <p:nvSpPr>
          <p:cNvPr id="15" name="TextBox 15"/>
          <p:cNvSpPr txBox="1"/>
          <p:nvPr/>
        </p:nvSpPr>
        <p:spPr>
          <a:xfrm>
            <a:off x="6328797" y="5920465"/>
            <a:ext cx="5630406" cy="858878"/>
          </a:xfrm>
          <a:prstGeom prst="rect">
            <a:avLst/>
          </a:prstGeom>
        </p:spPr>
        <p:txBody>
          <a:bodyPr lIns="0" tIns="0" rIns="0" bIns="0" rtlCol="0" anchor="t">
            <a:spAutoFit/>
          </a:bodyPr>
          <a:lstStyle/>
          <a:p>
            <a:pPr algn="ctr">
              <a:lnSpc>
                <a:spcPts val="7080"/>
              </a:lnSpc>
            </a:pPr>
            <a:endParaRPr lang="en-US" sz="5057" spc="5">
              <a:solidFill>
                <a:srgbClr val="6FAF07"/>
              </a:solidFill>
              <a:latin typeface="Genty Sans"/>
            </a:endParaRPr>
          </a:p>
        </p:txBody>
      </p:sp>
      <p:sp>
        <p:nvSpPr>
          <p:cNvPr id="16" name="Freeform 16"/>
          <p:cNvSpPr/>
          <p:nvPr/>
        </p:nvSpPr>
        <p:spPr>
          <a:xfrm>
            <a:off x="6206905" y="-10177"/>
            <a:ext cx="5874190" cy="1420486"/>
          </a:xfrm>
          <a:custGeom>
            <a:avLst/>
            <a:gdLst/>
            <a:ahLst/>
            <a:cxnLst/>
            <a:rect l="l" t="t" r="r" b="b"/>
            <a:pathLst>
              <a:path w="5874190" h="1420486">
                <a:moveTo>
                  <a:pt x="0" y="0"/>
                </a:moveTo>
                <a:lnTo>
                  <a:pt x="5874190" y="0"/>
                </a:lnTo>
                <a:lnTo>
                  <a:pt x="5874190" y="1420486"/>
                </a:lnTo>
                <a:lnTo>
                  <a:pt x="0" y="1420486"/>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7" name="Freeform 17"/>
          <p:cNvSpPr/>
          <p:nvPr/>
        </p:nvSpPr>
        <p:spPr>
          <a:xfrm rot="879877">
            <a:off x="12446721" y="710243"/>
            <a:ext cx="5874190" cy="1420486"/>
          </a:xfrm>
          <a:custGeom>
            <a:avLst/>
            <a:gdLst/>
            <a:ahLst/>
            <a:cxnLst/>
            <a:rect l="l" t="t" r="r" b="b"/>
            <a:pathLst>
              <a:path w="5874190" h="1420486">
                <a:moveTo>
                  <a:pt x="0" y="0"/>
                </a:moveTo>
                <a:lnTo>
                  <a:pt x="5874190" y="0"/>
                </a:lnTo>
                <a:lnTo>
                  <a:pt x="5874190" y="1420486"/>
                </a:lnTo>
                <a:lnTo>
                  <a:pt x="0" y="1420486"/>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extLst>
      <p:ext uri="{BB962C8B-B14F-4D97-AF65-F5344CB8AC3E}">
        <p14:creationId xmlns:p14="http://schemas.microsoft.com/office/powerpoint/2010/main" val="44757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44034" y="1610530"/>
            <a:ext cx="14799931" cy="7647770"/>
            <a:chOff x="0" y="0"/>
            <a:chExt cx="3897924" cy="2014227"/>
          </a:xfrm>
        </p:grpSpPr>
        <p:sp>
          <p:nvSpPr>
            <p:cNvPr id="7" name="Freeform 7"/>
            <p:cNvSpPr/>
            <p:nvPr/>
          </p:nvSpPr>
          <p:spPr>
            <a:xfrm>
              <a:off x="0" y="0"/>
              <a:ext cx="3897924" cy="2014227"/>
            </a:xfrm>
            <a:custGeom>
              <a:avLst/>
              <a:gdLst/>
              <a:ahLst/>
              <a:cxnLst/>
              <a:rect l="l" t="t" r="r" b="b"/>
              <a:pathLst>
                <a:path w="3897924" h="2014227">
                  <a:moveTo>
                    <a:pt x="26155" y="0"/>
                  </a:moveTo>
                  <a:lnTo>
                    <a:pt x="3871769" y="0"/>
                  </a:lnTo>
                  <a:cubicBezTo>
                    <a:pt x="3878706" y="0"/>
                    <a:pt x="3885359" y="2756"/>
                    <a:pt x="3890264" y="7661"/>
                  </a:cubicBezTo>
                  <a:cubicBezTo>
                    <a:pt x="3895169" y="12566"/>
                    <a:pt x="3897924" y="19218"/>
                    <a:pt x="3897924" y="26155"/>
                  </a:cubicBezTo>
                  <a:lnTo>
                    <a:pt x="3897924" y="1988072"/>
                  </a:lnTo>
                  <a:cubicBezTo>
                    <a:pt x="3897924" y="2002517"/>
                    <a:pt x="3886214" y="2014227"/>
                    <a:pt x="3871769" y="2014227"/>
                  </a:cubicBezTo>
                  <a:lnTo>
                    <a:pt x="26155" y="2014227"/>
                  </a:lnTo>
                  <a:cubicBezTo>
                    <a:pt x="11710" y="2014227"/>
                    <a:pt x="0" y="2002517"/>
                    <a:pt x="0" y="1988072"/>
                  </a:cubicBezTo>
                  <a:lnTo>
                    <a:pt x="0" y="26155"/>
                  </a:lnTo>
                  <a:cubicBezTo>
                    <a:pt x="0" y="11710"/>
                    <a:pt x="11710" y="0"/>
                    <a:pt x="26155" y="0"/>
                  </a:cubicBezTo>
                  <a:close/>
                </a:path>
              </a:pathLst>
            </a:custGeom>
            <a:solidFill>
              <a:srgbClr val="000000">
                <a:alpha val="0"/>
              </a:srgbClr>
            </a:solidFill>
            <a:ln w="57150" cap="rnd">
              <a:solidFill>
                <a:srgbClr val="6FAF07"/>
              </a:solidFill>
              <a:prstDash val="lgDash"/>
              <a:round/>
            </a:ln>
          </p:spPr>
        </p:sp>
        <p:sp>
          <p:nvSpPr>
            <p:cNvPr id="8" name="TextBox 8"/>
            <p:cNvSpPr txBox="1"/>
            <p:nvPr/>
          </p:nvSpPr>
          <p:spPr>
            <a:xfrm>
              <a:off x="0" y="-28575"/>
              <a:ext cx="3897924" cy="2042802"/>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428135" y="3247918"/>
            <a:ext cx="5793107" cy="2028172"/>
            <a:chOff x="0" y="0"/>
            <a:chExt cx="795276" cy="278427"/>
          </a:xfrm>
        </p:grpSpPr>
        <p:sp>
          <p:nvSpPr>
            <p:cNvPr id="10" name="Freeform 10"/>
            <p:cNvSpPr/>
            <p:nvPr/>
          </p:nvSpPr>
          <p:spPr>
            <a:xfrm>
              <a:off x="0" y="0"/>
              <a:ext cx="795276" cy="278427"/>
            </a:xfrm>
            <a:custGeom>
              <a:avLst/>
              <a:gdLst/>
              <a:ahLst/>
              <a:cxnLst/>
              <a:rect l="l" t="t" r="r" b="b"/>
              <a:pathLst>
                <a:path w="795276" h="278427">
                  <a:moveTo>
                    <a:pt x="50783" y="0"/>
                  </a:moveTo>
                  <a:lnTo>
                    <a:pt x="744493" y="0"/>
                  </a:lnTo>
                  <a:cubicBezTo>
                    <a:pt x="757961" y="0"/>
                    <a:pt x="770878" y="5350"/>
                    <a:pt x="780402" y="14874"/>
                  </a:cubicBezTo>
                  <a:cubicBezTo>
                    <a:pt x="789926" y="24398"/>
                    <a:pt x="795276" y="37315"/>
                    <a:pt x="795276" y="50783"/>
                  </a:cubicBezTo>
                  <a:lnTo>
                    <a:pt x="795276" y="227644"/>
                  </a:lnTo>
                  <a:cubicBezTo>
                    <a:pt x="795276" y="255690"/>
                    <a:pt x="772539" y="278427"/>
                    <a:pt x="744493" y="278427"/>
                  </a:cubicBezTo>
                  <a:lnTo>
                    <a:pt x="50783" y="278427"/>
                  </a:lnTo>
                  <a:cubicBezTo>
                    <a:pt x="37315" y="278427"/>
                    <a:pt x="24398" y="273076"/>
                    <a:pt x="14874" y="263553"/>
                  </a:cubicBezTo>
                  <a:cubicBezTo>
                    <a:pt x="5350" y="254029"/>
                    <a:pt x="0" y="241112"/>
                    <a:pt x="0" y="227644"/>
                  </a:cubicBezTo>
                  <a:lnTo>
                    <a:pt x="0" y="50783"/>
                  </a:lnTo>
                  <a:cubicBezTo>
                    <a:pt x="0" y="37315"/>
                    <a:pt x="5350" y="24398"/>
                    <a:pt x="14874" y="14874"/>
                  </a:cubicBezTo>
                  <a:cubicBezTo>
                    <a:pt x="24398" y="5350"/>
                    <a:pt x="37315" y="0"/>
                    <a:pt x="50783" y="0"/>
                  </a:cubicBezTo>
                  <a:close/>
                </a:path>
              </a:pathLst>
            </a:custGeom>
            <a:solidFill>
              <a:srgbClr val="000000">
                <a:alpha val="0"/>
              </a:srgbClr>
            </a:solidFill>
            <a:ln w="47625" cap="rnd">
              <a:solidFill>
                <a:srgbClr val="6FAF07"/>
              </a:solidFill>
              <a:prstDash val="lgDash"/>
              <a:round/>
            </a:ln>
          </p:spPr>
        </p:sp>
        <p:sp>
          <p:nvSpPr>
            <p:cNvPr id="11" name="TextBox 11"/>
            <p:cNvSpPr txBox="1"/>
            <p:nvPr/>
          </p:nvSpPr>
          <p:spPr>
            <a:xfrm>
              <a:off x="0" y="-76200"/>
              <a:ext cx="795276" cy="354627"/>
            </a:xfrm>
            <a:prstGeom prst="rect">
              <a:avLst/>
            </a:prstGeom>
          </p:spPr>
          <p:txBody>
            <a:bodyPr lIns="47486" tIns="47486" rIns="47486" bIns="47486" rtlCol="0" anchor="ctr"/>
            <a:lstStyle/>
            <a:p>
              <a:pPr algn="ctr">
                <a:lnSpc>
                  <a:spcPts val="6160"/>
                </a:lnSpc>
              </a:pPr>
              <a:endParaRPr/>
            </a:p>
          </p:txBody>
        </p:sp>
      </p:grpSp>
      <p:grpSp>
        <p:nvGrpSpPr>
          <p:cNvPr id="12" name="Group 12"/>
          <p:cNvGrpSpPr/>
          <p:nvPr/>
        </p:nvGrpSpPr>
        <p:grpSpPr>
          <a:xfrm>
            <a:off x="1977677" y="2938018"/>
            <a:ext cx="1106455" cy="1011433"/>
            <a:chOff x="0" y="0"/>
            <a:chExt cx="635000" cy="580466"/>
          </a:xfrm>
        </p:grpSpPr>
        <p:sp>
          <p:nvSpPr>
            <p:cNvPr id="13" name="Freeform 13"/>
            <p:cNvSpPr/>
            <p:nvPr/>
          </p:nvSpPr>
          <p:spPr>
            <a:xfrm>
              <a:off x="0" y="0"/>
              <a:ext cx="635000" cy="564751"/>
            </a:xfrm>
            <a:custGeom>
              <a:avLst/>
              <a:gdLst/>
              <a:ahLst/>
              <a:cxnLst/>
              <a:rect l="l" t="t" r="r" b="b"/>
              <a:pathLst>
                <a:path w="635000" h="564751">
                  <a:moveTo>
                    <a:pt x="635000" y="131195"/>
                  </a:moveTo>
                  <a:lnTo>
                    <a:pt x="635000" y="334972"/>
                  </a:lnTo>
                  <a:cubicBezTo>
                    <a:pt x="635000" y="413686"/>
                    <a:pt x="585622" y="483942"/>
                    <a:pt x="511561" y="510605"/>
                  </a:cubicBezTo>
                  <a:lnTo>
                    <a:pt x="440939" y="536028"/>
                  </a:lnTo>
                  <a:cubicBezTo>
                    <a:pt x="361153" y="564751"/>
                    <a:pt x="273847" y="564751"/>
                    <a:pt x="194061" y="536028"/>
                  </a:cubicBezTo>
                  <a:lnTo>
                    <a:pt x="123439" y="510605"/>
                  </a:lnTo>
                  <a:cubicBezTo>
                    <a:pt x="49378" y="483942"/>
                    <a:pt x="0" y="413686"/>
                    <a:pt x="0" y="334972"/>
                  </a:cubicBezTo>
                  <a:lnTo>
                    <a:pt x="0" y="131195"/>
                  </a:lnTo>
                  <a:cubicBezTo>
                    <a:pt x="0" y="96400"/>
                    <a:pt x="13822" y="63030"/>
                    <a:pt x="38426" y="38426"/>
                  </a:cubicBezTo>
                  <a:cubicBezTo>
                    <a:pt x="63030" y="13822"/>
                    <a:pt x="96400" y="0"/>
                    <a:pt x="131195" y="0"/>
                  </a:cubicBezTo>
                  <a:lnTo>
                    <a:pt x="503805" y="0"/>
                  </a:lnTo>
                  <a:cubicBezTo>
                    <a:pt x="538600" y="0"/>
                    <a:pt x="571970" y="13822"/>
                    <a:pt x="596574" y="38426"/>
                  </a:cubicBezTo>
                  <a:cubicBezTo>
                    <a:pt x="621178" y="63030"/>
                    <a:pt x="635000" y="96400"/>
                    <a:pt x="635000" y="131195"/>
                  </a:cubicBezTo>
                  <a:close/>
                </a:path>
              </a:pathLst>
            </a:custGeom>
            <a:solidFill>
              <a:srgbClr val="FEFFFF"/>
            </a:solidFill>
            <a:ln w="47625" cap="rnd">
              <a:solidFill>
                <a:srgbClr val="6FAF07"/>
              </a:solidFill>
              <a:prstDash val="lgDash"/>
              <a:round/>
            </a:ln>
          </p:spPr>
        </p:sp>
        <p:sp>
          <p:nvSpPr>
            <p:cNvPr id="14" name="TextBox 14"/>
            <p:cNvSpPr txBox="1"/>
            <p:nvPr/>
          </p:nvSpPr>
          <p:spPr>
            <a:xfrm>
              <a:off x="0" y="-76200"/>
              <a:ext cx="635000" cy="542366"/>
            </a:xfrm>
            <a:prstGeom prst="rect">
              <a:avLst/>
            </a:prstGeom>
          </p:spPr>
          <p:txBody>
            <a:bodyPr lIns="47486" tIns="47486" rIns="47486" bIns="47486" rtlCol="0" anchor="ctr"/>
            <a:lstStyle/>
            <a:p>
              <a:pPr algn="ctr">
                <a:lnSpc>
                  <a:spcPts val="6020"/>
                </a:lnSpc>
              </a:pPr>
              <a:endParaRPr/>
            </a:p>
          </p:txBody>
        </p:sp>
      </p:grpSp>
      <p:grpSp>
        <p:nvGrpSpPr>
          <p:cNvPr id="15" name="Group 15"/>
          <p:cNvGrpSpPr/>
          <p:nvPr/>
        </p:nvGrpSpPr>
        <p:grpSpPr>
          <a:xfrm>
            <a:off x="4213771" y="949278"/>
            <a:ext cx="9860459" cy="1322539"/>
            <a:chOff x="0" y="0"/>
            <a:chExt cx="3029999" cy="406400"/>
          </a:xfrm>
        </p:grpSpPr>
        <p:sp>
          <p:nvSpPr>
            <p:cNvPr id="16" name="Freeform 16"/>
            <p:cNvSpPr/>
            <p:nvPr/>
          </p:nvSpPr>
          <p:spPr>
            <a:xfrm>
              <a:off x="0" y="0"/>
              <a:ext cx="3029999" cy="406400"/>
            </a:xfrm>
            <a:custGeom>
              <a:avLst/>
              <a:gdLst/>
              <a:ahLst/>
              <a:cxnLst/>
              <a:rect l="l" t="t" r="r" b="b"/>
              <a:pathLst>
                <a:path w="3029999" h="406400">
                  <a:moveTo>
                    <a:pt x="78515" y="0"/>
                  </a:moveTo>
                  <a:lnTo>
                    <a:pt x="2951484" y="0"/>
                  </a:lnTo>
                  <a:cubicBezTo>
                    <a:pt x="2972308" y="0"/>
                    <a:pt x="2992278" y="8272"/>
                    <a:pt x="3007003" y="22996"/>
                  </a:cubicBezTo>
                  <a:cubicBezTo>
                    <a:pt x="3021727" y="37721"/>
                    <a:pt x="3029999" y="57691"/>
                    <a:pt x="3029999" y="78515"/>
                  </a:cubicBezTo>
                  <a:lnTo>
                    <a:pt x="3029999" y="327885"/>
                  </a:lnTo>
                  <a:cubicBezTo>
                    <a:pt x="3029999" y="348709"/>
                    <a:pt x="3021727" y="368679"/>
                    <a:pt x="3007003" y="383404"/>
                  </a:cubicBezTo>
                  <a:cubicBezTo>
                    <a:pt x="2992278" y="398128"/>
                    <a:pt x="2972308" y="406400"/>
                    <a:pt x="2951484" y="406400"/>
                  </a:cubicBezTo>
                  <a:lnTo>
                    <a:pt x="78515" y="406400"/>
                  </a:lnTo>
                  <a:cubicBezTo>
                    <a:pt x="57691" y="406400"/>
                    <a:pt x="37721" y="398128"/>
                    <a:pt x="22996" y="383404"/>
                  </a:cubicBezTo>
                  <a:cubicBezTo>
                    <a:pt x="8272" y="368679"/>
                    <a:pt x="0" y="348709"/>
                    <a:pt x="0" y="327885"/>
                  </a:cubicBezTo>
                  <a:lnTo>
                    <a:pt x="0" y="78515"/>
                  </a:lnTo>
                  <a:cubicBezTo>
                    <a:pt x="0" y="57691"/>
                    <a:pt x="8272" y="37721"/>
                    <a:pt x="22996" y="22996"/>
                  </a:cubicBezTo>
                  <a:cubicBezTo>
                    <a:pt x="37721" y="8272"/>
                    <a:pt x="57691" y="0"/>
                    <a:pt x="78515" y="0"/>
                  </a:cubicBezTo>
                  <a:close/>
                </a:path>
              </a:pathLst>
            </a:custGeom>
            <a:solidFill>
              <a:srgbClr val="FFFFFF"/>
            </a:solidFill>
            <a:ln w="57150" cap="rnd">
              <a:solidFill>
                <a:srgbClr val="6FAF07"/>
              </a:solidFill>
              <a:prstDash val="lgDash"/>
              <a:round/>
            </a:ln>
          </p:spPr>
        </p:sp>
        <p:sp>
          <p:nvSpPr>
            <p:cNvPr id="17" name="TextBox 17"/>
            <p:cNvSpPr txBox="1"/>
            <p:nvPr/>
          </p:nvSpPr>
          <p:spPr>
            <a:xfrm>
              <a:off x="0" y="-28575"/>
              <a:ext cx="3029999" cy="434975"/>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3584606" y="6106115"/>
            <a:ext cx="5793107" cy="2028172"/>
            <a:chOff x="0" y="0"/>
            <a:chExt cx="795276" cy="278427"/>
          </a:xfrm>
        </p:grpSpPr>
        <p:sp>
          <p:nvSpPr>
            <p:cNvPr id="19" name="Freeform 19"/>
            <p:cNvSpPr/>
            <p:nvPr/>
          </p:nvSpPr>
          <p:spPr>
            <a:xfrm>
              <a:off x="0" y="0"/>
              <a:ext cx="795276" cy="278427"/>
            </a:xfrm>
            <a:custGeom>
              <a:avLst/>
              <a:gdLst/>
              <a:ahLst/>
              <a:cxnLst/>
              <a:rect l="l" t="t" r="r" b="b"/>
              <a:pathLst>
                <a:path w="795276" h="278427">
                  <a:moveTo>
                    <a:pt x="50783" y="0"/>
                  </a:moveTo>
                  <a:lnTo>
                    <a:pt x="744493" y="0"/>
                  </a:lnTo>
                  <a:cubicBezTo>
                    <a:pt x="757961" y="0"/>
                    <a:pt x="770878" y="5350"/>
                    <a:pt x="780402" y="14874"/>
                  </a:cubicBezTo>
                  <a:cubicBezTo>
                    <a:pt x="789926" y="24398"/>
                    <a:pt x="795276" y="37315"/>
                    <a:pt x="795276" y="50783"/>
                  </a:cubicBezTo>
                  <a:lnTo>
                    <a:pt x="795276" y="227644"/>
                  </a:lnTo>
                  <a:cubicBezTo>
                    <a:pt x="795276" y="255690"/>
                    <a:pt x="772539" y="278427"/>
                    <a:pt x="744493" y="278427"/>
                  </a:cubicBezTo>
                  <a:lnTo>
                    <a:pt x="50783" y="278427"/>
                  </a:lnTo>
                  <a:cubicBezTo>
                    <a:pt x="37315" y="278427"/>
                    <a:pt x="24398" y="273076"/>
                    <a:pt x="14874" y="263553"/>
                  </a:cubicBezTo>
                  <a:cubicBezTo>
                    <a:pt x="5350" y="254029"/>
                    <a:pt x="0" y="241112"/>
                    <a:pt x="0" y="227644"/>
                  </a:cubicBezTo>
                  <a:lnTo>
                    <a:pt x="0" y="50783"/>
                  </a:lnTo>
                  <a:cubicBezTo>
                    <a:pt x="0" y="37315"/>
                    <a:pt x="5350" y="24398"/>
                    <a:pt x="14874" y="14874"/>
                  </a:cubicBezTo>
                  <a:cubicBezTo>
                    <a:pt x="24398" y="5350"/>
                    <a:pt x="37315" y="0"/>
                    <a:pt x="50783" y="0"/>
                  </a:cubicBezTo>
                  <a:close/>
                </a:path>
              </a:pathLst>
            </a:custGeom>
            <a:solidFill>
              <a:srgbClr val="000000">
                <a:alpha val="0"/>
              </a:srgbClr>
            </a:solidFill>
            <a:ln w="47625" cap="rnd">
              <a:solidFill>
                <a:srgbClr val="6FAF07"/>
              </a:solidFill>
              <a:prstDash val="lgDash"/>
              <a:round/>
            </a:ln>
          </p:spPr>
        </p:sp>
        <p:sp>
          <p:nvSpPr>
            <p:cNvPr id="20" name="TextBox 20"/>
            <p:cNvSpPr txBox="1"/>
            <p:nvPr/>
          </p:nvSpPr>
          <p:spPr>
            <a:xfrm>
              <a:off x="0" y="-76200"/>
              <a:ext cx="795276" cy="354627"/>
            </a:xfrm>
            <a:prstGeom prst="rect">
              <a:avLst/>
            </a:prstGeom>
          </p:spPr>
          <p:txBody>
            <a:bodyPr lIns="47486" tIns="47486" rIns="47486" bIns="47486" rtlCol="0" anchor="ctr"/>
            <a:lstStyle/>
            <a:p>
              <a:pPr algn="ctr">
                <a:lnSpc>
                  <a:spcPts val="6160"/>
                </a:lnSpc>
              </a:pPr>
              <a:endParaRPr/>
            </a:p>
          </p:txBody>
        </p:sp>
      </p:grpSp>
      <p:grpSp>
        <p:nvGrpSpPr>
          <p:cNvPr id="21" name="Group 21"/>
          <p:cNvGrpSpPr/>
          <p:nvPr/>
        </p:nvGrpSpPr>
        <p:grpSpPr>
          <a:xfrm>
            <a:off x="3134149" y="5796215"/>
            <a:ext cx="1106455" cy="1011433"/>
            <a:chOff x="0" y="0"/>
            <a:chExt cx="635000" cy="580466"/>
          </a:xfrm>
        </p:grpSpPr>
        <p:sp>
          <p:nvSpPr>
            <p:cNvPr id="22" name="Freeform 22"/>
            <p:cNvSpPr/>
            <p:nvPr/>
          </p:nvSpPr>
          <p:spPr>
            <a:xfrm>
              <a:off x="0" y="0"/>
              <a:ext cx="635000" cy="564751"/>
            </a:xfrm>
            <a:custGeom>
              <a:avLst/>
              <a:gdLst/>
              <a:ahLst/>
              <a:cxnLst/>
              <a:rect l="l" t="t" r="r" b="b"/>
              <a:pathLst>
                <a:path w="635000" h="564751">
                  <a:moveTo>
                    <a:pt x="635000" y="131195"/>
                  </a:moveTo>
                  <a:lnTo>
                    <a:pt x="635000" y="334972"/>
                  </a:lnTo>
                  <a:cubicBezTo>
                    <a:pt x="635000" y="413686"/>
                    <a:pt x="585622" y="483942"/>
                    <a:pt x="511561" y="510605"/>
                  </a:cubicBezTo>
                  <a:lnTo>
                    <a:pt x="440939" y="536028"/>
                  </a:lnTo>
                  <a:cubicBezTo>
                    <a:pt x="361153" y="564751"/>
                    <a:pt x="273847" y="564751"/>
                    <a:pt x="194061" y="536028"/>
                  </a:cubicBezTo>
                  <a:lnTo>
                    <a:pt x="123439" y="510605"/>
                  </a:lnTo>
                  <a:cubicBezTo>
                    <a:pt x="49378" y="483942"/>
                    <a:pt x="0" y="413686"/>
                    <a:pt x="0" y="334972"/>
                  </a:cubicBezTo>
                  <a:lnTo>
                    <a:pt x="0" y="131195"/>
                  </a:lnTo>
                  <a:cubicBezTo>
                    <a:pt x="0" y="96400"/>
                    <a:pt x="13822" y="63030"/>
                    <a:pt x="38426" y="38426"/>
                  </a:cubicBezTo>
                  <a:cubicBezTo>
                    <a:pt x="63030" y="13822"/>
                    <a:pt x="96400" y="0"/>
                    <a:pt x="131195" y="0"/>
                  </a:cubicBezTo>
                  <a:lnTo>
                    <a:pt x="503805" y="0"/>
                  </a:lnTo>
                  <a:cubicBezTo>
                    <a:pt x="538600" y="0"/>
                    <a:pt x="571970" y="13822"/>
                    <a:pt x="596574" y="38426"/>
                  </a:cubicBezTo>
                  <a:cubicBezTo>
                    <a:pt x="621178" y="63030"/>
                    <a:pt x="635000" y="96400"/>
                    <a:pt x="635000" y="131195"/>
                  </a:cubicBezTo>
                  <a:close/>
                </a:path>
              </a:pathLst>
            </a:custGeom>
            <a:solidFill>
              <a:srgbClr val="FEFFFF"/>
            </a:solidFill>
            <a:ln w="47625" cap="rnd">
              <a:solidFill>
                <a:srgbClr val="6FAF07"/>
              </a:solidFill>
              <a:prstDash val="lgDash"/>
              <a:round/>
            </a:ln>
          </p:spPr>
        </p:sp>
        <p:sp>
          <p:nvSpPr>
            <p:cNvPr id="23" name="TextBox 23"/>
            <p:cNvSpPr txBox="1"/>
            <p:nvPr/>
          </p:nvSpPr>
          <p:spPr>
            <a:xfrm>
              <a:off x="0" y="-76200"/>
              <a:ext cx="635000" cy="542366"/>
            </a:xfrm>
            <a:prstGeom prst="rect">
              <a:avLst/>
            </a:prstGeom>
          </p:spPr>
          <p:txBody>
            <a:bodyPr lIns="47486" tIns="47486" rIns="47486" bIns="47486" rtlCol="0" anchor="ctr"/>
            <a:lstStyle/>
            <a:p>
              <a:pPr algn="ctr">
                <a:lnSpc>
                  <a:spcPts val="6020"/>
                </a:lnSpc>
              </a:pPr>
              <a:endParaRPr/>
            </a:p>
          </p:txBody>
        </p:sp>
      </p:grpSp>
      <p:grpSp>
        <p:nvGrpSpPr>
          <p:cNvPr id="24" name="Group 24"/>
          <p:cNvGrpSpPr/>
          <p:nvPr/>
        </p:nvGrpSpPr>
        <p:grpSpPr>
          <a:xfrm>
            <a:off x="9015858" y="3247918"/>
            <a:ext cx="5793107" cy="2028172"/>
            <a:chOff x="0" y="0"/>
            <a:chExt cx="795276" cy="278427"/>
          </a:xfrm>
        </p:grpSpPr>
        <p:sp>
          <p:nvSpPr>
            <p:cNvPr id="25" name="Freeform 25"/>
            <p:cNvSpPr/>
            <p:nvPr/>
          </p:nvSpPr>
          <p:spPr>
            <a:xfrm>
              <a:off x="0" y="0"/>
              <a:ext cx="795276" cy="278427"/>
            </a:xfrm>
            <a:custGeom>
              <a:avLst/>
              <a:gdLst/>
              <a:ahLst/>
              <a:cxnLst/>
              <a:rect l="l" t="t" r="r" b="b"/>
              <a:pathLst>
                <a:path w="795276" h="278427">
                  <a:moveTo>
                    <a:pt x="50783" y="0"/>
                  </a:moveTo>
                  <a:lnTo>
                    <a:pt x="744493" y="0"/>
                  </a:lnTo>
                  <a:cubicBezTo>
                    <a:pt x="757961" y="0"/>
                    <a:pt x="770878" y="5350"/>
                    <a:pt x="780402" y="14874"/>
                  </a:cubicBezTo>
                  <a:cubicBezTo>
                    <a:pt x="789926" y="24398"/>
                    <a:pt x="795276" y="37315"/>
                    <a:pt x="795276" y="50783"/>
                  </a:cubicBezTo>
                  <a:lnTo>
                    <a:pt x="795276" y="227644"/>
                  </a:lnTo>
                  <a:cubicBezTo>
                    <a:pt x="795276" y="255690"/>
                    <a:pt x="772539" y="278427"/>
                    <a:pt x="744493" y="278427"/>
                  </a:cubicBezTo>
                  <a:lnTo>
                    <a:pt x="50783" y="278427"/>
                  </a:lnTo>
                  <a:cubicBezTo>
                    <a:pt x="37315" y="278427"/>
                    <a:pt x="24398" y="273076"/>
                    <a:pt x="14874" y="263553"/>
                  </a:cubicBezTo>
                  <a:cubicBezTo>
                    <a:pt x="5350" y="254029"/>
                    <a:pt x="0" y="241112"/>
                    <a:pt x="0" y="227644"/>
                  </a:cubicBezTo>
                  <a:lnTo>
                    <a:pt x="0" y="50783"/>
                  </a:lnTo>
                  <a:cubicBezTo>
                    <a:pt x="0" y="37315"/>
                    <a:pt x="5350" y="24398"/>
                    <a:pt x="14874" y="14874"/>
                  </a:cubicBezTo>
                  <a:cubicBezTo>
                    <a:pt x="24398" y="5350"/>
                    <a:pt x="37315" y="0"/>
                    <a:pt x="50783" y="0"/>
                  </a:cubicBezTo>
                  <a:close/>
                </a:path>
              </a:pathLst>
            </a:custGeom>
            <a:solidFill>
              <a:srgbClr val="000000">
                <a:alpha val="0"/>
              </a:srgbClr>
            </a:solidFill>
            <a:ln w="47625" cap="rnd">
              <a:solidFill>
                <a:srgbClr val="6FAF07"/>
              </a:solidFill>
              <a:prstDash val="lgDash"/>
              <a:round/>
            </a:ln>
          </p:spPr>
        </p:sp>
        <p:sp>
          <p:nvSpPr>
            <p:cNvPr id="26" name="TextBox 26"/>
            <p:cNvSpPr txBox="1"/>
            <p:nvPr/>
          </p:nvSpPr>
          <p:spPr>
            <a:xfrm>
              <a:off x="0" y="-76200"/>
              <a:ext cx="795276" cy="354627"/>
            </a:xfrm>
            <a:prstGeom prst="rect">
              <a:avLst/>
            </a:prstGeom>
          </p:spPr>
          <p:txBody>
            <a:bodyPr lIns="47486" tIns="47486" rIns="47486" bIns="47486" rtlCol="0" anchor="ctr"/>
            <a:lstStyle/>
            <a:p>
              <a:pPr algn="ctr">
                <a:lnSpc>
                  <a:spcPts val="6160"/>
                </a:lnSpc>
              </a:pPr>
              <a:endParaRPr/>
            </a:p>
          </p:txBody>
        </p:sp>
      </p:grpSp>
      <p:grpSp>
        <p:nvGrpSpPr>
          <p:cNvPr id="27" name="Group 27"/>
          <p:cNvGrpSpPr/>
          <p:nvPr/>
        </p:nvGrpSpPr>
        <p:grpSpPr>
          <a:xfrm>
            <a:off x="8565400" y="2938018"/>
            <a:ext cx="1106455" cy="1011433"/>
            <a:chOff x="0" y="0"/>
            <a:chExt cx="635000" cy="580466"/>
          </a:xfrm>
        </p:grpSpPr>
        <p:sp>
          <p:nvSpPr>
            <p:cNvPr id="28" name="Freeform 28"/>
            <p:cNvSpPr/>
            <p:nvPr/>
          </p:nvSpPr>
          <p:spPr>
            <a:xfrm>
              <a:off x="0" y="0"/>
              <a:ext cx="635000" cy="564751"/>
            </a:xfrm>
            <a:custGeom>
              <a:avLst/>
              <a:gdLst/>
              <a:ahLst/>
              <a:cxnLst/>
              <a:rect l="l" t="t" r="r" b="b"/>
              <a:pathLst>
                <a:path w="635000" h="564751">
                  <a:moveTo>
                    <a:pt x="635000" y="131195"/>
                  </a:moveTo>
                  <a:lnTo>
                    <a:pt x="635000" y="334972"/>
                  </a:lnTo>
                  <a:cubicBezTo>
                    <a:pt x="635000" y="413686"/>
                    <a:pt x="585622" y="483942"/>
                    <a:pt x="511561" y="510605"/>
                  </a:cubicBezTo>
                  <a:lnTo>
                    <a:pt x="440939" y="536028"/>
                  </a:lnTo>
                  <a:cubicBezTo>
                    <a:pt x="361153" y="564751"/>
                    <a:pt x="273847" y="564751"/>
                    <a:pt x="194061" y="536028"/>
                  </a:cubicBezTo>
                  <a:lnTo>
                    <a:pt x="123439" y="510605"/>
                  </a:lnTo>
                  <a:cubicBezTo>
                    <a:pt x="49378" y="483942"/>
                    <a:pt x="0" y="413686"/>
                    <a:pt x="0" y="334972"/>
                  </a:cubicBezTo>
                  <a:lnTo>
                    <a:pt x="0" y="131195"/>
                  </a:lnTo>
                  <a:cubicBezTo>
                    <a:pt x="0" y="96400"/>
                    <a:pt x="13822" y="63030"/>
                    <a:pt x="38426" y="38426"/>
                  </a:cubicBezTo>
                  <a:cubicBezTo>
                    <a:pt x="63030" y="13822"/>
                    <a:pt x="96400" y="0"/>
                    <a:pt x="131195" y="0"/>
                  </a:cubicBezTo>
                  <a:lnTo>
                    <a:pt x="503805" y="0"/>
                  </a:lnTo>
                  <a:cubicBezTo>
                    <a:pt x="538600" y="0"/>
                    <a:pt x="571970" y="13822"/>
                    <a:pt x="596574" y="38426"/>
                  </a:cubicBezTo>
                  <a:cubicBezTo>
                    <a:pt x="621178" y="63030"/>
                    <a:pt x="635000" y="96400"/>
                    <a:pt x="635000" y="131195"/>
                  </a:cubicBezTo>
                  <a:close/>
                </a:path>
              </a:pathLst>
            </a:custGeom>
            <a:solidFill>
              <a:srgbClr val="FEFFFF"/>
            </a:solidFill>
            <a:ln w="47625" cap="rnd">
              <a:solidFill>
                <a:srgbClr val="6FAF07"/>
              </a:solidFill>
              <a:prstDash val="lgDash"/>
              <a:round/>
            </a:ln>
          </p:spPr>
        </p:sp>
        <p:sp>
          <p:nvSpPr>
            <p:cNvPr id="29" name="TextBox 29"/>
            <p:cNvSpPr txBox="1"/>
            <p:nvPr/>
          </p:nvSpPr>
          <p:spPr>
            <a:xfrm>
              <a:off x="0" y="-76200"/>
              <a:ext cx="635000" cy="542366"/>
            </a:xfrm>
            <a:prstGeom prst="rect">
              <a:avLst/>
            </a:prstGeom>
          </p:spPr>
          <p:txBody>
            <a:bodyPr lIns="47486" tIns="47486" rIns="47486" bIns="47486" rtlCol="0" anchor="ctr"/>
            <a:lstStyle/>
            <a:p>
              <a:pPr algn="ctr">
                <a:lnSpc>
                  <a:spcPts val="6020"/>
                </a:lnSpc>
              </a:pPr>
              <a:endParaRPr/>
            </a:p>
          </p:txBody>
        </p:sp>
      </p:grpSp>
      <p:grpSp>
        <p:nvGrpSpPr>
          <p:cNvPr id="30" name="Group 30"/>
          <p:cNvGrpSpPr/>
          <p:nvPr/>
        </p:nvGrpSpPr>
        <p:grpSpPr>
          <a:xfrm>
            <a:off x="10172329" y="6106115"/>
            <a:ext cx="5793107" cy="2028172"/>
            <a:chOff x="0" y="0"/>
            <a:chExt cx="795276" cy="278427"/>
          </a:xfrm>
        </p:grpSpPr>
        <p:sp>
          <p:nvSpPr>
            <p:cNvPr id="31" name="Freeform 31"/>
            <p:cNvSpPr/>
            <p:nvPr/>
          </p:nvSpPr>
          <p:spPr>
            <a:xfrm>
              <a:off x="0" y="0"/>
              <a:ext cx="795276" cy="278427"/>
            </a:xfrm>
            <a:custGeom>
              <a:avLst/>
              <a:gdLst/>
              <a:ahLst/>
              <a:cxnLst/>
              <a:rect l="l" t="t" r="r" b="b"/>
              <a:pathLst>
                <a:path w="795276" h="278427">
                  <a:moveTo>
                    <a:pt x="50783" y="0"/>
                  </a:moveTo>
                  <a:lnTo>
                    <a:pt x="744493" y="0"/>
                  </a:lnTo>
                  <a:cubicBezTo>
                    <a:pt x="757961" y="0"/>
                    <a:pt x="770878" y="5350"/>
                    <a:pt x="780402" y="14874"/>
                  </a:cubicBezTo>
                  <a:cubicBezTo>
                    <a:pt x="789926" y="24398"/>
                    <a:pt x="795276" y="37315"/>
                    <a:pt x="795276" y="50783"/>
                  </a:cubicBezTo>
                  <a:lnTo>
                    <a:pt x="795276" y="227644"/>
                  </a:lnTo>
                  <a:cubicBezTo>
                    <a:pt x="795276" y="255690"/>
                    <a:pt x="772539" y="278427"/>
                    <a:pt x="744493" y="278427"/>
                  </a:cubicBezTo>
                  <a:lnTo>
                    <a:pt x="50783" y="278427"/>
                  </a:lnTo>
                  <a:cubicBezTo>
                    <a:pt x="37315" y="278427"/>
                    <a:pt x="24398" y="273076"/>
                    <a:pt x="14874" y="263553"/>
                  </a:cubicBezTo>
                  <a:cubicBezTo>
                    <a:pt x="5350" y="254029"/>
                    <a:pt x="0" y="241112"/>
                    <a:pt x="0" y="227644"/>
                  </a:cubicBezTo>
                  <a:lnTo>
                    <a:pt x="0" y="50783"/>
                  </a:lnTo>
                  <a:cubicBezTo>
                    <a:pt x="0" y="37315"/>
                    <a:pt x="5350" y="24398"/>
                    <a:pt x="14874" y="14874"/>
                  </a:cubicBezTo>
                  <a:cubicBezTo>
                    <a:pt x="24398" y="5350"/>
                    <a:pt x="37315" y="0"/>
                    <a:pt x="50783" y="0"/>
                  </a:cubicBezTo>
                  <a:close/>
                </a:path>
              </a:pathLst>
            </a:custGeom>
            <a:solidFill>
              <a:srgbClr val="000000">
                <a:alpha val="0"/>
              </a:srgbClr>
            </a:solidFill>
            <a:ln w="47625" cap="rnd">
              <a:solidFill>
                <a:srgbClr val="6FAF07"/>
              </a:solidFill>
              <a:prstDash val="lgDash"/>
              <a:round/>
            </a:ln>
          </p:spPr>
        </p:sp>
        <p:sp>
          <p:nvSpPr>
            <p:cNvPr id="32" name="TextBox 32"/>
            <p:cNvSpPr txBox="1"/>
            <p:nvPr/>
          </p:nvSpPr>
          <p:spPr>
            <a:xfrm>
              <a:off x="0" y="-76200"/>
              <a:ext cx="795276" cy="354627"/>
            </a:xfrm>
            <a:prstGeom prst="rect">
              <a:avLst/>
            </a:prstGeom>
          </p:spPr>
          <p:txBody>
            <a:bodyPr lIns="47486" tIns="47486" rIns="47486" bIns="47486" rtlCol="0" anchor="ctr"/>
            <a:lstStyle/>
            <a:p>
              <a:pPr algn="ctr">
                <a:lnSpc>
                  <a:spcPts val="6160"/>
                </a:lnSpc>
              </a:pPr>
              <a:endParaRPr/>
            </a:p>
          </p:txBody>
        </p:sp>
      </p:grpSp>
      <p:grpSp>
        <p:nvGrpSpPr>
          <p:cNvPr id="33" name="Group 33"/>
          <p:cNvGrpSpPr/>
          <p:nvPr/>
        </p:nvGrpSpPr>
        <p:grpSpPr>
          <a:xfrm>
            <a:off x="9721872" y="5796215"/>
            <a:ext cx="1106455" cy="1011433"/>
            <a:chOff x="0" y="0"/>
            <a:chExt cx="635000" cy="580466"/>
          </a:xfrm>
        </p:grpSpPr>
        <p:sp>
          <p:nvSpPr>
            <p:cNvPr id="34" name="Freeform 34"/>
            <p:cNvSpPr/>
            <p:nvPr/>
          </p:nvSpPr>
          <p:spPr>
            <a:xfrm>
              <a:off x="0" y="0"/>
              <a:ext cx="635000" cy="564751"/>
            </a:xfrm>
            <a:custGeom>
              <a:avLst/>
              <a:gdLst/>
              <a:ahLst/>
              <a:cxnLst/>
              <a:rect l="l" t="t" r="r" b="b"/>
              <a:pathLst>
                <a:path w="635000" h="564751">
                  <a:moveTo>
                    <a:pt x="635000" y="131195"/>
                  </a:moveTo>
                  <a:lnTo>
                    <a:pt x="635000" y="334972"/>
                  </a:lnTo>
                  <a:cubicBezTo>
                    <a:pt x="635000" y="413686"/>
                    <a:pt x="585622" y="483942"/>
                    <a:pt x="511561" y="510605"/>
                  </a:cubicBezTo>
                  <a:lnTo>
                    <a:pt x="440939" y="536028"/>
                  </a:lnTo>
                  <a:cubicBezTo>
                    <a:pt x="361153" y="564751"/>
                    <a:pt x="273847" y="564751"/>
                    <a:pt x="194061" y="536028"/>
                  </a:cubicBezTo>
                  <a:lnTo>
                    <a:pt x="123439" y="510605"/>
                  </a:lnTo>
                  <a:cubicBezTo>
                    <a:pt x="49378" y="483942"/>
                    <a:pt x="0" y="413686"/>
                    <a:pt x="0" y="334972"/>
                  </a:cubicBezTo>
                  <a:lnTo>
                    <a:pt x="0" y="131195"/>
                  </a:lnTo>
                  <a:cubicBezTo>
                    <a:pt x="0" y="96400"/>
                    <a:pt x="13822" y="63030"/>
                    <a:pt x="38426" y="38426"/>
                  </a:cubicBezTo>
                  <a:cubicBezTo>
                    <a:pt x="63030" y="13822"/>
                    <a:pt x="96400" y="0"/>
                    <a:pt x="131195" y="0"/>
                  </a:cubicBezTo>
                  <a:lnTo>
                    <a:pt x="503805" y="0"/>
                  </a:lnTo>
                  <a:cubicBezTo>
                    <a:pt x="538600" y="0"/>
                    <a:pt x="571970" y="13822"/>
                    <a:pt x="596574" y="38426"/>
                  </a:cubicBezTo>
                  <a:cubicBezTo>
                    <a:pt x="621178" y="63030"/>
                    <a:pt x="635000" y="96400"/>
                    <a:pt x="635000" y="131195"/>
                  </a:cubicBezTo>
                  <a:close/>
                </a:path>
              </a:pathLst>
            </a:custGeom>
            <a:solidFill>
              <a:srgbClr val="FEFFFF"/>
            </a:solidFill>
            <a:ln w="47625" cap="rnd">
              <a:solidFill>
                <a:srgbClr val="6FAF07"/>
              </a:solidFill>
              <a:prstDash val="lgDash"/>
              <a:round/>
            </a:ln>
          </p:spPr>
        </p:sp>
        <p:sp>
          <p:nvSpPr>
            <p:cNvPr id="35" name="TextBox 35"/>
            <p:cNvSpPr txBox="1"/>
            <p:nvPr/>
          </p:nvSpPr>
          <p:spPr>
            <a:xfrm>
              <a:off x="0" y="-76200"/>
              <a:ext cx="635000" cy="542366"/>
            </a:xfrm>
            <a:prstGeom prst="rect">
              <a:avLst/>
            </a:prstGeom>
          </p:spPr>
          <p:txBody>
            <a:bodyPr lIns="47486" tIns="47486" rIns="47486" bIns="47486" rtlCol="0" anchor="ctr"/>
            <a:lstStyle/>
            <a:p>
              <a:pPr algn="ctr">
                <a:lnSpc>
                  <a:spcPts val="6020"/>
                </a:lnSpc>
              </a:pPr>
              <a:endParaRPr/>
            </a:p>
          </p:txBody>
        </p:sp>
      </p:grpSp>
      <p:sp>
        <p:nvSpPr>
          <p:cNvPr id="36" name="Freeform 36"/>
          <p:cNvSpPr/>
          <p:nvPr/>
        </p:nvSpPr>
        <p:spPr>
          <a:xfrm>
            <a:off x="7730790" y="4804617"/>
            <a:ext cx="834610" cy="737492"/>
          </a:xfrm>
          <a:custGeom>
            <a:avLst/>
            <a:gdLst/>
            <a:ahLst/>
            <a:cxnLst/>
            <a:rect l="l" t="t" r="r" b="b"/>
            <a:pathLst>
              <a:path w="834610" h="737492">
                <a:moveTo>
                  <a:pt x="0" y="0"/>
                </a:moveTo>
                <a:lnTo>
                  <a:pt x="834610" y="0"/>
                </a:lnTo>
                <a:lnTo>
                  <a:pt x="834610" y="737492"/>
                </a:lnTo>
                <a:lnTo>
                  <a:pt x="0" y="73749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7" name="TextBox 37"/>
          <p:cNvSpPr txBox="1"/>
          <p:nvPr/>
        </p:nvSpPr>
        <p:spPr>
          <a:xfrm>
            <a:off x="2428135" y="3867120"/>
            <a:ext cx="5646814" cy="743793"/>
          </a:xfrm>
          <a:prstGeom prst="rect">
            <a:avLst/>
          </a:prstGeom>
        </p:spPr>
        <p:txBody>
          <a:bodyPr lIns="0" tIns="0" rIns="0" bIns="0" rtlCol="0" anchor="t">
            <a:spAutoFit/>
          </a:bodyPr>
          <a:lstStyle/>
          <a:p>
            <a:pPr marL="0" lvl="0" indent="0" algn="ctr">
              <a:lnSpc>
                <a:spcPts val="5840"/>
              </a:lnSpc>
              <a:spcBef>
                <a:spcPct val="0"/>
              </a:spcBef>
            </a:pPr>
            <a:r>
              <a:rPr lang="en-US" sz="5400" b="1" smtClean="0">
                <a:solidFill>
                  <a:srgbClr val="6FAF07"/>
                </a:solidFill>
                <a:latin typeface="Times New Roman" pitchFamily="18" charset="0"/>
                <a:cs typeface="Times New Roman" pitchFamily="18" charset="0"/>
              </a:rPr>
              <a:t>KHỞI ĐỘNG</a:t>
            </a:r>
            <a:endParaRPr lang="en-US" sz="5400" b="1">
              <a:solidFill>
                <a:srgbClr val="6FAF07"/>
              </a:solidFill>
              <a:latin typeface="Times New Roman" pitchFamily="18" charset="0"/>
              <a:cs typeface="Times New Roman" pitchFamily="18" charset="0"/>
            </a:endParaRPr>
          </a:p>
        </p:txBody>
      </p:sp>
      <p:sp>
        <p:nvSpPr>
          <p:cNvPr id="38" name="TextBox 38"/>
          <p:cNvSpPr txBox="1"/>
          <p:nvPr/>
        </p:nvSpPr>
        <p:spPr>
          <a:xfrm>
            <a:off x="5006149" y="1207939"/>
            <a:ext cx="8275701" cy="843313"/>
          </a:xfrm>
          <a:prstGeom prst="rect">
            <a:avLst/>
          </a:prstGeom>
        </p:spPr>
        <p:txBody>
          <a:bodyPr lIns="0" tIns="0" rIns="0" bIns="0" rtlCol="0" anchor="t">
            <a:spAutoFit/>
          </a:bodyPr>
          <a:lstStyle/>
          <a:p>
            <a:pPr marL="0" lvl="0" indent="0" algn="ctr">
              <a:lnSpc>
                <a:spcPts val="6478"/>
              </a:lnSpc>
            </a:pPr>
            <a:r>
              <a:rPr lang="en-US" sz="6000" b="1" smtClean="0">
                <a:solidFill>
                  <a:srgbClr val="6FAF07"/>
                </a:solidFill>
                <a:latin typeface="Times New Roman" pitchFamily="18" charset="0"/>
                <a:cs typeface="Times New Roman" pitchFamily="18" charset="0"/>
              </a:rPr>
              <a:t>CẤU TRÚC BÀI HỌC</a:t>
            </a:r>
            <a:endParaRPr lang="en-US" sz="6000" b="1">
              <a:solidFill>
                <a:srgbClr val="6FAF07"/>
              </a:solidFill>
              <a:latin typeface="Times New Roman" pitchFamily="18" charset="0"/>
              <a:cs typeface="Times New Roman" pitchFamily="18" charset="0"/>
            </a:endParaRPr>
          </a:p>
        </p:txBody>
      </p:sp>
      <p:sp>
        <p:nvSpPr>
          <p:cNvPr id="39" name="TextBox 39"/>
          <p:cNvSpPr txBox="1"/>
          <p:nvPr/>
        </p:nvSpPr>
        <p:spPr>
          <a:xfrm>
            <a:off x="1927661" y="2950608"/>
            <a:ext cx="1206488" cy="796059"/>
          </a:xfrm>
          <a:prstGeom prst="rect">
            <a:avLst/>
          </a:prstGeom>
        </p:spPr>
        <p:txBody>
          <a:bodyPr lIns="0" tIns="0" rIns="0" bIns="0" rtlCol="0" anchor="t">
            <a:spAutoFit/>
          </a:bodyPr>
          <a:lstStyle/>
          <a:p>
            <a:pPr marL="0" lvl="0" indent="0" algn="ctr">
              <a:lnSpc>
                <a:spcPts val="6531"/>
              </a:lnSpc>
              <a:spcBef>
                <a:spcPct val="0"/>
              </a:spcBef>
            </a:pPr>
            <a:r>
              <a:rPr lang="en-US" sz="4354">
                <a:solidFill>
                  <a:srgbClr val="6FAF07"/>
                </a:solidFill>
                <a:latin typeface="Genty Sans"/>
              </a:rPr>
              <a:t>1</a:t>
            </a:r>
          </a:p>
        </p:txBody>
      </p:sp>
      <p:sp>
        <p:nvSpPr>
          <p:cNvPr id="40" name="TextBox 40"/>
          <p:cNvSpPr txBox="1"/>
          <p:nvPr/>
        </p:nvSpPr>
        <p:spPr>
          <a:xfrm>
            <a:off x="3134149" y="5808805"/>
            <a:ext cx="1106455" cy="796059"/>
          </a:xfrm>
          <a:prstGeom prst="rect">
            <a:avLst/>
          </a:prstGeom>
        </p:spPr>
        <p:txBody>
          <a:bodyPr lIns="0" tIns="0" rIns="0" bIns="0" rtlCol="0" anchor="t">
            <a:spAutoFit/>
          </a:bodyPr>
          <a:lstStyle/>
          <a:p>
            <a:pPr marL="0" lvl="0" indent="0" algn="ctr">
              <a:lnSpc>
                <a:spcPts val="6531"/>
              </a:lnSpc>
              <a:spcBef>
                <a:spcPct val="0"/>
              </a:spcBef>
            </a:pPr>
            <a:r>
              <a:rPr lang="en-US" sz="4354">
                <a:solidFill>
                  <a:srgbClr val="6FAF07"/>
                </a:solidFill>
                <a:latin typeface="Genty Sans"/>
              </a:rPr>
              <a:t>3</a:t>
            </a:r>
          </a:p>
        </p:txBody>
      </p:sp>
      <p:sp>
        <p:nvSpPr>
          <p:cNvPr id="41" name="TextBox 41"/>
          <p:cNvSpPr txBox="1"/>
          <p:nvPr/>
        </p:nvSpPr>
        <p:spPr>
          <a:xfrm>
            <a:off x="8515384" y="2950608"/>
            <a:ext cx="1206488" cy="796059"/>
          </a:xfrm>
          <a:prstGeom prst="rect">
            <a:avLst/>
          </a:prstGeom>
        </p:spPr>
        <p:txBody>
          <a:bodyPr lIns="0" tIns="0" rIns="0" bIns="0" rtlCol="0" anchor="t">
            <a:spAutoFit/>
          </a:bodyPr>
          <a:lstStyle/>
          <a:p>
            <a:pPr marL="0" lvl="0" indent="0" algn="ctr">
              <a:lnSpc>
                <a:spcPts val="6531"/>
              </a:lnSpc>
              <a:spcBef>
                <a:spcPct val="0"/>
              </a:spcBef>
            </a:pPr>
            <a:r>
              <a:rPr lang="en-US" sz="4354">
                <a:solidFill>
                  <a:srgbClr val="6FAF07"/>
                </a:solidFill>
                <a:latin typeface="Genty Sans"/>
              </a:rPr>
              <a:t>2</a:t>
            </a:r>
          </a:p>
        </p:txBody>
      </p:sp>
      <p:sp>
        <p:nvSpPr>
          <p:cNvPr id="42" name="TextBox 42"/>
          <p:cNvSpPr txBox="1"/>
          <p:nvPr/>
        </p:nvSpPr>
        <p:spPr>
          <a:xfrm>
            <a:off x="9721872" y="5808805"/>
            <a:ext cx="1106455" cy="796059"/>
          </a:xfrm>
          <a:prstGeom prst="rect">
            <a:avLst/>
          </a:prstGeom>
        </p:spPr>
        <p:txBody>
          <a:bodyPr lIns="0" tIns="0" rIns="0" bIns="0" rtlCol="0" anchor="t">
            <a:spAutoFit/>
          </a:bodyPr>
          <a:lstStyle/>
          <a:p>
            <a:pPr marL="0" lvl="0" indent="0" algn="ctr">
              <a:lnSpc>
                <a:spcPts val="6531"/>
              </a:lnSpc>
              <a:spcBef>
                <a:spcPct val="0"/>
              </a:spcBef>
            </a:pPr>
            <a:r>
              <a:rPr lang="en-US" sz="4354">
                <a:solidFill>
                  <a:srgbClr val="6FAF07"/>
                </a:solidFill>
                <a:latin typeface="Genty Sans"/>
              </a:rPr>
              <a:t>4</a:t>
            </a:r>
          </a:p>
        </p:txBody>
      </p:sp>
      <p:sp>
        <p:nvSpPr>
          <p:cNvPr id="43" name="Freeform 43"/>
          <p:cNvSpPr/>
          <p:nvPr/>
        </p:nvSpPr>
        <p:spPr>
          <a:xfrm>
            <a:off x="8887261" y="7741098"/>
            <a:ext cx="834610" cy="737492"/>
          </a:xfrm>
          <a:custGeom>
            <a:avLst/>
            <a:gdLst/>
            <a:ahLst/>
            <a:cxnLst/>
            <a:rect l="l" t="t" r="r" b="b"/>
            <a:pathLst>
              <a:path w="834610" h="737492">
                <a:moveTo>
                  <a:pt x="0" y="0"/>
                </a:moveTo>
                <a:lnTo>
                  <a:pt x="834611" y="0"/>
                </a:lnTo>
                <a:lnTo>
                  <a:pt x="834611" y="737492"/>
                </a:lnTo>
                <a:lnTo>
                  <a:pt x="0" y="73749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4" name="Freeform 44"/>
          <p:cNvSpPr/>
          <p:nvPr/>
        </p:nvSpPr>
        <p:spPr>
          <a:xfrm>
            <a:off x="14319241" y="4767878"/>
            <a:ext cx="834610" cy="737492"/>
          </a:xfrm>
          <a:custGeom>
            <a:avLst/>
            <a:gdLst/>
            <a:ahLst/>
            <a:cxnLst/>
            <a:rect l="l" t="t" r="r" b="b"/>
            <a:pathLst>
              <a:path w="834610" h="737492">
                <a:moveTo>
                  <a:pt x="0" y="0"/>
                </a:moveTo>
                <a:lnTo>
                  <a:pt x="834610" y="0"/>
                </a:lnTo>
                <a:lnTo>
                  <a:pt x="834610" y="737492"/>
                </a:lnTo>
                <a:lnTo>
                  <a:pt x="0" y="73749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5" name="Freeform 45"/>
          <p:cNvSpPr/>
          <p:nvPr/>
        </p:nvSpPr>
        <p:spPr>
          <a:xfrm>
            <a:off x="15475712" y="7704359"/>
            <a:ext cx="834610" cy="737492"/>
          </a:xfrm>
          <a:custGeom>
            <a:avLst/>
            <a:gdLst/>
            <a:ahLst/>
            <a:cxnLst/>
            <a:rect l="l" t="t" r="r" b="b"/>
            <a:pathLst>
              <a:path w="834610" h="737492">
                <a:moveTo>
                  <a:pt x="0" y="0"/>
                </a:moveTo>
                <a:lnTo>
                  <a:pt x="834611" y="0"/>
                </a:lnTo>
                <a:lnTo>
                  <a:pt x="834611" y="737492"/>
                </a:lnTo>
                <a:lnTo>
                  <a:pt x="0" y="73749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6" name="TextBox 46"/>
          <p:cNvSpPr txBox="1"/>
          <p:nvPr/>
        </p:nvSpPr>
        <p:spPr>
          <a:xfrm>
            <a:off x="9162151" y="3515125"/>
            <a:ext cx="5646814" cy="1461939"/>
          </a:xfrm>
          <a:prstGeom prst="rect">
            <a:avLst/>
          </a:prstGeom>
        </p:spPr>
        <p:txBody>
          <a:bodyPr lIns="0" tIns="0" rIns="0" bIns="0" rtlCol="0" anchor="t">
            <a:spAutoFit/>
          </a:bodyPr>
          <a:lstStyle/>
          <a:p>
            <a:pPr algn="ctr">
              <a:lnSpc>
                <a:spcPts val="5690"/>
              </a:lnSpc>
            </a:pPr>
            <a:r>
              <a:rPr lang="en-US" sz="5400" b="1" smtClean="0">
                <a:solidFill>
                  <a:srgbClr val="6FAF07"/>
                </a:solidFill>
                <a:latin typeface="Times New Roman" pitchFamily="18" charset="0"/>
                <a:cs typeface="Times New Roman" pitchFamily="18" charset="0"/>
              </a:rPr>
              <a:t>HÌNH THÀNH KIẾN THỨC</a:t>
            </a:r>
            <a:endParaRPr lang="en-US" sz="5400" b="1">
              <a:solidFill>
                <a:srgbClr val="6FAF07"/>
              </a:solidFill>
              <a:latin typeface="Times New Roman" pitchFamily="18" charset="0"/>
              <a:cs typeface="Times New Roman" pitchFamily="18" charset="0"/>
            </a:endParaRPr>
          </a:p>
        </p:txBody>
      </p:sp>
      <p:sp>
        <p:nvSpPr>
          <p:cNvPr id="47" name="TextBox 47"/>
          <p:cNvSpPr txBox="1"/>
          <p:nvPr/>
        </p:nvSpPr>
        <p:spPr>
          <a:xfrm>
            <a:off x="3657753" y="6730510"/>
            <a:ext cx="5646814" cy="730969"/>
          </a:xfrm>
          <a:prstGeom prst="rect">
            <a:avLst/>
          </a:prstGeom>
        </p:spPr>
        <p:txBody>
          <a:bodyPr lIns="0" tIns="0" rIns="0" bIns="0" rtlCol="0" anchor="t">
            <a:spAutoFit/>
          </a:bodyPr>
          <a:lstStyle/>
          <a:p>
            <a:pPr algn="ctr">
              <a:lnSpc>
                <a:spcPts val="5690"/>
              </a:lnSpc>
            </a:pPr>
            <a:r>
              <a:rPr lang="en-US" sz="5400" b="1" smtClean="0">
                <a:solidFill>
                  <a:srgbClr val="6FAF07"/>
                </a:solidFill>
                <a:latin typeface="Times New Roman" pitchFamily="18" charset="0"/>
                <a:cs typeface="Times New Roman" pitchFamily="18" charset="0"/>
              </a:rPr>
              <a:t>LUYỆN TẬP</a:t>
            </a:r>
            <a:endParaRPr lang="en-US" sz="5400" b="1">
              <a:solidFill>
                <a:srgbClr val="6FAF07"/>
              </a:solidFill>
              <a:latin typeface="Times New Roman" pitchFamily="18" charset="0"/>
              <a:cs typeface="Times New Roman" pitchFamily="18" charset="0"/>
            </a:endParaRPr>
          </a:p>
        </p:txBody>
      </p:sp>
      <p:sp>
        <p:nvSpPr>
          <p:cNvPr id="48" name="TextBox 48"/>
          <p:cNvSpPr txBox="1"/>
          <p:nvPr/>
        </p:nvSpPr>
        <p:spPr>
          <a:xfrm>
            <a:off x="10318623" y="6730510"/>
            <a:ext cx="5646814" cy="730969"/>
          </a:xfrm>
          <a:prstGeom prst="rect">
            <a:avLst/>
          </a:prstGeom>
        </p:spPr>
        <p:txBody>
          <a:bodyPr lIns="0" tIns="0" rIns="0" bIns="0" rtlCol="0" anchor="t">
            <a:spAutoFit/>
          </a:bodyPr>
          <a:lstStyle/>
          <a:p>
            <a:pPr algn="ctr">
              <a:lnSpc>
                <a:spcPts val="5690"/>
              </a:lnSpc>
            </a:pPr>
            <a:r>
              <a:rPr lang="en-US" sz="5400" b="1" smtClean="0">
                <a:solidFill>
                  <a:srgbClr val="6FAF07"/>
                </a:solidFill>
                <a:latin typeface="Times New Roman" pitchFamily="18" charset="0"/>
                <a:cs typeface="Times New Roman" pitchFamily="18" charset="0"/>
              </a:rPr>
              <a:t>VẬN DỤNG</a:t>
            </a:r>
            <a:endParaRPr lang="en-US" sz="5400" b="1">
              <a:solidFill>
                <a:srgbClr val="6FAF07"/>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1000"/>
                                        <p:tgtEl>
                                          <p:spTgt spid="37"/>
                                        </p:tgtEl>
                                      </p:cBhvr>
                                    </p:animEffect>
                                    <p:anim calcmode="lin" valueType="num">
                                      <p:cBhvr>
                                        <p:cTn id="47" dur="1000" fill="hold"/>
                                        <p:tgtEl>
                                          <p:spTgt spid="37"/>
                                        </p:tgtEl>
                                        <p:attrNameLst>
                                          <p:attrName>ppt_x</p:attrName>
                                        </p:attrNameLst>
                                      </p:cBhvr>
                                      <p:tavLst>
                                        <p:tav tm="0">
                                          <p:val>
                                            <p:strVal val="#ppt_x"/>
                                          </p:val>
                                        </p:tav>
                                        <p:tav tm="100000">
                                          <p:val>
                                            <p:strVal val="#ppt_x"/>
                                          </p:val>
                                        </p:tav>
                                      </p:tavLst>
                                    </p:anim>
                                    <p:anim calcmode="lin" valueType="num">
                                      <p:cBhvr>
                                        <p:cTn id="4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1000"/>
                                        <p:tgtEl>
                                          <p:spTgt spid="27"/>
                                        </p:tgtEl>
                                      </p:cBhvr>
                                    </p:animEffect>
                                    <p:anim calcmode="lin" valueType="num">
                                      <p:cBhvr>
                                        <p:cTn id="54" dur="1000" fill="hold"/>
                                        <p:tgtEl>
                                          <p:spTgt spid="27"/>
                                        </p:tgtEl>
                                        <p:attrNameLst>
                                          <p:attrName>ppt_x</p:attrName>
                                        </p:attrNameLst>
                                      </p:cBhvr>
                                      <p:tavLst>
                                        <p:tav tm="0">
                                          <p:val>
                                            <p:strVal val="#ppt_x"/>
                                          </p:val>
                                        </p:tav>
                                        <p:tav tm="100000">
                                          <p:val>
                                            <p:strVal val="#ppt_x"/>
                                          </p:val>
                                        </p:tav>
                                      </p:tavLst>
                                    </p:anim>
                                    <p:anim calcmode="lin" valueType="num">
                                      <p:cBhvr>
                                        <p:cTn id="55" dur="1000" fill="hold"/>
                                        <p:tgtEl>
                                          <p:spTgt spid="27"/>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1000"/>
                                        <p:tgtEl>
                                          <p:spTgt spid="41"/>
                                        </p:tgtEl>
                                      </p:cBhvr>
                                    </p:animEffect>
                                    <p:anim calcmode="lin" valueType="num">
                                      <p:cBhvr>
                                        <p:cTn id="64" dur="1000" fill="hold"/>
                                        <p:tgtEl>
                                          <p:spTgt spid="41"/>
                                        </p:tgtEl>
                                        <p:attrNameLst>
                                          <p:attrName>ppt_x</p:attrName>
                                        </p:attrNameLst>
                                      </p:cBhvr>
                                      <p:tavLst>
                                        <p:tav tm="0">
                                          <p:val>
                                            <p:strVal val="#ppt_x"/>
                                          </p:val>
                                        </p:tav>
                                        <p:tav tm="100000">
                                          <p:val>
                                            <p:strVal val="#ppt_x"/>
                                          </p:val>
                                        </p:tav>
                                      </p:tavLst>
                                    </p:anim>
                                    <p:anim calcmode="lin" valueType="num">
                                      <p:cBhvr>
                                        <p:cTn id="65" dur="1000" fill="hold"/>
                                        <p:tgtEl>
                                          <p:spTgt spid="4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fade">
                                      <p:cBhvr>
                                        <p:cTn id="68" dur="1000"/>
                                        <p:tgtEl>
                                          <p:spTgt spid="46"/>
                                        </p:tgtEl>
                                      </p:cBhvr>
                                    </p:animEffect>
                                    <p:anim calcmode="lin" valueType="num">
                                      <p:cBhvr>
                                        <p:cTn id="69" dur="1000" fill="hold"/>
                                        <p:tgtEl>
                                          <p:spTgt spid="46"/>
                                        </p:tgtEl>
                                        <p:attrNameLst>
                                          <p:attrName>ppt_x</p:attrName>
                                        </p:attrNameLst>
                                      </p:cBhvr>
                                      <p:tavLst>
                                        <p:tav tm="0">
                                          <p:val>
                                            <p:strVal val="#ppt_x"/>
                                          </p:val>
                                        </p:tav>
                                        <p:tav tm="100000">
                                          <p:val>
                                            <p:strVal val="#ppt_x"/>
                                          </p:val>
                                        </p:tav>
                                      </p:tavLst>
                                    </p:anim>
                                    <p:anim calcmode="lin" valueType="num">
                                      <p:cBhvr>
                                        <p:cTn id="70" dur="1000" fill="hold"/>
                                        <p:tgtEl>
                                          <p:spTgt spid="46"/>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1000"/>
                                        <p:tgtEl>
                                          <p:spTgt spid="44"/>
                                        </p:tgtEl>
                                      </p:cBhvr>
                                    </p:animEffect>
                                    <p:anim calcmode="lin" valueType="num">
                                      <p:cBhvr>
                                        <p:cTn id="74" dur="1000" fill="hold"/>
                                        <p:tgtEl>
                                          <p:spTgt spid="44"/>
                                        </p:tgtEl>
                                        <p:attrNameLst>
                                          <p:attrName>ppt_x</p:attrName>
                                        </p:attrNameLst>
                                      </p:cBhvr>
                                      <p:tavLst>
                                        <p:tav tm="0">
                                          <p:val>
                                            <p:strVal val="#ppt_x"/>
                                          </p:val>
                                        </p:tav>
                                        <p:tav tm="100000">
                                          <p:val>
                                            <p:strVal val="#ppt_x"/>
                                          </p:val>
                                        </p:tav>
                                      </p:tavLst>
                                    </p:anim>
                                    <p:anim calcmode="lin" valueType="num">
                                      <p:cBhvr>
                                        <p:cTn id="75"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1000"/>
                                        <p:tgtEl>
                                          <p:spTgt spid="40"/>
                                        </p:tgtEl>
                                      </p:cBhvr>
                                    </p:animEffect>
                                    <p:anim calcmode="lin" valueType="num">
                                      <p:cBhvr>
                                        <p:cTn id="81" dur="1000" fill="hold"/>
                                        <p:tgtEl>
                                          <p:spTgt spid="40"/>
                                        </p:tgtEl>
                                        <p:attrNameLst>
                                          <p:attrName>ppt_x</p:attrName>
                                        </p:attrNameLst>
                                      </p:cBhvr>
                                      <p:tavLst>
                                        <p:tav tm="0">
                                          <p:val>
                                            <p:strVal val="#ppt_x"/>
                                          </p:val>
                                        </p:tav>
                                        <p:tav tm="100000">
                                          <p:val>
                                            <p:strVal val="#ppt_x"/>
                                          </p:val>
                                        </p:tav>
                                      </p:tavLst>
                                    </p:anim>
                                    <p:anim calcmode="lin" valueType="num">
                                      <p:cBhvr>
                                        <p:cTn id="82" dur="1000" fill="hold"/>
                                        <p:tgtEl>
                                          <p:spTgt spid="40"/>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1000"/>
                                        <p:tgtEl>
                                          <p:spTgt spid="21"/>
                                        </p:tgtEl>
                                      </p:cBhvr>
                                    </p:animEffect>
                                    <p:anim calcmode="lin" valueType="num">
                                      <p:cBhvr>
                                        <p:cTn id="86" dur="1000" fill="hold"/>
                                        <p:tgtEl>
                                          <p:spTgt spid="21"/>
                                        </p:tgtEl>
                                        <p:attrNameLst>
                                          <p:attrName>ppt_x</p:attrName>
                                        </p:attrNameLst>
                                      </p:cBhvr>
                                      <p:tavLst>
                                        <p:tav tm="0">
                                          <p:val>
                                            <p:strVal val="#ppt_x"/>
                                          </p:val>
                                        </p:tav>
                                        <p:tav tm="100000">
                                          <p:val>
                                            <p:strVal val="#ppt_x"/>
                                          </p:val>
                                        </p:tav>
                                      </p:tavLst>
                                    </p:anim>
                                    <p:anim calcmode="lin" valueType="num">
                                      <p:cBhvr>
                                        <p:cTn id="87" dur="1000" fill="hold"/>
                                        <p:tgtEl>
                                          <p:spTgt spid="2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fade">
                                      <p:cBhvr>
                                        <p:cTn id="90" dur="1000"/>
                                        <p:tgtEl>
                                          <p:spTgt spid="47"/>
                                        </p:tgtEl>
                                      </p:cBhvr>
                                    </p:animEffect>
                                    <p:anim calcmode="lin" valueType="num">
                                      <p:cBhvr>
                                        <p:cTn id="91" dur="1000" fill="hold"/>
                                        <p:tgtEl>
                                          <p:spTgt spid="47"/>
                                        </p:tgtEl>
                                        <p:attrNameLst>
                                          <p:attrName>ppt_x</p:attrName>
                                        </p:attrNameLst>
                                      </p:cBhvr>
                                      <p:tavLst>
                                        <p:tav tm="0">
                                          <p:val>
                                            <p:strVal val="#ppt_x"/>
                                          </p:val>
                                        </p:tav>
                                        <p:tav tm="100000">
                                          <p:val>
                                            <p:strVal val="#ppt_x"/>
                                          </p:val>
                                        </p:tav>
                                      </p:tavLst>
                                    </p:anim>
                                    <p:anim calcmode="lin" valueType="num">
                                      <p:cBhvr>
                                        <p:cTn id="92" dur="1000" fill="hold"/>
                                        <p:tgtEl>
                                          <p:spTgt spid="47"/>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fade">
                                      <p:cBhvr>
                                        <p:cTn id="112" dur="1000"/>
                                        <p:tgtEl>
                                          <p:spTgt spid="33"/>
                                        </p:tgtEl>
                                      </p:cBhvr>
                                    </p:animEffect>
                                    <p:anim calcmode="lin" valueType="num">
                                      <p:cBhvr>
                                        <p:cTn id="113" dur="1000" fill="hold"/>
                                        <p:tgtEl>
                                          <p:spTgt spid="33"/>
                                        </p:tgtEl>
                                        <p:attrNameLst>
                                          <p:attrName>ppt_x</p:attrName>
                                        </p:attrNameLst>
                                      </p:cBhvr>
                                      <p:tavLst>
                                        <p:tav tm="0">
                                          <p:val>
                                            <p:strVal val="#ppt_x"/>
                                          </p:val>
                                        </p:tav>
                                        <p:tav tm="100000">
                                          <p:val>
                                            <p:strVal val="#ppt_x"/>
                                          </p:val>
                                        </p:tav>
                                      </p:tavLst>
                                    </p:anim>
                                    <p:anim calcmode="lin" valueType="num">
                                      <p:cBhvr>
                                        <p:cTn id="114" dur="1000" fill="hold"/>
                                        <p:tgtEl>
                                          <p:spTgt spid="33"/>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fade">
                                      <p:cBhvr>
                                        <p:cTn id="117" dur="1000"/>
                                        <p:tgtEl>
                                          <p:spTgt spid="30"/>
                                        </p:tgtEl>
                                      </p:cBhvr>
                                    </p:animEffect>
                                    <p:anim calcmode="lin" valueType="num">
                                      <p:cBhvr>
                                        <p:cTn id="118" dur="1000" fill="hold"/>
                                        <p:tgtEl>
                                          <p:spTgt spid="30"/>
                                        </p:tgtEl>
                                        <p:attrNameLst>
                                          <p:attrName>ppt_x</p:attrName>
                                        </p:attrNameLst>
                                      </p:cBhvr>
                                      <p:tavLst>
                                        <p:tav tm="0">
                                          <p:val>
                                            <p:strVal val="#ppt_x"/>
                                          </p:val>
                                        </p:tav>
                                        <p:tav tm="100000">
                                          <p:val>
                                            <p:strVal val="#ppt_x"/>
                                          </p:val>
                                        </p:tav>
                                      </p:tavLst>
                                    </p:anim>
                                    <p:anim calcmode="lin" valueType="num">
                                      <p:cBhvr>
                                        <p:cTn id="119" dur="1000" fill="hold"/>
                                        <p:tgtEl>
                                          <p:spTgt spid="30"/>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fade">
                                      <p:cBhvr>
                                        <p:cTn id="122" dur="1000"/>
                                        <p:tgtEl>
                                          <p:spTgt spid="48"/>
                                        </p:tgtEl>
                                      </p:cBhvr>
                                    </p:animEffect>
                                    <p:anim calcmode="lin" valueType="num">
                                      <p:cBhvr>
                                        <p:cTn id="123" dur="1000" fill="hold"/>
                                        <p:tgtEl>
                                          <p:spTgt spid="48"/>
                                        </p:tgtEl>
                                        <p:attrNameLst>
                                          <p:attrName>ppt_x</p:attrName>
                                        </p:attrNameLst>
                                      </p:cBhvr>
                                      <p:tavLst>
                                        <p:tav tm="0">
                                          <p:val>
                                            <p:strVal val="#ppt_x"/>
                                          </p:val>
                                        </p:tav>
                                        <p:tav tm="100000">
                                          <p:val>
                                            <p:strVal val="#ppt_x"/>
                                          </p:val>
                                        </p:tav>
                                      </p:tavLst>
                                    </p:anim>
                                    <p:anim calcmode="lin" valueType="num">
                                      <p:cBhvr>
                                        <p:cTn id="124" dur="1000" fill="hold"/>
                                        <p:tgtEl>
                                          <p:spTgt spid="48"/>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6" grpId="0"/>
      <p:bldP spid="47" grpId="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644766" y="1028700"/>
            <a:ext cx="15098773" cy="7498499"/>
            <a:chOff x="0" y="0"/>
            <a:chExt cx="3976632" cy="1974913"/>
          </a:xfrm>
        </p:grpSpPr>
        <p:sp>
          <p:nvSpPr>
            <p:cNvPr id="4" name="Freeform 4"/>
            <p:cNvSpPr/>
            <p:nvPr/>
          </p:nvSpPr>
          <p:spPr>
            <a:xfrm>
              <a:off x="0" y="0"/>
              <a:ext cx="3976632" cy="1974913"/>
            </a:xfrm>
            <a:custGeom>
              <a:avLst/>
              <a:gdLst/>
              <a:ahLst/>
              <a:cxnLst/>
              <a:rect l="l" t="t" r="r" b="b"/>
              <a:pathLst>
                <a:path w="3976632" h="1974913">
                  <a:moveTo>
                    <a:pt x="51275" y="0"/>
                  </a:moveTo>
                  <a:lnTo>
                    <a:pt x="3925357" y="0"/>
                  </a:lnTo>
                  <a:cubicBezTo>
                    <a:pt x="3953675" y="0"/>
                    <a:pt x="3976632" y="22957"/>
                    <a:pt x="3976632" y="51275"/>
                  </a:cubicBezTo>
                  <a:lnTo>
                    <a:pt x="3976632" y="1923638"/>
                  </a:lnTo>
                  <a:cubicBezTo>
                    <a:pt x="3976632" y="1951957"/>
                    <a:pt x="3953675" y="1974913"/>
                    <a:pt x="3925357" y="1974913"/>
                  </a:cubicBezTo>
                  <a:lnTo>
                    <a:pt x="51275" y="1974913"/>
                  </a:lnTo>
                  <a:cubicBezTo>
                    <a:pt x="22957" y="1974913"/>
                    <a:pt x="0" y="1951957"/>
                    <a:pt x="0" y="1923638"/>
                  </a:cubicBezTo>
                  <a:lnTo>
                    <a:pt x="0" y="51275"/>
                  </a:lnTo>
                  <a:cubicBezTo>
                    <a:pt x="0" y="22957"/>
                    <a:pt x="22957" y="0"/>
                    <a:pt x="51275" y="0"/>
                  </a:cubicBezTo>
                  <a:close/>
                </a:path>
              </a:pathLst>
            </a:custGeom>
            <a:solidFill>
              <a:srgbClr val="FFFFFF"/>
            </a:solidFill>
            <a:ln cap="rnd">
              <a:noFill/>
              <a:prstDash val="lgDash"/>
              <a:round/>
            </a:ln>
          </p:spPr>
        </p:sp>
        <p:sp>
          <p:nvSpPr>
            <p:cNvPr id="5" name="TextBox 5"/>
            <p:cNvSpPr txBox="1"/>
            <p:nvPr/>
          </p:nvSpPr>
          <p:spPr>
            <a:xfrm>
              <a:off x="0" y="-28575"/>
              <a:ext cx="3976632" cy="200348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2033072" y="1453638"/>
            <a:ext cx="14322160" cy="6573515"/>
            <a:chOff x="0" y="0"/>
            <a:chExt cx="3772091" cy="1731296"/>
          </a:xfrm>
        </p:grpSpPr>
        <p:sp>
          <p:nvSpPr>
            <p:cNvPr id="7" name="Freeform 7"/>
            <p:cNvSpPr/>
            <p:nvPr/>
          </p:nvSpPr>
          <p:spPr>
            <a:xfrm>
              <a:off x="0" y="0"/>
              <a:ext cx="3772091" cy="1731296"/>
            </a:xfrm>
            <a:custGeom>
              <a:avLst/>
              <a:gdLst/>
              <a:ahLst/>
              <a:cxnLst/>
              <a:rect l="l" t="t" r="r" b="b"/>
              <a:pathLst>
                <a:path w="3772091" h="1731296">
                  <a:moveTo>
                    <a:pt x="54056" y="0"/>
                  </a:moveTo>
                  <a:lnTo>
                    <a:pt x="3718036" y="0"/>
                  </a:lnTo>
                  <a:cubicBezTo>
                    <a:pt x="3747890" y="0"/>
                    <a:pt x="3772091" y="24201"/>
                    <a:pt x="3772091" y="54056"/>
                  </a:cubicBezTo>
                  <a:lnTo>
                    <a:pt x="3772091" y="1677240"/>
                  </a:lnTo>
                  <a:cubicBezTo>
                    <a:pt x="3772091" y="1707095"/>
                    <a:pt x="3747890" y="1731296"/>
                    <a:pt x="3718036" y="1731296"/>
                  </a:cubicBezTo>
                  <a:lnTo>
                    <a:pt x="54056" y="1731296"/>
                  </a:lnTo>
                  <a:cubicBezTo>
                    <a:pt x="24201" y="1731296"/>
                    <a:pt x="0" y="1707095"/>
                    <a:pt x="0" y="1677240"/>
                  </a:cubicBezTo>
                  <a:lnTo>
                    <a:pt x="0" y="54056"/>
                  </a:lnTo>
                  <a:cubicBezTo>
                    <a:pt x="0" y="24201"/>
                    <a:pt x="24201" y="0"/>
                    <a:pt x="54056" y="0"/>
                  </a:cubicBezTo>
                  <a:close/>
                </a:path>
              </a:pathLst>
            </a:custGeom>
            <a:solidFill>
              <a:srgbClr val="FFFFFF"/>
            </a:solidFill>
            <a:ln w="66675" cap="rnd">
              <a:solidFill>
                <a:srgbClr val="6FAF07"/>
              </a:solidFill>
              <a:prstDash val="lgDash"/>
              <a:round/>
            </a:ln>
          </p:spPr>
        </p:sp>
        <p:sp>
          <p:nvSpPr>
            <p:cNvPr id="8" name="TextBox 8"/>
            <p:cNvSpPr txBox="1"/>
            <p:nvPr/>
          </p:nvSpPr>
          <p:spPr>
            <a:xfrm>
              <a:off x="0" y="-28575"/>
              <a:ext cx="3772091" cy="1759871"/>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3217679" y="3306032"/>
            <a:ext cx="6809806" cy="7177662"/>
          </a:xfrm>
          <a:custGeom>
            <a:avLst/>
            <a:gdLst/>
            <a:ahLst/>
            <a:cxnLst/>
            <a:rect l="l" t="t" r="r" b="b"/>
            <a:pathLst>
              <a:path w="6809806" h="7177662">
                <a:moveTo>
                  <a:pt x="0" y="0"/>
                </a:moveTo>
                <a:lnTo>
                  <a:pt x="6809807" y="0"/>
                </a:lnTo>
                <a:lnTo>
                  <a:pt x="6809807" y="7177661"/>
                </a:lnTo>
                <a:lnTo>
                  <a:pt x="0" y="717766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0" name="Freeform 10"/>
          <p:cNvSpPr/>
          <p:nvPr/>
        </p:nvSpPr>
        <p:spPr>
          <a:xfrm>
            <a:off x="15181556" y="2905587"/>
            <a:ext cx="7350517" cy="7747580"/>
          </a:xfrm>
          <a:custGeom>
            <a:avLst/>
            <a:gdLst/>
            <a:ahLst/>
            <a:cxnLst/>
            <a:rect l="l" t="t" r="r" b="b"/>
            <a:pathLst>
              <a:path w="7350517" h="7747580">
                <a:moveTo>
                  <a:pt x="0" y="0"/>
                </a:moveTo>
                <a:lnTo>
                  <a:pt x="7350517" y="0"/>
                </a:lnTo>
                <a:lnTo>
                  <a:pt x="7350517" y="7747580"/>
                </a:lnTo>
                <a:lnTo>
                  <a:pt x="0" y="774758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1" name="Freeform 11"/>
          <p:cNvSpPr/>
          <p:nvPr/>
        </p:nvSpPr>
        <p:spPr>
          <a:xfrm rot="916814" flipH="1">
            <a:off x="3076544" y="2046225"/>
            <a:ext cx="1031168" cy="1144153"/>
          </a:xfrm>
          <a:custGeom>
            <a:avLst/>
            <a:gdLst/>
            <a:ahLst/>
            <a:cxnLst/>
            <a:rect l="l" t="t" r="r" b="b"/>
            <a:pathLst>
              <a:path w="1031168" h="1144153">
                <a:moveTo>
                  <a:pt x="1031168" y="0"/>
                </a:moveTo>
                <a:lnTo>
                  <a:pt x="0" y="0"/>
                </a:lnTo>
                <a:lnTo>
                  <a:pt x="0" y="1144153"/>
                </a:lnTo>
                <a:lnTo>
                  <a:pt x="1031168" y="1144153"/>
                </a:lnTo>
                <a:lnTo>
                  <a:pt x="1031168"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3" name="TextBox 13"/>
          <p:cNvSpPr txBox="1"/>
          <p:nvPr/>
        </p:nvSpPr>
        <p:spPr>
          <a:xfrm>
            <a:off x="3442195" y="3307579"/>
            <a:ext cx="11403610" cy="1529265"/>
          </a:xfrm>
          <a:prstGeom prst="rect">
            <a:avLst/>
          </a:prstGeom>
        </p:spPr>
        <p:txBody>
          <a:bodyPr lIns="0" tIns="0" rIns="0" bIns="0" rtlCol="0" anchor="t">
            <a:spAutoFit/>
          </a:bodyPr>
          <a:lstStyle/>
          <a:p>
            <a:pPr algn="ctr">
              <a:lnSpc>
                <a:spcPts val="12867"/>
              </a:lnSpc>
            </a:pPr>
            <a:r>
              <a:rPr lang="en-US" sz="9600" b="1" smtClean="0">
                <a:solidFill>
                  <a:srgbClr val="6FAF07"/>
                </a:solidFill>
                <a:latin typeface="Times New Roman" pitchFamily="18" charset="0"/>
                <a:cs typeface="Times New Roman" pitchFamily="18" charset="0"/>
              </a:rPr>
              <a:t>KHỞI ĐỘNG</a:t>
            </a:r>
            <a:endParaRPr lang="en-US" sz="9600" b="1">
              <a:solidFill>
                <a:srgbClr val="6FAF07"/>
              </a:solidFill>
              <a:latin typeface="Times New Roman" pitchFamily="18" charset="0"/>
              <a:cs typeface="Times New Roman" pitchFamily="18" charset="0"/>
            </a:endParaRPr>
          </a:p>
        </p:txBody>
      </p:sp>
    </p:spTree>
    <p:extLst>
      <p:ext uri="{BB962C8B-B14F-4D97-AF65-F5344CB8AC3E}">
        <p14:creationId xmlns:p14="http://schemas.microsoft.com/office/powerpoint/2010/main" val="278955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3485642" y="478853"/>
            <a:ext cx="13796971" cy="9329295"/>
            <a:chOff x="0" y="0"/>
            <a:chExt cx="3416913" cy="2310463"/>
          </a:xfrm>
        </p:grpSpPr>
        <p:sp>
          <p:nvSpPr>
            <p:cNvPr id="4" name="Freeform 4"/>
            <p:cNvSpPr/>
            <p:nvPr/>
          </p:nvSpPr>
          <p:spPr>
            <a:xfrm>
              <a:off x="0" y="0"/>
              <a:ext cx="3416913" cy="2310463"/>
            </a:xfrm>
            <a:custGeom>
              <a:avLst/>
              <a:gdLst/>
              <a:ahLst/>
              <a:cxnLst/>
              <a:rect l="l" t="t" r="r" b="b"/>
              <a:pathLst>
                <a:path w="3416913" h="2310463">
                  <a:moveTo>
                    <a:pt x="28057" y="0"/>
                  </a:moveTo>
                  <a:lnTo>
                    <a:pt x="3388857" y="0"/>
                  </a:lnTo>
                  <a:cubicBezTo>
                    <a:pt x="3396298" y="0"/>
                    <a:pt x="3403434" y="2956"/>
                    <a:pt x="3408695" y="8218"/>
                  </a:cubicBezTo>
                  <a:cubicBezTo>
                    <a:pt x="3413957" y="13479"/>
                    <a:pt x="3416913" y="20616"/>
                    <a:pt x="3416913" y="28057"/>
                  </a:cubicBezTo>
                  <a:lnTo>
                    <a:pt x="3416913" y="2282406"/>
                  </a:lnTo>
                  <a:cubicBezTo>
                    <a:pt x="3416913" y="2289847"/>
                    <a:pt x="3413957" y="2296984"/>
                    <a:pt x="3408695" y="2302245"/>
                  </a:cubicBezTo>
                  <a:cubicBezTo>
                    <a:pt x="3403434" y="2307507"/>
                    <a:pt x="3396298" y="2310463"/>
                    <a:pt x="3388857" y="2310463"/>
                  </a:cubicBezTo>
                  <a:lnTo>
                    <a:pt x="28057" y="2310463"/>
                  </a:lnTo>
                  <a:cubicBezTo>
                    <a:pt x="20616" y="2310463"/>
                    <a:pt x="13479" y="2307507"/>
                    <a:pt x="8218" y="2302245"/>
                  </a:cubicBezTo>
                  <a:cubicBezTo>
                    <a:pt x="2956" y="2296984"/>
                    <a:pt x="0" y="2289847"/>
                    <a:pt x="0" y="2282406"/>
                  </a:cubicBezTo>
                  <a:lnTo>
                    <a:pt x="0" y="28057"/>
                  </a:lnTo>
                  <a:cubicBezTo>
                    <a:pt x="0" y="20616"/>
                    <a:pt x="2956" y="13479"/>
                    <a:pt x="8218" y="8218"/>
                  </a:cubicBezTo>
                  <a:cubicBezTo>
                    <a:pt x="13479" y="2956"/>
                    <a:pt x="20616" y="0"/>
                    <a:pt x="28057"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3416913" cy="233903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4247590" y="1154010"/>
            <a:ext cx="12308032" cy="7978980"/>
            <a:chOff x="0" y="0"/>
            <a:chExt cx="3241622" cy="2101460"/>
          </a:xfrm>
        </p:grpSpPr>
        <p:sp>
          <p:nvSpPr>
            <p:cNvPr id="7" name="Freeform 7"/>
            <p:cNvSpPr/>
            <p:nvPr/>
          </p:nvSpPr>
          <p:spPr>
            <a:xfrm>
              <a:off x="0" y="0"/>
              <a:ext cx="3241622" cy="2101460"/>
            </a:xfrm>
            <a:custGeom>
              <a:avLst/>
              <a:gdLst/>
              <a:ahLst/>
              <a:cxnLst/>
              <a:rect l="l" t="t" r="r" b="b"/>
              <a:pathLst>
                <a:path w="3241622" h="2101460">
                  <a:moveTo>
                    <a:pt x="31451" y="0"/>
                  </a:moveTo>
                  <a:lnTo>
                    <a:pt x="3210171" y="0"/>
                  </a:lnTo>
                  <a:cubicBezTo>
                    <a:pt x="3227541" y="0"/>
                    <a:pt x="3241622" y="14081"/>
                    <a:pt x="3241622" y="31451"/>
                  </a:cubicBezTo>
                  <a:lnTo>
                    <a:pt x="3241622" y="2070009"/>
                  </a:lnTo>
                  <a:cubicBezTo>
                    <a:pt x="3241622" y="2078350"/>
                    <a:pt x="3238308" y="2086350"/>
                    <a:pt x="3232410" y="2092248"/>
                  </a:cubicBezTo>
                  <a:cubicBezTo>
                    <a:pt x="3226512" y="2098146"/>
                    <a:pt x="3218512" y="2101460"/>
                    <a:pt x="3210171" y="2101460"/>
                  </a:cubicBezTo>
                  <a:lnTo>
                    <a:pt x="31451" y="2101460"/>
                  </a:lnTo>
                  <a:cubicBezTo>
                    <a:pt x="23109" y="2101460"/>
                    <a:pt x="15110" y="2098146"/>
                    <a:pt x="9212" y="2092248"/>
                  </a:cubicBezTo>
                  <a:cubicBezTo>
                    <a:pt x="3314" y="2086350"/>
                    <a:pt x="0" y="2078350"/>
                    <a:pt x="0" y="2070009"/>
                  </a:cubicBezTo>
                  <a:lnTo>
                    <a:pt x="0" y="31451"/>
                  </a:lnTo>
                  <a:cubicBezTo>
                    <a:pt x="0" y="23109"/>
                    <a:pt x="3314" y="15110"/>
                    <a:pt x="9212" y="9212"/>
                  </a:cubicBezTo>
                  <a:cubicBezTo>
                    <a:pt x="15110" y="3314"/>
                    <a:pt x="23109" y="0"/>
                    <a:pt x="31451" y="0"/>
                  </a:cubicBezTo>
                  <a:close/>
                </a:path>
              </a:pathLst>
            </a:custGeom>
            <a:solidFill>
              <a:srgbClr val="FFFFFF"/>
            </a:solidFill>
            <a:ln w="57150" cap="rnd">
              <a:solidFill>
                <a:srgbClr val="6FAF07"/>
              </a:solidFill>
              <a:prstDash val="lgDash"/>
              <a:round/>
            </a:ln>
          </p:spPr>
        </p:sp>
        <p:sp>
          <p:nvSpPr>
            <p:cNvPr id="8" name="TextBox 8"/>
            <p:cNvSpPr txBox="1"/>
            <p:nvPr/>
          </p:nvSpPr>
          <p:spPr>
            <a:xfrm>
              <a:off x="0" y="-28575"/>
              <a:ext cx="3241622" cy="213003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971419" y="247086"/>
            <a:ext cx="9290946" cy="9792828"/>
          </a:xfrm>
          <a:custGeom>
            <a:avLst/>
            <a:gdLst/>
            <a:ahLst/>
            <a:cxnLst/>
            <a:rect l="l" t="t" r="r" b="b"/>
            <a:pathLst>
              <a:path w="9290946" h="9792828">
                <a:moveTo>
                  <a:pt x="0" y="0"/>
                </a:moveTo>
                <a:lnTo>
                  <a:pt x="9290946" y="0"/>
                </a:lnTo>
                <a:lnTo>
                  <a:pt x="9290946" y="9792828"/>
                </a:lnTo>
                <a:lnTo>
                  <a:pt x="0" y="979282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0" name="Freeform 10"/>
          <p:cNvSpPr/>
          <p:nvPr/>
        </p:nvSpPr>
        <p:spPr>
          <a:xfrm>
            <a:off x="3485642" y="9258300"/>
            <a:ext cx="1824745" cy="1028700"/>
          </a:xfrm>
          <a:custGeom>
            <a:avLst/>
            <a:gdLst/>
            <a:ahLst/>
            <a:cxnLst/>
            <a:rect l="l" t="t" r="r" b="b"/>
            <a:pathLst>
              <a:path w="1824745" h="1028700">
                <a:moveTo>
                  <a:pt x="0" y="0"/>
                </a:moveTo>
                <a:lnTo>
                  <a:pt x="1824745" y="0"/>
                </a:lnTo>
                <a:lnTo>
                  <a:pt x="1824745" y="1028700"/>
                </a:lnTo>
                <a:lnTo>
                  <a:pt x="0" y="10287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1" name="Freeform 11"/>
          <p:cNvSpPr/>
          <p:nvPr/>
        </p:nvSpPr>
        <p:spPr>
          <a:xfrm>
            <a:off x="-2478731" y="7109587"/>
            <a:ext cx="4158793" cy="3508509"/>
          </a:xfrm>
          <a:custGeom>
            <a:avLst/>
            <a:gdLst/>
            <a:ahLst/>
            <a:cxnLst/>
            <a:rect l="l" t="t" r="r" b="b"/>
            <a:pathLst>
              <a:path w="4158793" h="3508509">
                <a:moveTo>
                  <a:pt x="0" y="0"/>
                </a:moveTo>
                <a:lnTo>
                  <a:pt x="4158793" y="0"/>
                </a:lnTo>
                <a:lnTo>
                  <a:pt x="4158793" y="3508509"/>
                </a:lnTo>
                <a:lnTo>
                  <a:pt x="0" y="350850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2" name="Freeform 12"/>
          <p:cNvSpPr/>
          <p:nvPr/>
        </p:nvSpPr>
        <p:spPr>
          <a:xfrm>
            <a:off x="2199799" y="8793867"/>
            <a:ext cx="1769877" cy="1493133"/>
          </a:xfrm>
          <a:custGeom>
            <a:avLst/>
            <a:gdLst/>
            <a:ahLst/>
            <a:cxnLst/>
            <a:rect l="l" t="t" r="r" b="b"/>
            <a:pathLst>
              <a:path w="1769877" h="1493133">
                <a:moveTo>
                  <a:pt x="0" y="0"/>
                </a:moveTo>
                <a:lnTo>
                  <a:pt x="1769878" y="0"/>
                </a:lnTo>
                <a:lnTo>
                  <a:pt x="1769878" y="1493133"/>
                </a:lnTo>
                <a:lnTo>
                  <a:pt x="0" y="149313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3" name="Freeform 13"/>
          <p:cNvSpPr/>
          <p:nvPr/>
        </p:nvSpPr>
        <p:spPr>
          <a:xfrm>
            <a:off x="228668" y="8053558"/>
            <a:ext cx="2856070" cy="2409484"/>
          </a:xfrm>
          <a:custGeom>
            <a:avLst/>
            <a:gdLst/>
            <a:ahLst/>
            <a:cxnLst/>
            <a:rect l="l" t="t" r="r" b="b"/>
            <a:pathLst>
              <a:path w="2856070" h="2409484">
                <a:moveTo>
                  <a:pt x="0" y="0"/>
                </a:moveTo>
                <a:lnTo>
                  <a:pt x="2856070" y="0"/>
                </a:lnTo>
                <a:lnTo>
                  <a:pt x="2856070" y="2409484"/>
                </a:lnTo>
                <a:lnTo>
                  <a:pt x="0" y="2409484"/>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14" name="Freeform 14"/>
          <p:cNvSpPr/>
          <p:nvPr/>
        </p:nvSpPr>
        <p:spPr>
          <a:xfrm rot="-1545913">
            <a:off x="4760176" y="7537199"/>
            <a:ext cx="1926601" cy="1667386"/>
          </a:xfrm>
          <a:custGeom>
            <a:avLst/>
            <a:gdLst/>
            <a:ahLst/>
            <a:cxnLst/>
            <a:rect l="l" t="t" r="r" b="b"/>
            <a:pathLst>
              <a:path w="1926601" h="1667386">
                <a:moveTo>
                  <a:pt x="0" y="0"/>
                </a:moveTo>
                <a:lnTo>
                  <a:pt x="1926602" y="0"/>
                </a:lnTo>
                <a:lnTo>
                  <a:pt x="1926602" y="1667386"/>
                </a:lnTo>
                <a:lnTo>
                  <a:pt x="0" y="1667386"/>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5" name="Freeform 15"/>
          <p:cNvSpPr/>
          <p:nvPr/>
        </p:nvSpPr>
        <p:spPr>
          <a:xfrm rot="-1545913">
            <a:off x="6048097" y="5950121"/>
            <a:ext cx="936540" cy="810532"/>
          </a:xfrm>
          <a:custGeom>
            <a:avLst/>
            <a:gdLst/>
            <a:ahLst/>
            <a:cxnLst/>
            <a:rect l="l" t="t" r="r" b="b"/>
            <a:pathLst>
              <a:path w="936540" h="810532">
                <a:moveTo>
                  <a:pt x="0" y="0"/>
                </a:moveTo>
                <a:lnTo>
                  <a:pt x="936540" y="0"/>
                </a:lnTo>
                <a:lnTo>
                  <a:pt x="936540" y="810532"/>
                </a:lnTo>
                <a:lnTo>
                  <a:pt x="0" y="810532"/>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16" name="TextBox 16"/>
          <p:cNvSpPr txBox="1"/>
          <p:nvPr/>
        </p:nvSpPr>
        <p:spPr>
          <a:xfrm>
            <a:off x="6674367" y="1836049"/>
            <a:ext cx="9284557" cy="911340"/>
          </a:xfrm>
          <a:prstGeom prst="rect">
            <a:avLst/>
          </a:prstGeom>
        </p:spPr>
        <p:txBody>
          <a:bodyPr lIns="0" tIns="0" rIns="0" bIns="0" rtlCol="0" anchor="t">
            <a:spAutoFit/>
          </a:bodyPr>
          <a:lstStyle/>
          <a:p>
            <a:pPr lvl="0" algn="ctr">
              <a:lnSpc>
                <a:spcPts val="7620"/>
              </a:lnSpc>
            </a:pPr>
            <a:r>
              <a:rPr lang="en-US" sz="6000" b="1">
                <a:solidFill>
                  <a:srgbClr val="10BC24"/>
                </a:solidFill>
                <a:latin typeface="Times New Roman" pitchFamily="18" charset="0"/>
                <a:cs typeface="Times New Roman" pitchFamily="18" charset="0"/>
              </a:rPr>
              <a:t>Quan sát video sau:</a:t>
            </a:r>
          </a:p>
        </p:txBody>
      </p:sp>
      <p:sp>
        <p:nvSpPr>
          <p:cNvPr id="17" name="TextBox 17"/>
          <p:cNvSpPr txBox="1"/>
          <p:nvPr/>
        </p:nvSpPr>
        <p:spPr>
          <a:xfrm>
            <a:off x="6953402" y="3086100"/>
            <a:ext cx="9005524" cy="4629472"/>
          </a:xfrm>
          <a:prstGeom prst="rect">
            <a:avLst/>
          </a:prstGeom>
        </p:spPr>
        <p:txBody>
          <a:bodyPr wrap="square" lIns="0" tIns="0" rIns="0" bIns="0" rtlCol="0" anchor="t">
            <a:spAutoFit/>
          </a:bodyPr>
          <a:lstStyle/>
          <a:p>
            <a:pPr algn="ctr"/>
            <a:r>
              <a:rPr lang="en-US" sz="5400" b="1" u="sng" smtClean="0">
                <a:latin typeface="Times New Roman" pitchFamily="18" charset="0"/>
                <a:cs typeface="Times New Roman" pitchFamily="18" charset="0"/>
                <a:hlinkClick r:id="rId13"/>
              </a:rPr>
              <a:t>https</a:t>
            </a:r>
            <a:r>
              <a:rPr lang="en-US" sz="5400" b="1" u="sng">
                <a:latin typeface="Times New Roman" pitchFamily="18" charset="0"/>
                <a:cs typeface="Times New Roman" pitchFamily="18" charset="0"/>
                <a:hlinkClick r:id="rId13"/>
              </a:rPr>
              <a:t>://</a:t>
            </a:r>
            <a:r>
              <a:rPr lang="en-US" sz="5400" b="1" u="sng" smtClean="0">
                <a:latin typeface="Times New Roman" pitchFamily="18" charset="0"/>
                <a:cs typeface="Times New Roman" pitchFamily="18" charset="0"/>
                <a:hlinkClick r:id="rId13"/>
              </a:rPr>
              <a:t>www.youtube.com/watch?v=9b4poAjYKMU</a:t>
            </a:r>
            <a:endParaRPr lang="en-US" sz="5400">
              <a:latin typeface="Times New Roman" pitchFamily="18" charset="0"/>
              <a:cs typeface="Times New Roman" pitchFamily="18" charset="0"/>
            </a:endParaRPr>
          </a:p>
          <a:p>
            <a:pPr algn="ctr"/>
            <a:endParaRPr lang="en-US" sz="5400" b="1" smtClean="0">
              <a:solidFill>
                <a:srgbClr val="00B050"/>
              </a:solidFill>
              <a:latin typeface="Times New Roman" pitchFamily="18" charset="0"/>
              <a:cs typeface="Times New Roman" pitchFamily="18" charset="0"/>
            </a:endParaRPr>
          </a:p>
          <a:p>
            <a:pPr algn="ctr"/>
            <a:r>
              <a:rPr lang="en-US" sz="5400" b="1" smtClean="0">
                <a:solidFill>
                  <a:srgbClr val="00B050"/>
                </a:solidFill>
                <a:latin typeface="Times New Roman" pitchFamily="18" charset="0"/>
                <a:cs typeface="Times New Roman" pitchFamily="18" charset="0"/>
              </a:rPr>
              <a:t>Nêu </a:t>
            </a:r>
            <a:r>
              <a:rPr lang="en-US" sz="5400" b="1">
                <a:solidFill>
                  <a:srgbClr val="00B050"/>
                </a:solidFill>
                <a:latin typeface="Times New Roman" pitchFamily="18" charset="0"/>
                <a:cs typeface="Times New Roman" pitchFamily="18" charset="0"/>
              </a:rPr>
              <a:t>những hiểu biết </a:t>
            </a:r>
            <a:r>
              <a:rPr lang="en-US" sz="5400" b="1" smtClean="0">
                <a:solidFill>
                  <a:srgbClr val="00B050"/>
                </a:solidFill>
                <a:latin typeface="Times New Roman" pitchFamily="18" charset="0"/>
                <a:cs typeface="Times New Roman" pitchFamily="18" charset="0"/>
              </a:rPr>
              <a:t>của em về </a:t>
            </a:r>
            <a:r>
              <a:rPr lang="en-US" sz="5400" b="1">
                <a:solidFill>
                  <a:srgbClr val="00B050"/>
                </a:solidFill>
                <a:latin typeface="Times New Roman" pitchFamily="18" charset="0"/>
                <a:cs typeface="Times New Roman" pitchFamily="18" charset="0"/>
              </a:rPr>
              <a:t>thời bao </a:t>
            </a:r>
            <a:r>
              <a:rPr lang="en-US" sz="5400" b="1" smtClean="0">
                <a:solidFill>
                  <a:srgbClr val="00B050"/>
                </a:solidFill>
                <a:latin typeface="Times New Roman" pitchFamily="18" charset="0"/>
                <a:cs typeface="Times New Roman" pitchFamily="18" charset="0"/>
              </a:rPr>
              <a:t>cấp?</a:t>
            </a:r>
            <a:endParaRPr lang="en-US" sz="5400" b="1">
              <a:solidFill>
                <a:srgbClr val="00B050"/>
              </a:solidFill>
              <a:latin typeface="Times New Roman" pitchFamily="18" charset="0"/>
              <a:cs typeface="Times New Roman" pitchFamily="18" charset="0"/>
            </a:endParaRPr>
          </a:p>
          <a:p>
            <a:pPr algn="r">
              <a:lnSpc>
                <a:spcPts val="3749"/>
              </a:lnSpc>
            </a:pPr>
            <a:endParaRPr lang="en-US" sz="4800">
              <a:solidFill>
                <a:srgbClr val="6FAF07"/>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anim calcmode="lin" valueType="num">
                                      <p:cBhvr>
                                        <p:cTn id="15"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animEffect transition="in" filter="fade">
                                      <p:cBhvr>
                                        <p:cTn id="21" dur="1000"/>
                                        <p:tgtEl>
                                          <p:spTgt spid="17">
                                            <p:txEl>
                                              <p:pRg st="0" end="0"/>
                                            </p:txEl>
                                          </p:spTgt>
                                        </p:tgtEl>
                                      </p:cBhvr>
                                    </p:animEffect>
                                    <p:anim calcmode="lin" valueType="num">
                                      <p:cBhvr>
                                        <p:cTn id="22"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xEl>
                                              <p:pRg st="2" end="2"/>
                                            </p:txEl>
                                          </p:spTgt>
                                        </p:tgtEl>
                                        <p:attrNameLst>
                                          <p:attrName>style.visibility</p:attrName>
                                        </p:attrNameLst>
                                      </p:cBhvr>
                                      <p:to>
                                        <p:strVal val="visible"/>
                                      </p:to>
                                    </p:set>
                                    <p:animEffect transition="in" filter="fade">
                                      <p:cBhvr>
                                        <p:cTn id="28" dur="1000"/>
                                        <p:tgtEl>
                                          <p:spTgt spid="17">
                                            <p:txEl>
                                              <p:pRg st="2" end="2"/>
                                            </p:txEl>
                                          </p:spTgt>
                                        </p:tgtEl>
                                      </p:cBhvr>
                                    </p:animEffect>
                                    <p:anim calcmode="lin" valueType="num">
                                      <p:cBhvr>
                                        <p:cTn id="29"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644766" y="1028700"/>
            <a:ext cx="15098773" cy="7498499"/>
            <a:chOff x="0" y="0"/>
            <a:chExt cx="3976632" cy="1974913"/>
          </a:xfrm>
        </p:grpSpPr>
        <p:sp>
          <p:nvSpPr>
            <p:cNvPr id="4" name="Freeform 4"/>
            <p:cNvSpPr/>
            <p:nvPr/>
          </p:nvSpPr>
          <p:spPr>
            <a:xfrm>
              <a:off x="0" y="0"/>
              <a:ext cx="3976632" cy="1974913"/>
            </a:xfrm>
            <a:custGeom>
              <a:avLst/>
              <a:gdLst/>
              <a:ahLst/>
              <a:cxnLst/>
              <a:rect l="l" t="t" r="r" b="b"/>
              <a:pathLst>
                <a:path w="3976632" h="1974913">
                  <a:moveTo>
                    <a:pt x="51275" y="0"/>
                  </a:moveTo>
                  <a:lnTo>
                    <a:pt x="3925357" y="0"/>
                  </a:lnTo>
                  <a:cubicBezTo>
                    <a:pt x="3953675" y="0"/>
                    <a:pt x="3976632" y="22957"/>
                    <a:pt x="3976632" y="51275"/>
                  </a:cubicBezTo>
                  <a:lnTo>
                    <a:pt x="3976632" y="1923638"/>
                  </a:lnTo>
                  <a:cubicBezTo>
                    <a:pt x="3976632" y="1951957"/>
                    <a:pt x="3953675" y="1974913"/>
                    <a:pt x="3925357" y="1974913"/>
                  </a:cubicBezTo>
                  <a:lnTo>
                    <a:pt x="51275" y="1974913"/>
                  </a:lnTo>
                  <a:cubicBezTo>
                    <a:pt x="22957" y="1974913"/>
                    <a:pt x="0" y="1951957"/>
                    <a:pt x="0" y="1923638"/>
                  </a:cubicBezTo>
                  <a:lnTo>
                    <a:pt x="0" y="51275"/>
                  </a:lnTo>
                  <a:cubicBezTo>
                    <a:pt x="0" y="22957"/>
                    <a:pt x="22957" y="0"/>
                    <a:pt x="51275" y="0"/>
                  </a:cubicBezTo>
                  <a:close/>
                </a:path>
              </a:pathLst>
            </a:custGeom>
            <a:solidFill>
              <a:srgbClr val="FFFFFF"/>
            </a:solidFill>
            <a:ln cap="rnd">
              <a:noFill/>
              <a:prstDash val="lgDash"/>
              <a:round/>
            </a:ln>
          </p:spPr>
        </p:sp>
        <p:sp>
          <p:nvSpPr>
            <p:cNvPr id="5" name="TextBox 5"/>
            <p:cNvSpPr txBox="1"/>
            <p:nvPr/>
          </p:nvSpPr>
          <p:spPr>
            <a:xfrm>
              <a:off x="0" y="-28575"/>
              <a:ext cx="3976632" cy="200348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2033072" y="1453638"/>
            <a:ext cx="14322160" cy="6573515"/>
            <a:chOff x="0" y="0"/>
            <a:chExt cx="3772091" cy="1731296"/>
          </a:xfrm>
        </p:grpSpPr>
        <p:sp>
          <p:nvSpPr>
            <p:cNvPr id="7" name="Freeform 7"/>
            <p:cNvSpPr/>
            <p:nvPr/>
          </p:nvSpPr>
          <p:spPr>
            <a:xfrm>
              <a:off x="0" y="0"/>
              <a:ext cx="3772091" cy="1731296"/>
            </a:xfrm>
            <a:custGeom>
              <a:avLst/>
              <a:gdLst/>
              <a:ahLst/>
              <a:cxnLst/>
              <a:rect l="l" t="t" r="r" b="b"/>
              <a:pathLst>
                <a:path w="3772091" h="1731296">
                  <a:moveTo>
                    <a:pt x="54056" y="0"/>
                  </a:moveTo>
                  <a:lnTo>
                    <a:pt x="3718036" y="0"/>
                  </a:lnTo>
                  <a:cubicBezTo>
                    <a:pt x="3747890" y="0"/>
                    <a:pt x="3772091" y="24201"/>
                    <a:pt x="3772091" y="54056"/>
                  </a:cubicBezTo>
                  <a:lnTo>
                    <a:pt x="3772091" y="1677240"/>
                  </a:lnTo>
                  <a:cubicBezTo>
                    <a:pt x="3772091" y="1707095"/>
                    <a:pt x="3747890" y="1731296"/>
                    <a:pt x="3718036" y="1731296"/>
                  </a:cubicBezTo>
                  <a:lnTo>
                    <a:pt x="54056" y="1731296"/>
                  </a:lnTo>
                  <a:cubicBezTo>
                    <a:pt x="24201" y="1731296"/>
                    <a:pt x="0" y="1707095"/>
                    <a:pt x="0" y="1677240"/>
                  </a:cubicBezTo>
                  <a:lnTo>
                    <a:pt x="0" y="54056"/>
                  </a:lnTo>
                  <a:cubicBezTo>
                    <a:pt x="0" y="24201"/>
                    <a:pt x="24201" y="0"/>
                    <a:pt x="54056" y="0"/>
                  </a:cubicBezTo>
                  <a:close/>
                </a:path>
              </a:pathLst>
            </a:custGeom>
            <a:solidFill>
              <a:srgbClr val="FFFFFF"/>
            </a:solidFill>
            <a:ln w="66675" cap="rnd">
              <a:solidFill>
                <a:srgbClr val="6FAF07"/>
              </a:solidFill>
              <a:prstDash val="lgDash"/>
              <a:round/>
            </a:ln>
          </p:spPr>
        </p:sp>
        <p:sp>
          <p:nvSpPr>
            <p:cNvPr id="8" name="TextBox 8"/>
            <p:cNvSpPr txBox="1"/>
            <p:nvPr/>
          </p:nvSpPr>
          <p:spPr>
            <a:xfrm>
              <a:off x="0" y="-28575"/>
              <a:ext cx="3772091" cy="1759871"/>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3217679" y="3306032"/>
            <a:ext cx="6809806" cy="7177662"/>
          </a:xfrm>
          <a:custGeom>
            <a:avLst/>
            <a:gdLst/>
            <a:ahLst/>
            <a:cxnLst/>
            <a:rect l="l" t="t" r="r" b="b"/>
            <a:pathLst>
              <a:path w="6809806" h="7177662">
                <a:moveTo>
                  <a:pt x="0" y="0"/>
                </a:moveTo>
                <a:lnTo>
                  <a:pt x="6809807" y="0"/>
                </a:lnTo>
                <a:lnTo>
                  <a:pt x="6809807" y="7177661"/>
                </a:lnTo>
                <a:lnTo>
                  <a:pt x="0" y="717766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0" name="Freeform 10"/>
          <p:cNvSpPr/>
          <p:nvPr/>
        </p:nvSpPr>
        <p:spPr>
          <a:xfrm>
            <a:off x="15181556" y="2905587"/>
            <a:ext cx="7350517" cy="7747580"/>
          </a:xfrm>
          <a:custGeom>
            <a:avLst/>
            <a:gdLst/>
            <a:ahLst/>
            <a:cxnLst/>
            <a:rect l="l" t="t" r="r" b="b"/>
            <a:pathLst>
              <a:path w="7350517" h="7747580">
                <a:moveTo>
                  <a:pt x="0" y="0"/>
                </a:moveTo>
                <a:lnTo>
                  <a:pt x="7350517" y="0"/>
                </a:lnTo>
                <a:lnTo>
                  <a:pt x="7350517" y="7747580"/>
                </a:lnTo>
                <a:lnTo>
                  <a:pt x="0" y="774758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1" name="Freeform 11"/>
          <p:cNvSpPr/>
          <p:nvPr/>
        </p:nvSpPr>
        <p:spPr>
          <a:xfrm rot="916814" flipH="1">
            <a:off x="3076544" y="2046225"/>
            <a:ext cx="1031168" cy="1144153"/>
          </a:xfrm>
          <a:custGeom>
            <a:avLst/>
            <a:gdLst/>
            <a:ahLst/>
            <a:cxnLst/>
            <a:rect l="l" t="t" r="r" b="b"/>
            <a:pathLst>
              <a:path w="1031168" h="1144153">
                <a:moveTo>
                  <a:pt x="1031168" y="0"/>
                </a:moveTo>
                <a:lnTo>
                  <a:pt x="0" y="0"/>
                </a:lnTo>
                <a:lnTo>
                  <a:pt x="0" y="1144153"/>
                </a:lnTo>
                <a:lnTo>
                  <a:pt x="1031168" y="1144153"/>
                </a:lnTo>
                <a:lnTo>
                  <a:pt x="1031168"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3" name="TextBox 13"/>
          <p:cNvSpPr txBox="1"/>
          <p:nvPr/>
        </p:nvSpPr>
        <p:spPr>
          <a:xfrm>
            <a:off x="3442195" y="3307579"/>
            <a:ext cx="11403610" cy="3159519"/>
          </a:xfrm>
          <a:prstGeom prst="rect">
            <a:avLst/>
          </a:prstGeom>
        </p:spPr>
        <p:txBody>
          <a:bodyPr lIns="0" tIns="0" rIns="0" bIns="0" rtlCol="0" anchor="t">
            <a:spAutoFit/>
          </a:bodyPr>
          <a:lstStyle/>
          <a:p>
            <a:pPr algn="ctr">
              <a:lnSpc>
                <a:spcPts val="12867"/>
              </a:lnSpc>
            </a:pPr>
            <a:r>
              <a:rPr lang="en-US" sz="9600" b="1" smtClean="0">
                <a:solidFill>
                  <a:srgbClr val="6FAF07"/>
                </a:solidFill>
                <a:latin typeface="Times New Roman" pitchFamily="18" charset="0"/>
                <a:cs typeface="Times New Roman" pitchFamily="18" charset="0"/>
              </a:rPr>
              <a:t>HÌNH THÀNH KIẾN THỨC</a:t>
            </a:r>
            <a:endParaRPr lang="en-US" sz="9600" b="1">
              <a:solidFill>
                <a:srgbClr val="6FAF07"/>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44034" y="1610530"/>
            <a:ext cx="14799931" cy="7647770"/>
            <a:chOff x="0" y="0"/>
            <a:chExt cx="3897924" cy="2014227"/>
          </a:xfrm>
        </p:grpSpPr>
        <p:sp>
          <p:nvSpPr>
            <p:cNvPr id="7" name="Freeform 7"/>
            <p:cNvSpPr/>
            <p:nvPr/>
          </p:nvSpPr>
          <p:spPr>
            <a:xfrm>
              <a:off x="0" y="0"/>
              <a:ext cx="3897924" cy="2014227"/>
            </a:xfrm>
            <a:custGeom>
              <a:avLst/>
              <a:gdLst/>
              <a:ahLst/>
              <a:cxnLst/>
              <a:rect l="l" t="t" r="r" b="b"/>
              <a:pathLst>
                <a:path w="3897924" h="2014227">
                  <a:moveTo>
                    <a:pt x="26155" y="0"/>
                  </a:moveTo>
                  <a:lnTo>
                    <a:pt x="3871769" y="0"/>
                  </a:lnTo>
                  <a:cubicBezTo>
                    <a:pt x="3878706" y="0"/>
                    <a:pt x="3885359" y="2756"/>
                    <a:pt x="3890264" y="7661"/>
                  </a:cubicBezTo>
                  <a:cubicBezTo>
                    <a:pt x="3895169" y="12566"/>
                    <a:pt x="3897924" y="19218"/>
                    <a:pt x="3897924" y="26155"/>
                  </a:cubicBezTo>
                  <a:lnTo>
                    <a:pt x="3897924" y="1988072"/>
                  </a:lnTo>
                  <a:cubicBezTo>
                    <a:pt x="3897924" y="2002517"/>
                    <a:pt x="3886214" y="2014227"/>
                    <a:pt x="3871769" y="2014227"/>
                  </a:cubicBezTo>
                  <a:lnTo>
                    <a:pt x="26155" y="2014227"/>
                  </a:lnTo>
                  <a:cubicBezTo>
                    <a:pt x="11710" y="2014227"/>
                    <a:pt x="0" y="2002517"/>
                    <a:pt x="0" y="1988072"/>
                  </a:cubicBezTo>
                  <a:lnTo>
                    <a:pt x="0" y="26155"/>
                  </a:lnTo>
                  <a:cubicBezTo>
                    <a:pt x="0" y="11710"/>
                    <a:pt x="11710" y="0"/>
                    <a:pt x="26155" y="0"/>
                  </a:cubicBezTo>
                  <a:close/>
                </a:path>
              </a:pathLst>
            </a:custGeom>
            <a:solidFill>
              <a:srgbClr val="FFFFFF"/>
            </a:solidFill>
            <a:ln w="57150" cap="rnd">
              <a:solidFill>
                <a:srgbClr val="6FAF07"/>
              </a:solidFill>
              <a:prstDash val="lgDash"/>
              <a:round/>
            </a:ln>
          </p:spPr>
        </p:sp>
        <p:sp>
          <p:nvSpPr>
            <p:cNvPr id="8" name="TextBox 8"/>
            <p:cNvSpPr txBox="1"/>
            <p:nvPr/>
          </p:nvSpPr>
          <p:spPr>
            <a:xfrm>
              <a:off x="0" y="-28575"/>
              <a:ext cx="3897924" cy="2042802"/>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2971800" y="949278"/>
            <a:ext cx="12188321" cy="1984422"/>
            <a:chOff x="0" y="0"/>
            <a:chExt cx="3697362" cy="406080"/>
          </a:xfrm>
        </p:grpSpPr>
        <p:sp>
          <p:nvSpPr>
            <p:cNvPr id="10" name="Freeform 10"/>
            <p:cNvSpPr/>
            <p:nvPr/>
          </p:nvSpPr>
          <p:spPr>
            <a:xfrm>
              <a:off x="0" y="0"/>
              <a:ext cx="3697362" cy="406080"/>
            </a:xfrm>
            <a:custGeom>
              <a:avLst/>
              <a:gdLst/>
              <a:ahLst/>
              <a:cxnLst/>
              <a:rect l="l" t="t" r="r" b="b"/>
              <a:pathLst>
                <a:path w="3697362" h="406080">
                  <a:moveTo>
                    <a:pt x="64343" y="0"/>
                  </a:moveTo>
                  <a:lnTo>
                    <a:pt x="3633019" y="0"/>
                  </a:lnTo>
                  <a:cubicBezTo>
                    <a:pt x="3650083" y="0"/>
                    <a:pt x="3666449" y="6779"/>
                    <a:pt x="3678516" y="18846"/>
                  </a:cubicBezTo>
                  <a:cubicBezTo>
                    <a:pt x="3690582" y="30912"/>
                    <a:pt x="3697362" y="47278"/>
                    <a:pt x="3697362" y="64343"/>
                  </a:cubicBezTo>
                  <a:lnTo>
                    <a:pt x="3697362" y="341737"/>
                  </a:lnTo>
                  <a:cubicBezTo>
                    <a:pt x="3697362" y="358802"/>
                    <a:pt x="3690582" y="375168"/>
                    <a:pt x="3678516" y="387235"/>
                  </a:cubicBezTo>
                  <a:cubicBezTo>
                    <a:pt x="3666449" y="399301"/>
                    <a:pt x="3650083" y="406080"/>
                    <a:pt x="3633019" y="406080"/>
                  </a:cubicBezTo>
                  <a:lnTo>
                    <a:pt x="64343" y="406080"/>
                  </a:lnTo>
                  <a:cubicBezTo>
                    <a:pt x="47278" y="406080"/>
                    <a:pt x="30912" y="399301"/>
                    <a:pt x="18846" y="387235"/>
                  </a:cubicBezTo>
                  <a:cubicBezTo>
                    <a:pt x="6779" y="375168"/>
                    <a:pt x="0" y="358802"/>
                    <a:pt x="0" y="341737"/>
                  </a:cubicBezTo>
                  <a:lnTo>
                    <a:pt x="0" y="64343"/>
                  </a:lnTo>
                  <a:cubicBezTo>
                    <a:pt x="0" y="47278"/>
                    <a:pt x="6779" y="30912"/>
                    <a:pt x="18846" y="18846"/>
                  </a:cubicBezTo>
                  <a:cubicBezTo>
                    <a:pt x="30912" y="6779"/>
                    <a:pt x="47278" y="0"/>
                    <a:pt x="64343" y="0"/>
                  </a:cubicBezTo>
                  <a:close/>
                </a:path>
              </a:pathLst>
            </a:custGeom>
            <a:solidFill>
              <a:srgbClr val="FFFFFF"/>
            </a:solidFill>
            <a:ln w="57150" cap="rnd">
              <a:solidFill>
                <a:srgbClr val="6FAF07"/>
              </a:solidFill>
              <a:prstDash val="lgDash"/>
              <a:round/>
            </a:ln>
          </p:spPr>
        </p:sp>
        <p:sp>
          <p:nvSpPr>
            <p:cNvPr id="11" name="TextBox 11"/>
            <p:cNvSpPr txBox="1"/>
            <p:nvPr/>
          </p:nvSpPr>
          <p:spPr>
            <a:xfrm>
              <a:off x="0" y="-28575"/>
              <a:ext cx="3697362" cy="43465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4283042" y="949278"/>
            <a:ext cx="9890158" cy="1681101"/>
          </a:xfrm>
          <a:prstGeom prst="rect">
            <a:avLst/>
          </a:prstGeom>
        </p:spPr>
        <p:txBody>
          <a:bodyPr wrap="square" lIns="0" tIns="0" rIns="0" bIns="0" rtlCol="0" anchor="t">
            <a:spAutoFit/>
          </a:bodyPr>
          <a:lstStyle/>
          <a:p>
            <a:pPr lvl="0" algn="ctr">
              <a:lnSpc>
                <a:spcPts val="6473"/>
              </a:lnSpc>
            </a:pPr>
            <a:r>
              <a:rPr lang="en-US" sz="5400" b="1" smtClean="0">
                <a:solidFill>
                  <a:srgbClr val="6FAF07"/>
                </a:solidFill>
                <a:latin typeface="Times New Roman" pitchFamily="18" charset="0"/>
                <a:cs typeface="Times New Roman" pitchFamily="18" charset="0"/>
              </a:rPr>
              <a:t>I. TÌM HIỂU CHUNG</a:t>
            </a:r>
          </a:p>
          <a:p>
            <a:pPr lvl="0" algn="ctr">
              <a:lnSpc>
                <a:spcPts val="6473"/>
              </a:lnSpc>
            </a:pPr>
            <a:r>
              <a:rPr lang="en-US" sz="5400" b="1" smtClean="0">
                <a:solidFill>
                  <a:srgbClr val="6FAF07"/>
                </a:solidFill>
                <a:latin typeface="Times New Roman" pitchFamily="18" charset="0"/>
                <a:cs typeface="Times New Roman" pitchFamily="18" charset="0"/>
              </a:rPr>
              <a:t>1</a:t>
            </a:r>
            <a:r>
              <a:rPr lang="en-US" sz="5400" b="1">
                <a:solidFill>
                  <a:srgbClr val="6FAF07"/>
                </a:solidFill>
                <a:latin typeface="Times New Roman" pitchFamily="18" charset="0"/>
                <a:cs typeface="Times New Roman" pitchFamily="18" charset="0"/>
              </a:rPr>
              <a:t>. Tác giả</a:t>
            </a:r>
          </a:p>
        </p:txBody>
      </p:sp>
      <p:pic>
        <p:nvPicPr>
          <p:cNvPr id="13" name="Picture 13"/>
          <p:cNvPicPr>
            <a:picLocks noChangeAspect="1"/>
          </p:cNvPicPr>
          <p:nvPr/>
        </p:nvPicPr>
        <p:blipFill>
          <a:blip r:embed="rId3"/>
          <a:stretch>
            <a:fillRect/>
          </a:stretch>
        </p:blipFill>
        <p:spPr>
          <a:xfrm>
            <a:off x="8093329" y="3945798"/>
            <a:ext cx="2269584" cy="2269584"/>
          </a:xfrm>
          <a:prstGeom prst="rect">
            <a:avLst/>
          </a:prstGeom>
        </p:spPr>
      </p:pic>
      <p:grpSp>
        <p:nvGrpSpPr>
          <p:cNvPr id="14" name="Group 14"/>
          <p:cNvGrpSpPr/>
          <p:nvPr/>
        </p:nvGrpSpPr>
        <p:grpSpPr>
          <a:xfrm>
            <a:off x="11339330" y="3738562"/>
            <a:ext cx="5204635" cy="2036700"/>
            <a:chOff x="0" y="0"/>
            <a:chExt cx="623975" cy="232721"/>
          </a:xfrm>
        </p:grpSpPr>
        <p:sp>
          <p:nvSpPr>
            <p:cNvPr id="15" name="Freeform 15"/>
            <p:cNvSpPr/>
            <p:nvPr/>
          </p:nvSpPr>
          <p:spPr>
            <a:xfrm>
              <a:off x="0" y="0"/>
              <a:ext cx="623975" cy="232721"/>
            </a:xfrm>
            <a:custGeom>
              <a:avLst/>
              <a:gdLst/>
              <a:ahLst/>
              <a:cxnLst/>
              <a:rect l="l" t="t" r="r" b="b"/>
              <a:pathLst>
                <a:path w="623975" h="232721">
                  <a:moveTo>
                    <a:pt x="64725" y="0"/>
                  </a:moveTo>
                  <a:lnTo>
                    <a:pt x="559250" y="0"/>
                  </a:lnTo>
                  <a:cubicBezTo>
                    <a:pt x="594996" y="0"/>
                    <a:pt x="623975" y="28978"/>
                    <a:pt x="623975" y="64725"/>
                  </a:cubicBezTo>
                  <a:lnTo>
                    <a:pt x="623975" y="167996"/>
                  </a:lnTo>
                  <a:cubicBezTo>
                    <a:pt x="623975" y="185162"/>
                    <a:pt x="617155" y="201625"/>
                    <a:pt x="605017" y="213763"/>
                  </a:cubicBezTo>
                  <a:cubicBezTo>
                    <a:pt x="592879" y="225901"/>
                    <a:pt x="576416" y="232721"/>
                    <a:pt x="559250" y="232721"/>
                  </a:cubicBezTo>
                  <a:lnTo>
                    <a:pt x="64725" y="232721"/>
                  </a:lnTo>
                  <a:cubicBezTo>
                    <a:pt x="28978" y="232721"/>
                    <a:pt x="0" y="203742"/>
                    <a:pt x="0" y="167996"/>
                  </a:cubicBezTo>
                  <a:lnTo>
                    <a:pt x="0" y="64725"/>
                  </a:lnTo>
                  <a:cubicBezTo>
                    <a:pt x="0" y="28978"/>
                    <a:pt x="28978" y="0"/>
                    <a:pt x="64725" y="0"/>
                  </a:cubicBezTo>
                  <a:close/>
                </a:path>
              </a:pathLst>
            </a:custGeom>
            <a:solidFill>
              <a:srgbClr val="000000">
                <a:alpha val="0"/>
              </a:srgbClr>
            </a:solidFill>
            <a:ln w="47625" cap="rnd">
              <a:solidFill>
                <a:srgbClr val="6FAF07"/>
              </a:solidFill>
              <a:prstDash val="lgDash"/>
              <a:round/>
            </a:ln>
          </p:spPr>
        </p:sp>
        <p:sp>
          <p:nvSpPr>
            <p:cNvPr id="16" name="TextBox 16"/>
            <p:cNvSpPr txBox="1"/>
            <p:nvPr/>
          </p:nvSpPr>
          <p:spPr>
            <a:xfrm>
              <a:off x="0" y="-76200"/>
              <a:ext cx="623975" cy="308921"/>
            </a:xfrm>
            <a:prstGeom prst="rect">
              <a:avLst/>
            </a:prstGeom>
          </p:spPr>
          <p:txBody>
            <a:bodyPr lIns="47486" tIns="47486" rIns="47486" bIns="47486" rtlCol="0" anchor="ctr"/>
            <a:lstStyle/>
            <a:p>
              <a:pPr algn="ctr">
                <a:lnSpc>
                  <a:spcPts val="6160"/>
                </a:lnSpc>
              </a:pPr>
              <a:endParaRPr/>
            </a:p>
          </p:txBody>
        </p:sp>
      </p:grpSp>
      <p:grpSp>
        <p:nvGrpSpPr>
          <p:cNvPr id="17" name="Group 17"/>
          <p:cNvGrpSpPr/>
          <p:nvPr/>
        </p:nvGrpSpPr>
        <p:grpSpPr>
          <a:xfrm>
            <a:off x="10961805" y="3562833"/>
            <a:ext cx="829717" cy="82971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FFF"/>
            </a:solidFill>
            <a:ln w="47625" cap="sq">
              <a:solidFill>
                <a:srgbClr val="6FAF07"/>
              </a:solidFill>
              <a:prstDash val="lgDash"/>
              <a:miter/>
            </a:ln>
          </p:spPr>
        </p:sp>
        <p:sp>
          <p:nvSpPr>
            <p:cNvPr id="19" name="TextBox 19"/>
            <p:cNvSpPr txBox="1"/>
            <p:nvPr/>
          </p:nvSpPr>
          <p:spPr>
            <a:xfrm>
              <a:off x="76200" y="0"/>
              <a:ext cx="660400" cy="736600"/>
            </a:xfrm>
            <a:prstGeom prst="rect">
              <a:avLst/>
            </a:prstGeom>
          </p:spPr>
          <p:txBody>
            <a:bodyPr lIns="47486" tIns="47486" rIns="47486" bIns="47486" rtlCol="0" anchor="ctr"/>
            <a:lstStyle/>
            <a:p>
              <a:pPr algn="ctr">
                <a:lnSpc>
                  <a:spcPts val="6020"/>
                </a:lnSpc>
              </a:pPr>
              <a:endParaRPr/>
            </a:p>
          </p:txBody>
        </p:sp>
      </p:grpSp>
      <p:grpSp>
        <p:nvGrpSpPr>
          <p:cNvPr id="20" name="Group 20"/>
          <p:cNvGrpSpPr/>
          <p:nvPr/>
        </p:nvGrpSpPr>
        <p:grpSpPr>
          <a:xfrm>
            <a:off x="11954550" y="3428553"/>
            <a:ext cx="3531322" cy="755577"/>
            <a:chOff x="0" y="0"/>
            <a:chExt cx="930060" cy="199000"/>
          </a:xfrm>
        </p:grpSpPr>
        <p:sp>
          <p:nvSpPr>
            <p:cNvPr id="21" name="Freeform 21"/>
            <p:cNvSpPr/>
            <p:nvPr/>
          </p:nvSpPr>
          <p:spPr>
            <a:xfrm>
              <a:off x="0" y="0"/>
              <a:ext cx="930060" cy="199000"/>
            </a:xfrm>
            <a:custGeom>
              <a:avLst/>
              <a:gdLst/>
              <a:ahLst/>
              <a:cxnLst/>
              <a:rect l="l" t="t" r="r" b="b"/>
              <a:pathLst>
                <a:path w="930060" h="199000">
                  <a:moveTo>
                    <a:pt x="99500" y="0"/>
                  </a:moveTo>
                  <a:lnTo>
                    <a:pt x="830560" y="0"/>
                  </a:lnTo>
                  <a:cubicBezTo>
                    <a:pt x="885513" y="0"/>
                    <a:pt x="930060" y="44548"/>
                    <a:pt x="930060" y="99500"/>
                  </a:cubicBezTo>
                  <a:lnTo>
                    <a:pt x="930060" y="99500"/>
                  </a:lnTo>
                  <a:cubicBezTo>
                    <a:pt x="930060" y="154452"/>
                    <a:pt x="885513" y="199000"/>
                    <a:pt x="830560" y="199000"/>
                  </a:cubicBezTo>
                  <a:lnTo>
                    <a:pt x="99500" y="199000"/>
                  </a:lnTo>
                  <a:cubicBezTo>
                    <a:pt x="44548" y="199000"/>
                    <a:pt x="0" y="154452"/>
                    <a:pt x="0" y="99500"/>
                  </a:cubicBezTo>
                  <a:lnTo>
                    <a:pt x="0" y="99500"/>
                  </a:lnTo>
                  <a:cubicBezTo>
                    <a:pt x="0" y="44548"/>
                    <a:pt x="44548" y="0"/>
                    <a:pt x="99500" y="0"/>
                  </a:cubicBezTo>
                  <a:close/>
                </a:path>
              </a:pathLst>
            </a:custGeom>
            <a:solidFill>
              <a:srgbClr val="FEFFFF"/>
            </a:solidFill>
            <a:ln w="47625" cap="rnd">
              <a:solidFill>
                <a:srgbClr val="6FAF07"/>
              </a:solidFill>
              <a:prstDash val="lgDash"/>
              <a:round/>
            </a:ln>
          </p:spPr>
        </p:sp>
        <p:sp>
          <p:nvSpPr>
            <p:cNvPr id="22" name="TextBox 22"/>
            <p:cNvSpPr txBox="1"/>
            <p:nvPr/>
          </p:nvSpPr>
          <p:spPr>
            <a:xfrm>
              <a:off x="0" y="-28575"/>
              <a:ext cx="930060" cy="227575"/>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11773234" y="3518949"/>
            <a:ext cx="3840394" cy="551433"/>
          </a:xfrm>
          <a:prstGeom prst="rect">
            <a:avLst/>
          </a:prstGeom>
        </p:spPr>
        <p:txBody>
          <a:bodyPr lIns="0" tIns="0" rIns="0" bIns="0" rtlCol="0" anchor="t">
            <a:spAutoFit/>
          </a:bodyPr>
          <a:lstStyle/>
          <a:p>
            <a:pPr lvl="0" algn="ctr">
              <a:lnSpc>
                <a:spcPts val="4328"/>
              </a:lnSpc>
              <a:spcBef>
                <a:spcPct val="0"/>
              </a:spcBef>
            </a:pPr>
            <a:r>
              <a:rPr lang="en-US" sz="2885" b="1">
                <a:solidFill>
                  <a:srgbClr val="6FAF07"/>
                </a:solidFill>
                <a:latin typeface="Times New Roman" pitchFamily="18" charset="0"/>
                <a:cs typeface="Times New Roman" pitchFamily="18" charset="0"/>
              </a:rPr>
              <a:t> </a:t>
            </a:r>
            <a:r>
              <a:rPr lang="en-US" sz="3200" b="1">
                <a:latin typeface="Times New Roman" pitchFamily="18" charset="0"/>
                <a:cs typeface="Times New Roman" pitchFamily="18" charset="0"/>
              </a:rPr>
              <a:t>Sự nghiệp:</a:t>
            </a:r>
            <a:endParaRPr lang="en-US" sz="2885" b="1">
              <a:solidFill>
                <a:srgbClr val="6FAF07"/>
              </a:solidFill>
              <a:latin typeface="Times New Roman" pitchFamily="18" charset="0"/>
              <a:cs typeface="Times New Roman" pitchFamily="18" charset="0"/>
            </a:endParaRPr>
          </a:p>
        </p:txBody>
      </p:sp>
      <p:sp>
        <p:nvSpPr>
          <p:cNvPr id="24" name="TextBox 24"/>
          <p:cNvSpPr txBox="1"/>
          <p:nvPr/>
        </p:nvSpPr>
        <p:spPr>
          <a:xfrm>
            <a:off x="10859816" y="3589926"/>
            <a:ext cx="1033695" cy="670757"/>
          </a:xfrm>
          <a:prstGeom prst="rect">
            <a:avLst/>
          </a:prstGeom>
        </p:spPr>
        <p:txBody>
          <a:bodyPr lIns="0" tIns="0" rIns="0" bIns="0" rtlCol="0" anchor="t">
            <a:spAutoFit/>
          </a:bodyPr>
          <a:lstStyle/>
          <a:p>
            <a:pPr marL="0" lvl="0" indent="0" algn="ctr">
              <a:lnSpc>
                <a:spcPts val="5577"/>
              </a:lnSpc>
              <a:spcBef>
                <a:spcPct val="0"/>
              </a:spcBef>
            </a:pPr>
            <a:r>
              <a:rPr lang="en-US" sz="3718">
                <a:solidFill>
                  <a:srgbClr val="6FAF07"/>
                </a:solidFill>
                <a:latin typeface="Genty Sans"/>
              </a:rPr>
              <a:t>2</a:t>
            </a:r>
          </a:p>
        </p:txBody>
      </p:sp>
      <p:sp>
        <p:nvSpPr>
          <p:cNvPr id="25" name="TextBox 25"/>
          <p:cNvSpPr txBox="1"/>
          <p:nvPr/>
        </p:nvSpPr>
        <p:spPr>
          <a:xfrm>
            <a:off x="11547227" y="4284677"/>
            <a:ext cx="4996738" cy="1179810"/>
          </a:xfrm>
          <a:prstGeom prst="rect">
            <a:avLst/>
          </a:prstGeom>
        </p:spPr>
        <p:txBody>
          <a:bodyPr wrap="square" lIns="0" tIns="0" rIns="0" bIns="0" rtlCol="0" anchor="t">
            <a:spAutoFit/>
          </a:bodyPr>
          <a:lstStyle/>
          <a:p>
            <a:pPr lvl="0" algn="ctr">
              <a:lnSpc>
                <a:spcPts val="2304"/>
              </a:lnSpc>
            </a:pP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Nhà </a:t>
            </a:r>
            <a:r>
              <a:rPr lang="en-US" sz="2400">
                <a:latin typeface="Times New Roman" pitchFamily="18" charset="0"/>
                <a:cs typeface="Times New Roman" pitchFamily="18" charset="0"/>
              </a:rPr>
              <a:t>viết kịch, nhà lãnh đạo sân khấu tiên phong của sự nghiệp đổi mới. Ông được đánh giá là cánh chim đi đầu trong việc dự báo đời sống xã hội. </a:t>
            </a:r>
            <a:endParaRPr lang="en-US" sz="2000">
              <a:solidFill>
                <a:srgbClr val="6FAF07"/>
              </a:solidFill>
              <a:latin typeface="Times New Roman" pitchFamily="18" charset="0"/>
              <a:cs typeface="Times New Roman" pitchFamily="18" charset="0"/>
            </a:endParaRPr>
          </a:p>
        </p:txBody>
      </p:sp>
      <p:grpSp>
        <p:nvGrpSpPr>
          <p:cNvPr id="26" name="Group 26"/>
          <p:cNvGrpSpPr/>
          <p:nvPr/>
        </p:nvGrpSpPr>
        <p:grpSpPr>
          <a:xfrm>
            <a:off x="11039592" y="6462448"/>
            <a:ext cx="5343408" cy="2491052"/>
            <a:chOff x="0" y="0"/>
            <a:chExt cx="623975" cy="232721"/>
          </a:xfrm>
        </p:grpSpPr>
        <p:sp>
          <p:nvSpPr>
            <p:cNvPr id="27" name="Freeform 27"/>
            <p:cNvSpPr/>
            <p:nvPr/>
          </p:nvSpPr>
          <p:spPr>
            <a:xfrm>
              <a:off x="0" y="0"/>
              <a:ext cx="623975" cy="232721"/>
            </a:xfrm>
            <a:custGeom>
              <a:avLst/>
              <a:gdLst/>
              <a:ahLst/>
              <a:cxnLst/>
              <a:rect l="l" t="t" r="r" b="b"/>
              <a:pathLst>
                <a:path w="623975" h="232721">
                  <a:moveTo>
                    <a:pt x="64725" y="0"/>
                  </a:moveTo>
                  <a:lnTo>
                    <a:pt x="559250" y="0"/>
                  </a:lnTo>
                  <a:cubicBezTo>
                    <a:pt x="594996" y="0"/>
                    <a:pt x="623975" y="28978"/>
                    <a:pt x="623975" y="64725"/>
                  </a:cubicBezTo>
                  <a:lnTo>
                    <a:pt x="623975" y="167996"/>
                  </a:lnTo>
                  <a:cubicBezTo>
                    <a:pt x="623975" y="185162"/>
                    <a:pt x="617155" y="201625"/>
                    <a:pt x="605017" y="213763"/>
                  </a:cubicBezTo>
                  <a:cubicBezTo>
                    <a:pt x="592879" y="225901"/>
                    <a:pt x="576416" y="232721"/>
                    <a:pt x="559250" y="232721"/>
                  </a:cubicBezTo>
                  <a:lnTo>
                    <a:pt x="64725" y="232721"/>
                  </a:lnTo>
                  <a:cubicBezTo>
                    <a:pt x="28978" y="232721"/>
                    <a:pt x="0" y="203742"/>
                    <a:pt x="0" y="167996"/>
                  </a:cubicBezTo>
                  <a:lnTo>
                    <a:pt x="0" y="64725"/>
                  </a:lnTo>
                  <a:cubicBezTo>
                    <a:pt x="0" y="28978"/>
                    <a:pt x="28978" y="0"/>
                    <a:pt x="64725" y="0"/>
                  </a:cubicBezTo>
                  <a:close/>
                </a:path>
              </a:pathLst>
            </a:custGeom>
            <a:solidFill>
              <a:srgbClr val="000000">
                <a:alpha val="0"/>
              </a:srgbClr>
            </a:solidFill>
            <a:ln w="47625" cap="rnd">
              <a:solidFill>
                <a:srgbClr val="6FAF07"/>
              </a:solidFill>
              <a:prstDash val="lgDash"/>
              <a:round/>
            </a:ln>
          </p:spPr>
        </p:sp>
        <p:sp>
          <p:nvSpPr>
            <p:cNvPr id="28" name="TextBox 28"/>
            <p:cNvSpPr txBox="1"/>
            <p:nvPr/>
          </p:nvSpPr>
          <p:spPr>
            <a:xfrm>
              <a:off x="0" y="-76200"/>
              <a:ext cx="623975" cy="308921"/>
            </a:xfrm>
            <a:prstGeom prst="rect">
              <a:avLst/>
            </a:prstGeom>
          </p:spPr>
          <p:txBody>
            <a:bodyPr lIns="47486" tIns="47486" rIns="47486" bIns="47486" rtlCol="0" anchor="ctr"/>
            <a:lstStyle/>
            <a:p>
              <a:pPr algn="ctr">
                <a:lnSpc>
                  <a:spcPts val="6160"/>
                </a:lnSpc>
              </a:pPr>
              <a:endParaRPr/>
            </a:p>
          </p:txBody>
        </p:sp>
      </p:grpSp>
      <p:grpSp>
        <p:nvGrpSpPr>
          <p:cNvPr id="29" name="Group 29"/>
          <p:cNvGrpSpPr/>
          <p:nvPr/>
        </p:nvGrpSpPr>
        <p:grpSpPr>
          <a:xfrm>
            <a:off x="11063794" y="6043942"/>
            <a:ext cx="829717" cy="829717"/>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FFF"/>
            </a:solidFill>
            <a:ln w="47625" cap="sq">
              <a:solidFill>
                <a:srgbClr val="6FAF07"/>
              </a:solidFill>
              <a:prstDash val="lgDash"/>
              <a:miter/>
            </a:ln>
          </p:spPr>
        </p:sp>
        <p:sp>
          <p:nvSpPr>
            <p:cNvPr id="31" name="TextBox 31"/>
            <p:cNvSpPr txBox="1"/>
            <p:nvPr/>
          </p:nvSpPr>
          <p:spPr>
            <a:xfrm>
              <a:off x="76200" y="0"/>
              <a:ext cx="660400" cy="736600"/>
            </a:xfrm>
            <a:prstGeom prst="rect">
              <a:avLst/>
            </a:prstGeom>
          </p:spPr>
          <p:txBody>
            <a:bodyPr lIns="47486" tIns="47486" rIns="47486" bIns="47486" rtlCol="0" anchor="ctr"/>
            <a:lstStyle/>
            <a:p>
              <a:pPr algn="ctr">
                <a:lnSpc>
                  <a:spcPts val="6020"/>
                </a:lnSpc>
              </a:pPr>
              <a:endParaRPr/>
            </a:p>
          </p:txBody>
        </p:sp>
      </p:grpSp>
      <p:grpSp>
        <p:nvGrpSpPr>
          <p:cNvPr id="32" name="Group 32"/>
          <p:cNvGrpSpPr/>
          <p:nvPr/>
        </p:nvGrpSpPr>
        <p:grpSpPr>
          <a:xfrm>
            <a:off x="12082306" y="6152438"/>
            <a:ext cx="3531322" cy="755577"/>
            <a:chOff x="0" y="0"/>
            <a:chExt cx="930060" cy="199000"/>
          </a:xfrm>
        </p:grpSpPr>
        <p:sp>
          <p:nvSpPr>
            <p:cNvPr id="33" name="Freeform 33"/>
            <p:cNvSpPr/>
            <p:nvPr/>
          </p:nvSpPr>
          <p:spPr>
            <a:xfrm>
              <a:off x="0" y="0"/>
              <a:ext cx="930060" cy="199000"/>
            </a:xfrm>
            <a:custGeom>
              <a:avLst/>
              <a:gdLst/>
              <a:ahLst/>
              <a:cxnLst/>
              <a:rect l="l" t="t" r="r" b="b"/>
              <a:pathLst>
                <a:path w="930060" h="199000">
                  <a:moveTo>
                    <a:pt x="99500" y="0"/>
                  </a:moveTo>
                  <a:lnTo>
                    <a:pt x="830560" y="0"/>
                  </a:lnTo>
                  <a:cubicBezTo>
                    <a:pt x="885513" y="0"/>
                    <a:pt x="930060" y="44548"/>
                    <a:pt x="930060" y="99500"/>
                  </a:cubicBezTo>
                  <a:lnTo>
                    <a:pt x="930060" y="99500"/>
                  </a:lnTo>
                  <a:cubicBezTo>
                    <a:pt x="930060" y="154452"/>
                    <a:pt x="885513" y="199000"/>
                    <a:pt x="830560" y="199000"/>
                  </a:cubicBezTo>
                  <a:lnTo>
                    <a:pt x="99500" y="199000"/>
                  </a:lnTo>
                  <a:cubicBezTo>
                    <a:pt x="44548" y="199000"/>
                    <a:pt x="0" y="154452"/>
                    <a:pt x="0" y="99500"/>
                  </a:cubicBezTo>
                  <a:lnTo>
                    <a:pt x="0" y="99500"/>
                  </a:lnTo>
                  <a:cubicBezTo>
                    <a:pt x="0" y="44548"/>
                    <a:pt x="44548" y="0"/>
                    <a:pt x="99500" y="0"/>
                  </a:cubicBezTo>
                  <a:close/>
                </a:path>
              </a:pathLst>
            </a:custGeom>
            <a:solidFill>
              <a:srgbClr val="FEFFFF"/>
            </a:solidFill>
            <a:ln w="47625" cap="rnd">
              <a:solidFill>
                <a:srgbClr val="6FAF07"/>
              </a:solidFill>
              <a:prstDash val="lgDash"/>
              <a:round/>
            </a:ln>
          </p:spPr>
        </p:sp>
        <p:sp>
          <p:nvSpPr>
            <p:cNvPr id="34" name="TextBox 34"/>
            <p:cNvSpPr txBox="1"/>
            <p:nvPr/>
          </p:nvSpPr>
          <p:spPr>
            <a:xfrm>
              <a:off x="0" y="-28575"/>
              <a:ext cx="930060" cy="227575"/>
            </a:xfrm>
            <a:prstGeom prst="rect">
              <a:avLst/>
            </a:prstGeom>
          </p:spPr>
          <p:txBody>
            <a:bodyPr lIns="50800" tIns="50800" rIns="50800" bIns="50800" rtlCol="0" anchor="ctr"/>
            <a:lstStyle/>
            <a:p>
              <a:pPr algn="ctr">
                <a:lnSpc>
                  <a:spcPts val="2659"/>
                </a:lnSpc>
              </a:pPr>
              <a:endParaRPr/>
            </a:p>
          </p:txBody>
        </p:sp>
      </p:grpSp>
      <p:sp>
        <p:nvSpPr>
          <p:cNvPr id="35" name="TextBox 35"/>
          <p:cNvSpPr txBox="1"/>
          <p:nvPr/>
        </p:nvSpPr>
        <p:spPr>
          <a:xfrm>
            <a:off x="11968379" y="6242835"/>
            <a:ext cx="3705616" cy="509755"/>
          </a:xfrm>
          <a:prstGeom prst="rect">
            <a:avLst/>
          </a:prstGeom>
        </p:spPr>
        <p:txBody>
          <a:bodyPr lIns="0" tIns="0" rIns="0" bIns="0" rtlCol="0" anchor="t">
            <a:spAutoFit/>
          </a:bodyPr>
          <a:lstStyle/>
          <a:p>
            <a:pPr marL="0" lvl="0" indent="0" algn="ctr">
              <a:lnSpc>
                <a:spcPts val="4328"/>
              </a:lnSpc>
              <a:spcBef>
                <a:spcPct val="0"/>
              </a:spcBef>
            </a:pPr>
            <a:r>
              <a:rPr lang="en-US" sz="2885">
                <a:solidFill>
                  <a:srgbClr val="6FAF07"/>
                </a:solidFill>
                <a:latin typeface="Genty Sans"/>
              </a:rPr>
              <a:t> </a:t>
            </a:r>
            <a:r>
              <a:rPr lang="en-US" sz="3200" b="1" smtClean="0">
                <a:latin typeface="Times New Roman" pitchFamily="18" charset="0"/>
                <a:cs typeface="Times New Roman" pitchFamily="18" charset="0"/>
              </a:rPr>
              <a:t>các tác phẩm</a:t>
            </a:r>
            <a:endParaRPr lang="en-US" sz="3200" b="1">
              <a:latin typeface="Times New Roman" pitchFamily="18" charset="0"/>
              <a:cs typeface="Times New Roman" pitchFamily="18" charset="0"/>
            </a:endParaRPr>
          </a:p>
        </p:txBody>
      </p:sp>
      <p:sp>
        <p:nvSpPr>
          <p:cNvPr id="36" name="TextBox 36"/>
          <p:cNvSpPr txBox="1"/>
          <p:nvPr/>
        </p:nvSpPr>
        <p:spPr>
          <a:xfrm>
            <a:off x="10987572" y="6105391"/>
            <a:ext cx="1033695" cy="670757"/>
          </a:xfrm>
          <a:prstGeom prst="rect">
            <a:avLst/>
          </a:prstGeom>
        </p:spPr>
        <p:txBody>
          <a:bodyPr lIns="0" tIns="0" rIns="0" bIns="0" rtlCol="0" anchor="t">
            <a:spAutoFit/>
          </a:bodyPr>
          <a:lstStyle/>
          <a:p>
            <a:pPr marL="0" lvl="0" indent="0" algn="ctr">
              <a:lnSpc>
                <a:spcPts val="5577"/>
              </a:lnSpc>
              <a:spcBef>
                <a:spcPct val="0"/>
              </a:spcBef>
            </a:pPr>
            <a:r>
              <a:rPr lang="en-US" sz="3718">
                <a:solidFill>
                  <a:srgbClr val="6FAF07"/>
                </a:solidFill>
                <a:latin typeface="Genty Sans"/>
              </a:rPr>
              <a:t>4</a:t>
            </a:r>
          </a:p>
        </p:txBody>
      </p:sp>
      <p:sp>
        <p:nvSpPr>
          <p:cNvPr id="37" name="TextBox 37"/>
          <p:cNvSpPr txBox="1"/>
          <p:nvPr/>
        </p:nvSpPr>
        <p:spPr>
          <a:xfrm>
            <a:off x="11547227" y="7082123"/>
            <a:ext cx="4835772" cy="1474763"/>
          </a:xfrm>
          <a:prstGeom prst="rect">
            <a:avLst/>
          </a:prstGeom>
        </p:spPr>
        <p:txBody>
          <a:bodyPr wrap="square" lIns="0" tIns="0" rIns="0" bIns="0" rtlCol="0" anchor="t">
            <a:spAutoFit/>
          </a:bodyPr>
          <a:lstStyle/>
          <a:p>
            <a:pPr lvl="0" algn="just">
              <a:lnSpc>
                <a:spcPts val="2304"/>
              </a:lnSpc>
            </a:pPr>
            <a:r>
              <a:rPr lang="en-US" sz="2800">
                <a:latin typeface="Times New Roman" pitchFamily="18" charset="0"/>
                <a:cs typeface="Times New Roman" pitchFamily="18" charset="0"/>
              </a:rPr>
              <a:t>Sáng tác gần 30 kịch bản được dàn dựng trên sàn diễn, nói về các vấn đề dân chủ hóa đời sống kinh tế xã hội, đề cao tính chân thật, nhân văn</a:t>
            </a:r>
            <a:endParaRPr lang="en-US" sz="2400">
              <a:solidFill>
                <a:srgbClr val="6FAF07"/>
              </a:solidFill>
              <a:latin typeface="Times New Roman" pitchFamily="18" charset="0"/>
              <a:cs typeface="Times New Roman" pitchFamily="18" charset="0"/>
            </a:endParaRPr>
          </a:p>
        </p:txBody>
      </p:sp>
      <p:grpSp>
        <p:nvGrpSpPr>
          <p:cNvPr id="38" name="Group 38"/>
          <p:cNvGrpSpPr/>
          <p:nvPr/>
        </p:nvGrpSpPr>
        <p:grpSpPr>
          <a:xfrm>
            <a:off x="1744034" y="3518949"/>
            <a:ext cx="5177720" cy="1996911"/>
            <a:chOff x="0" y="0"/>
            <a:chExt cx="623975" cy="232721"/>
          </a:xfrm>
        </p:grpSpPr>
        <p:sp>
          <p:nvSpPr>
            <p:cNvPr id="39" name="Freeform 39"/>
            <p:cNvSpPr/>
            <p:nvPr/>
          </p:nvSpPr>
          <p:spPr>
            <a:xfrm>
              <a:off x="0" y="0"/>
              <a:ext cx="623975" cy="232721"/>
            </a:xfrm>
            <a:custGeom>
              <a:avLst/>
              <a:gdLst/>
              <a:ahLst/>
              <a:cxnLst/>
              <a:rect l="l" t="t" r="r" b="b"/>
              <a:pathLst>
                <a:path w="623975" h="232721">
                  <a:moveTo>
                    <a:pt x="64725" y="0"/>
                  </a:moveTo>
                  <a:lnTo>
                    <a:pt x="559250" y="0"/>
                  </a:lnTo>
                  <a:cubicBezTo>
                    <a:pt x="594996" y="0"/>
                    <a:pt x="623975" y="28978"/>
                    <a:pt x="623975" y="64725"/>
                  </a:cubicBezTo>
                  <a:lnTo>
                    <a:pt x="623975" y="167996"/>
                  </a:lnTo>
                  <a:cubicBezTo>
                    <a:pt x="623975" y="185162"/>
                    <a:pt x="617155" y="201625"/>
                    <a:pt x="605017" y="213763"/>
                  </a:cubicBezTo>
                  <a:cubicBezTo>
                    <a:pt x="592879" y="225901"/>
                    <a:pt x="576416" y="232721"/>
                    <a:pt x="559250" y="232721"/>
                  </a:cubicBezTo>
                  <a:lnTo>
                    <a:pt x="64725" y="232721"/>
                  </a:lnTo>
                  <a:cubicBezTo>
                    <a:pt x="28978" y="232721"/>
                    <a:pt x="0" y="203742"/>
                    <a:pt x="0" y="167996"/>
                  </a:cubicBezTo>
                  <a:lnTo>
                    <a:pt x="0" y="64725"/>
                  </a:lnTo>
                  <a:cubicBezTo>
                    <a:pt x="0" y="28978"/>
                    <a:pt x="28978" y="0"/>
                    <a:pt x="64725" y="0"/>
                  </a:cubicBezTo>
                  <a:close/>
                </a:path>
              </a:pathLst>
            </a:custGeom>
            <a:solidFill>
              <a:srgbClr val="000000">
                <a:alpha val="0"/>
              </a:srgbClr>
            </a:solidFill>
            <a:ln w="47625" cap="rnd">
              <a:solidFill>
                <a:srgbClr val="6FAF07"/>
              </a:solidFill>
              <a:prstDash val="lgDash"/>
              <a:round/>
            </a:ln>
          </p:spPr>
        </p:sp>
        <p:sp>
          <p:nvSpPr>
            <p:cNvPr id="40" name="TextBox 40"/>
            <p:cNvSpPr txBox="1"/>
            <p:nvPr/>
          </p:nvSpPr>
          <p:spPr>
            <a:xfrm>
              <a:off x="0" y="-76200"/>
              <a:ext cx="623975" cy="308921"/>
            </a:xfrm>
            <a:prstGeom prst="rect">
              <a:avLst/>
            </a:prstGeom>
          </p:spPr>
          <p:txBody>
            <a:bodyPr lIns="47486" tIns="47486" rIns="47486" bIns="47486" rtlCol="0" anchor="ctr"/>
            <a:lstStyle/>
            <a:p>
              <a:pPr algn="ctr">
                <a:lnSpc>
                  <a:spcPts val="6160"/>
                </a:lnSpc>
              </a:pPr>
              <a:endParaRPr/>
            </a:p>
          </p:txBody>
        </p:sp>
      </p:grpSp>
      <p:grpSp>
        <p:nvGrpSpPr>
          <p:cNvPr id="41" name="Group 41"/>
          <p:cNvGrpSpPr/>
          <p:nvPr/>
        </p:nvGrpSpPr>
        <p:grpSpPr>
          <a:xfrm>
            <a:off x="2573942" y="3286532"/>
            <a:ext cx="3531322" cy="755577"/>
            <a:chOff x="0" y="0"/>
            <a:chExt cx="930060" cy="199000"/>
          </a:xfrm>
        </p:grpSpPr>
        <p:sp>
          <p:nvSpPr>
            <p:cNvPr id="42" name="Freeform 42"/>
            <p:cNvSpPr/>
            <p:nvPr/>
          </p:nvSpPr>
          <p:spPr>
            <a:xfrm>
              <a:off x="0" y="0"/>
              <a:ext cx="930060" cy="199000"/>
            </a:xfrm>
            <a:custGeom>
              <a:avLst/>
              <a:gdLst/>
              <a:ahLst/>
              <a:cxnLst/>
              <a:rect l="l" t="t" r="r" b="b"/>
              <a:pathLst>
                <a:path w="930060" h="199000">
                  <a:moveTo>
                    <a:pt x="99500" y="0"/>
                  </a:moveTo>
                  <a:lnTo>
                    <a:pt x="830560" y="0"/>
                  </a:lnTo>
                  <a:cubicBezTo>
                    <a:pt x="885513" y="0"/>
                    <a:pt x="930060" y="44548"/>
                    <a:pt x="930060" y="99500"/>
                  </a:cubicBezTo>
                  <a:lnTo>
                    <a:pt x="930060" y="99500"/>
                  </a:lnTo>
                  <a:cubicBezTo>
                    <a:pt x="930060" y="154452"/>
                    <a:pt x="885513" y="199000"/>
                    <a:pt x="830560" y="199000"/>
                  </a:cubicBezTo>
                  <a:lnTo>
                    <a:pt x="99500" y="199000"/>
                  </a:lnTo>
                  <a:cubicBezTo>
                    <a:pt x="44548" y="199000"/>
                    <a:pt x="0" y="154452"/>
                    <a:pt x="0" y="99500"/>
                  </a:cubicBezTo>
                  <a:lnTo>
                    <a:pt x="0" y="99500"/>
                  </a:lnTo>
                  <a:cubicBezTo>
                    <a:pt x="0" y="44548"/>
                    <a:pt x="44548" y="0"/>
                    <a:pt x="99500" y="0"/>
                  </a:cubicBezTo>
                  <a:close/>
                </a:path>
              </a:pathLst>
            </a:custGeom>
            <a:solidFill>
              <a:srgbClr val="FEFFFF"/>
            </a:solidFill>
            <a:ln w="47625" cap="rnd">
              <a:solidFill>
                <a:srgbClr val="6FAF07"/>
              </a:solidFill>
              <a:prstDash val="lgDash"/>
              <a:round/>
            </a:ln>
          </p:spPr>
        </p:sp>
        <p:sp>
          <p:nvSpPr>
            <p:cNvPr id="43" name="TextBox 43"/>
            <p:cNvSpPr txBox="1"/>
            <p:nvPr/>
          </p:nvSpPr>
          <p:spPr>
            <a:xfrm>
              <a:off x="0" y="-28575"/>
              <a:ext cx="930060" cy="227575"/>
            </a:xfrm>
            <a:prstGeom prst="rect">
              <a:avLst/>
            </a:prstGeom>
          </p:spPr>
          <p:txBody>
            <a:bodyPr lIns="50800" tIns="50800" rIns="50800" bIns="50800" rtlCol="0" anchor="ctr"/>
            <a:lstStyle/>
            <a:p>
              <a:pPr algn="ctr">
                <a:lnSpc>
                  <a:spcPts val="2659"/>
                </a:lnSpc>
              </a:pPr>
              <a:endParaRPr/>
            </a:p>
          </p:txBody>
        </p:sp>
      </p:grpSp>
      <p:sp>
        <p:nvSpPr>
          <p:cNvPr id="44" name="TextBox 44"/>
          <p:cNvSpPr txBox="1"/>
          <p:nvPr/>
        </p:nvSpPr>
        <p:spPr>
          <a:xfrm>
            <a:off x="2459642" y="3286532"/>
            <a:ext cx="3852003" cy="1057534"/>
          </a:xfrm>
          <a:prstGeom prst="rect">
            <a:avLst/>
          </a:prstGeom>
        </p:spPr>
        <p:txBody>
          <a:bodyPr lIns="0" tIns="0" rIns="0" bIns="0" rtlCol="0" anchor="t">
            <a:spAutoFit/>
          </a:bodyPr>
          <a:lstStyle/>
          <a:p>
            <a:pPr algn="ctr">
              <a:lnSpc>
                <a:spcPts val="4328"/>
              </a:lnSpc>
              <a:spcBef>
                <a:spcPct val="0"/>
              </a:spcBef>
            </a:pPr>
            <a:r>
              <a:rPr lang="en-US" sz="3200" smtClean="0"/>
              <a:t> </a:t>
            </a:r>
            <a:r>
              <a:rPr lang="en-US" sz="4000" b="1">
                <a:latin typeface="Times New Roman" pitchFamily="18" charset="0"/>
                <a:cs typeface="Times New Roman" pitchFamily="18" charset="0"/>
              </a:rPr>
              <a:t>(1936 – 1991).</a:t>
            </a:r>
            <a:endParaRPr lang="vi-VN" sz="4000" b="1">
              <a:latin typeface="Times New Roman" pitchFamily="18" charset="0"/>
              <a:cs typeface="Times New Roman" pitchFamily="18" charset="0"/>
            </a:endParaRPr>
          </a:p>
          <a:p>
            <a:pPr marL="0" lvl="0" indent="0" algn="ctr">
              <a:lnSpc>
                <a:spcPts val="4328"/>
              </a:lnSpc>
              <a:spcBef>
                <a:spcPct val="0"/>
              </a:spcBef>
            </a:pPr>
            <a:endParaRPr lang="en-US" sz="2885">
              <a:solidFill>
                <a:srgbClr val="6FAF07"/>
              </a:solidFill>
              <a:latin typeface="Genty Sans"/>
            </a:endParaRPr>
          </a:p>
        </p:txBody>
      </p:sp>
      <p:grpSp>
        <p:nvGrpSpPr>
          <p:cNvPr id="45" name="Group 45"/>
          <p:cNvGrpSpPr/>
          <p:nvPr/>
        </p:nvGrpSpPr>
        <p:grpSpPr>
          <a:xfrm>
            <a:off x="6470784" y="3454960"/>
            <a:ext cx="829717" cy="829717"/>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FFF"/>
            </a:solidFill>
            <a:ln w="47625" cap="sq">
              <a:solidFill>
                <a:srgbClr val="6FAF07"/>
              </a:solidFill>
              <a:prstDash val="lgDash"/>
              <a:miter/>
            </a:ln>
          </p:spPr>
        </p:sp>
        <p:sp>
          <p:nvSpPr>
            <p:cNvPr id="47" name="TextBox 47"/>
            <p:cNvSpPr txBox="1"/>
            <p:nvPr/>
          </p:nvSpPr>
          <p:spPr>
            <a:xfrm>
              <a:off x="76200" y="0"/>
              <a:ext cx="660400" cy="736600"/>
            </a:xfrm>
            <a:prstGeom prst="rect">
              <a:avLst/>
            </a:prstGeom>
          </p:spPr>
          <p:txBody>
            <a:bodyPr lIns="47486" tIns="47486" rIns="47486" bIns="47486" rtlCol="0" anchor="ctr"/>
            <a:lstStyle/>
            <a:p>
              <a:pPr algn="ctr">
                <a:lnSpc>
                  <a:spcPts val="6020"/>
                </a:lnSpc>
              </a:pPr>
              <a:endParaRPr/>
            </a:p>
          </p:txBody>
        </p:sp>
      </p:grpSp>
      <p:sp>
        <p:nvSpPr>
          <p:cNvPr id="48" name="TextBox 48"/>
          <p:cNvSpPr txBox="1"/>
          <p:nvPr/>
        </p:nvSpPr>
        <p:spPr>
          <a:xfrm>
            <a:off x="6368795" y="3482053"/>
            <a:ext cx="1033695" cy="670757"/>
          </a:xfrm>
          <a:prstGeom prst="rect">
            <a:avLst/>
          </a:prstGeom>
        </p:spPr>
        <p:txBody>
          <a:bodyPr lIns="0" tIns="0" rIns="0" bIns="0" rtlCol="0" anchor="t">
            <a:spAutoFit/>
          </a:bodyPr>
          <a:lstStyle/>
          <a:p>
            <a:pPr marL="0" lvl="0" indent="0" algn="ctr">
              <a:lnSpc>
                <a:spcPts val="5577"/>
              </a:lnSpc>
              <a:spcBef>
                <a:spcPct val="0"/>
              </a:spcBef>
            </a:pPr>
            <a:r>
              <a:rPr lang="en-US" sz="3718">
                <a:solidFill>
                  <a:srgbClr val="6FAF07"/>
                </a:solidFill>
                <a:latin typeface="Genty Sans"/>
              </a:rPr>
              <a:t>1</a:t>
            </a:r>
          </a:p>
        </p:txBody>
      </p:sp>
      <p:sp>
        <p:nvSpPr>
          <p:cNvPr id="49" name="TextBox 49"/>
          <p:cNvSpPr txBox="1"/>
          <p:nvPr/>
        </p:nvSpPr>
        <p:spPr>
          <a:xfrm>
            <a:off x="1905000" y="4206891"/>
            <a:ext cx="4980641" cy="1156727"/>
          </a:xfrm>
          <a:prstGeom prst="rect">
            <a:avLst/>
          </a:prstGeom>
        </p:spPr>
        <p:txBody>
          <a:bodyPr wrap="square" lIns="0" tIns="0" rIns="0" bIns="0" rtlCol="0" anchor="t">
            <a:spAutoFit/>
          </a:bodyPr>
          <a:lstStyle/>
          <a:p>
            <a:pPr algn="ctr"/>
            <a:r>
              <a:rPr lang="en-US" sz="2800">
                <a:latin typeface="Times New Roman" pitchFamily="18" charset="0"/>
                <a:cs typeface="Times New Roman" pitchFamily="18" charset="0"/>
              </a:rPr>
              <a:t>Quê quán: </a:t>
            </a:r>
            <a:r>
              <a:rPr lang="en-US" sz="2800" smtClean="0">
                <a:latin typeface="Times New Roman" pitchFamily="18" charset="0"/>
                <a:cs typeface="Times New Roman" pitchFamily="18" charset="0"/>
              </a:rPr>
              <a:t>thôn </a:t>
            </a:r>
            <a:r>
              <a:rPr lang="en-US" sz="2800">
                <a:latin typeface="Times New Roman" pitchFamily="18" charset="0"/>
                <a:cs typeface="Times New Roman" pitchFamily="18" charset="0"/>
              </a:rPr>
              <a:t>Lỗ Xá, xã Yên Hưng, huyện Ý </a:t>
            </a:r>
            <a:r>
              <a:rPr lang="en-US" sz="2800" smtClean="0">
                <a:latin typeface="Times New Roman" pitchFamily="18" charset="0"/>
                <a:cs typeface="Times New Roman" pitchFamily="18" charset="0"/>
              </a:rPr>
              <a:t>Yên, Nam </a:t>
            </a:r>
            <a:r>
              <a:rPr lang="en-US" sz="2800">
                <a:latin typeface="Times New Roman" pitchFamily="18" charset="0"/>
                <a:cs typeface="Times New Roman" pitchFamily="18" charset="0"/>
              </a:rPr>
              <a:t>Định.</a:t>
            </a:r>
            <a:endParaRPr lang="vi-VN" sz="2800">
              <a:latin typeface="Times New Roman" pitchFamily="18" charset="0"/>
              <a:cs typeface="Times New Roman" pitchFamily="18" charset="0"/>
            </a:endParaRPr>
          </a:p>
          <a:p>
            <a:pPr marL="0" lvl="0" indent="0" algn="ctr">
              <a:lnSpc>
                <a:spcPts val="2304"/>
              </a:lnSpc>
            </a:pPr>
            <a:r>
              <a:rPr lang="en-US" sz="3200" smtClean="0">
                <a:solidFill>
                  <a:srgbClr val="6FAF07"/>
                </a:solidFill>
                <a:latin typeface="Times New Roman" pitchFamily="18" charset="0"/>
                <a:cs typeface="Times New Roman" pitchFamily="18" charset="0"/>
              </a:rPr>
              <a:t>.</a:t>
            </a:r>
            <a:endParaRPr lang="en-US" sz="3200">
              <a:solidFill>
                <a:srgbClr val="6FAF07"/>
              </a:solidFill>
              <a:latin typeface="Times New Roman" pitchFamily="18" charset="0"/>
              <a:cs typeface="Times New Roman" pitchFamily="18" charset="0"/>
            </a:endParaRPr>
          </a:p>
        </p:txBody>
      </p:sp>
      <p:grpSp>
        <p:nvGrpSpPr>
          <p:cNvPr id="50" name="Group 50"/>
          <p:cNvGrpSpPr/>
          <p:nvPr/>
        </p:nvGrpSpPr>
        <p:grpSpPr>
          <a:xfrm>
            <a:off x="1904999" y="6493156"/>
            <a:ext cx="6572473" cy="2053469"/>
            <a:chOff x="0" y="0"/>
            <a:chExt cx="623975" cy="232721"/>
          </a:xfrm>
        </p:grpSpPr>
        <p:sp>
          <p:nvSpPr>
            <p:cNvPr id="51" name="Freeform 51"/>
            <p:cNvSpPr/>
            <p:nvPr/>
          </p:nvSpPr>
          <p:spPr>
            <a:xfrm>
              <a:off x="0" y="0"/>
              <a:ext cx="623975" cy="232721"/>
            </a:xfrm>
            <a:custGeom>
              <a:avLst/>
              <a:gdLst/>
              <a:ahLst/>
              <a:cxnLst/>
              <a:rect l="l" t="t" r="r" b="b"/>
              <a:pathLst>
                <a:path w="623975" h="232721">
                  <a:moveTo>
                    <a:pt x="64725" y="0"/>
                  </a:moveTo>
                  <a:lnTo>
                    <a:pt x="559250" y="0"/>
                  </a:lnTo>
                  <a:cubicBezTo>
                    <a:pt x="594996" y="0"/>
                    <a:pt x="623975" y="28978"/>
                    <a:pt x="623975" y="64725"/>
                  </a:cubicBezTo>
                  <a:lnTo>
                    <a:pt x="623975" y="167996"/>
                  </a:lnTo>
                  <a:cubicBezTo>
                    <a:pt x="623975" y="185162"/>
                    <a:pt x="617155" y="201625"/>
                    <a:pt x="605017" y="213763"/>
                  </a:cubicBezTo>
                  <a:cubicBezTo>
                    <a:pt x="592879" y="225901"/>
                    <a:pt x="576416" y="232721"/>
                    <a:pt x="559250" y="232721"/>
                  </a:cubicBezTo>
                  <a:lnTo>
                    <a:pt x="64725" y="232721"/>
                  </a:lnTo>
                  <a:cubicBezTo>
                    <a:pt x="28978" y="232721"/>
                    <a:pt x="0" y="203742"/>
                    <a:pt x="0" y="167996"/>
                  </a:cubicBezTo>
                  <a:lnTo>
                    <a:pt x="0" y="64725"/>
                  </a:lnTo>
                  <a:cubicBezTo>
                    <a:pt x="0" y="28978"/>
                    <a:pt x="28978" y="0"/>
                    <a:pt x="64725" y="0"/>
                  </a:cubicBezTo>
                  <a:close/>
                </a:path>
              </a:pathLst>
            </a:custGeom>
            <a:solidFill>
              <a:srgbClr val="000000">
                <a:alpha val="0"/>
              </a:srgbClr>
            </a:solidFill>
            <a:ln w="47625" cap="rnd">
              <a:solidFill>
                <a:srgbClr val="6FAF07"/>
              </a:solidFill>
              <a:prstDash val="lgDash"/>
              <a:round/>
            </a:ln>
          </p:spPr>
        </p:sp>
        <p:sp>
          <p:nvSpPr>
            <p:cNvPr id="52" name="TextBox 52"/>
            <p:cNvSpPr txBox="1"/>
            <p:nvPr/>
          </p:nvSpPr>
          <p:spPr>
            <a:xfrm>
              <a:off x="0" y="-76200"/>
              <a:ext cx="623975" cy="308921"/>
            </a:xfrm>
            <a:prstGeom prst="rect">
              <a:avLst/>
            </a:prstGeom>
          </p:spPr>
          <p:txBody>
            <a:bodyPr lIns="47486" tIns="47486" rIns="47486" bIns="47486" rtlCol="0" anchor="ctr"/>
            <a:lstStyle/>
            <a:p>
              <a:pPr algn="ctr">
                <a:lnSpc>
                  <a:spcPts val="6160"/>
                </a:lnSpc>
              </a:pPr>
              <a:endParaRPr/>
            </a:p>
          </p:txBody>
        </p:sp>
      </p:grpSp>
      <p:grpSp>
        <p:nvGrpSpPr>
          <p:cNvPr id="53" name="Group 53"/>
          <p:cNvGrpSpPr/>
          <p:nvPr/>
        </p:nvGrpSpPr>
        <p:grpSpPr>
          <a:xfrm>
            <a:off x="2133601" y="5979172"/>
            <a:ext cx="4101634" cy="813102"/>
            <a:chOff x="0" y="0"/>
            <a:chExt cx="930060" cy="199000"/>
          </a:xfrm>
        </p:grpSpPr>
        <p:sp>
          <p:nvSpPr>
            <p:cNvPr id="54" name="Freeform 54"/>
            <p:cNvSpPr/>
            <p:nvPr/>
          </p:nvSpPr>
          <p:spPr>
            <a:xfrm>
              <a:off x="0" y="0"/>
              <a:ext cx="930060" cy="199000"/>
            </a:xfrm>
            <a:custGeom>
              <a:avLst/>
              <a:gdLst/>
              <a:ahLst/>
              <a:cxnLst/>
              <a:rect l="l" t="t" r="r" b="b"/>
              <a:pathLst>
                <a:path w="930060" h="199000">
                  <a:moveTo>
                    <a:pt x="99500" y="0"/>
                  </a:moveTo>
                  <a:lnTo>
                    <a:pt x="830560" y="0"/>
                  </a:lnTo>
                  <a:cubicBezTo>
                    <a:pt x="885513" y="0"/>
                    <a:pt x="930060" y="44548"/>
                    <a:pt x="930060" y="99500"/>
                  </a:cubicBezTo>
                  <a:lnTo>
                    <a:pt x="930060" y="99500"/>
                  </a:lnTo>
                  <a:cubicBezTo>
                    <a:pt x="930060" y="154452"/>
                    <a:pt x="885513" y="199000"/>
                    <a:pt x="830560" y="199000"/>
                  </a:cubicBezTo>
                  <a:lnTo>
                    <a:pt x="99500" y="199000"/>
                  </a:lnTo>
                  <a:cubicBezTo>
                    <a:pt x="44548" y="199000"/>
                    <a:pt x="0" y="154452"/>
                    <a:pt x="0" y="99500"/>
                  </a:cubicBezTo>
                  <a:lnTo>
                    <a:pt x="0" y="99500"/>
                  </a:lnTo>
                  <a:cubicBezTo>
                    <a:pt x="0" y="44548"/>
                    <a:pt x="44548" y="0"/>
                    <a:pt x="99500" y="0"/>
                  </a:cubicBezTo>
                  <a:close/>
                </a:path>
              </a:pathLst>
            </a:custGeom>
            <a:solidFill>
              <a:srgbClr val="FEFFFF"/>
            </a:solidFill>
            <a:ln w="47625" cap="rnd">
              <a:solidFill>
                <a:srgbClr val="6FAF07"/>
              </a:solidFill>
              <a:prstDash val="lgDash"/>
              <a:round/>
            </a:ln>
          </p:spPr>
        </p:sp>
        <p:sp>
          <p:nvSpPr>
            <p:cNvPr id="55" name="TextBox 55"/>
            <p:cNvSpPr txBox="1"/>
            <p:nvPr/>
          </p:nvSpPr>
          <p:spPr>
            <a:xfrm>
              <a:off x="0" y="-28575"/>
              <a:ext cx="930060" cy="227575"/>
            </a:xfrm>
            <a:prstGeom prst="rect">
              <a:avLst/>
            </a:prstGeom>
          </p:spPr>
          <p:txBody>
            <a:bodyPr lIns="50800" tIns="50800" rIns="50800" bIns="50800" rtlCol="0" anchor="ctr"/>
            <a:lstStyle/>
            <a:p>
              <a:pPr algn="ctr">
                <a:lnSpc>
                  <a:spcPts val="2659"/>
                </a:lnSpc>
              </a:pPr>
              <a:endParaRPr/>
            </a:p>
          </p:txBody>
        </p:sp>
      </p:grpSp>
      <p:sp>
        <p:nvSpPr>
          <p:cNvPr id="56" name="TextBox 56"/>
          <p:cNvSpPr txBox="1"/>
          <p:nvPr/>
        </p:nvSpPr>
        <p:spPr>
          <a:xfrm>
            <a:off x="2133601" y="6026719"/>
            <a:ext cx="4056818" cy="551433"/>
          </a:xfrm>
          <a:prstGeom prst="rect">
            <a:avLst/>
          </a:prstGeom>
        </p:spPr>
        <p:txBody>
          <a:bodyPr wrap="square" lIns="0" tIns="0" rIns="0" bIns="0" rtlCol="0" anchor="t">
            <a:spAutoFit/>
          </a:bodyPr>
          <a:lstStyle/>
          <a:p>
            <a:pPr lvl="0" algn="ctr">
              <a:lnSpc>
                <a:spcPts val="4328"/>
              </a:lnSpc>
              <a:spcBef>
                <a:spcPct val="0"/>
              </a:spcBef>
            </a:pPr>
            <a:r>
              <a:rPr lang="en-US" sz="2885">
                <a:solidFill>
                  <a:srgbClr val="6FAF07"/>
                </a:solidFill>
                <a:latin typeface="Genty Sans"/>
              </a:rPr>
              <a:t> </a:t>
            </a:r>
            <a:r>
              <a:rPr lang="en-US" sz="3200" b="1">
                <a:latin typeface="Times New Roman" pitchFamily="18" charset="0"/>
                <a:cs typeface="Times New Roman" pitchFamily="18" charset="0"/>
              </a:rPr>
              <a:t>Phong cách sáng tác:</a:t>
            </a:r>
            <a:endParaRPr lang="en-US" sz="2885" b="1">
              <a:solidFill>
                <a:srgbClr val="6FAF07"/>
              </a:solidFill>
              <a:latin typeface="Times New Roman" pitchFamily="18" charset="0"/>
              <a:cs typeface="Times New Roman" pitchFamily="18" charset="0"/>
            </a:endParaRPr>
          </a:p>
        </p:txBody>
      </p:sp>
      <p:grpSp>
        <p:nvGrpSpPr>
          <p:cNvPr id="57" name="Group 57"/>
          <p:cNvGrpSpPr/>
          <p:nvPr/>
        </p:nvGrpSpPr>
        <p:grpSpPr>
          <a:xfrm>
            <a:off x="6506895" y="5979171"/>
            <a:ext cx="829717" cy="829717"/>
            <a:chOff x="0" y="0"/>
            <a:chExt cx="812800" cy="812800"/>
          </a:xfrm>
        </p:grpSpPr>
        <p:sp>
          <p:nvSpPr>
            <p:cNvPr id="58" name="Freeform 5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FFF"/>
            </a:solidFill>
            <a:ln w="47625" cap="sq">
              <a:solidFill>
                <a:srgbClr val="6FAF07"/>
              </a:solidFill>
              <a:prstDash val="lgDash"/>
              <a:miter/>
            </a:ln>
          </p:spPr>
        </p:sp>
        <p:sp>
          <p:nvSpPr>
            <p:cNvPr id="59" name="TextBox 59"/>
            <p:cNvSpPr txBox="1"/>
            <p:nvPr/>
          </p:nvSpPr>
          <p:spPr>
            <a:xfrm>
              <a:off x="76200" y="0"/>
              <a:ext cx="660400" cy="736600"/>
            </a:xfrm>
            <a:prstGeom prst="rect">
              <a:avLst/>
            </a:prstGeom>
          </p:spPr>
          <p:txBody>
            <a:bodyPr lIns="47486" tIns="47486" rIns="47486" bIns="47486" rtlCol="0" anchor="ctr"/>
            <a:lstStyle/>
            <a:p>
              <a:pPr algn="ctr">
                <a:lnSpc>
                  <a:spcPts val="6020"/>
                </a:lnSpc>
              </a:pPr>
              <a:endParaRPr/>
            </a:p>
          </p:txBody>
        </p:sp>
      </p:grpSp>
      <p:sp>
        <p:nvSpPr>
          <p:cNvPr id="60" name="TextBox 60"/>
          <p:cNvSpPr txBox="1"/>
          <p:nvPr/>
        </p:nvSpPr>
        <p:spPr>
          <a:xfrm>
            <a:off x="6368795" y="6026719"/>
            <a:ext cx="1033695" cy="670757"/>
          </a:xfrm>
          <a:prstGeom prst="rect">
            <a:avLst/>
          </a:prstGeom>
        </p:spPr>
        <p:txBody>
          <a:bodyPr lIns="0" tIns="0" rIns="0" bIns="0" rtlCol="0" anchor="t">
            <a:spAutoFit/>
          </a:bodyPr>
          <a:lstStyle/>
          <a:p>
            <a:pPr marL="0" lvl="0" indent="0" algn="ctr">
              <a:lnSpc>
                <a:spcPts val="5577"/>
              </a:lnSpc>
              <a:spcBef>
                <a:spcPct val="0"/>
              </a:spcBef>
            </a:pPr>
            <a:r>
              <a:rPr lang="en-US" sz="3718">
                <a:solidFill>
                  <a:srgbClr val="6FAF07"/>
                </a:solidFill>
                <a:latin typeface="Genty Sans"/>
              </a:rPr>
              <a:t>3</a:t>
            </a:r>
          </a:p>
        </p:txBody>
      </p:sp>
      <p:sp>
        <p:nvSpPr>
          <p:cNvPr id="61" name="TextBox 61"/>
          <p:cNvSpPr txBox="1"/>
          <p:nvPr/>
        </p:nvSpPr>
        <p:spPr>
          <a:xfrm>
            <a:off x="2133600" y="7082123"/>
            <a:ext cx="6034343" cy="1474763"/>
          </a:xfrm>
          <a:prstGeom prst="rect">
            <a:avLst/>
          </a:prstGeom>
        </p:spPr>
        <p:txBody>
          <a:bodyPr wrap="square" lIns="0" tIns="0" rIns="0" bIns="0" rtlCol="0" anchor="t">
            <a:spAutoFit/>
          </a:bodyPr>
          <a:lstStyle/>
          <a:p>
            <a:pPr lvl="0" algn="just">
              <a:lnSpc>
                <a:spcPts val="2304"/>
              </a:lnSpc>
            </a:pPr>
            <a:r>
              <a:rPr lang="en-US" sz="2800" smtClean="0">
                <a:latin typeface="Times New Roman" pitchFamily="18" charset="0"/>
                <a:cs typeface="Times New Roman" pitchFamily="18" charset="0"/>
              </a:rPr>
              <a:t>mang </a:t>
            </a:r>
            <a:r>
              <a:rPr lang="en-US" sz="2800">
                <a:latin typeface="Times New Roman" pitchFamily="18" charset="0"/>
                <a:cs typeface="Times New Roman" pitchFamily="18" charset="0"/>
              </a:rPr>
              <a:t>đề tài về hiện thực đời sống; thấm đượm giá trị nhân văn; mang tính phê phán các sự việc trái ngược với luân thường đạo lí, thuần phong mỹ tục Việt Nam.</a:t>
            </a:r>
            <a:endParaRPr lang="en-US" sz="2400">
              <a:solidFill>
                <a:srgbClr val="6FAF07"/>
              </a:solidFill>
              <a:latin typeface="Times New Roman" pitchFamily="18" charset="0"/>
              <a:cs typeface="Times New Roman" pitchFamily="18" charset="0"/>
            </a:endParaRPr>
          </a:p>
        </p:txBody>
      </p:sp>
      <p:grpSp>
        <p:nvGrpSpPr>
          <p:cNvPr id="62" name="Group 62"/>
          <p:cNvGrpSpPr/>
          <p:nvPr/>
        </p:nvGrpSpPr>
        <p:grpSpPr>
          <a:xfrm>
            <a:off x="9978769" y="3499115"/>
            <a:ext cx="768288" cy="768288"/>
            <a:chOff x="0" y="0"/>
            <a:chExt cx="812800" cy="812800"/>
          </a:xfrm>
        </p:grpSpPr>
        <p:sp>
          <p:nvSpPr>
            <p:cNvPr id="63" name="Freeform 63"/>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BFE651"/>
            </a:solidFill>
          </p:spPr>
        </p:sp>
        <p:sp>
          <p:nvSpPr>
            <p:cNvPr id="64" name="TextBox 64"/>
            <p:cNvSpPr txBox="1"/>
            <p:nvPr/>
          </p:nvSpPr>
          <p:spPr>
            <a:xfrm>
              <a:off x="0" y="174625"/>
              <a:ext cx="711200" cy="434975"/>
            </a:xfrm>
            <a:prstGeom prst="rect">
              <a:avLst/>
            </a:prstGeom>
          </p:spPr>
          <p:txBody>
            <a:bodyPr lIns="50800" tIns="50800" rIns="50800" bIns="50800" rtlCol="0" anchor="ctr"/>
            <a:lstStyle/>
            <a:p>
              <a:pPr algn="ctr">
                <a:lnSpc>
                  <a:spcPts val="2659"/>
                </a:lnSpc>
              </a:pPr>
              <a:endParaRPr/>
            </a:p>
          </p:txBody>
        </p:sp>
      </p:grpSp>
      <p:grpSp>
        <p:nvGrpSpPr>
          <p:cNvPr id="65" name="Group 65"/>
          <p:cNvGrpSpPr/>
          <p:nvPr/>
        </p:nvGrpSpPr>
        <p:grpSpPr>
          <a:xfrm>
            <a:off x="10182739" y="5721301"/>
            <a:ext cx="768288" cy="768288"/>
            <a:chOff x="0" y="0"/>
            <a:chExt cx="812800" cy="812800"/>
          </a:xfrm>
        </p:grpSpPr>
        <p:sp>
          <p:nvSpPr>
            <p:cNvPr id="66" name="Freeform 66"/>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4ACF66"/>
            </a:solidFill>
          </p:spPr>
        </p:sp>
        <p:sp>
          <p:nvSpPr>
            <p:cNvPr id="67" name="TextBox 67"/>
            <p:cNvSpPr txBox="1"/>
            <p:nvPr/>
          </p:nvSpPr>
          <p:spPr>
            <a:xfrm>
              <a:off x="0" y="174625"/>
              <a:ext cx="711200" cy="434975"/>
            </a:xfrm>
            <a:prstGeom prst="rect">
              <a:avLst/>
            </a:prstGeom>
          </p:spPr>
          <p:txBody>
            <a:bodyPr lIns="50800" tIns="50800" rIns="50800" bIns="50800" rtlCol="0" anchor="ctr"/>
            <a:lstStyle/>
            <a:p>
              <a:pPr algn="ctr">
                <a:lnSpc>
                  <a:spcPts val="2659"/>
                </a:lnSpc>
              </a:pPr>
              <a:endParaRPr/>
            </a:p>
          </p:txBody>
        </p:sp>
      </p:grpSp>
      <p:grpSp>
        <p:nvGrpSpPr>
          <p:cNvPr id="68" name="Group 68"/>
          <p:cNvGrpSpPr/>
          <p:nvPr/>
        </p:nvGrpSpPr>
        <p:grpSpPr>
          <a:xfrm>
            <a:off x="7399656" y="3569810"/>
            <a:ext cx="768288" cy="768288"/>
            <a:chOff x="0" y="0"/>
            <a:chExt cx="812800" cy="812800"/>
          </a:xfrm>
        </p:grpSpPr>
        <p:sp>
          <p:nvSpPr>
            <p:cNvPr id="69" name="Freeform 69"/>
            <p:cNvSpPr/>
            <p:nvPr/>
          </p:nvSpPr>
          <p:spPr>
            <a:xfrm>
              <a:off x="0" y="0"/>
              <a:ext cx="812800" cy="812800"/>
            </a:xfrm>
            <a:custGeom>
              <a:avLst/>
              <a:gdLst/>
              <a:ahLst/>
              <a:cxnLst/>
              <a:rect l="l" t="t" r="r" b="b"/>
              <a:pathLst>
                <a:path w="812800" h="812800">
                  <a:moveTo>
                    <a:pt x="0" y="406400"/>
                  </a:moveTo>
                  <a:lnTo>
                    <a:pt x="406400" y="0"/>
                  </a:lnTo>
                  <a:lnTo>
                    <a:pt x="406400" y="203200"/>
                  </a:lnTo>
                  <a:lnTo>
                    <a:pt x="812800" y="203200"/>
                  </a:lnTo>
                  <a:lnTo>
                    <a:pt x="812800" y="609600"/>
                  </a:lnTo>
                  <a:lnTo>
                    <a:pt x="406400" y="609600"/>
                  </a:lnTo>
                  <a:lnTo>
                    <a:pt x="406400" y="812800"/>
                  </a:lnTo>
                  <a:lnTo>
                    <a:pt x="0" y="406400"/>
                  </a:lnTo>
                  <a:close/>
                </a:path>
              </a:pathLst>
            </a:custGeom>
            <a:solidFill>
              <a:srgbClr val="00808A"/>
            </a:solidFill>
          </p:spPr>
        </p:sp>
        <p:sp>
          <p:nvSpPr>
            <p:cNvPr id="70" name="TextBox 70"/>
            <p:cNvSpPr txBox="1"/>
            <p:nvPr/>
          </p:nvSpPr>
          <p:spPr>
            <a:xfrm>
              <a:off x="101600" y="174625"/>
              <a:ext cx="711200" cy="434975"/>
            </a:xfrm>
            <a:prstGeom prst="rect">
              <a:avLst/>
            </a:prstGeom>
          </p:spPr>
          <p:txBody>
            <a:bodyPr lIns="50800" tIns="50800" rIns="50800" bIns="50800" rtlCol="0" anchor="ctr"/>
            <a:lstStyle/>
            <a:p>
              <a:pPr algn="ctr">
                <a:lnSpc>
                  <a:spcPts val="2659"/>
                </a:lnSpc>
              </a:pPr>
              <a:endParaRPr/>
            </a:p>
          </p:txBody>
        </p:sp>
      </p:grpSp>
      <p:grpSp>
        <p:nvGrpSpPr>
          <p:cNvPr id="71" name="Group 71"/>
          <p:cNvGrpSpPr/>
          <p:nvPr/>
        </p:nvGrpSpPr>
        <p:grpSpPr>
          <a:xfrm>
            <a:off x="7709185" y="5775262"/>
            <a:ext cx="768288" cy="768288"/>
            <a:chOff x="0" y="0"/>
            <a:chExt cx="812800" cy="812800"/>
          </a:xfrm>
        </p:grpSpPr>
        <p:sp>
          <p:nvSpPr>
            <p:cNvPr id="72" name="Freeform 72"/>
            <p:cNvSpPr/>
            <p:nvPr/>
          </p:nvSpPr>
          <p:spPr>
            <a:xfrm>
              <a:off x="0" y="0"/>
              <a:ext cx="812800" cy="812800"/>
            </a:xfrm>
            <a:custGeom>
              <a:avLst/>
              <a:gdLst/>
              <a:ahLst/>
              <a:cxnLst/>
              <a:rect l="l" t="t" r="r" b="b"/>
              <a:pathLst>
                <a:path w="812800" h="812800">
                  <a:moveTo>
                    <a:pt x="0" y="406400"/>
                  </a:moveTo>
                  <a:lnTo>
                    <a:pt x="406400" y="0"/>
                  </a:lnTo>
                  <a:lnTo>
                    <a:pt x="406400" y="203200"/>
                  </a:lnTo>
                  <a:lnTo>
                    <a:pt x="812800" y="203200"/>
                  </a:lnTo>
                  <a:lnTo>
                    <a:pt x="812800" y="609600"/>
                  </a:lnTo>
                  <a:lnTo>
                    <a:pt x="406400" y="609600"/>
                  </a:lnTo>
                  <a:lnTo>
                    <a:pt x="406400" y="812800"/>
                  </a:lnTo>
                  <a:lnTo>
                    <a:pt x="0" y="406400"/>
                  </a:lnTo>
                  <a:close/>
                </a:path>
              </a:pathLst>
            </a:custGeom>
            <a:solidFill>
              <a:srgbClr val="00AA86"/>
            </a:solidFill>
          </p:spPr>
        </p:sp>
        <p:sp>
          <p:nvSpPr>
            <p:cNvPr id="73" name="TextBox 73"/>
            <p:cNvSpPr txBox="1"/>
            <p:nvPr/>
          </p:nvSpPr>
          <p:spPr>
            <a:xfrm>
              <a:off x="101600" y="174625"/>
              <a:ext cx="711200" cy="434975"/>
            </a:xfrm>
            <a:prstGeom prst="rect">
              <a:avLst/>
            </a:prstGeom>
          </p:spPr>
          <p:txBody>
            <a:bodyPr lIns="50800" tIns="50800" rIns="50800" bIns="50800" rtlCol="0" anchor="ctr"/>
            <a:lstStyle/>
            <a:p>
              <a:pPr algn="ctr">
                <a:lnSpc>
                  <a:spcPts val="2659"/>
                </a:lnSpc>
              </a:pPr>
              <a:endParaRPr/>
            </a:p>
          </p:txBody>
        </p:sp>
      </p:grpSp>
      <p:sp>
        <p:nvSpPr>
          <p:cNvPr id="74" name="Freeform 74"/>
          <p:cNvSpPr/>
          <p:nvPr/>
        </p:nvSpPr>
        <p:spPr>
          <a:xfrm>
            <a:off x="8883091" y="4785254"/>
            <a:ext cx="764382" cy="675435"/>
          </a:xfrm>
          <a:custGeom>
            <a:avLst/>
            <a:gdLst/>
            <a:ahLst/>
            <a:cxnLst/>
            <a:rect l="l" t="t" r="r" b="b"/>
            <a:pathLst>
              <a:path w="764382" h="675435">
                <a:moveTo>
                  <a:pt x="0" y="0"/>
                </a:moveTo>
                <a:lnTo>
                  <a:pt x="764382" y="0"/>
                </a:lnTo>
                <a:lnTo>
                  <a:pt x="764382" y="675436"/>
                </a:lnTo>
                <a:lnTo>
                  <a:pt x="0" y="67543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1000"/>
                                        <p:tgtEl>
                                          <p:spTgt spid="44"/>
                                        </p:tgtEl>
                                      </p:cBhvr>
                                    </p:animEffect>
                                    <p:anim calcmode="lin" valueType="num">
                                      <p:cBhvr>
                                        <p:cTn id="15" dur="1000" fill="hold"/>
                                        <p:tgtEl>
                                          <p:spTgt spid="44"/>
                                        </p:tgtEl>
                                        <p:attrNameLst>
                                          <p:attrName>ppt_x</p:attrName>
                                        </p:attrNameLst>
                                      </p:cBhvr>
                                      <p:tavLst>
                                        <p:tav tm="0">
                                          <p:val>
                                            <p:strVal val="#ppt_x"/>
                                          </p:val>
                                        </p:tav>
                                        <p:tav tm="100000">
                                          <p:val>
                                            <p:strVal val="#ppt_x"/>
                                          </p:val>
                                        </p:tav>
                                      </p:tavLst>
                                    </p:anim>
                                    <p:anim calcmode="lin" valueType="num">
                                      <p:cBhvr>
                                        <p:cTn id="1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9">
                                            <p:txEl>
                                              <p:pRg st="0" end="0"/>
                                            </p:txEl>
                                          </p:spTgt>
                                        </p:tgtEl>
                                        <p:attrNameLst>
                                          <p:attrName>style.visibility</p:attrName>
                                        </p:attrNameLst>
                                      </p:cBhvr>
                                      <p:to>
                                        <p:strVal val="visible"/>
                                      </p:to>
                                    </p:set>
                                    <p:animEffect transition="in" filter="fade">
                                      <p:cBhvr>
                                        <p:cTn id="21" dur="1000"/>
                                        <p:tgtEl>
                                          <p:spTgt spid="49">
                                            <p:txEl>
                                              <p:pRg st="0" end="0"/>
                                            </p:txEl>
                                          </p:spTgt>
                                        </p:tgtEl>
                                      </p:cBhvr>
                                    </p:animEffect>
                                    <p:anim calcmode="lin" valueType="num">
                                      <p:cBhvr>
                                        <p:cTn id="22"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0" end="0"/>
                                            </p:txEl>
                                          </p:spTgt>
                                        </p:tgtEl>
                                        <p:attrNameLst>
                                          <p:attrName>style.visibility</p:attrName>
                                        </p:attrNameLst>
                                      </p:cBhvr>
                                      <p:to>
                                        <p:strVal val="visible"/>
                                      </p:to>
                                    </p:set>
                                    <p:animEffect transition="in" filter="fade">
                                      <p:cBhvr>
                                        <p:cTn id="28" dur="1000"/>
                                        <p:tgtEl>
                                          <p:spTgt spid="23">
                                            <p:txEl>
                                              <p:pRg st="0" end="0"/>
                                            </p:txEl>
                                          </p:spTgt>
                                        </p:tgtEl>
                                      </p:cBhvr>
                                    </p:animEffect>
                                    <p:anim calcmode="lin" valueType="num">
                                      <p:cBhvr>
                                        <p:cTn id="29"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animEffect transition="in" filter="fade">
                                      <p:cBhvr>
                                        <p:cTn id="35" dur="1000"/>
                                        <p:tgtEl>
                                          <p:spTgt spid="25">
                                            <p:txEl>
                                              <p:pRg st="0" end="0"/>
                                            </p:txEl>
                                          </p:spTgt>
                                        </p:tgtEl>
                                      </p:cBhvr>
                                    </p:animEffect>
                                    <p:anim calcmode="lin" valueType="num">
                                      <p:cBhvr>
                                        <p:cTn id="36"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1000"/>
                                        <p:tgtEl>
                                          <p:spTgt spid="61"/>
                                        </p:tgtEl>
                                      </p:cBhvr>
                                    </p:animEffect>
                                    <p:anim calcmode="lin" valueType="num">
                                      <p:cBhvr>
                                        <p:cTn id="50" dur="1000" fill="hold"/>
                                        <p:tgtEl>
                                          <p:spTgt spid="61"/>
                                        </p:tgtEl>
                                        <p:attrNameLst>
                                          <p:attrName>ppt_x</p:attrName>
                                        </p:attrNameLst>
                                      </p:cBhvr>
                                      <p:tavLst>
                                        <p:tav tm="0">
                                          <p:val>
                                            <p:strVal val="#ppt_x"/>
                                          </p:val>
                                        </p:tav>
                                        <p:tav tm="100000">
                                          <p:val>
                                            <p:strVal val="#ppt_x"/>
                                          </p:val>
                                        </p:tav>
                                      </p:tavLst>
                                    </p:anim>
                                    <p:anim calcmode="lin" valueType="num">
                                      <p:cBhvr>
                                        <p:cTn id="51"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1000"/>
                                        <p:tgtEl>
                                          <p:spTgt spid="37"/>
                                        </p:tgtEl>
                                      </p:cBhvr>
                                    </p:animEffect>
                                    <p:anim calcmode="lin" valueType="num">
                                      <p:cBhvr>
                                        <p:cTn id="64" dur="1000" fill="hold"/>
                                        <p:tgtEl>
                                          <p:spTgt spid="37"/>
                                        </p:tgtEl>
                                        <p:attrNameLst>
                                          <p:attrName>ppt_x</p:attrName>
                                        </p:attrNameLst>
                                      </p:cBhvr>
                                      <p:tavLst>
                                        <p:tav tm="0">
                                          <p:val>
                                            <p:strVal val="#ppt_x"/>
                                          </p:val>
                                        </p:tav>
                                        <p:tav tm="100000">
                                          <p:val>
                                            <p:strVal val="#ppt_x"/>
                                          </p:val>
                                        </p:tav>
                                      </p:tavLst>
                                    </p:anim>
                                    <p:anim calcmode="lin" valueType="num">
                                      <p:cBhvr>
                                        <p:cTn id="6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 grpId="0"/>
      <p:bldP spid="37" grpId="0"/>
      <p:bldP spid="44" grpId="0"/>
      <p:bldP spid="56"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44034" y="1610530"/>
            <a:ext cx="14799931" cy="7647770"/>
            <a:chOff x="0" y="0"/>
            <a:chExt cx="3897924" cy="2014227"/>
          </a:xfrm>
        </p:grpSpPr>
        <p:sp>
          <p:nvSpPr>
            <p:cNvPr id="7" name="Freeform 7"/>
            <p:cNvSpPr/>
            <p:nvPr/>
          </p:nvSpPr>
          <p:spPr>
            <a:xfrm>
              <a:off x="0" y="0"/>
              <a:ext cx="3897924" cy="2014227"/>
            </a:xfrm>
            <a:custGeom>
              <a:avLst/>
              <a:gdLst/>
              <a:ahLst/>
              <a:cxnLst/>
              <a:rect l="l" t="t" r="r" b="b"/>
              <a:pathLst>
                <a:path w="3897924" h="2014227">
                  <a:moveTo>
                    <a:pt x="26155" y="0"/>
                  </a:moveTo>
                  <a:lnTo>
                    <a:pt x="3871769" y="0"/>
                  </a:lnTo>
                  <a:cubicBezTo>
                    <a:pt x="3878706" y="0"/>
                    <a:pt x="3885359" y="2756"/>
                    <a:pt x="3890264" y="7661"/>
                  </a:cubicBezTo>
                  <a:cubicBezTo>
                    <a:pt x="3895169" y="12566"/>
                    <a:pt x="3897924" y="19218"/>
                    <a:pt x="3897924" y="26155"/>
                  </a:cubicBezTo>
                  <a:lnTo>
                    <a:pt x="3897924" y="1988072"/>
                  </a:lnTo>
                  <a:cubicBezTo>
                    <a:pt x="3897924" y="2002517"/>
                    <a:pt x="3886214" y="2014227"/>
                    <a:pt x="3871769" y="2014227"/>
                  </a:cubicBezTo>
                  <a:lnTo>
                    <a:pt x="26155" y="2014227"/>
                  </a:lnTo>
                  <a:cubicBezTo>
                    <a:pt x="11710" y="2014227"/>
                    <a:pt x="0" y="2002517"/>
                    <a:pt x="0" y="1988072"/>
                  </a:cubicBezTo>
                  <a:lnTo>
                    <a:pt x="0" y="26155"/>
                  </a:lnTo>
                  <a:cubicBezTo>
                    <a:pt x="0" y="11710"/>
                    <a:pt x="11710" y="0"/>
                    <a:pt x="26155" y="0"/>
                  </a:cubicBezTo>
                  <a:close/>
                </a:path>
              </a:pathLst>
            </a:custGeom>
            <a:solidFill>
              <a:srgbClr val="FFFFFF"/>
            </a:solidFill>
            <a:ln w="57150" cap="rnd">
              <a:solidFill>
                <a:srgbClr val="6FAF07"/>
              </a:solidFill>
              <a:prstDash val="lgDash"/>
              <a:round/>
            </a:ln>
          </p:spPr>
        </p:sp>
        <p:sp>
          <p:nvSpPr>
            <p:cNvPr id="8" name="TextBox 8"/>
            <p:cNvSpPr txBox="1"/>
            <p:nvPr/>
          </p:nvSpPr>
          <p:spPr>
            <a:xfrm>
              <a:off x="0" y="-28575"/>
              <a:ext cx="3897924" cy="2042802"/>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3127878" y="831087"/>
            <a:ext cx="12188321" cy="1797813"/>
            <a:chOff x="0" y="0"/>
            <a:chExt cx="3697362" cy="406080"/>
          </a:xfrm>
        </p:grpSpPr>
        <p:sp>
          <p:nvSpPr>
            <p:cNvPr id="10" name="Freeform 10"/>
            <p:cNvSpPr/>
            <p:nvPr/>
          </p:nvSpPr>
          <p:spPr>
            <a:xfrm>
              <a:off x="0" y="0"/>
              <a:ext cx="3697362" cy="406080"/>
            </a:xfrm>
            <a:custGeom>
              <a:avLst/>
              <a:gdLst/>
              <a:ahLst/>
              <a:cxnLst/>
              <a:rect l="l" t="t" r="r" b="b"/>
              <a:pathLst>
                <a:path w="3697362" h="406080">
                  <a:moveTo>
                    <a:pt x="64343" y="0"/>
                  </a:moveTo>
                  <a:lnTo>
                    <a:pt x="3633019" y="0"/>
                  </a:lnTo>
                  <a:cubicBezTo>
                    <a:pt x="3650083" y="0"/>
                    <a:pt x="3666449" y="6779"/>
                    <a:pt x="3678516" y="18846"/>
                  </a:cubicBezTo>
                  <a:cubicBezTo>
                    <a:pt x="3690582" y="30912"/>
                    <a:pt x="3697362" y="47278"/>
                    <a:pt x="3697362" y="64343"/>
                  </a:cubicBezTo>
                  <a:lnTo>
                    <a:pt x="3697362" y="341737"/>
                  </a:lnTo>
                  <a:cubicBezTo>
                    <a:pt x="3697362" y="358802"/>
                    <a:pt x="3690582" y="375168"/>
                    <a:pt x="3678516" y="387235"/>
                  </a:cubicBezTo>
                  <a:cubicBezTo>
                    <a:pt x="3666449" y="399301"/>
                    <a:pt x="3650083" y="406080"/>
                    <a:pt x="3633019" y="406080"/>
                  </a:cubicBezTo>
                  <a:lnTo>
                    <a:pt x="64343" y="406080"/>
                  </a:lnTo>
                  <a:cubicBezTo>
                    <a:pt x="47278" y="406080"/>
                    <a:pt x="30912" y="399301"/>
                    <a:pt x="18846" y="387235"/>
                  </a:cubicBezTo>
                  <a:cubicBezTo>
                    <a:pt x="6779" y="375168"/>
                    <a:pt x="0" y="358802"/>
                    <a:pt x="0" y="341737"/>
                  </a:cubicBezTo>
                  <a:lnTo>
                    <a:pt x="0" y="64343"/>
                  </a:lnTo>
                  <a:cubicBezTo>
                    <a:pt x="0" y="47278"/>
                    <a:pt x="6779" y="30912"/>
                    <a:pt x="18846" y="18846"/>
                  </a:cubicBezTo>
                  <a:cubicBezTo>
                    <a:pt x="30912" y="6779"/>
                    <a:pt x="47278" y="0"/>
                    <a:pt x="64343" y="0"/>
                  </a:cubicBezTo>
                  <a:close/>
                </a:path>
              </a:pathLst>
            </a:custGeom>
            <a:solidFill>
              <a:srgbClr val="FFFFFF"/>
            </a:solidFill>
            <a:ln w="57150" cap="rnd">
              <a:solidFill>
                <a:srgbClr val="6FAF07"/>
              </a:solidFill>
              <a:prstDash val="lgDash"/>
              <a:round/>
            </a:ln>
          </p:spPr>
        </p:sp>
        <p:sp>
          <p:nvSpPr>
            <p:cNvPr id="11" name="TextBox 11"/>
            <p:cNvSpPr txBox="1"/>
            <p:nvPr/>
          </p:nvSpPr>
          <p:spPr>
            <a:xfrm>
              <a:off x="0" y="-28575"/>
              <a:ext cx="3697362" cy="43465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4547208" y="949278"/>
            <a:ext cx="9300759" cy="1681101"/>
          </a:xfrm>
          <a:prstGeom prst="rect">
            <a:avLst/>
          </a:prstGeom>
        </p:spPr>
        <p:txBody>
          <a:bodyPr lIns="0" tIns="0" rIns="0" bIns="0" rtlCol="0" anchor="t">
            <a:spAutoFit/>
          </a:bodyPr>
          <a:lstStyle/>
          <a:p>
            <a:pPr lvl="0" algn="ctr">
              <a:lnSpc>
                <a:spcPts val="6473"/>
              </a:lnSpc>
            </a:pPr>
            <a:r>
              <a:rPr lang="en-US" sz="5400" b="1">
                <a:solidFill>
                  <a:srgbClr val="6FAF07"/>
                </a:solidFill>
                <a:latin typeface="Times New Roman" pitchFamily="18" charset="0"/>
                <a:cs typeface="Times New Roman" pitchFamily="18" charset="0"/>
              </a:rPr>
              <a:t>I. </a:t>
            </a:r>
            <a:r>
              <a:rPr lang="en-US" sz="5400" b="1" smtClean="0">
                <a:solidFill>
                  <a:srgbClr val="6FAF07"/>
                </a:solidFill>
                <a:latin typeface="Times New Roman" pitchFamily="18" charset="0"/>
                <a:cs typeface="Times New Roman" pitchFamily="18" charset="0"/>
              </a:rPr>
              <a:t>TÌM HIỂU CHUNG</a:t>
            </a:r>
            <a:endParaRPr lang="en-US" sz="5400" b="1">
              <a:solidFill>
                <a:srgbClr val="6FAF07"/>
              </a:solidFill>
              <a:latin typeface="Times New Roman" pitchFamily="18" charset="0"/>
              <a:cs typeface="Times New Roman" pitchFamily="18" charset="0"/>
            </a:endParaRPr>
          </a:p>
          <a:p>
            <a:pPr lvl="0" algn="ctr">
              <a:lnSpc>
                <a:spcPts val="6473"/>
              </a:lnSpc>
            </a:pPr>
            <a:r>
              <a:rPr lang="en-US" sz="5400" b="1" smtClean="0">
                <a:solidFill>
                  <a:srgbClr val="6FAF07"/>
                </a:solidFill>
                <a:latin typeface="Times New Roman" pitchFamily="18" charset="0"/>
                <a:cs typeface="Times New Roman" pitchFamily="18" charset="0"/>
              </a:rPr>
              <a:t>2. Tác phẩm</a:t>
            </a:r>
            <a:endParaRPr lang="en-US" sz="5400" b="1">
              <a:solidFill>
                <a:srgbClr val="6FAF07"/>
              </a:solidFill>
              <a:latin typeface="Times New Roman" pitchFamily="18" charset="0"/>
              <a:cs typeface="Times New Roman" pitchFamily="18" charset="0"/>
            </a:endParaRPr>
          </a:p>
        </p:txBody>
      </p:sp>
      <p:pic>
        <p:nvPicPr>
          <p:cNvPr id="13" name="Picture 13"/>
          <p:cNvPicPr>
            <a:picLocks noChangeAspect="1"/>
          </p:cNvPicPr>
          <p:nvPr/>
        </p:nvPicPr>
        <p:blipFill>
          <a:blip r:embed="rId3"/>
          <a:stretch>
            <a:fillRect/>
          </a:stretch>
        </p:blipFill>
        <p:spPr>
          <a:xfrm>
            <a:off x="7537020" y="3776345"/>
            <a:ext cx="3379208" cy="3379208"/>
          </a:xfrm>
          <a:prstGeom prst="rect">
            <a:avLst/>
          </a:prstGeom>
        </p:spPr>
      </p:pic>
      <p:grpSp>
        <p:nvGrpSpPr>
          <p:cNvPr id="14" name="Group 14"/>
          <p:cNvGrpSpPr/>
          <p:nvPr/>
        </p:nvGrpSpPr>
        <p:grpSpPr>
          <a:xfrm>
            <a:off x="10989128" y="3265560"/>
            <a:ext cx="5554837" cy="2168232"/>
            <a:chOff x="0" y="0"/>
            <a:chExt cx="623975" cy="232721"/>
          </a:xfrm>
        </p:grpSpPr>
        <p:sp>
          <p:nvSpPr>
            <p:cNvPr id="15" name="Freeform 15"/>
            <p:cNvSpPr/>
            <p:nvPr/>
          </p:nvSpPr>
          <p:spPr>
            <a:xfrm>
              <a:off x="0" y="0"/>
              <a:ext cx="623975" cy="232721"/>
            </a:xfrm>
            <a:custGeom>
              <a:avLst/>
              <a:gdLst/>
              <a:ahLst/>
              <a:cxnLst/>
              <a:rect l="l" t="t" r="r" b="b"/>
              <a:pathLst>
                <a:path w="623975" h="232721">
                  <a:moveTo>
                    <a:pt x="64725" y="0"/>
                  </a:moveTo>
                  <a:lnTo>
                    <a:pt x="559250" y="0"/>
                  </a:lnTo>
                  <a:cubicBezTo>
                    <a:pt x="594996" y="0"/>
                    <a:pt x="623975" y="28978"/>
                    <a:pt x="623975" y="64725"/>
                  </a:cubicBezTo>
                  <a:lnTo>
                    <a:pt x="623975" y="167996"/>
                  </a:lnTo>
                  <a:cubicBezTo>
                    <a:pt x="623975" y="185162"/>
                    <a:pt x="617155" y="201625"/>
                    <a:pt x="605017" y="213763"/>
                  </a:cubicBezTo>
                  <a:cubicBezTo>
                    <a:pt x="592879" y="225901"/>
                    <a:pt x="576416" y="232721"/>
                    <a:pt x="559250" y="232721"/>
                  </a:cubicBezTo>
                  <a:lnTo>
                    <a:pt x="64725" y="232721"/>
                  </a:lnTo>
                  <a:cubicBezTo>
                    <a:pt x="28978" y="232721"/>
                    <a:pt x="0" y="203742"/>
                    <a:pt x="0" y="167996"/>
                  </a:cubicBezTo>
                  <a:lnTo>
                    <a:pt x="0" y="64725"/>
                  </a:lnTo>
                  <a:cubicBezTo>
                    <a:pt x="0" y="28978"/>
                    <a:pt x="28978" y="0"/>
                    <a:pt x="64725" y="0"/>
                  </a:cubicBezTo>
                  <a:close/>
                </a:path>
              </a:pathLst>
            </a:custGeom>
            <a:solidFill>
              <a:srgbClr val="000000">
                <a:alpha val="0"/>
              </a:srgbClr>
            </a:solidFill>
            <a:ln w="47625" cap="rnd">
              <a:solidFill>
                <a:srgbClr val="6FAF07"/>
              </a:solidFill>
              <a:prstDash val="lgDash"/>
              <a:round/>
            </a:ln>
          </p:spPr>
        </p:sp>
        <p:sp>
          <p:nvSpPr>
            <p:cNvPr id="16" name="TextBox 16"/>
            <p:cNvSpPr txBox="1"/>
            <p:nvPr/>
          </p:nvSpPr>
          <p:spPr>
            <a:xfrm>
              <a:off x="0" y="-76200"/>
              <a:ext cx="623975" cy="308921"/>
            </a:xfrm>
            <a:prstGeom prst="rect">
              <a:avLst/>
            </a:prstGeom>
          </p:spPr>
          <p:txBody>
            <a:bodyPr lIns="47486" tIns="47486" rIns="47486" bIns="47486" rtlCol="0" anchor="ctr"/>
            <a:lstStyle/>
            <a:p>
              <a:pPr algn="ctr">
                <a:lnSpc>
                  <a:spcPts val="6160"/>
                </a:lnSpc>
              </a:pPr>
              <a:endParaRPr/>
            </a:p>
          </p:txBody>
        </p:sp>
      </p:grpSp>
      <p:grpSp>
        <p:nvGrpSpPr>
          <p:cNvPr id="17" name="Group 17"/>
          <p:cNvGrpSpPr/>
          <p:nvPr/>
        </p:nvGrpSpPr>
        <p:grpSpPr>
          <a:xfrm>
            <a:off x="10578304" y="3438920"/>
            <a:ext cx="829717" cy="82971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FFF"/>
            </a:solidFill>
            <a:ln w="47625" cap="sq">
              <a:solidFill>
                <a:srgbClr val="6FAF07"/>
              </a:solidFill>
              <a:prstDash val="lgDash"/>
              <a:miter/>
            </a:ln>
          </p:spPr>
        </p:sp>
        <p:sp>
          <p:nvSpPr>
            <p:cNvPr id="19" name="TextBox 19"/>
            <p:cNvSpPr txBox="1"/>
            <p:nvPr/>
          </p:nvSpPr>
          <p:spPr>
            <a:xfrm>
              <a:off x="76200" y="0"/>
              <a:ext cx="660400" cy="736600"/>
            </a:xfrm>
            <a:prstGeom prst="rect">
              <a:avLst/>
            </a:prstGeom>
          </p:spPr>
          <p:txBody>
            <a:bodyPr lIns="47486" tIns="47486" rIns="47486" bIns="47486" rtlCol="0" anchor="ctr"/>
            <a:lstStyle/>
            <a:p>
              <a:pPr algn="ctr">
                <a:lnSpc>
                  <a:spcPts val="6020"/>
                </a:lnSpc>
              </a:pPr>
              <a:endParaRPr/>
            </a:p>
          </p:txBody>
        </p:sp>
      </p:grpSp>
      <p:grpSp>
        <p:nvGrpSpPr>
          <p:cNvPr id="20" name="Group 20"/>
          <p:cNvGrpSpPr/>
          <p:nvPr/>
        </p:nvGrpSpPr>
        <p:grpSpPr>
          <a:xfrm>
            <a:off x="11954549" y="3086101"/>
            <a:ext cx="4352251" cy="1098030"/>
            <a:chOff x="0" y="0"/>
            <a:chExt cx="930060" cy="199000"/>
          </a:xfrm>
        </p:grpSpPr>
        <p:sp>
          <p:nvSpPr>
            <p:cNvPr id="21" name="Freeform 21"/>
            <p:cNvSpPr/>
            <p:nvPr/>
          </p:nvSpPr>
          <p:spPr>
            <a:xfrm>
              <a:off x="0" y="0"/>
              <a:ext cx="930060" cy="199000"/>
            </a:xfrm>
            <a:custGeom>
              <a:avLst/>
              <a:gdLst/>
              <a:ahLst/>
              <a:cxnLst/>
              <a:rect l="l" t="t" r="r" b="b"/>
              <a:pathLst>
                <a:path w="930060" h="199000">
                  <a:moveTo>
                    <a:pt x="99500" y="0"/>
                  </a:moveTo>
                  <a:lnTo>
                    <a:pt x="830560" y="0"/>
                  </a:lnTo>
                  <a:cubicBezTo>
                    <a:pt x="885513" y="0"/>
                    <a:pt x="930060" y="44548"/>
                    <a:pt x="930060" y="99500"/>
                  </a:cubicBezTo>
                  <a:lnTo>
                    <a:pt x="930060" y="99500"/>
                  </a:lnTo>
                  <a:cubicBezTo>
                    <a:pt x="930060" y="154452"/>
                    <a:pt x="885513" y="199000"/>
                    <a:pt x="830560" y="199000"/>
                  </a:cubicBezTo>
                  <a:lnTo>
                    <a:pt x="99500" y="199000"/>
                  </a:lnTo>
                  <a:cubicBezTo>
                    <a:pt x="44548" y="199000"/>
                    <a:pt x="0" y="154452"/>
                    <a:pt x="0" y="99500"/>
                  </a:cubicBezTo>
                  <a:lnTo>
                    <a:pt x="0" y="99500"/>
                  </a:lnTo>
                  <a:cubicBezTo>
                    <a:pt x="0" y="44548"/>
                    <a:pt x="44548" y="0"/>
                    <a:pt x="99500" y="0"/>
                  </a:cubicBezTo>
                  <a:close/>
                </a:path>
              </a:pathLst>
            </a:custGeom>
            <a:solidFill>
              <a:srgbClr val="FEFFFF"/>
            </a:solidFill>
            <a:ln w="47625" cap="rnd">
              <a:solidFill>
                <a:srgbClr val="6FAF07"/>
              </a:solidFill>
              <a:prstDash val="lgDash"/>
              <a:round/>
            </a:ln>
          </p:spPr>
        </p:sp>
        <p:sp>
          <p:nvSpPr>
            <p:cNvPr id="22" name="TextBox 22"/>
            <p:cNvSpPr txBox="1"/>
            <p:nvPr/>
          </p:nvSpPr>
          <p:spPr>
            <a:xfrm>
              <a:off x="0" y="-28575"/>
              <a:ext cx="930060" cy="227575"/>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11954549" y="3314209"/>
            <a:ext cx="4064745" cy="551433"/>
          </a:xfrm>
          <a:prstGeom prst="rect">
            <a:avLst/>
          </a:prstGeom>
        </p:spPr>
        <p:txBody>
          <a:bodyPr wrap="square" lIns="0" tIns="0" rIns="0" bIns="0" rtlCol="0" anchor="t">
            <a:spAutoFit/>
          </a:bodyPr>
          <a:lstStyle/>
          <a:p>
            <a:pPr lvl="0" algn="ctr">
              <a:lnSpc>
                <a:spcPts val="4328"/>
              </a:lnSpc>
              <a:spcBef>
                <a:spcPct val="0"/>
              </a:spcBef>
            </a:pPr>
            <a:r>
              <a:rPr lang="en-US" sz="2885">
                <a:solidFill>
                  <a:srgbClr val="6FAF07"/>
                </a:solidFill>
                <a:latin typeface="Genty Sans"/>
              </a:rPr>
              <a:t> </a:t>
            </a:r>
            <a:r>
              <a:rPr lang="en-US" sz="3200" b="1">
                <a:latin typeface="Times New Roman" pitchFamily="18" charset="0"/>
                <a:cs typeface="Times New Roman" pitchFamily="18" charset="0"/>
              </a:rPr>
              <a:t>P</a:t>
            </a:r>
            <a:r>
              <a:rPr lang="en-US" sz="3200" b="1" smtClean="0">
                <a:latin typeface="Times New Roman" pitchFamily="18" charset="0"/>
                <a:cs typeface="Times New Roman" pitchFamily="18" charset="0"/>
              </a:rPr>
              <a:t>hương thức biểu đạt</a:t>
            </a:r>
            <a:endParaRPr lang="en-US" sz="2885" b="1">
              <a:solidFill>
                <a:srgbClr val="6FAF07"/>
              </a:solidFill>
              <a:latin typeface="Times New Roman" pitchFamily="18" charset="0"/>
              <a:cs typeface="Times New Roman" pitchFamily="18" charset="0"/>
            </a:endParaRPr>
          </a:p>
        </p:txBody>
      </p:sp>
      <p:sp>
        <p:nvSpPr>
          <p:cNvPr id="24" name="TextBox 24"/>
          <p:cNvSpPr txBox="1"/>
          <p:nvPr/>
        </p:nvSpPr>
        <p:spPr>
          <a:xfrm>
            <a:off x="10470724" y="3432325"/>
            <a:ext cx="1033695" cy="670757"/>
          </a:xfrm>
          <a:prstGeom prst="rect">
            <a:avLst/>
          </a:prstGeom>
        </p:spPr>
        <p:txBody>
          <a:bodyPr lIns="0" tIns="0" rIns="0" bIns="0" rtlCol="0" anchor="t">
            <a:spAutoFit/>
          </a:bodyPr>
          <a:lstStyle/>
          <a:p>
            <a:pPr marL="0" lvl="0" indent="0" algn="ctr">
              <a:lnSpc>
                <a:spcPts val="5577"/>
              </a:lnSpc>
              <a:spcBef>
                <a:spcPct val="0"/>
              </a:spcBef>
            </a:pPr>
            <a:r>
              <a:rPr lang="en-US" sz="3718">
                <a:solidFill>
                  <a:srgbClr val="6FAF07"/>
                </a:solidFill>
                <a:latin typeface="Genty Sans"/>
              </a:rPr>
              <a:t>2</a:t>
            </a:r>
          </a:p>
        </p:txBody>
      </p:sp>
      <p:sp>
        <p:nvSpPr>
          <p:cNvPr id="25" name="TextBox 25"/>
          <p:cNvSpPr txBox="1"/>
          <p:nvPr/>
        </p:nvSpPr>
        <p:spPr>
          <a:xfrm>
            <a:off x="11547227" y="4455389"/>
            <a:ext cx="4126769" cy="294953"/>
          </a:xfrm>
          <a:prstGeom prst="rect">
            <a:avLst/>
          </a:prstGeom>
        </p:spPr>
        <p:txBody>
          <a:bodyPr lIns="0" tIns="0" rIns="0" bIns="0" rtlCol="0" anchor="t">
            <a:spAutoFit/>
          </a:bodyPr>
          <a:lstStyle/>
          <a:p>
            <a:pPr lvl="0" algn="ctr">
              <a:lnSpc>
                <a:spcPts val="2304"/>
              </a:lnSpc>
            </a:pPr>
            <a:r>
              <a:rPr lang="en-US" sz="3200" b="1" smtClean="0">
                <a:latin typeface="Times New Roman" pitchFamily="18" charset="0"/>
                <a:cs typeface="Times New Roman" pitchFamily="18" charset="0"/>
              </a:rPr>
              <a:t>Tự sự</a:t>
            </a:r>
            <a:endParaRPr lang="en-US" sz="2800" b="1">
              <a:solidFill>
                <a:srgbClr val="6FAF07"/>
              </a:solidFill>
              <a:latin typeface="Times New Roman" pitchFamily="18" charset="0"/>
              <a:cs typeface="Times New Roman" pitchFamily="18" charset="0"/>
            </a:endParaRPr>
          </a:p>
        </p:txBody>
      </p:sp>
      <p:grpSp>
        <p:nvGrpSpPr>
          <p:cNvPr id="26" name="Group 26"/>
          <p:cNvGrpSpPr/>
          <p:nvPr/>
        </p:nvGrpSpPr>
        <p:grpSpPr>
          <a:xfrm>
            <a:off x="11167346" y="6541958"/>
            <a:ext cx="5139453" cy="2030541"/>
            <a:chOff x="0" y="0"/>
            <a:chExt cx="623975" cy="232721"/>
          </a:xfrm>
        </p:grpSpPr>
        <p:sp>
          <p:nvSpPr>
            <p:cNvPr id="27" name="Freeform 27"/>
            <p:cNvSpPr/>
            <p:nvPr/>
          </p:nvSpPr>
          <p:spPr>
            <a:xfrm>
              <a:off x="0" y="0"/>
              <a:ext cx="623975" cy="232721"/>
            </a:xfrm>
            <a:custGeom>
              <a:avLst/>
              <a:gdLst/>
              <a:ahLst/>
              <a:cxnLst/>
              <a:rect l="l" t="t" r="r" b="b"/>
              <a:pathLst>
                <a:path w="623975" h="232721">
                  <a:moveTo>
                    <a:pt x="64725" y="0"/>
                  </a:moveTo>
                  <a:lnTo>
                    <a:pt x="559250" y="0"/>
                  </a:lnTo>
                  <a:cubicBezTo>
                    <a:pt x="594996" y="0"/>
                    <a:pt x="623975" y="28978"/>
                    <a:pt x="623975" y="64725"/>
                  </a:cubicBezTo>
                  <a:lnTo>
                    <a:pt x="623975" y="167996"/>
                  </a:lnTo>
                  <a:cubicBezTo>
                    <a:pt x="623975" y="185162"/>
                    <a:pt x="617155" y="201625"/>
                    <a:pt x="605017" y="213763"/>
                  </a:cubicBezTo>
                  <a:cubicBezTo>
                    <a:pt x="592879" y="225901"/>
                    <a:pt x="576416" y="232721"/>
                    <a:pt x="559250" y="232721"/>
                  </a:cubicBezTo>
                  <a:lnTo>
                    <a:pt x="64725" y="232721"/>
                  </a:lnTo>
                  <a:cubicBezTo>
                    <a:pt x="28978" y="232721"/>
                    <a:pt x="0" y="203742"/>
                    <a:pt x="0" y="167996"/>
                  </a:cubicBezTo>
                  <a:lnTo>
                    <a:pt x="0" y="64725"/>
                  </a:lnTo>
                  <a:cubicBezTo>
                    <a:pt x="0" y="28978"/>
                    <a:pt x="28978" y="0"/>
                    <a:pt x="64725" y="0"/>
                  </a:cubicBezTo>
                  <a:close/>
                </a:path>
              </a:pathLst>
            </a:custGeom>
            <a:solidFill>
              <a:srgbClr val="000000">
                <a:alpha val="0"/>
              </a:srgbClr>
            </a:solidFill>
            <a:ln w="47625" cap="rnd">
              <a:solidFill>
                <a:srgbClr val="6FAF07"/>
              </a:solidFill>
              <a:prstDash val="lgDash"/>
              <a:round/>
            </a:ln>
          </p:spPr>
        </p:sp>
        <p:sp>
          <p:nvSpPr>
            <p:cNvPr id="28" name="TextBox 28"/>
            <p:cNvSpPr txBox="1"/>
            <p:nvPr/>
          </p:nvSpPr>
          <p:spPr>
            <a:xfrm>
              <a:off x="0" y="-76200"/>
              <a:ext cx="623975" cy="308921"/>
            </a:xfrm>
            <a:prstGeom prst="rect">
              <a:avLst/>
            </a:prstGeom>
          </p:spPr>
          <p:txBody>
            <a:bodyPr lIns="47486" tIns="47486" rIns="47486" bIns="47486" rtlCol="0" anchor="ctr"/>
            <a:lstStyle/>
            <a:p>
              <a:pPr algn="ctr">
                <a:lnSpc>
                  <a:spcPts val="6160"/>
                </a:lnSpc>
              </a:pPr>
              <a:endParaRPr/>
            </a:p>
          </p:txBody>
        </p:sp>
      </p:grpSp>
      <p:grpSp>
        <p:nvGrpSpPr>
          <p:cNvPr id="29" name="Group 29"/>
          <p:cNvGrpSpPr/>
          <p:nvPr/>
        </p:nvGrpSpPr>
        <p:grpSpPr>
          <a:xfrm>
            <a:off x="11089561" y="6078299"/>
            <a:ext cx="829717" cy="829717"/>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FFF"/>
            </a:solidFill>
            <a:ln w="47625" cap="sq">
              <a:solidFill>
                <a:srgbClr val="6FAF07"/>
              </a:solidFill>
              <a:prstDash val="lgDash"/>
              <a:miter/>
            </a:ln>
          </p:spPr>
        </p:sp>
        <p:sp>
          <p:nvSpPr>
            <p:cNvPr id="31" name="TextBox 31"/>
            <p:cNvSpPr txBox="1"/>
            <p:nvPr/>
          </p:nvSpPr>
          <p:spPr>
            <a:xfrm>
              <a:off x="76200" y="0"/>
              <a:ext cx="660400" cy="736600"/>
            </a:xfrm>
            <a:prstGeom prst="rect">
              <a:avLst/>
            </a:prstGeom>
          </p:spPr>
          <p:txBody>
            <a:bodyPr lIns="47486" tIns="47486" rIns="47486" bIns="47486" rtlCol="0" anchor="ctr"/>
            <a:lstStyle/>
            <a:p>
              <a:pPr algn="ctr">
                <a:lnSpc>
                  <a:spcPts val="6020"/>
                </a:lnSpc>
              </a:pPr>
              <a:endParaRPr/>
            </a:p>
          </p:txBody>
        </p:sp>
      </p:grpSp>
      <p:grpSp>
        <p:nvGrpSpPr>
          <p:cNvPr id="32" name="Group 32"/>
          <p:cNvGrpSpPr/>
          <p:nvPr/>
        </p:nvGrpSpPr>
        <p:grpSpPr>
          <a:xfrm>
            <a:off x="12082306" y="5999626"/>
            <a:ext cx="3936988" cy="908389"/>
            <a:chOff x="0" y="0"/>
            <a:chExt cx="930060" cy="199000"/>
          </a:xfrm>
        </p:grpSpPr>
        <p:sp>
          <p:nvSpPr>
            <p:cNvPr id="33" name="Freeform 33"/>
            <p:cNvSpPr/>
            <p:nvPr/>
          </p:nvSpPr>
          <p:spPr>
            <a:xfrm>
              <a:off x="0" y="0"/>
              <a:ext cx="930060" cy="199000"/>
            </a:xfrm>
            <a:custGeom>
              <a:avLst/>
              <a:gdLst/>
              <a:ahLst/>
              <a:cxnLst/>
              <a:rect l="l" t="t" r="r" b="b"/>
              <a:pathLst>
                <a:path w="930060" h="199000">
                  <a:moveTo>
                    <a:pt x="99500" y="0"/>
                  </a:moveTo>
                  <a:lnTo>
                    <a:pt x="830560" y="0"/>
                  </a:lnTo>
                  <a:cubicBezTo>
                    <a:pt x="885513" y="0"/>
                    <a:pt x="930060" y="44548"/>
                    <a:pt x="930060" y="99500"/>
                  </a:cubicBezTo>
                  <a:lnTo>
                    <a:pt x="930060" y="99500"/>
                  </a:lnTo>
                  <a:cubicBezTo>
                    <a:pt x="930060" y="154452"/>
                    <a:pt x="885513" y="199000"/>
                    <a:pt x="830560" y="199000"/>
                  </a:cubicBezTo>
                  <a:lnTo>
                    <a:pt x="99500" y="199000"/>
                  </a:lnTo>
                  <a:cubicBezTo>
                    <a:pt x="44548" y="199000"/>
                    <a:pt x="0" y="154452"/>
                    <a:pt x="0" y="99500"/>
                  </a:cubicBezTo>
                  <a:lnTo>
                    <a:pt x="0" y="99500"/>
                  </a:lnTo>
                  <a:cubicBezTo>
                    <a:pt x="0" y="44548"/>
                    <a:pt x="44548" y="0"/>
                    <a:pt x="99500" y="0"/>
                  </a:cubicBezTo>
                  <a:close/>
                </a:path>
              </a:pathLst>
            </a:custGeom>
            <a:solidFill>
              <a:srgbClr val="FEFFFF"/>
            </a:solidFill>
            <a:ln w="47625" cap="rnd">
              <a:solidFill>
                <a:srgbClr val="6FAF07"/>
              </a:solidFill>
              <a:prstDash val="lgDash"/>
              <a:round/>
            </a:ln>
          </p:spPr>
        </p:sp>
        <p:sp>
          <p:nvSpPr>
            <p:cNvPr id="34" name="TextBox 34"/>
            <p:cNvSpPr txBox="1"/>
            <p:nvPr/>
          </p:nvSpPr>
          <p:spPr>
            <a:xfrm>
              <a:off x="0" y="-28575"/>
              <a:ext cx="930060" cy="227575"/>
            </a:xfrm>
            <a:prstGeom prst="rect">
              <a:avLst/>
            </a:prstGeom>
          </p:spPr>
          <p:txBody>
            <a:bodyPr lIns="50800" tIns="50800" rIns="50800" bIns="50800" rtlCol="0" anchor="ctr"/>
            <a:lstStyle/>
            <a:p>
              <a:pPr algn="ctr">
                <a:lnSpc>
                  <a:spcPts val="2659"/>
                </a:lnSpc>
              </a:pPr>
              <a:endParaRPr/>
            </a:p>
          </p:txBody>
        </p:sp>
      </p:grpSp>
      <p:sp>
        <p:nvSpPr>
          <p:cNvPr id="35" name="TextBox 35"/>
          <p:cNvSpPr txBox="1"/>
          <p:nvPr/>
        </p:nvSpPr>
        <p:spPr>
          <a:xfrm>
            <a:off x="12025342" y="6168262"/>
            <a:ext cx="4050915" cy="492443"/>
          </a:xfrm>
          <a:prstGeom prst="rect">
            <a:avLst/>
          </a:prstGeom>
        </p:spPr>
        <p:txBody>
          <a:bodyPr wrap="square" lIns="0" tIns="0" rIns="0" bIns="0" rtlCol="0" anchor="t">
            <a:spAutoFit/>
          </a:bodyPr>
          <a:lstStyle/>
          <a:p>
            <a:pPr algn="ctr"/>
            <a:r>
              <a:rPr lang="en-US" sz="2885">
                <a:solidFill>
                  <a:srgbClr val="6FAF07"/>
                </a:solidFill>
                <a:latin typeface="Genty Sans"/>
              </a:rPr>
              <a:t> </a:t>
            </a:r>
            <a:r>
              <a:rPr lang="en-US" sz="3200" b="1">
                <a:latin typeface="Times New Roman" pitchFamily="18" charset="0"/>
                <a:cs typeface="Times New Roman" pitchFamily="18" charset="0"/>
              </a:rPr>
              <a:t>Bố cục đoạn trích</a:t>
            </a:r>
            <a:endParaRPr lang="vi-VN" sz="3200">
              <a:latin typeface="Times New Roman" pitchFamily="18" charset="0"/>
              <a:cs typeface="Times New Roman" pitchFamily="18" charset="0"/>
            </a:endParaRPr>
          </a:p>
        </p:txBody>
      </p:sp>
      <p:sp>
        <p:nvSpPr>
          <p:cNvPr id="36" name="TextBox 36"/>
          <p:cNvSpPr txBox="1"/>
          <p:nvPr/>
        </p:nvSpPr>
        <p:spPr>
          <a:xfrm>
            <a:off x="10987572" y="6105391"/>
            <a:ext cx="1033695" cy="670757"/>
          </a:xfrm>
          <a:prstGeom prst="rect">
            <a:avLst/>
          </a:prstGeom>
        </p:spPr>
        <p:txBody>
          <a:bodyPr lIns="0" tIns="0" rIns="0" bIns="0" rtlCol="0" anchor="t">
            <a:spAutoFit/>
          </a:bodyPr>
          <a:lstStyle/>
          <a:p>
            <a:pPr marL="0" lvl="0" indent="0" algn="ctr">
              <a:lnSpc>
                <a:spcPts val="5577"/>
              </a:lnSpc>
              <a:spcBef>
                <a:spcPct val="0"/>
              </a:spcBef>
            </a:pPr>
            <a:r>
              <a:rPr lang="en-US" sz="3718">
                <a:solidFill>
                  <a:srgbClr val="6FAF07"/>
                </a:solidFill>
                <a:latin typeface="Genty Sans"/>
              </a:rPr>
              <a:t>4</a:t>
            </a:r>
          </a:p>
        </p:txBody>
      </p:sp>
      <p:sp>
        <p:nvSpPr>
          <p:cNvPr id="37" name="TextBox 37"/>
          <p:cNvSpPr txBox="1"/>
          <p:nvPr/>
        </p:nvSpPr>
        <p:spPr>
          <a:xfrm>
            <a:off x="11674983" y="7179275"/>
            <a:ext cx="4126769" cy="612347"/>
          </a:xfrm>
          <a:prstGeom prst="rect">
            <a:avLst/>
          </a:prstGeom>
        </p:spPr>
        <p:txBody>
          <a:bodyPr lIns="0" tIns="0" rIns="0" bIns="0" rtlCol="0" anchor="t">
            <a:spAutoFit/>
          </a:bodyPr>
          <a:lstStyle/>
          <a:p>
            <a:pPr lvl="0" algn="ctr">
              <a:lnSpc>
                <a:spcPts val="2304"/>
              </a:lnSpc>
            </a:pPr>
            <a:endParaRPr lang="en-US" sz="3200" b="1" smtClean="0">
              <a:latin typeface="Times New Roman" pitchFamily="18" charset="0"/>
              <a:cs typeface="Times New Roman" pitchFamily="18" charset="0"/>
            </a:endParaRPr>
          </a:p>
          <a:p>
            <a:pPr lvl="0" algn="ctr">
              <a:lnSpc>
                <a:spcPts val="2304"/>
              </a:lnSpc>
            </a:pPr>
            <a:r>
              <a:rPr lang="en-US" sz="3200" b="1" smtClean="0">
                <a:latin typeface="Times New Roman" pitchFamily="18" charset="0"/>
                <a:cs typeface="Times New Roman" pitchFamily="18" charset="0"/>
              </a:rPr>
              <a:t>Gồm 4 phần</a:t>
            </a:r>
            <a:endParaRPr lang="en-US" sz="2800" b="1">
              <a:solidFill>
                <a:srgbClr val="6FAF07"/>
              </a:solidFill>
              <a:latin typeface="Times New Roman" pitchFamily="18" charset="0"/>
              <a:cs typeface="Times New Roman" pitchFamily="18" charset="0"/>
            </a:endParaRPr>
          </a:p>
        </p:txBody>
      </p:sp>
      <p:grpSp>
        <p:nvGrpSpPr>
          <p:cNvPr id="38" name="Group 38"/>
          <p:cNvGrpSpPr/>
          <p:nvPr/>
        </p:nvGrpSpPr>
        <p:grpSpPr>
          <a:xfrm>
            <a:off x="2376474" y="3820630"/>
            <a:ext cx="4545280" cy="1695230"/>
            <a:chOff x="0" y="0"/>
            <a:chExt cx="623975" cy="232721"/>
          </a:xfrm>
        </p:grpSpPr>
        <p:sp>
          <p:nvSpPr>
            <p:cNvPr id="39" name="Freeform 39"/>
            <p:cNvSpPr/>
            <p:nvPr/>
          </p:nvSpPr>
          <p:spPr>
            <a:xfrm>
              <a:off x="0" y="0"/>
              <a:ext cx="623975" cy="232721"/>
            </a:xfrm>
            <a:custGeom>
              <a:avLst/>
              <a:gdLst/>
              <a:ahLst/>
              <a:cxnLst/>
              <a:rect l="l" t="t" r="r" b="b"/>
              <a:pathLst>
                <a:path w="623975" h="232721">
                  <a:moveTo>
                    <a:pt x="64725" y="0"/>
                  </a:moveTo>
                  <a:lnTo>
                    <a:pt x="559250" y="0"/>
                  </a:lnTo>
                  <a:cubicBezTo>
                    <a:pt x="594996" y="0"/>
                    <a:pt x="623975" y="28978"/>
                    <a:pt x="623975" y="64725"/>
                  </a:cubicBezTo>
                  <a:lnTo>
                    <a:pt x="623975" y="167996"/>
                  </a:lnTo>
                  <a:cubicBezTo>
                    <a:pt x="623975" y="185162"/>
                    <a:pt x="617155" y="201625"/>
                    <a:pt x="605017" y="213763"/>
                  </a:cubicBezTo>
                  <a:cubicBezTo>
                    <a:pt x="592879" y="225901"/>
                    <a:pt x="576416" y="232721"/>
                    <a:pt x="559250" y="232721"/>
                  </a:cubicBezTo>
                  <a:lnTo>
                    <a:pt x="64725" y="232721"/>
                  </a:lnTo>
                  <a:cubicBezTo>
                    <a:pt x="28978" y="232721"/>
                    <a:pt x="0" y="203742"/>
                    <a:pt x="0" y="167996"/>
                  </a:cubicBezTo>
                  <a:lnTo>
                    <a:pt x="0" y="64725"/>
                  </a:lnTo>
                  <a:cubicBezTo>
                    <a:pt x="0" y="28978"/>
                    <a:pt x="28978" y="0"/>
                    <a:pt x="64725" y="0"/>
                  </a:cubicBezTo>
                  <a:close/>
                </a:path>
              </a:pathLst>
            </a:custGeom>
            <a:solidFill>
              <a:srgbClr val="000000">
                <a:alpha val="0"/>
              </a:srgbClr>
            </a:solidFill>
            <a:ln w="47625" cap="rnd">
              <a:solidFill>
                <a:srgbClr val="6FAF07"/>
              </a:solidFill>
              <a:prstDash val="lgDash"/>
              <a:round/>
            </a:ln>
          </p:spPr>
        </p:sp>
        <p:sp>
          <p:nvSpPr>
            <p:cNvPr id="40" name="TextBox 40"/>
            <p:cNvSpPr txBox="1"/>
            <p:nvPr/>
          </p:nvSpPr>
          <p:spPr>
            <a:xfrm>
              <a:off x="0" y="-76200"/>
              <a:ext cx="623975" cy="308921"/>
            </a:xfrm>
            <a:prstGeom prst="rect">
              <a:avLst/>
            </a:prstGeom>
          </p:spPr>
          <p:txBody>
            <a:bodyPr lIns="47486" tIns="47486" rIns="47486" bIns="47486" rtlCol="0" anchor="ctr"/>
            <a:lstStyle/>
            <a:p>
              <a:pPr algn="ctr">
                <a:lnSpc>
                  <a:spcPts val="6160"/>
                </a:lnSpc>
              </a:pPr>
              <a:endParaRPr/>
            </a:p>
          </p:txBody>
        </p:sp>
      </p:grpSp>
      <p:grpSp>
        <p:nvGrpSpPr>
          <p:cNvPr id="41" name="Group 41"/>
          <p:cNvGrpSpPr/>
          <p:nvPr/>
        </p:nvGrpSpPr>
        <p:grpSpPr>
          <a:xfrm>
            <a:off x="2703913" y="3492030"/>
            <a:ext cx="3531322" cy="755577"/>
            <a:chOff x="0" y="0"/>
            <a:chExt cx="930060" cy="199000"/>
          </a:xfrm>
        </p:grpSpPr>
        <p:sp>
          <p:nvSpPr>
            <p:cNvPr id="42" name="Freeform 42"/>
            <p:cNvSpPr/>
            <p:nvPr/>
          </p:nvSpPr>
          <p:spPr>
            <a:xfrm>
              <a:off x="0" y="0"/>
              <a:ext cx="930060" cy="199000"/>
            </a:xfrm>
            <a:custGeom>
              <a:avLst/>
              <a:gdLst/>
              <a:ahLst/>
              <a:cxnLst/>
              <a:rect l="l" t="t" r="r" b="b"/>
              <a:pathLst>
                <a:path w="930060" h="199000">
                  <a:moveTo>
                    <a:pt x="99500" y="0"/>
                  </a:moveTo>
                  <a:lnTo>
                    <a:pt x="830560" y="0"/>
                  </a:lnTo>
                  <a:cubicBezTo>
                    <a:pt x="885513" y="0"/>
                    <a:pt x="930060" y="44548"/>
                    <a:pt x="930060" y="99500"/>
                  </a:cubicBezTo>
                  <a:lnTo>
                    <a:pt x="930060" y="99500"/>
                  </a:lnTo>
                  <a:cubicBezTo>
                    <a:pt x="930060" y="154452"/>
                    <a:pt x="885513" y="199000"/>
                    <a:pt x="830560" y="199000"/>
                  </a:cubicBezTo>
                  <a:lnTo>
                    <a:pt x="99500" y="199000"/>
                  </a:lnTo>
                  <a:cubicBezTo>
                    <a:pt x="44548" y="199000"/>
                    <a:pt x="0" y="154452"/>
                    <a:pt x="0" y="99500"/>
                  </a:cubicBezTo>
                  <a:lnTo>
                    <a:pt x="0" y="99500"/>
                  </a:lnTo>
                  <a:cubicBezTo>
                    <a:pt x="0" y="44548"/>
                    <a:pt x="44548" y="0"/>
                    <a:pt x="99500" y="0"/>
                  </a:cubicBezTo>
                  <a:close/>
                </a:path>
              </a:pathLst>
            </a:custGeom>
            <a:solidFill>
              <a:srgbClr val="FEFFFF"/>
            </a:solidFill>
            <a:ln w="47625" cap="rnd">
              <a:solidFill>
                <a:srgbClr val="6FAF07"/>
              </a:solidFill>
              <a:prstDash val="lgDash"/>
              <a:round/>
            </a:ln>
          </p:spPr>
        </p:sp>
        <p:sp>
          <p:nvSpPr>
            <p:cNvPr id="43" name="TextBox 43"/>
            <p:cNvSpPr txBox="1"/>
            <p:nvPr/>
          </p:nvSpPr>
          <p:spPr>
            <a:xfrm>
              <a:off x="0" y="-28575"/>
              <a:ext cx="930060" cy="227575"/>
            </a:xfrm>
            <a:prstGeom prst="rect">
              <a:avLst/>
            </a:prstGeom>
          </p:spPr>
          <p:txBody>
            <a:bodyPr lIns="50800" tIns="50800" rIns="50800" bIns="50800" rtlCol="0" anchor="ctr"/>
            <a:lstStyle/>
            <a:p>
              <a:pPr algn="ctr">
                <a:lnSpc>
                  <a:spcPts val="2659"/>
                </a:lnSpc>
              </a:pPr>
              <a:endParaRPr/>
            </a:p>
          </p:txBody>
        </p:sp>
      </p:grpSp>
      <p:sp>
        <p:nvSpPr>
          <p:cNvPr id="44" name="TextBox 44"/>
          <p:cNvSpPr txBox="1"/>
          <p:nvPr/>
        </p:nvSpPr>
        <p:spPr>
          <a:xfrm>
            <a:off x="2516792" y="3582427"/>
            <a:ext cx="3852003" cy="520655"/>
          </a:xfrm>
          <a:prstGeom prst="rect">
            <a:avLst/>
          </a:prstGeom>
        </p:spPr>
        <p:txBody>
          <a:bodyPr lIns="0" tIns="0" rIns="0" bIns="0" rtlCol="0" anchor="t">
            <a:spAutoFit/>
          </a:bodyPr>
          <a:lstStyle/>
          <a:p>
            <a:pPr algn="ctr">
              <a:lnSpc>
                <a:spcPts val="4328"/>
              </a:lnSpc>
              <a:spcBef>
                <a:spcPct val="0"/>
              </a:spcBef>
            </a:pPr>
            <a:r>
              <a:rPr lang="en-US" sz="3200" b="1">
                <a:latin typeface="Times New Roman" pitchFamily="18" charset="0"/>
                <a:cs typeface="Times New Roman" pitchFamily="18" charset="0"/>
              </a:rPr>
              <a:t>Thể loại</a:t>
            </a:r>
            <a:endParaRPr lang="en-US" sz="2885">
              <a:solidFill>
                <a:srgbClr val="6FAF07"/>
              </a:solidFill>
              <a:latin typeface="Times New Roman" pitchFamily="18" charset="0"/>
              <a:cs typeface="Times New Roman" pitchFamily="18" charset="0"/>
            </a:endParaRPr>
          </a:p>
        </p:txBody>
      </p:sp>
      <p:grpSp>
        <p:nvGrpSpPr>
          <p:cNvPr id="45" name="Group 45"/>
          <p:cNvGrpSpPr/>
          <p:nvPr/>
        </p:nvGrpSpPr>
        <p:grpSpPr>
          <a:xfrm>
            <a:off x="6470784" y="3454960"/>
            <a:ext cx="829717" cy="829717"/>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FFF"/>
            </a:solidFill>
            <a:ln w="47625" cap="sq">
              <a:solidFill>
                <a:srgbClr val="6FAF07"/>
              </a:solidFill>
              <a:prstDash val="lgDash"/>
              <a:miter/>
            </a:ln>
          </p:spPr>
        </p:sp>
        <p:sp>
          <p:nvSpPr>
            <p:cNvPr id="47" name="TextBox 47"/>
            <p:cNvSpPr txBox="1"/>
            <p:nvPr/>
          </p:nvSpPr>
          <p:spPr>
            <a:xfrm>
              <a:off x="76200" y="0"/>
              <a:ext cx="660400" cy="736600"/>
            </a:xfrm>
            <a:prstGeom prst="rect">
              <a:avLst/>
            </a:prstGeom>
          </p:spPr>
          <p:txBody>
            <a:bodyPr lIns="47486" tIns="47486" rIns="47486" bIns="47486" rtlCol="0" anchor="ctr"/>
            <a:lstStyle/>
            <a:p>
              <a:pPr algn="ctr">
                <a:lnSpc>
                  <a:spcPts val="6020"/>
                </a:lnSpc>
              </a:pPr>
              <a:endParaRPr/>
            </a:p>
          </p:txBody>
        </p:sp>
      </p:grpSp>
      <p:sp>
        <p:nvSpPr>
          <p:cNvPr id="48" name="TextBox 48"/>
          <p:cNvSpPr txBox="1"/>
          <p:nvPr/>
        </p:nvSpPr>
        <p:spPr>
          <a:xfrm>
            <a:off x="6368795" y="3482053"/>
            <a:ext cx="1033695" cy="670757"/>
          </a:xfrm>
          <a:prstGeom prst="rect">
            <a:avLst/>
          </a:prstGeom>
        </p:spPr>
        <p:txBody>
          <a:bodyPr lIns="0" tIns="0" rIns="0" bIns="0" rtlCol="0" anchor="t">
            <a:spAutoFit/>
          </a:bodyPr>
          <a:lstStyle/>
          <a:p>
            <a:pPr marL="0" lvl="0" indent="0" algn="ctr">
              <a:lnSpc>
                <a:spcPts val="5577"/>
              </a:lnSpc>
              <a:spcBef>
                <a:spcPct val="0"/>
              </a:spcBef>
            </a:pPr>
            <a:r>
              <a:rPr lang="en-US" sz="3718">
                <a:solidFill>
                  <a:srgbClr val="6FAF07"/>
                </a:solidFill>
                <a:latin typeface="Genty Sans"/>
              </a:rPr>
              <a:t>1</a:t>
            </a:r>
          </a:p>
        </p:txBody>
      </p:sp>
      <p:sp>
        <p:nvSpPr>
          <p:cNvPr id="49" name="TextBox 49"/>
          <p:cNvSpPr txBox="1"/>
          <p:nvPr/>
        </p:nvSpPr>
        <p:spPr>
          <a:xfrm>
            <a:off x="2584369" y="4537457"/>
            <a:ext cx="4126769" cy="329386"/>
          </a:xfrm>
          <a:prstGeom prst="rect">
            <a:avLst/>
          </a:prstGeom>
        </p:spPr>
        <p:txBody>
          <a:bodyPr lIns="0" tIns="0" rIns="0" bIns="0" rtlCol="0" anchor="t">
            <a:spAutoFit/>
          </a:bodyPr>
          <a:lstStyle/>
          <a:p>
            <a:pPr algn="ctr">
              <a:lnSpc>
                <a:spcPts val="2304"/>
              </a:lnSpc>
            </a:pPr>
            <a:r>
              <a:rPr lang="en-US" sz="3200" b="1" smtClean="0">
                <a:latin typeface="Times New Roman" pitchFamily="18" charset="0"/>
                <a:cs typeface="Times New Roman" pitchFamily="18" charset="0"/>
              </a:rPr>
              <a:t>Hài kịch</a:t>
            </a:r>
            <a:endParaRPr lang="en-US" sz="2800" b="1">
              <a:solidFill>
                <a:srgbClr val="6FAF07"/>
              </a:solidFill>
              <a:latin typeface="Times New Roman" pitchFamily="18" charset="0"/>
              <a:cs typeface="Times New Roman" pitchFamily="18" charset="0"/>
            </a:endParaRPr>
          </a:p>
        </p:txBody>
      </p:sp>
      <p:grpSp>
        <p:nvGrpSpPr>
          <p:cNvPr id="50" name="Group 50"/>
          <p:cNvGrpSpPr/>
          <p:nvPr/>
        </p:nvGrpSpPr>
        <p:grpSpPr>
          <a:xfrm>
            <a:off x="2376473" y="6365296"/>
            <a:ext cx="6767525" cy="2440376"/>
            <a:chOff x="0" y="0"/>
            <a:chExt cx="623975" cy="232721"/>
          </a:xfrm>
        </p:grpSpPr>
        <p:sp>
          <p:nvSpPr>
            <p:cNvPr id="51" name="Freeform 51"/>
            <p:cNvSpPr/>
            <p:nvPr/>
          </p:nvSpPr>
          <p:spPr>
            <a:xfrm>
              <a:off x="0" y="0"/>
              <a:ext cx="623975" cy="232721"/>
            </a:xfrm>
            <a:custGeom>
              <a:avLst/>
              <a:gdLst/>
              <a:ahLst/>
              <a:cxnLst/>
              <a:rect l="l" t="t" r="r" b="b"/>
              <a:pathLst>
                <a:path w="623975" h="232721">
                  <a:moveTo>
                    <a:pt x="64725" y="0"/>
                  </a:moveTo>
                  <a:lnTo>
                    <a:pt x="559250" y="0"/>
                  </a:lnTo>
                  <a:cubicBezTo>
                    <a:pt x="594996" y="0"/>
                    <a:pt x="623975" y="28978"/>
                    <a:pt x="623975" y="64725"/>
                  </a:cubicBezTo>
                  <a:lnTo>
                    <a:pt x="623975" y="167996"/>
                  </a:lnTo>
                  <a:cubicBezTo>
                    <a:pt x="623975" y="185162"/>
                    <a:pt x="617155" y="201625"/>
                    <a:pt x="605017" y="213763"/>
                  </a:cubicBezTo>
                  <a:cubicBezTo>
                    <a:pt x="592879" y="225901"/>
                    <a:pt x="576416" y="232721"/>
                    <a:pt x="559250" y="232721"/>
                  </a:cubicBezTo>
                  <a:lnTo>
                    <a:pt x="64725" y="232721"/>
                  </a:lnTo>
                  <a:cubicBezTo>
                    <a:pt x="28978" y="232721"/>
                    <a:pt x="0" y="203742"/>
                    <a:pt x="0" y="167996"/>
                  </a:cubicBezTo>
                  <a:lnTo>
                    <a:pt x="0" y="64725"/>
                  </a:lnTo>
                  <a:cubicBezTo>
                    <a:pt x="0" y="28978"/>
                    <a:pt x="28978" y="0"/>
                    <a:pt x="64725" y="0"/>
                  </a:cubicBezTo>
                  <a:close/>
                </a:path>
              </a:pathLst>
            </a:custGeom>
            <a:solidFill>
              <a:srgbClr val="000000">
                <a:alpha val="0"/>
              </a:srgbClr>
            </a:solidFill>
            <a:ln w="47625" cap="rnd">
              <a:solidFill>
                <a:srgbClr val="6FAF07"/>
              </a:solidFill>
              <a:prstDash val="lgDash"/>
              <a:round/>
            </a:ln>
          </p:spPr>
        </p:sp>
        <p:sp>
          <p:nvSpPr>
            <p:cNvPr id="52" name="TextBox 52"/>
            <p:cNvSpPr txBox="1"/>
            <p:nvPr/>
          </p:nvSpPr>
          <p:spPr>
            <a:xfrm>
              <a:off x="0" y="-76200"/>
              <a:ext cx="623975" cy="308921"/>
            </a:xfrm>
            <a:prstGeom prst="rect">
              <a:avLst/>
            </a:prstGeom>
          </p:spPr>
          <p:txBody>
            <a:bodyPr lIns="47486" tIns="47486" rIns="47486" bIns="47486" rtlCol="0" anchor="ctr"/>
            <a:lstStyle/>
            <a:p>
              <a:pPr algn="ctr">
                <a:lnSpc>
                  <a:spcPts val="6160"/>
                </a:lnSpc>
              </a:pPr>
              <a:endParaRPr/>
            </a:p>
          </p:txBody>
        </p:sp>
      </p:grpSp>
      <p:grpSp>
        <p:nvGrpSpPr>
          <p:cNvPr id="53" name="Group 53"/>
          <p:cNvGrpSpPr/>
          <p:nvPr/>
        </p:nvGrpSpPr>
        <p:grpSpPr>
          <a:xfrm>
            <a:off x="2703913" y="6036696"/>
            <a:ext cx="3531322" cy="755577"/>
            <a:chOff x="0" y="0"/>
            <a:chExt cx="930060" cy="199000"/>
          </a:xfrm>
        </p:grpSpPr>
        <p:sp>
          <p:nvSpPr>
            <p:cNvPr id="54" name="Freeform 54"/>
            <p:cNvSpPr/>
            <p:nvPr/>
          </p:nvSpPr>
          <p:spPr>
            <a:xfrm>
              <a:off x="0" y="0"/>
              <a:ext cx="930060" cy="199000"/>
            </a:xfrm>
            <a:custGeom>
              <a:avLst/>
              <a:gdLst/>
              <a:ahLst/>
              <a:cxnLst/>
              <a:rect l="l" t="t" r="r" b="b"/>
              <a:pathLst>
                <a:path w="930060" h="199000">
                  <a:moveTo>
                    <a:pt x="99500" y="0"/>
                  </a:moveTo>
                  <a:lnTo>
                    <a:pt x="830560" y="0"/>
                  </a:lnTo>
                  <a:cubicBezTo>
                    <a:pt x="885513" y="0"/>
                    <a:pt x="930060" y="44548"/>
                    <a:pt x="930060" y="99500"/>
                  </a:cubicBezTo>
                  <a:lnTo>
                    <a:pt x="930060" y="99500"/>
                  </a:lnTo>
                  <a:cubicBezTo>
                    <a:pt x="930060" y="154452"/>
                    <a:pt x="885513" y="199000"/>
                    <a:pt x="830560" y="199000"/>
                  </a:cubicBezTo>
                  <a:lnTo>
                    <a:pt x="99500" y="199000"/>
                  </a:lnTo>
                  <a:cubicBezTo>
                    <a:pt x="44548" y="199000"/>
                    <a:pt x="0" y="154452"/>
                    <a:pt x="0" y="99500"/>
                  </a:cubicBezTo>
                  <a:lnTo>
                    <a:pt x="0" y="99500"/>
                  </a:lnTo>
                  <a:cubicBezTo>
                    <a:pt x="0" y="44548"/>
                    <a:pt x="44548" y="0"/>
                    <a:pt x="99500" y="0"/>
                  </a:cubicBezTo>
                  <a:close/>
                </a:path>
              </a:pathLst>
            </a:custGeom>
            <a:solidFill>
              <a:srgbClr val="FEFFFF"/>
            </a:solidFill>
            <a:ln w="47625" cap="rnd">
              <a:solidFill>
                <a:srgbClr val="6FAF07"/>
              </a:solidFill>
              <a:prstDash val="lgDash"/>
              <a:round/>
            </a:ln>
          </p:spPr>
        </p:sp>
        <p:sp>
          <p:nvSpPr>
            <p:cNvPr id="55" name="TextBox 55"/>
            <p:cNvSpPr txBox="1"/>
            <p:nvPr/>
          </p:nvSpPr>
          <p:spPr>
            <a:xfrm>
              <a:off x="0" y="-28575"/>
              <a:ext cx="930060" cy="227575"/>
            </a:xfrm>
            <a:prstGeom prst="rect">
              <a:avLst/>
            </a:prstGeom>
          </p:spPr>
          <p:txBody>
            <a:bodyPr lIns="50800" tIns="50800" rIns="50800" bIns="50800" rtlCol="0" anchor="ctr"/>
            <a:lstStyle/>
            <a:p>
              <a:pPr algn="ctr">
                <a:lnSpc>
                  <a:spcPts val="2659"/>
                </a:lnSpc>
              </a:pPr>
              <a:endParaRPr/>
            </a:p>
          </p:txBody>
        </p:sp>
      </p:grpSp>
      <p:sp>
        <p:nvSpPr>
          <p:cNvPr id="56" name="TextBox 56"/>
          <p:cNvSpPr txBox="1"/>
          <p:nvPr/>
        </p:nvSpPr>
        <p:spPr>
          <a:xfrm>
            <a:off x="2573942" y="6127093"/>
            <a:ext cx="3737703" cy="492443"/>
          </a:xfrm>
          <a:prstGeom prst="rect">
            <a:avLst/>
          </a:prstGeom>
        </p:spPr>
        <p:txBody>
          <a:bodyPr lIns="0" tIns="0" rIns="0" bIns="0" rtlCol="0" anchor="t">
            <a:spAutoFit/>
          </a:bodyPr>
          <a:lstStyle/>
          <a:p>
            <a:pPr algn="ctr"/>
            <a:r>
              <a:rPr lang="en-US" sz="2885">
                <a:solidFill>
                  <a:srgbClr val="6FAF07"/>
                </a:solidFill>
                <a:latin typeface="Genty Sans"/>
              </a:rPr>
              <a:t> </a:t>
            </a:r>
            <a:r>
              <a:rPr lang="en-US" sz="3200" b="1">
                <a:latin typeface="Times New Roman" pitchFamily="18" charset="0"/>
                <a:cs typeface="Times New Roman" pitchFamily="18" charset="0"/>
              </a:rPr>
              <a:t>Xuất xứ</a:t>
            </a:r>
            <a:endParaRPr lang="vi-VN" sz="3200">
              <a:latin typeface="Times New Roman" pitchFamily="18" charset="0"/>
              <a:cs typeface="Times New Roman" pitchFamily="18" charset="0"/>
            </a:endParaRPr>
          </a:p>
        </p:txBody>
      </p:sp>
      <p:grpSp>
        <p:nvGrpSpPr>
          <p:cNvPr id="57" name="Group 57"/>
          <p:cNvGrpSpPr/>
          <p:nvPr/>
        </p:nvGrpSpPr>
        <p:grpSpPr>
          <a:xfrm>
            <a:off x="6470784" y="5999626"/>
            <a:ext cx="829717" cy="829717"/>
            <a:chOff x="0" y="0"/>
            <a:chExt cx="812800" cy="812800"/>
          </a:xfrm>
        </p:grpSpPr>
        <p:sp>
          <p:nvSpPr>
            <p:cNvPr id="58" name="Freeform 5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FFF"/>
            </a:solidFill>
            <a:ln w="47625" cap="sq">
              <a:solidFill>
                <a:srgbClr val="6FAF07"/>
              </a:solidFill>
              <a:prstDash val="lgDash"/>
              <a:miter/>
            </a:ln>
          </p:spPr>
        </p:sp>
        <p:sp>
          <p:nvSpPr>
            <p:cNvPr id="59" name="TextBox 59"/>
            <p:cNvSpPr txBox="1"/>
            <p:nvPr/>
          </p:nvSpPr>
          <p:spPr>
            <a:xfrm>
              <a:off x="76200" y="0"/>
              <a:ext cx="660400" cy="736600"/>
            </a:xfrm>
            <a:prstGeom prst="rect">
              <a:avLst/>
            </a:prstGeom>
          </p:spPr>
          <p:txBody>
            <a:bodyPr lIns="47486" tIns="47486" rIns="47486" bIns="47486" rtlCol="0" anchor="ctr"/>
            <a:lstStyle/>
            <a:p>
              <a:pPr algn="ctr">
                <a:lnSpc>
                  <a:spcPts val="6020"/>
                </a:lnSpc>
              </a:pPr>
              <a:endParaRPr/>
            </a:p>
          </p:txBody>
        </p:sp>
      </p:grpSp>
      <p:sp>
        <p:nvSpPr>
          <p:cNvPr id="60" name="TextBox 60"/>
          <p:cNvSpPr txBox="1"/>
          <p:nvPr/>
        </p:nvSpPr>
        <p:spPr>
          <a:xfrm>
            <a:off x="6368795" y="6026719"/>
            <a:ext cx="1033695" cy="670757"/>
          </a:xfrm>
          <a:prstGeom prst="rect">
            <a:avLst/>
          </a:prstGeom>
        </p:spPr>
        <p:txBody>
          <a:bodyPr lIns="0" tIns="0" rIns="0" bIns="0" rtlCol="0" anchor="t">
            <a:spAutoFit/>
          </a:bodyPr>
          <a:lstStyle/>
          <a:p>
            <a:pPr marL="0" lvl="0" indent="0" algn="ctr">
              <a:lnSpc>
                <a:spcPts val="5577"/>
              </a:lnSpc>
              <a:spcBef>
                <a:spcPct val="0"/>
              </a:spcBef>
            </a:pPr>
            <a:r>
              <a:rPr lang="en-US" sz="3718">
                <a:solidFill>
                  <a:srgbClr val="6FAF07"/>
                </a:solidFill>
                <a:latin typeface="Genty Sans"/>
              </a:rPr>
              <a:t>3</a:t>
            </a:r>
          </a:p>
        </p:txBody>
      </p:sp>
      <p:sp>
        <p:nvSpPr>
          <p:cNvPr id="61" name="TextBox 61"/>
          <p:cNvSpPr txBox="1"/>
          <p:nvPr/>
        </p:nvSpPr>
        <p:spPr>
          <a:xfrm>
            <a:off x="2584369" y="7082123"/>
            <a:ext cx="6260065" cy="1723549"/>
          </a:xfrm>
          <a:prstGeom prst="rect">
            <a:avLst/>
          </a:prstGeom>
        </p:spPr>
        <p:txBody>
          <a:bodyPr wrap="square" lIns="0" tIns="0" rIns="0" bIns="0" rtlCol="0" anchor="t">
            <a:spAutoFit/>
          </a:bodyPr>
          <a:lstStyle/>
          <a:p>
            <a:pPr algn="ctr"/>
            <a:r>
              <a:rPr lang="en-US" sz="2800" b="1">
                <a:latin typeface="Times New Roman" pitchFamily="18" charset="0"/>
                <a:cs typeface="Times New Roman" pitchFamily="18" charset="0"/>
              </a:rPr>
              <a:t>- Tác phẩm thuộc phần cuối của cảnh thứ nhất trong vở kịch “Mùa hè ở biển”. </a:t>
            </a:r>
          </a:p>
          <a:p>
            <a:pPr algn="ctr"/>
            <a:r>
              <a:rPr lang="en-US" sz="2800" b="1" smtClean="0">
                <a:latin typeface="Times New Roman" pitchFamily="18" charset="0"/>
                <a:cs typeface="Times New Roman" pitchFamily="18" charset="0"/>
              </a:rPr>
              <a:t>Tác </a:t>
            </a:r>
            <a:r>
              <a:rPr lang="en-US" sz="2800" b="1">
                <a:latin typeface="Times New Roman" pitchFamily="18" charset="0"/>
                <a:cs typeface="Times New Roman" pitchFamily="18" charset="0"/>
              </a:rPr>
              <a:t>phẩm được trích trong Kịch Xuân Trình, NXB Sân khấu, Hà Nội, 1995.</a:t>
            </a:r>
            <a:endParaRPr lang="vi-VN" sz="2800" b="1">
              <a:latin typeface="Times New Roman" pitchFamily="18" charset="0"/>
              <a:cs typeface="Times New Roman" pitchFamily="18" charset="0"/>
            </a:endParaRPr>
          </a:p>
        </p:txBody>
      </p:sp>
      <p:grpSp>
        <p:nvGrpSpPr>
          <p:cNvPr id="62" name="Group 62"/>
          <p:cNvGrpSpPr/>
          <p:nvPr/>
        </p:nvGrpSpPr>
        <p:grpSpPr>
          <a:xfrm>
            <a:off x="10220840" y="4344066"/>
            <a:ext cx="768288" cy="768288"/>
            <a:chOff x="0" y="0"/>
            <a:chExt cx="812800" cy="812800"/>
          </a:xfrm>
        </p:grpSpPr>
        <p:sp>
          <p:nvSpPr>
            <p:cNvPr id="63" name="Freeform 63"/>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BFE651"/>
            </a:solidFill>
          </p:spPr>
        </p:sp>
        <p:sp>
          <p:nvSpPr>
            <p:cNvPr id="64" name="TextBox 64"/>
            <p:cNvSpPr txBox="1"/>
            <p:nvPr/>
          </p:nvSpPr>
          <p:spPr>
            <a:xfrm>
              <a:off x="0" y="174625"/>
              <a:ext cx="711200" cy="434975"/>
            </a:xfrm>
            <a:prstGeom prst="rect">
              <a:avLst/>
            </a:prstGeom>
          </p:spPr>
          <p:txBody>
            <a:bodyPr lIns="50800" tIns="50800" rIns="50800" bIns="50800" rtlCol="0" anchor="ctr"/>
            <a:lstStyle/>
            <a:p>
              <a:pPr algn="ctr">
                <a:lnSpc>
                  <a:spcPts val="2659"/>
                </a:lnSpc>
              </a:pPr>
              <a:endParaRPr/>
            </a:p>
          </p:txBody>
        </p:sp>
      </p:grpSp>
      <p:grpSp>
        <p:nvGrpSpPr>
          <p:cNvPr id="65" name="Group 65"/>
          <p:cNvGrpSpPr/>
          <p:nvPr/>
        </p:nvGrpSpPr>
        <p:grpSpPr>
          <a:xfrm>
            <a:off x="10143213" y="5965743"/>
            <a:ext cx="768288" cy="768288"/>
            <a:chOff x="0" y="0"/>
            <a:chExt cx="812800" cy="812800"/>
          </a:xfrm>
        </p:grpSpPr>
        <p:sp>
          <p:nvSpPr>
            <p:cNvPr id="66" name="Freeform 66"/>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4ACF66"/>
            </a:solidFill>
          </p:spPr>
        </p:sp>
        <p:sp>
          <p:nvSpPr>
            <p:cNvPr id="67" name="TextBox 67"/>
            <p:cNvSpPr txBox="1"/>
            <p:nvPr/>
          </p:nvSpPr>
          <p:spPr>
            <a:xfrm>
              <a:off x="0" y="174625"/>
              <a:ext cx="711200" cy="434975"/>
            </a:xfrm>
            <a:prstGeom prst="rect">
              <a:avLst/>
            </a:prstGeom>
          </p:spPr>
          <p:txBody>
            <a:bodyPr lIns="50800" tIns="50800" rIns="50800" bIns="50800" rtlCol="0" anchor="ctr"/>
            <a:lstStyle/>
            <a:p>
              <a:pPr algn="ctr">
                <a:lnSpc>
                  <a:spcPts val="2659"/>
                </a:lnSpc>
              </a:pPr>
              <a:endParaRPr/>
            </a:p>
          </p:txBody>
        </p:sp>
      </p:grpSp>
      <p:grpSp>
        <p:nvGrpSpPr>
          <p:cNvPr id="68" name="Group 68"/>
          <p:cNvGrpSpPr/>
          <p:nvPr/>
        </p:nvGrpSpPr>
        <p:grpSpPr>
          <a:xfrm>
            <a:off x="7477340" y="4272790"/>
            <a:ext cx="768288" cy="768288"/>
            <a:chOff x="0" y="0"/>
            <a:chExt cx="812800" cy="812800"/>
          </a:xfrm>
        </p:grpSpPr>
        <p:sp>
          <p:nvSpPr>
            <p:cNvPr id="69" name="Freeform 69"/>
            <p:cNvSpPr/>
            <p:nvPr/>
          </p:nvSpPr>
          <p:spPr>
            <a:xfrm>
              <a:off x="0" y="0"/>
              <a:ext cx="812800" cy="812800"/>
            </a:xfrm>
            <a:custGeom>
              <a:avLst/>
              <a:gdLst/>
              <a:ahLst/>
              <a:cxnLst/>
              <a:rect l="l" t="t" r="r" b="b"/>
              <a:pathLst>
                <a:path w="812800" h="812800">
                  <a:moveTo>
                    <a:pt x="0" y="406400"/>
                  </a:moveTo>
                  <a:lnTo>
                    <a:pt x="406400" y="0"/>
                  </a:lnTo>
                  <a:lnTo>
                    <a:pt x="406400" y="203200"/>
                  </a:lnTo>
                  <a:lnTo>
                    <a:pt x="812800" y="203200"/>
                  </a:lnTo>
                  <a:lnTo>
                    <a:pt x="812800" y="609600"/>
                  </a:lnTo>
                  <a:lnTo>
                    <a:pt x="406400" y="609600"/>
                  </a:lnTo>
                  <a:lnTo>
                    <a:pt x="406400" y="812800"/>
                  </a:lnTo>
                  <a:lnTo>
                    <a:pt x="0" y="406400"/>
                  </a:lnTo>
                  <a:close/>
                </a:path>
              </a:pathLst>
            </a:custGeom>
            <a:solidFill>
              <a:srgbClr val="00808A"/>
            </a:solidFill>
          </p:spPr>
        </p:sp>
        <p:sp>
          <p:nvSpPr>
            <p:cNvPr id="70" name="TextBox 70"/>
            <p:cNvSpPr txBox="1"/>
            <p:nvPr/>
          </p:nvSpPr>
          <p:spPr>
            <a:xfrm>
              <a:off x="101600" y="174625"/>
              <a:ext cx="711200" cy="434975"/>
            </a:xfrm>
            <a:prstGeom prst="rect">
              <a:avLst/>
            </a:prstGeom>
          </p:spPr>
          <p:txBody>
            <a:bodyPr lIns="50800" tIns="50800" rIns="50800" bIns="50800" rtlCol="0" anchor="ctr"/>
            <a:lstStyle/>
            <a:p>
              <a:pPr algn="ctr">
                <a:lnSpc>
                  <a:spcPts val="2659"/>
                </a:lnSpc>
              </a:pPr>
              <a:endParaRPr/>
            </a:p>
          </p:txBody>
        </p:sp>
      </p:grpSp>
      <p:grpSp>
        <p:nvGrpSpPr>
          <p:cNvPr id="71" name="Group 71"/>
          <p:cNvGrpSpPr/>
          <p:nvPr/>
        </p:nvGrpSpPr>
        <p:grpSpPr>
          <a:xfrm>
            <a:off x="7477340" y="5890821"/>
            <a:ext cx="768288" cy="768288"/>
            <a:chOff x="0" y="0"/>
            <a:chExt cx="812800" cy="812800"/>
          </a:xfrm>
        </p:grpSpPr>
        <p:sp>
          <p:nvSpPr>
            <p:cNvPr id="72" name="Freeform 72"/>
            <p:cNvSpPr/>
            <p:nvPr/>
          </p:nvSpPr>
          <p:spPr>
            <a:xfrm>
              <a:off x="0" y="0"/>
              <a:ext cx="812800" cy="812800"/>
            </a:xfrm>
            <a:custGeom>
              <a:avLst/>
              <a:gdLst/>
              <a:ahLst/>
              <a:cxnLst/>
              <a:rect l="l" t="t" r="r" b="b"/>
              <a:pathLst>
                <a:path w="812800" h="812800">
                  <a:moveTo>
                    <a:pt x="0" y="406400"/>
                  </a:moveTo>
                  <a:lnTo>
                    <a:pt x="406400" y="0"/>
                  </a:lnTo>
                  <a:lnTo>
                    <a:pt x="406400" y="203200"/>
                  </a:lnTo>
                  <a:lnTo>
                    <a:pt x="812800" y="203200"/>
                  </a:lnTo>
                  <a:lnTo>
                    <a:pt x="812800" y="609600"/>
                  </a:lnTo>
                  <a:lnTo>
                    <a:pt x="406400" y="609600"/>
                  </a:lnTo>
                  <a:lnTo>
                    <a:pt x="406400" y="812800"/>
                  </a:lnTo>
                  <a:lnTo>
                    <a:pt x="0" y="406400"/>
                  </a:lnTo>
                  <a:close/>
                </a:path>
              </a:pathLst>
            </a:custGeom>
            <a:solidFill>
              <a:srgbClr val="00AA86"/>
            </a:solidFill>
          </p:spPr>
        </p:sp>
        <p:sp>
          <p:nvSpPr>
            <p:cNvPr id="73" name="TextBox 73"/>
            <p:cNvSpPr txBox="1"/>
            <p:nvPr/>
          </p:nvSpPr>
          <p:spPr>
            <a:xfrm>
              <a:off x="101600" y="174625"/>
              <a:ext cx="711200" cy="434975"/>
            </a:xfrm>
            <a:prstGeom prst="rect">
              <a:avLst/>
            </a:prstGeom>
          </p:spPr>
          <p:txBody>
            <a:bodyPr lIns="50800" tIns="50800" rIns="50800" bIns="50800" rtlCol="0" anchor="ctr"/>
            <a:lstStyle/>
            <a:p>
              <a:pPr algn="ctr">
                <a:lnSpc>
                  <a:spcPts val="2659"/>
                </a:lnSpc>
              </a:pPr>
              <a:endParaRPr/>
            </a:p>
          </p:txBody>
        </p:sp>
      </p:grpSp>
      <p:sp>
        <p:nvSpPr>
          <p:cNvPr id="74" name="Freeform 74"/>
          <p:cNvSpPr/>
          <p:nvPr/>
        </p:nvSpPr>
        <p:spPr>
          <a:xfrm>
            <a:off x="8844434" y="5181788"/>
            <a:ext cx="764382" cy="675435"/>
          </a:xfrm>
          <a:custGeom>
            <a:avLst/>
            <a:gdLst/>
            <a:ahLst/>
            <a:cxnLst/>
            <a:rect l="l" t="t" r="r" b="b"/>
            <a:pathLst>
              <a:path w="764382" h="675435">
                <a:moveTo>
                  <a:pt x="0" y="0"/>
                </a:moveTo>
                <a:lnTo>
                  <a:pt x="764382" y="0"/>
                </a:lnTo>
                <a:lnTo>
                  <a:pt x="764382" y="675436"/>
                </a:lnTo>
                <a:lnTo>
                  <a:pt x="0" y="67543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Tree>
    <p:extLst>
      <p:ext uri="{BB962C8B-B14F-4D97-AF65-F5344CB8AC3E}">
        <p14:creationId xmlns:p14="http://schemas.microsoft.com/office/powerpoint/2010/main" val="283907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1000"/>
                                        <p:tgtEl>
                                          <p:spTgt spid="44"/>
                                        </p:tgtEl>
                                      </p:cBhvr>
                                    </p:animEffect>
                                    <p:anim calcmode="lin" valueType="num">
                                      <p:cBhvr>
                                        <p:cTn id="15" dur="1000" fill="hold"/>
                                        <p:tgtEl>
                                          <p:spTgt spid="44"/>
                                        </p:tgtEl>
                                        <p:attrNameLst>
                                          <p:attrName>ppt_x</p:attrName>
                                        </p:attrNameLst>
                                      </p:cBhvr>
                                      <p:tavLst>
                                        <p:tav tm="0">
                                          <p:val>
                                            <p:strVal val="#ppt_x"/>
                                          </p:val>
                                        </p:tav>
                                        <p:tav tm="100000">
                                          <p:val>
                                            <p:strVal val="#ppt_x"/>
                                          </p:val>
                                        </p:tav>
                                      </p:tavLst>
                                    </p:anim>
                                    <p:anim calcmode="lin" valueType="num">
                                      <p:cBhvr>
                                        <p:cTn id="1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fade">
                                      <p:cBhvr>
                                        <p:cTn id="49" dur="1000"/>
                                        <p:tgtEl>
                                          <p:spTgt spid="61"/>
                                        </p:tgtEl>
                                      </p:cBhvr>
                                    </p:animEffect>
                                    <p:anim calcmode="lin" valueType="num">
                                      <p:cBhvr>
                                        <p:cTn id="50" dur="1000" fill="hold"/>
                                        <p:tgtEl>
                                          <p:spTgt spid="61"/>
                                        </p:tgtEl>
                                        <p:attrNameLst>
                                          <p:attrName>ppt_x</p:attrName>
                                        </p:attrNameLst>
                                      </p:cBhvr>
                                      <p:tavLst>
                                        <p:tav tm="0">
                                          <p:val>
                                            <p:strVal val="#ppt_x"/>
                                          </p:val>
                                        </p:tav>
                                        <p:tav tm="100000">
                                          <p:val>
                                            <p:strVal val="#ppt_x"/>
                                          </p:val>
                                        </p:tav>
                                      </p:tavLst>
                                    </p:anim>
                                    <p:anim calcmode="lin" valueType="num">
                                      <p:cBhvr>
                                        <p:cTn id="51"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1000"/>
                                        <p:tgtEl>
                                          <p:spTgt spid="37"/>
                                        </p:tgtEl>
                                      </p:cBhvr>
                                    </p:animEffect>
                                    <p:anim calcmode="lin" valueType="num">
                                      <p:cBhvr>
                                        <p:cTn id="64" dur="1000" fill="hold"/>
                                        <p:tgtEl>
                                          <p:spTgt spid="37"/>
                                        </p:tgtEl>
                                        <p:attrNameLst>
                                          <p:attrName>ppt_x</p:attrName>
                                        </p:attrNameLst>
                                      </p:cBhvr>
                                      <p:tavLst>
                                        <p:tav tm="0">
                                          <p:val>
                                            <p:strVal val="#ppt_x"/>
                                          </p:val>
                                        </p:tav>
                                        <p:tav tm="100000">
                                          <p:val>
                                            <p:strVal val="#ppt_x"/>
                                          </p:val>
                                        </p:tav>
                                      </p:tavLst>
                                    </p:anim>
                                    <p:anim calcmode="lin" valueType="num">
                                      <p:cBhvr>
                                        <p:cTn id="6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5" grpId="0"/>
      <p:bldP spid="35" grpId="0"/>
      <p:bldP spid="37" grpId="0"/>
      <p:bldP spid="44" grpId="0"/>
      <p:bldP spid="49" grpId="0"/>
      <p:bldP spid="56"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p:cNvGrpSpPr/>
          <p:nvPr/>
        </p:nvGrpSpPr>
        <p:grpSpPr>
          <a:xfrm>
            <a:off x="1028700" y="478853"/>
            <a:ext cx="16253913" cy="9329295"/>
            <a:chOff x="0" y="0"/>
            <a:chExt cx="4025391" cy="2310463"/>
          </a:xfrm>
        </p:grpSpPr>
        <p:sp>
          <p:nvSpPr>
            <p:cNvPr id="4" name="Freeform 4"/>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sp>
        <p:sp>
          <p:nvSpPr>
            <p:cNvPr id="5" name="TextBox 5"/>
            <p:cNvSpPr txBox="1"/>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44033" y="1502034"/>
            <a:ext cx="14799931" cy="7647770"/>
            <a:chOff x="0" y="0"/>
            <a:chExt cx="3897924" cy="2014227"/>
          </a:xfrm>
        </p:grpSpPr>
        <p:sp>
          <p:nvSpPr>
            <p:cNvPr id="7" name="Freeform 7"/>
            <p:cNvSpPr/>
            <p:nvPr/>
          </p:nvSpPr>
          <p:spPr>
            <a:xfrm>
              <a:off x="0" y="0"/>
              <a:ext cx="3897924" cy="2014227"/>
            </a:xfrm>
            <a:custGeom>
              <a:avLst/>
              <a:gdLst/>
              <a:ahLst/>
              <a:cxnLst/>
              <a:rect l="l" t="t" r="r" b="b"/>
              <a:pathLst>
                <a:path w="3897924" h="2014227">
                  <a:moveTo>
                    <a:pt x="26155" y="0"/>
                  </a:moveTo>
                  <a:lnTo>
                    <a:pt x="3871769" y="0"/>
                  </a:lnTo>
                  <a:cubicBezTo>
                    <a:pt x="3878706" y="0"/>
                    <a:pt x="3885359" y="2756"/>
                    <a:pt x="3890264" y="7661"/>
                  </a:cubicBezTo>
                  <a:cubicBezTo>
                    <a:pt x="3895169" y="12566"/>
                    <a:pt x="3897924" y="19218"/>
                    <a:pt x="3897924" y="26155"/>
                  </a:cubicBezTo>
                  <a:lnTo>
                    <a:pt x="3897924" y="1988072"/>
                  </a:lnTo>
                  <a:cubicBezTo>
                    <a:pt x="3897924" y="2002517"/>
                    <a:pt x="3886214" y="2014227"/>
                    <a:pt x="3871769" y="2014227"/>
                  </a:cubicBezTo>
                  <a:lnTo>
                    <a:pt x="26155" y="2014227"/>
                  </a:lnTo>
                  <a:cubicBezTo>
                    <a:pt x="11710" y="2014227"/>
                    <a:pt x="0" y="2002517"/>
                    <a:pt x="0" y="1988072"/>
                  </a:cubicBezTo>
                  <a:lnTo>
                    <a:pt x="0" y="26155"/>
                  </a:lnTo>
                  <a:cubicBezTo>
                    <a:pt x="0" y="11710"/>
                    <a:pt x="11710" y="0"/>
                    <a:pt x="26155" y="0"/>
                  </a:cubicBezTo>
                  <a:close/>
                </a:path>
              </a:pathLst>
            </a:custGeom>
            <a:solidFill>
              <a:srgbClr val="FFFFFF"/>
            </a:solidFill>
            <a:ln w="57150" cap="rnd">
              <a:solidFill>
                <a:srgbClr val="6FAF07"/>
              </a:solidFill>
              <a:prstDash val="lgDash"/>
              <a:round/>
            </a:ln>
          </p:spPr>
        </p:sp>
        <p:sp>
          <p:nvSpPr>
            <p:cNvPr id="8" name="TextBox 8"/>
            <p:cNvSpPr txBox="1"/>
            <p:nvPr/>
          </p:nvSpPr>
          <p:spPr>
            <a:xfrm>
              <a:off x="0" y="-28575"/>
              <a:ext cx="3897924" cy="2042802"/>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3962400" y="949277"/>
            <a:ext cx="10103149" cy="1927555"/>
            <a:chOff x="0" y="0"/>
            <a:chExt cx="3024664" cy="406080"/>
          </a:xfrm>
        </p:grpSpPr>
        <p:sp>
          <p:nvSpPr>
            <p:cNvPr id="10" name="Freeform 10"/>
            <p:cNvSpPr/>
            <p:nvPr/>
          </p:nvSpPr>
          <p:spPr>
            <a:xfrm>
              <a:off x="0" y="0"/>
              <a:ext cx="3024664" cy="406080"/>
            </a:xfrm>
            <a:custGeom>
              <a:avLst/>
              <a:gdLst/>
              <a:ahLst/>
              <a:cxnLst/>
              <a:rect l="l" t="t" r="r" b="b"/>
              <a:pathLst>
                <a:path w="3024664" h="406080">
                  <a:moveTo>
                    <a:pt x="78653" y="0"/>
                  </a:moveTo>
                  <a:lnTo>
                    <a:pt x="2946010" y="0"/>
                  </a:lnTo>
                  <a:cubicBezTo>
                    <a:pt x="2989450" y="0"/>
                    <a:pt x="3024664" y="35214"/>
                    <a:pt x="3024664" y="78653"/>
                  </a:cubicBezTo>
                  <a:lnTo>
                    <a:pt x="3024664" y="327427"/>
                  </a:lnTo>
                  <a:cubicBezTo>
                    <a:pt x="3024664" y="348287"/>
                    <a:pt x="3016377" y="368293"/>
                    <a:pt x="3001627" y="383043"/>
                  </a:cubicBezTo>
                  <a:cubicBezTo>
                    <a:pt x="2986876" y="397794"/>
                    <a:pt x="2966871" y="406080"/>
                    <a:pt x="2946010" y="406080"/>
                  </a:cubicBezTo>
                  <a:lnTo>
                    <a:pt x="78653" y="406080"/>
                  </a:lnTo>
                  <a:cubicBezTo>
                    <a:pt x="35214" y="406080"/>
                    <a:pt x="0" y="370866"/>
                    <a:pt x="0" y="327427"/>
                  </a:cubicBezTo>
                  <a:lnTo>
                    <a:pt x="0" y="78653"/>
                  </a:lnTo>
                  <a:cubicBezTo>
                    <a:pt x="0" y="57793"/>
                    <a:pt x="8287" y="37787"/>
                    <a:pt x="23037" y="23037"/>
                  </a:cubicBezTo>
                  <a:cubicBezTo>
                    <a:pt x="37787" y="8287"/>
                    <a:pt x="57793" y="0"/>
                    <a:pt x="78653" y="0"/>
                  </a:cubicBezTo>
                  <a:close/>
                </a:path>
              </a:pathLst>
            </a:custGeom>
            <a:solidFill>
              <a:srgbClr val="FFFFFF"/>
            </a:solidFill>
            <a:ln w="57150" cap="rnd">
              <a:solidFill>
                <a:srgbClr val="6FAF07"/>
              </a:solidFill>
              <a:prstDash val="lgDash"/>
              <a:round/>
            </a:ln>
          </p:spPr>
        </p:sp>
        <p:sp>
          <p:nvSpPr>
            <p:cNvPr id="11" name="TextBox 11"/>
            <p:cNvSpPr txBox="1"/>
            <p:nvPr/>
          </p:nvSpPr>
          <p:spPr>
            <a:xfrm>
              <a:off x="0" y="-28575"/>
              <a:ext cx="3024664" cy="43465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4493621" y="1209710"/>
            <a:ext cx="9300759" cy="1667123"/>
          </a:xfrm>
          <a:prstGeom prst="rect">
            <a:avLst/>
          </a:prstGeom>
        </p:spPr>
        <p:txBody>
          <a:bodyPr lIns="0" tIns="0" rIns="0" bIns="0" rtlCol="0" anchor="t">
            <a:spAutoFit/>
          </a:bodyPr>
          <a:lstStyle/>
          <a:p>
            <a:pPr marL="0" lvl="0" indent="0" algn="ctr">
              <a:lnSpc>
                <a:spcPts val="6473"/>
              </a:lnSpc>
            </a:pPr>
            <a:r>
              <a:rPr lang="en-US" sz="5780" b="1" smtClean="0">
                <a:solidFill>
                  <a:srgbClr val="0070C0"/>
                </a:solidFill>
                <a:latin typeface="Times New Roman" pitchFamily="18" charset="0"/>
                <a:cs typeface="Times New Roman" pitchFamily="18" charset="0"/>
              </a:rPr>
              <a:t>II. ĐỌC HIỂU VĂN BẢN</a:t>
            </a:r>
          </a:p>
          <a:p>
            <a:pPr marL="0" lvl="0" indent="0" algn="ctr">
              <a:lnSpc>
                <a:spcPts val="6473"/>
              </a:lnSpc>
            </a:pPr>
            <a:r>
              <a:rPr lang="en-US" sz="5780" b="1" smtClean="0">
                <a:solidFill>
                  <a:srgbClr val="0070C0"/>
                </a:solidFill>
                <a:latin typeface="Times New Roman" pitchFamily="18" charset="0"/>
                <a:cs typeface="Times New Roman" pitchFamily="18" charset="0"/>
              </a:rPr>
              <a:t>1. Tình huống truyện</a:t>
            </a:r>
            <a:endParaRPr lang="en-US" sz="5780" b="1">
              <a:solidFill>
                <a:srgbClr val="0070C0"/>
              </a:solidFill>
              <a:latin typeface="Times New Roman" pitchFamily="18" charset="0"/>
              <a:cs typeface="Times New Roman" pitchFamily="18" charset="0"/>
            </a:endParaRPr>
          </a:p>
        </p:txBody>
      </p:sp>
      <p:sp>
        <p:nvSpPr>
          <p:cNvPr id="13" name="TextBox 13"/>
          <p:cNvSpPr txBox="1"/>
          <p:nvPr/>
        </p:nvSpPr>
        <p:spPr>
          <a:xfrm>
            <a:off x="2286000" y="3538940"/>
            <a:ext cx="13868399" cy="5170646"/>
          </a:xfrm>
          <a:prstGeom prst="rect">
            <a:avLst/>
          </a:prstGeom>
        </p:spPr>
        <p:txBody>
          <a:bodyPr wrap="square" lIns="0" tIns="0" rIns="0" bIns="0" rtlCol="0" anchor="t">
            <a:spAutoFit/>
          </a:bodyPr>
          <a:lstStyle/>
          <a:p>
            <a:pPr lvl="0" algn="just">
              <a:spcBef>
                <a:spcPct val="0"/>
              </a:spcBef>
            </a:pPr>
            <a:r>
              <a:rPr lang="vi-VN" sz="4800" b="1" dirty="0" smtClean="0">
                <a:solidFill>
                  <a:srgbClr val="6FAF07"/>
                </a:solidFill>
                <a:latin typeface="+mj-lt"/>
              </a:rPr>
              <a:t>		</a:t>
            </a:r>
            <a:r>
              <a:rPr lang="vi-VN" sz="4800" b="1" dirty="0" smtClean="0">
                <a:solidFill>
                  <a:srgbClr val="10BC24"/>
                </a:solidFill>
                <a:latin typeface="+mj-lt"/>
              </a:rPr>
              <a:t>Đoạn </a:t>
            </a:r>
            <a:r>
              <a:rPr lang="vi-VN" sz="4800" b="1" dirty="0">
                <a:solidFill>
                  <a:srgbClr val="10BC24"/>
                </a:solidFill>
                <a:latin typeface="+mj-lt"/>
              </a:rPr>
              <a:t>trích nói về câu chuyện ông Đoàn Xoa nhân một dịp về thăm quê hương. Thấy quê hương trở nên phát triển ông ở lại thêm vài ngày. Trong thời gian đó, ông phát hiện dân làng đang làm khoán chui và bán chui. Không chấp nhận được điều đó, ông muốn báo ngay về trung ương và kêu công an đến lập biên bản.</a:t>
            </a:r>
            <a:endParaRPr lang="en-US" sz="4800" b="1" dirty="0">
              <a:solidFill>
                <a:srgbClr val="10BC24"/>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1476</Words>
  <Application>Microsoft Office PowerPoint</Application>
  <PresentationFormat>Custom</PresentationFormat>
  <Paragraphs>121</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Times New Roman</vt:lpstr>
      <vt:lpstr>Genty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loạn đến nơi rồi</dc:title>
  <dc:creator>0978629169</dc:creator>
  <cp:lastModifiedBy>MyPC</cp:lastModifiedBy>
  <cp:revision>17</cp:revision>
  <dcterms:created xsi:type="dcterms:W3CDTF">2006-08-16T00:00:00Z</dcterms:created>
  <dcterms:modified xsi:type="dcterms:W3CDTF">2024-08-05T15:17:41Z</dcterms:modified>
  <dc:identifier>DAGJIECuGdI</dc:identifier>
</cp:coreProperties>
</file>