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9" r:id="rId1"/>
    <p:sldMasterId id="2147483721" r:id="rId2"/>
  </p:sldMasterIdLst>
  <p:notesMasterIdLst>
    <p:notesMasterId r:id="rId14"/>
  </p:notesMasterIdLst>
  <p:sldIdLst>
    <p:sldId id="394" r:id="rId3"/>
    <p:sldId id="353" r:id="rId4"/>
    <p:sldId id="393" r:id="rId5"/>
    <p:sldId id="396" r:id="rId6"/>
    <p:sldId id="395" r:id="rId7"/>
    <p:sldId id="397" r:id="rId8"/>
    <p:sldId id="398" r:id="rId9"/>
    <p:sldId id="399" r:id="rId10"/>
    <p:sldId id="400" r:id="rId11"/>
    <p:sldId id="401" r:id="rId12"/>
    <p:sldId id="402" r:id="rId13"/>
  </p:sldIdLst>
  <p:sldSz cx="12192000" cy="6858000"/>
  <p:notesSz cx="6858000" cy="9144000"/>
  <p:embeddedFontLst>
    <p:embeddedFont>
      <p:font typeface="SimSun" panose="02010600030101010101" pitchFamily="2" charset="-122"/>
      <p:regular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F4F9"/>
    <a:srgbClr val="2121DD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3AC45-240E-4C66-A984-7F15C7998478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48933-D655-4AB8-8BFF-EFF74F02C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31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48933-D655-4AB8-8BFF-EFF74F02C7D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215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D48933-D655-4AB8-8BFF-EFF74F02C7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049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D48933-D655-4AB8-8BFF-EFF74F02C7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894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467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E4CDF-9377-4F86-B46F-33BC8DAE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8FED7E-F2A8-453D-BCB3-ACA3563CC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352F8-7752-4F82-A9E7-CFD79C28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1693F-8013-4256-B576-FF801C59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C84EE-0EA7-4D2E-B302-D8D5CF7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102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D7811F-727A-422A-856F-45B85A048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1C796-B81D-43EE-896E-3EB59839F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C6540-BD2C-4455-B4D8-7063E69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95E79-46B2-48B8-AE93-859E6A9B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3243C-CD0F-4CBD-92CF-AF92620E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49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7/12/2024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8200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7/12/2024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962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7/12/2024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0850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7/12/2024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7174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7/12/2024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943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7/12/2024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7623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7/12/2024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427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7/12/2024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7723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F2D6B-7123-4B3B-AC32-685E8AE3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7A6A9-6606-44AC-9DE6-29A785F6E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7D520-3BDB-4985-8A7E-F62B683D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D17E4-2AD3-4063-A782-2D1CDBE5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AA97F-3BD0-4BF7-BA52-88C12A6A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430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7/12/2024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55954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7/12/2024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0332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7/12/2024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7189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DBE58-6367-480F-B114-9D9453EB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341E4-13FD-4E4D-BCDC-172FF3607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AA12C-0861-47A8-9D17-937BBE33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9F8EC-A0B2-4839-A69F-66DFA17C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BAD9D-D699-40B7-8265-B46F1B5E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587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25498-E59B-4365-B039-B64EB5D3C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6F49C-58BF-4D7B-9C84-63D06B777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23686-2A0F-4EDE-AEDB-C7BE0652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B2AD0-8538-41CF-8CC8-1B591657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F27B5-43C1-444C-A6AA-55120A32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84087-4038-4C19-B666-E249CDAB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897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64570-5D27-4466-8233-DD4F39B1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AEE3B-7890-46AE-910E-F9D54594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917E56-156D-4906-84E0-EF0495AB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E54CDD-4E06-4DEB-A124-E88442860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9B8601-3331-43DF-8132-C71CA5809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BA6251-AA48-4CDB-AAA5-3DED7C65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CAA3FA-8C90-41E1-AC36-9C0A670C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3059BD-871B-47CA-ABAB-70DB073D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737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405E4-F396-4E5A-A285-20634223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F366B1-C31D-4A6A-9510-253737AA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900E57-D687-422D-ACA8-81B6506B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4B204-01EE-4512-A2BC-0CC1DF79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740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D54D5F-5D58-4673-A9CA-88693466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3043EF-4A15-42AF-BAF6-7AB80E49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D0172-28B8-4776-A0D4-225DE6C8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555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23F20-7D14-454E-B82B-20FBFD00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DB786-11E5-40B4-BF3A-0A5A1E6E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E334AB-D125-4FDC-A811-BF96C4CF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80024-9F5C-4D08-B84F-8A9F76BE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A32996-E7F3-4A93-98A8-831606F8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00E66-5073-421D-AD6E-A3C6BF9D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909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613C9-F342-4F39-99B8-1B90FC59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A99DF1-5BF9-4A5C-8BF6-C3B205781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25FA8-0526-4346-BFC7-65403D5BD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DE936-98AE-4081-B8E7-202DF49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F3DD2-7DE9-4489-910C-59CE692C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0DFFA-175F-4C77-91A4-DB8C204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712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F8DF80-5E69-48EB-9390-9178CF9CB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227BE-2C9B-4023-BE30-A43BBAE7B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F15CF-DDEC-40BF-B48D-B7B57876A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6434F-C472-42AA-B7F9-778250EE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6E6B8-E79C-41EA-A055-7A235E741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59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7/12/2024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910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3244660" cy="7069365"/>
          </a:xfrm>
          <a:custGeom>
            <a:avLst/>
            <a:gdLst/>
            <a:ahLst/>
            <a:cxnLst/>
            <a:rect l="l" t="t" r="r" b="b"/>
            <a:pathLst>
              <a:path w="18921054" h="10604047">
                <a:moveTo>
                  <a:pt x="0" y="0"/>
                </a:moveTo>
                <a:lnTo>
                  <a:pt x="18921054" y="0"/>
                </a:lnTo>
                <a:lnTo>
                  <a:pt x="18921054" y="10604047"/>
                </a:lnTo>
                <a:lnTo>
                  <a:pt x="0" y="106040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401" r="-5654" b="-1042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992854" y="-1811245"/>
            <a:ext cx="2928366" cy="5486400"/>
          </a:xfrm>
          <a:custGeom>
            <a:avLst/>
            <a:gdLst/>
            <a:ahLst/>
            <a:cxnLst/>
            <a:rect l="l" t="t" r="r" b="b"/>
            <a:pathLst>
              <a:path w="4392549" h="8229600">
                <a:moveTo>
                  <a:pt x="0" y="0"/>
                </a:moveTo>
                <a:lnTo>
                  <a:pt x="4392549" y="0"/>
                </a:lnTo>
                <a:lnTo>
                  <a:pt x="439254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1000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800000">
            <a:off x="9940551" y="1132544"/>
            <a:ext cx="1068697" cy="1702210"/>
          </a:xfrm>
          <a:custGeom>
            <a:avLst/>
            <a:gdLst/>
            <a:ahLst/>
            <a:cxnLst/>
            <a:rect l="l" t="t" r="r" b="b"/>
            <a:pathLst>
              <a:path w="1603045" h="2553315">
                <a:moveTo>
                  <a:pt x="0" y="0"/>
                </a:moveTo>
                <a:lnTo>
                  <a:pt x="1603045" y="0"/>
                </a:lnTo>
                <a:lnTo>
                  <a:pt x="1603045" y="2553315"/>
                </a:lnTo>
                <a:lnTo>
                  <a:pt x="0" y="25533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-921595" y="-312080"/>
            <a:ext cx="6363567" cy="9746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932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 VÀ NGHE: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348574" y="2247677"/>
            <a:ext cx="3494852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419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389381" y="364074"/>
            <a:ext cx="7772714" cy="34352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942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5F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 BÀY KẾT QUẢ SO SÁNH, ĐÁNH GIÁ HAI TÁC PHẨM TRUYỆN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55F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539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0+ Mẫu hình nền PowerPoint ngộ nghĩnh, dễ thương cho các em mầm non, học si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157481"/>
            <a:ext cx="12192000" cy="6543039"/>
          </a:xfrm>
        </p:spPr>
        <p:txBody>
          <a:bodyPr>
            <a:noAutofit/>
          </a:bodyPr>
          <a:lstStyle/>
          <a:p>
            <a:pPr marL="0" indent="0" algn="just">
              <a:lnSpc>
                <a:spcPts val="1800"/>
              </a:lnSpc>
              <a:spcAft>
                <a:spcPts val="0"/>
              </a:spcAft>
              <a:buNone/>
            </a:pPr>
            <a:r>
              <a:rPr lang="en-US" sz="24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II</a:t>
            </a:r>
            <a:r>
              <a:rPr lang="vi-VN" sz="24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Chỉnh sửa nói – nghe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vi-VN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Người nói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Rút kinh nghiệm về bài trình bày: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Đã trình bày đầy đủ các nội dung chuẩn bị trong dàn ý chưa?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Cách thức trình bày, phong cách, thái độ, giọng điệu, ngôn ngữ,…có phù hợp không?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Các phương tiện hỗ trợ có hiệu quả như thế nào?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Tự đánh giá: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Điều em hài lòng về bài trình bày của mình là gì?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Điều gì em muốn thay đổi trong bài trình bày đó?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vi-VN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Người nghe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Kiểm tra kết quả nghe và ghi chép các nội dung thông tin đã chính xác chưa, thu hoạch được những gì,…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Nêu nhận xét về nội dung, hình thức bài trình bày.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49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0+ Mẫu hình nền PowerPoint ngộ nghĩnh, dễ thương cho các em mầm non, học si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3686" y="176312"/>
            <a:ext cx="11855593" cy="1938992"/>
          </a:xfrm>
          <a:prstGeom prst="rect">
            <a:avLst/>
          </a:prstGeom>
          <a:solidFill>
            <a:srgbClr val="D1F4F9"/>
          </a:solidFill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2121D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HOẠT ĐỘNG 4: </a:t>
            </a:r>
            <a:r>
              <a:rPr lang="en-US" sz="2400" b="1" dirty="0">
                <a:solidFill>
                  <a:srgbClr val="2121D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 </a:t>
            </a:r>
            <a:r>
              <a:rPr lang="en-US" sz="2400" b="1" dirty="0" smtClean="0">
                <a:solidFill>
                  <a:srgbClr val="2121D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 smtClean="0"/>
              <a:t>:</a:t>
            </a:r>
            <a:r>
              <a:rPr lang="en-US" sz="2400" b="1" dirty="0" smtClean="0">
                <a:solidFill>
                  <a:srgbClr val="2121DD"/>
                </a:solidFill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en-US" sz="2400" kern="1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400" kern="1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ngắn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Vợ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Nhặt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 Kim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Lân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 người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tù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Nguyễn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Tuân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 so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sánh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xây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dựng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huống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400" kern="1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r>
              <a:rPr lang="en-US" sz="2400" i="1" dirty="0" smtClean="0"/>
              <a:t>(</a:t>
            </a:r>
            <a:r>
              <a:rPr lang="vi-VN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Hs </a:t>
            </a:r>
            <a:r>
              <a:rPr lang="vi-VN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viết bài ở nhà, tiết sau lên lớp thảo luận</a:t>
            </a:r>
            <a:r>
              <a:rPr lang="vi-VN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vi-VN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60214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500" y="91749"/>
            <a:ext cx="2620652" cy="916920"/>
          </a:xfrm>
        </p:spPr>
        <p:txBody>
          <a:bodyPr>
            <a:normAutofit/>
          </a:bodyPr>
          <a:lstStyle/>
          <a:p>
            <a:r>
              <a:rPr lang="vi-VN" sz="4000" b="1" i="1" dirty="0" smtClean="0"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3921551" y="0"/>
            <a:ext cx="7484882" cy="1866507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khía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8537" y="933253"/>
            <a:ext cx="11783504" cy="232842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hững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510620" y="3186260"/>
            <a:ext cx="9095294" cy="1567369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8537" y="3429163"/>
            <a:ext cx="11783504" cy="317902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quát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người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lắng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85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4" grpId="0" animBg="1"/>
      <p:bldP spid="5" grpId="0" animBg="1"/>
      <p:bldP spid="5" grpId="1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0+ Mẫu hình nền PowerPoint ngộ nghĩnh, dễ thương cho các em mầm non, học si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12262" y="253781"/>
            <a:ext cx="11567475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2. HÌNH THÀNH KIẾN THỨC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  <a:defRPr/>
            </a:pP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Bef>
                <a:spcPts val="0"/>
              </a:spcBef>
              <a:buFontTx/>
              <a:buChar char="-"/>
              <a:defRPr/>
            </a:pP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nl-NL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Thế nào là kiểu bài so sánh, đánh giá hai tác phẩm truyện? Khi thảo luận cần chú ý những điểm nào?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buFontTx/>
              <a:buChar char="-"/>
              <a:defRPr/>
            </a:pP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nl-NL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bước chuẩn bị và lập ý, lập dàn ý cho bài thảo luận.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  <a:defRPr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nl-NL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 </a:t>
            </a:r>
            <a:r>
              <a:rPr lang="nl-NL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hiện bước trình bày theo dàn ý đã bổ sung và thảo luận.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51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0+ Mẫu hình nền PowerPoint ngộ nghĩnh, dễ thương cho các em mầm non, học si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12262" y="253781"/>
            <a:ext cx="11567475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212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ĐỊNH HƯỚNG</a:t>
            </a:r>
            <a:endParaRPr lang="en-US" sz="2400" dirty="0">
              <a:solidFill>
                <a:srgbClr val="2121D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7-Point Star 1"/>
          <p:cNvSpPr/>
          <p:nvPr/>
        </p:nvSpPr>
        <p:spPr>
          <a:xfrm>
            <a:off x="5495827" y="147294"/>
            <a:ext cx="5825764" cy="3972219"/>
          </a:xfrm>
          <a:prstGeom prst="star7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1. </a:t>
            </a:r>
            <a:r>
              <a:rPr lang="nl-NL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 </a:t>
            </a:r>
            <a:r>
              <a:rPr lang="nl-NL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 là kiểu bài so sánh, đánh giá hai tác phẩm truyện? Khi thảo luận cần chú ý những điểm nào?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42972" y="1022934"/>
            <a:ext cx="11906054" cy="412893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người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  <a:p>
            <a:pPr marL="342900" indent="-342900">
              <a:buFontTx/>
              <a:buChar char="-"/>
            </a:pP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người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74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" grpId="0" animBg="1"/>
      <p:bldP spid="2" grpId="1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130459"/>
            <a:ext cx="5920032" cy="46420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0033" y="2130459"/>
            <a:ext cx="6271967" cy="464206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4839" y="75415"/>
            <a:ext cx="11984612" cy="19607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212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THỰC HÀNH</a:t>
            </a:r>
          </a:p>
          <a:p>
            <a:endPara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Sanh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30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0+ Mẫu hình nền PowerPoint ngộ nghĩnh, dễ thương cho các em mầm non, học si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12262" y="253781"/>
            <a:ext cx="11567475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212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THỰC HÀNH.</a:t>
            </a:r>
            <a:endParaRPr lang="en-US" sz="2400" dirty="0">
              <a:solidFill>
                <a:srgbClr val="2121D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7-Point Star 1"/>
          <p:cNvSpPr/>
          <p:nvPr/>
        </p:nvSpPr>
        <p:spPr>
          <a:xfrm>
            <a:off x="5920033" y="147294"/>
            <a:ext cx="5401558" cy="3400719"/>
          </a:xfrm>
          <a:prstGeom prst="star7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nl-NL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</a:t>
            </a:r>
            <a:r>
              <a:rPr lang="nl-NL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 bước chuẩn bị và lập ý, lập dàn ý cho bài thảo luận.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-26317" y="942682"/>
            <a:ext cx="11906054" cy="412893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Chuẩn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 </a:t>
            </a:r>
            <a:r>
              <a:rPr lang="nl-NL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 dàn ý hoặc bài văn đã làm ở phần Viết.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nl-NL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Trao đổi với bạn trong nhóm về nội dung và hướng thảo luận.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baseline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baseline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nl-NL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Xem </a:t>
            </a:r>
            <a:r>
              <a:rPr lang="nl-NL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 dàn ý đã nêu ở phần Viết và bổ sung một số ý cho phù hợp với đối tượng, yêu cầu, thời gian, điều kiện thảo luận.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nl-NL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 ý tham khảo: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64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" grpId="0" animBg="1"/>
      <p:bldP spid="2" grpId="1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03694" y="1"/>
            <a:ext cx="11990895" cy="6857999"/>
          </a:xfrm>
          <a:prstGeom prst="roundRect">
            <a:avLst/>
          </a:prstGeom>
          <a:solidFill>
            <a:srgbClr val="D1F4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 </a:t>
            </a: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 tham khảo: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nl-NL" sz="2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Mở bài</a:t>
            </a: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nl-NL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Giới thiệu về vấn đề cần nghị luận: 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Tản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Sanh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nl-NL" sz="2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Thân bài</a:t>
            </a: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nl-NL" sz="22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2.1. Khám phá yếu tố kì ảo:</a:t>
            </a: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nl-NL" sz="22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a.Chuyện chức Phán Sự đền Tản Viên.</a:t>
            </a: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nl-NL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Giới thiệu khái quát về tác giả, tác phẩm.</a:t>
            </a: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nl-NL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Phân tích các yếu tố kì ảo:</a:t>
            </a: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nl-NL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Vong hồn và thế giới thần linh.</a:t>
            </a: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nl-NL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Sự xuất hiện của các nhân vật siêu nhiên.</a:t>
            </a: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nl-NL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Sự biến đổi và phép màu. </a:t>
            </a: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nl-NL" sz="22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Thạch Sanh:</a:t>
            </a: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nl-NL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Giới thiệu khái quát về truyện cổ tích.</a:t>
            </a: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nl-NL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Phân tích các yếu tố kì ảo.</a:t>
            </a: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nl-NL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Các nhân vật siêu nhiên và thần thoại.</a:t>
            </a: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nl-NL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Thế giới thần linh.</a:t>
            </a: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nl-NL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Phép thuật và sức mạnh siêu nhiên</a:t>
            </a:r>
            <a:r>
              <a:rPr lang="nl-NL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10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631596"/>
            <a:ext cx="11990895" cy="5071621"/>
          </a:xfrm>
          <a:prstGeom prst="roundRect">
            <a:avLst/>
          </a:prstGeom>
          <a:solidFill>
            <a:srgbClr val="D1F4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2.2</a:t>
            </a:r>
            <a:r>
              <a:rPr kumimoji="0" lang="nl-NL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So sánh và đánh giá.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Điểm tương đồng.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Điểm khác biệt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Ý nghĩa và tác động.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Phân tích sự ảnh hưởng của các yếu tố kì ảo đối với nhân vật và cốt truyện.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Đánh giá sự ảnh hưởng của các tác phẩm đối với văn hóa và xã hội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Cả hai tác phẩm đều phản ánh giá trị, niềm tin và tư duy của thời đại mình thông qua việc sử dụng yếu tố kì ảo.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Mỗi tác phẩm mang một thông điệp đặc biệt, phản ánh cái nhìn và quan điểm đa chiều về thế giới và con người.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Kết </a:t>
            </a:r>
            <a:r>
              <a:rPr kumimoji="0" lang="nl-NL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Khẳng định lại vấn đề: Vai trò của yếu tố kì ảo trong văn học.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73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0+ Mẫu hình nền PowerPoint ngộ nghĩnh, dễ thương cho các em mầm non, học si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-182880"/>
            <a:ext cx="12192000" cy="21336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rgbClr val="212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b="1" dirty="0" smtClean="0">
                <a:solidFill>
                  <a:srgbClr val="212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LUYỆN TẬP</a:t>
            </a:r>
            <a:endParaRPr lang="en-US" dirty="0">
              <a:solidFill>
                <a:srgbClr val="2121D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  <a:defRPr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nl-NL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 </a:t>
            </a:r>
            <a:r>
              <a:rPr lang="nl-NL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hiện bước trình bày theo dàn ý đã bổ sung và thảo luận.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nl-NL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II.1 </a:t>
            </a:r>
            <a:r>
              <a:rPr lang="nl-NL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 hành: Nói và Nghe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30480" indent="0" algn="just">
              <a:lnSpc>
                <a:spcPts val="1800"/>
              </a:lnSpc>
              <a:spcAft>
                <a:spcPts val="1200"/>
              </a:spcAft>
              <a:buNone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người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người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892"/>
              </p:ext>
            </p:extLst>
          </p:nvPr>
        </p:nvGraphicFramePr>
        <p:xfrm>
          <a:off x="76200" y="1838961"/>
          <a:ext cx="12039600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9800">
                  <a:extLst>
                    <a:ext uri="{9D8B030D-6E8A-4147-A177-3AD203B41FA5}">
                      <a16:colId xmlns:a16="http://schemas.microsoft.com/office/drawing/2014/main" val="1430526180"/>
                    </a:ext>
                  </a:extLst>
                </a:gridCol>
                <a:gridCol w="6019800">
                  <a:extLst>
                    <a:ext uri="{9D8B030D-6E8A-4147-A177-3AD203B41FA5}">
                      <a16:colId xmlns:a16="http://schemas.microsoft.com/office/drawing/2014/main" val="19596991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 </a:t>
                      </a:r>
                      <a:r>
                        <a:rPr lang="en-US" sz="24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 </a:t>
                      </a:r>
                      <a:r>
                        <a:rPr lang="en-US" sz="24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554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dàn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lô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gích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nổi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bật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hỗ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trợ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phi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tin,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thiện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tôn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người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hấp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.+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Tốc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gian</a:t>
                      </a:r>
                      <a:endParaRPr lang="en-US" sz="2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lắng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người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dung,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người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trao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ngắn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gọn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,...;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trao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Tôn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người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cử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khích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người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2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247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069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1535</TotalTime>
  <Words>1302</Words>
  <Application>Microsoft Office PowerPoint</Application>
  <PresentationFormat>Widescreen</PresentationFormat>
  <Paragraphs>99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Times New Roman</vt:lpstr>
      <vt:lpstr>Arial</vt:lpstr>
      <vt:lpstr>SimSun</vt:lpstr>
      <vt:lpstr>Calibri Light</vt:lpstr>
      <vt:lpstr>Calibri</vt:lpstr>
      <vt:lpstr>1_Office Theme</vt:lpstr>
      <vt:lpstr>2_Office Theme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Windows User</cp:lastModifiedBy>
  <cp:revision>82</cp:revision>
  <dcterms:created xsi:type="dcterms:W3CDTF">2018-05-24T12:43:45Z</dcterms:created>
  <dcterms:modified xsi:type="dcterms:W3CDTF">2024-07-12T08:02:57Z</dcterms:modified>
</cp:coreProperties>
</file>