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264" r:id="rId7"/>
    <p:sldId id="258" r:id="rId8"/>
    <p:sldId id="267" r:id="rId9"/>
    <p:sldId id="268" r:id="rId10"/>
    <p:sldId id="269" r:id="rId11"/>
    <p:sldId id="270" r:id="rId12"/>
    <p:sldId id="272" r:id="rId13"/>
    <p:sldId id="273" r:id="rId14"/>
    <p:sldId id="274" r:id="rId15"/>
    <p:sldId id="275" r:id="rId16"/>
    <p:sldId id="276" r:id="rId17"/>
    <p:sldId id="271" r:id="rId18"/>
    <p:sldId id="314" r:id="rId19"/>
    <p:sldId id="278" r:id="rId20"/>
    <p:sldId id="279" r:id="rId21"/>
    <p:sldId id="315" r:id="rId22"/>
    <p:sldId id="316" r:id="rId23"/>
    <p:sldId id="317" r:id="rId24"/>
    <p:sldId id="318" r:id="rId25"/>
    <p:sldId id="280" r:id="rId26"/>
    <p:sldId id="281" r:id="rId27"/>
    <p:sldId id="282" r:id="rId28"/>
    <p:sldId id="283" r:id="rId29"/>
    <p:sldId id="319" r:id="rId30"/>
    <p:sldId id="285" r:id="rId31"/>
    <p:sldId id="320" r:id="rId32"/>
    <p:sldId id="321" r:id="rId33"/>
    <p:sldId id="323" r:id="rId34"/>
    <p:sldId id="322" r:id="rId35"/>
    <p:sldId id="324" r:id="rId36"/>
    <p:sldId id="325" r:id="rId37"/>
    <p:sldId id="326" r:id="rId38"/>
    <p:sldId id="327" r:id="rId39"/>
    <p:sldId id="328" r:id="rId40"/>
    <p:sldId id="329" r:id="rId41"/>
    <p:sldId id="330" r:id="rId42"/>
    <p:sldId id="331" r:id="rId43"/>
    <p:sldId id="332" r:id="rId44"/>
    <p:sldId id="333" r:id="rId45"/>
    <p:sldId id="287" r:id="rId46"/>
    <p:sldId id="288" r:id="rId47"/>
    <p:sldId id="289" r:id="rId48"/>
    <p:sldId id="290" r:id="rId49"/>
    <p:sldId id="335" r:id="rId50"/>
    <p:sldId id="336" r:id="rId51"/>
    <p:sldId id="337" r:id="rId52"/>
    <p:sldId id="338" r:id="rId53"/>
    <p:sldId id="339" r:id="rId54"/>
    <p:sldId id="340" r:id="rId55"/>
    <p:sldId id="294" r:id="rId56"/>
    <p:sldId id="295" r:id="rId57"/>
    <p:sldId id="296" r:id="rId58"/>
    <p:sldId id="30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p:spPr>
      </p:sp>
      <p:sp>
        <p:nvSpPr>
          <p:cNvPr id="99331" name="Notes Placeholder 2"/>
          <p:cNvSpPr>
            <a:spLocks noGrp="1"/>
          </p:cNvSpPr>
          <p:nvPr>
            <p:ph type="body" idx="1"/>
          </p:nvPr>
        </p:nvSpPr>
        <p:spPr>
          <a:noFill/>
        </p:spPr>
        <p:txBody>
          <a:bodyPr/>
          <a:lstStyle/>
          <a:p>
            <a:endParaRPr lang="en-US" smtClean="0"/>
          </a:p>
        </p:txBody>
      </p:sp>
      <p:sp>
        <p:nvSpPr>
          <p:cNvPr id="993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3A474A-90F7-4673-A0E5-37021D2829DB}" type="slidenum">
              <a:rPr lang="en-US">
                <a:solidFill>
                  <a:srgbClr val="000000"/>
                </a:solidFill>
              </a:rPr>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image" Target="../media/image5.png"/><Relationship Id="rId7" Type="http://schemas.openxmlformats.org/officeDocument/2006/relationships/tags" Target="../tags/tag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image" Target="../media/image9.png"/><Relationship Id="rId14" Type="http://schemas.openxmlformats.org/officeDocument/2006/relationships/tags" Target="../tags/tag6.xml"/><Relationship Id="rId13" Type="http://schemas.openxmlformats.org/officeDocument/2006/relationships/image" Target="../media/image8.png"/><Relationship Id="rId12" Type="http://schemas.openxmlformats.org/officeDocument/2006/relationships/tags" Target="../tags/tag5.xml"/><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p>
            <a:endParaRPr lang="en-US"/>
          </a:p>
        </p:txBody>
      </p:sp>
      <p:pic>
        <p:nvPicPr>
          <p:cNvPr id="1026" name="Picture 2" descr="Tranh Đám cưới chuột"/>
          <p:cNvPicPr>
            <a:picLocks noChangeAspect="1" noChangeArrowheads="1"/>
          </p:cNvPicPr>
          <p:nvPr>
            <p:custDataLst>
              <p:tags r:id="rId1"/>
            </p:custDataLst>
          </p:nvPr>
        </p:nvPicPr>
        <p:blipFill rotWithShape="1">
          <a:blip r:embed="rId2" cstate="print">
            <a:extLst>
              <a:ext uri="{28A0092B-C50C-407E-A947-70E740481C1C}">
                <a14:useLocalDpi xmlns:a14="http://schemas.microsoft.com/office/drawing/2010/main" val="0"/>
              </a:ext>
            </a:extLst>
          </a:blip>
          <a:srcRect l="8725" t="12073" r="8001" b="10518"/>
          <a:stretch>
            <a:fillRect/>
          </a:stretch>
        </p:blipFill>
        <p:spPr bwMode="auto">
          <a:xfrm rot="21360000">
            <a:off x="676275" y="3956050"/>
            <a:ext cx="3529965" cy="23933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Screenshot_8"/>
          <p:cNvPicPr>
            <a:picLocks noChangeAspect="1"/>
          </p:cNvPicPr>
          <p:nvPr/>
        </p:nvPicPr>
        <p:blipFill>
          <a:blip r:embed="rId3"/>
          <a:stretch>
            <a:fillRect/>
          </a:stretch>
        </p:blipFill>
        <p:spPr>
          <a:xfrm rot="21000000">
            <a:off x="759460" y="4038600"/>
            <a:ext cx="3371215" cy="2157730"/>
          </a:xfrm>
          <a:prstGeom prst="rect">
            <a:avLst/>
          </a:prstGeom>
        </p:spPr>
      </p:pic>
      <p:pic>
        <p:nvPicPr>
          <p:cNvPr id="4" name="Picture 3" descr="Screenshot_3"/>
          <p:cNvPicPr>
            <a:picLocks noChangeAspect="1"/>
          </p:cNvPicPr>
          <p:nvPr/>
        </p:nvPicPr>
        <p:blipFill>
          <a:blip r:embed="rId4"/>
          <a:stretch>
            <a:fillRect/>
          </a:stretch>
        </p:blipFill>
        <p:spPr>
          <a:xfrm>
            <a:off x="0" y="0"/>
            <a:ext cx="12192635" cy="1965325"/>
          </a:xfrm>
          <a:prstGeom prst="rect">
            <a:avLst/>
          </a:prstGeom>
        </p:spPr>
      </p:pic>
      <p:pic>
        <p:nvPicPr>
          <p:cNvPr id="6" name="Picture 5"/>
          <p:cNvPicPr/>
          <p:nvPr>
            <p:custDataLst>
              <p:tags r:id="rId5"/>
            </p:custDataLst>
          </p:nvPr>
        </p:nvPicPr>
        <p:blipFill>
          <a:blip r:embed="rId6"/>
        </p:blipFill>
        <p:spPr>
          <a:xfrm>
            <a:off x="-108585" y="-269240"/>
            <a:ext cx="1490345" cy="1339215"/>
          </a:xfrm>
          <a:prstGeom prst="rect">
            <a:avLst/>
          </a:prstGeom>
        </p:spPr>
      </p:pic>
      <p:pic>
        <p:nvPicPr>
          <p:cNvPr id="2" name="Picture 1"/>
          <p:cNvPicPr>
            <a:picLocks noChangeAspect="1"/>
          </p:cNvPicPr>
          <p:nvPr>
            <p:custDataLst>
              <p:tags r:id="rId7"/>
            </p:custDataLst>
          </p:nvPr>
        </p:nvPicPr>
        <p:blipFill rotWithShape="1">
          <a:blip r:embed="rId8"/>
          <a:srcRect l="5938" t="10557" r="6416" b="10576"/>
          <a:stretch>
            <a:fillRect/>
          </a:stretch>
        </p:blipFill>
        <p:spPr>
          <a:xfrm>
            <a:off x="4192422" y="3428826"/>
            <a:ext cx="3605008" cy="243292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custDataLst>
              <p:tags r:id="rId9"/>
            </p:custDataLst>
          </p:nvPr>
        </p:nvPicPr>
        <p:blipFill rotWithShape="1">
          <a:blip r:embed="rId10"/>
          <a:srcRect l="28831" t="6259" r="26894" b="6257"/>
          <a:stretch>
            <a:fillRect/>
          </a:stretch>
        </p:blipFill>
        <p:spPr>
          <a:xfrm>
            <a:off x="8139885" y="3129965"/>
            <a:ext cx="3629990" cy="243292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11"/>
          <a:stretch>
            <a:fillRect/>
          </a:stretch>
        </p:blipFill>
        <p:spPr>
          <a:xfrm rot="21240000">
            <a:off x="8250555" y="3206750"/>
            <a:ext cx="3429000" cy="2304415"/>
          </a:xfrm>
          <a:prstGeom prst="rect">
            <a:avLst/>
          </a:prstGeom>
        </p:spPr>
      </p:pic>
      <p:pic>
        <p:nvPicPr>
          <p:cNvPr id="3" name="Picture 2"/>
          <p:cNvPicPr>
            <a:picLocks noChangeAspect="1"/>
          </p:cNvPicPr>
          <p:nvPr>
            <p:custDataLst>
              <p:tags r:id="rId12"/>
            </p:custDataLst>
          </p:nvPr>
        </p:nvPicPr>
        <p:blipFill>
          <a:blip r:embed="rId13"/>
          <a:stretch>
            <a:fillRect/>
          </a:stretch>
        </p:blipFill>
        <p:spPr>
          <a:xfrm>
            <a:off x="-114300" y="1199515"/>
            <a:ext cx="1496060" cy="765810"/>
          </a:xfrm>
          <a:prstGeom prst="rect">
            <a:avLst/>
          </a:prstGeom>
        </p:spPr>
      </p:pic>
      <p:pic>
        <p:nvPicPr>
          <p:cNvPr id="10" name="Picture 9"/>
          <p:cNvPicPr>
            <a:picLocks noChangeAspect="1"/>
          </p:cNvPicPr>
          <p:nvPr>
            <p:custDataLst>
              <p:tags r:id="rId14"/>
            </p:custDataLst>
          </p:nvPr>
        </p:nvPicPr>
        <p:blipFill>
          <a:blip r:embed="rId15"/>
          <a:stretch>
            <a:fillRect/>
          </a:stretch>
        </p:blipFill>
        <p:spPr>
          <a:xfrm>
            <a:off x="713740" y="1440180"/>
            <a:ext cx="577850" cy="4578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469265" y="804545"/>
            <a:ext cx="11199495" cy="1078865"/>
          </a:xfrm>
          <a:prstGeom prst="rect">
            <a:avLst/>
          </a:prstGeom>
        </p:spPr>
        <p:txBody>
          <a:bodyPr wrap="square">
            <a:spAutoFit/>
          </a:bodyPr>
          <a:p>
            <a:pPr algn="just" defTabSz="266700">
              <a:lnSpc>
                <a:spcPct val="107000"/>
              </a:lnSpc>
              <a:spcAft>
                <a:spcPct val="0"/>
              </a:spcAft>
            </a:pPr>
            <a:r>
              <a:rPr sz="3000" b="1">
                <a:solidFill>
                  <a:schemeClr val="accent1">
                    <a:lumMod val="50000"/>
                  </a:schemeClr>
                </a:solidFill>
                <a:latin typeface="Times New Roman" panose="02020603050405020304"/>
                <a:ea typeface="Calibri" panose="020F0502020204030204"/>
              </a:rPr>
              <a:t>2) Nêu những điểm giống và khác nhau giữa bài thơ Lá đỏ và bài hát </a:t>
            </a:r>
            <a:r>
              <a:rPr sz="3000" b="1" i="1">
                <a:solidFill>
                  <a:schemeClr val="accent1">
                    <a:lumMod val="50000"/>
                  </a:schemeClr>
                </a:solidFill>
                <a:latin typeface="Times New Roman" panose="02020603050405020304"/>
                <a:ea typeface="Calibri" panose="020F0502020204030204"/>
              </a:rPr>
              <a:t>Lá đỏ</a:t>
            </a:r>
            <a:r>
              <a:rPr sz="3000" b="1">
                <a:solidFill>
                  <a:schemeClr val="accent1">
                    <a:lumMod val="50000"/>
                  </a:schemeClr>
                </a:solidFill>
                <a:latin typeface="Times New Roman" panose="02020603050405020304"/>
                <a:ea typeface="Calibri" panose="020F0502020204030204"/>
              </a:rPr>
              <a:t>:</a:t>
            </a:r>
            <a:endParaRPr sz="3000" b="1">
              <a:solidFill>
                <a:schemeClr val="accent1">
                  <a:lumMod val="50000"/>
                </a:schemeClr>
              </a:solidFill>
              <a:latin typeface="Times New Roman" panose="02020603050405020304"/>
              <a:ea typeface="Calibri" panose="020F0502020204030204"/>
            </a:endParaRPr>
          </a:p>
        </p:txBody>
      </p:sp>
      <p:sp>
        <p:nvSpPr>
          <p:cNvPr id="11" name="Text Box 10"/>
          <p:cNvSpPr txBox="1"/>
          <p:nvPr>
            <p:custDataLst>
              <p:tags r:id="rId1"/>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graphicFrame>
        <p:nvGraphicFramePr>
          <p:cNvPr id="3" name="Content Placeholder 2"/>
          <p:cNvGraphicFramePr/>
          <p:nvPr>
            <p:ph idx="1"/>
            <p:custDataLst>
              <p:tags r:id="rId2"/>
            </p:custDataLst>
          </p:nvPr>
        </p:nvGraphicFramePr>
        <p:xfrm>
          <a:off x="906780" y="1825625"/>
          <a:ext cx="10761980" cy="4658995"/>
        </p:xfrm>
        <a:graphic>
          <a:graphicData uri="http://schemas.openxmlformats.org/drawingml/2006/table">
            <a:tbl>
              <a:tblPr/>
              <a:tblGrid>
                <a:gridCol w="1865630"/>
                <a:gridCol w="4198620"/>
                <a:gridCol w="4697730"/>
              </a:tblGrid>
              <a:tr h="423545">
                <a:tc>
                  <a:txBody>
                    <a:bodyPr/>
                    <a:p>
                      <a:pPr marL="68580" indent="0" algn="ctr">
                        <a:spcBef>
                          <a:spcPct val="0"/>
                        </a:spcBef>
                        <a:spcAft>
                          <a:spcPct val="0"/>
                        </a:spcAft>
                      </a:pPr>
                      <a:endParaRPr sz="26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Bài thơ </a:t>
                      </a:r>
                      <a:r>
                        <a:rPr sz="2600" b="1" i="1">
                          <a:latin typeface="Times New Roman" panose="02020603050405020304"/>
                          <a:ea typeface="Calibri" panose="020F0502020204030204"/>
                        </a:rPr>
                        <a:t>Lá đỏ</a:t>
                      </a:r>
                      <a:endParaRPr sz="26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Bài hát </a:t>
                      </a:r>
                      <a:r>
                        <a:rPr sz="2600" b="1" i="1">
                          <a:latin typeface="Times New Roman" panose="02020603050405020304"/>
                          <a:ea typeface="Calibri" panose="020F0502020204030204"/>
                        </a:rPr>
                        <a:t>Lá đỏ</a:t>
                      </a:r>
                      <a:endParaRPr sz="26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r>
              <a:tr h="2117725">
                <a:tc>
                  <a:txBody>
                    <a:bodyPr/>
                    <a:p>
                      <a:pPr marL="68580" indent="0" algn="ctr">
                        <a:lnSpc>
                          <a:spcPct val="107000"/>
                        </a:lnSpc>
                        <a:spcBef>
                          <a:spcPct val="0"/>
                        </a:spcBef>
                        <a:spcAft>
                          <a:spcPct val="0"/>
                        </a:spcAft>
                      </a:pPr>
                      <a:r>
                        <a:rPr sz="2600" b="1">
                          <a:solidFill>
                            <a:srgbClr val="000000"/>
                          </a:solidFill>
                          <a:latin typeface="Times New Roman" panose="02020603050405020304"/>
                          <a:ea typeface="Calibri" panose="020F0502020204030204"/>
                        </a:rPr>
                        <a:t>Điểm giống nhau</a:t>
                      </a:r>
                      <a:endParaRPr sz="2600" b="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Khắc hoạ hình ảnh cuộc gặp gỡ tình cờ, vội vã giữa đoàn quân giải phóng và cô gái (có thể là du kích) giữa rừng Trường Sơn lá đỏ, mịt mù khói lửa.</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Lời bài hát, lời bài thơ: cơ bản giống nhau.</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Gợi cảm xúc vừa tha thiết vừa hùng tráng.</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117725">
                <a:tc>
                  <a:txBody>
                    <a:bodyPr/>
                    <a:p>
                      <a:pPr marL="68580" indent="0" algn="ctr">
                        <a:lnSpc>
                          <a:spcPct val="107000"/>
                        </a:lnSpc>
                        <a:spcBef>
                          <a:spcPct val="0"/>
                        </a:spcBef>
                        <a:spcAft>
                          <a:spcPct val="0"/>
                        </a:spcAft>
                      </a:pPr>
                      <a:r>
                        <a:rPr sz="2600" b="1">
                          <a:solidFill>
                            <a:srgbClr val="000000"/>
                          </a:solidFill>
                          <a:latin typeface="Times New Roman" panose="02020603050405020304"/>
                          <a:ea typeface="Calibri" panose="020F0502020204030204"/>
                        </a:rPr>
                        <a:t>Điểm khác nhau</a:t>
                      </a:r>
                      <a:endParaRPr sz="2600" b="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Chất liệu: ngôn từ.</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Kết hợp các dòng thơ 6 chữ và 7 chữ.</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Cách ngắt nhịp ngắn (2/4, 4/3, 3/4).</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Chất liệu: ca từ, giai điệu. </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Tiết tấu: mạnh mẽ, dứt khoát.</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Giai điệu: mang âm hưởng hành khúc.</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80460" y="768350"/>
            <a:ext cx="3800475" cy="659765"/>
          </a:xfrm>
          <a:prstGeom prst="rect">
            <a:avLst/>
          </a:prstGeom>
          <a:solidFill>
            <a:schemeClr val="accent6">
              <a:lumMod val="20000"/>
              <a:lumOff val="80000"/>
            </a:schemeClr>
          </a:solidFill>
        </p:spPr>
        <p:txBody>
          <a:bodyPr wrap="square">
            <a:noAutofit/>
          </a:bodyPr>
          <a:p>
            <a:pPr algn="ctr" defTabSz="266700">
              <a:lnSpc>
                <a:spcPct val="107000"/>
              </a:lnSpc>
              <a:spcAft>
                <a:spcPts val="800"/>
              </a:spcAft>
            </a:pPr>
            <a:r>
              <a:rPr lang="en-US" sz="3500" b="1">
                <a:latin typeface="Times New Roman" panose="02020603050405020304"/>
                <a:ea typeface="Times New Roman" panose="02020603050405020304"/>
              </a:rPr>
              <a:t>NHIỆM VỤ 3</a:t>
            </a:r>
            <a:endParaRPr lang="en-US" sz="3500" b="1">
              <a:latin typeface="Times New Roman" panose="02020603050405020304"/>
              <a:ea typeface="Times New Roman" panose="02020603050405020304"/>
            </a:endParaRPr>
          </a:p>
        </p:txBody>
      </p:sp>
      <p:sp>
        <p:nvSpPr>
          <p:cNvPr id="3" name="Text Box 2"/>
          <p:cNvSpPr txBox="1"/>
          <p:nvPr/>
        </p:nvSpPr>
        <p:spPr>
          <a:xfrm>
            <a:off x="789305" y="1327785"/>
            <a:ext cx="10960735" cy="1572260"/>
          </a:xfrm>
          <a:prstGeom prst="rect">
            <a:avLst/>
          </a:prstGeom>
        </p:spPr>
        <p:txBody>
          <a:bodyPr wrap="square">
            <a:spAutoFit/>
          </a:bodyPr>
          <a:p>
            <a:pPr algn="just" defTabSz="266700">
              <a:lnSpc>
                <a:spcPct val="107000"/>
              </a:lnSpc>
              <a:spcAft>
                <a:spcPct val="0"/>
              </a:spcAft>
            </a:pPr>
            <a:r>
              <a:rPr sz="3000">
                <a:latin typeface="Times New Roman" panose="02020603050405020304"/>
                <a:ea typeface="Calibri" panose="020F0502020204030204"/>
              </a:rPr>
              <a:t>Nhóm 4 HS đọc đoạn văn bản Thánh Gióng, quan sát đường nét, màu sắc của bức tranh Thánh Gióng (trang 31) và thực hiện </a:t>
            </a:r>
            <a:r>
              <a:rPr sz="3000" b="1">
                <a:solidFill>
                  <a:srgbClr val="FF0000"/>
                </a:solidFill>
                <a:latin typeface="Times New Roman" panose="02020603050405020304"/>
                <a:ea typeface="Calibri" panose="020F0502020204030204"/>
              </a:rPr>
              <a:t>Phiếu học tập số 3.</a:t>
            </a:r>
            <a:endParaRPr sz="3000" b="1">
              <a:solidFill>
                <a:srgbClr val="FF0000"/>
              </a:solidFill>
              <a:latin typeface="Times New Roman" panose="02020603050405020304"/>
              <a:ea typeface="Calibri" panose="020F0502020204030204"/>
            </a:endParaRPr>
          </a:p>
        </p:txBody>
      </p:sp>
      <p:sp>
        <p:nvSpPr>
          <p:cNvPr id="12" name="Text Box 11"/>
          <p:cNvSpPr txBox="1"/>
          <p:nvPr>
            <p:custDataLst>
              <p:tags r:id="rId1"/>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 </a:t>
            </a:r>
            <a:r>
              <a:rPr sz="3000" b="1">
                <a:solidFill>
                  <a:srgbClr val="FF0000"/>
                </a:solidFill>
                <a:latin typeface="Times New Roman" panose="02020603050405020304"/>
                <a:ea typeface="Calibri" panose="020F0502020204030204"/>
              </a:rPr>
              <a:t>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pic>
        <p:nvPicPr>
          <p:cNvPr id="9" name="Content Placeholder 8"/>
          <p:cNvPicPr>
            <a:picLocks noChangeAspect="1"/>
          </p:cNvPicPr>
          <p:nvPr>
            <p:ph idx="1"/>
          </p:nvPr>
        </p:nvPicPr>
        <p:blipFill>
          <a:blip r:embed="rId2"/>
          <a:stretch>
            <a:fillRect/>
          </a:stretch>
        </p:blipFill>
        <p:spPr>
          <a:xfrm>
            <a:off x="838200" y="3169285"/>
            <a:ext cx="10737215" cy="3126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ldLvl="0" animBg="1"/>
      <p:bldP spid="3" grpId="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469265" y="804545"/>
            <a:ext cx="11199495" cy="584835"/>
          </a:xfrm>
          <a:prstGeom prst="rect">
            <a:avLst/>
          </a:prstGeom>
        </p:spPr>
        <p:txBody>
          <a:bodyPr wrap="square">
            <a:spAutoFit/>
          </a:bodyPr>
          <a:p>
            <a:pPr algn="just" defTabSz="266700">
              <a:lnSpc>
                <a:spcPct val="107000"/>
              </a:lnSpc>
              <a:spcAft>
                <a:spcPct val="0"/>
              </a:spcAft>
            </a:pPr>
            <a:r>
              <a:rPr sz="3000" b="1">
                <a:solidFill>
                  <a:schemeClr val="accent1">
                    <a:lumMod val="50000"/>
                  </a:schemeClr>
                </a:solidFill>
                <a:latin typeface="Times New Roman" panose="02020603050405020304"/>
                <a:ea typeface="Calibri" panose="020F0502020204030204"/>
              </a:rPr>
              <a:t>3) So sánh tác phẩm văn học và bức tranh:</a:t>
            </a:r>
            <a:endParaRPr sz="3000" b="1">
              <a:solidFill>
                <a:schemeClr val="accent1">
                  <a:lumMod val="50000"/>
                </a:schemeClr>
              </a:solidFill>
              <a:latin typeface="Times New Roman" panose="02020603050405020304"/>
              <a:ea typeface="Calibri" panose="020F0502020204030204"/>
            </a:endParaRPr>
          </a:p>
        </p:txBody>
      </p:sp>
      <p:sp>
        <p:nvSpPr>
          <p:cNvPr id="11" name="Text Box 10"/>
          <p:cNvSpPr txBox="1"/>
          <p:nvPr>
            <p:custDataLst>
              <p:tags r:id="rId1"/>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graphicFrame>
        <p:nvGraphicFramePr>
          <p:cNvPr id="3" name="Content Placeholder 2"/>
          <p:cNvGraphicFramePr/>
          <p:nvPr>
            <p:ph idx="1"/>
            <p:custDataLst>
              <p:tags r:id="rId2"/>
            </p:custDataLst>
          </p:nvPr>
        </p:nvGraphicFramePr>
        <p:xfrm>
          <a:off x="906780" y="1825625"/>
          <a:ext cx="10761980" cy="4658995"/>
        </p:xfrm>
        <a:graphic>
          <a:graphicData uri="http://schemas.openxmlformats.org/drawingml/2006/table">
            <a:tbl>
              <a:tblPr/>
              <a:tblGrid>
                <a:gridCol w="1865630"/>
                <a:gridCol w="4198620"/>
                <a:gridCol w="4697730"/>
              </a:tblGrid>
              <a:tr h="423545">
                <a:tc>
                  <a:txBody>
                    <a:bodyPr/>
                    <a:p>
                      <a:pPr marL="68580" indent="0" algn="ctr">
                        <a:spcBef>
                          <a:spcPct val="0"/>
                        </a:spcBef>
                        <a:spcAft>
                          <a:spcPct val="0"/>
                        </a:spcAft>
                      </a:pPr>
                      <a:endParaRPr sz="26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Bài thơ </a:t>
                      </a:r>
                      <a:r>
                        <a:rPr sz="2600" b="1" i="1">
                          <a:latin typeface="Times New Roman" panose="02020603050405020304"/>
                          <a:ea typeface="Calibri" panose="020F0502020204030204"/>
                        </a:rPr>
                        <a:t>Lá đỏ</a:t>
                      </a:r>
                      <a:endParaRPr sz="26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Bài hát </a:t>
                      </a:r>
                      <a:r>
                        <a:rPr sz="2600" b="1" i="1">
                          <a:latin typeface="Times New Roman" panose="02020603050405020304"/>
                          <a:ea typeface="Calibri" panose="020F0502020204030204"/>
                        </a:rPr>
                        <a:t>Lá đỏ</a:t>
                      </a:r>
                      <a:endParaRPr sz="26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6">
                        <a:lumMod val="20000"/>
                        <a:lumOff val="80000"/>
                      </a:schemeClr>
                    </a:solidFill>
                  </a:tcPr>
                </a:tc>
              </a:tr>
              <a:tr h="2117725">
                <a:tc>
                  <a:txBody>
                    <a:bodyPr/>
                    <a:p>
                      <a:pPr marL="68580" indent="0" algn="ctr">
                        <a:lnSpc>
                          <a:spcPct val="107000"/>
                        </a:lnSpc>
                        <a:spcBef>
                          <a:spcPct val="0"/>
                        </a:spcBef>
                        <a:spcAft>
                          <a:spcPct val="0"/>
                        </a:spcAft>
                      </a:pPr>
                      <a:r>
                        <a:rPr sz="2600" b="1">
                          <a:solidFill>
                            <a:srgbClr val="000000"/>
                          </a:solidFill>
                          <a:latin typeface="Times New Roman" panose="02020603050405020304"/>
                          <a:ea typeface="Calibri" panose="020F0502020204030204"/>
                        </a:rPr>
                        <a:t>Điểm giống nhau</a:t>
                      </a:r>
                      <a:endParaRPr sz="2600" b="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Khắc hoạ hình ảnh cuộc gặp gỡ tình cờ, vội vã giữa đoàn quân giải phóng và cô gái (có thể là du kích) giữa rừng Trường Sơn lá đỏ, mịt mù khói lửa.</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Lời bài hát, lời bài thơ: cơ bản giống nhau.</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Gợi cảm xúc vừa tha thiết vừa hùng tráng.</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117725">
                <a:tc>
                  <a:txBody>
                    <a:bodyPr/>
                    <a:p>
                      <a:pPr marL="68580" indent="0" algn="ctr">
                        <a:lnSpc>
                          <a:spcPct val="107000"/>
                        </a:lnSpc>
                        <a:spcBef>
                          <a:spcPct val="0"/>
                        </a:spcBef>
                        <a:spcAft>
                          <a:spcPct val="0"/>
                        </a:spcAft>
                      </a:pPr>
                      <a:r>
                        <a:rPr sz="2600" b="1">
                          <a:solidFill>
                            <a:srgbClr val="000000"/>
                          </a:solidFill>
                          <a:latin typeface="Times New Roman" panose="02020603050405020304"/>
                          <a:ea typeface="Calibri" panose="020F0502020204030204"/>
                        </a:rPr>
                        <a:t>Điểm khác nhau</a:t>
                      </a:r>
                      <a:endParaRPr sz="2600" b="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Chất liệu: ngôn từ.</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Kết hợp các dòng thơ 6 chữ và 7 chữ.</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Cách ngắt nhịp ngắn (2/4, 4/3, 3/4).</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Chất liệu: ca từ, giai điệu. </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Tiết tấu: mạnh mẽ, dứt khoát.</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Giai điệu: mang âm hưởng hành khúc.</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Rounded Rectangular Callout 12"/>
          <p:cNvSpPr/>
          <p:nvPr/>
        </p:nvSpPr>
        <p:spPr>
          <a:xfrm>
            <a:off x="3129280" y="1943735"/>
            <a:ext cx="6039485" cy="1999615"/>
          </a:xfrm>
          <a:prstGeom prst="wedgeRoundRectCallout">
            <a:avLst/>
          </a:prstGeom>
          <a:solidFill>
            <a:schemeClr val="accent4">
              <a:lumMod val="20000"/>
              <a:lumOff val="80000"/>
            </a:schemeClr>
          </a:solidFill>
          <a:ln>
            <a:solidFill>
              <a:schemeClr val="accent4">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Text Box 10"/>
          <p:cNvSpPr txBox="1"/>
          <p:nvPr>
            <p:custDataLst>
              <p:tags r:id="rId1"/>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sp>
        <p:nvSpPr>
          <p:cNvPr id="4" name="Text Box 3"/>
          <p:cNvSpPr txBox="1"/>
          <p:nvPr/>
        </p:nvSpPr>
        <p:spPr>
          <a:xfrm>
            <a:off x="3439795" y="2157095"/>
            <a:ext cx="5418455" cy="1572260"/>
          </a:xfrm>
          <a:prstGeom prst="rect">
            <a:avLst/>
          </a:prstGeom>
        </p:spPr>
        <p:txBody>
          <a:bodyPr wrap="square">
            <a:spAutoFit/>
          </a:bodyPr>
          <a:p>
            <a:pPr defTabSz="266700">
              <a:lnSpc>
                <a:spcPct val="107000"/>
              </a:lnSpc>
              <a:spcAft>
                <a:spcPts val="800"/>
              </a:spcAft>
            </a:pPr>
            <a:r>
              <a:rPr sz="3000">
                <a:latin typeface="Times New Roman" panose="02020603050405020304"/>
                <a:ea typeface="Calibri" panose="020F0502020204030204"/>
              </a:rPr>
              <a:t>Từ kết quả trả lời cho các câu hỏi trên, nêu cách hiểu thế nào là chuyển thể tác phẩm văn học?</a:t>
            </a:r>
            <a:endParaRPr sz="3000">
              <a:latin typeface="Times New Roman" panose="02020603050405020304"/>
              <a:ea typeface="Calibri" panose="020F0502020204030204"/>
            </a:endParaRPr>
          </a:p>
        </p:txBody>
      </p:sp>
      <p:pic>
        <p:nvPicPr>
          <p:cNvPr id="9" name="Content Placeholder 8"/>
          <p:cNvPicPr>
            <a:picLocks noChangeAspect="1"/>
          </p:cNvPicPr>
          <p:nvPr>
            <p:ph idx="1"/>
          </p:nvPr>
        </p:nvPicPr>
        <p:blipFill>
          <a:blip r:embed="rId2"/>
          <a:stretch>
            <a:fillRect/>
          </a:stretch>
        </p:blipFill>
        <p:spPr>
          <a:xfrm>
            <a:off x="-411480" y="2413000"/>
            <a:ext cx="4996180" cy="4311650"/>
          </a:xfrm>
          <a:prstGeom prst="rect">
            <a:avLst/>
          </a:prstGeom>
        </p:spPr>
      </p:pic>
      <p:sp>
        <p:nvSpPr>
          <p:cNvPr id="14" name="Rounded Rectangular Callout 13"/>
          <p:cNvSpPr/>
          <p:nvPr/>
        </p:nvSpPr>
        <p:spPr>
          <a:xfrm>
            <a:off x="3035935" y="1943735"/>
            <a:ext cx="6843395" cy="2347595"/>
          </a:xfrm>
          <a:prstGeom prst="wedgeRoundRectCallout">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000" b="1">
                <a:solidFill>
                  <a:schemeClr val="accent1">
                    <a:lumMod val="50000"/>
                  </a:schemeClr>
                </a:solidFill>
                <a:latin typeface="Times New Roman" panose="02020603050405020304" pitchFamily="18" charset="0"/>
                <a:cs typeface="Times New Roman" panose="02020603050405020304" pitchFamily="18" charset="0"/>
              </a:rPr>
              <a:t>Chuyển thể tác phẩm văn học là dựa trên những nội dung cơ bản của tác phẩm văn học để sáng tạo tác phẩm thuộc thể loại mới như điện ảnh, âm nhạc, hội hoạ,... </a:t>
            </a:r>
            <a:endParaRPr lang="en-US" sz="3000" b="1">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3" grpId="0" animBg="1"/>
      <p:bldP spid="4" grpId="0"/>
      <p:bldP spid="13" grpId="1" animBg="1"/>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3680460" y="1259205"/>
            <a:ext cx="3800475" cy="659765"/>
          </a:xfrm>
          <a:prstGeom prst="rect">
            <a:avLst/>
          </a:prstGeom>
          <a:solidFill>
            <a:schemeClr val="accent6">
              <a:lumMod val="20000"/>
              <a:lumOff val="80000"/>
            </a:schemeClr>
          </a:solidFill>
        </p:spPr>
        <p:txBody>
          <a:bodyPr wrap="square">
            <a:noAutofit/>
          </a:bodyPr>
          <a:p>
            <a:pPr algn="ctr" defTabSz="266700">
              <a:lnSpc>
                <a:spcPct val="107000"/>
              </a:lnSpc>
              <a:spcAft>
                <a:spcPts val="800"/>
              </a:spcAft>
            </a:pPr>
            <a:r>
              <a:rPr lang="en-US" sz="3500" b="1">
                <a:latin typeface="Times New Roman" panose="02020603050405020304"/>
                <a:ea typeface="Times New Roman" panose="02020603050405020304"/>
              </a:rPr>
              <a:t>NHIỆM VỤ 1</a:t>
            </a:r>
            <a:endParaRPr lang="en-US" sz="3500" b="1">
              <a:latin typeface="Times New Roman" panose="02020603050405020304"/>
              <a:ea typeface="Times New Roman" panose="02020603050405020304"/>
            </a:endParaRPr>
          </a:p>
        </p:txBody>
      </p:sp>
      <p:sp>
        <p:nvSpPr>
          <p:cNvPr id="11" name="Text Box 10"/>
          <p:cNvSpPr txBox="1"/>
          <p:nvPr/>
        </p:nvSpPr>
        <p:spPr>
          <a:xfrm>
            <a:off x="160655" y="100965"/>
            <a:ext cx="11929745" cy="1067435"/>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 T</a:t>
            </a:r>
            <a:r>
              <a:rPr sz="3000" b="1">
                <a:solidFill>
                  <a:srgbClr val="FF0000"/>
                </a:solidFill>
                <a:latin typeface="Times New Roman" panose="02020603050405020304"/>
                <a:ea typeface="Calibri" panose="020F0502020204030204"/>
              </a:rPr>
              <a:t>ính sáng tạo trong quá trình chuyển thể tác phẩm văn học thành tác phẩm nghệ thuật</a:t>
            </a:r>
            <a:endParaRPr sz="3000" b="1">
              <a:solidFill>
                <a:srgbClr val="FF0000"/>
              </a:solidFill>
              <a:latin typeface="Times New Roman" panose="02020603050405020304"/>
              <a:ea typeface="Calibri" panose="020F0502020204030204"/>
            </a:endParaRPr>
          </a:p>
        </p:txBody>
      </p:sp>
      <p:sp>
        <p:nvSpPr>
          <p:cNvPr id="4" name="Text Box 3"/>
          <p:cNvSpPr txBox="1"/>
          <p:nvPr/>
        </p:nvSpPr>
        <p:spPr>
          <a:xfrm>
            <a:off x="299085" y="2115185"/>
            <a:ext cx="11631295" cy="584835"/>
          </a:xfrm>
          <a:prstGeom prst="rect">
            <a:avLst/>
          </a:prstGeom>
          <a:solidFill>
            <a:schemeClr val="accent5">
              <a:lumMod val="20000"/>
              <a:lumOff val="80000"/>
            </a:schemeClr>
          </a:solidFill>
        </p:spPr>
        <p:txBody>
          <a:bodyPr wrap="square">
            <a:spAutoFit/>
          </a:bodyPr>
          <a:p>
            <a:pPr algn="just" defTabSz="266700">
              <a:lnSpc>
                <a:spcPct val="107000"/>
              </a:lnSpc>
              <a:spcAft>
                <a:spcPct val="0"/>
              </a:spcAft>
            </a:pPr>
            <a:r>
              <a:rPr sz="3000">
                <a:latin typeface="Times New Roman" panose="02020603050405020304"/>
                <a:ea typeface="Calibri" panose="020F0502020204030204"/>
              </a:rPr>
              <a:t>Nhóm 2 HS đọc văn bản 1 (trang 33 – 35), trả lời các yêu cầu/ câu hỏi sau:</a:t>
            </a:r>
            <a:endParaRPr sz="3000">
              <a:latin typeface="Times New Roman" panose="02020603050405020304"/>
              <a:ea typeface="Calibri" panose="020F0502020204030204"/>
            </a:endParaRPr>
          </a:p>
        </p:txBody>
      </p:sp>
      <p:sp>
        <p:nvSpPr>
          <p:cNvPr id="5" name="Text Box 4"/>
          <p:cNvSpPr txBox="1"/>
          <p:nvPr/>
        </p:nvSpPr>
        <p:spPr>
          <a:xfrm>
            <a:off x="299720" y="2811780"/>
            <a:ext cx="11630025" cy="1078865"/>
          </a:xfrm>
          <a:prstGeom prst="rect">
            <a:avLst/>
          </a:prstGeom>
          <a:solidFill>
            <a:schemeClr val="accent4">
              <a:lumMod val="20000"/>
              <a:lumOff val="80000"/>
            </a:schemeClr>
          </a:solidFill>
        </p:spPr>
        <p:txBody>
          <a:bodyPr wrap="square">
            <a:spAutoFit/>
          </a:bodyPr>
          <a:p>
            <a:pPr defTabSz="266700">
              <a:lnSpc>
                <a:spcPct val="107000"/>
              </a:lnSpc>
              <a:spcAft>
                <a:spcPts val="800"/>
              </a:spcAft>
            </a:pPr>
            <a:r>
              <a:rPr sz="3000">
                <a:latin typeface="Times New Roman" panose="02020603050405020304"/>
                <a:ea typeface="Calibri" panose="020F0502020204030204"/>
              </a:rPr>
              <a:t>1) Nêu sự khác biệt về chất liệu giữa văn học với các loại hình nghệ thuật khác (âm nhạc, hội hoạ, điêu khắc,...). </a:t>
            </a:r>
            <a:endParaRPr sz="3000">
              <a:latin typeface="Times New Roman" panose="02020603050405020304"/>
              <a:ea typeface="Calibri" panose="020F0502020204030204"/>
            </a:endParaRPr>
          </a:p>
        </p:txBody>
      </p:sp>
      <p:sp>
        <p:nvSpPr>
          <p:cNvPr id="7" name="Text Box 6"/>
          <p:cNvSpPr txBox="1"/>
          <p:nvPr/>
        </p:nvSpPr>
        <p:spPr>
          <a:xfrm>
            <a:off x="299085" y="3959225"/>
            <a:ext cx="11631295" cy="584835"/>
          </a:xfrm>
          <a:prstGeom prst="rect">
            <a:avLst/>
          </a:prstGeom>
          <a:solidFill>
            <a:schemeClr val="bg2"/>
          </a:solidFill>
        </p:spPr>
        <p:txBody>
          <a:bodyPr wrap="square">
            <a:spAutoFit/>
          </a:bodyPr>
          <a:p>
            <a:pPr algn="just" defTabSz="266700">
              <a:lnSpc>
                <a:spcPct val="107000"/>
              </a:lnSpc>
              <a:spcAft>
                <a:spcPct val="0"/>
              </a:spcAft>
            </a:pPr>
            <a:r>
              <a:rPr sz="3000">
                <a:latin typeface="Times New Roman" panose="02020603050405020304"/>
                <a:ea typeface="Calibri" panose="020F0502020204030204"/>
              </a:rPr>
              <a:t>2) Ngôn ngữ văn học có những đặc điểm gì?</a:t>
            </a:r>
            <a:endParaRPr sz="3000">
              <a:latin typeface="Times New Roman" panose="02020603050405020304"/>
              <a:ea typeface="Calibri" panose="020F0502020204030204"/>
            </a:endParaRPr>
          </a:p>
        </p:txBody>
      </p:sp>
      <p:sp>
        <p:nvSpPr>
          <p:cNvPr id="8" name="Text Box 7"/>
          <p:cNvSpPr txBox="1"/>
          <p:nvPr/>
        </p:nvSpPr>
        <p:spPr>
          <a:xfrm>
            <a:off x="299085" y="4612640"/>
            <a:ext cx="11630660" cy="1572260"/>
          </a:xfrm>
          <a:prstGeom prst="rect">
            <a:avLst/>
          </a:prstGeom>
          <a:solidFill>
            <a:schemeClr val="accent2">
              <a:lumMod val="20000"/>
              <a:lumOff val="80000"/>
            </a:schemeClr>
          </a:solidFill>
        </p:spPr>
        <p:txBody>
          <a:bodyPr wrap="square">
            <a:spAutoFit/>
          </a:bodyPr>
          <a:p>
            <a:pPr algn="just" defTabSz="266700">
              <a:lnSpc>
                <a:spcPct val="107000"/>
              </a:lnSpc>
              <a:spcAft>
                <a:spcPct val="0"/>
              </a:spcAft>
            </a:pPr>
            <a:r>
              <a:rPr sz="3000">
                <a:latin typeface="Times New Roman" panose="02020603050405020304"/>
                <a:ea typeface="Calibri" panose="020F0502020204030204"/>
              </a:rPr>
              <a:t>3) Tại sao mỗi người đọc có thể có những cách hiểu khác nhau về tác phẩm văn học? Điều này đem đến thuận lợi gì cho việc chuyển thể tác phẩm văn học sang những loại hình nghệ thuật khác?</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1" grpId="0" bldLvl="0" animBg="1"/>
      <p:bldP spid="11" grpId="1" animBg="1"/>
      <p:bldP spid="4" grpId="0" animBg="1"/>
      <p:bldP spid="4" grpId="1" animBg="1"/>
      <p:bldP spid="5" grpId="0" animBg="1"/>
      <p:bldP spid="5"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9880" y="1625600"/>
            <a:ext cx="11530330" cy="1572260"/>
          </a:xfrm>
          <a:prstGeom prst="rect">
            <a:avLst/>
          </a:prstGeom>
        </p:spPr>
        <p:txBody>
          <a:bodyPr wrap="square">
            <a:spAutoFit/>
          </a:bodyPr>
          <a:p>
            <a:pPr algn="just" defTabSz="266700">
              <a:lnSpc>
                <a:spcPct val="107000"/>
              </a:lnSpc>
              <a:spcAft>
                <a:spcPct val="0"/>
              </a:spcAft>
            </a:pPr>
            <a:r>
              <a:rPr sz="3000">
                <a:latin typeface="Times New Roman" panose="02020603050405020304"/>
                <a:ea typeface="Calibri" panose="020F0502020204030204"/>
              </a:rPr>
              <a:t>1) Chất liệu của văn học là ngôn từ, chất liệu của âm nhạc là ca từ, giai điệu; chất liệu của hội hoạ, điêu khắc là màu sắc, đường nét, hình khối được thể hiện trên giấy, lụa, đồng,...</a:t>
            </a:r>
            <a:endParaRPr sz="3000">
              <a:latin typeface="Times New Roman" panose="02020603050405020304"/>
              <a:ea typeface="Calibri" panose="020F0502020204030204"/>
            </a:endParaRPr>
          </a:p>
        </p:txBody>
      </p:sp>
      <p:sp>
        <p:nvSpPr>
          <p:cNvPr id="11" name="Text Box 10"/>
          <p:cNvSpPr txBox="1"/>
          <p:nvPr>
            <p:custDataLst>
              <p:tags r:id="rId1"/>
            </p:custDataLst>
          </p:nvPr>
        </p:nvSpPr>
        <p:spPr>
          <a:xfrm>
            <a:off x="130810" y="64770"/>
            <a:ext cx="11929745" cy="1067435"/>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T</a:t>
            </a:r>
            <a:r>
              <a:rPr sz="3000" b="1">
                <a:solidFill>
                  <a:srgbClr val="FF0000"/>
                </a:solidFill>
                <a:latin typeface="Times New Roman" panose="02020603050405020304"/>
                <a:ea typeface="Calibri" panose="020F0502020204030204"/>
              </a:rPr>
              <a:t>ính sáng tạo trong quá trình chuyển thể tác phẩm văn học thành tác phẩm nghệ thuật</a:t>
            </a:r>
            <a:endParaRPr sz="3000" b="1">
              <a:solidFill>
                <a:srgbClr val="FF0000"/>
              </a:solidFill>
              <a:latin typeface="Times New Roman" panose="02020603050405020304"/>
              <a:ea typeface="Calibri" panose="020F0502020204030204"/>
            </a:endParaRPr>
          </a:p>
        </p:txBody>
      </p:sp>
      <p:sp>
        <p:nvSpPr>
          <p:cNvPr id="3" name="Text Box 2"/>
          <p:cNvSpPr txBox="1"/>
          <p:nvPr/>
        </p:nvSpPr>
        <p:spPr>
          <a:xfrm>
            <a:off x="309880" y="3517900"/>
            <a:ext cx="11448415" cy="2066290"/>
          </a:xfrm>
          <a:prstGeom prst="rect">
            <a:avLst/>
          </a:prstGeom>
          <a:noFill/>
        </p:spPr>
        <p:txBody>
          <a:bodyPr wrap="square" rtlCol="0">
            <a:spAutoFit/>
          </a:bodyPr>
          <a:p>
            <a:pPr algn="just" defTabSz="266700">
              <a:lnSpc>
                <a:spcPct val="107000"/>
              </a:lnSpc>
              <a:spcAft>
                <a:spcPct val="0"/>
              </a:spcAft>
            </a:pPr>
            <a:r>
              <a:rPr sz="3000">
                <a:latin typeface="Times New Roman" panose="02020603050405020304"/>
                <a:ea typeface="Calibri" panose="020F0502020204030204"/>
                <a:sym typeface="+mn-ea"/>
              </a:rPr>
              <a:t>2) Ngôn ngữ văn học có các đặc điểm: </a:t>
            </a:r>
            <a:endParaRPr sz="3000">
              <a:latin typeface="Times New Roman" panose="02020603050405020304"/>
              <a:ea typeface="Calibri" panose="020F0502020204030204"/>
              <a:sym typeface="+mn-ea"/>
            </a:endParaRPr>
          </a:p>
          <a:p>
            <a:pPr algn="just" defTabSz="266700">
              <a:lnSpc>
                <a:spcPct val="107000"/>
              </a:lnSpc>
              <a:spcAft>
                <a:spcPct val="0"/>
              </a:spcAft>
            </a:pPr>
            <a:r>
              <a:rPr lang="en-US" sz="3000">
                <a:latin typeface="Times New Roman" panose="02020603050405020304"/>
                <a:ea typeface="Calibri" panose="020F0502020204030204"/>
                <a:sym typeface="+mn-ea"/>
              </a:rPr>
              <a:t>         </a:t>
            </a:r>
            <a:r>
              <a:rPr sz="3000">
                <a:latin typeface="Times New Roman" panose="02020603050405020304"/>
                <a:ea typeface="Calibri" panose="020F0502020204030204"/>
                <a:sym typeface="+mn-ea"/>
              </a:rPr>
              <a:t>a. Sức truyền cảm (hay tính hiểu cảm);</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a:t>
            </a:r>
            <a:r>
              <a:rPr lang="en-US" sz="3000">
                <a:latin typeface="Times New Roman" panose="02020603050405020304"/>
                <a:ea typeface="Calibri" panose="020F0502020204030204"/>
                <a:sym typeface="+mn-ea"/>
              </a:rPr>
              <a:t>        </a:t>
            </a:r>
            <a:r>
              <a:rPr sz="3000">
                <a:latin typeface="Times New Roman" panose="02020603050405020304"/>
                <a:ea typeface="Calibri" panose="020F0502020204030204"/>
                <a:sym typeface="+mn-ea"/>
              </a:rPr>
              <a:t>b. Tính đa nghĩa (hay tính nhiều tầng ý nghĩa);</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a:t>
            </a:r>
            <a:r>
              <a:rPr lang="en-US" sz="3000">
                <a:latin typeface="Times New Roman" panose="02020603050405020304"/>
                <a:ea typeface="Calibri" panose="020F0502020204030204"/>
                <a:sym typeface="+mn-ea"/>
              </a:rPr>
              <a:t>        </a:t>
            </a:r>
            <a:r>
              <a:rPr sz="3000">
                <a:latin typeface="Times New Roman" panose="02020603050405020304"/>
                <a:ea typeface="Calibri" panose="020F0502020204030204"/>
                <a:sym typeface="+mn-ea"/>
              </a:rPr>
              <a:t>c. Tính hình ảnh (hay cách nói bằng hình ảnh).</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2" grpId="0"/>
      <p:bldP spid="2" grpId="1"/>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27965" y="1132205"/>
            <a:ext cx="11530330" cy="4041140"/>
          </a:xfrm>
          <a:prstGeom prst="rect">
            <a:avLst/>
          </a:prstGeom>
        </p:spPr>
        <p:txBody>
          <a:bodyPr wrap="square">
            <a:spAutoFit/>
          </a:bodyPr>
          <a:p>
            <a:pPr algn="just" defTabSz="266700">
              <a:lnSpc>
                <a:spcPct val="107000"/>
              </a:lnSpc>
              <a:spcAft>
                <a:spcPct val="0"/>
              </a:spcAft>
            </a:pPr>
            <a:r>
              <a:rPr sz="3000">
                <a:latin typeface="Times New Roman" panose="02020603050405020304"/>
                <a:ea typeface="Calibri" panose="020F0502020204030204"/>
              </a:rPr>
              <a:t>3) Do ngôn từ trong tác phẩm văn học có tính đa nghĩa, có thể gợi lên nhiều cách hiểu khác nhau, do vốn sống, quan điểm thẩm mĩ,... của người đọc khác nhau. Vì thế, vai trò của người đọc còn được xem là "đồng sáng tạo" với tác giả. Đây là điều kiện thuận lợi cho việc chuyển thể tác phẩm văn học sang các loại hình nghệ thuật khác. Tuỳ theo cách đọc tác phẩm và tài năng của mình, người nghệ sĩ tìm thấy ở tác phẩm văn học tiềm năng cải biên, chuyển thể thành tác phẩm thuộc loại hình nghệ thuật mới.</a:t>
            </a:r>
            <a:endParaRPr sz="3000">
              <a:latin typeface="Times New Roman" panose="02020603050405020304"/>
              <a:ea typeface="Calibri" panose="020F0502020204030204"/>
            </a:endParaRPr>
          </a:p>
          <a:p>
            <a:pPr defTabSz="266700">
              <a:lnSpc>
                <a:spcPct val="107000"/>
              </a:lnSpc>
              <a:spcAft>
                <a:spcPts val="800"/>
              </a:spcAft>
            </a:pPr>
            <a:endParaRPr sz="3000">
              <a:latin typeface="Times New Roman" panose="02020603050405020304"/>
              <a:ea typeface="Calibri" panose="020F0502020204030204"/>
            </a:endParaRPr>
          </a:p>
        </p:txBody>
      </p:sp>
      <p:sp>
        <p:nvSpPr>
          <p:cNvPr id="11" name="Text Box 10"/>
          <p:cNvSpPr txBox="1"/>
          <p:nvPr>
            <p:custDataLst>
              <p:tags r:id="rId1"/>
            </p:custDataLst>
          </p:nvPr>
        </p:nvSpPr>
        <p:spPr>
          <a:xfrm>
            <a:off x="130810" y="64770"/>
            <a:ext cx="11929745" cy="1067435"/>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 </a:t>
            </a:r>
            <a:r>
              <a:rPr lang="en-US" sz="3000" b="1">
                <a:solidFill>
                  <a:srgbClr val="FF0000"/>
                </a:solidFill>
                <a:latin typeface="Times New Roman" panose="02020603050405020304"/>
                <a:ea typeface="Calibri" panose="020F0502020204030204"/>
              </a:rPr>
              <a:t>T</a:t>
            </a:r>
            <a:r>
              <a:rPr sz="3000" b="1">
                <a:solidFill>
                  <a:srgbClr val="FF0000"/>
                </a:solidFill>
                <a:latin typeface="Times New Roman" panose="02020603050405020304"/>
                <a:ea typeface="Calibri" panose="020F0502020204030204"/>
              </a:rPr>
              <a:t>ính sáng tạo trong quá trình chuyển thể tác phẩm văn học thành tác phẩm nghệ thuật</a:t>
            </a:r>
            <a:endParaRPr sz="3000" b="1">
              <a:solidFill>
                <a:srgbClr val="FF0000"/>
              </a:solidFill>
              <a:latin typeface="Times New Roman" panose="02020603050405020304"/>
              <a:ea typeface="Calibri" panose="020F0502020204030204"/>
            </a:endParaRPr>
          </a:p>
        </p:txBody>
      </p:sp>
      <p:sp>
        <p:nvSpPr>
          <p:cNvPr id="3" name="Text Box 2"/>
          <p:cNvSpPr txBox="1"/>
          <p:nvPr/>
        </p:nvSpPr>
        <p:spPr>
          <a:xfrm>
            <a:off x="318770" y="4847590"/>
            <a:ext cx="11348720" cy="1572260"/>
          </a:xfrm>
          <a:prstGeom prst="rect">
            <a:avLst/>
          </a:prstGeom>
          <a:noFill/>
        </p:spPr>
        <p:txBody>
          <a:bodyPr wrap="square" rtlCol="0">
            <a:spAutoFit/>
          </a:bodyPr>
          <a:p>
            <a:pPr defTabSz="266700">
              <a:lnSpc>
                <a:spcPct val="107000"/>
              </a:lnSpc>
              <a:spcAft>
                <a:spcPts val="800"/>
              </a:spcAft>
            </a:pPr>
            <a:r>
              <a:rPr sz="3000" i="1">
                <a:latin typeface="Times New Roman" panose="02020603050405020304"/>
                <a:ea typeface="Calibri" panose="020F0502020204030204"/>
                <a:sym typeface="+mn-ea"/>
              </a:rPr>
              <a:t>Lưu ý:</a:t>
            </a:r>
            <a:r>
              <a:rPr sz="3000">
                <a:latin typeface="Times New Roman" panose="02020603050405020304"/>
                <a:ea typeface="Calibri" panose="020F0502020204030204"/>
                <a:sym typeface="+mn-ea"/>
              </a:rPr>
              <a:t> cùng một tác phẩm văn học có thể có nhiều tác phẩm nghệ thuật chuyển thể. Cơ hội sáng tạo, đồng sáng tạo dành cho nghệ sĩ là rất nhiều và rất đa dạng.</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10"/>
          <p:cNvSpPr txBox="1"/>
          <p:nvPr>
            <p:custDataLst>
              <p:tags r:id="rId1"/>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
        <p:nvSpPr>
          <p:cNvPr id="4" name="Text Box 3"/>
          <p:cNvSpPr txBox="1"/>
          <p:nvPr/>
        </p:nvSpPr>
        <p:spPr>
          <a:xfrm>
            <a:off x="943610" y="910590"/>
            <a:ext cx="10328275" cy="2559685"/>
          </a:xfrm>
          <a:prstGeom prst="rect">
            <a:avLst/>
          </a:prstGeom>
        </p:spPr>
        <p:txBody>
          <a:bodyPr wrap="square">
            <a:spAutoFit/>
          </a:bodyPr>
          <a:p>
            <a:pPr algn="ctr" defTabSz="266700">
              <a:lnSpc>
                <a:spcPct val="107000"/>
              </a:lnSpc>
              <a:spcAft>
                <a:spcPct val="0"/>
              </a:spcAft>
            </a:pPr>
            <a:r>
              <a:rPr lang="en-US" sz="3000" b="1">
                <a:solidFill>
                  <a:schemeClr val="accent6">
                    <a:lumMod val="50000"/>
                  </a:schemeClr>
                </a:solidFill>
                <a:latin typeface="Times New Roman" panose="02020603050405020304"/>
                <a:ea typeface="Times New Roman" panose="02020603050405020304"/>
              </a:rPr>
              <a:t>NHIỆM VỤ</a:t>
            </a:r>
            <a:endParaRPr lang="en-US" sz="3000" b="1">
              <a:solidFill>
                <a:schemeClr val="accent6">
                  <a:lumMod val="50000"/>
                </a:schemeClr>
              </a:solidFill>
              <a:latin typeface="Times New Roman" panose="02020603050405020304"/>
              <a:ea typeface="Times New Roman" panose="02020603050405020304"/>
            </a:endParaRPr>
          </a:p>
          <a:p>
            <a:pPr algn="just" defTabSz="266700">
              <a:lnSpc>
                <a:spcPct val="107000"/>
              </a:lnSpc>
              <a:spcAft>
                <a:spcPct val="0"/>
              </a:spcAft>
            </a:pPr>
            <a:r>
              <a:rPr sz="3000">
                <a:latin typeface="Times New Roman" panose="02020603050405020304"/>
                <a:ea typeface="Calibri" panose="020F0502020204030204"/>
              </a:rPr>
              <a:t>Nhóm 2 HS đọc văn bản </a:t>
            </a:r>
            <a:r>
              <a:rPr sz="3000" i="1">
                <a:latin typeface="Times New Roman" panose="02020603050405020304"/>
                <a:ea typeface="Calibri" panose="020F0502020204030204"/>
              </a:rPr>
              <a:t>Văn học – điện ảnh, hành trình chung và riêng </a:t>
            </a:r>
            <a:r>
              <a:rPr sz="3000">
                <a:latin typeface="Times New Roman" panose="02020603050405020304"/>
                <a:ea typeface="Calibri" panose="020F0502020204030204"/>
              </a:rPr>
              <a:t>(trang 36 – 39), thực hiện các nhiệm vụ sau:</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1) Trả lời câu hỏi 1 (trang 39).</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2) Trả lời câu 2 (trang 40) bằng cách điền vào bảng sau:</a:t>
            </a:r>
            <a:endParaRPr sz="3000">
              <a:latin typeface="Times New Roman" panose="02020603050405020304"/>
              <a:ea typeface="Calibri" panose="020F0502020204030204"/>
            </a:endParaRPr>
          </a:p>
        </p:txBody>
      </p:sp>
      <p:graphicFrame>
        <p:nvGraphicFramePr>
          <p:cNvPr id="5" name="Table 4"/>
          <p:cNvGraphicFramePr/>
          <p:nvPr>
            <p:custDataLst>
              <p:tags r:id="rId2"/>
            </p:custDataLst>
          </p:nvPr>
        </p:nvGraphicFramePr>
        <p:xfrm>
          <a:off x="1254760" y="3623945"/>
          <a:ext cx="10016490" cy="1491615"/>
        </p:xfrm>
        <a:graphic>
          <a:graphicData uri="http://schemas.openxmlformats.org/drawingml/2006/table">
            <a:tbl>
              <a:tblPr/>
              <a:tblGrid>
                <a:gridCol w="5053965"/>
                <a:gridCol w="4962525"/>
              </a:tblGrid>
              <a:tr h="994410">
                <a:tc>
                  <a:txBody>
                    <a:bodyPr/>
                    <a:p>
                      <a:pPr marL="68580" indent="0" algn="just">
                        <a:lnSpc>
                          <a:spcPct val="107000"/>
                        </a:lnSpc>
                        <a:spcBef>
                          <a:spcPct val="0"/>
                        </a:spcBef>
                        <a:spcAft>
                          <a:spcPct val="0"/>
                        </a:spcAft>
                      </a:pPr>
                      <a:r>
                        <a:rPr sz="3000" b="1">
                          <a:latin typeface="Times New Roman" panose="02020603050405020304"/>
                          <a:ea typeface="Calibri" panose="020F0502020204030204"/>
                        </a:rPr>
                        <a:t>Chuyển thể trung thành</a:t>
                      </a:r>
                      <a:endParaRPr sz="30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3000" b="1">
                          <a:latin typeface="Times New Roman" panose="02020603050405020304"/>
                          <a:ea typeface="Calibri" panose="020F0502020204030204"/>
                        </a:rPr>
                        <a:t>Chuyển thể tự do</a:t>
                      </a:r>
                      <a:endParaRPr sz="30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97205">
                <a:tc>
                  <a:txBody>
                    <a:bodyPr/>
                    <a:p>
                      <a:pPr marL="68580" indent="0" algn="just">
                        <a:lnSpc>
                          <a:spcPct val="107000"/>
                        </a:lnSpc>
                        <a:spcBef>
                          <a:spcPct val="0"/>
                        </a:spcBef>
                        <a:spcAft>
                          <a:spcPct val="0"/>
                        </a:spcAft>
                      </a:pPr>
                      <a:r>
                        <a:rPr sz="3000">
                          <a:latin typeface="Times New Roman" panose="02020603050405020304"/>
                          <a:ea typeface="Calibri" panose="020F0502020204030204"/>
                        </a:rPr>
                        <a:t>…</a:t>
                      </a:r>
                      <a:endParaRPr sz="3000">
                        <a:latin typeface="Times New Roman" panose="02020603050405020304"/>
                        <a:ea typeface="Calibri" panose="020F0502020204030204"/>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3000">
                          <a:latin typeface="Times New Roman" panose="02020603050405020304"/>
                          <a:ea typeface="Calibri" panose="020F0502020204030204"/>
                        </a:rPr>
                        <a:t>…</a:t>
                      </a:r>
                      <a:endParaRPr sz="3000">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6" name="Text Box 5"/>
          <p:cNvSpPr txBox="1"/>
          <p:nvPr/>
        </p:nvSpPr>
        <p:spPr>
          <a:xfrm>
            <a:off x="1122680" y="5269230"/>
            <a:ext cx="5899785" cy="1109345"/>
          </a:xfrm>
          <a:prstGeom prst="rect">
            <a:avLst/>
          </a:prstGeom>
        </p:spPr>
        <p:txBody>
          <a:bodyPr>
            <a:noAutofit/>
          </a:bodyPr>
          <a:p>
            <a:pPr algn="just" defTabSz="266700">
              <a:lnSpc>
                <a:spcPct val="107000"/>
              </a:lnSpc>
              <a:spcAft>
                <a:spcPct val="0"/>
              </a:spcAft>
            </a:pPr>
            <a:r>
              <a:rPr sz="3000">
                <a:latin typeface="Times New Roman" panose="02020603050405020304"/>
                <a:ea typeface="Calibri" panose="020F0502020204030204"/>
              </a:rPr>
              <a:t>3) Trả lời câu 3 (trang 40).</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4) Trả lời câu 4 (trang 40).</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P spid="4"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85445" y="865505"/>
            <a:ext cx="11421745" cy="5785485"/>
          </a:xfrm>
          <a:prstGeom prst="rect">
            <a:avLst/>
          </a:prstGeom>
        </p:spPr>
        <p:txBody>
          <a:bodyPr wrap="square">
            <a:spAutoFit/>
          </a:bodyPr>
          <a:p>
            <a:pPr algn="just" defTabSz="266700">
              <a:lnSpc>
                <a:spcPct val="107000"/>
              </a:lnSpc>
              <a:spcAft>
                <a:spcPct val="0"/>
              </a:spcAft>
            </a:pPr>
            <a:r>
              <a:rPr sz="3000" b="1">
                <a:latin typeface="Times New Roman" panose="02020603050405020304"/>
                <a:ea typeface="Calibri" panose="020F0502020204030204"/>
              </a:rPr>
              <a:t>Câu 1:</a:t>
            </a:r>
            <a:endParaRPr sz="3000" b="1">
              <a:latin typeface="Times New Roman" panose="02020603050405020304"/>
              <a:ea typeface="Calibri" panose="020F0502020204030204"/>
            </a:endParaRPr>
          </a:p>
          <a:p>
            <a:pPr algn="just" defTabSz="266700">
              <a:lnSpc>
                <a:spcPct val="107000"/>
              </a:lnSpc>
              <a:spcAft>
                <a:spcPct val="0"/>
              </a:spcAft>
            </a:pPr>
            <a:r>
              <a:rPr sz="3000">
                <a:solidFill>
                  <a:srgbClr val="000000"/>
                </a:solidFill>
                <a:latin typeface="Times New Roman" panose="02020603050405020304"/>
                <a:ea typeface="Calibri" panose="020F0502020204030204"/>
              </a:rPr>
              <a:t>– Ngôn từ trong phim truyện, ở đây là ngôn ngữ văn học (lời thoại của nhân vật, phụ đề,…) được sử dụng trong phim truyện. </a:t>
            </a:r>
            <a:endParaRPr sz="3000">
              <a:solidFill>
                <a:srgbClr val="000000"/>
              </a:solidFill>
              <a:latin typeface="Times New Roman" panose="02020603050405020304"/>
              <a:ea typeface="Calibri" panose="020F0502020204030204"/>
            </a:endParaRPr>
          </a:p>
          <a:p>
            <a:pPr algn="just" defTabSz="266700">
              <a:lnSpc>
                <a:spcPct val="107000"/>
              </a:lnSpc>
              <a:spcAft>
                <a:spcPct val="0"/>
              </a:spcAft>
            </a:pPr>
            <a:r>
              <a:rPr sz="3000">
                <a:solidFill>
                  <a:srgbClr val="000000"/>
                </a:solidFill>
                <a:latin typeface="Times New Roman" panose="02020603050405020304"/>
                <a:ea typeface="Calibri" panose="020F0502020204030204"/>
              </a:rPr>
              <a:t>– Hiện tượng “ngôn từ xuất hiện ngày càng nhiều trong phim truyện” có thể do nhiều nguyên nhân, trong đó có nhận thức ngày càng cao của người làm phim truyện chuyển thể về vai trò hỗ trợ hình ảnh hoặc ưu thế của “ngôn từ” trong việc thể hiện tính cách, tâm lí của nhân vật phim hoặc thể hiện nội dung, chủ đề của phim truyện. </a:t>
            </a:r>
            <a:endParaRPr sz="3000">
              <a:solidFill>
                <a:srgbClr val="000000"/>
              </a:solidFill>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 Qua đó, có thể rút ra kết luận: Giữa văn học và nghệ thuật điện ảnh luôn có mối quan hệ mật thiết, ngôn ngữ văn học nếu được phát huy sẽ hỗ trợ đắc lực cho ngôn ngữ điện ản</a:t>
            </a:r>
            <a:r>
              <a:rPr sz="1600">
                <a:latin typeface="Times New Roman" panose="02020603050405020304"/>
                <a:ea typeface="Calibri" panose="020F0502020204030204"/>
              </a:rPr>
              <a:t>h.</a:t>
            </a:r>
            <a:endParaRPr sz="1600">
              <a:latin typeface="Times New Roman" panose="02020603050405020304"/>
              <a:ea typeface="Calibri" panose="020F0502020204030204"/>
            </a:endParaRPr>
          </a:p>
          <a:p>
            <a:pPr algn="just" defTabSz="266700">
              <a:lnSpc>
                <a:spcPct val="107000"/>
              </a:lnSpc>
              <a:spcAft>
                <a:spcPct val="0"/>
              </a:spcAft>
            </a:pPr>
            <a:endParaRPr sz="1600" b="1">
              <a:latin typeface="Times New Roman" panose="02020603050405020304"/>
              <a:ea typeface="Calibri" panose="020F0502020204030204"/>
            </a:endParaRPr>
          </a:p>
        </p:txBody>
      </p:sp>
      <p:sp>
        <p:nvSpPr>
          <p:cNvPr id="11" name="Text Box 10"/>
          <p:cNvSpPr txBox="1"/>
          <p:nvPr>
            <p:custDataLst>
              <p:tags r:id="rId1"/>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30810" y="676593"/>
            <a:ext cx="5080000" cy="584835"/>
          </a:xfrm>
          <a:prstGeom prst="rect">
            <a:avLst/>
          </a:prstGeom>
        </p:spPr>
        <p:txBody>
          <a:bodyPr>
            <a:spAutoFit/>
          </a:bodyPr>
          <a:p>
            <a:pPr algn="just" defTabSz="266700">
              <a:lnSpc>
                <a:spcPct val="107000"/>
              </a:lnSpc>
              <a:spcAft>
                <a:spcPct val="0"/>
              </a:spcAft>
            </a:pPr>
            <a:r>
              <a:rPr sz="1600">
                <a:latin typeface="Times New Roman" panose="02020603050405020304"/>
                <a:ea typeface="Calibri" panose="020F0502020204030204"/>
              </a:rPr>
              <a:t>.</a:t>
            </a:r>
            <a:r>
              <a:rPr sz="3000" b="1">
                <a:latin typeface="Times New Roman" panose="02020603050405020304"/>
                <a:ea typeface="Calibri" panose="020F0502020204030204"/>
              </a:rPr>
              <a:t>Câu 2: </a:t>
            </a:r>
            <a:endParaRPr sz="3000" b="1">
              <a:latin typeface="Times New Roman" panose="02020603050405020304"/>
              <a:ea typeface="Calibri" panose="020F0502020204030204"/>
            </a:endParaRPr>
          </a:p>
        </p:txBody>
      </p:sp>
      <p:graphicFrame>
        <p:nvGraphicFramePr>
          <p:cNvPr id="5" name="Table 4"/>
          <p:cNvGraphicFramePr/>
          <p:nvPr>
            <p:custDataLst>
              <p:tags r:id="rId1"/>
            </p:custDataLst>
          </p:nvPr>
        </p:nvGraphicFramePr>
        <p:xfrm>
          <a:off x="288290" y="1174750"/>
          <a:ext cx="11542395" cy="5401945"/>
        </p:xfrm>
        <a:graphic>
          <a:graphicData uri="http://schemas.openxmlformats.org/drawingml/2006/table">
            <a:tbl>
              <a:tblPr/>
              <a:tblGrid>
                <a:gridCol w="5687695"/>
                <a:gridCol w="5854700"/>
              </a:tblGrid>
              <a:tr h="641350">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Chuyển thể trung thành</a:t>
                      </a:r>
                      <a:endParaRPr sz="2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68580" indent="0" algn="ctr">
                        <a:lnSpc>
                          <a:spcPct val="107000"/>
                        </a:lnSpc>
                        <a:spcBef>
                          <a:spcPct val="0"/>
                        </a:spcBef>
                        <a:spcAft>
                          <a:spcPct val="0"/>
                        </a:spcAft>
                      </a:pPr>
                      <a:r>
                        <a:rPr sz="2600" b="1">
                          <a:latin typeface="Times New Roman" panose="02020603050405020304"/>
                          <a:ea typeface="Calibri" panose="020F0502020204030204"/>
                        </a:rPr>
                        <a:t>Chuyển thể tự do (cải biên)</a:t>
                      </a:r>
                      <a:endParaRPr sz="2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642870">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Còn được gọi là “dựa theo”, trong đó “nhà biên kịch bám sát đường dây câu chuyện, tôn trọng cấu trúc, thậm chí cả hình thức của tác phẩm văn học gốc”.</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Còn gọi là “phỏng theo”, trong đó “nhà biên kịch lựa chọn trong tác phẩm gốc những yếu tố thích hợp theo cách nhìn của mình, hoặc theo ý muốn của nhà sản xuất để đưa lên phim”.</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117725">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Có tính chất minh hoạ cho tác phẩm văn học.</a:t>
                      </a:r>
                      <a:endParaRPr sz="26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 </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Người chuyển thể thể hiện sự sáng tạo của mình qua việc đọc và tiếp nhận nội dung, ý nghĩa từ tác phẩm văn học. Có thể dùng thuật ngữ “cải biên” thay cho “chuyển thể”.</a:t>
                      </a:r>
                      <a:endParaRPr sz="26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1" name="Text Box 10"/>
          <p:cNvSpPr txBox="1"/>
          <p:nvPr>
            <p:custDataLst>
              <p:tags r:id="rId2"/>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p>
        </p:txBody>
      </p:sp>
      <p:grpSp>
        <p:nvGrpSpPr>
          <p:cNvPr id="39" name="Group 38"/>
          <p:cNvGrpSpPr/>
          <p:nvPr/>
        </p:nvGrpSpPr>
        <p:grpSpPr>
          <a:xfrm>
            <a:off x="17460" y="6752439"/>
            <a:ext cx="12194502" cy="75081"/>
            <a:chOff x="4931841" y="4800600"/>
            <a:chExt cx="14776329" cy="149111"/>
          </a:xfrm>
          <a:solidFill>
            <a:schemeClr val="accent6">
              <a:lumMod val="50000"/>
            </a:schemeClr>
          </a:solidFill>
        </p:grpSpPr>
        <p:grpSp>
          <p:nvGrpSpPr>
            <p:cNvPr id="40" name="Group 39"/>
            <p:cNvGrpSpPr/>
            <p:nvPr/>
          </p:nvGrpSpPr>
          <p:grpSpPr>
            <a:xfrm>
              <a:off x="4931841" y="4800600"/>
              <a:ext cx="12138546" cy="149111"/>
              <a:chOff x="2844983" y="4880089"/>
              <a:chExt cx="12138546" cy="149111"/>
            </a:xfrm>
            <a:grpFill/>
          </p:grpSpPr>
          <p:grpSp>
            <p:nvGrpSpPr>
              <p:cNvPr id="47" name="Group 46"/>
              <p:cNvGrpSpPr/>
              <p:nvPr/>
            </p:nvGrpSpPr>
            <p:grpSpPr>
              <a:xfrm>
                <a:off x="2844983" y="4880089"/>
                <a:ext cx="11069794" cy="149111"/>
                <a:chOff x="2211387" y="5029200"/>
                <a:chExt cx="11679394" cy="126831"/>
              </a:xfrm>
              <a:grpFill/>
            </p:grpSpPr>
            <p:sp>
              <p:nvSpPr>
                <p:cNvPr id="50" name="Freeform 5"/>
                <p:cNvSpPr/>
                <p:nvPr/>
              </p:nvSpPr>
              <p:spPr bwMode="auto">
                <a:xfrm>
                  <a:off x="2211387"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1" name="Freeform 6"/>
                <p:cNvSpPr/>
                <p:nvPr/>
              </p:nvSpPr>
              <p:spPr bwMode="auto">
                <a:xfrm>
                  <a:off x="2769038"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2" name="Freeform 7"/>
                <p:cNvSpPr/>
                <p:nvPr/>
              </p:nvSpPr>
              <p:spPr bwMode="auto">
                <a:xfrm>
                  <a:off x="3324952"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3" name="Freeform 8"/>
                <p:cNvSpPr/>
                <p:nvPr/>
              </p:nvSpPr>
              <p:spPr bwMode="auto">
                <a:xfrm>
                  <a:off x="3880865"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4" name="Freeform 9"/>
                <p:cNvSpPr/>
                <p:nvPr/>
              </p:nvSpPr>
              <p:spPr bwMode="auto">
                <a:xfrm>
                  <a:off x="4436778"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5" name="Freeform 10"/>
                <p:cNvSpPr/>
                <p:nvPr/>
              </p:nvSpPr>
              <p:spPr bwMode="auto">
                <a:xfrm>
                  <a:off x="4994429"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6" name="Freeform 11"/>
                <p:cNvSpPr/>
                <p:nvPr/>
              </p:nvSpPr>
              <p:spPr bwMode="auto">
                <a:xfrm>
                  <a:off x="5564240"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1"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7" name="Freeform 12"/>
                <p:cNvSpPr/>
                <p:nvPr/>
              </p:nvSpPr>
              <p:spPr bwMode="auto">
                <a:xfrm>
                  <a:off x="6120153"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8" name="Freeform 13"/>
                <p:cNvSpPr/>
                <p:nvPr/>
              </p:nvSpPr>
              <p:spPr bwMode="auto">
                <a:xfrm>
                  <a:off x="6677804"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9" name="Freeform 14"/>
                <p:cNvSpPr/>
                <p:nvPr/>
              </p:nvSpPr>
              <p:spPr bwMode="auto">
                <a:xfrm>
                  <a:off x="723198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60" name="Freeform 15"/>
                <p:cNvSpPr/>
                <p:nvPr/>
              </p:nvSpPr>
              <p:spPr bwMode="auto">
                <a:xfrm>
                  <a:off x="7789631"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61" name="Freeform 16"/>
                <p:cNvSpPr/>
                <p:nvPr/>
              </p:nvSpPr>
              <p:spPr bwMode="auto">
                <a:xfrm>
                  <a:off x="8345545"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62" name="Freeform 17"/>
                <p:cNvSpPr/>
                <p:nvPr/>
              </p:nvSpPr>
              <p:spPr bwMode="auto">
                <a:xfrm>
                  <a:off x="8915356"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63" name="Freeform 18"/>
                <p:cNvSpPr/>
                <p:nvPr/>
              </p:nvSpPr>
              <p:spPr bwMode="auto">
                <a:xfrm>
                  <a:off x="947300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64" name="Freeform 19"/>
                <p:cNvSpPr/>
                <p:nvPr/>
              </p:nvSpPr>
              <p:spPr bwMode="auto">
                <a:xfrm>
                  <a:off x="10028919"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65" name="Freeform 20"/>
                <p:cNvSpPr/>
                <p:nvPr/>
              </p:nvSpPr>
              <p:spPr bwMode="auto">
                <a:xfrm>
                  <a:off x="10583096"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66" name="Freeform 21"/>
                <p:cNvSpPr/>
                <p:nvPr/>
              </p:nvSpPr>
              <p:spPr bwMode="auto">
                <a:xfrm>
                  <a:off x="11140746"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4 w 412"/>
                    <a:gd name="T79" fmla="*/ 84 h 182"/>
                    <a:gd name="T80" fmla="*/ 124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4" y="84"/>
                        <a:pt x="124" y="84"/>
                        <a:pt x="124" y="84"/>
                      </a:cubicBezTo>
                      <a:cubicBezTo>
                        <a:pt x="124" y="33"/>
                        <a:pt x="124" y="33"/>
                        <a:pt x="124"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67" name="Freeform 22"/>
                <p:cNvSpPr/>
                <p:nvPr/>
              </p:nvSpPr>
              <p:spPr bwMode="auto">
                <a:xfrm>
                  <a:off x="1169666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68" name="Freeform 23"/>
                <p:cNvSpPr/>
                <p:nvPr/>
              </p:nvSpPr>
              <p:spPr bwMode="auto">
                <a:xfrm>
                  <a:off x="1225083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6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69" name="Freeform 24"/>
                <p:cNvSpPr/>
                <p:nvPr/>
              </p:nvSpPr>
              <p:spPr bwMode="auto">
                <a:xfrm>
                  <a:off x="1280675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70" name="Freeform 25"/>
                <p:cNvSpPr/>
                <p:nvPr/>
              </p:nvSpPr>
              <p:spPr bwMode="auto">
                <a:xfrm>
                  <a:off x="1336440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48" name="Freeform 5"/>
              <p:cNvSpPr/>
              <p:nvPr/>
            </p:nvSpPr>
            <p:spPr bwMode="auto">
              <a:xfrm>
                <a:off x="13957724" y="4880089"/>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9" name="Freeform 6"/>
              <p:cNvSpPr/>
              <p:nvPr/>
            </p:nvSpPr>
            <p:spPr bwMode="auto">
              <a:xfrm>
                <a:off x="14486269" y="4880089"/>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41" name="Freeform 5"/>
            <p:cNvSpPr/>
            <p:nvPr/>
          </p:nvSpPr>
          <p:spPr bwMode="auto">
            <a:xfrm>
              <a:off x="17100025"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2" name="Freeform 6"/>
            <p:cNvSpPr/>
            <p:nvPr/>
          </p:nvSpPr>
          <p:spPr bwMode="auto">
            <a:xfrm>
              <a:off x="17628570" y="4800600"/>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3" name="Freeform 7"/>
            <p:cNvSpPr/>
            <p:nvPr/>
          </p:nvSpPr>
          <p:spPr bwMode="auto">
            <a:xfrm>
              <a:off x="18155468"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5" name="Freeform 8"/>
            <p:cNvSpPr/>
            <p:nvPr/>
          </p:nvSpPr>
          <p:spPr bwMode="auto">
            <a:xfrm>
              <a:off x="18682365" y="4800600"/>
              <a:ext cx="497260"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6" name="Freeform 9"/>
            <p:cNvSpPr/>
            <p:nvPr/>
          </p:nvSpPr>
          <p:spPr bwMode="auto">
            <a:xfrm>
              <a:off x="19209263" y="4800600"/>
              <a:ext cx="498907" cy="14911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pic>
        <p:nvPicPr>
          <p:cNvPr id="5" name="Content Placeholder 4" descr="Screenshot_9"/>
          <p:cNvPicPr>
            <a:picLocks noChangeAspect="1"/>
          </p:cNvPicPr>
          <p:nvPr>
            <p:ph idx="1"/>
          </p:nvPr>
        </p:nvPicPr>
        <p:blipFill>
          <a:blip r:embed="rId1"/>
          <a:stretch>
            <a:fillRect/>
          </a:stretch>
        </p:blipFill>
        <p:spPr>
          <a:xfrm>
            <a:off x="149860" y="1282700"/>
            <a:ext cx="11819255" cy="5105400"/>
          </a:xfrm>
          <a:prstGeom prst="rect">
            <a:avLst/>
          </a:prstGeom>
        </p:spPr>
      </p:pic>
      <p:graphicFrame>
        <p:nvGraphicFramePr>
          <p:cNvPr id="2" name="Table 1"/>
          <p:cNvGraphicFramePr/>
          <p:nvPr/>
        </p:nvGraphicFramePr>
        <p:xfrm>
          <a:off x="149543" y="108585"/>
          <a:ext cx="6261735" cy="0"/>
        </p:xfrm>
        <a:graphic>
          <a:graphicData uri="http://schemas.openxmlformats.org/drawingml/2006/table">
            <a:tbl>
              <a:tblPr/>
              <a:tblGrid>
                <a:gridCol w="6261735"/>
              </a:tblGrid>
              <a:tr h="0">
                <a:tc>
                  <a:txBody>
                    <a:bodyPr/>
                    <a:p>
                      <a:pPr marL="68580" indent="0" algn="just">
                        <a:lnSpc>
                          <a:spcPct val="107000"/>
                        </a:lnSpc>
                        <a:spcBef>
                          <a:spcPct val="0"/>
                        </a:spcBef>
                        <a:spcAft>
                          <a:spcPct val="0"/>
                        </a:spcAft>
                      </a:pPr>
                      <a:r>
                        <a:rPr sz="1300" b="0" i="1">
                          <a:latin typeface="Times New Roman" panose="02020603050405020304"/>
                          <a:ea typeface="Calibri" panose="020F0502020204030204"/>
                        </a:rPr>
                        <a:t>Nhóm GV soạn:</a:t>
                      </a:r>
                      <a:endParaRPr sz="1300" b="0" i="1">
                        <a:latin typeface="Times New Roman" panose="02020603050405020304"/>
                        <a:ea typeface="Calibri" panose="020F0502020204030204"/>
                      </a:endParaRPr>
                    </a:p>
                    <a:p>
                      <a:pPr marL="68580" indent="0" algn="just">
                        <a:lnSpc>
                          <a:spcPct val="107000"/>
                        </a:lnSpc>
                        <a:spcBef>
                          <a:spcPct val="0"/>
                        </a:spcBef>
                        <a:spcAft>
                          <a:spcPct val="0"/>
                        </a:spcAft>
                      </a:pPr>
                      <a:r>
                        <a:rPr sz="1300" b="0" i="0">
                          <a:latin typeface="Times New Roman" panose="02020603050405020304"/>
                          <a:ea typeface="Calibri" panose="020F0502020204030204"/>
                        </a:rPr>
                        <a:t>- Nguyễn Thị Kiều Phú - THPT Long Khánh (TP. Long Khánh, Đồng Nai)</a:t>
                      </a:r>
                      <a:endParaRPr sz="1300" b="0" i="0">
                        <a:latin typeface="Times New Roman" panose="02020603050405020304"/>
                        <a:ea typeface="Calibri" panose="020F0502020204030204"/>
                      </a:endParaRPr>
                    </a:p>
                    <a:p>
                      <a:pPr marL="68580" indent="0" algn="just">
                        <a:lnSpc>
                          <a:spcPct val="107000"/>
                        </a:lnSpc>
                        <a:spcBef>
                          <a:spcPct val="0"/>
                        </a:spcBef>
                        <a:spcAft>
                          <a:spcPct val="0"/>
                        </a:spcAft>
                      </a:pPr>
                      <a:r>
                        <a:rPr sz="1300" b="0" i="0">
                          <a:latin typeface="Times New Roman" panose="02020603050405020304"/>
                          <a:ea typeface="Calibri" panose="020F0502020204030204"/>
                        </a:rPr>
                        <a:t>- Nguyễn Thị Thanh Tuyền - THPT Vĩnh Kim (Châu Thành, Tiền Giang)</a:t>
                      </a:r>
                      <a:endParaRPr sz="1300" b="0" i="0">
                        <a:latin typeface="Times New Roman" panose="02020603050405020304"/>
                        <a:ea typeface="Calibri" panose="020F0502020204030204"/>
                      </a:endParaRPr>
                    </a:p>
                    <a:p>
                      <a:pPr marL="68580" indent="0" algn="just">
                        <a:lnSpc>
                          <a:spcPct val="107000"/>
                        </a:lnSpc>
                        <a:spcBef>
                          <a:spcPct val="0"/>
                        </a:spcBef>
                        <a:spcAft>
                          <a:spcPct val="0"/>
                        </a:spcAft>
                      </a:pPr>
                      <a:r>
                        <a:rPr sz="1300" b="0" i="0">
                          <a:latin typeface="Times New Roman" panose="02020603050405020304"/>
                          <a:ea typeface="Calibri" panose="020F0502020204030204"/>
                        </a:rPr>
                        <a:t>- Đỗ Thị Minh Nghiệp - THPT Pleiku-(TP.Pleiku, Gia Lai) </a:t>
                      </a:r>
                      <a:endParaRPr sz="1300" b="0" i="0">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251460" y="768350"/>
            <a:ext cx="11443970" cy="4502785"/>
          </a:xfrm>
          <a:prstGeom prst="rect">
            <a:avLst/>
          </a:prstGeom>
        </p:spPr>
        <p:txBody>
          <a:bodyPr wrap="square">
            <a:spAutoFit/>
          </a:bodyPr>
          <a:p>
            <a:r>
              <a:rPr sz="3000" b="1">
                <a:latin typeface="Times New Roman" panose="02020603050405020304"/>
                <a:ea typeface="Calibri" panose="020F0502020204030204"/>
              </a:rPr>
              <a:t>Câu 3: </a:t>
            </a:r>
            <a:endParaRPr sz="3000" b="1">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Có thể đồng tình với ý kiến của tác giả bài viết: “... bức hoạ vẽ một người phụ nữ với nụ cười mỉm nhưng không có ngôn từ nào có thể miêu tả được đầy đủ ý nghĩa những điều mà bức hoạ này gợi ra”. HS cũng có thể giải thích thêm: Nhận định của tác giả bài viết không phủ nhận ưu thế riêng của ngôn ngữ văn học (ngôn từ). Lí do: Ngôn ngữ hội hoạ có những ưu thế về màu sắc, đường nét, khả năng tạo hình và biểu cảm riêng mà ngôn ngữ văn học không có.</a:t>
            </a:r>
            <a:endParaRPr sz="3000">
              <a:latin typeface="Times New Roman" panose="02020603050405020304"/>
              <a:ea typeface="Calibri" panose="020F0502020204030204"/>
            </a:endParaRPr>
          </a:p>
          <a:p>
            <a:pPr algn="just" defTabSz="266700">
              <a:lnSpc>
                <a:spcPct val="107000"/>
              </a:lnSpc>
              <a:spcAft>
                <a:spcPct val="0"/>
              </a:spcAft>
            </a:pPr>
            <a:endParaRPr sz="3000">
              <a:latin typeface="Times New Roman" panose="02020603050405020304"/>
              <a:ea typeface="Calibri" panose="020F0502020204030204"/>
            </a:endParaRPr>
          </a:p>
        </p:txBody>
      </p:sp>
      <p:sp>
        <p:nvSpPr>
          <p:cNvPr id="11" name="Text Box 10"/>
          <p:cNvSpPr txBox="1"/>
          <p:nvPr>
            <p:custDataLst>
              <p:tags r:id="rId1"/>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10"/>
          <p:cNvSpPr txBox="1"/>
          <p:nvPr>
            <p:custDataLst>
              <p:tags r:id="rId1"/>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
        <p:nvSpPr>
          <p:cNvPr id="2" name="Text Box 1"/>
          <p:cNvSpPr txBox="1"/>
          <p:nvPr/>
        </p:nvSpPr>
        <p:spPr>
          <a:xfrm>
            <a:off x="130810" y="760730"/>
            <a:ext cx="11816080" cy="601599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4: </a:t>
            </a:r>
            <a:endParaRPr sz="3000" b="1">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Ý kiến đã nhấn mạnh mục đích của việc chuyển thể tác phẩm nghệ thuật từ văn học là nhằm:</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Giúp cho độc giả và khán giả nhận thấy được những nét riêng biệt trong từng loại hình.</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Chỉ ra sự tác động qua lại lẫn nhau giữa hai loại hình này. </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Như vậy cần tránh một số ngộ nhận:</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Chuyển thể là phụ thuộc vào văn bản gốc, chỉ nhằm minh hoạ cho văn bản gốc.</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Lấy văn bản gốc (tác phẩm văn học) làm chuẩn mực để so sánh, đánh giá tác phẩm nghệ thuật, trong đó có phim truyện chuyển thể (trái lại, cần “chỉ ra sự tác động qua lại lẫn nhau giữa hai loại hình”).</a:t>
            </a:r>
            <a:endParaRPr sz="3000">
              <a:latin typeface="Times New Roman" panose="02020603050405020304"/>
              <a:ea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10"/>
          <p:cNvSpPr txBox="1"/>
          <p:nvPr>
            <p:custDataLst>
              <p:tags r:id="rId1"/>
            </p:custDataLst>
          </p:nvPr>
        </p:nvSpPr>
        <p:spPr>
          <a:xfrm>
            <a:off x="130810" y="64770"/>
            <a:ext cx="11929745" cy="61214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III.</a:t>
            </a:r>
            <a:r>
              <a:rPr sz="3000" b="1">
                <a:solidFill>
                  <a:srgbClr val="FF0000"/>
                </a:solidFill>
                <a:latin typeface="Times New Roman" panose="02020603050405020304"/>
                <a:ea typeface="Calibri" panose="020F0502020204030204"/>
              </a:rPr>
              <a:t> </a:t>
            </a:r>
            <a:r>
              <a:rPr lang="en-US" sz="3000" b="1">
                <a:solidFill>
                  <a:srgbClr val="FF0000"/>
                </a:solidFill>
                <a:latin typeface="Times New Roman" panose="02020603050405020304"/>
                <a:ea typeface="Calibri" panose="020F0502020204030204"/>
              </a:rPr>
              <a:t>M</a:t>
            </a:r>
            <a:r>
              <a:rPr sz="3000" b="1">
                <a:solidFill>
                  <a:srgbClr val="FF0000"/>
                </a:solidFill>
                <a:latin typeface="Times New Roman" panose="02020603050405020304"/>
                <a:ea typeface="Calibri" panose="020F0502020204030204"/>
              </a:rPr>
              <a:t>ục đích, yêu cầu của việc chuyển thể tác phẩm văn học</a:t>
            </a:r>
            <a:endParaRPr sz="3000" b="1">
              <a:solidFill>
                <a:srgbClr val="FF0000"/>
              </a:solidFill>
              <a:latin typeface="Times New Roman" panose="02020603050405020304"/>
              <a:ea typeface="Calibri" panose="020F0502020204030204"/>
            </a:endParaRPr>
          </a:p>
        </p:txBody>
      </p:sp>
      <p:sp>
        <p:nvSpPr>
          <p:cNvPr id="2" name="Text Box 1"/>
          <p:cNvSpPr txBox="1"/>
          <p:nvPr/>
        </p:nvSpPr>
        <p:spPr>
          <a:xfrm>
            <a:off x="130810" y="1160780"/>
            <a:ext cx="11816080" cy="3547110"/>
          </a:xfrm>
          <a:prstGeom prst="rect">
            <a:avLst/>
          </a:prstGeom>
          <a:noFill/>
        </p:spPr>
        <p:txBody>
          <a:bodyPr wrap="square" rtlCol="0">
            <a:spAutoFit/>
          </a:bodyPr>
          <a:p>
            <a:pPr algn="just" defTabSz="266700">
              <a:lnSpc>
                <a:spcPct val="107000"/>
              </a:lnSpc>
              <a:spcAft>
                <a:spcPct val="0"/>
              </a:spcAft>
            </a:pPr>
            <a:r>
              <a:rPr sz="3000" i="1">
                <a:latin typeface="Times New Roman" panose="02020603050405020304"/>
                <a:ea typeface="Calibri" panose="020F0502020204030204"/>
                <a:sym typeface="+mn-ea"/>
              </a:rPr>
              <a:t>Lưu ý: </a:t>
            </a:r>
            <a:endParaRPr sz="3000" i="1">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Sau quá trình chuyển thể, (các) tác giả chuyển thể có quyền đứng tên và là chủ sở hữu tác phẩm nghệ thuật cùng với tác giả văn học.</a:t>
            </a:r>
            <a:endParaRPr sz="3000">
              <a:latin typeface="Times New Roman" panose="02020603050405020304"/>
              <a:ea typeface="Calibri" panose="020F0502020204030204"/>
            </a:endParaRPr>
          </a:p>
          <a:p>
            <a:pPr defTabSz="266700">
              <a:lnSpc>
                <a:spcPct val="107000"/>
              </a:lnSpc>
              <a:spcAft>
                <a:spcPts val="800"/>
              </a:spcAft>
            </a:pPr>
            <a:r>
              <a:rPr sz="3000">
                <a:latin typeface="Times New Roman" panose="02020603050405020304"/>
                <a:ea typeface="Calibri" panose="020F0502020204030204"/>
                <a:sym typeface="+mn-ea"/>
              </a:rPr>
              <a:t>– Tìm hiểu, giới thiệu việc chuyển thể tác phẩm nghệ thuật từ tác phẩm văn học phải “nhằm giúp cho độc giả và khán giả nhận thấy được những nét riêng biệt trong từng loại hình cũng như sự tác động qua lại lẫn nhau giữa hai loại hình này”.</a:t>
            </a:r>
            <a:endParaRPr sz="3000">
              <a:latin typeface="Times New Roman" panose="02020603050405020304"/>
              <a:ea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447415" y="146368"/>
            <a:ext cx="5080000" cy="553085"/>
          </a:xfrm>
          <a:prstGeom prst="rect">
            <a:avLst/>
          </a:prstGeom>
          <a:solidFill>
            <a:schemeClr val="bg2"/>
          </a:solidFill>
        </p:spPr>
        <p:txBody>
          <a:bodyPr>
            <a:spAutoFit/>
          </a:bodyPr>
          <a:p>
            <a:pPr marL="0" indent="0" algn="ctr" defTabSz="266700">
              <a:spcAft>
                <a:spcPct val="0"/>
              </a:spcAft>
            </a:pPr>
            <a:r>
              <a:rPr sz="3000" b="1">
                <a:latin typeface="Times New Roman" panose="02020603050405020304"/>
                <a:ea typeface="SimSun" panose="02010600030101010101" pitchFamily="2" charset="-122"/>
              </a:rPr>
              <a:t>THỰC HÀNH</a:t>
            </a:r>
            <a:endParaRPr sz="3000" b="1">
              <a:latin typeface="Times New Roman" panose="02020603050405020304"/>
              <a:ea typeface="SimSun" panose="02010600030101010101" pitchFamily="2" charset="-122"/>
            </a:endParaRPr>
          </a:p>
        </p:txBody>
      </p:sp>
      <p:sp>
        <p:nvSpPr>
          <p:cNvPr id="6" name="Text Box 5"/>
          <p:cNvSpPr txBox="1"/>
          <p:nvPr/>
        </p:nvSpPr>
        <p:spPr>
          <a:xfrm>
            <a:off x="567055" y="882015"/>
            <a:ext cx="11087100" cy="2066290"/>
          </a:xfrm>
          <a:prstGeom prst="rect">
            <a:avLst/>
          </a:prstGeom>
        </p:spPr>
        <p:txBody>
          <a:bodyPr wrap="square">
            <a:spAutoFit/>
          </a:bodyPr>
          <a:p>
            <a:pPr algn="ctr" defTabSz="266700">
              <a:lnSpc>
                <a:spcPct val="107000"/>
              </a:lnSpc>
              <a:spcAft>
                <a:spcPct val="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ct val="0"/>
              </a:spcAft>
            </a:pPr>
            <a:r>
              <a:rPr sz="3000">
                <a:latin typeface="Times New Roman" panose="02020603050405020304"/>
                <a:ea typeface="Calibri" panose="020F0502020204030204"/>
              </a:rPr>
              <a:t>1) Nhóm 2 HS thực hiện </a:t>
            </a:r>
            <a:r>
              <a:rPr sz="3000" b="1">
                <a:solidFill>
                  <a:srgbClr val="FF0000"/>
                </a:solidFill>
                <a:latin typeface="Times New Roman" panose="02020603050405020304"/>
                <a:ea typeface="Calibri" panose="020F0502020204030204"/>
              </a:rPr>
              <a:t>Phiếu học tập số 4</a:t>
            </a:r>
            <a:r>
              <a:rPr sz="3000">
                <a:latin typeface="Times New Roman" panose="02020603050405020304"/>
                <a:ea typeface="Calibri" panose="020F0502020204030204"/>
              </a:rPr>
              <a:t> (bài tập 1, trang 40) và bài tập 2, trang 41.</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2) 2 – 4 đại diện nhóm báo cáo sản phẩm.</a:t>
            </a:r>
            <a:endParaRPr sz="3000">
              <a:latin typeface="Times New Roman" panose="02020603050405020304"/>
              <a:ea typeface="Calibri" panose="020F0502020204030204"/>
            </a:endParaRPr>
          </a:p>
        </p:txBody>
      </p:sp>
      <p:pic>
        <p:nvPicPr>
          <p:cNvPr id="2" name="Content Placeholder 1"/>
          <p:cNvPicPr>
            <a:picLocks noChangeAspect="1"/>
          </p:cNvPicPr>
          <p:nvPr>
            <p:ph idx="1"/>
          </p:nvPr>
        </p:nvPicPr>
        <p:blipFill>
          <a:blip r:embed="rId1"/>
          <a:stretch>
            <a:fillRect/>
          </a:stretch>
        </p:blipFill>
        <p:spPr>
          <a:xfrm>
            <a:off x="1108710" y="2947670"/>
            <a:ext cx="9892665" cy="3909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36245" y="78740"/>
            <a:ext cx="5080000" cy="584835"/>
          </a:xfrm>
          <a:prstGeom prst="rect">
            <a:avLst/>
          </a:prstGeom>
        </p:spPr>
        <p:txBody>
          <a:bodyPr>
            <a:spAutoFit/>
          </a:bodyPr>
          <a:p>
            <a:pPr algn="just" defTabSz="266700">
              <a:lnSpc>
                <a:spcPct val="107000"/>
              </a:lnSpc>
              <a:spcAft>
                <a:spcPct val="0"/>
              </a:spcAft>
            </a:pPr>
            <a:r>
              <a:rPr sz="3000" b="1">
                <a:solidFill>
                  <a:srgbClr val="FF0000"/>
                </a:solidFill>
                <a:latin typeface="Times New Roman" panose="02020603050405020304"/>
                <a:ea typeface="Calibri" panose="020F0502020204030204"/>
              </a:rPr>
              <a:t>Bài tập 1:</a:t>
            </a:r>
            <a:endParaRPr sz="3000" b="1">
              <a:solidFill>
                <a:srgbClr val="FF0000"/>
              </a:solidFill>
              <a:latin typeface="Times New Roman" panose="02020603050405020304"/>
              <a:ea typeface="Calibri" panose="020F0502020204030204"/>
            </a:endParaRPr>
          </a:p>
        </p:txBody>
      </p:sp>
      <p:graphicFrame>
        <p:nvGraphicFramePr>
          <p:cNvPr id="5" name="Table 4"/>
          <p:cNvGraphicFramePr/>
          <p:nvPr>
            <p:custDataLst>
              <p:tags r:id="rId1"/>
            </p:custDataLst>
          </p:nvPr>
        </p:nvGraphicFramePr>
        <p:xfrm>
          <a:off x="358140" y="663575"/>
          <a:ext cx="11675745" cy="6063615"/>
        </p:xfrm>
        <a:graphic>
          <a:graphicData uri="http://schemas.openxmlformats.org/drawingml/2006/table">
            <a:tbl>
              <a:tblPr/>
              <a:tblGrid>
                <a:gridCol w="2866390"/>
                <a:gridCol w="5448935"/>
                <a:gridCol w="3360420"/>
              </a:tblGrid>
              <a:tr h="782320">
                <a:tc>
                  <a:txBody>
                    <a:bodyPr/>
                    <a:p>
                      <a:pPr marL="68580" indent="0" algn="just">
                        <a:lnSpc>
                          <a:spcPct val="107000"/>
                        </a:lnSpc>
                        <a:spcBef>
                          <a:spcPct val="0"/>
                        </a:spcBef>
                        <a:spcAft>
                          <a:spcPct val="0"/>
                        </a:spcAft>
                      </a:pPr>
                      <a:r>
                        <a:rPr sz="2400" b="1">
                          <a:latin typeface="Times New Roman" panose="02020603050405020304"/>
                          <a:ea typeface="Calibri" panose="020F0502020204030204"/>
                        </a:rPr>
                        <a:t>Lĩnh vực nghệ thuật/ thể loại</a:t>
                      </a:r>
                      <a:endParaRPr sz="24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b="1">
                          <a:latin typeface="Times New Roman" panose="02020603050405020304"/>
                          <a:ea typeface="Calibri" panose="020F0502020204030204"/>
                        </a:rPr>
                        <a:t>Tên tác phẩm nghệ thuật – tác giả</a:t>
                      </a:r>
                      <a:endParaRPr sz="24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b="1">
                          <a:latin typeface="Times New Roman" panose="02020603050405020304"/>
                          <a:ea typeface="Calibri" panose="020F0502020204030204"/>
                        </a:rPr>
                        <a:t>Tên tác phẩm văn học/ thể loại/ tác giả</a:t>
                      </a:r>
                      <a:endParaRPr sz="24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85825">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Âm nhạc (ca khúc)</a:t>
                      </a:r>
                      <a:endParaRPr sz="24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Đi trong hương tràm</a:t>
                      </a:r>
                      <a:endParaRPr sz="2400" i="1">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(nhạc: Thuận Yến; lời thơ: Hoài Vũ)</a:t>
                      </a:r>
                      <a:endParaRPr sz="2400"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Đi trong hương tràm</a:t>
                      </a:r>
                      <a:r>
                        <a:rPr sz="2400">
                          <a:solidFill>
                            <a:srgbClr val="000000"/>
                          </a:solidFill>
                          <a:latin typeface="Times New Roman" panose="02020603050405020304"/>
                          <a:ea typeface="Calibri" panose="020F0502020204030204"/>
                        </a:rPr>
                        <a:t> (thơ: Hoài Vũ)</a:t>
                      </a: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173480">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Hội hoạ (tranh vẽ)</a:t>
                      </a:r>
                      <a:endParaRPr sz="24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Thánh Gióng</a:t>
                      </a:r>
                      <a:endParaRPr sz="2400" i="1">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(tranh Đông Hồ; tranh bột màu/ tranh sơn mài của Nguyễn Tư Nghiêm) </a:t>
                      </a:r>
                      <a:endParaRPr sz="2400"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Thánh Gióng</a:t>
                      </a:r>
                      <a:endParaRPr sz="2400" i="1">
                        <a:solidFill>
                          <a:srgbClr val="000000"/>
                        </a:solidFill>
                        <a:latin typeface="Times New Roman" panose="02020603050405020304"/>
                        <a:ea typeface="Calibri" panose="020F0502020204030204"/>
                      </a:endParaRPr>
                    </a:p>
                    <a:p>
                      <a:pPr marL="635"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(truyền thuyết dân gian)</a:t>
                      </a:r>
                      <a:endParaRPr sz="2400"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11530">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Điện ảnh (phim truyện)</a:t>
                      </a:r>
                      <a:endParaRPr sz="24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Mùa len trâu</a:t>
                      </a:r>
                      <a:r>
                        <a:rPr sz="2400">
                          <a:solidFill>
                            <a:srgbClr val="000000"/>
                          </a:solidFill>
                          <a:latin typeface="Times New Roman" panose="02020603050405020304"/>
                          <a:ea typeface="Calibri" panose="020F0502020204030204"/>
                        </a:rPr>
                        <a:t> (đạo diễn: Nguyễn Võ Nghiêm Minh)</a:t>
                      </a: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Mùa len trâu</a:t>
                      </a:r>
                      <a:endParaRPr sz="2400" i="1">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(truyện ngắn: Sơn Nam)</a:t>
                      </a:r>
                      <a:endParaRPr sz="2400"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240155">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Sân khấu (chèo/ tuồng/ cải lương/ kịch nói)</a:t>
                      </a:r>
                      <a:endParaRPr sz="24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Hồn Trương Ba, da hàng thịt</a:t>
                      </a:r>
                      <a:r>
                        <a:rPr sz="2400">
                          <a:solidFill>
                            <a:srgbClr val="000000"/>
                          </a:solidFill>
                          <a:latin typeface="Times New Roman" panose="02020603050405020304"/>
                          <a:ea typeface="Calibri" panose="020F0502020204030204"/>
                        </a:rPr>
                        <a:t> (kịch bản sân khấu của Lưu Quang Vũ)</a:t>
                      </a: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i="1">
                          <a:solidFill>
                            <a:srgbClr val="000000"/>
                          </a:solidFill>
                          <a:latin typeface="Times New Roman" panose="02020603050405020304"/>
                          <a:ea typeface="Calibri" panose="020F0502020204030204"/>
                        </a:rPr>
                        <a:t>Hồn Trương Ba, da hàng thịt</a:t>
                      </a:r>
                      <a:r>
                        <a:rPr sz="2400">
                          <a:solidFill>
                            <a:srgbClr val="000000"/>
                          </a:solidFill>
                          <a:latin typeface="Times New Roman" panose="02020603050405020304"/>
                          <a:ea typeface="Calibri" panose="020F0502020204030204"/>
                        </a:rPr>
                        <a:t> (truyện cổ dân gian Việt Nam)</a:t>
                      </a: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170305">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Lĩnh vực/ loại hình nghệ thuật khác</a:t>
                      </a:r>
                      <a:endParaRPr sz="24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400">
                          <a:solidFill>
                            <a:srgbClr val="000000"/>
                          </a:solidFill>
                          <a:latin typeface="Times New Roman" panose="02020603050405020304"/>
                          <a:ea typeface="Calibri" panose="020F0502020204030204"/>
                        </a:rPr>
                        <a:t> </a:t>
                      </a: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endParaRPr sz="24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9095" y="128905"/>
            <a:ext cx="5080000" cy="552450"/>
          </a:xfrm>
          <a:prstGeom prst="rect">
            <a:avLst/>
          </a:prstGeom>
        </p:spPr>
        <p:txBody>
          <a:bodyPr>
            <a:spAutoFit/>
          </a:bodyPr>
          <a:p>
            <a:pPr algn="just" defTabSz="266700">
              <a:lnSpc>
                <a:spcPct val="107000"/>
              </a:lnSpc>
              <a:spcAft>
                <a:spcPct val="0"/>
              </a:spcAft>
            </a:pPr>
            <a:r>
              <a:rPr sz="2800" b="1">
                <a:solidFill>
                  <a:srgbClr val="FF0000"/>
                </a:solidFill>
                <a:latin typeface="Times New Roman" panose="02020603050405020304"/>
                <a:ea typeface="Calibri" panose="020F0502020204030204"/>
              </a:rPr>
              <a:t>Bài tập 2 (ví dụ):</a:t>
            </a:r>
            <a:endParaRPr sz="2800" b="1">
              <a:solidFill>
                <a:srgbClr val="FF0000"/>
              </a:solidFill>
              <a:latin typeface="Times New Roman" panose="02020603050405020304"/>
              <a:ea typeface="Calibri" panose="020F0502020204030204"/>
            </a:endParaRPr>
          </a:p>
        </p:txBody>
      </p:sp>
      <p:graphicFrame>
        <p:nvGraphicFramePr>
          <p:cNvPr id="5" name="Table 4"/>
          <p:cNvGraphicFramePr/>
          <p:nvPr>
            <p:custDataLst>
              <p:tags r:id="rId1"/>
            </p:custDataLst>
          </p:nvPr>
        </p:nvGraphicFramePr>
        <p:xfrm>
          <a:off x="266700" y="808355"/>
          <a:ext cx="11658600" cy="5935345"/>
        </p:xfrm>
        <a:graphic>
          <a:graphicData uri="http://schemas.openxmlformats.org/drawingml/2006/table">
            <a:tbl>
              <a:tblPr/>
              <a:tblGrid>
                <a:gridCol w="2242820"/>
                <a:gridCol w="4371340"/>
                <a:gridCol w="5044440"/>
              </a:tblGrid>
              <a:tr h="439420">
                <a:tc>
                  <a:txBody>
                    <a:bodyPr/>
                    <a:p>
                      <a:pPr marL="68580" indent="0" algn="just">
                        <a:lnSpc>
                          <a:spcPct val="107000"/>
                        </a:lnSpc>
                        <a:spcBef>
                          <a:spcPct val="0"/>
                        </a:spcBef>
                        <a:spcAft>
                          <a:spcPct val="0"/>
                        </a:spcAft>
                      </a:pPr>
                      <a:r>
                        <a:rPr sz="2800" b="1">
                          <a:latin typeface="Times New Roman" panose="02020603050405020304"/>
                          <a:ea typeface="Calibri" panose="020F0502020204030204"/>
                        </a:rPr>
                        <a:t> </a:t>
                      </a:r>
                      <a:endParaRPr sz="28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07000"/>
                        </a:lnSpc>
                        <a:spcBef>
                          <a:spcPct val="0"/>
                        </a:spcBef>
                        <a:spcAft>
                          <a:spcPct val="0"/>
                        </a:spcAft>
                      </a:pPr>
                      <a:r>
                        <a:rPr sz="2800" b="1">
                          <a:latin typeface="Times New Roman" panose="02020603050405020304"/>
                          <a:ea typeface="Calibri" panose="020F0502020204030204"/>
                        </a:rPr>
                        <a:t>Bài thơ</a:t>
                      </a:r>
                      <a:r>
                        <a:rPr sz="2800" b="1" i="1">
                          <a:latin typeface="Times New Roman" panose="02020603050405020304"/>
                          <a:ea typeface="Calibri" panose="020F0502020204030204"/>
                        </a:rPr>
                        <a:t> </a:t>
                      </a:r>
                      <a:r>
                        <a:rPr sz="2800" b="1" i="1">
                          <a:latin typeface="Times New Roman" panose="02020603050405020304"/>
                          <a:ea typeface="Calibri" panose="020F0502020204030204"/>
                        </a:rPr>
                        <a:t>Đi trong </a:t>
                      </a:r>
                      <a:br>
                        <a:rPr sz="2800" b="1" i="1">
                          <a:latin typeface="Times New Roman" panose="02020603050405020304"/>
                          <a:ea typeface="Calibri" panose="020F0502020204030204"/>
                        </a:rPr>
                      </a:br>
                      <a:r>
                        <a:rPr sz="2800" b="1" i="1">
                          <a:latin typeface="Times New Roman" panose="02020603050405020304"/>
                          <a:ea typeface="Calibri" panose="020F0502020204030204"/>
                        </a:rPr>
                        <a:t>hương tràm</a:t>
                      </a:r>
                      <a:endParaRPr sz="28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07000"/>
                        </a:lnSpc>
                        <a:spcBef>
                          <a:spcPct val="0"/>
                        </a:spcBef>
                        <a:spcAft>
                          <a:spcPct val="0"/>
                        </a:spcAft>
                      </a:pPr>
                      <a:r>
                        <a:rPr sz="2800" b="1">
                          <a:latin typeface="Times New Roman" panose="02020603050405020304"/>
                          <a:ea typeface="Calibri" panose="020F0502020204030204"/>
                        </a:rPr>
                        <a:t>Bài hát</a:t>
                      </a:r>
                      <a:r>
                        <a:rPr sz="2800" b="1" i="1">
                          <a:latin typeface="Times New Roman" panose="02020603050405020304"/>
                          <a:ea typeface="Calibri" panose="020F0502020204030204"/>
                        </a:rPr>
                        <a:t> </a:t>
                      </a:r>
                      <a:r>
                        <a:rPr sz="2800" b="1" i="1">
                          <a:latin typeface="Times New Roman" panose="02020603050405020304"/>
                          <a:ea typeface="Calibri" panose="020F0502020204030204"/>
                        </a:rPr>
                        <a:t>Đi trong </a:t>
                      </a:r>
                      <a:br>
                        <a:rPr sz="2800" b="1" i="1">
                          <a:latin typeface="Times New Roman" panose="02020603050405020304"/>
                          <a:ea typeface="Calibri" panose="020F0502020204030204"/>
                        </a:rPr>
                      </a:br>
                      <a:r>
                        <a:rPr sz="2800" b="1" i="1">
                          <a:latin typeface="Times New Roman" panose="02020603050405020304"/>
                          <a:ea typeface="Calibri" panose="020F0502020204030204"/>
                        </a:rPr>
                        <a:t>hương tràm</a:t>
                      </a:r>
                      <a:endParaRPr sz="2800" b="1" i="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78205">
                <a:tc>
                  <a:txBody>
                    <a:bodyPr/>
                    <a:p>
                      <a:pPr marL="68580" indent="0" algn="ctr">
                        <a:lnSpc>
                          <a:spcPct val="107000"/>
                        </a:lnSpc>
                        <a:spcBef>
                          <a:spcPct val="0"/>
                        </a:spcBef>
                        <a:spcAft>
                          <a:spcPct val="0"/>
                        </a:spcAft>
                      </a:pPr>
                      <a:r>
                        <a:rPr sz="2800">
                          <a:solidFill>
                            <a:srgbClr val="000000"/>
                          </a:solidFill>
                          <a:latin typeface="Times New Roman" panose="02020603050405020304"/>
                          <a:ea typeface="Calibri" panose="020F0502020204030204"/>
                        </a:rPr>
                        <a:t>Điểm tương đồng (chủ đề/ </a:t>
                      </a:r>
                      <a:br>
                        <a:rPr sz="2800">
                          <a:solidFill>
                            <a:srgbClr val="000000"/>
                          </a:solidFill>
                          <a:latin typeface="Times New Roman" panose="02020603050405020304"/>
                          <a:ea typeface="Calibri" panose="020F0502020204030204"/>
                        </a:rPr>
                      </a:br>
                      <a:r>
                        <a:rPr sz="2800">
                          <a:solidFill>
                            <a:srgbClr val="000000"/>
                          </a:solidFill>
                          <a:latin typeface="Times New Roman" panose="02020603050405020304"/>
                          <a:ea typeface="Calibri" panose="020F0502020204030204"/>
                        </a:rPr>
                        <a:t>cảm hứng)</a:t>
                      </a:r>
                      <a:endParaRPr sz="28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Bày tỏ tình yêu thương, nỗi nhớ tiếc và niềm tin của chủ thể “anh” (người chiến sĩ) về sự bất tử cùng hương tràm và sông nước Đồng Tháp Mười của nhân vật “em” (cô gái giao liên những năm chống Mỹ cứu nước).</a:t>
                      </a:r>
                      <a:endParaRPr sz="28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415540">
                <a:tc>
                  <a:txBody>
                    <a:bodyPr/>
                    <a:p>
                      <a:pPr marL="68580" indent="0" algn="ctr">
                        <a:lnSpc>
                          <a:spcPct val="107000"/>
                        </a:lnSpc>
                        <a:spcBef>
                          <a:spcPct val="0"/>
                        </a:spcBef>
                        <a:spcAft>
                          <a:spcPct val="0"/>
                        </a:spcAft>
                      </a:pPr>
                      <a:r>
                        <a:rPr sz="2800">
                          <a:solidFill>
                            <a:srgbClr val="000000"/>
                          </a:solidFill>
                          <a:latin typeface="Times New Roman" panose="02020603050405020304"/>
                          <a:ea typeface="Calibri" panose="020F0502020204030204"/>
                        </a:rPr>
                        <a:t>Điểm khác biệt (sáng tạo </a:t>
                      </a:r>
                      <a:br>
                        <a:rPr sz="2800">
                          <a:solidFill>
                            <a:srgbClr val="000000"/>
                          </a:solidFill>
                          <a:latin typeface="Times New Roman" panose="02020603050405020304"/>
                          <a:ea typeface="Calibri" panose="020F0502020204030204"/>
                        </a:rPr>
                      </a:br>
                      <a:r>
                        <a:rPr sz="2800">
                          <a:solidFill>
                            <a:srgbClr val="000000"/>
                          </a:solidFill>
                          <a:latin typeface="Times New Roman" panose="02020603050405020304"/>
                          <a:ea typeface="Calibri" panose="020F0502020204030204"/>
                        </a:rPr>
                        <a:t>nghệ thuật)</a:t>
                      </a:r>
                      <a:endParaRPr sz="28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 Chất liệu: ngôn từ.</a:t>
                      </a:r>
                      <a:endParaRPr sz="28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 Thể thơ tự do hiện đại với các yếu tố: từ ngữ, hình ảnh, vần, nhịp, âm điệu, biện pháp trùng điệp, ẩn dụ, hoán dụ,</a:t>
                      </a:r>
                      <a:endParaRPr sz="28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 Chất liệu: ca từ, giai điệu.</a:t>
                      </a:r>
                      <a:endParaRPr sz="28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 Ca từ: điều chỉnh lời thơ theo lối mở đầu, kết thúc, có điệp khúc, luyến láy theo yêu cầu cấu trúc của một ca khúc. </a:t>
                      </a:r>
                      <a:endParaRPr sz="28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800">
                          <a:solidFill>
                            <a:srgbClr val="000000"/>
                          </a:solidFill>
                          <a:latin typeface="Times New Roman" panose="02020603050405020304"/>
                          <a:ea typeface="Calibri" panose="020F0502020204030204"/>
                        </a:rPr>
                        <a:t>– Giai điệu: nhịp 2/4, âm hưởng dân ca.</a:t>
                      </a:r>
                      <a:endParaRPr sz="28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71500" y="1604645"/>
            <a:ext cx="11322685" cy="2420620"/>
          </a:xfrm>
          <a:solidFill>
            <a:schemeClr val="accent4">
              <a:lumMod val="20000"/>
              <a:lumOff val="80000"/>
            </a:schemeClr>
          </a:solidFill>
        </p:spPr>
        <p:txBody>
          <a:bodyPr>
            <a:normAutofit fontScale="90000"/>
          </a:bodyPr>
          <a:p>
            <a:pPr algn="ctr"/>
            <a:r>
              <a:rPr lang="en-US" b="1">
                <a:latin typeface="Times New Roman" panose="02020603050405020304" pitchFamily="18" charset="0"/>
                <a:cs typeface="Times New Roman" panose="02020603050405020304" pitchFamily="18" charset="0"/>
              </a:rPr>
              <a:t>Phần hai</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YÊU CẦU VÀ CÁCH THỨC VIẾT BÀI GIỚI THIỆU TÁC PHẨM NGHỆ THUẬT ĐƯỢC CHUYỂN THỂ TỪ VĂN HỌC</a:t>
            </a:r>
            <a:endParaRPr 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75690" y="2157730"/>
            <a:ext cx="10515600" cy="3555365"/>
          </a:xfrm>
        </p:spPr>
        <p:txBody>
          <a:bodyPr/>
          <a:p>
            <a:pPr marL="0" indent="0" algn="ctr">
              <a:buNone/>
            </a:pPr>
            <a:r>
              <a:rPr lang="en-US" b="1">
                <a:solidFill>
                  <a:srgbClr val="FF0000"/>
                </a:solidFill>
                <a:latin typeface="Times New Roman" panose="02020603050405020304" pitchFamily="18" charset="0"/>
                <a:cs typeface="Times New Roman" panose="02020603050405020304" pitchFamily="18" charset="0"/>
              </a:rPr>
              <a:t>NHIỆM VỤ</a:t>
            </a:r>
            <a:endParaRPr lang="en-US" b="1">
              <a:solidFill>
                <a:srgbClr val="FF0000"/>
              </a:solidFill>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1) HS đọc SGK Chuyên đề học tập Ngữ văn 12, trang 41 – 61.</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2) HS trả lời các yêu cầu/ câu hỏi sau:</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Câu 1: Tóm tắt những nội dung chính của yêu cầu cách thức viết bài giới thiệu tác phẩm nghệ thuật được chuyển thể từ văn học.</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Câu 2: Chúng ta sẽ thực hiện những yêu cầu nào của phần viết?</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Thực hiện nhiệm vụ: Nhóm 4 – 6 HS thực hiện nhiệm vụ.</a:t>
            </a:r>
            <a:endParaRPr lang="en-US">
              <a:latin typeface="Times New Roman" panose="02020603050405020304" pitchFamily="18" charset="0"/>
              <a:cs typeface="Times New Roman" panose="02020603050405020304" pitchFamily="18" charset="0"/>
            </a:endParaRPr>
          </a:p>
        </p:txBody>
      </p:sp>
      <p:sp>
        <p:nvSpPr>
          <p:cNvPr id="67587" name="Rectangle 2"/>
          <p:cNvSpPr>
            <a:spLocks noChangeArrowheads="1"/>
          </p:cNvSpPr>
          <p:nvPr/>
        </p:nvSpPr>
        <p:spPr bwMode="auto">
          <a:xfrm>
            <a:off x="1243966" y="357411"/>
            <a:ext cx="8877299" cy="15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578" tIns="22779" rIns="45578" bIns="22779">
            <a:spAutoFit/>
          </a:bodyPr>
          <a:p>
            <a:pPr algn="ctr" defTabSz="1084580" fontAlgn="base">
              <a:spcBef>
                <a:spcPct val="0"/>
              </a:spcBef>
              <a:spcAft>
                <a:spcPct val="0"/>
              </a:spcAft>
            </a:pPr>
            <a:r>
              <a:rPr lang="en-US" sz="9900" b="1" i="1" dirty="0" err="1" smtClean="0">
                <a:solidFill>
                  <a:srgbClr val="E46C0A"/>
                </a:solidFill>
                <a:latin typeface="Times New Roman" panose="02020603050405020304" pitchFamily="18" charset="0"/>
                <a:cs typeface="Times New Roman" panose="02020603050405020304" pitchFamily="18" charset="0"/>
              </a:rPr>
              <a:t>Khởi</a:t>
            </a:r>
            <a:r>
              <a:rPr lang="en-US" sz="9900" b="1" i="1" dirty="0" smtClean="0">
                <a:solidFill>
                  <a:srgbClr val="E46C0A"/>
                </a:solidFill>
                <a:latin typeface="Times New Roman" panose="02020603050405020304" pitchFamily="18" charset="0"/>
                <a:cs typeface="Times New Roman" panose="02020603050405020304" pitchFamily="18" charset="0"/>
              </a:rPr>
              <a:t> </a:t>
            </a:r>
            <a:r>
              <a:rPr lang="en-US" sz="9900" b="1" i="1" dirty="0" err="1" smtClean="0">
                <a:solidFill>
                  <a:srgbClr val="E46C0A"/>
                </a:solidFill>
                <a:latin typeface="Times New Roman" panose="02020603050405020304" pitchFamily="18" charset="0"/>
                <a:cs typeface="Times New Roman" panose="02020603050405020304" pitchFamily="18" charset="0"/>
              </a:rPr>
              <a:t>động</a:t>
            </a:r>
            <a:endParaRPr lang="vi-VN" sz="9900" b="1" i="1" dirty="0" smtClean="0">
              <a:solidFill>
                <a:srgbClr val="E46C0A"/>
              </a:solidFill>
              <a:latin typeface="Times New Roman" panose="02020603050405020304" pitchFamily="18" charset="0"/>
              <a:cs typeface="Times New Roman" panose="02020603050405020304" pitchFamily="18" charset="0"/>
            </a:endParaRPr>
          </a:p>
        </p:txBody>
      </p:sp>
      <p:sp>
        <p:nvSpPr>
          <p:cNvPr id="5" name="Text Box 4"/>
          <p:cNvSpPr txBox="1"/>
          <p:nvPr>
            <p:custDataLst>
              <p:tags r:id="rId1"/>
            </p:custDataLst>
          </p:nvPr>
        </p:nvSpPr>
        <p:spPr>
          <a:xfrm>
            <a:off x="760095" y="1927225"/>
            <a:ext cx="10988040" cy="4041140"/>
          </a:xfrm>
          <a:prstGeom prst="rect">
            <a:avLst/>
          </a:prstGeom>
          <a:solidFill>
            <a:schemeClr val="accent6">
              <a:lumMod val="75000"/>
            </a:schemeClr>
          </a:solidFill>
        </p:spPr>
        <p:txBody>
          <a:bodyPr wrap="square">
            <a:spAutoFit/>
          </a:bodyPr>
          <a:p>
            <a:pPr algn="just" defTabSz="266700">
              <a:lnSpc>
                <a:spcPct val="107000"/>
              </a:lnSpc>
              <a:spcAft>
                <a:spcPct val="0"/>
              </a:spcAft>
            </a:pPr>
            <a:r>
              <a:rPr sz="3000" b="1">
                <a:solidFill>
                  <a:schemeClr val="tx1"/>
                </a:solidFill>
                <a:highlight>
                  <a:srgbClr val="FFFF00"/>
                </a:highlight>
                <a:latin typeface="Times New Roman" panose="02020603050405020304"/>
                <a:ea typeface="Calibri" panose="020F0502020204030204"/>
              </a:rPr>
              <a:t>Câu 1</a:t>
            </a:r>
            <a:r>
              <a:rPr sz="3000" b="1">
                <a:solidFill>
                  <a:schemeClr val="bg1"/>
                </a:solidFill>
                <a:latin typeface="Times New Roman" panose="02020603050405020304"/>
                <a:ea typeface="Calibri" panose="020F0502020204030204"/>
              </a:rPr>
              <a:t>:</a:t>
            </a:r>
            <a:r>
              <a:rPr sz="3000">
                <a:solidFill>
                  <a:schemeClr val="bg1"/>
                </a:solidFill>
                <a:latin typeface="Times New Roman" panose="02020603050405020304"/>
                <a:ea typeface="Calibri" panose="020F0502020204030204"/>
              </a:rPr>
              <a:t> Dựa theo các đề mục trong SGK </a:t>
            </a:r>
            <a:r>
              <a:rPr sz="3000" i="1">
                <a:solidFill>
                  <a:schemeClr val="bg1"/>
                </a:solidFill>
                <a:latin typeface="Times New Roman" panose="02020603050405020304"/>
                <a:ea typeface="Calibri" panose="020F0502020204030204"/>
              </a:rPr>
              <a:t>Chuyên đề học tập Ngữ văn 12,</a:t>
            </a:r>
            <a:r>
              <a:rPr sz="3000">
                <a:solidFill>
                  <a:schemeClr val="bg1"/>
                </a:solidFill>
                <a:latin typeface="Times New Roman" panose="02020603050405020304"/>
                <a:ea typeface="Calibri" panose="020F0502020204030204"/>
              </a:rPr>
              <a:t> HS tóm lược lại những nội dung chính.</a:t>
            </a:r>
            <a:endParaRPr sz="3000">
              <a:solidFill>
                <a:schemeClr val="bg1"/>
              </a:solidFill>
              <a:latin typeface="Times New Roman" panose="02020603050405020304"/>
              <a:ea typeface="Calibri" panose="020F0502020204030204"/>
            </a:endParaRPr>
          </a:p>
          <a:p>
            <a:pPr algn="just" defTabSz="266700">
              <a:lnSpc>
                <a:spcPct val="107000"/>
              </a:lnSpc>
              <a:spcAft>
                <a:spcPct val="0"/>
              </a:spcAft>
            </a:pPr>
            <a:r>
              <a:rPr sz="3000" b="1">
                <a:solidFill>
                  <a:schemeClr val="tx1"/>
                </a:solidFill>
                <a:highlight>
                  <a:srgbClr val="FFFF00"/>
                </a:highlight>
                <a:latin typeface="Times New Roman" panose="02020603050405020304"/>
                <a:ea typeface="Calibri" panose="020F0502020204030204"/>
              </a:rPr>
              <a:t>Câu 2: </a:t>
            </a:r>
            <a:r>
              <a:rPr sz="3000">
                <a:solidFill>
                  <a:schemeClr val="bg1"/>
                </a:solidFill>
                <a:latin typeface="Times New Roman" panose="02020603050405020304"/>
                <a:ea typeface="Calibri" panose="020F0502020204030204"/>
              </a:rPr>
              <a:t>Chuyên đề này yêu cầu chúng ta thực hiện hai nội dung chính của </a:t>
            </a:r>
            <a:endParaRPr sz="3000">
              <a:solidFill>
                <a:schemeClr val="bg1"/>
              </a:solidFill>
              <a:latin typeface="Times New Roman" panose="02020603050405020304"/>
              <a:ea typeface="Calibri" panose="020F0502020204030204"/>
            </a:endParaRPr>
          </a:p>
          <a:p>
            <a:pPr algn="just" defTabSz="266700">
              <a:lnSpc>
                <a:spcPct val="107000"/>
              </a:lnSpc>
              <a:spcAft>
                <a:spcPct val="0"/>
              </a:spcAft>
            </a:pPr>
            <a:r>
              <a:rPr sz="3000">
                <a:solidFill>
                  <a:schemeClr val="bg1"/>
                </a:solidFill>
                <a:latin typeface="Times New Roman" panose="02020603050405020304"/>
                <a:ea typeface="Calibri" panose="020F0502020204030204"/>
              </a:rPr>
              <a:t>phần viết:</a:t>
            </a:r>
            <a:endParaRPr sz="3000">
              <a:solidFill>
                <a:schemeClr val="bg1"/>
              </a:solidFill>
              <a:latin typeface="Times New Roman" panose="02020603050405020304"/>
              <a:ea typeface="Calibri" panose="020F0502020204030204"/>
            </a:endParaRPr>
          </a:p>
          <a:p>
            <a:pPr algn="just" defTabSz="266700">
              <a:lnSpc>
                <a:spcPct val="107000"/>
              </a:lnSpc>
              <a:spcAft>
                <a:spcPct val="0"/>
              </a:spcAft>
            </a:pPr>
            <a:r>
              <a:rPr sz="3000">
                <a:solidFill>
                  <a:schemeClr val="bg1"/>
                </a:solidFill>
                <a:latin typeface="Times New Roman" panose="02020603050405020304"/>
                <a:ea typeface="Calibri" panose="020F0502020204030204"/>
              </a:rPr>
              <a:t>– Viết bài giới thiệu tác phẩm nghệ thuật được chuyển thể từ tác phẩm </a:t>
            </a:r>
            <a:endParaRPr sz="3000">
              <a:solidFill>
                <a:schemeClr val="bg1"/>
              </a:solidFill>
              <a:latin typeface="Times New Roman" panose="02020603050405020304"/>
              <a:ea typeface="Calibri" panose="020F0502020204030204"/>
            </a:endParaRPr>
          </a:p>
          <a:p>
            <a:pPr algn="just" defTabSz="266700">
              <a:lnSpc>
                <a:spcPct val="107000"/>
              </a:lnSpc>
              <a:spcAft>
                <a:spcPct val="0"/>
              </a:spcAft>
            </a:pPr>
            <a:r>
              <a:rPr sz="3000">
                <a:solidFill>
                  <a:schemeClr val="bg1"/>
                </a:solidFill>
                <a:latin typeface="Times New Roman" panose="02020603050405020304"/>
                <a:ea typeface="Calibri" panose="020F0502020204030204"/>
              </a:rPr>
              <a:t>văn học.</a:t>
            </a:r>
            <a:endParaRPr sz="3000">
              <a:solidFill>
                <a:schemeClr val="bg1"/>
              </a:solidFill>
              <a:latin typeface="Times New Roman" panose="02020603050405020304"/>
              <a:ea typeface="Calibri" panose="020F0502020204030204"/>
            </a:endParaRPr>
          </a:p>
          <a:p>
            <a:pPr algn="just" defTabSz="266700">
              <a:lnSpc>
                <a:spcPct val="107000"/>
              </a:lnSpc>
              <a:spcAft>
                <a:spcPct val="0"/>
              </a:spcAft>
            </a:pPr>
            <a:r>
              <a:rPr sz="3000">
                <a:solidFill>
                  <a:schemeClr val="bg1"/>
                </a:solidFill>
                <a:latin typeface="Times New Roman" panose="02020603050405020304"/>
                <a:ea typeface="Calibri" panose="020F0502020204030204"/>
              </a:rPr>
              <a:t>– Viết kịch bản phim ngắn chuyển thể.</a:t>
            </a:r>
            <a:endParaRPr sz="3000">
              <a:solidFill>
                <a:schemeClr val="bg1"/>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0" fill="hold"/>
                                        <p:tgtEl>
                                          <p:spTgt spid="5"/>
                                        </p:tgtEl>
                                        <p:attrNameLst>
                                          <p:attrName>ppt_x</p:attrName>
                                        </p:attrNameLst>
                                      </p:cBhvr>
                                      <p:tavLst>
                                        <p:tav tm="0">
                                          <p:val>
                                            <p:strVal val="#ppt_x"/>
                                          </p:val>
                                        </p:tav>
                                        <p:tav tm="100000">
                                          <p:val>
                                            <p:strVal val="#ppt_x"/>
                                          </p:val>
                                        </p:tav>
                                      </p:tavLst>
                                    </p:anim>
                                    <p:anim calcmode="lin" valueType="num">
                                      <p:cBhvr additive="base">
                                        <p:cTn id="3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7" grpId="1"/>
      <p:bldP spid="3" grpId="0" build="p"/>
      <p:bldP spid="3" grpId="1" build="p"/>
      <p:bldP spid="5" grpId="0" bldLvl="0" animBg="1"/>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89560" y="1147445"/>
            <a:ext cx="11613515" cy="5522595"/>
          </a:xfrm>
          <a:prstGeom prst="rect">
            <a:avLst/>
          </a:prstGeom>
        </p:spPr>
        <p:txBody>
          <a:bodyPr wrap="square">
            <a:spAutoFit/>
          </a:bodyPr>
          <a:p>
            <a:pPr algn="ctr" defTabSz="266700">
              <a:lnSpc>
                <a:spcPct val="107000"/>
              </a:lnSpc>
              <a:spcAft>
                <a:spcPct val="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ct val="0"/>
              </a:spcAft>
            </a:pPr>
            <a:r>
              <a:rPr sz="3000">
                <a:latin typeface="Times New Roman" panose="02020603050405020304"/>
                <a:ea typeface="Calibri" panose="020F0502020204030204"/>
              </a:rPr>
              <a:t>Cá nhân HS đọc mục SGK</a:t>
            </a:r>
            <a:r>
              <a:rPr sz="3000" i="1">
                <a:latin typeface="Times New Roman" panose="02020603050405020304"/>
                <a:ea typeface="Calibri" panose="020F0502020204030204"/>
              </a:rPr>
              <a:t> Chuyên đề học tập Ngữ văn 12,</a:t>
            </a:r>
            <a:r>
              <a:rPr sz="3000">
                <a:latin typeface="Times New Roman" panose="02020603050405020304"/>
                <a:ea typeface="Calibri" panose="020F0502020204030204"/>
              </a:rPr>
              <a:t> trang 41 và thực hiện </a:t>
            </a:r>
            <a:r>
              <a:rPr sz="3000" b="1">
                <a:solidFill>
                  <a:srgbClr val="FF0000"/>
                </a:solidFill>
                <a:latin typeface="Times New Roman" panose="02020603050405020304"/>
                <a:ea typeface="Calibri" panose="020F0502020204030204"/>
              </a:rPr>
              <a:t>Phiếu học tập số 5.</a:t>
            </a:r>
            <a:endParaRPr sz="3000" b="1">
              <a:solidFill>
                <a:srgbClr val="FF0000"/>
              </a:solidFill>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2) GV chia lớp làm ba nhóm lớn (tạm gọi là nhóm A, nhóm B, nhóm C), mỗi nhóm gồm các nhóm nhỏ 4 – 5 HS.</a:t>
            </a:r>
            <a:endParaRPr sz="3000">
              <a:latin typeface="Times New Roman" panose="02020603050405020304"/>
              <a:ea typeface="Calibri" panose="020F0502020204030204"/>
            </a:endParaRPr>
          </a:p>
          <a:p>
            <a:pPr algn="just" defTabSz="266700">
              <a:lnSpc>
                <a:spcPct val="107000"/>
              </a:lnSpc>
              <a:spcAft>
                <a:spcPct val="0"/>
              </a:spcAft>
            </a:pPr>
            <a:r>
              <a:rPr sz="3000" b="1">
                <a:latin typeface="Times New Roman" panose="02020603050405020304"/>
                <a:ea typeface="Calibri" panose="020F0502020204030204"/>
              </a:rPr>
              <a:t>Nhóm A đọc ngữ liệu 1:</a:t>
            </a:r>
            <a:r>
              <a:rPr sz="3000">
                <a:latin typeface="Times New Roman" panose="02020603050405020304"/>
                <a:ea typeface="Calibri" panose="020F0502020204030204"/>
              </a:rPr>
              <a:t> </a:t>
            </a:r>
            <a:r>
              <a:rPr sz="3000" i="1">
                <a:latin typeface="Times New Roman" panose="02020603050405020304"/>
                <a:ea typeface="Calibri" panose="020F0502020204030204"/>
              </a:rPr>
              <a:t>Cảm xúc chung của hai nghệ sĩ tạo nên </a:t>
            </a:r>
            <a:r>
              <a:rPr sz="3000">
                <a:latin typeface="Times New Roman" panose="02020603050405020304"/>
                <a:ea typeface="Calibri" panose="020F0502020204030204"/>
              </a:rPr>
              <a:t>Em ơi Hà Nội phố (trang 42 – 44), trả lời 5 câu hỏi (trang 44).</a:t>
            </a:r>
            <a:endParaRPr sz="3000">
              <a:latin typeface="Times New Roman" panose="02020603050405020304"/>
              <a:ea typeface="Calibri" panose="020F0502020204030204"/>
            </a:endParaRPr>
          </a:p>
          <a:p>
            <a:pPr algn="just" defTabSz="266700">
              <a:lnSpc>
                <a:spcPct val="107000"/>
              </a:lnSpc>
              <a:spcAft>
                <a:spcPct val="0"/>
              </a:spcAft>
            </a:pPr>
            <a:r>
              <a:rPr sz="3000" b="1">
                <a:latin typeface="Times New Roman" panose="02020603050405020304"/>
                <a:ea typeface="Calibri" panose="020F0502020204030204"/>
              </a:rPr>
              <a:t>Nhóm B đọc ngữ liệu 2:</a:t>
            </a:r>
            <a:r>
              <a:rPr sz="3000">
                <a:latin typeface="Times New Roman" panose="02020603050405020304"/>
                <a:ea typeface="Calibri" panose="020F0502020204030204"/>
              </a:rPr>
              <a:t> </a:t>
            </a:r>
            <a:r>
              <a:rPr sz="3000" i="1">
                <a:latin typeface="Times New Roman" panose="02020603050405020304"/>
                <a:ea typeface="Calibri" panose="020F0502020204030204"/>
              </a:rPr>
              <a:t>Tác phẩm văn học và những đôi cánh mới</a:t>
            </a:r>
            <a:r>
              <a:rPr sz="3000">
                <a:latin typeface="Times New Roman" panose="02020603050405020304"/>
                <a:ea typeface="Calibri" panose="020F0502020204030204"/>
              </a:rPr>
              <a:t> (trang </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45 – 48), trả lời 6 câu hỏi (trang 50).</a:t>
            </a:r>
            <a:endParaRPr sz="3000">
              <a:latin typeface="Times New Roman" panose="02020603050405020304"/>
              <a:ea typeface="Calibri" panose="020F0502020204030204"/>
            </a:endParaRPr>
          </a:p>
          <a:p>
            <a:pPr algn="just" defTabSz="266700">
              <a:lnSpc>
                <a:spcPct val="107000"/>
              </a:lnSpc>
              <a:spcAft>
                <a:spcPct val="0"/>
              </a:spcAft>
            </a:pPr>
            <a:r>
              <a:rPr sz="3000" b="1">
                <a:latin typeface="Times New Roman" panose="02020603050405020304"/>
                <a:ea typeface="Calibri" panose="020F0502020204030204"/>
              </a:rPr>
              <a:t>Nhóm C đọc ngữ liệu 3:</a:t>
            </a:r>
            <a:r>
              <a:rPr sz="3000">
                <a:latin typeface="Times New Roman" panose="02020603050405020304"/>
                <a:ea typeface="Calibri" panose="020F0502020204030204"/>
              </a:rPr>
              <a:t> </a:t>
            </a:r>
            <a:r>
              <a:rPr sz="3000" i="1">
                <a:latin typeface="Times New Roman" panose="02020603050405020304"/>
                <a:ea typeface="Calibri" panose="020F0502020204030204"/>
              </a:rPr>
              <a:t>Tác phẩm kinh điển </a:t>
            </a:r>
            <a:r>
              <a:rPr sz="3000">
                <a:latin typeface="Times New Roman" panose="02020603050405020304"/>
                <a:ea typeface="Calibri" panose="020F0502020204030204"/>
              </a:rPr>
              <a:t>Làng Vũ Đại ngày</a:t>
            </a:r>
            <a:r>
              <a:rPr sz="3000" i="1">
                <a:latin typeface="Times New Roman" panose="02020603050405020304"/>
                <a:ea typeface="Calibri" panose="020F0502020204030204"/>
              </a:rPr>
              <a:t> </a:t>
            </a:r>
            <a:r>
              <a:rPr sz="3000">
                <a:latin typeface="Times New Roman" panose="02020603050405020304"/>
                <a:ea typeface="Calibri" panose="020F0502020204030204"/>
              </a:rPr>
              <a:t>ấy</a:t>
            </a:r>
            <a:r>
              <a:rPr sz="3000" i="1">
                <a:latin typeface="Times New Roman" panose="02020603050405020304"/>
                <a:ea typeface="Calibri" panose="020F0502020204030204"/>
              </a:rPr>
              <a:t> trở lại với chất lượng HD </a:t>
            </a:r>
            <a:r>
              <a:rPr sz="3000">
                <a:latin typeface="Times New Roman" panose="02020603050405020304"/>
                <a:ea typeface="Calibri" panose="020F0502020204030204"/>
              </a:rPr>
              <a:t>(trang 48 – 49), trả lời 6 câu hỏi (trang 50).</a:t>
            </a:r>
            <a:endParaRPr sz="3000">
              <a:latin typeface="Times New Roman" panose="02020603050405020304"/>
              <a:ea typeface="Calibri" panose="020F0502020204030204"/>
            </a:endParaRPr>
          </a:p>
        </p:txBody>
      </p:sp>
      <p:sp>
        <p:nvSpPr>
          <p:cNvPr id="11" name="Text Box 10"/>
          <p:cNvSpPr txBox="1"/>
          <p:nvPr>
            <p:custDataLst>
              <p:tags r:id="rId1"/>
            </p:custDataLst>
          </p:nvPr>
        </p:nvSpPr>
        <p:spPr>
          <a:xfrm>
            <a:off x="130810" y="64770"/>
            <a:ext cx="11929745" cy="1082675"/>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29540" y="944245"/>
            <a:ext cx="11897360" cy="1068070"/>
          </a:xfrm>
          <a:prstGeom prst="rect">
            <a:avLst/>
          </a:prstGeom>
          <a:noFill/>
        </p:spPr>
        <p:txBody>
          <a:bodyPr wrap="square" rtlCol="0" anchor="t">
            <a:noAutofit/>
          </a:bodyPr>
          <a:p>
            <a:pPr algn="just" defTabSz="266700">
              <a:lnSpc>
                <a:spcPct val="107000"/>
              </a:lnSpc>
              <a:spcAft>
                <a:spcPct val="0"/>
              </a:spcAft>
            </a:pPr>
            <a:r>
              <a:rPr sz="3000">
                <a:latin typeface="Times New Roman" panose="02020603050405020304"/>
                <a:ea typeface="Calibri" panose="020F0502020204030204"/>
                <a:sym typeface="+mn-ea"/>
              </a:rPr>
              <a:t>1) Những từ khoá cần chú ý như: lí lẽ, bằng chứng, giá trị, đóng góp, mối </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liên hệ,…</a:t>
            </a:r>
            <a:endParaRPr sz="3000">
              <a:latin typeface="Times New Roman" panose="02020603050405020304"/>
              <a:ea typeface="Calibri" panose="020F0502020204030204"/>
            </a:endParaRPr>
          </a:p>
          <a:p>
            <a:pPr algn="just" defTabSz="266700">
              <a:lnSpc>
                <a:spcPct val="107000"/>
              </a:lnSpc>
              <a:spcAft>
                <a:spcPct val="0"/>
              </a:spcAft>
            </a:pPr>
            <a:endParaRPr lang="en-US" sz="3000">
              <a:latin typeface="Times New Roman" panose="02020603050405020304"/>
              <a:ea typeface="Calibri" panose="020F0502020204030204"/>
              <a:sym typeface="+mn-ea"/>
            </a:endParaRPr>
          </a:p>
        </p:txBody>
      </p:sp>
      <p:sp>
        <p:nvSpPr>
          <p:cNvPr id="3" name="Text Box 2"/>
          <p:cNvSpPr txBox="1"/>
          <p:nvPr/>
        </p:nvSpPr>
        <p:spPr>
          <a:xfrm>
            <a:off x="130175" y="1829435"/>
            <a:ext cx="11717020" cy="5028565"/>
          </a:xfrm>
          <a:prstGeom prst="rect">
            <a:avLst/>
          </a:prstGeom>
          <a:noFill/>
        </p:spPr>
        <p:txBody>
          <a:bodyPr wrap="square" rtlCol="0" anchor="t">
            <a:spAutoFit/>
          </a:bodyPr>
          <a:p>
            <a:pPr algn="just" defTabSz="266700">
              <a:lnSpc>
                <a:spcPct val="107000"/>
              </a:lnSpc>
              <a:spcAft>
                <a:spcPct val="0"/>
              </a:spcAft>
            </a:pPr>
            <a:r>
              <a:rPr sz="3000">
                <a:latin typeface="Times New Roman" panose="02020603050405020304"/>
                <a:ea typeface="Calibri" panose="020F0502020204030204"/>
                <a:sym typeface="+mn-ea"/>
              </a:rPr>
              <a:t>2) </a:t>
            </a:r>
            <a:endParaRPr sz="3000">
              <a:latin typeface="Times New Roman" panose="02020603050405020304"/>
              <a:ea typeface="Calibri" panose="020F0502020204030204"/>
            </a:endParaRPr>
          </a:p>
          <a:p>
            <a:pPr algn="just" defTabSz="266700">
              <a:lnSpc>
                <a:spcPct val="107000"/>
              </a:lnSpc>
              <a:spcAft>
                <a:spcPct val="0"/>
              </a:spcAft>
            </a:pPr>
            <a:r>
              <a:rPr sz="3000" b="1">
                <a:latin typeface="Times New Roman" panose="02020603050405020304"/>
                <a:ea typeface="Calibri" panose="020F0502020204030204"/>
                <a:sym typeface="+mn-ea"/>
              </a:rPr>
              <a:t>Ngữ liệu 1:</a:t>
            </a:r>
            <a:endParaRPr sz="3000" b="1">
              <a:latin typeface="Times New Roman" panose="02020603050405020304"/>
              <a:ea typeface="Calibri" panose="020F0502020204030204"/>
            </a:endParaRPr>
          </a:p>
          <a:p>
            <a:pPr algn="just" defTabSz="266700">
              <a:lnSpc>
                <a:spcPct val="107000"/>
              </a:lnSpc>
              <a:spcAft>
                <a:spcPct val="0"/>
              </a:spcAft>
            </a:pPr>
            <a:r>
              <a:rPr sz="3000" b="1">
                <a:latin typeface="Times New Roman" panose="02020603050405020304"/>
                <a:ea typeface="Calibri" panose="020F0502020204030204"/>
                <a:sym typeface="+mn-ea"/>
              </a:rPr>
              <a:t>Câu 1: </a:t>
            </a:r>
            <a:endParaRPr sz="3000" b="1">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a:t>
            </a:r>
            <a:r>
              <a:rPr sz="3000" i="1">
                <a:latin typeface="Times New Roman" panose="02020603050405020304"/>
                <a:ea typeface="Calibri" panose="020F0502020204030204"/>
                <a:sym typeface="+mn-ea"/>
              </a:rPr>
              <a:t>Em ơi Hà Nội phố</a:t>
            </a:r>
            <a:r>
              <a:rPr sz="3000">
                <a:latin typeface="Times New Roman" panose="02020603050405020304"/>
                <a:ea typeface="Calibri" panose="020F0502020204030204"/>
                <a:sym typeface="+mn-ea"/>
              </a:rPr>
              <a:t> do nhạc sĩ Phú Quang chọn lọc một số câu thơ của Phan Vũ làm lời bài hát.</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Đoạn mở đầu đã đáp ứng yêu cầu của phần mở bài (HS có thể phân tích thêm: Từ ý thơ trong </a:t>
            </a:r>
            <a:r>
              <a:rPr sz="3000" i="1">
                <a:latin typeface="Times New Roman" panose="02020603050405020304"/>
                <a:ea typeface="Calibri" panose="020F0502020204030204"/>
                <a:sym typeface="+mn-ea"/>
              </a:rPr>
              <a:t>Em ơi Hà Nội phố</a:t>
            </a:r>
            <a:r>
              <a:rPr sz="3000">
                <a:latin typeface="Times New Roman" panose="02020603050405020304"/>
                <a:ea typeface="Calibri" panose="020F0502020204030204"/>
                <a:sym typeface="+mn-ea"/>
              </a:rPr>
              <a:t>, nhạc sĩ Phú Quang đồng cảm với nhà thơ Phan Vũ đã làm nên ca khúc bất hủ này).</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Phần kết bài: Khẳng định sức sống vượt thời gian của thơ Phan Vũ và nhạc Phú Quang.</a:t>
            </a:r>
            <a:endParaRPr lang="en-US" sz="3000">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35" y="264795"/>
            <a:ext cx="12191365" cy="7171055"/>
          </a:xfrm>
          <a:prstGeom prst="rect">
            <a:avLst/>
          </a:prstGeom>
        </p:spPr>
      </p:pic>
      <p:sp>
        <p:nvSpPr>
          <p:cNvPr id="2" name="Rectangle 1"/>
          <p:cNvSpPr/>
          <p:nvPr/>
        </p:nvSpPr>
        <p:spPr>
          <a:xfrm>
            <a:off x="3134995" y="0"/>
            <a:ext cx="5765800" cy="117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578" tIns="22779" rIns="45578" bIns="22779" anchor="ctr"/>
          <a:lstStyle/>
          <a:p>
            <a:pPr algn="ctr" defTabSz="1085215">
              <a:defRPr/>
            </a:pPr>
            <a:endParaRPr lang="en-AU" sz="2100">
              <a:solidFill>
                <a:prstClr val="white"/>
              </a:solidFill>
            </a:endParaRPr>
          </a:p>
        </p:txBody>
      </p:sp>
      <p:sp>
        <p:nvSpPr>
          <p:cNvPr id="67587" name="Rectangle 2"/>
          <p:cNvSpPr>
            <a:spLocks noChangeArrowheads="1"/>
          </p:cNvSpPr>
          <p:nvPr/>
        </p:nvSpPr>
        <p:spPr bwMode="auto">
          <a:xfrm>
            <a:off x="1657351" y="-197579"/>
            <a:ext cx="8877299" cy="15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578" tIns="22779" rIns="45578" bIns="22779">
            <a:spAutoFit/>
          </a:bodyPr>
          <a:lstStyle/>
          <a:p>
            <a:pPr algn="ctr" defTabSz="1084580" fontAlgn="base">
              <a:spcBef>
                <a:spcPct val="0"/>
              </a:spcBef>
              <a:spcAft>
                <a:spcPct val="0"/>
              </a:spcAft>
            </a:pPr>
            <a:r>
              <a:rPr lang="en-US" sz="9900" b="1" i="1" dirty="0" err="1" smtClean="0">
                <a:solidFill>
                  <a:srgbClr val="E46C0A"/>
                </a:solidFill>
                <a:latin typeface="Times New Roman" panose="02020603050405020304" pitchFamily="18" charset="0"/>
                <a:cs typeface="Times New Roman" panose="02020603050405020304" pitchFamily="18" charset="0"/>
              </a:rPr>
              <a:t>Khởi</a:t>
            </a:r>
            <a:r>
              <a:rPr lang="en-US" sz="9900" b="1" i="1" dirty="0" smtClean="0">
                <a:solidFill>
                  <a:srgbClr val="E46C0A"/>
                </a:solidFill>
                <a:latin typeface="Times New Roman" panose="02020603050405020304" pitchFamily="18" charset="0"/>
                <a:cs typeface="Times New Roman" panose="02020603050405020304" pitchFamily="18" charset="0"/>
              </a:rPr>
              <a:t> </a:t>
            </a:r>
            <a:r>
              <a:rPr lang="en-US" sz="9900" b="1" i="1" dirty="0" err="1" smtClean="0">
                <a:solidFill>
                  <a:srgbClr val="E46C0A"/>
                </a:solidFill>
                <a:latin typeface="Times New Roman" panose="02020603050405020304" pitchFamily="18" charset="0"/>
                <a:cs typeface="Times New Roman" panose="02020603050405020304" pitchFamily="18" charset="0"/>
              </a:rPr>
              <a:t>động</a:t>
            </a:r>
            <a:endParaRPr lang="vi-VN" sz="9900" b="1" i="1" dirty="0" smtClean="0">
              <a:solidFill>
                <a:srgbClr val="E46C0A"/>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edge">
                                      <p:cBhvr>
                                        <p:cTn id="7"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30810" y="1033145"/>
            <a:ext cx="11414760" cy="502856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Câu 2: </a:t>
            </a:r>
            <a:endParaRPr sz="3000" b="1">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Ý chính (ở phần thân bài) của bài viết có thể tóm tắt như sau:</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Cảm xúc, hoài niệm của Phan Vũ về sự kiện máy bay B52 tàn phá Hà Nội tháng 12 năm ấy được Phú Quang chọn để xây dựng thành lời bài hát (sự đồng điệu tri âm giữa Phú Quang và Phan Vũ).</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Những cảm xúc chung của hai nghệ sĩ, hai người con xa Hà Nội đã gặp nhau ở cùng một ca khúc.</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sym typeface="+mn-ea"/>
              </a:rPr>
              <a:t>– Ca sĩ thể hiện lần đầu là Lệ Thu; sau đó tiếp tục được các ca sĩ nổi tiếng thể hiện, cho thấy sức sống ngay lần đầu và sức sống vượt thời gian của tác phẩm.</a:t>
            </a:r>
            <a:endParaRPr lang="en-US" sz="3000">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99085" y="1470660"/>
            <a:ext cx="11414760" cy="305371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Câu 2: </a:t>
            </a:r>
            <a:endParaRPr sz="3000" b="1">
              <a:latin typeface="Times New Roman" panose="02020603050405020304"/>
              <a:ea typeface="Calibri" panose="020F0502020204030204"/>
            </a:endParaRPr>
          </a:p>
          <a:p>
            <a:pPr algn="just" defTabSz="266700">
              <a:lnSpc>
                <a:spcPct val="107000"/>
              </a:lnSpc>
              <a:spcAft>
                <a:spcPct val="0"/>
              </a:spcAft>
            </a:pPr>
            <a:r>
              <a:rPr sz="3000" b="1" i="1">
                <a:solidFill>
                  <a:srgbClr val="FF0000"/>
                </a:solidFill>
                <a:latin typeface="Times New Roman" panose="02020603050405020304"/>
                <a:ea typeface="Calibri" panose="020F0502020204030204"/>
                <a:sym typeface="+mn-ea"/>
              </a:rPr>
              <a:t>Nhận xét</a:t>
            </a:r>
            <a:r>
              <a:rPr sz="3000" b="1">
                <a:solidFill>
                  <a:srgbClr val="FF0000"/>
                </a:solidFill>
                <a:latin typeface="Times New Roman" panose="02020603050405020304"/>
                <a:ea typeface="Calibri" panose="020F0502020204030204"/>
                <a:sym typeface="+mn-ea"/>
              </a:rPr>
              <a:t>:</a:t>
            </a:r>
            <a:r>
              <a:rPr sz="3000">
                <a:latin typeface="Times New Roman" panose="02020603050405020304"/>
                <a:ea typeface="Calibri" panose="020F0502020204030204"/>
                <a:sym typeface="+mn-ea"/>
              </a:rPr>
              <a:t> Bố cục của bài viết mạch lạc. Quá trình sáng tác và chuyển thể từ thơ thành bài hát được thuật lại từ sự ra đời của bài thơ đến sự ra đời của bài hát; từ tiếng nói tri âm của hai tác giả đến tình cảm tri âm của ca sĩ, người thưởng thức. Đó là bố cục phù hợp để truyền tải ý chính cần giới thiệu về bài hát phổ nhạc từ tác phẩm thơ.</a:t>
            </a:r>
            <a:endParaRPr lang="en-US" sz="3000">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88620" y="1284605"/>
            <a:ext cx="11414760" cy="1572260"/>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Câu 3:</a:t>
            </a:r>
            <a:r>
              <a:rPr sz="3000">
                <a:latin typeface="Times New Roman" panose="02020603050405020304"/>
                <a:ea typeface="Calibri" panose="020F0502020204030204"/>
                <a:sym typeface="+mn-ea"/>
              </a:rPr>
              <a:t> Có thể nêu một số biểu hiện của sự gặp gỡ “tri âm” giữa hai tác giả, chẳng hạn ở đoạn văn sau: “Một Hà Nội của quá khứ đã lùi xa … trong hoài niệm” (trang 43).</a:t>
            </a:r>
            <a:endParaRPr lang="en-US" sz="3000">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88620" y="4864735"/>
            <a:ext cx="11414760" cy="157226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5:</a:t>
            </a:r>
            <a:r>
              <a:rPr sz="3000">
                <a:latin typeface="Times New Roman" panose="02020603050405020304"/>
                <a:ea typeface="Calibri" panose="020F0502020204030204"/>
                <a:sym typeface="+mn-ea"/>
              </a:rPr>
              <a:t> Phương pháp phân tích – tổng hợp được sử dụng để chỉ ra những tình cảm, cảm xúc chung giữa hai tác giả. Phương pháp so sánh được sử dụng để làm nổi bật điểm chung giữa các thế hệ ca sĩ, người nghe.</a:t>
            </a:r>
            <a:endParaRPr sz="3000">
              <a:latin typeface="Times New Roman" panose="02020603050405020304"/>
              <a:ea typeface="Calibri" panose="020F0502020204030204"/>
            </a:endParaRPr>
          </a:p>
        </p:txBody>
      </p:sp>
      <p:sp>
        <p:nvSpPr>
          <p:cNvPr id="5" name="Text Box 4"/>
          <p:cNvSpPr txBox="1"/>
          <p:nvPr/>
        </p:nvSpPr>
        <p:spPr>
          <a:xfrm>
            <a:off x="388620" y="3074670"/>
            <a:ext cx="11280775" cy="157226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4:</a:t>
            </a:r>
            <a:r>
              <a:rPr sz="3000">
                <a:latin typeface="Times New Roman" panose="02020603050405020304"/>
                <a:ea typeface="Calibri" panose="020F0502020204030204"/>
                <a:sym typeface="+mn-ea"/>
              </a:rPr>
              <a:t> Bằng chứng: a) là những câu hát, hình ảnh, từ ngữ trong lời bài hát – lời thơ được trích dẫn chọn lọc; khéo léo lồng chúng vào trong lời giới thiệu; b) về sức sống của bài hát gắn với tên tuổi các ca sĩ thể hiện.</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354711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1: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Ngữ liệu 2 (Tác phẩm văn học và những đôi cánh mới) giới thiệu một chùm tác phẩm điện ảnh, ba-lê nổi tiếng chuyển thể từ văn học:</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Hồ Thiên Nga chuyển thể từ truyện cổ dân gian thành ba-lê, kể về câu chuyện tình yêu của công chúa Ô-đét (người bị phù thuỷ biến thành thiên nga vào ban ngày và trở thành người vào ban đêm) với hoàng tử Sít-phơ-ri. Phần âm nhạc do nhà soạn nhạc P. Trai-cốp-xki viết.</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231775" y="1677670"/>
            <a:ext cx="11414760" cy="404114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1: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Sin-đơ-rê-la là truyện cổ do anh em nhà Grimm sưu tầm, được chuyển thể thành tác phẩm nghệ thuật thuộc nhiều loại hình khác nhau: ba-lê, phim hoạt hình, phim truyện,...</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Rô-mê-ô và Giu-li-ét là tác phẩm bi kịch của U. Sếch-xpia được các nhà biên soạn chuyển thể thành tác phẩm ba-lê; sau đó, các nhà làm phim chuyển thể thành phim truyện.</a:t>
            </a:r>
            <a:endParaRPr sz="3000">
              <a:latin typeface="Times New Roman" panose="02020603050405020304"/>
              <a:ea typeface="Calibri" panose="020F0502020204030204"/>
              <a:sym typeface="+mn-ea"/>
            </a:endParaRPr>
          </a:p>
          <a:p>
            <a:pPr algn="just" defTabSz="266700">
              <a:lnSpc>
                <a:spcPct val="107000"/>
              </a:lnSpc>
              <a:spcAft>
                <a:spcPct val="0"/>
              </a:spcAft>
            </a:pPr>
            <a:endParaRPr sz="3000">
              <a:latin typeface="Times New Roman" panose="02020603050405020304"/>
              <a:ea typeface="Calibri" panose="020F0502020204030204"/>
              <a:sym typeface="+mn-ea"/>
            </a:endParaRPr>
          </a:p>
        </p:txBody>
      </p:sp>
      <p:sp>
        <p:nvSpPr>
          <p:cNvPr id="4" name="Text Box 3"/>
          <p:cNvSpPr txBox="1"/>
          <p:nvPr/>
        </p:nvSpPr>
        <p:spPr>
          <a:xfrm>
            <a:off x="342900" y="5347335"/>
            <a:ext cx="6096000" cy="584835"/>
          </a:xfrm>
          <a:prstGeom prst="rect">
            <a:avLst/>
          </a:prstGeom>
          <a:noFill/>
        </p:spPr>
        <p:txBody>
          <a:bodyPr wrap="square" rtlCol="0">
            <a:spAutoFit/>
          </a:bodyPr>
          <a:p>
            <a:pPr algn="just" defTabSz="266700">
              <a:lnSpc>
                <a:spcPct val="107000"/>
              </a:lnSpc>
              <a:spcAft>
                <a:spcPct val="0"/>
              </a:spcAft>
            </a:pPr>
            <a:r>
              <a:rPr sz="3000">
                <a:latin typeface="Times New Roman" panose="02020603050405020304"/>
                <a:ea typeface="Calibri" panose="020F0502020204030204"/>
                <a:sym typeface="+mn-ea"/>
              </a:rPr>
              <a:t>(Ở ngữ liệu 3 thực hiện tương tự).</a:t>
            </a:r>
            <a:endParaRPr sz="30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354711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2: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HS tự tóm tắt được ý chính trong phần thân bài của ngữ liệu 2, nhưng cần lưu ý đến phần thân bài và kết bài ở ngữ liệu 3:</a:t>
            </a:r>
            <a:endParaRPr sz="3000">
              <a:latin typeface="Times New Roman" panose="02020603050405020304"/>
              <a:ea typeface="Calibri" panose="020F0502020204030204"/>
              <a:sym typeface="+mn-ea"/>
            </a:endParaRPr>
          </a:p>
          <a:p>
            <a:pPr algn="just" defTabSz="266700">
              <a:lnSpc>
                <a:spcPct val="107000"/>
              </a:lnSpc>
              <a:spcAft>
                <a:spcPct val="0"/>
              </a:spcAft>
            </a:pPr>
            <a:r>
              <a:rPr sz="3000" b="1">
                <a:solidFill>
                  <a:srgbClr val="FF0000"/>
                </a:solidFill>
                <a:latin typeface="Times New Roman" panose="02020603050405020304"/>
                <a:ea typeface="Calibri" panose="020F0502020204030204"/>
                <a:sym typeface="+mn-ea"/>
              </a:rPr>
              <a:t>– Phần thân bài:</a:t>
            </a:r>
            <a:endParaRPr sz="3000" b="1">
              <a:solidFill>
                <a:srgbClr val="FF0000"/>
              </a:solidFill>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Bộ phim góp phần mang lại giải thưởng Nhà nước về Văn học nghệ thuật cho đạo diễn – Nghệ sĩ Nhân dân Phạm Văn Khoa với ê-kíp diễn viên nổi tiếng.</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354711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2: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Kịch bản của bộ phim được nhà văn, nữ biên kịch Đoàn Lê chuyển thể từ ba tác phẩm độc lập của Nam Cao.</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Mạch chuyện (được kết nối qua lời kể của nhân vật giáo Thứ) và chủ đề của phim.</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Tính đột phá táo bạo của đạo diễn, Nghệ sĩ Nhân dân Phạm Văn Khoa vào thời điểm đầu những năm 1980.</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2559685"/>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2: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b="1">
                <a:solidFill>
                  <a:srgbClr val="FF0000"/>
                </a:solidFill>
                <a:latin typeface="Times New Roman" panose="02020603050405020304"/>
                <a:ea typeface="Calibri" panose="020F0502020204030204"/>
                <a:sym typeface="+mn-ea"/>
              </a:rPr>
              <a:t>– Phần kết bài:</a:t>
            </a:r>
            <a:endParaRPr sz="3000" b="1">
              <a:solidFill>
                <a:srgbClr val="FF0000"/>
              </a:solidFill>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Thông tin về phiên bản mới phim Làng Vũ Đại ngày ấy với chất lượng HD trong Tuần phim Việt trên VTVGo.</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Nhận xét chung: Bài viết được bố cục mạch lạc, tự nhiên.</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354711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3: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Với các tác phẩm nhạc kịch, tác giả bài viết (ngữ liệu 2) chủ yếu nêu thông tin về tác phẩm ba-lê, điện ảnh và tác phẩm văn học, nhấn mạnh thông tin về sáng tạo âm nhạc, biên đạo ba-lê, đạo diễn điện ảnh.</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Với tác phẩm điện ảnh (phim truyện), tác giả (ngữ liệu 3) bắt đầu với việc giới thiệu đạo diễn, diễn viên, sau đó giới thiệu tác giả kịch bản và mạch tự sự kết nối nội dung các tác phẩm văn học của Nam Cao.</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404114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3: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Ở ngữ liệu này, quá trình chuyển thể từ truyện thành phim như được nói lướt qua và lồng vào việc giới thiệu đạo diễn, diễn viên và tác giả kịch bản.</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Một số điểm sáng tạo đáng ghi nhận của các tập thể tác giả chuyển thể phim Làng Vũ Đại ngày ấy từ tác phẩm của Nam Cao:</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Các nhân vật chính của Nam Cao như giáo Thứ, lão Hạc, Chí Phèo, Thị Nở, Bá Kiến, Lý Cường,... được quy tụ về trong một không gian văn hoá của làng Vũ Đại trước Cách mạng tháng Tám năm 1945.</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p:nvPr>
            <p:custDataLst>
              <p:tags r:id="rId1"/>
            </p:custDataLst>
          </p:nvPr>
        </p:nvPicPr>
        <p:blipFill>
          <a:blip r:embed="rId2"/>
        </p:blipFill>
        <p:spPr>
          <a:xfrm>
            <a:off x="1054100" y="1631950"/>
            <a:ext cx="5041900" cy="4704080"/>
          </a:xfrm>
          <a:prstGeom prst="rect">
            <a:avLst/>
          </a:prstGeom>
        </p:spPr>
      </p:pic>
      <p:sp>
        <p:nvSpPr>
          <p:cNvPr id="4" name="Rounded Rectangle 3"/>
          <p:cNvSpPr/>
          <p:nvPr/>
        </p:nvSpPr>
        <p:spPr>
          <a:xfrm>
            <a:off x="4011295" y="2257425"/>
            <a:ext cx="1901825" cy="1359535"/>
          </a:xfrm>
          <a:prstGeom prst="round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 name="Oval Callout 2"/>
          <p:cNvSpPr/>
          <p:nvPr/>
        </p:nvSpPr>
        <p:spPr>
          <a:xfrm rot="420000">
            <a:off x="4315460" y="249555"/>
            <a:ext cx="4290060" cy="3117215"/>
          </a:xfrm>
          <a:prstGeom prst="wedgeEllipseCallout">
            <a:avLst>
              <a:gd name="adj1" fmla="val -17758"/>
              <a:gd name="adj2" fmla="val 51558"/>
            </a:avLst>
          </a:prstGeom>
          <a:solidFill>
            <a:schemeClr val="accent6">
              <a:lumMod val="20000"/>
              <a:lumOff val="80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b="1">
                <a:solidFill>
                  <a:schemeClr val="tx1"/>
                </a:solidFill>
                <a:latin typeface="Times New Roman" panose="02020603050405020304" pitchFamily="18" charset="0"/>
                <a:cs typeface="Times New Roman" panose="02020603050405020304" pitchFamily="18" charset="0"/>
              </a:rPr>
              <a:t>Ở lớp 10, các bạn đã học Chuyên đề 2: Sân khấu hoá tác phẩm văn học. Ngoài những kịch bản sân khấu, hoạt cảnh sân khấu hoá, bạn hãy nêu một số văn bản văn học được chuyển thể thành bài hát, bản nhạc, bức tranh,… mà bạn biết.</a:t>
            </a:r>
            <a:endParaRPr lang="en-US" b="1">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910195" y="3027680"/>
            <a:ext cx="4281805" cy="3675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317500" y="2115185"/>
            <a:ext cx="11661140" cy="2559685"/>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3: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Kết nối sự kiện của nhiều tác phẩm, tăng cường tính chất tự truyện, sử dụng điểm nhìn và lời kể của nhân vật giáo Thứ và kể bằng ngôn ngữ diện ảnh.</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Sử dụng “cảnh nóng” táo bạo, hiệu quả.</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231775" y="1795145"/>
            <a:ext cx="11661140" cy="5028565"/>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4: </a:t>
            </a:r>
            <a:endParaRPr sz="3000" b="1">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Về sự kết hợp phương tiện ngôn ngữ với phương tiện phi ngôn ngữ của tác giả:</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Ở ngữ liệu 2: Mỗi tác phẩm đều chọn dùng một ảnh đẹp (từ vở diễn ba-lê), khá tiêu biểu, chọn lọc, nhằm phát huy sự hỗ trợ của phương tiện giao tiếp phi ngôn ngữ.</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 Ở ngữ liệu 3: Tác giả bài viết sử dụng một chùm ảnh phim khá ấn tượng.</a:t>
            </a:r>
            <a:endParaRPr sz="3000">
              <a:latin typeface="Times New Roman" panose="02020603050405020304"/>
              <a:ea typeface="Calibri" panose="020F0502020204030204"/>
              <a:sym typeface="+mn-ea"/>
            </a:endParaRPr>
          </a:p>
          <a:p>
            <a:pPr algn="just" defTabSz="266700">
              <a:lnSpc>
                <a:spcPct val="107000"/>
              </a:lnSpc>
              <a:spcAft>
                <a:spcPct val="0"/>
              </a:spcAft>
            </a:pPr>
            <a:r>
              <a:rPr sz="3000">
                <a:latin typeface="Times New Roman" panose="02020603050405020304"/>
                <a:ea typeface="Calibri" panose="020F0502020204030204"/>
                <a:sym typeface="+mn-ea"/>
              </a:rPr>
              <a:t>Về cách thức sử dụng bằng chứng: Bằng chứng được (trong ngữ liệu 3) trích dẫn chủ yếu là tên các nhân vật trong truyện và trong phim truyện. Điều này bảo đảm cho tính hàm súc và số chữ cho phép của một bài báo.</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775" y="1092835"/>
            <a:ext cx="11414760" cy="584835"/>
          </a:xfrm>
          <a:prstGeom prst="rect">
            <a:avLst/>
          </a:prstGeom>
          <a:noFill/>
        </p:spPr>
        <p:txBody>
          <a:bodyPr wrap="square" rtlCol="0" anchor="t">
            <a:spAutoFit/>
          </a:bodyPr>
          <a:p>
            <a:pPr algn="just" defTabSz="266700">
              <a:lnSpc>
                <a:spcPct val="107000"/>
              </a:lnSpc>
              <a:spcAft>
                <a:spcPct val="0"/>
              </a:spcAft>
            </a:pPr>
            <a:r>
              <a:rPr sz="3000" b="1">
                <a:latin typeface="Times New Roman" panose="02020603050405020304"/>
                <a:ea typeface="Calibri" panose="020F0502020204030204"/>
                <a:sym typeface="+mn-ea"/>
              </a:rPr>
              <a:t>Ngữ liệu 2, 3:</a:t>
            </a:r>
            <a:endParaRPr sz="3000" b="1">
              <a:latin typeface="Times New Roman" panose="02020603050405020304"/>
              <a:ea typeface="Calibri" panose="020F0502020204030204"/>
              <a:sym typeface="+mn-ea"/>
            </a:endParaRPr>
          </a:p>
        </p:txBody>
      </p:sp>
      <p:sp>
        <p:nvSpPr>
          <p:cNvPr id="11" name="Text Box 10"/>
          <p:cNvSpPr txBox="1"/>
          <p:nvPr>
            <p:custDataLst>
              <p:tags r:id="rId1"/>
            </p:custDataLst>
          </p:nvPr>
        </p:nvSpPr>
        <p:spPr>
          <a:xfrm>
            <a:off x="635" y="0"/>
            <a:ext cx="12191365" cy="1022350"/>
          </a:xfrm>
          <a:prstGeom prst="rect">
            <a:avLst/>
          </a:prstGeom>
          <a:solidFill>
            <a:schemeClr val="accent3">
              <a:lumMod val="20000"/>
              <a:lumOff val="80000"/>
            </a:schemeClr>
          </a:solidFill>
        </p:spPr>
        <p:txBody>
          <a:bodyPr wrap="square">
            <a:no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sym typeface="+mn-ea"/>
              </a:rPr>
              <a:t>I. T</a:t>
            </a:r>
            <a:r>
              <a:rPr sz="3000" b="1">
                <a:solidFill>
                  <a:srgbClr val="FF0000"/>
                </a:solidFill>
                <a:latin typeface="Times New Roman" panose="02020603050405020304"/>
                <a:ea typeface="Calibri" panose="020F0502020204030204"/>
                <a:sym typeface="+mn-ea"/>
              </a:rPr>
              <a:t>ìm hiểu cách viết bài giới thiệu một tác phẩm nghệ thuật được chuyển thể và thực hành</a:t>
            </a:r>
            <a:endParaRPr sz="3000" b="1">
              <a:solidFill>
                <a:srgbClr val="FF0000"/>
              </a:solidFill>
              <a:latin typeface="Times New Roman" panose="02020603050405020304"/>
              <a:ea typeface="Calibri" panose="020F0502020204030204"/>
              <a:sym typeface="+mn-ea"/>
            </a:endParaRPr>
          </a:p>
        </p:txBody>
      </p:sp>
      <p:sp>
        <p:nvSpPr>
          <p:cNvPr id="3" name="Text Box 2"/>
          <p:cNvSpPr txBox="1"/>
          <p:nvPr/>
        </p:nvSpPr>
        <p:spPr>
          <a:xfrm>
            <a:off x="231775" y="1677670"/>
            <a:ext cx="11414760" cy="584835"/>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5: </a:t>
            </a:r>
            <a:r>
              <a:rPr sz="3000">
                <a:latin typeface="Times New Roman" panose="02020603050405020304"/>
                <a:ea typeface="Calibri" panose="020F0502020204030204"/>
                <a:sym typeface="+mn-ea"/>
              </a:rPr>
              <a:t>GV gợi ý HS thực hiện như với câu 5 ở ngữ liệu 1.</a:t>
            </a:r>
            <a:endParaRPr sz="3000">
              <a:latin typeface="Times New Roman" panose="02020603050405020304"/>
              <a:ea typeface="Calibri" panose="020F0502020204030204"/>
              <a:sym typeface="+mn-ea"/>
            </a:endParaRPr>
          </a:p>
        </p:txBody>
      </p:sp>
      <p:sp>
        <p:nvSpPr>
          <p:cNvPr id="4" name="Text Box 3"/>
          <p:cNvSpPr txBox="1"/>
          <p:nvPr/>
        </p:nvSpPr>
        <p:spPr>
          <a:xfrm>
            <a:off x="231140" y="2892425"/>
            <a:ext cx="11805920" cy="2066290"/>
          </a:xfrm>
          <a:prstGeom prst="rect">
            <a:avLst/>
          </a:prstGeom>
          <a:noFill/>
        </p:spPr>
        <p:txBody>
          <a:bodyPr wrap="square" rtlCol="0">
            <a:spAutoFit/>
          </a:bodyPr>
          <a:p>
            <a:pPr algn="just" defTabSz="266700">
              <a:lnSpc>
                <a:spcPct val="107000"/>
              </a:lnSpc>
              <a:spcAft>
                <a:spcPct val="0"/>
              </a:spcAft>
            </a:pPr>
            <a:r>
              <a:rPr sz="3000" b="1">
                <a:latin typeface="Times New Roman" panose="02020603050405020304"/>
                <a:ea typeface="Calibri" panose="020F0502020204030204"/>
                <a:sym typeface="+mn-ea"/>
              </a:rPr>
              <a:t>Câu 6:</a:t>
            </a:r>
            <a:r>
              <a:rPr sz="3000">
                <a:latin typeface="Times New Roman" panose="02020603050405020304"/>
                <a:ea typeface="Calibri" panose="020F0502020204030204"/>
                <a:sym typeface="+mn-ea"/>
              </a:rPr>
              <a:t> GV hướng dẫn HS dựa vào ngữ liệu 2 (giới thiệu nhiều vở ba-lê, điện ảnh chuyển thể từ văn học qua một bài viết ngắn), tự rút ra một số lưu ý khi giới thiệu nhiều tác phẩm nghệ thuật chuyển thể trong một bài viết ngắn.</a:t>
            </a:r>
            <a:endParaRPr sz="3000">
              <a:latin typeface="Times New Roman" panose="02020603050405020304"/>
              <a:ea typeface="Calibri" panose="020F050202020403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4" grpId="0"/>
      <p:bldP spid="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sp>
        <p:nvSpPr>
          <p:cNvPr id="4" name="Text Box 3"/>
          <p:cNvSpPr txBox="1"/>
          <p:nvPr/>
        </p:nvSpPr>
        <p:spPr>
          <a:xfrm>
            <a:off x="127635" y="135255"/>
            <a:ext cx="12064365" cy="1078865"/>
          </a:xfrm>
          <a:prstGeom prst="rect">
            <a:avLst/>
          </a:prstGeom>
          <a:solidFill>
            <a:schemeClr val="tx2">
              <a:lumMod val="20000"/>
              <a:lumOff val="80000"/>
            </a:schemeClr>
          </a:solidFill>
        </p:spPr>
        <p:txBody>
          <a:bodyPr wrap="square">
            <a:spAutoFit/>
          </a:bodyPr>
          <a:p>
            <a:pPr algn="just" defTabSz="266700">
              <a:lnSpc>
                <a:spcPct val="107000"/>
              </a:lnSpc>
              <a:spcAft>
                <a:spcPct val="0"/>
              </a:spcAft>
            </a:pPr>
            <a:r>
              <a:rPr lang="en-US" sz="3000" b="1">
                <a:solidFill>
                  <a:srgbClr val="FF0000"/>
                </a:solidFill>
                <a:latin typeface="Times New Roman" panose="02020603050405020304"/>
                <a:ea typeface="Calibri" panose="020F0502020204030204"/>
              </a:rPr>
              <a:t>II. </a:t>
            </a:r>
            <a:r>
              <a:rPr sz="3000" b="1">
                <a:solidFill>
                  <a:srgbClr val="FF0000"/>
                </a:solidFill>
                <a:latin typeface="Times New Roman" panose="02020603050405020304"/>
                <a:ea typeface="Calibri" panose="020F0502020204030204"/>
              </a:rPr>
              <a:t>Khái quát bố cục bài giới thiệu tác phẩm nghệ thuật được chuyển thể từ văn học</a:t>
            </a:r>
            <a:endParaRPr sz="3000" b="1">
              <a:solidFill>
                <a:srgbClr val="FF0000"/>
              </a:solidFill>
              <a:latin typeface="Times New Roman" panose="02020603050405020304"/>
              <a:ea typeface="Calibri" panose="020F0502020204030204"/>
            </a:endParaRPr>
          </a:p>
        </p:txBody>
      </p:sp>
      <p:sp>
        <p:nvSpPr>
          <p:cNvPr id="5" name="Text Box 4"/>
          <p:cNvSpPr txBox="1"/>
          <p:nvPr/>
        </p:nvSpPr>
        <p:spPr>
          <a:xfrm>
            <a:off x="128270" y="1451610"/>
            <a:ext cx="11843385" cy="2559685"/>
          </a:xfrm>
          <a:prstGeom prst="rect">
            <a:avLst/>
          </a:prstGeom>
        </p:spPr>
        <p:txBody>
          <a:bodyPr wrap="square">
            <a:spAutoFit/>
          </a:bodyPr>
          <a:p>
            <a:pPr algn="ctr" defTabSz="266700">
              <a:lnSpc>
                <a:spcPct val="107000"/>
              </a:lnSpc>
              <a:spcAft>
                <a:spcPct val="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ct val="0"/>
              </a:spcAft>
            </a:pPr>
            <a:r>
              <a:rPr sz="3000">
                <a:latin typeface="Times New Roman" panose="02020603050405020304"/>
                <a:ea typeface="Calibri" panose="020F0502020204030204"/>
              </a:rPr>
              <a:t>1) Nhóm 4 – 6 HS thực hiện </a:t>
            </a:r>
            <a:r>
              <a:rPr sz="3000" b="1">
                <a:solidFill>
                  <a:srgbClr val="FF0000"/>
                </a:solidFill>
                <a:latin typeface="Times New Roman" panose="02020603050405020304"/>
                <a:ea typeface="Calibri" panose="020F0502020204030204"/>
              </a:rPr>
              <a:t>Phiếu học tập số 6 và số 7</a:t>
            </a:r>
            <a:r>
              <a:rPr sz="3000">
                <a:latin typeface="Times New Roman" panose="02020603050405020304"/>
                <a:ea typeface="Calibri" panose="020F0502020204030204"/>
              </a:rPr>
              <a:t> trên giấy A0.</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2) Trình bày sản phẩm theo kĩ thuật phòng tranh.</a:t>
            </a:r>
            <a:endParaRPr sz="3000">
              <a:latin typeface="Times New Roman" panose="02020603050405020304"/>
              <a:ea typeface="Calibri" panose="020F0502020204030204"/>
            </a:endParaRPr>
          </a:p>
          <a:p>
            <a:pPr algn="just" defTabSz="266700">
              <a:lnSpc>
                <a:spcPct val="107000"/>
              </a:lnSpc>
              <a:spcAft>
                <a:spcPct val="0"/>
              </a:spcAft>
            </a:pPr>
            <a:r>
              <a:rPr sz="3000">
                <a:latin typeface="Times New Roman" panose="02020603050405020304"/>
                <a:ea typeface="Calibri" panose="020F0502020204030204"/>
              </a:rPr>
              <a:t>3) Cá nhân HS trả lời câu hỏi: </a:t>
            </a:r>
            <a:r>
              <a:rPr sz="3000" i="1">
                <a:latin typeface="Times New Roman" panose="02020603050405020304"/>
                <a:ea typeface="Calibri" panose="020F0502020204030204"/>
              </a:rPr>
              <a:t>Trong quá trình thực hiện, chúng ta cần lưu ý những điều gì?</a:t>
            </a:r>
            <a:endParaRPr sz="3000" i="1">
              <a:latin typeface="Times New Roman" panose="02020603050405020304"/>
              <a:ea typeface="Calibri" panose="020F0502020204030204"/>
            </a:endParaRPr>
          </a:p>
        </p:txBody>
      </p:sp>
      <p:pic>
        <p:nvPicPr>
          <p:cNvPr id="6" name="Content Placeholder 5"/>
          <p:cNvPicPr>
            <a:picLocks noChangeAspect="1"/>
          </p:cNvPicPr>
          <p:nvPr>
            <p:ph sz="half" idx="1"/>
          </p:nvPr>
        </p:nvPicPr>
        <p:blipFill>
          <a:blip r:embed="rId1"/>
          <a:stretch>
            <a:fillRect/>
          </a:stretch>
        </p:blipFill>
        <p:spPr>
          <a:xfrm>
            <a:off x="370205" y="4411980"/>
            <a:ext cx="5181600" cy="2127885"/>
          </a:xfrm>
          <a:prstGeom prst="rect">
            <a:avLst/>
          </a:prstGeom>
        </p:spPr>
      </p:pic>
      <p:pic>
        <p:nvPicPr>
          <p:cNvPr id="8" name="Content Placeholder 7"/>
          <p:cNvPicPr>
            <a:picLocks noChangeAspect="1"/>
          </p:cNvPicPr>
          <p:nvPr>
            <p:ph sz="half" idx="2"/>
          </p:nvPr>
        </p:nvPicPr>
        <p:blipFill>
          <a:blip r:embed="rId2"/>
          <a:stretch>
            <a:fillRect/>
          </a:stretch>
        </p:blipFill>
        <p:spPr>
          <a:xfrm>
            <a:off x="6389370" y="4411345"/>
            <a:ext cx="5181600" cy="2230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6690" y="148590"/>
            <a:ext cx="11828780" cy="1325880"/>
          </a:xfrm>
          <a:solidFill>
            <a:schemeClr val="tx2">
              <a:lumMod val="20000"/>
              <a:lumOff val="80000"/>
            </a:schemeClr>
          </a:solidFill>
        </p:spPr>
        <p:txBody>
          <a:bodyPr>
            <a:normAutofit/>
          </a:bodyPr>
          <a:p>
            <a:r>
              <a:rPr lang="en-US" sz="3335" b="1">
                <a:solidFill>
                  <a:srgbClr val="FF0000"/>
                </a:solidFill>
                <a:latin typeface="Times New Roman" panose="02020603050405020304" pitchFamily="18" charset="0"/>
                <a:cs typeface="Times New Roman" panose="02020603050405020304" pitchFamily="18" charset="0"/>
              </a:rPr>
              <a:t>III. Tìm hiểu quy trình viết bài giới thiệu tác phẩm nghệ thuật được chuyển thể từ văn học</a:t>
            </a:r>
            <a:endParaRPr lang="en-US" sz="3335"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52450" y="1825625"/>
            <a:ext cx="5181600" cy="4351338"/>
          </a:xfrm>
        </p:spPr>
        <p:txBody>
          <a:bodyPr/>
          <a:p>
            <a:pPr marL="0" indent="0" algn="ctr">
              <a:buNone/>
            </a:pPr>
            <a:r>
              <a:rPr lang="en-US" sz="3000" b="1">
                <a:latin typeface="Times New Roman" panose="02020603050405020304" pitchFamily="18" charset="0"/>
                <a:cs typeface="Times New Roman" panose="02020603050405020304" pitchFamily="18" charset="0"/>
              </a:rPr>
              <a:t>NHIỆM VỤ</a:t>
            </a:r>
            <a:endParaRPr lang="en-US" sz="3000" b="1">
              <a:latin typeface="Times New Roman" panose="02020603050405020304" pitchFamily="18" charset="0"/>
              <a:cs typeface="Times New Roman" panose="02020603050405020304" pitchFamily="18" charset="0"/>
            </a:endParaRPr>
          </a:p>
          <a:p>
            <a:pPr marL="0" indent="0">
              <a:buNone/>
            </a:pPr>
            <a:r>
              <a:rPr lang="en-US" sz="3000">
                <a:latin typeface="Times New Roman" panose="02020603050405020304" pitchFamily="18" charset="0"/>
                <a:cs typeface="Times New Roman" panose="02020603050405020304" pitchFamily="18" charset="0"/>
              </a:rPr>
              <a:t>1)Nhóm 4 HS đọc SGK Chuyên đề học tập Ngữ văn 12, trang 51 – 53 và thực hiện </a:t>
            </a:r>
            <a:r>
              <a:rPr lang="en-US" sz="3000" b="1">
                <a:solidFill>
                  <a:srgbClr val="FF0000"/>
                </a:solidFill>
                <a:latin typeface="Times New Roman" panose="02020603050405020304" pitchFamily="18" charset="0"/>
                <a:cs typeface="Times New Roman" panose="02020603050405020304" pitchFamily="18" charset="0"/>
              </a:rPr>
              <a:t>Phiếu học tập số 8</a:t>
            </a:r>
            <a:r>
              <a:rPr lang="en-US" sz="3000">
                <a:latin typeface="Times New Roman" panose="02020603050405020304" pitchFamily="18" charset="0"/>
                <a:cs typeface="Times New Roman" panose="02020603050405020304" pitchFamily="18" charset="0"/>
              </a:rPr>
              <a:t> trên giấy A0.</a:t>
            </a:r>
            <a:endParaRPr lang="en-US" sz="3000">
              <a:latin typeface="Times New Roman" panose="02020603050405020304" pitchFamily="18" charset="0"/>
              <a:cs typeface="Times New Roman" panose="02020603050405020304" pitchFamily="18" charset="0"/>
            </a:endParaRPr>
          </a:p>
          <a:p>
            <a:pPr marL="0" indent="0">
              <a:buNone/>
            </a:pPr>
            <a:r>
              <a:rPr lang="en-US" sz="3000">
                <a:latin typeface="Times New Roman" panose="02020603050405020304" pitchFamily="18" charset="0"/>
                <a:cs typeface="Times New Roman" panose="02020603050405020304" pitchFamily="18" charset="0"/>
              </a:rPr>
              <a:t>2) Trình bày sản phẩm theo kĩ thuật phòng tranh.</a:t>
            </a:r>
            <a:endParaRPr lang="en-US" sz="300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ph sz="half" idx="2"/>
          </p:nvPr>
        </p:nvPicPr>
        <p:blipFill>
          <a:blip r:embed="rId1"/>
          <a:stretch>
            <a:fillRect/>
          </a:stretch>
        </p:blipFill>
        <p:spPr>
          <a:xfrm>
            <a:off x="6172200" y="2193290"/>
            <a:ext cx="5740400" cy="3500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 y="90805"/>
            <a:ext cx="11931650" cy="66421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IV. Thực hành viết bài giới thiệu tác phẩm nghệ thuật được chuyển thể</a:t>
            </a:r>
            <a:endParaRPr lang="en-US" sz="3000" b="1">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84455" y="755015"/>
            <a:ext cx="11931015" cy="2857500"/>
          </a:xfrm>
          <a:prstGeom prst="rect">
            <a:avLst/>
          </a:prstGeom>
        </p:spPr>
        <p:txBody>
          <a:bodyPr wrap="square">
            <a:spAutoFit/>
          </a:bodyPr>
          <a:p>
            <a:pPr algn="ctr" defTabSz="266700">
              <a:lnSpc>
                <a:spcPct val="107000"/>
              </a:lnSpc>
              <a:spcAft>
                <a:spcPct val="0"/>
              </a:spcAft>
            </a:pPr>
            <a:r>
              <a:rPr sz="2800" b="1">
                <a:latin typeface="Times New Roman" panose="02020603050405020304"/>
                <a:ea typeface="Times New Roman" panose="02020603050405020304"/>
              </a:rPr>
              <a:t> </a:t>
            </a:r>
            <a:r>
              <a:rPr lang="en-US" sz="2800" b="1">
                <a:solidFill>
                  <a:srgbClr val="C00000"/>
                </a:solidFill>
                <a:latin typeface="Times New Roman" panose="02020603050405020304"/>
                <a:ea typeface="Times New Roman" panose="02020603050405020304"/>
              </a:rPr>
              <a:t>NHIỆM VỤ</a:t>
            </a:r>
            <a:endParaRPr lang="en-US" sz="2800" b="1">
              <a:solidFill>
                <a:srgbClr val="C00000"/>
              </a:solidFill>
              <a:latin typeface="Times New Roman" panose="02020603050405020304"/>
              <a:ea typeface="Times New Roman" panose="02020603050405020304"/>
            </a:endParaRPr>
          </a:p>
          <a:p>
            <a:pPr algn="just" defTabSz="266700">
              <a:lnSpc>
                <a:spcPct val="107000"/>
              </a:lnSpc>
              <a:spcAft>
                <a:spcPct val="0"/>
              </a:spcAft>
            </a:pPr>
            <a:r>
              <a:rPr sz="2800">
                <a:latin typeface="Times New Roman" panose="02020603050405020304"/>
                <a:ea typeface="Calibri" panose="020F0502020204030204"/>
              </a:rPr>
              <a:t>Nhóm 4 – 5 HS thực hiện các nhiệm vụ sau:</a:t>
            </a:r>
            <a:endParaRPr sz="2800">
              <a:latin typeface="Times New Roman" panose="02020603050405020304"/>
              <a:ea typeface="Calibri" panose="020F0502020204030204"/>
            </a:endParaRPr>
          </a:p>
          <a:p>
            <a:pPr algn="just" defTabSz="266700">
              <a:lnSpc>
                <a:spcPct val="107000"/>
              </a:lnSpc>
              <a:spcAft>
                <a:spcPct val="0"/>
              </a:spcAft>
            </a:pPr>
            <a:r>
              <a:rPr sz="2800">
                <a:latin typeface="Times New Roman" panose="02020603050405020304"/>
                <a:ea typeface="Calibri" panose="020F0502020204030204"/>
              </a:rPr>
              <a:t>1) Chọn một tác phẩm nghệ thuật (bài hát, bức tranh, bộ phim,...) được chuyển thể từ tác phẩm văn học để viết bài giới thiệu. </a:t>
            </a:r>
            <a:endParaRPr sz="2800">
              <a:latin typeface="Times New Roman" panose="02020603050405020304"/>
              <a:ea typeface="Calibri" panose="020F0502020204030204"/>
            </a:endParaRPr>
          </a:p>
          <a:p>
            <a:pPr algn="just" defTabSz="266700">
              <a:lnSpc>
                <a:spcPct val="107000"/>
              </a:lnSpc>
              <a:spcAft>
                <a:spcPct val="0"/>
              </a:spcAft>
            </a:pPr>
            <a:r>
              <a:rPr sz="2800">
                <a:latin typeface="Times New Roman" panose="02020603050405020304"/>
                <a:ea typeface="Calibri" panose="020F0502020204030204"/>
              </a:rPr>
              <a:t>2) Đọc tác phẩm được chuyển thể và đọc tác phẩm văn học để tìm ý dựa trên định hướng sau:</a:t>
            </a:r>
            <a:endParaRPr sz="2800">
              <a:latin typeface="Times New Roman" panose="02020603050405020304"/>
              <a:ea typeface="Calibri" panose="020F0502020204030204"/>
            </a:endParaRPr>
          </a:p>
        </p:txBody>
      </p:sp>
      <p:graphicFrame>
        <p:nvGraphicFramePr>
          <p:cNvPr id="5" name="Table 4"/>
          <p:cNvGraphicFramePr/>
          <p:nvPr/>
        </p:nvGraphicFramePr>
        <p:xfrm>
          <a:off x="185420" y="3742372"/>
          <a:ext cx="4093845" cy="2114550"/>
        </p:xfrm>
        <a:graphic>
          <a:graphicData uri="http://schemas.openxmlformats.org/drawingml/2006/table">
            <a:tbl>
              <a:tblPr/>
              <a:tblGrid>
                <a:gridCol w="1277620"/>
                <a:gridCol w="1386840"/>
                <a:gridCol w="1429385"/>
              </a:tblGrid>
              <a:tr h="422910">
                <a:tc>
                  <a:txBody>
                    <a:bodyPr/>
                    <a:p>
                      <a:pPr marL="71755" indent="0" algn="just">
                        <a:lnSpc>
                          <a:spcPct val="107000"/>
                        </a:lnSpc>
                        <a:spcBef>
                          <a:spcPct val="0"/>
                        </a:spcBef>
                        <a:spcAft>
                          <a:spcPct val="0"/>
                        </a:spcAft>
                      </a:pPr>
                      <a:r>
                        <a:rPr sz="1300" b="1">
                          <a:latin typeface="Times New Roman" panose="02020603050405020304"/>
                          <a:ea typeface="Calibri" panose="020F0502020204030204"/>
                        </a:rPr>
                        <a:t> </a:t>
                      </a:r>
                      <a:endParaRPr sz="13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71755" indent="0" algn="ctr">
                        <a:lnSpc>
                          <a:spcPct val="107000"/>
                        </a:lnSpc>
                        <a:spcBef>
                          <a:spcPct val="0"/>
                        </a:spcBef>
                        <a:spcAft>
                          <a:spcPct val="0"/>
                        </a:spcAft>
                      </a:pPr>
                      <a:r>
                        <a:rPr sz="1300" b="1">
                          <a:latin typeface="Times New Roman" panose="02020603050405020304"/>
                          <a:ea typeface="Calibri" panose="020F0502020204030204"/>
                        </a:rPr>
                        <a:t>Tác phẩm văn học</a:t>
                      </a:r>
                      <a:endParaRPr sz="13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71755" indent="0" algn="ctr">
                        <a:lnSpc>
                          <a:spcPct val="107000"/>
                        </a:lnSpc>
                        <a:spcBef>
                          <a:spcPct val="0"/>
                        </a:spcBef>
                        <a:spcAft>
                          <a:spcPct val="0"/>
                        </a:spcAft>
                      </a:pPr>
                      <a:r>
                        <a:rPr sz="1300" b="1">
                          <a:latin typeface="Times New Roman" panose="02020603050405020304"/>
                          <a:ea typeface="Calibri" panose="020F0502020204030204"/>
                        </a:rPr>
                        <a:t>Tác phẩm được chuyển thể</a:t>
                      </a:r>
                      <a:endParaRPr sz="13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Tên tác phẩm</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Tên tác giả</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11455">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Loại hình</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Chất liệu</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Chủ đề</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Cốt truyện/ nội dung chính</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Bố cục</a:t>
                      </a:r>
                      <a:endParaRPr sz="13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71755" indent="0" algn="just">
                        <a:lnSpc>
                          <a:spcPct val="107000"/>
                        </a:lnSpc>
                        <a:spcBef>
                          <a:spcPct val="0"/>
                        </a:spcBef>
                        <a:spcAft>
                          <a:spcPct val="0"/>
                        </a:spcAft>
                      </a:pPr>
                      <a:r>
                        <a:rPr sz="1300">
                          <a:solidFill>
                            <a:srgbClr val="000000"/>
                          </a:solidFill>
                          <a:latin typeface="Times New Roman" panose="02020603050405020304"/>
                          <a:ea typeface="Calibri" panose="020F0502020204030204"/>
                        </a:rPr>
                        <a:t> </a:t>
                      </a:r>
                      <a:endParaRPr sz="13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6" name="Text Box 5"/>
          <p:cNvSpPr txBox="1"/>
          <p:nvPr/>
        </p:nvSpPr>
        <p:spPr>
          <a:xfrm>
            <a:off x="4361180" y="2972435"/>
            <a:ext cx="7762875" cy="3885565"/>
          </a:xfrm>
          <a:prstGeom prst="rect">
            <a:avLst/>
          </a:prstGeom>
        </p:spPr>
        <p:txBody>
          <a:bodyPr wrap="square">
            <a:noAutofit/>
          </a:bodyPr>
          <a:p/>
          <a:p>
            <a:pPr algn="just" defTabSz="266700">
              <a:lnSpc>
                <a:spcPct val="107000"/>
              </a:lnSpc>
              <a:spcAft>
                <a:spcPct val="0"/>
              </a:spcAft>
            </a:pPr>
            <a:r>
              <a:rPr sz="2800">
                <a:latin typeface="Times New Roman" panose="02020603050405020304"/>
                <a:ea typeface="Calibri" panose="020F0502020204030204"/>
              </a:rPr>
              <a:t>3) Lập dàn ý. Lưu ý: tuỳ theo việc chọn giới thiệu tác phẩm chuyển thể là âm nhạc, hội hoạ hay sân khấu, điện ảnh mà chọn bố cục phù hợp </a:t>
            </a:r>
            <a:r>
              <a:rPr sz="2800" b="1">
                <a:solidFill>
                  <a:srgbClr val="C00000"/>
                </a:solidFill>
                <a:latin typeface="Times New Roman" panose="02020603050405020304"/>
                <a:ea typeface="Calibri" panose="020F0502020204030204"/>
              </a:rPr>
              <a:t>(xem lại Phiếu học tập số 6 và 7).</a:t>
            </a:r>
            <a:endParaRPr sz="2800" b="1">
              <a:solidFill>
                <a:srgbClr val="C00000"/>
              </a:solidFill>
              <a:latin typeface="Times New Roman" panose="02020603050405020304"/>
              <a:ea typeface="Calibri" panose="020F0502020204030204"/>
            </a:endParaRPr>
          </a:p>
          <a:p>
            <a:pPr defTabSz="266700">
              <a:lnSpc>
                <a:spcPct val="107000"/>
              </a:lnSpc>
              <a:spcAft>
                <a:spcPts val="800"/>
              </a:spcAft>
            </a:pPr>
            <a:r>
              <a:rPr sz="2800">
                <a:latin typeface="Times New Roman" panose="02020603050405020304"/>
                <a:ea typeface="Calibri" panose="020F0502020204030204"/>
              </a:rPr>
              <a:t>4) Viết bài giới thiệu dựa trên dàn ý, trong khi viết cần thường xuyên đối chiếu với bảng kiểm (trang 53) và chỉnh sửa kịp thời để bài viết đáp ứng yêu cầu.</a:t>
            </a:r>
            <a:endParaRPr sz="28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98525" y="1584325"/>
            <a:ext cx="10826750" cy="2168525"/>
          </a:xfrm>
          <a:prstGeom prst="rect">
            <a:avLst/>
          </a:prstGeom>
        </p:spPr>
        <p:txBody>
          <a:bodyPr wrap="square">
            <a:sp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sz="3000">
                <a:latin typeface="Times New Roman" panose="02020603050405020304"/>
                <a:ea typeface="Calibri" panose="020F0502020204030204"/>
              </a:rPr>
              <a:t>1) Nhóm 2 HS đọc khung</a:t>
            </a:r>
            <a:r>
              <a:rPr sz="3000" i="1">
                <a:latin typeface="Times New Roman" panose="02020603050405020304"/>
                <a:ea typeface="Calibri" panose="020F0502020204030204"/>
              </a:rPr>
              <a:t> Cấu trúc chung của kịch bản phim ngắn</a:t>
            </a:r>
            <a:r>
              <a:rPr sz="3000">
                <a:latin typeface="Times New Roman" panose="02020603050405020304"/>
                <a:ea typeface="Calibri" panose="020F0502020204030204"/>
              </a:rPr>
              <a:t> (trang 54 – 55) và ngữ liệu </a:t>
            </a:r>
            <a:r>
              <a:rPr sz="3000" i="1">
                <a:latin typeface="Times New Roman" panose="02020603050405020304"/>
                <a:ea typeface="Calibri" panose="020F0502020204030204"/>
              </a:rPr>
              <a:t>Đăm Săn chiến thắng Mtao Mxây </a:t>
            </a:r>
            <a:r>
              <a:rPr sz="3000">
                <a:latin typeface="Times New Roman" panose="02020603050405020304"/>
                <a:ea typeface="Calibri" panose="020F0502020204030204"/>
              </a:rPr>
              <a:t>(trang 55 – 59), sau đó hoàn thành </a:t>
            </a:r>
            <a:r>
              <a:rPr sz="3000" b="1">
                <a:solidFill>
                  <a:srgbClr val="FF0000"/>
                </a:solidFill>
                <a:latin typeface="Times New Roman" panose="02020603050405020304"/>
                <a:ea typeface="Calibri" panose="020F0502020204030204"/>
              </a:rPr>
              <a:t>Phiếu học tập số 9.</a:t>
            </a:r>
            <a:endParaRPr sz="3000" b="1">
              <a:solidFill>
                <a:srgbClr val="FF0000"/>
              </a:solidFill>
              <a:latin typeface="Times New Roman" panose="02020603050405020304"/>
              <a:ea typeface="Calibri" panose="020F0502020204030204"/>
            </a:endParaRPr>
          </a:p>
        </p:txBody>
      </p:sp>
      <p:sp>
        <p:nvSpPr>
          <p:cNvPr id="3" name="Title 2"/>
          <p:cNvSpPr>
            <a:spLocks noGrp="1"/>
          </p:cNvSpPr>
          <p:nvPr>
            <p:ph type="title"/>
          </p:nvPr>
        </p:nvSpPr>
        <p:spPr>
          <a:xfrm>
            <a:off x="0" y="7620"/>
            <a:ext cx="12191365" cy="949325"/>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pic>
        <p:nvPicPr>
          <p:cNvPr id="6" name="Content Placeholder 5"/>
          <p:cNvPicPr>
            <a:picLocks noChangeAspect="1"/>
          </p:cNvPicPr>
          <p:nvPr>
            <p:ph idx="1"/>
          </p:nvPr>
        </p:nvPicPr>
        <p:blipFill>
          <a:blip r:embed="rId1"/>
          <a:stretch>
            <a:fillRect/>
          </a:stretch>
        </p:blipFill>
        <p:spPr>
          <a:xfrm>
            <a:off x="1666875" y="3752850"/>
            <a:ext cx="8559800" cy="3105785"/>
          </a:xfrm>
          <a:prstGeom prst="rect">
            <a:avLst/>
          </a:prstGeom>
        </p:spPr>
      </p:pic>
      <p:sp>
        <p:nvSpPr>
          <p:cNvPr id="7" name="Text Box 6"/>
          <p:cNvSpPr txBox="1"/>
          <p:nvPr/>
        </p:nvSpPr>
        <p:spPr>
          <a:xfrm>
            <a:off x="105410" y="967105"/>
            <a:ext cx="11775440" cy="101346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1. </a:t>
            </a:r>
            <a:r>
              <a:rPr sz="2800" b="1" i="1">
                <a:solidFill>
                  <a:schemeClr val="accent2">
                    <a:lumMod val="75000"/>
                  </a:schemeClr>
                </a:solidFill>
                <a:latin typeface="Times New Roman" panose="02020603050405020304"/>
                <a:ea typeface="Calibri" panose="020F0502020204030204"/>
              </a:rPr>
              <a:t>Tìm hiểu yêu cầu đối với kịch bản phim ngắn chuyển thể từ tác phẩm văn học</a:t>
            </a:r>
            <a:endParaRPr sz="2800" b="1" i="1">
              <a:solidFill>
                <a:schemeClr val="accent2">
                  <a:lumMod val="75000"/>
                </a:schemeClr>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7" grpId="0"/>
      <p:bldP spid="7"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410325" y="2200910"/>
            <a:ext cx="5470525" cy="3486150"/>
          </a:xfrm>
          <a:prstGeom prst="rect">
            <a:avLst/>
          </a:prstGeom>
        </p:spPr>
        <p:txBody>
          <a:bodyPr wrap="square">
            <a:no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1) Nhóm 2 HS cùng bàn đọc SGK, trang 59 – 61, sau đó hoàn thành </a:t>
            </a:r>
            <a:r>
              <a:rPr lang="en-US" sz="3000" b="1">
                <a:solidFill>
                  <a:srgbClr val="FF0000"/>
                </a:solidFill>
                <a:latin typeface="Times New Roman" panose="02020603050405020304" pitchFamily="18" charset="0"/>
                <a:cs typeface="Times New Roman" panose="02020603050405020304" pitchFamily="18" charset="0"/>
                <a:sym typeface="+mn-ea"/>
              </a:rPr>
              <a:t>Phiếu học tập số 10.</a:t>
            </a:r>
            <a:endParaRPr lang="en-US" sz="3000" b="1">
              <a:solidFill>
                <a:srgbClr val="FF0000"/>
              </a:solidFill>
              <a:latin typeface="Times New Roman" panose="02020603050405020304" pitchFamily="18" charset="0"/>
              <a:cs typeface="Times New Roman" panose="02020603050405020304" pitchFamily="18" charset="0"/>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2) Trình bày sản phẩm theo kĩ thuật phòng tranh.</a:t>
            </a:r>
            <a:endParaRPr sz="3000" b="1">
              <a:solidFill>
                <a:srgbClr val="FF0000"/>
              </a:solidFill>
              <a:latin typeface="Times New Roman" panose="02020603050405020304" pitchFamily="18" charset="0"/>
              <a:ea typeface="Calibri" panose="020F0502020204030204"/>
              <a:cs typeface="Times New Roman" panose="02020603050405020304" pitchFamily="18" charset="0"/>
            </a:endParaRPr>
          </a:p>
        </p:txBody>
      </p:sp>
      <p:sp>
        <p:nvSpPr>
          <p:cNvPr id="3" name="Title 2"/>
          <p:cNvSpPr>
            <a:spLocks noGrp="1"/>
          </p:cNvSpPr>
          <p:nvPr>
            <p:ph type="title"/>
          </p:nvPr>
        </p:nvSpPr>
        <p:spPr>
          <a:xfrm>
            <a:off x="105410" y="102870"/>
            <a:ext cx="12014200" cy="132588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sp>
        <p:nvSpPr>
          <p:cNvPr id="7" name="Text Box 6"/>
          <p:cNvSpPr txBox="1"/>
          <p:nvPr/>
        </p:nvSpPr>
        <p:spPr>
          <a:xfrm>
            <a:off x="105410" y="1320800"/>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2. </a:t>
            </a:r>
            <a:r>
              <a:rPr sz="2800" b="1" i="1">
                <a:solidFill>
                  <a:schemeClr val="accent2">
                    <a:lumMod val="75000"/>
                  </a:schemeClr>
                </a:solidFill>
                <a:latin typeface="Times New Roman" panose="02020603050405020304"/>
                <a:ea typeface="Calibri" panose="020F0502020204030204"/>
              </a:rPr>
              <a:t>Tìm hiểu quy trình viết kịch bản phim ngắn chuyển thể từ văn học</a:t>
            </a:r>
            <a:endParaRPr sz="2800" b="1" i="1">
              <a:solidFill>
                <a:schemeClr val="accent2">
                  <a:lumMod val="75000"/>
                </a:schemeClr>
              </a:solidFill>
              <a:latin typeface="Times New Roman" panose="02020603050405020304"/>
              <a:ea typeface="Calibri" panose="020F0502020204030204"/>
            </a:endParaRPr>
          </a:p>
        </p:txBody>
      </p:sp>
      <p:pic>
        <p:nvPicPr>
          <p:cNvPr id="4" name="Content Placeholder 3"/>
          <p:cNvPicPr>
            <a:picLocks noChangeAspect="1"/>
          </p:cNvPicPr>
          <p:nvPr>
            <p:ph idx="1"/>
          </p:nvPr>
        </p:nvPicPr>
        <p:blipFill>
          <a:blip r:embed="rId1"/>
          <a:stretch>
            <a:fillRect/>
          </a:stretch>
        </p:blipFill>
        <p:spPr>
          <a:xfrm>
            <a:off x="399415" y="2130425"/>
            <a:ext cx="5553710" cy="3948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7" grpId="0"/>
      <p:bldP spid="7" grpId="1"/>
      <p:bldP spid="5" grpId="0"/>
      <p:bldP spid="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410325" y="2200910"/>
            <a:ext cx="5470525" cy="3486150"/>
          </a:xfrm>
          <a:prstGeom prst="rect">
            <a:avLst/>
          </a:prstGeom>
        </p:spPr>
        <p:txBody>
          <a:bodyPr wrap="square">
            <a:no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1) Nhóm 2 HS cùng bàn đọc SGK, trang 59 – 61, sau đó hoàn thành </a:t>
            </a:r>
            <a:r>
              <a:rPr lang="en-US" sz="3000" b="1">
                <a:solidFill>
                  <a:srgbClr val="FF0000"/>
                </a:solidFill>
                <a:latin typeface="Times New Roman" panose="02020603050405020304" pitchFamily="18" charset="0"/>
                <a:cs typeface="Times New Roman" panose="02020603050405020304" pitchFamily="18" charset="0"/>
                <a:sym typeface="+mn-ea"/>
              </a:rPr>
              <a:t>Phiếu học tập số 10.</a:t>
            </a:r>
            <a:endParaRPr lang="en-US" sz="3000" b="1">
              <a:solidFill>
                <a:srgbClr val="FF0000"/>
              </a:solidFill>
              <a:latin typeface="Times New Roman" panose="02020603050405020304" pitchFamily="18" charset="0"/>
              <a:cs typeface="Times New Roman" panose="02020603050405020304" pitchFamily="18" charset="0"/>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2) Trình bày sản phẩm theo kĩ thuật phòng tranh.</a:t>
            </a:r>
            <a:endParaRPr sz="3000" b="1">
              <a:solidFill>
                <a:srgbClr val="FF0000"/>
              </a:solidFill>
              <a:latin typeface="Times New Roman" panose="02020603050405020304" pitchFamily="18" charset="0"/>
              <a:ea typeface="Calibri" panose="020F0502020204030204"/>
              <a:cs typeface="Times New Roman" panose="02020603050405020304" pitchFamily="18" charset="0"/>
            </a:endParaRPr>
          </a:p>
        </p:txBody>
      </p:sp>
      <p:sp>
        <p:nvSpPr>
          <p:cNvPr id="3" name="Title 2"/>
          <p:cNvSpPr>
            <a:spLocks noGrp="1"/>
          </p:cNvSpPr>
          <p:nvPr>
            <p:ph type="title"/>
          </p:nvPr>
        </p:nvSpPr>
        <p:spPr>
          <a:xfrm>
            <a:off x="105410" y="102870"/>
            <a:ext cx="12014200" cy="132588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sp>
        <p:nvSpPr>
          <p:cNvPr id="7" name="Text Box 6"/>
          <p:cNvSpPr txBox="1"/>
          <p:nvPr/>
        </p:nvSpPr>
        <p:spPr>
          <a:xfrm>
            <a:off x="105410" y="1320800"/>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2. </a:t>
            </a:r>
            <a:r>
              <a:rPr sz="2800" b="1" i="1">
                <a:solidFill>
                  <a:schemeClr val="accent2">
                    <a:lumMod val="75000"/>
                  </a:schemeClr>
                </a:solidFill>
                <a:latin typeface="Times New Roman" panose="02020603050405020304"/>
                <a:ea typeface="Calibri" panose="020F0502020204030204"/>
              </a:rPr>
              <a:t>Tìm hiểu quy trình viết kịch bản phim ngắn chuyển thể từ văn học</a:t>
            </a:r>
            <a:endParaRPr sz="2800" b="1" i="1">
              <a:solidFill>
                <a:schemeClr val="accent2">
                  <a:lumMod val="75000"/>
                </a:schemeClr>
              </a:solidFill>
              <a:latin typeface="Times New Roman" panose="02020603050405020304"/>
              <a:ea typeface="Calibri" panose="020F0502020204030204"/>
            </a:endParaRPr>
          </a:p>
        </p:txBody>
      </p:sp>
      <p:pic>
        <p:nvPicPr>
          <p:cNvPr id="4" name="Content Placeholder 3"/>
          <p:cNvPicPr>
            <a:picLocks noChangeAspect="1"/>
          </p:cNvPicPr>
          <p:nvPr>
            <p:ph idx="1"/>
          </p:nvPr>
        </p:nvPicPr>
        <p:blipFill>
          <a:blip r:embed="rId1"/>
          <a:stretch>
            <a:fillRect/>
          </a:stretch>
        </p:blipFill>
        <p:spPr>
          <a:xfrm>
            <a:off x="399415" y="2130425"/>
            <a:ext cx="5553710" cy="3948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7" grpId="0"/>
      <p:bldP spid="7" grpId="1"/>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56235" y="1981200"/>
            <a:ext cx="11618595" cy="4250690"/>
          </a:xfrm>
          <a:prstGeom prst="rect">
            <a:avLst/>
          </a:prstGeom>
        </p:spPr>
        <p:txBody>
          <a:bodyPr wrap="square">
            <a:no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1) Chọn một tác phẩm văn học (truyện) hoặc đoạn trích của một tác phẩm văn học để chuyển thể. Lưu ý: Nội dung tác phẩm/ đoạn trích phù hợp với lứa tuổi, không quá dài, cốt truyện đơn giản, có xung đột, mâu thuẫn. Gợi ý: chọn các tác phẩm như Thánh Gióng (truyền thuyết); An Dương Vương, Mị Châu – Trọng Thủy (truyền thuyết); Thạch Sanh – Lý Thông (cổ tích); Chuyện người con gái Nam Xương (truyện truyền kì),… để chuyển thể thành kịch bản phim ngắn.</a:t>
            </a:r>
            <a:endParaRPr lang="en-US" sz="3000">
              <a:latin typeface="Times New Roman" panose="02020603050405020304" pitchFamily="18" charset="0"/>
              <a:cs typeface="Times New Roman" panose="02020603050405020304" pitchFamily="18" charset="0"/>
              <a:sym typeface="+mn-ea"/>
            </a:endParaRPr>
          </a:p>
        </p:txBody>
      </p:sp>
      <p:sp>
        <p:nvSpPr>
          <p:cNvPr id="3" name="Title 2"/>
          <p:cNvSpPr>
            <a:spLocks noGrp="1"/>
          </p:cNvSpPr>
          <p:nvPr>
            <p:ph type="title"/>
          </p:nvPr>
        </p:nvSpPr>
        <p:spPr>
          <a:xfrm>
            <a:off x="105410" y="102870"/>
            <a:ext cx="12014200" cy="132588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sp>
        <p:nvSpPr>
          <p:cNvPr id="7" name="Text Box 6"/>
          <p:cNvSpPr txBox="1"/>
          <p:nvPr/>
        </p:nvSpPr>
        <p:spPr>
          <a:xfrm>
            <a:off x="105410" y="1428750"/>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3. </a:t>
            </a:r>
            <a:r>
              <a:rPr sz="2800" b="1" i="1">
                <a:solidFill>
                  <a:schemeClr val="accent2">
                    <a:lumMod val="75000"/>
                  </a:schemeClr>
                </a:solidFill>
                <a:latin typeface="Times New Roman" panose="02020603050405020304"/>
                <a:ea typeface="Calibri" panose="020F0502020204030204"/>
              </a:rPr>
              <a:t>Thực hành viết đề cương kịch bản được chuyển thể từ văn học </a:t>
            </a:r>
            <a:endParaRPr sz="2800" b="1" i="1">
              <a:solidFill>
                <a:schemeClr val="accent2">
                  <a:lumMod val="75000"/>
                </a:schemeClr>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p:bldP spid="5"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045075" y="1058545"/>
            <a:ext cx="5866765" cy="295529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3" name="Content Placeholder 2"/>
          <p:cNvPicPr>
            <a:picLocks noChangeAspect="1"/>
          </p:cNvPicPr>
          <p:nvPr>
            <p:ph sz="half" idx="1"/>
            <p:custDataLst>
              <p:tags r:id="rId1"/>
            </p:custDataLst>
          </p:nvPr>
        </p:nvPicPr>
        <p:blipFill>
          <a:blip r:embed="rId2"/>
          <a:stretch>
            <a:fillRect/>
          </a:stretch>
        </p:blipFill>
        <p:spPr>
          <a:xfrm>
            <a:off x="1144905" y="2410460"/>
            <a:ext cx="4305300" cy="2905125"/>
          </a:xfrm>
          <a:prstGeom prst="rect">
            <a:avLst/>
          </a:prstGeom>
        </p:spPr>
      </p:pic>
      <p:sp>
        <p:nvSpPr>
          <p:cNvPr id="2" name="Text Box 1"/>
          <p:cNvSpPr txBox="1"/>
          <p:nvPr/>
        </p:nvSpPr>
        <p:spPr>
          <a:xfrm>
            <a:off x="5284470" y="1249045"/>
            <a:ext cx="5303520" cy="2582545"/>
          </a:xfrm>
          <a:prstGeom prst="rect">
            <a:avLst/>
          </a:prstGeom>
        </p:spPr>
        <p:txBody>
          <a:bodyPr wrap="square">
            <a:noAutofit/>
          </a:bodyPr>
          <a:p>
            <a:pPr algn="just" defTabSz="266700">
              <a:lnSpc>
                <a:spcPct val="107000"/>
              </a:lnSpc>
              <a:spcAft>
                <a:spcPct val="0"/>
              </a:spcAft>
            </a:pPr>
            <a:r>
              <a:rPr sz="3000">
                <a:solidFill>
                  <a:schemeClr val="tx1"/>
                </a:solidFill>
                <a:latin typeface="Times New Roman" panose="02020603050405020304"/>
                <a:ea typeface="Calibri" panose="020F0502020204030204"/>
              </a:rPr>
              <a:t>Cá nhân HS đọc lướt yêu cầu cần đạt (SGK </a:t>
            </a:r>
            <a:r>
              <a:rPr sz="3000" i="1">
                <a:solidFill>
                  <a:schemeClr val="tx1"/>
                </a:solidFill>
                <a:latin typeface="Times New Roman" panose="02020603050405020304"/>
                <a:ea typeface="Calibri" panose="020F0502020204030204"/>
              </a:rPr>
              <a:t>Chuyên đề học tập Ngữ văn 12</a:t>
            </a:r>
            <a:r>
              <a:rPr sz="3000">
                <a:solidFill>
                  <a:schemeClr val="tx1"/>
                </a:solidFill>
                <a:latin typeface="Times New Roman" panose="02020603050405020304"/>
                <a:ea typeface="Calibri" panose="020F0502020204030204"/>
              </a:rPr>
              <a:t>, trang 25) và tên các đề mục phần thứ nhất, phần thứ hai, phần thứ ba.</a:t>
            </a:r>
            <a:endParaRPr sz="3000">
              <a:solidFill>
                <a:schemeClr val="tx1"/>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4" grpId="1" animBg="1"/>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56235" y="2635250"/>
            <a:ext cx="6053455" cy="1964690"/>
          </a:xfrm>
          <a:prstGeom prst="rect">
            <a:avLst/>
          </a:prstGeom>
        </p:spPr>
        <p:txBody>
          <a:bodyPr wrap="square">
            <a:no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2) Đọc tác phẩm văn học và điền vào phiếu sau:</a:t>
            </a:r>
            <a:endParaRPr lang="en-US" sz="3000">
              <a:latin typeface="Times New Roman" panose="02020603050405020304" pitchFamily="18" charset="0"/>
              <a:cs typeface="Times New Roman" panose="02020603050405020304" pitchFamily="18" charset="0"/>
              <a:sym typeface="+mn-ea"/>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Phiếu ghi chép về tác phẩm truyện</a:t>
            </a:r>
            <a:endParaRPr lang="en-US" sz="3000">
              <a:latin typeface="Times New Roman" panose="02020603050405020304" pitchFamily="18" charset="0"/>
              <a:cs typeface="Times New Roman" panose="02020603050405020304" pitchFamily="18" charset="0"/>
              <a:sym typeface="+mn-ea"/>
            </a:endParaRPr>
          </a:p>
        </p:txBody>
      </p:sp>
      <p:sp>
        <p:nvSpPr>
          <p:cNvPr id="3" name="Title 2"/>
          <p:cNvSpPr>
            <a:spLocks noGrp="1"/>
          </p:cNvSpPr>
          <p:nvPr>
            <p:ph type="title"/>
          </p:nvPr>
        </p:nvSpPr>
        <p:spPr>
          <a:xfrm>
            <a:off x="105410" y="102870"/>
            <a:ext cx="11983720" cy="132588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sp>
        <p:nvSpPr>
          <p:cNvPr id="7" name="Text Box 6"/>
          <p:cNvSpPr txBox="1"/>
          <p:nvPr/>
        </p:nvSpPr>
        <p:spPr>
          <a:xfrm>
            <a:off x="105410" y="1428750"/>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3. </a:t>
            </a:r>
            <a:r>
              <a:rPr sz="2800" b="1" i="1">
                <a:solidFill>
                  <a:schemeClr val="accent2">
                    <a:lumMod val="75000"/>
                  </a:schemeClr>
                </a:solidFill>
                <a:latin typeface="Times New Roman" panose="02020603050405020304"/>
                <a:ea typeface="Calibri" panose="020F0502020204030204"/>
              </a:rPr>
              <a:t>Thực hành viết đề cương kịch bản được chuyển thể từ văn học </a:t>
            </a:r>
            <a:endParaRPr sz="2800" b="1" i="1">
              <a:solidFill>
                <a:schemeClr val="accent2">
                  <a:lumMod val="75000"/>
                </a:schemeClr>
              </a:solidFill>
              <a:latin typeface="Times New Roman" panose="02020603050405020304"/>
              <a:ea typeface="Calibri" panose="020F0502020204030204"/>
            </a:endParaRPr>
          </a:p>
        </p:txBody>
      </p:sp>
      <p:pic>
        <p:nvPicPr>
          <p:cNvPr id="2" name="Content Placeholder 1"/>
          <p:cNvPicPr>
            <a:picLocks noChangeAspect="1"/>
          </p:cNvPicPr>
          <p:nvPr>
            <p:ph idx="1"/>
          </p:nvPr>
        </p:nvPicPr>
        <p:blipFill>
          <a:blip r:embed="rId1"/>
          <a:stretch>
            <a:fillRect/>
          </a:stretch>
        </p:blipFill>
        <p:spPr>
          <a:xfrm>
            <a:off x="6409055" y="2099310"/>
            <a:ext cx="7322820" cy="4608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p:bldP spid="5" grpId="1"/>
      <p:bldP spid="7" grpId="0"/>
      <p:bldP spid="7"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56235" y="2635250"/>
            <a:ext cx="6053455" cy="1964690"/>
          </a:xfrm>
          <a:prstGeom prst="rect">
            <a:avLst/>
          </a:prstGeom>
        </p:spPr>
        <p:txBody>
          <a:bodyPr wrap="square">
            <a:noAutofit/>
          </a:bodyPr>
          <a:p>
            <a:pPr algn="ctr" defTabSz="266700">
              <a:lnSpc>
                <a:spcPct val="107000"/>
              </a:lnSpc>
              <a:spcAft>
                <a:spcPts val="800"/>
              </a:spcAft>
            </a:pPr>
            <a:r>
              <a:rPr lang="en-US" sz="3000" b="1">
                <a:latin typeface="Times New Roman" panose="02020603050405020304"/>
                <a:ea typeface="Times New Roman" panose="02020603050405020304"/>
              </a:rPr>
              <a:t>NHIỆM VỤ</a:t>
            </a:r>
            <a:endParaRPr lang="en-US" sz="3000" b="1">
              <a:latin typeface="Times New Roman" panose="02020603050405020304"/>
              <a:ea typeface="Times New Roman" panose="02020603050405020304"/>
            </a:endParaRPr>
          </a:p>
          <a:p>
            <a:pPr algn="just" defTabSz="266700">
              <a:lnSpc>
                <a:spcPct val="107000"/>
              </a:lnSpc>
              <a:spcAft>
                <a:spcPts val="800"/>
              </a:spcAft>
            </a:pPr>
            <a:r>
              <a:rPr lang="en-US" sz="3000">
                <a:latin typeface="Times New Roman" panose="02020603050405020304" pitchFamily="18" charset="0"/>
                <a:cs typeface="Times New Roman" panose="02020603050405020304" pitchFamily="18" charset="0"/>
                <a:sym typeface="+mn-ea"/>
              </a:rPr>
              <a:t>3) Phác thảo đề cương kịch bản </a:t>
            </a:r>
            <a:endParaRPr lang="en-US" sz="3000">
              <a:latin typeface="Times New Roman" panose="02020603050405020304" pitchFamily="18" charset="0"/>
              <a:cs typeface="Times New Roman" panose="02020603050405020304" pitchFamily="18" charset="0"/>
              <a:sym typeface="+mn-ea"/>
            </a:endParaRPr>
          </a:p>
        </p:txBody>
      </p:sp>
      <p:sp>
        <p:nvSpPr>
          <p:cNvPr id="3" name="Title 2"/>
          <p:cNvSpPr>
            <a:spLocks noGrp="1"/>
          </p:cNvSpPr>
          <p:nvPr>
            <p:ph type="title"/>
          </p:nvPr>
        </p:nvSpPr>
        <p:spPr>
          <a:xfrm>
            <a:off x="105410" y="102870"/>
            <a:ext cx="11948795" cy="1325880"/>
          </a:xfrm>
          <a:solidFill>
            <a:schemeClr val="tx2">
              <a:lumMod val="20000"/>
              <a:lumOff val="80000"/>
            </a:schemeClr>
          </a:solidFill>
        </p:spPr>
        <p:txBody>
          <a:bodyPr>
            <a:normAutofit/>
          </a:bodyPr>
          <a:p>
            <a:r>
              <a:rPr lang="en-US" sz="3000" b="1">
                <a:solidFill>
                  <a:srgbClr val="FF0000"/>
                </a:solidFill>
                <a:latin typeface="Times New Roman" panose="02020603050405020304" pitchFamily="18" charset="0"/>
                <a:cs typeface="Times New Roman" panose="02020603050405020304" pitchFamily="18" charset="0"/>
              </a:rPr>
              <a:t>V. T</a:t>
            </a:r>
            <a:r>
              <a:rPr sz="3000" b="1">
                <a:solidFill>
                  <a:srgbClr val="FF0000"/>
                </a:solidFill>
                <a:latin typeface="Times New Roman" panose="02020603050405020304"/>
                <a:ea typeface="Calibri" panose="020F0502020204030204"/>
                <a:sym typeface="+mn-ea"/>
              </a:rPr>
              <a:t>ìm hiểu cách viết viết kịch bản phim ngắn chuyển thể từ tác phẩm văn học và thực hành</a:t>
            </a:r>
            <a:endParaRPr lang="en-US" sz="3000" b="1">
              <a:solidFill>
                <a:srgbClr val="FF0000"/>
              </a:solidFill>
              <a:latin typeface="Times New Roman" panose="02020603050405020304"/>
              <a:ea typeface="Calibri" panose="020F0502020204030204"/>
              <a:cs typeface="Times New Roman" panose="02020603050405020304" pitchFamily="18" charset="0"/>
              <a:sym typeface="+mn-ea"/>
            </a:endParaRPr>
          </a:p>
        </p:txBody>
      </p:sp>
      <p:sp>
        <p:nvSpPr>
          <p:cNvPr id="7" name="Text Box 6"/>
          <p:cNvSpPr txBox="1"/>
          <p:nvPr/>
        </p:nvSpPr>
        <p:spPr>
          <a:xfrm>
            <a:off x="105410" y="1428750"/>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3. </a:t>
            </a:r>
            <a:r>
              <a:rPr sz="2800" b="1" i="1">
                <a:solidFill>
                  <a:schemeClr val="accent2">
                    <a:lumMod val="75000"/>
                  </a:schemeClr>
                </a:solidFill>
                <a:latin typeface="Times New Roman" panose="02020603050405020304"/>
                <a:ea typeface="Calibri" panose="020F0502020204030204"/>
              </a:rPr>
              <a:t>Thực hành viết đề cương kịch bản được chuyển thể từ văn học </a:t>
            </a:r>
            <a:endParaRPr sz="2800" b="1" i="1">
              <a:solidFill>
                <a:schemeClr val="accent2">
                  <a:lumMod val="75000"/>
                </a:schemeClr>
              </a:solidFill>
              <a:latin typeface="Times New Roman" panose="02020603050405020304"/>
              <a:ea typeface="Calibri" panose="020F0502020204030204"/>
            </a:endParaRPr>
          </a:p>
        </p:txBody>
      </p:sp>
      <p:pic>
        <p:nvPicPr>
          <p:cNvPr id="6" name="Content Placeholder 5"/>
          <p:cNvPicPr>
            <a:picLocks noChangeAspect="1"/>
          </p:cNvPicPr>
          <p:nvPr>
            <p:ph idx="1"/>
          </p:nvPr>
        </p:nvPicPr>
        <p:blipFill>
          <a:blip r:embed="rId1"/>
          <a:stretch>
            <a:fillRect/>
          </a:stretch>
        </p:blipFill>
        <p:spPr>
          <a:xfrm>
            <a:off x="5993130" y="2197735"/>
            <a:ext cx="6758940" cy="4545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7" grpId="0"/>
      <p:bldP spid="7" grpId="1"/>
      <p:bldP spid="5" grpId="0"/>
      <p:bldP spid="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0" y="80645"/>
            <a:ext cx="11775440" cy="552450"/>
          </a:xfrm>
          <a:prstGeom prst="rect">
            <a:avLst/>
          </a:prstGeom>
        </p:spPr>
        <p:txBody>
          <a:bodyPr wrap="square">
            <a:spAutoFit/>
          </a:bodyPr>
          <a:p>
            <a:pPr algn="just" defTabSz="266700">
              <a:lnSpc>
                <a:spcPct val="107000"/>
              </a:lnSpc>
              <a:spcAft>
                <a:spcPct val="0"/>
              </a:spcAft>
            </a:pPr>
            <a:r>
              <a:rPr lang="en-US" sz="2800" b="1" i="1">
                <a:solidFill>
                  <a:schemeClr val="accent2">
                    <a:lumMod val="75000"/>
                  </a:schemeClr>
                </a:solidFill>
                <a:latin typeface="Times New Roman" panose="02020603050405020304"/>
                <a:ea typeface="Calibri" panose="020F0502020204030204"/>
              </a:rPr>
              <a:t>4. </a:t>
            </a:r>
            <a:r>
              <a:rPr sz="2800" b="1" i="1">
                <a:solidFill>
                  <a:schemeClr val="accent2">
                    <a:lumMod val="75000"/>
                  </a:schemeClr>
                </a:solidFill>
                <a:latin typeface="Times New Roman" panose="02020603050405020304"/>
                <a:ea typeface="Calibri" panose="020F0502020204030204"/>
              </a:rPr>
              <a:t>Thực hành viết kịch bản được chuyển thể từ văn học </a:t>
            </a:r>
            <a:endParaRPr sz="2800" b="1" i="1">
              <a:solidFill>
                <a:schemeClr val="accent2">
                  <a:lumMod val="75000"/>
                </a:schemeClr>
              </a:solidFill>
              <a:latin typeface="Times New Roman" panose="02020603050405020304"/>
              <a:ea typeface="Calibri" panose="020F0502020204030204"/>
            </a:endParaRPr>
          </a:p>
        </p:txBody>
      </p:sp>
      <p:sp>
        <p:nvSpPr>
          <p:cNvPr id="6" name="Text Box 5"/>
          <p:cNvSpPr txBox="1"/>
          <p:nvPr/>
        </p:nvSpPr>
        <p:spPr>
          <a:xfrm>
            <a:off x="105410" y="633095"/>
            <a:ext cx="11876405" cy="1013460"/>
          </a:xfrm>
          <a:prstGeom prst="rect">
            <a:avLst/>
          </a:prstGeom>
        </p:spPr>
        <p:txBody>
          <a:bodyPr wrap="square">
            <a:spAutoFit/>
          </a:bodyPr>
          <a:p>
            <a:pPr algn="just" defTabSz="266700">
              <a:lnSpc>
                <a:spcPct val="107000"/>
              </a:lnSpc>
              <a:spcAft>
                <a:spcPct val="0"/>
              </a:spcAft>
            </a:pPr>
            <a:r>
              <a:rPr sz="1300" b="1">
                <a:latin typeface="Times New Roman" panose="02020603050405020304"/>
                <a:ea typeface="Calibri" panose="020F0502020204030204"/>
              </a:rPr>
              <a:t> </a:t>
            </a:r>
            <a:r>
              <a:rPr sz="2800">
                <a:latin typeface="Times New Roman" panose="02020603050405020304"/>
                <a:ea typeface="Calibri" panose="020F0502020204030204"/>
              </a:rPr>
              <a:t>Dựa trên phác thảo đề cương, HS chuyển nội dung truyện thành một đoạn kịch bản</a:t>
            </a:r>
            <a:r>
              <a:rPr sz="2800" b="1">
                <a:latin typeface="Times New Roman" panose="02020603050405020304"/>
                <a:ea typeface="Calibri" panose="020F0502020204030204"/>
              </a:rPr>
              <a:t> </a:t>
            </a:r>
            <a:r>
              <a:rPr sz="2800">
                <a:latin typeface="Times New Roman" panose="02020603050405020304"/>
                <a:ea typeface="Calibri" panose="020F0502020204030204"/>
              </a:rPr>
              <a:t>phim ngắn dựa vào hướng dẫn sau:</a:t>
            </a:r>
            <a:endParaRPr sz="2800">
              <a:latin typeface="Times New Roman" panose="02020603050405020304"/>
              <a:ea typeface="Calibri" panose="020F0502020204030204"/>
            </a:endParaRPr>
          </a:p>
        </p:txBody>
      </p:sp>
      <p:graphicFrame>
        <p:nvGraphicFramePr>
          <p:cNvPr id="8" name="Content Placeholder 7"/>
          <p:cNvGraphicFramePr/>
          <p:nvPr>
            <p:ph idx="1"/>
            <p:custDataLst>
              <p:tags r:id="rId1"/>
            </p:custDataLst>
          </p:nvPr>
        </p:nvGraphicFramePr>
        <p:xfrm>
          <a:off x="245745" y="1760855"/>
          <a:ext cx="11736070" cy="4203700"/>
        </p:xfrm>
        <a:graphic>
          <a:graphicData uri="http://schemas.openxmlformats.org/drawingml/2006/table">
            <a:tbl>
              <a:tblPr/>
              <a:tblGrid>
                <a:gridCol w="2415540"/>
                <a:gridCol w="9320530"/>
              </a:tblGrid>
              <a:tr h="637540">
                <a:tc>
                  <a:txBody>
                    <a:bodyPr/>
                    <a:p>
                      <a:pPr marL="68580" indent="0" algn="just">
                        <a:lnSpc>
                          <a:spcPct val="107000"/>
                        </a:lnSpc>
                        <a:spcBef>
                          <a:spcPct val="0"/>
                        </a:spcBef>
                        <a:spcAft>
                          <a:spcPct val="0"/>
                        </a:spcAft>
                      </a:pPr>
                      <a:r>
                        <a:rPr sz="2200" b="1">
                          <a:latin typeface="Times New Roman" panose="02020603050405020304"/>
                          <a:ea typeface="Calibri" panose="020F0502020204030204"/>
                        </a:rPr>
                        <a:t> </a:t>
                      </a:r>
                      <a:endParaRPr sz="22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200" b="1">
                          <a:latin typeface="Times New Roman" panose="02020603050405020304"/>
                          <a:ea typeface="Calibri" panose="020F0502020204030204"/>
                        </a:rPr>
                        <a:t>Chuyển thể nội dung truyện thành kịch bản</a:t>
                      </a:r>
                      <a:endParaRPr sz="22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019810">
                <a:tc>
                  <a:txBody>
                    <a:bodyPr/>
                    <a:p>
                      <a:pPr marL="68580" indent="0" algn="ctr">
                        <a:lnSpc>
                          <a:spcPct val="107000"/>
                        </a:lnSpc>
                        <a:spcBef>
                          <a:spcPct val="0"/>
                        </a:spcBef>
                        <a:spcAft>
                          <a:spcPct val="0"/>
                        </a:spcAft>
                      </a:pPr>
                      <a:r>
                        <a:rPr sz="2200">
                          <a:solidFill>
                            <a:srgbClr val="000000"/>
                          </a:solidFill>
                          <a:latin typeface="Times New Roman" panose="02020603050405020304"/>
                          <a:ea typeface="Calibri" panose="020F0502020204030204"/>
                        </a:rPr>
                        <a:t>Mở đầu</a:t>
                      </a:r>
                      <a:endParaRPr sz="2200">
                        <a:solidFill>
                          <a:srgbClr val="000000"/>
                        </a:solidFill>
                        <a:latin typeface="Times New Roman" panose="02020603050405020304"/>
                        <a:ea typeface="Calibri" panose="020F0502020204030204"/>
                      </a:endParaRPr>
                    </a:p>
                    <a:p>
                      <a:pPr marL="68580" indent="0" algn="ctr">
                        <a:lnSpc>
                          <a:spcPct val="107000"/>
                        </a:lnSpc>
                        <a:spcBef>
                          <a:spcPct val="0"/>
                        </a:spcBef>
                        <a:spcAft>
                          <a:spcPct val="0"/>
                        </a:spcAft>
                      </a:pPr>
                      <a:r>
                        <a:rPr sz="2200">
                          <a:solidFill>
                            <a:srgbClr val="000000"/>
                          </a:solidFill>
                          <a:latin typeface="Times New Roman" panose="02020603050405020304"/>
                          <a:ea typeface="Calibri" panose="020F0502020204030204"/>
                        </a:rPr>
                        <a:t>/ Khởi đầu</a:t>
                      </a:r>
                      <a:endParaRPr sz="22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Lời miêu tả bối cảnh, nhân vật, sự kiện </a:t>
                      </a:r>
                      <a:endParaRPr sz="22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Các lượt thoại/ độc thoại, hành động của các nhân vật, thể hiện tình huống nảy sinh xung đột</a:t>
                      </a:r>
                      <a:endParaRPr sz="22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12800">
                <a:tc>
                  <a:txBody>
                    <a:bodyPr/>
                    <a:p>
                      <a:pPr marL="68580" indent="0" algn="ctr">
                        <a:lnSpc>
                          <a:spcPct val="107000"/>
                        </a:lnSpc>
                        <a:spcBef>
                          <a:spcPct val="0"/>
                        </a:spcBef>
                        <a:spcAft>
                          <a:spcPct val="0"/>
                        </a:spcAft>
                      </a:pPr>
                      <a:r>
                        <a:rPr sz="2200">
                          <a:solidFill>
                            <a:srgbClr val="000000"/>
                          </a:solidFill>
                          <a:latin typeface="Times New Roman" panose="02020603050405020304"/>
                          <a:ea typeface="Calibri" panose="020F0502020204030204"/>
                        </a:rPr>
                        <a:t>Phát triển</a:t>
                      </a:r>
                      <a:endParaRPr sz="22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Lời miêu tả cảnh vật, hành động của nhân vật</a:t>
                      </a:r>
                      <a:endParaRPr sz="22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Các lượt thoại/ độc thoại, hành động của các nhân vật thúc đẩy xung đột phát triển</a:t>
                      </a:r>
                      <a:endParaRPr sz="22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88695">
                <a:tc>
                  <a:txBody>
                    <a:bodyPr/>
                    <a:p>
                      <a:pPr marL="68580" indent="0" algn="ctr">
                        <a:lnSpc>
                          <a:spcPct val="107000"/>
                        </a:lnSpc>
                        <a:spcBef>
                          <a:spcPct val="0"/>
                        </a:spcBef>
                        <a:spcAft>
                          <a:spcPct val="0"/>
                        </a:spcAft>
                      </a:pPr>
                      <a:r>
                        <a:rPr sz="2200">
                          <a:solidFill>
                            <a:srgbClr val="000000"/>
                          </a:solidFill>
                          <a:latin typeface="Times New Roman" panose="02020603050405020304"/>
                          <a:ea typeface="Calibri" panose="020F0502020204030204"/>
                        </a:rPr>
                        <a:t>Đỉnh điểm</a:t>
                      </a:r>
                      <a:endParaRPr sz="22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Lời miêu tả cảnh vật, hành động của nhân vật</a:t>
                      </a:r>
                      <a:endParaRPr sz="22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Các lượt thoại/ độc thoại, hành động của các nhân vật thúc đẩy xung đột lên đến đỉnh điểm</a:t>
                      </a:r>
                      <a:endParaRPr sz="22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44855">
                <a:tc>
                  <a:txBody>
                    <a:bodyPr/>
                    <a:p>
                      <a:pPr marL="68580" indent="0" algn="ctr">
                        <a:lnSpc>
                          <a:spcPct val="107000"/>
                        </a:lnSpc>
                        <a:spcBef>
                          <a:spcPct val="0"/>
                        </a:spcBef>
                        <a:spcAft>
                          <a:spcPct val="0"/>
                        </a:spcAft>
                      </a:pPr>
                      <a:r>
                        <a:rPr sz="2200">
                          <a:solidFill>
                            <a:srgbClr val="000000"/>
                          </a:solidFill>
                          <a:latin typeface="Times New Roman" panose="02020603050405020304"/>
                          <a:ea typeface="Calibri" panose="020F0502020204030204"/>
                        </a:rPr>
                        <a:t>Giải quyết/ Kết thúc</a:t>
                      </a:r>
                      <a:endParaRPr sz="2200">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Lời miêu tả cảnh vật, hành động của nhân vật</a:t>
                      </a:r>
                      <a:endParaRPr sz="2200">
                        <a:solidFill>
                          <a:srgbClr val="000000"/>
                        </a:solidFill>
                        <a:latin typeface="Times New Roman" panose="02020603050405020304"/>
                        <a:ea typeface="Calibri" panose="020F0502020204030204"/>
                      </a:endParaRPr>
                    </a:p>
                    <a:p>
                      <a:pPr marL="68580" indent="0" algn="just">
                        <a:lnSpc>
                          <a:spcPct val="107000"/>
                        </a:lnSpc>
                        <a:spcBef>
                          <a:spcPct val="0"/>
                        </a:spcBef>
                        <a:spcAft>
                          <a:spcPct val="0"/>
                        </a:spcAft>
                      </a:pPr>
                      <a:r>
                        <a:rPr sz="2200">
                          <a:solidFill>
                            <a:srgbClr val="000000"/>
                          </a:solidFill>
                          <a:latin typeface="Times New Roman" panose="02020603050405020304"/>
                          <a:ea typeface="Calibri" panose="020F0502020204030204"/>
                        </a:rPr>
                        <a:t>– Các lượt thoại/ độc thoại, hành động của các nhân vật giải quyết xung đột</a:t>
                      </a:r>
                      <a:endParaRPr sz="22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03860" y="374015"/>
            <a:ext cx="11383645" cy="2308225"/>
          </a:xfrm>
          <a:solidFill>
            <a:schemeClr val="accent4">
              <a:lumMod val="20000"/>
              <a:lumOff val="80000"/>
            </a:schemeClr>
          </a:solidFill>
        </p:spPr>
        <p:txBody>
          <a:bodyPr>
            <a:normAutofit fontScale="90000"/>
          </a:bodyPr>
          <a:p>
            <a:pPr algn="ctr"/>
            <a:r>
              <a:rPr lang="en-US" b="1">
                <a:latin typeface="Times New Roman" panose="02020603050405020304" pitchFamily="18" charset="0"/>
                <a:cs typeface="Times New Roman" panose="02020603050405020304" pitchFamily="18" charset="0"/>
              </a:rPr>
              <a:t>Phần thứ ba</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YÊU CẦU VÀ CÁCH THỨC THUYẾT TRÌNH GIỚI THIỆU TÁC PHẨM NGHỆ THUẬT ĐƯỢC CHUYỂN THỂ TỪ VĂN HỌC</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9650" y="2877185"/>
            <a:ext cx="10515600" cy="2809240"/>
          </a:xfrm>
        </p:spPr>
        <p:txBody>
          <a:bodyPr>
            <a:normAutofit lnSpcReduction="10000"/>
          </a:bodyPr>
          <a:p>
            <a:pPr marL="0" indent="0" algn="ctr">
              <a:buNone/>
            </a:pPr>
            <a:r>
              <a:rPr lang="en-US" sz="3000">
                <a:solidFill>
                  <a:srgbClr val="FF0000"/>
                </a:solidFill>
                <a:latin typeface="#9Slide03 Neutra" panose="02040603050506020204" charset="0"/>
                <a:cs typeface="#9Slide03 Neutra" panose="02040603050506020204" charset="0"/>
              </a:rPr>
              <a:t>KHỞI ĐỘNG</a:t>
            </a:r>
            <a:endParaRPr lang="en-US" sz="3000">
              <a:solidFill>
                <a:srgbClr val="FF0000"/>
              </a:solidFill>
              <a:latin typeface="#9Slide03 Neutra" panose="02040603050506020204" charset="0"/>
              <a:cs typeface="#9Slide03 Neutra" panose="02040603050506020204" charset="0"/>
            </a:endParaRPr>
          </a:p>
          <a:p>
            <a:pPr marL="0" indent="0" algn="just">
              <a:lnSpc>
                <a:spcPct val="100000"/>
              </a:lnSpc>
              <a:buNone/>
            </a:pPr>
            <a:r>
              <a:rPr lang="en-US" sz="3000">
                <a:latin typeface="Times New Roman" panose="02020603050405020304" pitchFamily="18" charset="0"/>
                <a:cs typeface="Times New Roman" panose="02020603050405020304" pitchFamily="18" charset="0"/>
              </a:rPr>
              <a:t>HS thảo luận theo nhóm giải quyết tình huống sau: </a:t>
            </a:r>
            <a:r>
              <a:rPr lang="en-US" sz="3000" b="1">
                <a:solidFill>
                  <a:srgbClr val="FF0000"/>
                </a:solidFill>
                <a:latin typeface="Times New Roman" panose="02020603050405020304" pitchFamily="18" charset="0"/>
                <a:cs typeface="Times New Roman" panose="02020603050405020304" pitchFamily="18" charset="0"/>
              </a:rPr>
              <a:t>Bài viết của nhóm được chọn trình bày trong buổi sinh hoạt của Câu lạc bộ Văn học.</a:t>
            </a:r>
            <a:r>
              <a:rPr lang="en-US" sz="3000">
                <a:latin typeface="Times New Roman" panose="02020603050405020304" pitchFamily="18" charset="0"/>
                <a:cs typeface="Times New Roman" panose="02020603050405020304" pitchFamily="18" charset="0"/>
              </a:rPr>
              <a:t> Theo em, trong buổi tọa đàm đó, người nghe có thể là những ai, họ muốn được nghe những gì từ bài giới thiệu tác phẩm nghệ thuật được chuyển thể từ văn học của nhóm em? </a:t>
            </a:r>
            <a:endParaRPr lang="en-US" sz="3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025" y="114300"/>
            <a:ext cx="12050395" cy="1143635"/>
          </a:xfrm>
          <a:solidFill>
            <a:schemeClr val="accent1">
              <a:lumMod val="20000"/>
              <a:lumOff val="80000"/>
            </a:schemeClr>
          </a:solidFill>
        </p:spPr>
        <p:txBody>
          <a:bodyPr>
            <a:normAutofit/>
          </a:bodyPr>
          <a:p>
            <a:pPr algn="ctr"/>
            <a:r>
              <a:rPr lang="en-US" sz="3335" b="1">
                <a:solidFill>
                  <a:srgbClr val="FF0000"/>
                </a:solidFill>
                <a:latin typeface="Times New Roman" panose="02020603050405020304" pitchFamily="18" charset="0"/>
                <a:cs typeface="Times New Roman" panose="02020603050405020304" pitchFamily="18" charset="0"/>
              </a:rPr>
              <a:t>I. Tìm hiểu cách thức thuyết trình giới thiệu tác phẩm nghệ thuật được chuyển thể từ văn học</a:t>
            </a:r>
            <a:endParaRPr lang="en-US" sz="3335"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83870" y="1729740"/>
            <a:ext cx="5181600" cy="4351338"/>
          </a:xfrm>
        </p:spPr>
        <p:txBody>
          <a:bodyPr>
            <a:noAutofit/>
          </a:bodyPr>
          <a:p>
            <a:pPr marL="0" indent="0" algn="ctr">
              <a:buNone/>
            </a:pPr>
            <a:r>
              <a:rPr lang="en-US" sz="3000" b="1">
                <a:latin typeface="Times New Roman" panose="02020603050405020304" pitchFamily="18" charset="0"/>
                <a:cs typeface="Times New Roman" panose="02020603050405020304" pitchFamily="18" charset="0"/>
              </a:rPr>
              <a:t>NHIỆM VỤ</a:t>
            </a:r>
            <a:endParaRPr lang="en-US" sz="3000" b="1">
              <a:latin typeface="Times New Roman" panose="02020603050405020304" pitchFamily="18" charset="0"/>
              <a:cs typeface="Times New Roman" panose="02020603050405020304" pitchFamily="18" charset="0"/>
            </a:endParaRPr>
          </a:p>
          <a:p>
            <a:pPr marL="0" indent="0" algn="just">
              <a:buNone/>
            </a:pPr>
            <a:r>
              <a:rPr lang="en-US" sz="3000">
                <a:latin typeface="Times New Roman" panose="02020603050405020304" pitchFamily="18" charset="0"/>
                <a:cs typeface="Times New Roman" panose="02020603050405020304" pitchFamily="18" charset="0"/>
              </a:rPr>
              <a:t>1) Nhóm đôi HS cùng bàn đọc SGK Chuyên đề học tập Ngữ văn 12, trang 61 – 63,  thực hiện </a:t>
            </a:r>
            <a:r>
              <a:rPr lang="en-US" sz="3000" b="1">
                <a:solidFill>
                  <a:srgbClr val="FF0000"/>
                </a:solidFill>
                <a:latin typeface="Times New Roman" panose="02020603050405020304" pitchFamily="18" charset="0"/>
                <a:cs typeface="Times New Roman" panose="02020603050405020304" pitchFamily="18" charset="0"/>
              </a:rPr>
              <a:t>Phiếu học tập số 11</a:t>
            </a:r>
            <a:endParaRPr lang="en-US" sz="3000" b="1">
              <a:solidFill>
                <a:srgbClr val="FF0000"/>
              </a:solidFill>
              <a:latin typeface="Times New Roman" panose="02020603050405020304" pitchFamily="18" charset="0"/>
              <a:cs typeface="Times New Roman" panose="02020603050405020304" pitchFamily="18" charset="0"/>
            </a:endParaRPr>
          </a:p>
          <a:p>
            <a:pPr marL="0" indent="0" algn="just">
              <a:buNone/>
            </a:pPr>
            <a:r>
              <a:rPr lang="en-US" sz="3000">
                <a:latin typeface="Times New Roman" panose="02020603050405020304" pitchFamily="18" charset="0"/>
                <a:cs typeface="Times New Roman" panose="02020603050405020304" pitchFamily="18" charset="0"/>
              </a:rPr>
              <a:t>2) Nhóm 2 – 4 đại diện các nhóm báo cáo sản phẩm</a:t>
            </a:r>
            <a:endParaRPr lang="en-US" sz="300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ph sz="half" idx="2"/>
          </p:nvPr>
        </p:nvPicPr>
        <p:blipFill>
          <a:blip r:embed="rId1"/>
          <a:stretch>
            <a:fillRect/>
          </a:stretch>
        </p:blipFill>
        <p:spPr>
          <a:xfrm>
            <a:off x="6172200" y="1729740"/>
            <a:ext cx="5832475" cy="425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uild="p"/>
      <p:bldP spid="3" grpI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2075"/>
            <a:ext cx="10515600" cy="835025"/>
          </a:xfrm>
        </p:spPr>
        <p:txBody>
          <a:bodyPr/>
          <a:p>
            <a:pPr algn="ctr"/>
            <a:r>
              <a:rPr lang="en-US" sz="4000" b="1">
                <a:solidFill>
                  <a:srgbClr val="FF0000"/>
                </a:solidFill>
                <a:latin typeface="Times New Roman" panose="02020603050405020304" pitchFamily="18" charset="0"/>
                <a:cs typeface="Times New Roman" panose="02020603050405020304" pitchFamily="18" charset="0"/>
              </a:rPr>
              <a:t>II. LUYỆN TẬP VÀ VẬN DỤNG</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4465" y="674370"/>
            <a:ext cx="11817350" cy="6088380"/>
          </a:xfrm>
          <a:solidFill>
            <a:schemeClr val="accent1">
              <a:lumMod val="20000"/>
              <a:lumOff val="80000"/>
            </a:schemeClr>
          </a:solidFill>
        </p:spPr>
        <p:txBody>
          <a:bodyPr>
            <a:noAutofit/>
          </a:bodyPr>
          <a:p>
            <a:pPr marL="0" indent="0" algn="ctr">
              <a:buNone/>
            </a:pPr>
            <a:r>
              <a:rPr lang="en-US" sz="2000" b="1">
                <a:solidFill>
                  <a:schemeClr val="accent6">
                    <a:lumMod val="75000"/>
                  </a:schemeClr>
                </a:solidFill>
                <a:latin typeface="Times New Roman" panose="02020603050405020304" pitchFamily="18" charset="0"/>
                <a:cs typeface="Times New Roman" panose="02020603050405020304" pitchFamily="18" charset="0"/>
              </a:rPr>
              <a:t>NHIỆM VỤ</a:t>
            </a:r>
            <a:endParaRPr lang="en-US" sz="2000" b="1">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sz="2000" b="1">
                <a:latin typeface="Times New Roman" panose="02020603050405020304" pitchFamily="18" charset="0"/>
                <a:cs typeface="Times New Roman" panose="02020603050405020304" pitchFamily="18" charset="0"/>
              </a:rPr>
              <a:t>Nhóm 5 HS thực hiện các nhiệm vụ sau:</a:t>
            </a:r>
            <a:endParaRPr lang="en-US" sz="2000" b="1">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1) Tìm hiểu Bảng kiểm kĩ năng thuyết trình giới thiệu tác phẩm nghệ thuật được chuyển thể từ văn học (SGK, trang 63).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2) Chuyển bài viết giới thiệu tác phẩm nghệ thuật được chuyển thể từ văn học (đã thực hiện ở Phần thứ hai) thành bài nói dựa trên định hướng sau:</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Tóm tắt các ý chính của bài viết dưới dạng sơ đồ, gạch đầu dòng, từ khoá.</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Rút gọn nội dung các phần bài viết dưới dạng các cụm từ, các từ khoá.</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Chuẩn bị phương tiện giao tiếp phi ngôn ngữ hỗ trợ.</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Chuẩn bị phần mở đầu và kết thúc lôi cuốn, hấp dẫn.</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Dự kiến phần phản hồi (đặt câu hỏi, phản biện) của người nghe và chuẩn bị câu trả lời.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3) Trình bày bài thuyết trình bằng một trong hai cách:</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Cách 1: Thuyết trình trực tiếp tại lớp.</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Cách 2: Thuyết trình ở nhà, dùng điện thoại thu âm/ ghi hình lại đưa lên nhóm Zalo hoặc Google classroom của lớp.</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4) Các nhóm xem trực tiếp hoặc xem clip của nhóm bạn và nêu nhận xét, phản hồi.</a:t>
            </a:r>
            <a:endParaRPr 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p:cNvPicPr>
            <a:picLocks noChangeAspect="1"/>
          </p:cNvPicPr>
          <p:nvPr>
            <p:ph idx="1"/>
            <p:custDataLst>
              <p:tags r:id="rId1"/>
            </p:custDataLst>
          </p:nvPr>
        </p:nvPicPr>
        <p:blipFill>
          <a:blip r:embed="rId2"/>
        </p:blipFill>
        <p:spPr>
          <a:xfrm>
            <a:off x="146685" y="137795"/>
            <a:ext cx="11887835" cy="6492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11530" y="1644650"/>
            <a:ext cx="10568305" cy="2066925"/>
          </a:xfrm>
          <a:prstGeom prst="rect">
            <a:avLst/>
          </a:prstGeom>
          <a:solidFill>
            <a:schemeClr val="accent4">
              <a:lumMod val="20000"/>
              <a:lumOff val="80000"/>
            </a:schemeClr>
          </a:solidFill>
        </p:spPr>
        <p:txBody>
          <a:bodyPr wrap="square">
            <a:spAutoFit/>
          </a:bodyPr>
          <a:p>
            <a:pPr marL="0" indent="0" algn="ctr" defTabSz="266700">
              <a:lnSpc>
                <a:spcPct val="107000"/>
              </a:lnSpc>
              <a:spcAft>
                <a:spcPct val="0"/>
              </a:spcAft>
            </a:pPr>
            <a:r>
              <a:rPr sz="4000" b="1">
                <a:solidFill>
                  <a:srgbClr val="0000FF"/>
                </a:solidFill>
                <a:latin typeface="Times New Roman" panose="02020603050405020304"/>
                <a:ea typeface="Calibri" panose="020F0502020204030204"/>
              </a:rPr>
              <a:t>Phần thứ nhất</a:t>
            </a:r>
            <a:endParaRPr sz="4000" b="1">
              <a:solidFill>
                <a:srgbClr val="0000FF"/>
              </a:solidFill>
              <a:latin typeface="Times New Roman" panose="02020603050405020304"/>
              <a:ea typeface="Calibri" panose="020F0502020204030204"/>
            </a:endParaRPr>
          </a:p>
          <a:p>
            <a:pPr marL="0" indent="0" algn="ctr" defTabSz="266700">
              <a:lnSpc>
                <a:spcPct val="107000"/>
              </a:lnSpc>
              <a:spcAft>
                <a:spcPct val="0"/>
              </a:spcAft>
            </a:pPr>
            <a:r>
              <a:rPr sz="4000" b="1">
                <a:solidFill>
                  <a:srgbClr val="0000FF"/>
                </a:solidFill>
                <a:latin typeface="Times New Roman" panose="02020603050405020304"/>
                <a:ea typeface="Calibri" panose="020F0502020204030204"/>
              </a:rPr>
              <a:t>TỪ TÁC PHẨM VĂN HỌC ĐẾN </a:t>
            </a:r>
            <a:endParaRPr sz="4000" b="1">
              <a:solidFill>
                <a:srgbClr val="0000FF"/>
              </a:solidFill>
              <a:latin typeface="Times New Roman" panose="02020603050405020304"/>
              <a:ea typeface="Calibri" panose="020F0502020204030204"/>
            </a:endParaRPr>
          </a:p>
          <a:p>
            <a:pPr marL="0" indent="0" algn="ctr" defTabSz="266700">
              <a:lnSpc>
                <a:spcPct val="107000"/>
              </a:lnSpc>
              <a:spcAft>
                <a:spcPct val="0"/>
              </a:spcAft>
            </a:pPr>
            <a:r>
              <a:rPr sz="4000" b="1">
                <a:solidFill>
                  <a:srgbClr val="0000FF"/>
                </a:solidFill>
                <a:latin typeface="Times New Roman" panose="02020603050405020304"/>
                <a:ea typeface="Calibri" panose="020F0502020204030204"/>
              </a:rPr>
              <a:t>TÁC PHẨM NGHỆ THUẬT CHUYỂN THỂ</a:t>
            </a:r>
            <a:endParaRPr sz="4000" b="1">
              <a:solidFill>
                <a:srgbClr val="0000FF"/>
              </a:solidFill>
              <a:latin typeface="Times New Roman" panose="02020603050405020304"/>
              <a:ea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687195" y="1590675"/>
            <a:ext cx="9316085" cy="1572260"/>
          </a:xfrm>
          <a:prstGeom prst="rect">
            <a:avLst/>
          </a:prstGeom>
        </p:spPr>
        <p:txBody>
          <a:bodyPr wrap="square">
            <a:spAutoFit/>
          </a:bodyPr>
          <a:p>
            <a:pPr algn="just" defTabSz="266700">
              <a:lnSpc>
                <a:spcPct val="107000"/>
              </a:lnSpc>
              <a:spcAft>
                <a:spcPct val="0"/>
              </a:spcAft>
            </a:pPr>
            <a:r>
              <a:rPr sz="3000">
                <a:latin typeface="Times New Roman" panose="02020603050405020304"/>
                <a:ea typeface="Calibri" panose="020F0502020204030204"/>
              </a:rPr>
              <a:t>Nhóm 2 HS đọc mục </a:t>
            </a:r>
            <a:r>
              <a:rPr sz="3000" i="1">
                <a:latin typeface="Times New Roman" panose="02020603050405020304"/>
                <a:ea typeface="Calibri" panose="020F0502020204030204"/>
              </a:rPr>
              <a:t>Tác phẩm văn học, tác phẩm nghệ thuật</a:t>
            </a:r>
            <a:r>
              <a:rPr sz="3000">
                <a:latin typeface="Times New Roman" panose="02020603050405020304"/>
                <a:ea typeface="Calibri" panose="020F0502020204030204"/>
              </a:rPr>
              <a:t> (SGK </a:t>
            </a:r>
            <a:r>
              <a:rPr sz="3000" i="1">
                <a:latin typeface="Times New Roman" panose="02020603050405020304"/>
                <a:ea typeface="Calibri" panose="020F0502020204030204"/>
              </a:rPr>
              <a:t>Chuyên đề học tập Ngữ văn 12,</a:t>
            </a:r>
            <a:r>
              <a:rPr sz="3000">
                <a:latin typeface="Times New Roman" panose="02020603050405020304"/>
                <a:ea typeface="Calibri" panose="020F0502020204030204"/>
              </a:rPr>
              <a:t> trang 26) và điền vào </a:t>
            </a:r>
            <a:r>
              <a:rPr sz="3000" b="1">
                <a:solidFill>
                  <a:srgbClr val="FF0000"/>
                </a:solidFill>
                <a:latin typeface="Times New Roman" panose="02020603050405020304"/>
                <a:ea typeface="Calibri" panose="020F0502020204030204"/>
              </a:rPr>
              <a:t>Phiếu học tập số 1.</a:t>
            </a:r>
            <a:endParaRPr sz="3000" b="1">
              <a:solidFill>
                <a:srgbClr val="FF0000"/>
              </a:solidFill>
              <a:latin typeface="Times New Roman" panose="02020603050405020304"/>
              <a:ea typeface="Calibri" panose="020F0502020204030204"/>
            </a:endParaRPr>
          </a:p>
        </p:txBody>
      </p:sp>
      <p:pic>
        <p:nvPicPr>
          <p:cNvPr id="6" name="Content Placeholder 5"/>
          <p:cNvPicPr>
            <a:picLocks noChangeAspect="1"/>
          </p:cNvPicPr>
          <p:nvPr>
            <p:ph idx="1"/>
          </p:nvPr>
        </p:nvPicPr>
        <p:blipFill>
          <a:blip r:embed="rId1"/>
          <a:stretch>
            <a:fillRect/>
          </a:stretch>
        </p:blipFill>
        <p:spPr>
          <a:xfrm>
            <a:off x="1686560" y="3429000"/>
            <a:ext cx="9086850" cy="3048000"/>
          </a:xfrm>
          <a:prstGeom prst="rect">
            <a:avLst/>
          </a:prstGeom>
        </p:spPr>
      </p:pic>
      <p:sp>
        <p:nvSpPr>
          <p:cNvPr id="9" name="Text Box 8"/>
          <p:cNvSpPr txBox="1"/>
          <p:nvPr/>
        </p:nvSpPr>
        <p:spPr>
          <a:xfrm>
            <a:off x="3680460" y="768350"/>
            <a:ext cx="3800475" cy="659765"/>
          </a:xfrm>
          <a:prstGeom prst="rect">
            <a:avLst/>
          </a:prstGeom>
          <a:solidFill>
            <a:schemeClr val="accent6">
              <a:lumMod val="20000"/>
              <a:lumOff val="80000"/>
            </a:schemeClr>
          </a:solidFill>
        </p:spPr>
        <p:txBody>
          <a:bodyPr wrap="square">
            <a:noAutofit/>
          </a:bodyPr>
          <a:p>
            <a:pPr algn="ctr" defTabSz="266700">
              <a:lnSpc>
                <a:spcPct val="107000"/>
              </a:lnSpc>
              <a:spcAft>
                <a:spcPts val="800"/>
              </a:spcAft>
            </a:pPr>
            <a:r>
              <a:rPr lang="en-US" sz="3500" b="1">
                <a:latin typeface="Times New Roman" panose="02020603050405020304"/>
                <a:ea typeface="Times New Roman" panose="02020603050405020304"/>
              </a:rPr>
              <a:t>NHIỆM VỤ 1</a:t>
            </a:r>
            <a:endParaRPr lang="en-US" sz="3500" b="1">
              <a:latin typeface="Times New Roman" panose="02020603050405020304"/>
              <a:ea typeface="Times New Roman" panose="02020603050405020304"/>
            </a:endParaRPr>
          </a:p>
        </p:txBody>
      </p:sp>
      <p:sp>
        <p:nvSpPr>
          <p:cNvPr id="11" name="Text Box 10"/>
          <p:cNvSpPr txBox="1"/>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3" grpId="1"/>
      <p:bldP spid="9"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custDataLst>
              <p:tags r:id="rId1"/>
            </p:custDataLst>
          </p:nvPr>
        </p:nvGraphicFramePr>
        <p:xfrm>
          <a:off x="838200" y="1825625"/>
          <a:ext cx="10829925" cy="3587750"/>
        </p:xfrm>
        <a:graphic>
          <a:graphicData uri="http://schemas.openxmlformats.org/drawingml/2006/table">
            <a:tbl>
              <a:tblPr/>
              <a:tblGrid>
                <a:gridCol w="2929890"/>
                <a:gridCol w="7900035"/>
              </a:tblGrid>
              <a:tr h="586105">
                <a:tc>
                  <a:txBody>
                    <a:bodyPr/>
                    <a:p>
                      <a:pPr marL="68580" indent="0" algn="ctr">
                        <a:lnSpc>
                          <a:spcPct val="107000"/>
                        </a:lnSpc>
                        <a:spcBef>
                          <a:spcPct val="0"/>
                        </a:spcBef>
                        <a:spcAft>
                          <a:spcPct val="0"/>
                        </a:spcAft>
                      </a:pPr>
                      <a:r>
                        <a:rPr sz="3000" b="1">
                          <a:latin typeface="Times New Roman" panose="02020603050405020304"/>
                          <a:ea typeface="Calibri" panose="020F0502020204030204"/>
                        </a:rPr>
                        <a:t>Tác phẩm</a:t>
                      </a:r>
                      <a:endParaRPr sz="3000" b="1">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2">
                        <a:lumMod val="20000"/>
                        <a:lumOff val="80000"/>
                      </a:schemeClr>
                    </a:solidFill>
                  </a:tcPr>
                </a:tc>
                <a:tc>
                  <a:txBody>
                    <a:bodyPr/>
                    <a:p>
                      <a:pPr marL="68580" indent="0" algn="ctr">
                        <a:lnSpc>
                          <a:spcPct val="107000"/>
                        </a:lnSpc>
                        <a:spcBef>
                          <a:spcPct val="0"/>
                        </a:spcBef>
                        <a:spcAft>
                          <a:spcPct val="0"/>
                        </a:spcAft>
                      </a:pPr>
                      <a:r>
                        <a:rPr sz="3000" b="1">
                          <a:latin typeface="Times New Roman" panose="02020603050405020304"/>
                          <a:ea typeface="Calibri" panose="020F0502020204030204"/>
                        </a:rPr>
                        <a:t>Khái niệm/ Đặc trưng</a:t>
                      </a:r>
                      <a:endParaRPr sz="30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accent2">
                        <a:lumMod val="20000"/>
                        <a:lumOff val="80000"/>
                      </a:schemeClr>
                    </a:solidFill>
                  </a:tcPr>
                </a:tc>
              </a:tr>
              <a:tr h="1509395">
                <a:tc>
                  <a:txBody>
                    <a:bodyPr/>
                    <a:p>
                      <a:pPr marL="68580" indent="0" algn="ctr">
                        <a:lnSpc>
                          <a:spcPct val="107000"/>
                        </a:lnSpc>
                        <a:spcBef>
                          <a:spcPct val="0"/>
                        </a:spcBef>
                        <a:spcAft>
                          <a:spcPct val="0"/>
                        </a:spcAft>
                      </a:pPr>
                      <a:r>
                        <a:rPr sz="3000" b="1">
                          <a:solidFill>
                            <a:srgbClr val="000000"/>
                          </a:solidFill>
                          <a:latin typeface="Times New Roman" panose="02020603050405020304"/>
                          <a:ea typeface="Calibri" panose="020F0502020204030204"/>
                        </a:rPr>
                        <a:t>Tác phẩm</a:t>
                      </a:r>
                      <a:endParaRPr sz="3000" b="1">
                        <a:solidFill>
                          <a:srgbClr val="000000"/>
                        </a:solidFill>
                        <a:latin typeface="Times New Roman" panose="02020603050405020304"/>
                        <a:ea typeface="Calibri" panose="020F0502020204030204"/>
                      </a:endParaRPr>
                    </a:p>
                    <a:p>
                      <a:pPr marL="68580" indent="0" algn="ctr">
                        <a:lnSpc>
                          <a:spcPct val="107000"/>
                        </a:lnSpc>
                        <a:spcBef>
                          <a:spcPct val="0"/>
                        </a:spcBef>
                        <a:spcAft>
                          <a:spcPct val="0"/>
                        </a:spcAft>
                      </a:pPr>
                      <a:r>
                        <a:rPr sz="3000" b="1">
                          <a:solidFill>
                            <a:srgbClr val="000000"/>
                          </a:solidFill>
                          <a:latin typeface="Times New Roman" panose="02020603050405020304"/>
                          <a:ea typeface="Calibri" panose="020F0502020204030204"/>
                        </a:rPr>
                        <a:t> văn học</a:t>
                      </a:r>
                      <a:endParaRPr sz="3000" b="1">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3000">
                          <a:solidFill>
                            <a:srgbClr val="000000"/>
                          </a:solidFill>
                          <a:latin typeface="Times New Roman" panose="02020603050405020304"/>
                          <a:ea typeface="Calibri" panose="020F0502020204030204"/>
                        </a:rPr>
                        <a:t>Sản phẩm nghệ thuật ngôn từ (truyền miệng/ viết) được sáng tạo bởi các nhà văn (vô danh/ hữu danh): thơ, truyện, kí, kịch,...</a:t>
                      </a:r>
                      <a:endParaRPr sz="30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92250">
                <a:tc>
                  <a:txBody>
                    <a:bodyPr/>
                    <a:p>
                      <a:pPr marL="68580" indent="0" algn="ctr">
                        <a:lnSpc>
                          <a:spcPct val="107000"/>
                        </a:lnSpc>
                        <a:spcBef>
                          <a:spcPct val="0"/>
                        </a:spcBef>
                        <a:spcAft>
                          <a:spcPct val="0"/>
                        </a:spcAft>
                      </a:pPr>
                      <a:r>
                        <a:rPr sz="3000" b="1">
                          <a:solidFill>
                            <a:srgbClr val="000000"/>
                          </a:solidFill>
                          <a:latin typeface="Times New Roman" panose="02020603050405020304"/>
                          <a:ea typeface="Calibri" panose="020F0502020204030204"/>
                        </a:rPr>
                        <a:t>Tác phẩm </a:t>
                      </a:r>
                      <a:endParaRPr sz="3000" b="1">
                        <a:solidFill>
                          <a:srgbClr val="000000"/>
                        </a:solidFill>
                        <a:latin typeface="Times New Roman" panose="02020603050405020304"/>
                        <a:ea typeface="Calibri" panose="020F0502020204030204"/>
                      </a:endParaRPr>
                    </a:p>
                    <a:p>
                      <a:pPr marL="68580" indent="0" algn="ctr">
                        <a:lnSpc>
                          <a:spcPct val="107000"/>
                        </a:lnSpc>
                        <a:spcBef>
                          <a:spcPct val="0"/>
                        </a:spcBef>
                        <a:spcAft>
                          <a:spcPct val="0"/>
                        </a:spcAft>
                      </a:pPr>
                      <a:r>
                        <a:rPr sz="3000" b="1">
                          <a:solidFill>
                            <a:srgbClr val="000000"/>
                          </a:solidFill>
                          <a:latin typeface="Times New Roman" panose="02020603050405020304"/>
                          <a:ea typeface="Calibri" panose="020F0502020204030204"/>
                        </a:rPr>
                        <a:t>nghệ thuật</a:t>
                      </a:r>
                      <a:endParaRPr sz="3000" b="1">
                        <a:solidFill>
                          <a:srgbClr val="000000"/>
                        </a:solidFill>
                        <a:latin typeface="Times New Roman" panose="02020603050405020304"/>
                        <a:ea typeface="Calibri" panose="020F05020202040302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07000"/>
                        </a:lnSpc>
                        <a:spcBef>
                          <a:spcPct val="0"/>
                        </a:spcBef>
                        <a:spcAft>
                          <a:spcPct val="0"/>
                        </a:spcAft>
                      </a:pPr>
                      <a:r>
                        <a:rPr sz="3000">
                          <a:solidFill>
                            <a:srgbClr val="000000"/>
                          </a:solidFill>
                          <a:latin typeface="Times New Roman" panose="02020603050405020304"/>
                          <a:ea typeface="Calibri" panose="020F0502020204030204"/>
                        </a:rPr>
                        <a:t>Các tác phẩm thuộc các ngành nghệ thuật khác nhau: kiến trúc, điêu khắc, hội hoạ, âm nhạc, vũ đạo, điện ảnh,...</a:t>
                      </a:r>
                      <a:endParaRPr sz="3000">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6" name="Text Box 5"/>
          <p:cNvSpPr txBox="1"/>
          <p:nvPr/>
        </p:nvSpPr>
        <p:spPr>
          <a:xfrm>
            <a:off x="738505" y="804545"/>
            <a:ext cx="5080000" cy="584835"/>
          </a:xfrm>
          <a:prstGeom prst="rect">
            <a:avLst/>
          </a:prstGeom>
        </p:spPr>
        <p:txBody>
          <a:bodyPr>
            <a:spAutoFit/>
          </a:bodyPr>
          <a:p>
            <a:pPr algn="just" defTabSz="266700">
              <a:lnSpc>
                <a:spcPct val="107000"/>
              </a:lnSpc>
              <a:spcAft>
                <a:spcPct val="0"/>
              </a:spcAft>
            </a:pPr>
            <a:r>
              <a:rPr sz="3000" b="1">
                <a:solidFill>
                  <a:schemeClr val="accent1">
                    <a:lumMod val="50000"/>
                  </a:schemeClr>
                </a:solidFill>
                <a:latin typeface="Times New Roman" panose="02020603050405020304"/>
                <a:ea typeface="Calibri" panose="020F0502020204030204"/>
              </a:rPr>
              <a:t>1) Tìm hiểu khái niệm</a:t>
            </a:r>
            <a:endParaRPr sz="3000" b="1">
              <a:solidFill>
                <a:schemeClr val="accent1">
                  <a:lumMod val="50000"/>
                </a:schemeClr>
              </a:solidFill>
              <a:latin typeface="Times New Roman" panose="02020603050405020304"/>
              <a:ea typeface="Calibri" panose="020F0502020204030204"/>
            </a:endParaRPr>
          </a:p>
        </p:txBody>
      </p:sp>
      <p:sp>
        <p:nvSpPr>
          <p:cNvPr id="7" name="Text Box 6"/>
          <p:cNvSpPr txBox="1"/>
          <p:nvPr>
            <p:custDataLst>
              <p:tags r:id="rId2"/>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80460" y="768350"/>
            <a:ext cx="3800475" cy="659765"/>
          </a:xfrm>
          <a:prstGeom prst="rect">
            <a:avLst/>
          </a:prstGeom>
          <a:solidFill>
            <a:schemeClr val="accent6">
              <a:lumMod val="20000"/>
              <a:lumOff val="80000"/>
            </a:schemeClr>
          </a:solidFill>
        </p:spPr>
        <p:txBody>
          <a:bodyPr wrap="square">
            <a:noAutofit/>
          </a:bodyPr>
          <a:p>
            <a:pPr algn="ctr" defTabSz="266700">
              <a:lnSpc>
                <a:spcPct val="107000"/>
              </a:lnSpc>
              <a:spcAft>
                <a:spcPts val="800"/>
              </a:spcAft>
            </a:pPr>
            <a:r>
              <a:rPr lang="en-US" sz="3500" b="1">
                <a:latin typeface="Times New Roman" panose="02020603050405020304"/>
                <a:ea typeface="Times New Roman" panose="02020603050405020304"/>
              </a:rPr>
              <a:t>NHIỆM VỤ 2</a:t>
            </a:r>
            <a:endParaRPr lang="en-US" sz="3500" b="1">
              <a:latin typeface="Times New Roman" panose="02020603050405020304"/>
              <a:ea typeface="Times New Roman" panose="02020603050405020304"/>
            </a:endParaRPr>
          </a:p>
        </p:txBody>
      </p:sp>
      <p:sp>
        <p:nvSpPr>
          <p:cNvPr id="3" name="Text Box 2"/>
          <p:cNvSpPr txBox="1"/>
          <p:nvPr/>
        </p:nvSpPr>
        <p:spPr>
          <a:xfrm>
            <a:off x="789305" y="1327785"/>
            <a:ext cx="10960735" cy="1572260"/>
          </a:xfrm>
          <a:prstGeom prst="rect">
            <a:avLst/>
          </a:prstGeom>
        </p:spPr>
        <p:txBody>
          <a:bodyPr wrap="square">
            <a:spAutoFit/>
          </a:bodyPr>
          <a:p>
            <a:pPr algn="just" defTabSz="266700">
              <a:lnSpc>
                <a:spcPct val="107000"/>
              </a:lnSpc>
              <a:spcAft>
                <a:spcPct val="0"/>
              </a:spcAft>
            </a:pPr>
            <a:r>
              <a:rPr sz="3000">
                <a:latin typeface="Times New Roman" panose="02020603050405020304"/>
                <a:ea typeface="Calibri" panose="020F0502020204030204"/>
              </a:rPr>
              <a:t>Cá nhân HS nghe 2 clip: clip ngâm thơ bài thơ </a:t>
            </a:r>
            <a:r>
              <a:rPr sz="3000" i="1">
                <a:latin typeface="Times New Roman" panose="02020603050405020304"/>
                <a:ea typeface="Calibri" panose="020F0502020204030204"/>
              </a:rPr>
              <a:t>Lá đỏ</a:t>
            </a:r>
            <a:r>
              <a:rPr sz="3000">
                <a:latin typeface="Times New Roman" panose="02020603050405020304"/>
                <a:ea typeface="Calibri" panose="020F0502020204030204"/>
              </a:rPr>
              <a:t> (Nguyễn Đình Thi); clip bài hát </a:t>
            </a:r>
            <a:r>
              <a:rPr sz="3000" i="1">
                <a:latin typeface="Times New Roman" panose="02020603050405020304"/>
                <a:ea typeface="Calibri" panose="020F0502020204030204"/>
              </a:rPr>
              <a:t>Lá đỏ</a:t>
            </a:r>
            <a:r>
              <a:rPr sz="3000">
                <a:latin typeface="Times New Roman" panose="02020603050405020304"/>
                <a:ea typeface="Calibri" panose="020F0502020204030204"/>
              </a:rPr>
              <a:t> (nhạc Hoàng Hiệp, lời thơ Nguyễn Đình Thi) và thực hiện </a:t>
            </a:r>
            <a:r>
              <a:rPr sz="3000" b="1">
                <a:solidFill>
                  <a:srgbClr val="FF0000"/>
                </a:solidFill>
                <a:latin typeface="Times New Roman" panose="02020603050405020304"/>
                <a:ea typeface="Calibri" panose="020F0502020204030204"/>
              </a:rPr>
              <a:t>Phiếu học tập số 2.</a:t>
            </a:r>
            <a:endParaRPr sz="3000" b="1">
              <a:solidFill>
                <a:srgbClr val="FF0000"/>
              </a:solidFill>
              <a:latin typeface="Times New Roman" panose="02020603050405020304"/>
              <a:ea typeface="Calibri" panose="020F0502020204030204"/>
            </a:endParaRPr>
          </a:p>
        </p:txBody>
      </p:sp>
      <p:pic>
        <p:nvPicPr>
          <p:cNvPr id="8" name="Content Placeholder 7"/>
          <p:cNvPicPr>
            <a:picLocks noChangeAspect="1"/>
          </p:cNvPicPr>
          <p:nvPr>
            <p:ph idx="1"/>
          </p:nvPr>
        </p:nvPicPr>
        <p:blipFill>
          <a:blip r:embed="rId1"/>
          <a:stretch>
            <a:fillRect/>
          </a:stretch>
        </p:blipFill>
        <p:spPr>
          <a:xfrm>
            <a:off x="874395" y="3059430"/>
            <a:ext cx="10875010" cy="3319780"/>
          </a:xfrm>
          <a:prstGeom prst="rect">
            <a:avLst/>
          </a:prstGeom>
        </p:spPr>
      </p:pic>
      <p:sp>
        <p:nvSpPr>
          <p:cNvPr id="10" name="Text Box 9"/>
          <p:cNvSpPr txBox="1"/>
          <p:nvPr/>
        </p:nvSpPr>
        <p:spPr>
          <a:xfrm>
            <a:off x="3395980" y="6379210"/>
            <a:ext cx="6096000" cy="368300"/>
          </a:xfrm>
          <a:prstGeom prst="rect">
            <a:avLst/>
          </a:prstGeom>
          <a:noFill/>
        </p:spPr>
        <p:txBody>
          <a:bodyPr wrap="square" rtlCol="0" anchor="t">
            <a:spAutoFit/>
          </a:bodyPr>
          <a:p>
            <a:r>
              <a:rPr lang="en-US"/>
              <a:t>https://www.youtube.com/watch?v=bXfUEMylOCw</a:t>
            </a:r>
            <a:endParaRPr lang="en-US"/>
          </a:p>
        </p:txBody>
      </p:sp>
      <p:sp>
        <p:nvSpPr>
          <p:cNvPr id="12" name="Text Box 11"/>
          <p:cNvSpPr txBox="1"/>
          <p:nvPr>
            <p:custDataLst>
              <p:tags r:id="rId2"/>
            </p:custDataLst>
          </p:nvPr>
        </p:nvSpPr>
        <p:spPr>
          <a:xfrm>
            <a:off x="1246505" y="100965"/>
            <a:ext cx="10422255" cy="584835"/>
          </a:xfrm>
          <a:prstGeom prst="rect">
            <a:avLst/>
          </a:prstGeom>
          <a:solidFill>
            <a:schemeClr val="accent3">
              <a:lumMod val="20000"/>
              <a:lumOff val="80000"/>
            </a:schemeClr>
          </a:solidFill>
        </p:spPr>
        <p:txBody>
          <a:bodyPr wrap="square">
            <a:spAutoFit/>
          </a:bodyPr>
          <a:p>
            <a:pPr algn="ctr" defTabSz="266700">
              <a:lnSpc>
                <a:spcPct val="107000"/>
              </a:lnSpc>
              <a:spcAft>
                <a:spcPct val="0"/>
              </a:spcAft>
            </a:pPr>
            <a:r>
              <a:rPr lang="en-US" sz="3000" b="1">
                <a:solidFill>
                  <a:srgbClr val="FF0000"/>
                </a:solidFill>
                <a:latin typeface="Times New Roman" panose="02020603050405020304"/>
                <a:ea typeface="Calibri" panose="020F0502020204030204"/>
              </a:rPr>
              <a:t>I.</a:t>
            </a:r>
            <a:r>
              <a:rPr sz="3000" b="1">
                <a:solidFill>
                  <a:srgbClr val="FF0000"/>
                </a:solidFill>
                <a:latin typeface="Times New Roman" panose="02020603050405020304"/>
                <a:ea typeface="Calibri" panose="020F0502020204030204"/>
              </a:rPr>
              <a:t> T</a:t>
            </a:r>
            <a:r>
              <a:rPr lang="en-US" sz="3000" b="1">
                <a:solidFill>
                  <a:srgbClr val="FF0000"/>
                </a:solidFill>
                <a:latin typeface="Times New Roman" panose="02020603050405020304"/>
                <a:ea typeface="Calibri" panose="020F0502020204030204"/>
              </a:rPr>
              <a:t>ác phẩm nghệ thuật được chuyển thể từ văn học</a:t>
            </a:r>
            <a:endParaRPr lang="en-US" sz="3000" b="1">
              <a:solidFill>
                <a:srgbClr val="FF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3" grpId="1"/>
      <p:bldP spid="2"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TABLE_ENDDRAG_ORIGIN_RECT" val="847*357"/>
  <p:tag name="TABLE_ENDDRAG_RECT" val="71*143*847*357"/>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TABLE_ENDDRAG_ORIGIN_RECT" val="847*357"/>
  <p:tag name="TABLE_ENDDRAG_RECT" val="71*143*847*357"/>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TABLE_ENDDRAG_ORIGIN_RECT" val="788*117"/>
  <p:tag name="TABLE_ENDDRAG_RECT" val="98*285*788*11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TABLE_ENDDRAG_ORIGIN_RECT" val="908*416"/>
  <p:tag name="TABLE_ENDDRAG_RECT" val="22*92*908*416"/>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TABLE_ENDDRAG_ORIGIN_RECT" val="919*474"/>
  <p:tag name="TABLE_ENDDRAG_RECT" val="28*52*919*474"/>
</p:tagLst>
</file>

<file path=ppt/tags/tag29.xml><?xml version="1.0" encoding="utf-8"?>
<p:tagLst xmlns:p="http://schemas.openxmlformats.org/presentationml/2006/main">
  <p:tag name="TABLE_ENDDRAG_ORIGIN_RECT" val="918*293"/>
  <p:tag name="TABLE_ENDDRAG_RECT" val="20*12*918*293"/>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924*546"/>
  <p:tag name="TABLE_ENDDRAG_RECT" val="19*129*924*546"/>
</p:tagLst>
</file>

<file path=ppt/tags/tag47.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TABLE_ENDDRAG_ORIGIN_RECT" val="852*308"/>
  <p:tag name="TABLE_ENDDRAG_RECT" val="66*143*852*3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24254</Words>
  <Application>WPS Presentation</Application>
  <PresentationFormat>Widescreen</PresentationFormat>
  <Paragraphs>600</Paragraphs>
  <Slides>56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56</vt:i4>
      </vt:variant>
    </vt:vector>
  </HeadingPairs>
  <TitlesOfParts>
    <vt:vector size="67" baseType="lpstr">
      <vt:lpstr>Arial</vt:lpstr>
      <vt:lpstr>SimSun</vt:lpstr>
      <vt:lpstr>Wingdings</vt:lpstr>
      <vt:lpstr>Times New Roman</vt:lpstr>
      <vt:lpstr>Calibri</vt:lpstr>
      <vt:lpstr>Times New Roman</vt:lpstr>
      <vt:lpstr>Microsoft YaHei</vt:lpstr>
      <vt:lpstr>Arial Unicode MS</vt:lpstr>
      <vt:lpstr>Calibri Light</vt:lpstr>
      <vt:lpstr>#9Slide03 Neutra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Phần hai YÊU CẦU VÀ CÁCH THỨC VIẾT BÀI GIỚI THIỆU TÁC PHẨM NGHỆ THUẬT ĐƯỢC CHUYỂN THỂ TỪ VĂN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III. Tìm hiểu quy trình viết bài giới thiệu tác phẩm nghệ thuật được chuyển thể từ văn học</vt:lpstr>
      <vt:lpstr>IV. Thực hành viết bài giới thiệu tác phẩm nghệ thuật được chuyển thể</vt:lpstr>
      <vt:lpstr>V. Tìm hiểu cách viết viết kịch bản phim ngắn chuyển thể từ tác phẩm văn học và thực hành</vt:lpstr>
      <vt:lpstr>V. Tìm hiểu cách viết viết kịch bản phim ngắn chuyển thể từ tác phẩm văn học và thực hành</vt:lpstr>
      <vt:lpstr>V. Tìm hiểu cách viết viết kịch bản phim ngắn chuyển thể từ tác phẩm văn học và thực hành</vt:lpstr>
      <vt:lpstr>V. Tìm hiểu cách viết viết kịch bản phim ngắn chuyển thể từ tác phẩm văn học và thực hành</vt:lpstr>
      <vt:lpstr>V. Tìm hiểu cách viết viết kịch bản phim ngắn chuyển thể từ tác phẩm văn học và thực hành</vt:lpstr>
      <vt:lpstr>V. Tìm hiểu cách viết viết kịch bản phim ngắn chuyển thể từ tác phẩm văn học và thực hành</vt:lpstr>
      <vt:lpstr>PowerPoint 演示文稿</vt:lpstr>
      <vt:lpstr>Phần thứ ba YÊU CẦU VÀ CÁCH THỨC THUYẾT TRÌNH GIỚI THIỆU TÁC PHẨM NGHỆ THUẬT ĐƯỢC CHUYỂN THỂ TỪ VĂN HỌC</vt:lpstr>
      <vt:lpstr>I. Tìm hiểu cách thức thuyết trình giới thiệu tác phẩm nghệ thuật được chuyển thể từ văn học</vt:lpstr>
      <vt:lpstr>II. LUYỆN TẬP VÀ VẬN DỤNG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LENOVO</cp:lastModifiedBy>
  <cp:revision>41</cp:revision>
  <dcterms:created xsi:type="dcterms:W3CDTF">2024-07-26T10:30:00Z</dcterms:created>
  <dcterms:modified xsi:type="dcterms:W3CDTF">2024-07-30T17:16:30Z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54FAF6276E384C2B8FE393D8E329C036_11</vt:lpwstr>
  </property>
  <property fmtid="{D5CDD505-2E9C-101B-9397-08002B2CF9AE}" pid="3" name="KSOProductBuildVer">
    <vt:lpwstr>1033-12.2.0.17153</vt:lpwstr>
  </property>
</Properties>
</file>